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</p:sldMasterIdLst>
  <p:notesMasterIdLst>
    <p:notesMasterId r:id="rId63"/>
  </p:notesMasterIdLst>
  <p:sldIdLst>
    <p:sldId id="264" r:id="rId2"/>
    <p:sldId id="1800" r:id="rId3"/>
    <p:sldId id="1507" r:id="rId4"/>
    <p:sldId id="1505" r:id="rId5"/>
    <p:sldId id="1780" r:id="rId6"/>
    <p:sldId id="1616" r:id="rId7"/>
    <p:sldId id="1803" r:id="rId8"/>
    <p:sldId id="1498" r:id="rId9"/>
    <p:sldId id="1497" r:id="rId10"/>
    <p:sldId id="1501" r:id="rId11"/>
    <p:sldId id="1499" r:id="rId12"/>
    <p:sldId id="1509" r:id="rId13"/>
    <p:sldId id="1676" r:id="rId14"/>
    <p:sldId id="1673" r:id="rId15"/>
    <p:sldId id="1795" r:id="rId16"/>
    <p:sldId id="1796" r:id="rId17"/>
    <p:sldId id="1801" r:id="rId18"/>
    <p:sldId id="1797" r:id="rId19"/>
    <p:sldId id="1531" r:id="rId20"/>
    <p:sldId id="1532" r:id="rId21"/>
    <p:sldId id="1430" r:id="rId22"/>
    <p:sldId id="1431" r:id="rId23"/>
    <p:sldId id="1433" r:id="rId24"/>
    <p:sldId id="1563" r:id="rId25"/>
    <p:sldId id="1638" r:id="rId26"/>
    <p:sldId id="1639" r:id="rId27"/>
    <p:sldId id="1562" r:id="rId28"/>
    <p:sldId id="1422" r:id="rId29"/>
    <p:sldId id="1512" r:id="rId30"/>
    <p:sldId id="1429" r:id="rId31"/>
    <p:sldId id="1436" r:id="rId32"/>
    <p:sldId id="1564" r:id="rId33"/>
    <p:sldId id="1535" r:id="rId34"/>
    <p:sldId id="1529" r:id="rId35"/>
    <p:sldId id="1597" r:id="rId36"/>
    <p:sldId id="1617" r:id="rId37"/>
    <p:sldId id="1804" r:id="rId38"/>
    <p:sldId id="1799" r:id="rId39"/>
    <p:sldId id="265" r:id="rId40"/>
    <p:sldId id="272" r:id="rId41"/>
    <p:sldId id="273" r:id="rId42"/>
    <p:sldId id="274" r:id="rId43"/>
    <p:sldId id="1775" r:id="rId44"/>
    <p:sldId id="1798" r:id="rId45"/>
    <p:sldId id="262" r:id="rId46"/>
    <p:sldId id="267" r:id="rId47"/>
    <p:sldId id="261" r:id="rId48"/>
    <p:sldId id="1691" r:id="rId49"/>
    <p:sldId id="1534" r:id="rId50"/>
    <p:sldId id="1475" r:id="rId51"/>
    <p:sldId id="278" r:id="rId52"/>
    <p:sldId id="1667" r:id="rId53"/>
    <p:sldId id="1668" r:id="rId54"/>
    <p:sldId id="275" r:id="rId55"/>
    <p:sldId id="1802" r:id="rId56"/>
    <p:sldId id="1611" r:id="rId57"/>
    <p:sldId id="1612" r:id="rId58"/>
    <p:sldId id="1610" r:id="rId59"/>
    <p:sldId id="1620" r:id="rId60"/>
    <p:sldId id="268" r:id="rId61"/>
    <p:sldId id="269" r:id="rId62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5D2"/>
    <a:srgbClr val="4FAE2E"/>
    <a:srgbClr val="F0F0F0"/>
    <a:srgbClr val="FF85E8"/>
    <a:srgbClr val="FFFFFF"/>
    <a:srgbClr val="003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9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4A912-7134-43E1-981A-50CA37BCA066}" type="datetimeFigureOut">
              <a:rPr lang="LID4096" smtClean="0"/>
              <a:t>04/07/2025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E3B43-47F2-4576-8F46-617EC74A57D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517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27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83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E3B43-47F2-4576-8F46-617EC74A57DC}" type="slidenum">
              <a:rPr lang="LID4096" smtClean="0"/>
              <a:t>47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50095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case of [</a:t>
            </a:r>
            <a:r>
              <a:rPr lang="en-GB" dirty="0" err="1"/>
              <a:t>Powerpoint</a:t>
            </a:r>
            <a:r>
              <a:rPr lang="en-GB" dirty="0"/>
              <a:t>] slides, we can analyse the content of the slides (using AI) and plot them in space. </a:t>
            </a:r>
          </a:p>
          <a:p>
            <a:r>
              <a:rPr lang="en-GB" dirty="0"/>
              <a:t>Terms such as “research data management”, these terms can be represented by points in space. </a:t>
            </a:r>
          </a:p>
          <a:p>
            <a:r>
              <a:rPr lang="en-GB" dirty="0"/>
              <a:t>This allows exploring related topics …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51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92046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D41FC-2FF4-0CCA-6247-572C60B53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F47E91-14BF-36A5-FCC6-92C7C0AA50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71CE2-4B20-B8C1-F30F-DBB60AC722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case of [</a:t>
            </a:r>
            <a:r>
              <a:rPr lang="en-GB" dirty="0" err="1"/>
              <a:t>Powerpoint</a:t>
            </a:r>
            <a:r>
              <a:rPr lang="en-GB" dirty="0"/>
              <a:t>] slides, we can analyse the content of the slides (using AI) and plot them in space. </a:t>
            </a:r>
          </a:p>
          <a:p>
            <a:r>
              <a:rPr lang="en-GB" dirty="0"/>
              <a:t>Terms such as “research data management”, these terms can be represented by points in space. </a:t>
            </a:r>
          </a:p>
          <a:p>
            <a:r>
              <a:rPr lang="en-GB" dirty="0"/>
              <a:t>This allows exploring related topics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5E66D-DD38-3524-8B9D-1D91C7DB56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52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148405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130F7-A8B3-CF00-72B6-D8206B950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F632FC-F2F8-CFE8-EDFC-0AF3E205DE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4A965-E637-04EC-7D75-B9149E2DC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case of [</a:t>
            </a:r>
            <a:r>
              <a:rPr lang="en-GB" dirty="0" err="1"/>
              <a:t>Powerpoint</a:t>
            </a:r>
            <a:r>
              <a:rPr lang="en-GB" dirty="0"/>
              <a:t>] slides, we can analyse the content of the slides (using AI) and plot them in space. </a:t>
            </a:r>
          </a:p>
          <a:p>
            <a:r>
              <a:rPr lang="en-GB" dirty="0"/>
              <a:t>Terms such as “research data management”, these terms can be represented by points in space. </a:t>
            </a:r>
          </a:p>
          <a:p>
            <a:r>
              <a:rPr lang="en-GB" dirty="0"/>
              <a:t>This allows exploring related topics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0ED09-5AF0-1F30-F7BB-FCC2706A4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53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35946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tif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BC6E-8946-93B1-DA7F-D642A2FD0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348" y="2638991"/>
            <a:ext cx="9127958" cy="1923484"/>
          </a:xfrm>
        </p:spPr>
        <p:txBody>
          <a:bodyPr anchor="b"/>
          <a:lstStyle>
            <a:lvl1pPr>
              <a:defRPr sz="6000" b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9D34-58C5-177A-5800-433B02088A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3348" y="4589464"/>
            <a:ext cx="8097386" cy="958408"/>
          </a:xfrm>
        </p:spPr>
        <p:txBody>
          <a:bodyPr/>
          <a:lstStyle>
            <a:lvl1pPr marL="0" indent="0">
              <a:buNone/>
              <a:defRPr sz="24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5BEC-60E4-73E1-F5D5-F1AAB9D37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4/7/2025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9F11A-566E-F623-8262-9C4F0D43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ABEA5-E68D-9FBD-6AF9-CA6F31BA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Grafik 4">
            <a:extLst>
              <a:ext uri="{FF2B5EF4-FFF2-40B4-BE49-F238E27FC236}">
                <a16:creationId xmlns:a16="http://schemas.microsoft.com/office/drawing/2014/main" id="{B153584F-B524-2DB6-BDBE-C54261AB86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427427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CEB32EEF-E7F9-ADD5-D92D-7C5294AC888D}"/>
              </a:ext>
            </a:extLst>
          </p:cNvPr>
          <p:cNvSpPr/>
          <p:nvPr userDrawn="1"/>
        </p:nvSpPr>
        <p:spPr>
          <a:xfrm>
            <a:off x="427427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C72B9D-5278-6516-9518-DA51D97579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56758" y="789305"/>
            <a:ext cx="2523494" cy="847735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927DCA2-9D43-B401-9834-503B7B514DA3}"/>
              </a:ext>
            </a:extLst>
          </p:cNvPr>
          <p:cNvSpPr/>
          <p:nvPr userDrawn="1"/>
        </p:nvSpPr>
        <p:spPr>
          <a:xfrm>
            <a:off x="4287898" y="1843405"/>
            <a:ext cx="409574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6" name="Grafik 7">
            <a:extLst>
              <a:ext uri="{FF2B5EF4-FFF2-40B4-BE49-F238E27FC236}">
                <a16:creationId xmlns:a16="http://schemas.microsoft.com/office/drawing/2014/main" id="{9DD0816B-E362-6EC5-4A84-820EC4494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7" name="Grafik 5">
            <a:extLst>
              <a:ext uri="{FF2B5EF4-FFF2-40B4-BE49-F238E27FC236}">
                <a16:creationId xmlns:a16="http://schemas.microsoft.com/office/drawing/2014/main" id="{94FDBDD6-DD96-B7F4-CCEB-F8FE2FCF54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F0EBE35F-6461-6E62-5EDF-747C160C93D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06673F-19A3-E34F-C2A2-69620B02B9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77391" y="867736"/>
            <a:ext cx="1112027" cy="847734"/>
          </a:xfrm>
          <a:prstGeom prst="rect">
            <a:avLst/>
          </a:prstGeom>
        </p:spPr>
      </p:pic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4AAB10B7-5390-2B3E-7CAD-AA25949C0826}"/>
              </a:ext>
            </a:extLst>
          </p:cNvPr>
          <p:cNvSpPr/>
          <p:nvPr userDrawn="1"/>
        </p:nvSpPr>
        <p:spPr>
          <a:xfrm>
            <a:off x="9284322" y="18434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</p:spTree>
    <p:extLst>
      <p:ext uri="{BB962C8B-B14F-4D97-AF65-F5344CB8AC3E}">
        <p14:creationId xmlns:p14="http://schemas.microsoft.com/office/powerpoint/2010/main" val="165807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509685" cy="7576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4499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4/7/2025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7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825625"/>
            <a:ext cx="5351603" cy="41056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4/7/2025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508932-E1ED-73ED-A1E2-C073DD72DC0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9743" y="1825625"/>
            <a:ext cx="5351603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645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1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4/7/2025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508932-E1ED-73ED-A1E2-C073DD72DC0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889139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F53D0E-1635-367F-8509-49B0189A854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00357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9830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69218694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988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7">
            <a:extLst>
              <a:ext uri="{FF2B5EF4-FFF2-40B4-BE49-F238E27FC236}">
                <a16:creationId xmlns:a16="http://schemas.microsoft.com/office/drawing/2014/main" id="{32E04848-2267-62CA-5466-9281B160220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926201-3F7E-1509-D0DF-F0F1CFDBA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6057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B4266-562E-96B0-5028-47A784750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920" y="1825625"/>
            <a:ext cx="11075880" cy="4108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feld 3">
            <a:extLst>
              <a:ext uri="{FF2B5EF4-FFF2-40B4-BE49-F238E27FC236}">
                <a16:creationId xmlns:a16="http://schemas.microsoft.com/office/drawing/2014/main" id="{E88AB7C5-4E60-EBA9-10E2-3D4AA46069AC}"/>
              </a:ext>
            </a:extLst>
          </p:cNvPr>
          <p:cNvSpPr/>
          <p:nvPr userDrawn="1"/>
        </p:nvSpPr>
        <p:spPr>
          <a:xfrm>
            <a:off x="1855679" y="6086366"/>
            <a:ext cx="147888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 err="1">
                <a:solidFill>
                  <a:srgbClr val="727879"/>
                </a:solidFill>
                <a:latin typeface="Open Sans"/>
              </a:rPr>
              <a:t>GloBIAS</a:t>
            </a: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 </a:t>
            </a:r>
            <a:r>
              <a:rPr lang="de-DE" sz="1000" b="0" strike="noStrike" spc="-1" dirty="0" err="1">
                <a:solidFill>
                  <a:srgbClr val="727879"/>
                </a:solidFill>
                <a:latin typeface="Open Sans"/>
              </a:rPr>
              <a:t>DataCarpentries</a:t>
            </a: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 </a:t>
            </a:r>
            <a:r>
              <a:rPr lang="de-DE" sz="1000" b="0" strike="noStrike" spc="-1" dirty="0" err="1">
                <a:solidFill>
                  <a:srgbClr val="727879"/>
                </a:solidFill>
                <a:latin typeface="Open Sans"/>
              </a:rPr>
              <a:t>workshop</a:t>
            </a: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, IST Austria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April 2025</a:t>
            </a:r>
          </a:p>
        </p:txBody>
      </p:sp>
      <p:sp>
        <p:nvSpPr>
          <p:cNvPr id="8" name="Gerade Verbindung 14">
            <a:extLst>
              <a:ext uri="{FF2B5EF4-FFF2-40B4-BE49-F238E27FC236}">
                <a16:creationId xmlns:a16="http://schemas.microsoft.com/office/drawing/2014/main" id="{F7EAF5E9-9E46-5690-7E71-BB5AE79E3657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A27115-E516-0DDA-CA24-0FCA1343EDF2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" name="Grafik 10">
            <a:extLst>
              <a:ext uri="{FF2B5EF4-FFF2-40B4-BE49-F238E27FC236}">
                <a16:creationId xmlns:a16="http://schemas.microsoft.com/office/drawing/2014/main" id="{DF28B6C6-C1E1-F47A-42E5-67B13618D6B6}"/>
              </a:ext>
            </a:extLst>
          </p:cNvPr>
          <p:cNvPicPr/>
          <p:nvPr userDrawn="1"/>
        </p:nvPicPr>
        <p:blipFill>
          <a:blip r:embed="rId9">
            <a:alphaModFix amt="80000"/>
          </a:blip>
          <a:stretch/>
        </p:blipFill>
        <p:spPr>
          <a:xfrm rot="11023800">
            <a:off x="10602115" y="-10990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2" name="Grafik 19">
            <a:extLst>
              <a:ext uri="{FF2B5EF4-FFF2-40B4-BE49-F238E27FC236}">
                <a16:creationId xmlns:a16="http://schemas.microsoft.com/office/drawing/2014/main" id="{9F9919AD-AFCB-DEA4-3D14-1068AE25842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3" name="Grafik 21">
            <a:extLst>
              <a:ext uri="{FF2B5EF4-FFF2-40B4-BE49-F238E27FC236}">
                <a16:creationId xmlns:a16="http://schemas.microsoft.com/office/drawing/2014/main" id="{25139AC6-C2D6-FE54-4F9C-A34E514282FB}"/>
              </a:ext>
            </a:extLst>
          </p:cNvPr>
          <p:cNvPicPr/>
          <p:nvPr userDrawn="1"/>
        </p:nvPicPr>
        <p:blipFill>
          <a:blip r:embed="rId11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4" name="Grafik 4">
            <a:extLst>
              <a:ext uri="{FF2B5EF4-FFF2-40B4-BE49-F238E27FC236}">
                <a16:creationId xmlns:a16="http://schemas.microsoft.com/office/drawing/2014/main" id="{FC6A45BB-BB7A-BBA8-7B3E-52CE94EA5836}"/>
              </a:ext>
            </a:extLst>
          </p:cNvPr>
          <p:cNvPicPr/>
          <p:nvPr userDrawn="1"/>
        </p:nvPicPr>
        <p:blipFill>
          <a:blip r:embed="rId12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5" name="Grafik 5">
            <a:extLst>
              <a:ext uri="{FF2B5EF4-FFF2-40B4-BE49-F238E27FC236}">
                <a16:creationId xmlns:a16="http://schemas.microsoft.com/office/drawing/2014/main" id="{0268E671-5E31-7536-8FF6-EA123A5E8E58}"/>
              </a:ext>
            </a:extLst>
          </p:cNvPr>
          <p:cNvPicPr/>
          <p:nvPr userDrawn="1"/>
        </p:nvPicPr>
        <p:blipFill>
          <a:blip r:embed="rId13"/>
          <a:stretch/>
        </p:blipFill>
        <p:spPr>
          <a:xfrm>
            <a:off x="10885435" y="32040"/>
            <a:ext cx="2710800" cy="2680200"/>
          </a:xfrm>
          <a:prstGeom prst="rect">
            <a:avLst/>
          </a:prstGeom>
          <a:ln w="0">
            <a:noFill/>
          </a:ln>
        </p:spPr>
      </p:pic>
      <p:sp>
        <p:nvSpPr>
          <p:cNvPr id="16" name="Rechteck 12">
            <a:extLst>
              <a:ext uri="{FF2B5EF4-FFF2-40B4-BE49-F238E27FC236}">
                <a16:creationId xmlns:a16="http://schemas.microsoft.com/office/drawing/2014/main" id="{FFFAF923-D4FA-47C4-2D9A-0C40C99E8E01}"/>
              </a:ext>
            </a:extLst>
          </p:cNvPr>
          <p:cNvSpPr/>
          <p:nvPr userDrawn="1"/>
        </p:nvSpPr>
        <p:spPr>
          <a:xfrm>
            <a:off x="0" y="980640"/>
            <a:ext cx="12189960" cy="587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2344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.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1516542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29.png"/><Relationship Id="rId5" Type="http://schemas.openxmlformats.org/officeDocument/2006/relationships/image" Target="../media/image35.png"/><Relationship Id="rId10" Type="http://schemas.openxmlformats.org/officeDocument/2006/relationships/hyperlink" Target="https://www.ebi.ac.uk/bioimage-archive/galleries/S-BIAD634-ai.html" TargetMode="External"/><Relationship Id="rId4" Type="http://schemas.openxmlformats.org/officeDocument/2006/relationships/image" Target="../media/image34.png"/><Relationship Id="rId9" Type="http://schemas.openxmlformats.org/officeDocument/2006/relationships/hyperlink" Target="https://github.com/haesleinhuepf/human-eval-bi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hyperlink" Target="https://github.com/haesleinhuepf/human-eval-bia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1516542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1516542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scads.github.io/prompt-engineering-tutorial-2023/01_prompts/03_prompt_engineerin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github.com/haesleinhuepf/bia-bob/blob/main/src/bia_bob/suggestions/_scikit_image.py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github.com/haesleinhuepf/bia-bob/blob/main/demo/generate_notebooks.ipynb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/blob/main/demo/generate_notebooks.ipynb" TargetMode="External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hyperlink" Target="https://scads.github.io/generative-ai-notebooks/50_code_generation/25_vision-microscopy-hints.html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gif"/><Relationship Id="rId5" Type="http://schemas.openxmlformats.org/officeDocument/2006/relationships/image" Target="../media/image61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atgpt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atgpt.com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atgpt.com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haesleinhuepf/git-bob-playground/issues/92" TargetMode="Externa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hyperlink" Target="https://github.com/haesleinhuepf/git-bob-playground/issues/241" TargetMode="External"/><Relationship Id="rId4" Type="http://schemas.openxmlformats.org/officeDocument/2006/relationships/image" Target="../media/image76.png"/><Relationship Id="rId9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2" Type="http://schemas.openxmlformats.org/officeDocument/2006/relationships/hyperlink" Target="https://github.com/haesleinhuepf/git-bo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FDI4BIOIMAGE/training/issues/285" TargetMode="External"/><Relationship Id="rId2" Type="http://schemas.openxmlformats.org/officeDocument/2006/relationships/hyperlink" Target="https://nfdi4bioimage.github.io/training/readm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NFDI4BIOIMAGE/training/issues/285" TargetMode="Externa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hyperlink" Target="https://scads.github.io/generative-ai-notebooks/" TargetMode="External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hyperlink" Target="https://generated-books.github.io/" TargetMode="External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hyperlink" Target="https://haesleinhuepf.github.io/BioImageAnalysisNotebooks/" TargetMode="External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s://notebooklm.google.com/notebook/70774cfa-a940-4b7a-aa7d-be27873c88e6/audio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5.11401" TargetMode="External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18" Type="http://schemas.openxmlformats.org/officeDocument/2006/relationships/image" Target="../media/image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17" Type="http://schemas.openxmlformats.org/officeDocument/2006/relationships/hyperlink" Target="https://github.com/haesleinhuepf/stackview/blob/main/docs/sliceplot.ipynb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5" Type="http://schemas.openxmlformats.org/officeDocument/2006/relationships/image" Target="../media/image115.jpeg"/><Relationship Id="rId10" Type="http://schemas.openxmlformats.org/officeDocument/2006/relationships/image" Target="../media/image110.jpeg"/><Relationship Id="rId4" Type="http://schemas.openxmlformats.org/officeDocument/2006/relationships/image" Target="../media/image104.png"/><Relationship Id="rId9" Type="http://schemas.openxmlformats.org/officeDocument/2006/relationships/image" Target="../media/image109.png"/><Relationship Id="rId1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3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png"/><Relationship Id="rId11" Type="http://schemas.openxmlformats.org/officeDocument/2006/relationships/hyperlink" Target="https://github.com/haesleinhuepf/stackview/blob/main/docs/sliceplot.ipynb" TargetMode="External"/><Relationship Id="rId5" Type="http://schemas.openxmlformats.org/officeDocument/2006/relationships/image" Target="../media/image106.png"/><Relationship Id="rId10" Type="http://schemas.openxmlformats.org/officeDocument/2006/relationships/image" Target="../media/image8.png"/><Relationship Id="rId4" Type="http://schemas.openxmlformats.org/officeDocument/2006/relationships/image" Target="../media/image105.png"/><Relationship Id="rId9" Type="http://schemas.openxmlformats.org/officeDocument/2006/relationships/image" Target="../media/image11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9.png"/><Relationship Id="rId3" Type="http://schemas.openxmlformats.org/officeDocument/2006/relationships/image" Target="../media/image103.png"/><Relationship Id="rId7" Type="http://schemas.openxmlformats.org/officeDocument/2006/relationships/image" Target="../media/image108.pn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png"/><Relationship Id="rId11" Type="http://schemas.openxmlformats.org/officeDocument/2006/relationships/image" Target="../media/image117.png"/><Relationship Id="rId5" Type="http://schemas.openxmlformats.org/officeDocument/2006/relationships/image" Target="../media/image106.png"/><Relationship Id="rId10" Type="http://schemas.openxmlformats.org/officeDocument/2006/relationships/image" Target="../media/image8.png"/><Relationship Id="rId4" Type="http://schemas.openxmlformats.org/officeDocument/2006/relationships/image" Target="../media/image105.png"/><Relationship Id="rId9" Type="http://schemas.openxmlformats.org/officeDocument/2006/relationships/image" Target="../media/image116.png"/><Relationship Id="rId14" Type="http://schemas.openxmlformats.org/officeDocument/2006/relationships/hyperlink" Target="https://github.com/haesleinhuepf/stackview/blob/main/docs/sliceplot.ipynb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20.png"/><Relationship Id="rId4" Type="http://schemas.openxmlformats.org/officeDocument/2006/relationships/hyperlink" Target="https://github.com/haesleinhuepf/stackview/blob/main/docs/sliceplot.ipynb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x.com/MicrobiomDigest/status/1825963342822793400" TargetMode="External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hyperlink" Target="https://www.dfg.de/resource/blob/289676/89c03e7a7a8a024093602995974832f9/230921-statement-executive-committee-ki-ai-data.pdf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516542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9.tiff"/><Relationship Id="rId7" Type="http://schemas.openxmlformats.org/officeDocument/2006/relationships/image" Target="../media/image125.jpeg"/><Relationship Id="rId12" Type="http://schemas.openxmlformats.org/officeDocument/2006/relationships/image" Target="../media/image129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28.png"/><Relationship Id="rId5" Type="http://schemas.openxmlformats.org/officeDocument/2006/relationships/image" Target="../media/image124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26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26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BC48052-640C-B530-D836-AE00DB4EE0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3" t="10480" r="9435" b="9735"/>
          <a:stretch/>
        </p:blipFill>
        <p:spPr bwMode="auto">
          <a:xfrm>
            <a:off x="8215161" y="2369189"/>
            <a:ext cx="3324798" cy="32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A27ADB-B651-0286-3128-E1C076022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6488343" cy="1923484"/>
          </a:xfrm>
        </p:spPr>
        <p:txBody>
          <a:bodyPr>
            <a:normAutofit/>
          </a:bodyPr>
          <a:lstStyle/>
          <a:p>
            <a:r>
              <a:rPr lang="en-US" sz="4400" dirty="0"/>
              <a:t>Learning and Training Bio-image Analysis in the Age of AI</a:t>
            </a:r>
            <a:endParaRPr lang="LID4096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473E7F-ECBB-487E-A15D-CBF02EE01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22677-115C-334B-D53A-BE3F9D4E12A8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3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CD9D53-170A-BD1A-1038-75C0368F9595}"/>
              </a:ext>
            </a:extLst>
          </p:cNvPr>
          <p:cNvSpPr txBox="1"/>
          <p:nvPr/>
        </p:nvSpPr>
        <p:spPr>
          <a:xfrm>
            <a:off x="7838954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https://doi.org/10.5281/zenodo.15165424</a:t>
            </a:r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LID4096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64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4314"/>
          </a:xfrm>
        </p:spPr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332911-D01F-9A24-E30A-DBD75598E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755" y="1654679"/>
            <a:ext cx="2397042" cy="28043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6F6EEF-AE52-43DD-D3B6-64B2B818E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816" y="1996295"/>
            <a:ext cx="3873471" cy="19974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FDC560-4809-DEEB-9F79-9A3B7D2FD1C4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4827455" y="2776337"/>
            <a:ext cx="993255" cy="65314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37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43283-F6E9-9954-A08D-9A4C73D0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25DF-4A2B-8444-B845-25C09DEEB4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case: Count segmented objects in a folder of segmentation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A079C-EBA6-62FF-3257-C3151B2B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533" y="1930777"/>
            <a:ext cx="1561392" cy="1171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939DF-C26B-A4E8-D145-F100F62AF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728" y="2202006"/>
            <a:ext cx="1561392" cy="1171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99B388-764C-357A-8421-756D8117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923" y="2473235"/>
            <a:ext cx="1555146" cy="1164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4D5A18-1856-8BD3-C3F3-B6403BC38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085" y="2198044"/>
            <a:ext cx="2758754" cy="1722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0D917D-9FDE-5C2D-1DD2-A554A02B4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872" y="2738218"/>
            <a:ext cx="1570760" cy="11772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A2D4DA-79EA-5162-DDC7-EE29DC09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434" y="3015692"/>
            <a:ext cx="1564514" cy="11710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2A004-B9E3-2627-1F14-CD889040774D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10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4918FA-97C2-509C-A001-2B59EB7FFCD3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CE12D1-5A0D-8DB4-32CF-4C8C394E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77639" r="9667" b="2083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2D41F-B679-EDF5-AFE3-DFFC9890966A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E06E0B-4A5B-E13A-3284-E5657871C33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50C177-CC37-574F-E50E-1A82092242BB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534FF0-93A2-358A-F3CE-A76617527A3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E6838-1FE4-AE75-2B88-8A89DAD1AB99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A7429A-F786-AAB6-3FA2-B1EAAB9A23D6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5866EB-C9C1-5890-577F-A3707C0F7D76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E599AE-AE24-97EE-864E-309C330D393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A01BBC50-BC4F-35B8-88EC-2C9E4F3B245F}"/>
              </a:ext>
            </a:extLst>
          </p:cNvPr>
          <p:cNvSpPr/>
          <p:nvPr/>
        </p:nvSpPr>
        <p:spPr>
          <a:xfrm>
            <a:off x="9390744" y="2272621"/>
            <a:ext cx="1099688" cy="1586662"/>
          </a:xfrm>
          <a:prstGeom prst="wedgeEllipse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300</a:t>
            </a:r>
          </a:p>
          <a:p>
            <a:pPr algn="ctr"/>
            <a:r>
              <a:rPr lang="en-US"/>
              <a:t>398</a:t>
            </a:r>
          </a:p>
          <a:p>
            <a:pPr algn="ctr"/>
            <a:r>
              <a:rPr lang="en-US"/>
              <a:t>368</a:t>
            </a:r>
          </a:p>
          <a:p>
            <a:pPr algn="ctr"/>
            <a:r>
              <a:rPr lang="en-US"/>
              <a:t>378</a:t>
            </a:r>
          </a:p>
          <a:p>
            <a:pPr algn="ctr"/>
            <a:r>
              <a:rPr lang="en-US"/>
              <a:t>363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C4265C79-5DE5-1CE2-4E70-D75267FF187D}"/>
              </a:ext>
            </a:extLst>
          </p:cNvPr>
          <p:cNvSpPr/>
          <p:nvPr/>
        </p:nvSpPr>
        <p:spPr>
          <a:xfrm>
            <a:off x="8607323" y="2835814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722FFEC-B4DD-6B89-BD84-9D700B36E307}"/>
              </a:ext>
            </a:extLst>
          </p:cNvPr>
          <p:cNvSpPr/>
          <p:nvPr/>
        </p:nvSpPr>
        <p:spPr>
          <a:xfrm>
            <a:off x="4406005" y="2825496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45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8D33-255C-BDA0-0D60-36D8991A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3625AD-1FC7-CDD2-7137-89A787A76B8A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4257A73-D62D-B831-B33B-96F7A8726961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1CBA07-ECE9-C3E7-B71F-28E595A092C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B393A4-AD3A-CA9C-740A-92ABD41F7E7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9900D2-6789-8A87-7531-7E5A010347EF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640C9A9-2FB1-5276-4C75-6ED1C00058C8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AA60D32-0B0F-DB83-8DF1-DE96D0B613E3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535D0A-0C6D-A087-BC62-C26ABBE802DE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A84BBA-1769-711A-5098-7EA18C9E158E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0BD692-DB2A-DC3F-5218-EFFDED5817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2" t="16067" r="9711" b="82411"/>
          <a:stretch/>
        </p:blipFill>
        <p:spPr>
          <a:xfrm>
            <a:off x="-868711" y="2801798"/>
            <a:ext cx="12403692" cy="3042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8843B1-FC12-D4DC-4581-A518FFA50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" t="40077" r="9622" b="58401"/>
          <a:stretch/>
        </p:blipFill>
        <p:spPr>
          <a:xfrm>
            <a:off x="-877542" y="4128887"/>
            <a:ext cx="12403692" cy="304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6FFB73-3077-FCA4-B6A8-A9DDED18FB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565" r="9669" b="56913"/>
          <a:stretch/>
        </p:blipFill>
        <p:spPr>
          <a:xfrm>
            <a:off x="-883225" y="3811925"/>
            <a:ext cx="12403692" cy="3042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C918AA-D5FA-B693-D90F-92FFAF00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46076" r="9458" b="52402"/>
          <a:stretch/>
        </p:blipFill>
        <p:spPr>
          <a:xfrm>
            <a:off x="-848514" y="4430099"/>
            <a:ext cx="12403692" cy="304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DF9474-043F-9DF0-DB9B-AB75EFAF0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73137" r="9458" b="25341"/>
          <a:stretch/>
        </p:blipFill>
        <p:spPr>
          <a:xfrm>
            <a:off x="-834000" y="3126294"/>
            <a:ext cx="12403692" cy="3042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927D3-24D8-9D91-3FC1-26B4E0A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0" r="9669" b="86998"/>
          <a:stretch/>
        </p:blipFill>
        <p:spPr>
          <a:xfrm>
            <a:off x="-884034" y="4731312"/>
            <a:ext cx="12403692" cy="304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3F15422-9888-D31F-FCBC-FB9EAE3F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8" t="74617" r="8501" b="23861"/>
          <a:stretch/>
        </p:blipFill>
        <p:spPr>
          <a:xfrm>
            <a:off x="-746147" y="5432769"/>
            <a:ext cx="12403692" cy="3042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71D4F7-F549-2D2C-C0D6-53DE1DB31D02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Statistics / tabular data wrangling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B34D9D-010C-D06E-3355-84EFF1D9691C}"/>
              </a:ext>
            </a:extLst>
          </p:cNvPr>
          <p:cNvSpPr txBox="1"/>
          <p:nvPr/>
        </p:nvSpPr>
        <p:spPr>
          <a:xfrm>
            <a:off x="4594343" y="337836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Measurements / feature extraction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8871E5-F635-4ACF-9CA2-8957663CDE9C}"/>
              </a:ext>
            </a:extLst>
          </p:cNvPr>
          <p:cNvSpPr txBox="1"/>
          <p:nvPr/>
        </p:nvSpPr>
        <p:spPr>
          <a:xfrm>
            <a:off x="4553373" y="501121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Advanced workflows / big data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8103CBB-564C-109A-FD62-50738AC00B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" t="79107" r="8451" b="19371"/>
          <a:stretch/>
        </p:blipFill>
        <p:spPr>
          <a:xfrm>
            <a:off x="-739305" y="5746229"/>
            <a:ext cx="12403692" cy="304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011CC1-B4A3-2930-355A-6B120D3E7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47" r="9669" b="91431"/>
          <a:stretch/>
        </p:blipFill>
        <p:spPr>
          <a:xfrm>
            <a:off x="-863028" y="2490491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6BFBC1AA-43D9-F352-EB87-5D25B44D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56" y="1575438"/>
            <a:ext cx="5363714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8" y="371735"/>
            <a:ext cx="11386813" cy="812280"/>
          </a:xfrm>
        </p:spPr>
        <p:txBody>
          <a:bodyPr>
            <a:normAutofit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829136D-E6DE-B983-5928-FAFBB60889CF}"/>
              </a:ext>
            </a:extLst>
          </p:cNvPr>
          <p:cNvSpPr/>
          <p:nvPr/>
        </p:nvSpPr>
        <p:spPr>
          <a:xfrm>
            <a:off x="787057" y="1766496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FDCB748-5DC2-D5F7-C68A-4EBB9D78AF06}"/>
              </a:ext>
            </a:extLst>
          </p:cNvPr>
          <p:cNvSpPr/>
          <p:nvPr/>
        </p:nvSpPr>
        <p:spPr>
          <a:xfrm>
            <a:off x="787057" y="1938231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53BEB3F2-8BFA-9D22-3B2D-18D70DC6EEB0}"/>
              </a:ext>
            </a:extLst>
          </p:cNvPr>
          <p:cNvSpPr/>
          <p:nvPr/>
        </p:nvSpPr>
        <p:spPr>
          <a:xfrm>
            <a:off x="763577" y="3056363"/>
            <a:ext cx="454942" cy="288897"/>
          </a:xfrm>
          <a:prstGeom prst="rightArrow">
            <a:avLst/>
          </a:prstGeom>
          <a:solidFill>
            <a:schemeClr val="bg1"/>
          </a:solidFill>
          <a:ln w="28575"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9366F6-2A9D-74C8-8EB9-9ADE5DADF3F9}"/>
              </a:ext>
            </a:extLst>
          </p:cNvPr>
          <p:cNvSpPr txBox="1"/>
          <p:nvPr/>
        </p:nvSpPr>
        <p:spPr>
          <a:xfrm>
            <a:off x="321476" y="1661823"/>
            <a:ext cx="371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C00000"/>
                </a:solidFill>
              </a:rPr>
              <a:t>$</a:t>
            </a:r>
            <a:endParaRPr lang="LID4096" sz="40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841AE0-875F-6DB7-E140-F45745322B0B}"/>
              </a:ext>
            </a:extLst>
          </p:cNvPr>
          <p:cNvSpPr txBox="1"/>
          <p:nvPr/>
        </p:nvSpPr>
        <p:spPr>
          <a:xfrm>
            <a:off x="315888" y="2889541"/>
            <a:ext cx="371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strike="sngStrike" dirty="0">
                <a:solidFill>
                  <a:srgbClr val="4FAE2E"/>
                </a:solidFill>
              </a:rPr>
              <a:t>$</a:t>
            </a:r>
            <a:endParaRPr lang="LID4096" sz="4000" strike="sngStrike" dirty="0">
              <a:solidFill>
                <a:srgbClr val="4FAE2E"/>
              </a:solidFill>
            </a:endParaRP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3A53091F-DE93-14D2-B92D-9E72EAEC3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907" y="1575438"/>
            <a:ext cx="3417506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F33BA6B-B02C-C214-1B4B-CF10D09D2099}"/>
              </a:ext>
            </a:extLst>
          </p:cNvPr>
          <p:cNvSpPr/>
          <p:nvPr/>
        </p:nvSpPr>
        <p:spPr>
          <a:xfrm>
            <a:off x="790816" y="2082679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14AC5AF-421F-B629-045A-F8547797B719}"/>
              </a:ext>
            </a:extLst>
          </p:cNvPr>
          <p:cNvSpPr/>
          <p:nvPr/>
        </p:nvSpPr>
        <p:spPr>
          <a:xfrm>
            <a:off x="794575" y="2227128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11E8D8B-6F45-903B-D08F-047854C029EB}"/>
              </a:ext>
            </a:extLst>
          </p:cNvPr>
          <p:cNvSpPr/>
          <p:nvPr/>
        </p:nvSpPr>
        <p:spPr>
          <a:xfrm>
            <a:off x="803573" y="2379528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1323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/>
      <p:bldP spid="11" grpId="0"/>
      <p:bldP spid="8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1DFF-DA06-8658-3DE8-45512B21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80" y="371735"/>
            <a:ext cx="10874773" cy="812280"/>
          </a:xfrm>
        </p:spPr>
        <p:txBody>
          <a:bodyPr>
            <a:noAutofit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pic>
        <p:nvPicPr>
          <p:cNvPr id="5" name="Content Placeholder 4" descr="A blue and white chart&#10;&#10;Description automatically generated">
            <a:extLst>
              <a:ext uri="{FF2B5EF4-FFF2-40B4-BE49-F238E27FC236}">
                <a16:creationId xmlns:a16="http://schemas.microsoft.com/office/drawing/2014/main" id="{2280A229-D88A-0767-9E97-E4F0FE9C4AF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r="8793"/>
          <a:stretch/>
        </p:blipFill>
        <p:spPr>
          <a:xfrm rot="5400000">
            <a:off x="2118155" y="-144347"/>
            <a:ext cx="3828754" cy="777263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644628-C7B4-DD3C-5F95-6F945631C480}"/>
              </a:ext>
            </a:extLst>
          </p:cNvPr>
          <p:cNvSpPr txBox="1"/>
          <p:nvPr/>
        </p:nvSpPr>
        <p:spPr>
          <a:xfrm>
            <a:off x="8003818" y="1944846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(August 2024)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F2AB5-3BCC-2976-EAD4-FAD124F5DD58}"/>
              </a:ext>
            </a:extLst>
          </p:cNvPr>
          <p:cNvSpPr txBox="1"/>
          <p:nvPr/>
        </p:nvSpPr>
        <p:spPr>
          <a:xfrm>
            <a:off x="8003818" y="2888521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(May 2024)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B41350-BF61-C335-62A5-1A097B48BA87}"/>
              </a:ext>
            </a:extLst>
          </p:cNvPr>
          <p:cNvSpPr txBox="1"/>
          <p:nvPr/>
        </p:nvSpPr>
        <p:spPr>
          <a:xfrm>
            <a:off x="8003818" y="3853254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4turbo</a:t>
            </a:r>
          </a:p>
          <a:p>
            <a:pPr algn="ctr"/>
            <a:r>
              <a:rPr lang="de-DE" dirty="0"/>
              <a:t>(April 2024)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B62099-C0E5-6B2C-290A-014EFE9F4C0C}"/>
              </a:ext>
            </a:extLst>
          </p:cNvPr>
          <p:cNvSpPr txBox="1"/>
          <p:nvPr/>
        </p:nvSpPr>
        <p:spPr>
          <a:xfrm>
            <a:off x="7890529" y="4808458"/>
            <a:ext cx="21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4preview</a:t>
            </a:r>
          </a:p>
          <a:p>
            <a:pPr algn="ctr"/>
            <a:r>
              <a:rPr lang="de-DE" dirty="0"/>
              <a:t>(November 2023)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9DB72C-CD41-9C84-7F0A-45BE54D4CEDE}"/>
              </a:ext>
            </a:extLst>
          </p:cNvPr>
          <p:cNvSpPr txBox="1"/>
          <p:nvPr/>
        </p:nvSpPr>
        <p:spPr>
          <a:xfrm>
            <a:off x="9982319" y="1952311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53%</a:t>
            </a:r>
            <a:endParaRPr lang="en-US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389B86-D61C-F5CF-36CD-608DC6544873}"/>
              </a:ext>
            </a:extLst>
          </p:cNvPr>
          <p:cNvSpPr txBox="1"/>
          <p:nvPr/>
        </p:nvSpPr>
        <p:spPr>
          <a:xfrm>
            <a:off x="9982319" y="2926764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51%</a:t>
            </a:r>
            <a:endParaRPr lang="en-US" sz="4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FBAEE7-A942-F162-BE64-0930AC3405FF}"/>
              </a:ext>
            </a:extLst>
          </p:cNvPr>
          <p:cNvSpPr txBox="1"/>
          <p:nvPr/>
        </p:nvSpPr>
        <p:spPr>
          <a:xfrm>
            <a:off x="9982319" y="3836545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47%</a:t>
            </a:r>
            <a:endParaRPr lang="en-US" sz="4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7C0CAB-C777-410B-0D37-02A543A76E83}"/>
              </a:ext>
            </a:extLst>
          </p:cNvPr>
          <p:cNvSpPr txBox="1"/>
          <p:nvPr/>
        </p:nvSpPr>
        <p:spPr>
          <a:xfrm>
            <a:off x="9982319" y="4791772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46%</a:t>
            </a:r>
            <a:endParaRPr lang="en-US" sz="400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6C0B15C-DA5F-22C3-C8A9-3CDC9093C778}"/>
              </a:ext>
            </a:extLst>
          </p:cNvPr>
          <p:cNvSpPr txBox="1">
            <a:spLocks/>
          </p:cNvSpPr>
          <p:nvPr/>
        </p:nvSpPr>
        <p:spPr>
          <a:xfrm>
            <a:off x="875566" y="1184015"/>
            <a:ext cx="10644901" cy="47780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Gpt4 improvement over 10 months: 7%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194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BCBD-45DC-C882-2F34-964841ED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strengths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2BDE5-BE0D-22BF-265A-E5C73E1EC7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7866" y="1184015"/>
            <a:ext cx="3675599" cy="4550036"/>
          </a:xfrm>
        </p:spPr>
        <p:txBody>
          <a:bodyPr/>
          <a:lstStyle/>
          <a:p>
            <a:r>
              <a:rPr lang="en-GB" dirty="0"/>
              <a:t>Common error messages, e.g. for different versions of the </a:t>
            </a:r>
            <a:r>
              <a:rPr lang="en-GB" dirty="0" err="1">
                <a:solidFill>
                  <a:srgbClr val="4FAE2E"/>
                </a:solidFill>
              </a:rPr>
              <a:t>gemini</a:t>
            </a:r>
            <a:r>
              <a:rPr lang="en-GB" dirty="0"/>
              <a:t> model (Google)</a:t>
            </a:r>
            <a:endParaRPr lang="LID4096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A8764D55-C8E3-C915-8C06-535B32BFC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65" y="1184015"/>
            <a:ext cx="6985038" cy="479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3A35A1-764E-F52C-BA0B-7B3CC0671494}"/>
              </a:ext>
            </a:extLst>
          </p:cNvPr>
          <p:cNvSpPr/>
          <p:nvPr/>
        </p:nvSpPr>
        <p:spPr>
          <a:xfrm>
            <a:off x="10006149" y="1234440"/>
            <a:ext cx="189411" cy="4624251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6F07B-9231-ADF1-CFBD-30B086B14264}"/>
              </a:ext>
            </a:extLst>
          </p:cNvPr>
          <p:cNvSpPr/>
          <p:nvPr/>
        </p:nvSpPr>
        <p:spPr>
          <a:xfrm>
            <a:off x="7781337" y="1234440"/>
            <a:ext cx="189411" cy="4624251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9DACC6-C338-3865-A782-12B01F0B9D71}"/>
              </a:ext>
            </a:extLst>
          </p:cNvPr>
          <p:cNvCxnSpPr/>
          <p:nvPr/>
        </p:nvCxnSpPr>
        <p:spPr>
          <a:xfrm>
            <a:off x="5212080" y="2446020"/>
            <a:ext cx="5654040" cy="0"/>
          </a:xfrm>
          <a:prstGeom prst="lin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15B3F731-48F3-74FE-C92C-09BC48E74CC9}"/>
              </a:ext>
            </a:extLst>
          </p:cNvPr>
          <p:cNvSpPr/>
          <p:nvPr/>
        </p:nvSpPr>
        <p:spPr>
          <a:xfrm>
            <a:off x="3799823" y="2177040"/>
            <a:ext cx="1280160" cy="1051560"/>
          </a:xfrm>
          <a:prstGeom prst="wedgeRectCallout">
            <a:avLst>
              <a:gd name="adj1" fmla="val 58334"/>
              <a:gd name="adj2" fmla="val -24457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Missing import statements</a:t>
            </a:r>
            <a:endParaRPr lang="LID4096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4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3EA30-DA8F-31BE-F611-E056DE9B0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DADEB69-BA39-A4AC-3387-0E85DD6DF57F}"/>
              </a:ext>
            </a:extLst>
          </p:cNvPr>
          <p:cNvGrpSpPr>
            <a:grpSpLocks noChangeAspect="1"/>
          </p:cNvGrpSpPr>
          <p:nvPr/>
        </p:nvGrpSpPr>
        <p:grpSpPr>
          <a:xfrm>
            <a:off x="4723580" y="1069517"/>
            <a:ext cx="6830435" cy="4989312"/>
            <a:chOff x="4723581" y="1069517"/>
            <a:chExt cx="5987236" cy="43733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01AE5FB-3194-BC67-B640-92E26B189C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28" b="62394"/>
            <a:stretch/>
          </p:blipFill>
          <p:spPr bwMode="auto">
            <a:xfrm>
              <a:off x="4723581" y="1069517"/>
              <a:ext cx="5987236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36A587E-F379-6335-C0A0-750106CA9F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663" r="9728"/>
            <a:stretch/>
          </p:blipFill>
          <p:spPr bwMode="auto">
            <a:xfrm>
              <a:off x="4723581" y="3126729"/>
              <a:ext cx="5987236" cy="2316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21E4F3-87FA-EC6B-FCA3-249CE72A5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strengths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B27D2-255F-87D4-2FD5-0FAA1BB995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675599" cy="4550036"/>
          </a:xfrm>
        </p:spPr>
        <p:txBody>
          <a:bodyPr/>
          <a:lstStyle/>
          <a:p>
            <a:r>
              <a:rPr lang="en-GB" dirty="0"/>
              <a:t>LLMs use different Python libraries than we Bio-image Analysts do.</a:t>
            </a:r>
          </a:p>
          <a:p>
            <a:r>
              <a:rPr lang="en-GB" dirty="0">
                <a:solidFill>
                  <a:srgbClr val="FFC000"/>
                </a:solidFill>
              </a:rPr>
              <a:t>What can we teach LLMs?</a:t>
            </a:r>
          </a:p>
          <a:p>
            <a:r>
              <a:rPr lang="en-GB" dirty="0">
                <a:solidFill>
                  <a:srgbClr val="4FAE2E"/>
                </a:solidFill>
              </a:rPr>
              <a:t>What can we learn from this?</a:t>
            </a:r>
          </a:p>
          <a:p>
            <a:endParaRPr lang="LID4096" dirty="0">
              <a:solidFill>
                <a:srgbClr val="FFC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EFBFEA-1090-9254-B701-02D19692EB78}"/>
              </a:ext>
            </a:extLst>
          </p:cNvPr>
          <p:cNvSpPr/>
          <p:nvPr/>
        </p:nvSpPr>
        <p:spPr>
          <a:xfrm>
            <a:off x="5389756" y="1881797"/>
            <a:ext cx="6088565" cy="275064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D0C5-3ADA-9A08-B23B-0DA9DF61CFD6}"/>
              </a:ext>
            </a:extLst>
          </p:cNvPr>
          <p:cNvSpPr/>
          <p:nvPr/>
        </p:nvSpPr>
        <p:spPr>
          <a:xfrm>
            <a:off x="5389756" y="1129991"/>
            <a:ext cx="6088566" cy="275064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06B29F38-A56A-A35E-446E-9E15BBC593F5}"/>
              </a:ext>
            </a:extLst>
          </p:cNvPr>
          <p:cNvSpPr/>
          <p:nvPr/>
        </p:nvSpPr>
        <p:spPr>
          <a:xfrm>
            <a:off x="4168140" y="5181600"/>
            <a:ext cx="1518796" cy="716280"/>
          </a:xfrm>
          <a:prstGeom prst="wedgeRectCallout">
            <a:avLst>
              <a:gd name="adj1" fmla="val 68874"/>
              <a:gd name="adj2" fmla="val -27500"/>
            </a:avLst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Human reference</a:t>
            </a:r>
            <a:endParaRPr lang="LID4096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D7DC95-878A-B1E8-9A45-1E794F6465AD}"/>
              </a:ext>
            </a:extLst>
          </p:cNvPr>
          <p:cNvSpPr/>
          <p:nvPr/>
        </p:nvSpPr>
        <p:spPr>
          <a:xfrm>
            <a:off x="5981701" y="1129990"/>
            <a:ext cx="205740" cy="422686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4305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FFD81-3850-3608-27A9-C21B248B3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2EEA4-041D-33F9-F504-63858EE87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6488343" cy="1923484"/>
          </a:xfrm>
        </p:spPr>
        <p:txBody>
          <a:bodyPr>
            <a:normAutofit/>
          </a:bodyPr>
          <a:lstStyle/>
          <a:p>
            <a:r>
              <a:rPr lang="en-US" sz="4400" u="sng" dirty="0"/>
              <a:t>Learning and Training </a:t>
            </a:r>
            <a:r>
              <a:rPr lang="en-US" sz="4400" dirty="0"/>
              <a:t>Bio-image Analysis in the Age of AI</a:t>
            </a:r>
            <a:endParaRPr lang="LID4096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D726-5BBC-5239-58CB-6ADA031B3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47E52E-91B2-196C-CAAA-58759E88D225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79FAA44-0075-E996-F287-BAE7AAC505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3" t="10480" r="9435" b="9735"/>
          <a:stretch/>
        </p:blipFill>
        <p:spPr bwMode="auto">
          <a:xfrm>
            <a:off x="8215161" y="2369189"/>
            <a:ext cx="3324798" cy="32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4B7BC3-ADCE-2600-3A4C-86E53EAF1E49}"/>
              </a:ext>
            </a:extLst>
          </p:cNvPr>
          <p:cNvSpPr txBox="1"/>
          <p:nvPr/>
        </p:nvSpPr>
        <p:spPr>
          <a:xfrm>
            <a:off x="7838954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https://doi.org/10.5281/zenodo.15165424</a:t>
            </a:r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LID4096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872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D87F4-2785-FB8A-4C4C-05315AFBB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31807-7238-1B83-A9CE-3A8565105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6488343" cy="1923484"/>
          </a:xfrm>
        </p:spPr>
        <p:txBody>
          <a:bodyPr>
            <a:normAutofit/>
          </a:bodyPr>
          <a:lstStyle/>
          <a:p>
            <a:br>
              <a:rPr lang="en-US" sz="4400" dirty="0"/>
            </a:br>
            <a:r>
              <a:rPr lang="en-US" sz="4400" dirty="0"/>
              <a:t>Prompt engineering</a:t>
            </a:r>
            <a:endParaRPr lang="LID4096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5FCAF6-0ADD-075F-D770-1088B46BA3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0CEA00-9365-DEC5-5D7F-3FAD109B57DA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</p:spTree>
    <p:extLst>
      <p:ext uri="{BB962C8B-B14F-4D97-AF65-F5344CB8AC3E}">
        <p14:creationId xmlns:p14="http://schemas.microsoft.com/office/powerpoint/2010/main" val="4148763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7231-8A22-3AE5-DF83-9651D1A2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Large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FF272-B6D4-72C6-0C75-61ACA46F79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D60D47-D9CC-A93A-97BB-2CB53C09D09C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4DB424-53DC-E6C3-BF72-FBE82E36679F}"/>
              </a:ext>
            </a:extLst>
          </p:cNvPr>
          <p:cNvSpPr/>
          <p:nvPr/>
        </p:nvSpPr>
        <p:spPr>
          <a:xfrm>
            <a:off x="1955968" y="2413904"/>
            <a:ext cx="7886532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68BA6C-C97D-9EBC-0BD4-44F898DC3A87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BBDF5AD-4C3D-ADC3-08FB-4EA9189DC21C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57A97ABE-B0D0-4468-3F50-D5330F36C1CD}"/>
              </a:ext>
            </a:extLst>
          </p:cNvPr>
          <p:cNvSpPr/>
          <p:nvPr/>
        </p:nvSpPr>
        <p:spPr>
          <a:xfrm>
            <a:off x="9067800" y="1049867"/>
            <a:ext cx="1718733" cy="635000"/>
          </a:xfrm>
          <a:prstGeom prst="wedgeRectCallout">
            <a:avLst>
              <a:gd name="adj1" fmla="val -21425"/>
              <a:gd name="adj2" fmla="val 92659"/>
            </a:avLst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Black box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E537E09-8CCA-51A4-E0BE-DAC816E3BAAC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User‘s query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355BF0-350E-48D6-AB75-943976C70E02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Response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49DC3-4D44-715E-1054-60FDD6795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BDB80-EC79-B30C-712B-206C1B996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6488343" cy="1923484"/>
          </a:xfrm>
        </p:spPr>
        <p:txBody>
          <a:bodyPr>
            <a:normAutofit/>
          </a:bodyPr>
          <a:lstStyle/>
          <a:p>
            <a:r>
              <a:rPr lang="en-US" sz="4400" dirty="0"/>
              <a:t>Learning and Training </a:t>
            </a:r>
            <a:r>
              <a:rPr lang="en-US" sz="4400" u="sng" dirty="0"/>
              <a:t>Bio-image Analysis in the Age of AI</a:t>
            </a:r>
            <a:endParaRPr lang="LID4096" sz="4400" u="sn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4D4CD-69AA-F46E-561D-DF8235E36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AC55C5-9BE2-2B84-223A-4E24FFBF1FF9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A61CA5D-0984-5F44-925B-46D8A08CDB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3" t="10480" r="9435" b="9735"/>
          <a:stretch/>
        </p:blipFill>
        <p:spPr bwMode="auto">
          <a:xfrm>
            <a:off x="8215161" y="2369189"/>
            <a:ext cx="3324798" cy="32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227E25-20EA-6809-9045-479B24CA4A87}"/>
              </a:ext>
            </a:extLst>
          </p:cNvPr>
          <p:cNvSpPr txBox="1"/>
          <p:nvPr/>
        </p:nvSpPr>
        <p:spPr>
          <a:xfrm>
            <a:off x="7838954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https://doi.org/10.5281/zenodo.15165424</a:t>
            </a:r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LID4096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955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E9120-F2A1-C21A-F803-728AC2F54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7087191-67E3-9CBC-6E2C-59FBF7374A26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11731E-EB47-004E-B8E9-15A6A3C57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E5A6A-2467-6972-2C0D-CB2AA9EAB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03B937-512F-BBA5-7C58-248A662CD971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User‘s query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9F68DE0-8DF1-484E-AE36-DEB944917F53}"/>
              </a:ext>
            </a:extLst>
          </p:cNvPr>
          <p:cNvSpPr/>
          <p:nvPr/>
        </p:nvSpPr>
        <p:spPr>
          <a:xfrm>
            <a:off x="1936750" y="2413905"/>
            <a:ext cx="3810042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ED465BC-1EBC-D4F8-5BFD-82B24A6B5598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Response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704E39A-1C8D-7235-EFB8-11D14A4D97E0}"/>
              </a:ext>
            </a:extLst>
          </p:cNvPr>
          <p:cNvSpPr/>
          <p:nvPr/>
        </p:nvSpPr>
        <p:spPr>
          <a:xfrm>
            <a:off x="6096000" y="2413904"/>
            <a:ext cx="37465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E2D9B8-EC95-8DBD-03B3-B9CBF76BE7C4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11A6A6F-ABD0-33A3-72C7-741BF50131AE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B0452A3-0580-D76C-29BA-ADBE0BA89038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980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51F2CE-858C-239C-6504-B573CE0DE9C7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CE4238-6AC2-36BA-966F-781830E1D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617" y="908041"/>
            <a:ext cx="7287152" cy="18080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494D3-2252-D972-A8B2-720EA9EDB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17" y="2880632"/>
            <a:ext cx="7287152" cy="8692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</p:spTree>
    <p:extLst>
      <p:ext uri="{BB962C8B-B14F-4D97-AF65-F5344CB8AC3E}">
        <p14:creationId xmlns:p14="http://schemas.microsoft.com/office/powerpoint/2010/main" val="13759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0.00221 -0.82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64FBF2-B9A2-96B7-BD9E-8F14C6F751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160"/>
          <a:stretch/>
        </p:blipFill>
        <p:spPr>
          <a:xfrm>
            <a:off x="4787617" y="908042"/>
            <a:ext cx="7287152" cy="18224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A322DE-CA40-7E46-8BC0-E2929ADC1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Prompt Engineering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DFF3E4-034F-B5ED-D218-EF3CA80D0833}"/>
              </a:ext>
            </a:extLst>
          </p:cNvPr>
          <p:cNvCxnSpPr>
            <a:cxnSpLocks/>
          </p:cNvCxnSpPr>
          <p:nvPr/>
        </p:nvCxnSpPr>
        <p:spPr>
          <a:xfrm>
            <a:off x="4887343" y="1553533"/>
            <a:ext cx="10204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5FF185-3A64-F7C4-0AAB-83B61695C22E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E1935-1DD1-B620-67B2-1E9313D036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840"/>
          <a:stretch/>
        </p:blipFill>
        <p:spPr>
          <a:xfrm>
            <a:off x="4787617" y="2730501"/>
            <a:ext cx="7287152" cy="26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D71125-56D6-5593-7C60-C712EAF9E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908041"/>
            <a:ext cx="7287152" cy="3285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A0ADE9-84FA-6B00-EB1F-1170EF74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Prompt Engineering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5AE728-1E4C-DF1E-BA58-6F99713B524D}"/>
              </a:ext>
            </a:extLst>
          </p:cNvPr>
          <p:cNvCxnSpPr>
            <a:cxnSpLocks/>
          </p:cNvCxnSpPr>
          <p:nvPr/>
        </p:nvCxnSpPr>
        <p:spPr>
          <a:xfrm>
            <a:off x="4887343" y="1744364"/>
            <a:ext cx="15850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FE34D6-37E1-470C-BC1C-3073A2A02248}"/>
              </a:ext>
            </a:extLst>
          </p:cNvPr>
          <p:cNvCxnSpPr>
            <a:cxnSpLocks/>
          </p:cNvCxnSpPr>
          <p:nvPr/>
        </p:nvCxnSpPr>
        <p:spPr>
          <a:xfrm>
            <a:off x="5095402" y="3566538"/>
            <a:ext cx="310239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9931BBC-D41F-D7CB-5133-C500AA1018E3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BEB2EC-C18F-E937-E5FB-CF90AEB8499F}"/>
              </a:ext>
            </a:extLst>
          </p:cNvPr>
          <p:cNvSpPr txBox="1">
            <a:spLocks/>
          </p:cNvSpPr>
          <p:nvPr/>
        </p:nvSpPr>
        <p:spPr>
          <a:xfrm>
            <a:off x="962024" y="-987704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900" dirty="0"/>
          </a:p>
        </p:txBody>
      </p:sp>
    </p:spTree>
    <p:extLst>
      <p:ext uri="{BB962C8B-B14F-4D97-AF65-F5344CB8AC3E}">
        <p14:creationId xmlns:p14="http://schemas.microsoft.com/office/powerpoint/2010/main" val="34636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114" y="1435261"/>
            <a:ext cx="10509686" cy="4499138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Write python code to open the image file 'data/</a:t>
            </a:r>
            <a:r>
              <a:rPr lang="en-US" sz="1200" dirty="0" err="1">
                <a:solidFill>
                  <a:srgbClr val="51B02F"/>
                </a:solidFill>
              </a:rPr>
              <a:t>blobs.tif</a:t>
            </a:r>
            <a:r>
              <a:rPr lang="en-US" sz="1200" dirty="0">
                <a:solidFill>
                  <a:srgbClr val="51B02F"/>
                </a:solidFill>
              </a:rPr>
              <a:t>'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and threshold it using Otsu's method.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Apply connected component labeling to the result to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retrieve a label image. Visualize the label image.</a:t>
            </a:r>
          </a:p>
          <a:p>
            <a:endParaRPr lang="en-US" sz="1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D1EAE50-1D4E-5794-AD03-8361C01E0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258" y="1531619"/>
            <a:ext cx="6104177" cy="444017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24065E7-001F-3C28-D648-53451FF402FE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B48369D-7D99-2A54-A570-0600B404B161}"/>
              </a:ext>
            </a:extLst>
          </p:cNvPr>
          <p:cNvSpPr/>
          <p:nvPr/>
        </p:nvSpPr>
        <p:spPr>
          <a:xfrm>
            <a:off x="5249623" y="2288697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8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860" y="1435261"/>
            <a:ext cx="10568940" cy="4499138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/>
              <a:t>Write python code to open the image file 'data/</a:t>
            </a:r>
            <a:r>
              <a:rPr lang="en-US" sz="1200" dirty="0" err="1"/>
              <a:t>blobs.tif</a:t>
            </a:r>
            <a:r>
              <a:rPr lang="en-US" sz="1200" dirty="0"/>
              <a:t>' </a:t>
            </a:r>
          </a:p>
          <a:p>
            <a:r>
              <a:rPr lang="en-US" sz="1200" dirty="0"/>
              <a:t>and threshold it using Otsu's method.</a:t>
            </a:r>
          </a:p>
          <a:p>
            <a:r>
              <a:rPr lang="en-US" sz="1200" dirty="0"/>
              <a:t>Apply connected component labeling to the result to </a:t>
            </a:r>
          </a:p>
          <a:p>
            <a:r>
              <a:rPr lang="en-US" sz="1200" dirty="0"/>
              <a:t>retrieve a label image. Visualize the label image.</a:t>
            </a:r>
          </a:p>
          <a:p>
            <a:endParaRPr lang="en-US" sz="1200" dirty="0"/>
          </a:p>
          <a:p>
            <a:r>
              <a:rPr lang="en-US" sz="1200" dirty="0">
                <a:solidFill>
                  <a:srgbClr val="51B02F"/>
                </a:solidFill>
              </a:rPr>
              <a:t>Do not explain the solution.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Only write Python code and short comments are ok.</a:t>
            </a:r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04B659-6A5F-A396-63A8-33A79EBD5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762" y="2041523"/>
            <a:ext cx="6545529" cy="32866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29A2EF-A196-EFD5-BBD5-199AE10F7801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B1FAFF5-EC98-9A81-A191-5A66F3ED3B9C}"/>
              </a:ext>
            </a:extLst>
          </p:cNvPr>
          <p:cNvSpPr/>
          <p:nvPr/>
        </p:nvSpPr>
        <p:spPr>
          <a:xfrm>
            <a:off x="4754273" y="3161453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11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1D61D71-F376-84F7-EE47-EB82A342F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762" y="1998282"/>
            <a:ext cx="6526479" cy="35540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492" y="1435261"/>
            <a:ext cx="10573308" cy="4499138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/>
              <a:t>Write python code to open the image file 'data/</a:t>
            </a:r>
            <a:r>
              <a:rPr lang="en-US" sz="1200" dirty="0" err="1"/>
              <a:t>blobs.tif</a:t>
            </a:r>
            <a:r>
              <a:rPr lang="en-US" sz="1200" dirty="0"/>
              <a:t>' </a:t>
            </a:r>
          </a:p>
          <a:p>
            <a:r>
              <a:rPr lang="en-US" sz="1200" dirty="0"/>
              <a:t>and threshold it using Otsu's method.</a:t>
            </a:r>
          </a:p>
          <a:p>
            <a:r>
              <a:rPr lang="en-US" sz="1200" dirty="0"/>
              <a:t>Apply connected component labeling to the result to </a:t>
            </a:r>
          </a:p>
          <a:p>
            <a:r>
              <a:rPr lang="en-US" sz="1200" dirty="0"/>
              <a:t>retrieve a label image. Visualize the label image.</a:t>
            </a:r>
          </a:p>
          <a:p>
            <a:endParaRPr lang="en-US" sz="1200" dirty="0"/>
          </a:p>
          <a:p>
            <a:r>
              <a:rPr lang="en-US" sz="1200" dirty="0"/>
              <a:t>Do not explain the solution. </a:t>
            </a:r>
          </a:p>
          <a:p>
            <a:r>
              <a:rPr lang="en-US" sz="1200" dirty="0"/>
              <a:t>Only write Python code and short comments are ok.</a:t>
            </a:r>
          </a:p>
          <a:p>
            <a:endParaRPr lang="en-US" sz="1200" dirty="0"/>
          </a:p>
          <a:p>
            <a:r>
              <a:rPr lang="en-US" sz="1200" dirty="0">
                <a:solidFill>
                  <a:srgbClr val="51B02F"/>
                </a:solidFill>
              </a:rPr>
              <a:t>Assume the code is executed in a </a:t>
            </a:r>
            <a:r>
              <a:rPr lang="en-US" sz="1200" dirty="0" err="1">
                <a:solidFill>
                  <a:srgbClr val="51B02F"/>
                </a:solidFill>
              </a:rPr>
              <a:t>Jupyter</a:t>
            </a:r>
            <a:r>
              <a:rPr lang="en-US" sz="1200" dirty="0">
                <a:solidFill>
                  <a:srgbClr val="51B02F"/>
                </a:solidFill>
              </a:rPr>
              <a:t> notebook.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Do not use any of these Python libraries: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OpenCV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PIL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Pillow</a:t>
            </a:r>
            <a:endParaRPr lang="en-US" sz="1600" dirty="0">
              <a:solidFill>
                <a:srgbClr val="51B02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16CB7E-DEDF-AAD0-3A8A-AF54DE59CEA6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31F9329-614C-120F-BA13-45DED3867BFD}"/>
              </a:ext>
            </a:extLst>
          </p:cNvPr>
          <p:cNvSpPr/>
          <p:nvPr/>
        </p:nvSpPr>
        <p:spPr>
          <a:xfrm>
            <a:off x="4822853" y="4418251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496648B4-33E5-3051-EB47-F6A1A003AB05}"/>
              </a:ext>
            </a:extLst>
          </p:cNvPr>
          <p:cNvSpPr/>
          <p:nvPr/>
        </p:nvSpPr>
        <p:spPr>
          <a:xfrm>
            <a:off x="484348" y="1593410"/>
            <a:ext cx="296144" cy="4363770"/>
          </a:xfrm>
          <a:prstGeom prst="leftBrac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EC4C15-B0FA-D702-7284-1391F6B90DD1}"/>
              </a:ext>
            </a:extLst>
          </p:cNvPr>
          <p:cNvSpPr txBox="1"/>
          <p:nvPr/>
        </p:nvSpPr>
        <p:spPr>
          <a:xfrm rot="16200000">
            <a:off x="-1931068" y="3590628"/>
            <a:ext cx="450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„Long“ </a:t>
            </a:r>
            <a:r>
              <a:rPr lang="de-DE" dirty="0" err="1"/>
              <a:t>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74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AE0B4-4DE0-C974-E099-9EBE9CBB3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BDDA0-5EC2-64BF-8A8D-3C2F0BEC3DD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Also known as </a:t>
            </a:r>
            <a:r>
              <a:rPr lang="en-GB" sz="2400" i="1" dirty="0"/>
              <a:t>in-context learning</a:t>
            </a:r>
          </a:p>
          <a:p>
            <a:r>
              <a:rPr lang="en-GB" sz="2400" dirty="0"/>
              <a:t>Context with plenty of knowledge provided in system message</a:t>
            </a:r>
          </a:p>
          <a:p>
            <a:endParaRPr lang="LID4096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29EA15-FA66-B330-90CD-73DA657ADC4C}"/>
              </a:ext>
            </a:extLst>
          </p:cNvPr>
          <p:cNvSpPr/>
          <p:nvPr/>
        </p:nvSpPr>
        <p:spPr>
          <a:xfrm>
            <a:off x="1976587" y="2413904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1A90D22-4024-99C9-C271-4DFDCC088EDE}"/>
              </a:ext>
            </a:extLst>
          </p:cNvPr>
          <p:cNvSpPr/>
          <p:nvPr/>
        </p:nvSpPr>
        <p:spPr>
          <a:xfrm>
            <a:off x="3180473" y="5233304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User‘s query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CC7BE7-3589-D1D3-EF48-733863EC0991}"/>
              </a:ext>
            </a:extLst>
          </p:cNvPr>
          <p:cNvSpPr/>
          <p:nvPr/>
        </p:nvSpPr>
        <p:spPr>
          <a:xfrm>
            <a:off x="3665775" y="2801254"/>
            <a:ext cx="2917843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22CAAA-CF0D-9057-585E-A85BCA8E3E90}"/>
              </a:ext>
            </a:extLst>
          </p:cNvPr>
          <p:cNvSpPr/>
          <p:nvPr/>
        </p:nvSpPr>
        <p:spPr>
          <a:xfrm>
            <a:off x="8478987" y="5233304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Response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9B17A0D-0C28-AD12-98B7-B359A6E13D76}"/>
              </a:ext>
            </a:extLst>
          </p:cNvPr>
          <p:cNvSpPr/>
          <p:nvPr/>
        </p:nvSpPr>
        <p:spPr>
          <a:xfrm>
            <a:off x="7097925" y="2808508"/>
            <a:ext cx="2993961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75CB76-E96E-27CF-375D-EEFBD6FD4640}"/>
              </a:ext>
            </a:extLst>
          </p:cNvPr>
          <p:cNvSpPr/>
          <p:nvPr/>
        </p:nvSpPr>
        <p:spPr>
          <a:xfrm>
            <a:off x="6548649" y="3214907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B3D3E80-CDFE-3EDB-DE7D-3112FF341BF2}"/>
              </a:ext>
            </a:extLst>
          </p:cNvPr>
          <p:cNvSpPr/>
          <p:nvPr/>
        </p:nvSpPr>
        <p:spPr>
          <a:xfrm rot="16200000">
            <a:off x="3475975" y="4379455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D6E622A-D7C4-32A3-4524-9BEB3E546F43}"/>
              </a:ext>
            </a:extLst>
          </p:cNvPr>
          <p:cNvSpPr/>
          <p:nvPr/>
        </p:nvSpPr>
        <p:spPr>
          <a:xfrm rot="5400000">
            <a:off x="8641138" y="4296453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195CC53-4B68-0800-27CB-F13F8F6EA51F}"/>
              </a:ext>
            </a:extLst>
          </p:cNvPr>
          <p:cNvSpPr/>
          <p:nvPr/>
        </p:nvSpPr>
        <p:spPr>
          <a:xfrm>
            <a:off x="671533" y="2808508"/>
            <a:ext cx="2444836" cy="1186546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System message (1000s of </a:t>
            </a:r>
            <a:r>
              <a:rPr lang="de-DE" sz="2000" dirty="0" err="1">
                <a:solidFill>
                  <a:schemeClr val="tx1"/>
                </a:solidFill>
              </a:rPr>
              <a:t>words</a:t>
            </a:r>
            <a:r>
              <a:rPr lang="de-DE" sz="2000" dirty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5F979F-52F5-FB5D-CF19-1096CC9B1AA6}"/>
              </a:ext>
            </a:extLst>
          </p:cNvPr>
          <p:cNvSpPr/>
          <p:nvPr/>
        </p:nvSpPr>
        <p:spPr>
          <a:xfrm>
            <a:off x="3119675" y="3031659"/>
            <a:ext cx="634998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52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Example: Scientific coding assistant: </a:t>
            </a:r>
            <a:r>
              <a:rPr lang="en-GB" sz="3600" dirty="0" err="1"/>
              <a:t>bia</a:t>
            </a:r>
            <a:r>
              <a:rPr lang="en-GB" sz="3600" dirty="0"/>
              <a:t>-bob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35CA7-FF25-A6B3-282E-2391FE3EE0F7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C14548D-4001-8647-F3EE-099BCE992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3474098" y="1184013"/>
            <a:ext cx="4631678" cy="20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D7E0970-CD44-54B6-AA60-AD49BBBF9CCF}"/>
              </a:ext>
            </a:extLst>
          </p:cNvPr>
          <p:cNvSpPr txBox="1">
            <a:spLocks/>
          </p:cNvSpPr>
          <p:nvPr/>
        </p:nvSpPr>
        <p:spPr>
          <a:xfrm>
            <a:off x="135992" y="1184014"/>
            <a:ext cx="3338106" cy="477880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long-context prompting for bio-image analysis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62E3B61-F3CB-0B45-DE20-D7A472832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53" y="5102167"/>
            <a:ext cx="778098" cy="92689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91CE513-DA98-3CAE-ACF9-CB22C8B8A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7"/>
          <a:stretch/>
        </p:blipFill>
        <p:spPr bwMode="auto">
          <a:xfrm>
            <a:off x="8743950" y="1184012"/>
            <a:ext cx="3312057" cy="47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B8C4C0E6-A4BB-5585-111D-4E2E9E02A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"/>
          <a:stretch/>
        </p:blipFill>
        <p:spPr bwMode="auto">
          <a:xfrm>
            <a:off x="3474098" y="3533774"/>
            <a:ext cx="4631678" cy="242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D6CBA6B9-8394-A87A-4899-6A52BD38382C}"/>
              </a:ext>
            </a:extLst>
          </p:cNvPr>
          <p:cNvSpPr/>
          <p:nvPr/>
        </p:nvSpPr>
        <p:spPr>
          <a:xfrm>
            <a:off x="8105776" y="1819275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3724A4B-4F7D-93F0-1CF6-C8900CAC0DE9}"/>
              </a:ext>
            </a:extLst>
          </p:cNvPr>
          <p:cNvSpPr/>
          <p:nvPr/>
        </p:nvSpPr>
        <p:spPr>
          <a:xfrm rot="10800000">
            <a:off x="8105776" y="3986469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B8B0-6952-EC8E-0245-8A2A11A1D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Under the hood: long-context prompting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E1BA-6325-D0DF-441C-99CF63AF55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288117" cy="455003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51B02F"/>
                </a:solidFill>
              </a:rPr>
              <a:t>Context-dependent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system prompt </a:t>
            </a:r>
            <a:r>
              <a:rPr lang="en-US" sz="2400" dirty="0"/>
              <a:t>considering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local variables and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installed python libraries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chat history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A352D3F-DB89-7857-9081-467AB0EAF014}"/>
              </a:ext>
            </a:extLst>
          </p:cNvPr>
          <p:cNvSpPr/>
          <p:nvPr/>
        </p:nvSpPr>
        <p:spPr>
          <a:xfrm>
            <a:off x="4248812" y="1174513"/>
            <a:ext cx="6245018" cy="57240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You are a extremely talented bioimage analyst and you use Python to solve your tasks ...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F06601A8-AC72-F2D8-4708-FED056F273E6}"/>
              </a:ext>
            </a:extLst>
          </p:cNvPr>
          <p:cNvSpPr/>
          <p:nvPr/>
        </p:nvSpPr>
        <p:spPr>
          <a:xfrm>
            <a:off x="4248812" y="2138615"/>
            <a:ext cx="6245018" cy="201748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Python specific code snippets</a:t>
            </a:r>
          </a:p>
          <a:p>
            <a:r>
              <a:rPr lang="en-US" sz="1600" dirty="0"/>
              <a:t>If the user asks for those simple tasks, use these code snippets.</a:t>
            </a:r>
          </a:p>
          <a:p>
            <a:endParaRPr lang="en-US" sz="1600" dirty="0"/>
          </a:p>
          <a:p>
            <a:r>
              <a:rPr lang="en-US" sz="1600" dirty="0"/>
              <a:t>    * Load an image file from disc and store it in a variable:</a:t>
            </a:r>
          </a:p>
          <a:p>
            <a:r>
              <a:rPr lang="en-US" sz="1600" dirty="0"/>
              <a:t>    ```</a:t>
            </a:r>
          </a:p>
          <a:p>
            <a:r>
              <a:rPr lang="en-US" sz="1600" dirty="0"/>
              <a:t>    from skimage.io import </a:t>
            </a:r>
            <a:r>
              <a:rPr lang="en-US" sz="1600" dirty="0" err="1"/>
              <a:t>imread</a:t>
            </a:r>
            <a:endParaRPr lang="en-US" sz="1600" dirty="0"/>
          </a:p>
          <a:p>
            <a:r>
              <a:rPr lang="en-US" sz="1600" dirty="0"/>
              <a:t>    image = </a:t>
            </a:r>
            <a:r>
              <a:rPr lang="en-US" sz="1600" dirty="0" err="1"/>
              <a:t>imread</a:t>
            </a:r>
            <a:r>
              <a:rPr lang="en-US" sz="1600" dirty="0"/>
              <a:t>(filename)</a:t>
            </a:r>
          </a:p>
          <a:p>
            <a:r>
              <a:rPr lang="en-US" sz="1600" dirty="0"/>
              <a:t>    ```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93A5BA2-7E49-BBA4-EA61-C07128A9BC2D}"/>
              </a:ext>
            </a:extLst>
          </p:cNvPr>
          <p:cNvSpPr/>
          <p:nvPr/>
        </p:nvSpPr>
        <p:spPr>
          <a:xfrm>
            <a:off x="4248812" y="4508912"/>
            <a:ext cx="6245018" cy="1309807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</a:t>
            </a:r>
            <a:r>
              <a:rPr lang="en-US" sz="1600" dirty="0" err="1"/>
              <a:t>Todos</a:t>
            </a:r>
            <a:endParaRPr lang="en-US" sz="1600" dirty="0"/>
          </a:p>
          <a:p>
            <a:r>
              <a:rPr lang="en-US" sz="1600" dirty="0"/>
              <a:t>Answer your response in three sections:</a:t>
            </a:r>
          </a:p>
          <a:p>
            <a:r>
              <a:rPr lang="en-US" sz="1600" dirty="0"/>
              <a:t>    1. Summary: First provide a short summary of the task.</a:t>
            </a:r>
          </a:p>
          <a:p>
            <a:r>
              <a:rPr lang="en-US" sz="1600" dirty="0"/>
              <a:t>    2. Plan: Provide a concise step-by-step plan without any code.</a:t>
            </a:r>
          </a:p>
          <a:p>
            <a:r>
              <a:rPr lang="en-US" sz="1600" dirty="0"/>
              <a:t>    3. Code: Provide the code.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FE9975E-7C79-3B90-7ED4-7C26F09018AC}"/>
              </a:ext>
            </a:extLst>
          </p:cNvPr>
          <p:cNvSpPr/>
          <p:nvPr/>
        </p:nvSpPr>
        <p:spPr>
          <a:xfrm>
            <a:off x="410309" y="5050971"/>
            <a:ext cx="3058606" cy="767748"/>
          </a:xfrm>
          <a:prstGeom prst="wedgeRectCallout">
            <a:avLst>
              <a:gd name="adj1" fmla="val 69167"/>
              <a:gd name="adj2" fmla="val 66282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 your prompt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826B35E-DEAE-0001-8FCA-12A9267ADA66}"/>
              </a:ext>
            </a:extLst>
          </p:cNvPr>
          <p:cNvSpPr/>
          <p:nvPr/>
        </p:nvSpPr>
        <p:spPr>
          <a:xfrm>
            <a:off x="10578959" y="1184015"/>
            <a:ext cx="358880" cy="4634704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D036-FDD4-E636-B167-27F47D73C2EC}"/>
              </a:ext>
            </a:extLst>
          </p:cNvPr>
          <p:cNvSpPr txBox="1"/>
          <p:nvPr/>
        </p:nvSpPr>
        <p:spPr>
          <a:xfrm>
            <a:off x="10937839" y="2901202"/>
            <a:ext cx="1456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6500 tokens </a:t>
            </a:r>
            <a:br>
              <a:rPr lang="en-US" sz="2000" dirty="0"/>
            </a:br>
            <a:r>
              <a:rPr lang="en-US" sz="2000" dirty="0"/>
              <a:t>(</a:t>
            </a:r>
            <a:r>
              <a:rPr lang="en-US" sz="2000" dirty="0">
                <a:sym typeface="Symbol" panose="05050102010706020507" pitchFamily="18" charset="2"/>
              </a:rPr>
              <a:t>words</a:t>
            </a:r>
            <a:r>
              <a:rPr lang="en-US" sz="2000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0AAA93-6FC3-9D92-C2B4-8450E5B6BF06}"/>
              </a:ext>
            </a:extLst>
          </p:cNvPr>
          <p:cNvSpPr txBox="1"/>
          <p:nvPr/>
        </p:nvSpPr>
        <p:spPr>
          <a:xfrm>
            <a:off x="7220977" y="1460716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02607-D74C-5EBE-2166-E0BDB51E177E}"/>
              </a:ext>
            </a:extLst>
          </p:cNvPr>
          <p:cNvSpPr txBox="1"/>
          <p:nvPr/>
        </p:nvSpPr>
        <p:spPr>
          <a:xfrm>
            <a:off x="7220977" y="3859082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1893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ADF039-D812-913B-9765-81F947328516}"/>
              </a:ext>
            </a:extLst>
          </p:cNvPr>
          <p:cNvGrpSpPr>
            <a:grpSpLocks noChangeAspect="1"/>
          </p:cNvGrpSpPr>
          <p:nvPr/>
        </p:nvGrpSpPr>
        <p:grpSpPr>
          <a:xfrm>
            <a:off x="9879329" y="2570763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8" name="Smiley Face 7">
              <a:extLst>
                <a:ext uri="{FF2B5EF4-FFF2-40B4-BE49-F238E27FC236}">
                  <a16:creationId xmlns:a16="http://schemas.microsoft.com/office/drawing/2014/main" id="{AEA22BB6-5045-E8C3-8E4A-B2C879E889CD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C98FC48-8504-CABF-E3A8-DC8FA15E9426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567122-EFE9-299C-AF93-7AB1F3F50DEF}"/>
                </a:ext>
              </a:extLst>
            </p:cNvPr>
            <p:cNvCxnSpPr>
              <a:stCxn id="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A9D2A48-22F7-732A-CB8C-299F6AD95EA0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9F554E1-DBE0-FD11-A56C-E2983A4AC5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D630EF-DD5D-CB1D-A9E1-31BBD2D5F18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C6D095-B489-31ED-8F16-4DFF40EDF59E}"/>
              </a:ext>
            </a:extLst>
          </p:cNvPr>
          <p:cNvGrpSpPr>
            <a:grpSpLocks noChangeAspect="1"/>
          </p:cNvGrpSpPr>
          <p:nvPr/>
        </p:nvGrpSpPr>
        <p:grpSpPr>
          <a:xfrm>
            <a:off x="5466142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C2167355-42BD-6FDB-F1F8-DDD4BA12732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rgbClr val="92D050"/>
                </a:gs>
                <a:gs pos="100000">
                  <a:srgbClr val="00B0F0">
                    <a:shade val="67500"/>
                    <a:satMod val="115000"/>
                  </a:srgbClr>
                </a:gs>
                <a:gs pos="100000">
                  <a:srgbClr val="00B0F0"/>
                </a:gs>
              </a:gsLst>
              <a:lin ang="270000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B4230D9-4758-216B-005D-23C1FDAD0041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0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0313AD-F9E6-3200-328E-A34EEA53877D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E5058F-76D4-AA82-F58F-4CA5722763AF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550EA2-4D78-6FED-E9EA-2084F6CEF5E8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DAC4FB4-7A31-2AB3-8944-1EDE38AD2D9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A32607-999F-BFFB-4D08-51D8341842FC}"/>
              </a:ext>
            </a:extLst>
          </p:cNvPr>
          <p:cNvGrpSpPr>
            <a:grpSpLocks noChangeAspect="1"/>
          </p:cNvGrpSpPr>
          <p:nvPr/>
        </p:nvGrpSpPr>
        <p:grpSpPr>
          <a:xfrm>
            <a:off x="1103866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C8E7F51D-117C-97F5-965F-CB462D7544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57098E-212D-653A-C1BF-82D73899729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F42A54-D5C9-8D4D-57A0-ABBD07156E6B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DAF2623-69BD-7A6B-1B61-0125FACD952A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67A1EF-BA56-E8C1-DE72-A0974B0B76E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E51311-C3B0-FF5D-FF82-2EA8E0F2967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7E27D82-D4DC-1017-F008-A9C0AABC1841}"/>
              </a:ext>
            </a:extLst>
          </p:cNvPr>
          <p:cNvSpPr txBox="1"/>
          <p:nvPr/>
        </p:nvSpPr>
        <p:spPr>
          <a:xfrm>
            <a:off x="502350" y="1596812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🧬</a:t>
            </a:r>
            <a:r>
              <a:rPr lang="en-US" sz="4800" dirty="0"/>
              <a:t>🧫</a:t>
            </a:r>
            <a:r>
              <a:rPr lang="en-US" sz="2400" dirty="0"/>
              <a:t>🔬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2F37B1-376F-A80C-D4A6-3EC23C48DA13}"/>
              </a:ext>
            </a:extLst>
          </p:cNvPr>
          <p:cNvSpPr txBox="1"/>
          <p:nvPr/>
        </p:nvSpPr>
        <p:spPr>
          <a:xfrm>
            <a:off x="9186566" y="1412146"/>
            <a:ext cx="2310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📊</a:t>
            </a:r>
            <a:r>
              <a:rPr lang="en-US" sz="3600" dirty="0"/>
              <a:t>💾</a:t>
            </a:r>
            <a:r>
              <a:rPr lang="en-US" sz="6000" dirty="0"/>
              <a:t>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58E71F-4424-C25B-5FF0-1C259F11A913}"/>
              </a:ext>
            </a:extLst>
          </p:cNvPr>
          <p:cNvSpPr txBox="1"/>
          <p:nvPr/>
        </p:nvSpPr>
        <p:spPr>
          <a:xfrm>
            <a:off x="5270248" y="1781478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🔬🧫💉</a:t>
            </a:r>
            <a:br>
              <a:rPr lang="en-US" dirty="0"/>
            </a:br>
            <a:r>
              <a:rPr lang="en-US" dirty="0"/>
              <a:t>💾📊🧬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D81B86-A795-1975-C76E-490FF4155CCB}"/>
              </a:ext>
            </a:extLst>
          </p:cNvPr>
          <p:cNvSpPr txBox="1"/>
          <p:nvPr/>
        </p:nvSpPr>
        <p:spPr>
          <a:xfrm>
            <a:off x="381173" y="4659465"/>
            <a:ext cx="230742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Biologist</a:t>
            </a:r>
          </a:p>
          <a:p>
            <a:pPr algn="ctr"/>
            <a:r>
              <a:rPr lang="en-US" i="1" dirty="0"/>
              <a:t>Domain-specialist </a:t>
            </a:r>
            <a:br>
              <a:rPr lang="en-US" i="1" dirty="0"/>
            </a:br>
            <a:r>
              <a:rPr lang="en-US" i="1" dirty="0"/>
              <a:t>(focused on </a:t>
            </a:r>
            <a:br>
              <a:rPr lang="en-US" i="1" dirty="0"/>
            </a:br>
            <a:r>
              <a:rPr lang="en-US" i="1" dirty="0"/>
              <a:t>real-world problems)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BD9FBF-6F64-72C5-41DC-F630BD457F69}"/>
              </a:ext>
            </a:extLst>
          </p:cNvPr>
          <p:cNvSpPr txBox="1"/>
          <p:nvPr/>
        </p:nvSpPr>
        <p:spPr>
          <a:xfrm>
            <a:off x="8483371" y="4667416"/>
            <a:ext cx="36539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Computer Scientist</a:t>
            </a:r>
          </a:p>
          <a:p>
            <a:pPr algn="ctr"/>
            <a:r>
              <a:rPr lang="en-US" i="1" dirty="0"/>
              <a:t>Method + infrastructure specialist </a:t>
            </a:r>
            <a:br>
              <a:rPr lang="en-US" i="1" dirty="0"/>
            </a:br>
            <a:r>
              <a:rPr lang="en-US" i="1" dirty="0"/>
              <a:t>(algorithm-centered)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C2E772-E0DB-DB02-8D20-9F80853D8F96}"/>
              </a:ext>
            </a:extLst>
          </p:cNvPr>
          <p:cNvSpPr txBox="1"/>
          <p:nvPr/>
        </p:nvSpPr>
        <p:spPr>
          <a:xfrm>
            <a:off x="4309222" y="4667416"/>
            <a:ext cx="317586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Bio-image Analyst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 </a:t>
            </a:r>
            <a:r>
              <a:rPr lang="en-US" i="1" dirty="0"/>
              <a:t>Generalist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(data-driven, </a:t>
            </a:r>
            <a:br>
              <a:rPr lang="en-US" i="1" dirty="0">
                <a:sym typeface="Wingdings" panose="05000000000000000000" pitchFamily="2" charset="2"/>
              </a:rPr>
            </a:br>
            <a:r>
              <a:rPr lang="en-US" i="1" dirty="0">
                <a:sym typeface="Wingdings" panose="05000000000000000000" pitchFamily="2" charset="2"/>
              </a:rPr>
              <a:t>service-oriented)</a:t>
            </a:r>
            <a:endParaRPr lang="en-US" i="1" dirty="0"/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603E8C06-A470-5D8F-D4C7-78073903C3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4509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03F25F93-B7CB-9921-87F0-DA41FBB887A3}"/>
              </a:ext>
            </a:extLst>
          </p:cNvPr>
          <p:cNvSpPr/>
          <p:nvPr/>
        </p:nvSpPr>
        <p:spPr>
          <a:xfrm rot="21071982" flipV="1">
            <a:off x="9034954" y="1375904"/>
            <a:ext cx="2546917" cy="1128502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5E1A2BC-6974-AB12-C23E-08D7681D120C}"/>
              </a:ext>
            </a:extLst>
          </p:cNvPr>
          <p:cNvSpPr/>
          <p:nvPr/>
        </p:nvSpPr>
        <p:spPr>
          <a:xfrm flipV="1">
            <a:off x="4861711" y="1596812"/>
            <a:ext cx="2018923" cy="940086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5F787E1-935A-8A57-6416-1DCC467B4E1B}"/>
              </a:ext>
            </a:extLst>
          </p:cNvPr>
          <p:cNvSpPr/>
          <p:nvPr/>
        </p:nvSpPr>
        <p:spPr>
          <a:xfrm flipV="1">
            <a:off x="220848" y="1563378"/>
            <a:ext cx="2823631" cy="992254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51C78D71-F5F3-F78C-BE46-F7BEF2355A06}"/>
              </a:ext>
            </a:extLst>
          </p:cNvPr>
          <p:cNvSpPr/>
          <p:nvPr/>
        </p:nvSpPr>
        <p:spPr>
          <a:xfrm>
            <a:off x="8007837" y="2143443"/>
            <a:ext cx="1715101" cy="1098297"/>
          </a:xfrm>
          <a:prstGeom prst="wedgeEllipseCallout">
            <a:avLst>
              <a:gd name="adj1" fmla="val 52493"/>
              <a:gd name="adj2" fmla="val 3228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600" dirty="0"/>
              <a:t>Kubernetes cluster</a:t>
            </a:r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A89049C7-B646-95A7-6525-C417E1C32B34}"/>
              </a:ext>
            </a:extLst>
          </p:cNvPr>
          <p:cNvSpPr/>
          <p:nvPr/>
        </p:nvSpPr>
        <p:spPr>
          <a:xfrm>
            <a:off x="3734508" y="2098834"/>
            <a:ext cx="1529865" cy="1098297"/>
          </a:xfrm>
          <a:prstGeom prst="wedgeEllipseCallout">
            <a:avLst>
              <a:gd name="adj1" fmla="val 53994"/>
              <a:gd name="adj2" fmla="val 392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Many computers working together</a:t>
            </a:r>
          </a:p>
        </p:txBody>
      </p:sp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FFAA3B88-454E-0242-3E07-BAC8FDDB916C}"/>
              </a:ext>
            </a:extLst>
          </p:cNvPr>
          <p:cNvSpPr/>
          <p:nvPr/>
        </p:nvSpPr>
        <p:spPr>
          <a:xfrm>
            <a:off x="2056728" y="3272358"/>
            <a:ext cx="2092849" cy="1098297"/>
          </a:xfrm>
          <a:prstGeom prst="wedgeEllipseCallout">
            <a:avLst>
              <a:gd name="adj1" fmla="val -42613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Tribolium</a:t>
            </a:r>
            <a:r>
              <a:rPr lang="en-US" dirty="0"/>
              <a:t> </a:t>
            </a:r>
            <a:r>
              <a:rPr lang="en-US" dirty="0" err="1"/>
              <a:t>castaneum</a:t>
            </a:r>
            <a:endParaRPr lang="en-US" dirty="0"/>
          </a:p>
        </p:txBody>
      </p:sp>
      <p:sp>
        <p:nvSpPr>
          <p:cNvPr id="37" name="Speech Bubble: Oval 36">
            <a:extLst>
              <a:ext uri="{FF2B5EF4-FFF2-40B4-BE49-F238E27FC236}">
                <a16:creationId xmlns:a16="http://schemas.microsoft.com/office/drawing/2014/main" id="{19DE9753-F6EB-5A6A-1947-3730D96CBF8A}"/>
              </a:ext>
            </a:extLst>
          </p:cNvPr>
          <p:cNvSpPr/>
          <p:nvPr/>
        </p:nvSpPr>
        <p:spPr>
          <a:xfrm>
            <a:off x="6469912" y="3272358"/>
            <a:ext cx="1461369" cy="1098297"/>
          </a:xfrm>
          <a:prstGeom prst="wedgeEllipseCallout">
            <a:avLst>
              <a:gd name="adj1" fmla="val -50434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Flour beetle</a:t>
            </a:r>
          </a:p>
        </p:txBody>
      </p:sp>
    </p:spTree>
    <p:extLst>
      <p:ext uri="{BB962C8B-B14F-4D97-AF65-F5344CB8AC3E}">
        <p14:creationId xmlns:p14="http://schemas.microsoft.com/office/powerpoint/2010/main" val="35601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3" grpId="0"/>
      <p:bldP spid="4" grpId="0" animBg="1"/>
      <p:bldP spid="5" grpId="0" animBg="1"/>
      <p:bldP spid="7" grpId="0" animBg="1"/>
      <p:bldP spid="34" grpId="0" animBg="1"/>
      <p:bldP spid="36" grpId="0" animBg="1"/>
      <p:bldP spid="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E790F-A93C-633A-D189-5D7D04E0BE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cropped from Greg Kamradt, Licensed MIT,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6" name="Picture 2" descr="GPT-4-128 Context Testing">
            <a:extLst>
              <a:ext uri="{FF2B5EF4-FFF2-40B4-BE49-F238E27FC236}">
                <a16:creationId xmlns:a16="http://schemas.microsoft.com/office/drawing/2014/main" id="{02723D24-89E2-CD29-7E48-9A3BB24E7E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4"/>
          <a:stretch/>
        </p:blipFill>
        <p:spPr bwMode="auto">
          <a:xfrm>
            <a:off x="1069866" y="1263112"/>
            <a:ext cx="10052268" cy="472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Needle in a haystack</a:t>
            </a:r>
            <a:r>
              <a:rPr lang="en-US" dirty="0"/>
              <a:t>-test</a:t>
            </a:r>
          </a:p>
        </p:txBody>
      </p:sp>
    </p:spTree>
    <p:extLst>
      <p:ext uri="{BB962C8B-B14F-4D97-AF65-F5344CB8AC3E}">
        <p14:creationId xmlns:p14="http://schemas.microsoft.com/office/powerpoint/2010/main" val="1850891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91F25-61B3-69B2-FA01-900F0A628FD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by Greg </a:t>
            </a:r>
            <a:r>
              <a:rPr lang="en-US" sz="1200" dirty="0" err="1"/>
              <a:t>Kamradt</a:t>
            </a:r>
            <a:r>
              <a:rPr lang="en-US" sz="1200" dirty="0"/>
              <a:t>, Licensed MIT (modified),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C30BC8-B16E-87C3-DB56-73374C1E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777874"/>
            <a:ext cx="9423642" cy="523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Context length</a:t>
            </a:r>
          </a:p>
        </p:txBody>
      </p:sp>
    </p:spTree>
    <p:extLst>
      <p:ext uri="{BB962C8B-B14F-4D97-AF65-F5344CB8AC3E}">
        <p14:creationId xmlns:p14="http://schemas.microsoft.com/office/powerpoint/2010/main" val="3794227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A3445-B092-1EEF-9AD1-2F8BA0434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20D66-473D-42D1-FF15-7E2F42A802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951288" cy="4550036"/>
          </a:xfrm>
        </p:spPr>
        <p:txBody>
          <a:bodyPr>
            <a:normAutofit/>
          </a:bodyPr>
          <a:lstStyle/>
          <a:p>
            <a:r>
              <a:rPr lang="en-GB" sz="2400" dirty="0"/>
              <a:t>E.g. giving advice for how to use scikit-image</a:t>
            </a:r>
            <a:endParaRPr lang="LID4096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992D37-0AAD-8FA3-9B5C-F9D9D854055C}"/>
              </a:ext>
            </a:extLst>
          </p:cNvPr>
          <p:cNvSpPr txBox="1"/>
          <p:nvPr/>
        </p:nvSpPr>
        <p:spPr>
          <a:xfrm>
            <a:off x="3316971" y="6104885"/>
            <a:ext cx="779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https://github.com/haesleinhuepf/bia-bob/blob/main/src/bia_bob/suggestions/_scikit_image.py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70E60F-0B90-1BD1-10D4-81284F6BBD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890" t="33074" b="2954"/>
          <a:stretch/>
        </p:blipFill>
        <p:spPr>
          <a:xfrm>
            <a:off x="3727481" y="1276834"/>
            <a:ext cx="7230137" cy="45500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03887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>
                <a:solidFill>
                  <a:schemeClr val="accent2">
                    <a:lumMod val="50000"/>
                  </a:schemeClr>
                </a:solidFill>
              </a:rPr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4852"/>
          </a:xfrm>
        </p:spPr>
        <p:txBody>
          <a:bodyPr>
            <a:normAutofit lnSpcReduction="10000"/>
          </a:bodyPr>
          <a:lstStyle/>
          <a:p>
            <a:r>
              <a:rPr lang="de-DE" dirty="0"/>
              <a:t>Ask %%</a:t>
            </a:r>
            <a:r>
              <a:rPr lang="de-DE" dirty="0" err="1"/>
              <a:t>bob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generate</a:t>
            </a:r>
            <a:r>
              <a:rPr lang="de-DE" dirty="0">
                <a:solidFill>
                  <a:srgbClr val="51B02F"/>
                </a:solidFill>
              </a:rPr>
              <a:t> a </a:t>
            </a:r>
            <a:r>
              <a:rPr lang="de-DE" dirty="0" err="1">
                <a:solidFill>
                  <a:srgbClr val="51B02F"/>
                </a:solidFill>
              </a:rPr>
              <a:t>Jupyter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notebook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3F70-78F4-54F6-3C3F-F485C428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27" y="1580177"/>
            <a:ext cx="5139584" cy="2991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3C6F4-5264-C362-BCA6-594020EF5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09"/>
          <a:stretch/>
        </p:blipFill>
        <p:spPr>
          <a:xfrm>
            <a:off x="5708076" y="2963167"/>
            <a:ext cx="5898465" cy="2235965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2C7D6F01-2AFD-BCF1-0F16-9664FC749F73}"/>
              </a:ext>
            </a:extLst>
          </p:cNvPr>
          <p:cNvSpPr/>
          <p:nvPr/>
        </p:nvSpPr>
        <p:spPr>
          <a:xfrm rot="5400000">
            <a:off x="5672368" y="1684069"/>
            <a:ext cx="1414536" cy="1364134"/>
          </a:xfrm>
          <a:prstGeom prst="bentArrow">
            <a:avLst>
              <a:gd name="adj1" fmla="val 11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B54E-0450-7019-D53A-E905E8D0A5A7}"/>
              </a:ext>
            </a:extLst>
          </p:cNvPr>
          <p:cNvSpPr txBox="1"/>
          <p:nvPr/>
        </p:nvSpPr>
        <p:spPr>
          <a:xfrm>
            <a:off x="6808206" y="2018923"/>
            <a:ext cx="341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Present</a:t>
            </a:r>
            <a:r>
              <a:rPr lang="de-DE" dirty="0"/>
              <a:t> Bob an </a:t>
            </a:r>
            <a:r>
              <a:rPr lang="de-DE" dirty="0" err="1"/>
              <a:t>image</a:t>
            </a:r>
            <a:r>
              <a:rPr lang="de-DE" dirty="0"/>
              <a:t> like </a:t>
            </a:r>
            <a:r>
              <a:rPr lang="de-DE" dirty="0" err="1"/>
              <a:t>this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7C087-B057-447A-DFEB-B1717B5CED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444" r="8174" b="-56"/>
          <a:stretch/>
        </p:blipFill>
        <p:spPr>
          <a:xfrm>
            <a:off x="4716854" y="5277822"/>
            <a:ext cx="7310045" cy="459524"/>
          </a:xfrm>
          <a:prstGeom prst="rect">
            <a:avLst/>
          </a:prstGeom>
          <a:ln w="38100">
            <a:solidFill>
              <a:srgbClr val="51B02F"/>
            </a:solidFill>
          </a:ln>
        </p:spPr>
      </p:pic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1E2928D6-314D-47FB-9A19-79E6179A24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F3C84D-C87F-A58C-E123-AAEF60DF3E2B}"/>
              </a:ext>
            </a:extLst>
          </p:cNvPr>
          <p:cNvCxnSpPr>
            <a:cxnSpLocks/>
          </p:cNvCxnSpPr>
          <p:nvPr/>
        </p:nvCxnSpPr>
        <p:spPr>
          <a:xfrm>
            <a:off x="5834743" y="3846286"/>
            <a:ext cx="55556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FA458C-E780-B5A7-2393-A462605D9C8E}"/>
              </a:ext>
            </a:extLst>
          </p:cNvPr>
          <p:cNvCxnSpPr>
            <a:cxnSpLocks/>
          </p:cNvCxnSpPr>
          <p:nvPr/>
        </p:nvCxnSpPr>
        <p:spPr>
          <a:xfrm>
            <a:off x="5825690" y="3456159"/>
            <a:ext cx="51380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571DB5-082C-3CCF-83F0-5A2A065B8A5E}"/>
              </a:ext>
            </a:extLst>
          </p:cNvPr>
          <p:cNvCxnSpPr>
            <a:cxnSpLocks/>
          </p:cNvCxnSpPr>
          <p:nvPr/>
        </p:nvCxnSpPr>
        <p:spPr>
          <a:xfrm>
            <a:off x="5825690" y="4677696"/>
            <a:ext cx="12360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7DF6C3-2371-E35A-2D76-EA981942A421}"/>
              </a:ext>
            </a:extLst>
          </p:cNvPr>
          <p:cNvCxnSpPr>
            <a:cxnSpLocks/>
          </p:cNvCxnSpPr>
          <p:nvPr/>
        </p:nvCxnSpPr>
        <p:spPr>
          <a:xfrm>
            <a:off x="7306147" y="4458904"/>
            <a:ext cx="39642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27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/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93431445-2997-7446-7489-C3262247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84" y="1041298"/>
            <a:ext cx="8605631" cy="4902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9912E4E1-45D6-31FD-0D9F-71441F1E1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0076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Built</a:t>
            </a:r>
            <a:r>
              <a:rPr lang="de-DE" dirty="0"/>
              <a:t>-in: Vision Language Model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That makes sense!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That’s right!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8E2BF1-5D64-5E73-A483-96FB9FAAD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114" y="1184014"/>
            <a:ext cx="7091822" cy="10755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FDF67A-C5F2-00F1-EA09-C4BD947C3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9712" y="2334204"/>
            <a:ext cx="7091820" cy="862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260218D1-28DD-E7D2-0DF4-D6348A72EBCE}"/>
              </a:ext>
            </a:extLst>
          </p:cNvPr>
          <p:cNvSpPr/>
          <p:nvPr/>
        </p:nvSpPr>
        <p:spPr>
          <a:xfrm>
            <a:off x="2910978" y="4262823"/>
            <a:ext cx="4244565" cy="830997"/>
          </a:xfrm>
          <a:prstGeom prst="wedgeRectCallout">
            <a:avLst>
              <a:gd name="adj1" fmla="val -21376"/>
              <a:gd name="adj2" fmla="val -70242"/>
            </a:avLst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write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prompts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like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this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you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need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have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image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analysis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knowledge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C02F6BE-61A5-C763-3A32-75E7DFB3D80A}"/>
              </a:ext>
            </a:extLst>
          </p:cNvPr>
          <p:cNvCxnSpPr/>
          <p:nvPr/>
        </p:nvCxnSpPr>
        <p:spPr>
          <a:xfrm>
            <a:off x="3397515" y="1464590"/>
            <a:ext cx="515807" cy="0"/>
          </a:xfrm>
          <a:prstGeom prst="line">
            <a:avLst/>
          </a:prstGeom>
          <a:ln w="38100">
            <a:solidFill>
              <a:srgbClr val="FF1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  <a:ln w="38100">
            <a:solidFill>
              <a:srgbClr val="FF15D2"/>
            </a:solidFill>
          </a:ln>
        </p:spPr>
      </p:pic>
    </p:spTree>
    <p:extLst>
      <p:ext uri="{BB962C8B-B14F-4D97-AF65-F5344CB8AC3E}">
        <p14:creationId xmlns:p14="http://schemas.microsoft.com/office/powerpoint/2010/main" val="1612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4" grpId="0"/>
      <p:bldP spid="36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1A63EB-B5B4-C43C-9828-6E17998FF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332" y="2185037"/>
            <a:ext cx="7030243" cy="3040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Built</a:t>
            </a:r>
            <a:r>
              <a:rPr lang="de-DE" dirty="0"/>
              <a:t>-in: Vision Language Model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896D834-A398-2024-CA72-1F155EB5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5" y="3613317"/>
            <a:ext cx="2251648" cy="225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D3837B8-0A51-229A-9F61-3A6948FB8B37}"/>
              </a:ext>
            </a:extLst>
          </p:cNvPr>
          <p:cNvSpPr/>
          <p:nvPr/>
        </p:nvSpPr>
        <p:spPr>
          <a:xfrm>
            <a:off x="2910978" y="5310813"/>
            <a:ext cx="4244565" cy="830997"/>
          </a:xfrm>
          <a:prstGeom prst="wedgeRectCallout">
            <a:avLst>
              <a:gd name="adj1" fmla="val -21376"/>
              <a:gd name="adj2" fmla="val -70242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accent1">
                    <a:lumMod val="75000"/>
                  </a:schemeClr>
                </a:solidFill>
              </a:rPr>
              <a:t>To proof-read this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code</a:t>
            </a:r>
            <a:r>
              <a:rPr lang="de-DE">
                <a:solidFill>
                  <a:schemeClr val="accent1">
                    <a:lumMod val="75000"/>
                  </a:schemeClr>
                </a:solidFill>
              </a:rPr>
              <a:t>, you need programming skills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64A0D0-C840-CF83-BD7E-402456929AF7}"/>
              </a:ext>
            </a:extLst>
          </p:cNvPr>
          <p:cNvSpPr txBox="1"/>
          <p:nvPr/>
        </p:nvSpPr>
        <p:spPr>
          <a:xfrm>
            <a:off x="3765639" y="6098963"/>
            <a:ext cx="40720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https://scads.github.io/generative-ai-notebooks/50_code_generation/25_vision-microscopy-hints.html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677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-3.54167E-6 -0.29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1B5128-D0F0-276A-07AB-B54AA4D3B1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134"/>
          <a:stretch/>
        </p:blipFill>
        <p:spPr>
          <a:xfrm>
            <a:off x="4236334" y="3171463"/>
            <a:ext cx="5845213" cy="27842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28F010-3D95-8E83-816E-344221C9E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Built</a:t>
            </a:r>
            <a:r>
              <a:rPr lang="de-DE" dirty="0"/>
              <a:t>-in: Vision Language Model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E05FE-FDE6-A8CB-D5D1-E551A86667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29712" y="1184015"/>
            <a:ext cx="9090755" cy="2244985"/>
          </a:xfrm>
        </p:spPr>
        <p:txBody>
          <a:bodyPr>
            <a:normAutofit/>
          </a:bodyPr>
          <a:lstStyle/>
          <a:p>
            <a:r>
              <a:rPr lang="en-GB" dirty="0"/>
              <a:t>Prompt: “You are an excellent bio-image analyst and Python developer. Given an image, describe what you see in one sentence. Afterwards, propose a Deep-Learning based Python library afterwards. Only write the name of the library.”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D6F563-A79D-6301-A82C-C525CE0A3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4267FADB-099B-B072-831C-AB98B8FDBB51}"/>
              </a:ext>
            </a:extLst>
          </p:cNvPr>
          <p:cNvSpPr/>
          <p:nvPr/>
        </p:nvSpPr>
        <p:spPr>
          <a:xfrm>
            <a:off x="10278320" y="3009418"/>
            <a:ext cx="1735616" cy="1134319"/>
          </a:xfrm>
          <a:prstGeom prst="wedgeRectCallout">
            <a:avLst>
              <a:gd name="adj1" fmla="val -53511"/>
              <a:gd name="adj2" fmla="val 63520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n=25</a:t>
            </a:r>
          </a:p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Model: gpt-4o-2024-06-08</a:t>
            </a:r>
            <a:endParaRPr lang="LID4096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934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3523C-21C0-DA8D-9BDD-ACC16F775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52559-FFAC-4CE9-ABBF-75EF9A622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7266672" cy="1923484"/>
          </a:xfrm>
        </p:spPr>
        <p:txBody>
          <a:bodyPr>
            <a:normAutofit/>
          </a:bodyPr>
          <a:lstStyle/>
          <a:p>
            <a:r>
              <a:rPr lang="en-US" sz="4400" dirty="0"/>
              <a:t>Personalized, AI-generated </a:t>
            </a:r>
            <a:r>
              <a:rPr lang="en-US" sz="4400" dirty="0" err="1"/>
              <a:t>adhoc</a:t>
            </a:r>
            <a:r>
              <a:rPr lang="en-US" sz="4400" dirty="0"/>
              <a:t> training</a:t>
            </a:r>
            <a:endParaRPr lang="LID4096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0E4013-5F8D-8DB6-18A7-3A3E10CCC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1BC887-1AD3-F306-4287-A7CB48B02252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</p:spTree>
    <p:extLst>
      <p:ext uri="{BB962C8B-B14F-4D97-AF65-F5344CB8AC3E}">
        <p14:creationId xmlns:p14="http://schemas.microsoft.com/office/powerpoint/2010/main" val="37679068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07B92-0838-4B8B-5AF6-301FD2C21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Personalized ad-hoc training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8D72E-8F46-01C9-9E91-7DFCC6132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757619"/>
          </a:xfrm>
        </p:spPr>
        <p:txBody>
          <a:bodyPr/>
          <a:lstStyle/>
          <a:p>
            <a:r>
              <a:rPr lang="en-GB" dirty="0"/>
              <a:t>… using AI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614EC4-A8BA-0BD9-6E2C-3F88D3136E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663"/>
          <a:stretch/>
        </p:blipFill>
        <p:spPr>
          <a:xfrm>
            <a:off x="174624" y="2856590"/>
            <a:ext cx="4897521" cy="20964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7F04A8-9D52-ED9C-FBCB-21CEDF98D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87" b="80922"/>
          <a:stretch/>
        </p:blipFill>
        <p:spPr>
          <a:xfrm>
            <a:off x="174624" y="2241524"/>
            <a:ext cx="4897519" cy="5404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945077-C4F8-E99F-FFE9-FF666D0A2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143" y="1538131"/>
            <a:ext cx="7104121" cy="26749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B125FC-0C0E-B737-43B3-E2156F0F6592}"/>
              </a:ext>
            </a:extLst>
          </p:cNvPr>
          <p:cNvSpPr txBox="1"/>
          <p:nvPr/>
        </p:nvSpPr>
        <p:spPr>
          <a:xfrm>
            <a:off x="4602480" y="6231338"/>
            <a:ext cx="788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https://chatgpt.com/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93E8969-17A5-654C-FB0B-220ADE5CC111}"/>
              </a:ext>
            </a:extLst>
          </p:cNvPr>
          <p:cNvCxnSpPr/>
          <p:nvPr/>
        </p:nvCxnSpPr>
        <p:spPr>
          <a:xfrm>
            <a:off x="2936929" y="2751009"/>
            <a:ext cx="1805552" cy="0"/>
          </a:xfrm>
          <a:prstGeom prst="line">
            <a:avLst/>
          </a:prstGeom>
          <a:ln w="38100">
            <a:solidFill>
              <a:srgbClr val="FF1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46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8422E-E889-7EF3-9A58-23AB41025C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My job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18AF81-6F21-B121-B8E1-E87C4FE447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3" b="32769"/>
          <a:stretch/>
        </p:blipFill>
        <p:spPr>
          <a:xfrm>
            <a:off x="3037398" y="2228850"/>
            <a:ext cx="7073146" cy="2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254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7B0AE-C7A0-D087-BBD2-2B560C0AB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605B-BCE6-EC1B-2418-EEC5A36F2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Personalized ad-hoc training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9D810-296B-8230-171D-B44C19544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757619"/>
          </a:xfrm>
        </p:spPr>
        <p:txBody>
          <a:bodyPr/>
          <a:lstStyle/>
          <a:p>
            <a:r>
              <a:rPr lang="en-GB" dirty="0"/>
              <a:t>… using AI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6E7A34-EFF1-652D-EE66-5C047A0C85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663"/>
          <a:stretch/>
        </p:blipFill>
        <p:spPr>
          <a:xfrm>
            <a:off x="174624" y="2856590"/>
            <a:ext cx="4897521" cy="20964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C46F8E-54D5-4368-F112-8963983D1D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87" b="80922"/>
          <a:stretch/>
        </p:blipFill>
        <p:spPr>
          <a:xfrm>
            <a:off x="174624" y="2241524"/>
            <a:ext cx="4897519" cy="5404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D1C2AD-B0F4-648F-888A-9E5CD16ED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5129759" y="2661461"/>
            <a:ext cx="7004624" cy="2196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A24CFD-08FC-0148-162D-99CCE0CC4B61}"/>
              </a:ext>
            </a:extLst>
          </p:cNvPr>
          <p:cNvSpPr txBox="1"/>
          <p:nvPr/>
        </p:nvSpPr>
        <p:spPr>
          <a:xfrm>
            <a:off x="4602480" y="6231338"/>
            <a:ext cx="788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https://chatgpt.com/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0876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8EAD8-B84F-3FFE-24DE-E8DAD0800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FB227-F3E4-FCC0-D0E9-31F7918C3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Personalized ad-hoc training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0997D-281A-5800-269D-83F780814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757619"/>
          </a:xfrm>
        </p:spPr>
        <p:txBody>
          <a:bodyPr/>
          <a:lstStyle/>
          <a:p>
            <a:r>
              <a:rPr lang="en-GB" dirty="0"/>
              <a:t>… using AI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7A23FA-823D-AF68-99D0-DD2328A866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663"/>
          <a:stretch/>
        </p:blipFill>
        <p:spPr>
          <a:xfrm>
            <a:off x="174624" y="2856590"/>
            <a:ext cx="4897521" cy="20964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58C195-89FB-A90F-636F-5ACE37EB3B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87" b="80922"/>
          <a:stretch/>
        </p:blipFill>
        <p:spPr>
          <a:xfrm>
            <a:off x="174624" y="2241524"/>
            <a:ext cx="4897519" cy="5404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41B3DD-A93B-6761-C7F0-15B90176A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788" y="4134928"/>
            <a:ext cx="7004624" cy="17853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827BCF-C6AC-3C27-3A4F-050432EDF6A3}"/>
              </a:ext>
            </a:extLst>
          </p:cNvPr>
          <p:cNvSpPr txBox="1"/>
          <p:nvPr/>
        </p:nvSpPr>
        <p:spPr>
          <a:xfrm>
            <a:off x="4602480" y="6231338"/>
            <a:ext cx="788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https://chatgpt.com/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151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D2C92-02E7-F2D0-1CFF-FF862254C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C933B-42CE-BB27-53F8-108318CF0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Personalized ad-hoc training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EF70E-AB18-058D-8B59-C90CE0BEE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757619"/>
          </a:xfrm>
        </p:spPr>
        <p:txBody>
          <a:bodyPr/>
          <a:lstStyle/>
          <a:p>
            <a:r>
              <a:rPr lang="en-GB" dirty="0"/>
              <a:t>… using AI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0BA26F-057C-A584-58B2-267168A03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19" y="1993738"/>
            <a:ext cx="4791791" cy="40044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9C340F-61EF-B64C-8480-09EEC970F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615" y="1122744"/>
            <a:ext cx="5180368" cy="26262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EA9EAE-3A44-9B46-6C0F-A78AA69A65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1266"/>
          <a:stretch/>
        </p:blipFill>
        <p:spPr>
          <a:xfrm>
            <a:off x="5853960" y="3791818"/>
            <a:ext cx="2327091" cy="22063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B2AED5-0DB8-561E-E6FC-8B01C9452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1637" y="2811780"/>
            <a:ext cx="3195356" cy="31864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FBC9B8-A2B5-B963-BA3A-FABE0170390C}"/>
              </a:ext>
            </a:extLst>
          </p:cNvPr>
          <p:cNvSpPr txBox="1"/>
          <p:nvPr/>
        </p:nvSpPr>
        <p:spPr>
          <a:xfrm>
            <a:off x="5138564" y="6138713"/>
            <a:ext cx="34386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https://github.com/haesleinhuepf/git-bob-playground/issues/92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232D42-1FB8-9DFD-2D7F-E93095EF4002}"/>
              </a:ext>
            </a:extLst>
          </p:cNvPr>
          <p:cNvCxnSpPr>
            <a:cxnSpLocks/>
          </p:cNvCxnSpPr>
          <p:nvPr/>
        </p:nvCxnSpPr>
        <p:spPr>
          <a:xfrm>
            <a:off x="5979155" y="3292704"/>
            <a:ext cx="576628" cy="0"/>
          </a:xfrm>
          <a:prstGeom prst="line">
            <a:avLst/>
          </a:prstGeom>
          <a:ln w="57150">
            <a:solidFill>
              <a:srgbClr val="FF1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83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2E5089-29FE-E8DF-4179-C1A9DBFE92ED}"/>
              </a:ext>
            </a:extLst>
          </p:cNvPr>
          <p:cNvSpPr/>
          <p:nvPr/>
        </p:nvSpPr>
        <p:spPr>
          <a:xfrm>
            <a:off x="114678" y="1621265"/>
            <a:ext cx="328956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007D54-A20D-3A5F-7BFA-62CB7EE2D664}"/>
              </a:ext>
            </a:extLst>
          </p:cNvPr>
          <p:cNvSpPr/>
          <p:nvPr/>
        </p:nvSpPr>
        <p:spPr>
          <a:xfrm>
            <a:off x="9529387" y="1621766"/>
            <a:ext cx="2552025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20F9C8-7E78-54C6-FA9F-DF75E12F5C6F}"/>
              </a:ext>
            </a:extLst>
          </p:cNvPr>
          <p:cNvSpPr/>
          <p:nvPr/>
        </p:nvSpPr>
        <p:spPr>
          <a:xfrm>
            <a:off x="3866209" y="1621766"/>
            <a:ext cx="439848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1CD2CF-7810-2E8B-E239-A2EDD895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Chatting with LLMs on GitHub/Lab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3537E-2463-4D24-0926-90F7D78EF3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37751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Goal: Transparency + knowledge exchange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8B89FD-28D3-4C26-C558-126A03649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74" y="1685714"/>
            <a:ext cx="4225998" cy="226144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7E380E-795E-93F3-2D62-7BD6EC708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34" y="4363120"/>
            <a:ext cx="4225998" cy="152361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C70B02-AFB0-46A4-517E-58023EFCCB60}"/>
              </a:ext>
            </a:extLst>
          </p:cNvPr>
          <p:cNvSpPr txBox="1"/>
          <p:nvPr/>
        </p:nvSpPr>
        <p:spPr>
          <a:xfrm>
            <a:off x="5781605" y="375085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F1D56AB-9BC9-D162-9892-415A91B1667C}"/>
              </a:ext>
            </a:extLst>
          </p:cNvPr>
          <p:cNvSpPr/>
          <p:nvPr/>
        </p:nvSpPr>
        <p:spPr>
          <a:xfrm>
            <a:off x="3463310" y="3450725"/>
            <a:ext cx="372419" cy="3536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C6449D-1CDC-FAC4-40F8-9F78DCEEE126}"/>
              </a:ext>
            </a:extLst>
          </p:cNvPr>
          <p:cNvSpPr/>
          <p:nvPr/>
        </p:nvSpPr>
        <p:spPr>
          <a:xfrm>
            <a:off x="7975168" y="4770120"/>
            <a:ext cx="1481211" cy="19120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0560D16-691D-14B1-E180-948AC0DDB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1494" y="3395449"/>
            <a:ext cx="1638529" cy="1295581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F174428-D785-4EED-0466-5BB4EE7676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4140"/>
          <a:stretch/>
        </p:blipFill>
        <p:spPr>
          <a:xfrm>
            <a:off x="144859" y="1667486"/>
            <a:ext cx="3169841" cy="1620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ED445A9-E050-60C2-F7EE-57CCEEC2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3767" b="1741"/>
          <a:stretch/>
        </p:blipFill>
        <p:spPr>
          <a:xfrm>
            <a:off x="144859" y="4406809"/>
            <a:ext cx="3169841" cy="153452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3C555-6C1F-FE69-CAC7-066715D0AA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1135795" y="3209126"/>
            <a:ext cx="1187968" cy="11905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2EC458-DC59-12E3-6386-1677457C0A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8384" y="1650616"/>
            <a:ext cx="2367067" cy="7493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56109C-1C4D-F25E-983F-C4DBC7E38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8385" y="2541441"/>
            <a:ext cx="2315309" cy="340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FD35125-4815-4905-88ED-3A8B49FB9927}"/>
              </a:ext>
            </a:extLst>
          </p:cNvPr>
          <p:cNvSpPr txBox="1"/>
          <p:nvPr/>
        </p:nvSpPr>
        <p:spPr>
          <a:xfrm>
            <a:off x="10499983" y="210754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B3BF0588-71AC-B823-8D78-4C605C19FD94}"/>
              </a:ext>
            </a:extLst>
          </p:cNvPr>
          <p:cNvSpPr/>
          <p:nvPr/>
        </p:nvSpPr>
        <p:spPr>
          <a:xfrm rot="21052557">
            <a:off x="6612753" y="4134636"/>
            <a:ext cx="1170256" cy="2195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33" name="Grafik 17">
            <a:extLst>
              <a:ext uri="{FF2B5EF4-FFF2-40B4-BE49-F238E27FC236}">
                <a16:creationId xmlns:a16="http://schemas.microsoft.com/office/drawing/2014/main" id="{EB81753C-BAC8-C290-4680-69C239B0EA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993" y="6075473"/>
            <a:ext cx="1816520" cy="760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1F151A-D19B-7624-F704-67A20F2FD8F4}"/>
              </a:ext>
            </a:extLst>
          </p:cNvPr>
          <p:cNvSpPr txBox="1"/>
          <p:nvPr/>
        </p:nvSpPr>
        <p:spPr>
          <a:xfrm>
            <a:off x="3386568" y="6141547"/>
            <a:ext cx="6069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10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C0BDC4-FA8A-DAC9-3E74-7519DEF8E4D9}"/>
              </a:ext>
            </a:extLst>
          </p:cNvPr>
          <p:cNvSpPr txBox="1"/>
          <p:nvPr/>
        </p:nvSpPr>
        <p:spPr>
          <a:xfrm>
            <a:off x="453998" y="336238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F823AB-852B-C453-2BF5-35E26F722DE0}"/>
              </a:ext>
            </a:extLst>
          </p:cNvPr>
          <p:cNvCxnSpPr>
            <a:cxnSpLocks/>
          </p:cNvCxnSpPr>
          <p:nvPr/>
        </p:nvCxnSpPr>
        <p:spPr>
          <a:xfrm>
            <a:off x="376518" y="5338480"/>
            <a:ext cx="759277" cy="0"/>
          </a:xfrm>
          <a:prstGeom prst="line">
            <a:avLst/>
          </a:prstGeom>
          <a:ln w="57150">
            <a:solidFill>
              <a:srgbClr val="FF85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7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14" grpId="0"/>
      <p:bldP spid="15" grpId="0" animBg="1"/>
      <p:bldP spid="16" grpId="0" animBg="1"/>
      <p:bldP spid="27" grpId="0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E8EE-BDC0-7C8D-5836-9F57965A5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/>
              <a:t>Collaborative Learning with AI Assistants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A4D6-9406-E675-2C48-3BF5D6D80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379BF-C949-4EEE-996B-13D2D6268FCF}"/>
              </a:ext>
            </a:extLst>
          </p:cNvPr>
          <p:cNvSpPr txBox="1"/>
          <p:nvPr/>
        </p:nvSpPr>
        <p:spPr>
          <a:xfrm>
            <a:off x="3373507" y="6182478"/>
            <a:ext cx="787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https://github.com/haesleinhuepf/git-bob/</a:t>
            </a:r>
            <a:r>
              <a:rPr lang="en-US" sz="1600" dirty="0"/>
              <a:t>  </a:t>
            </a:r>
          </a:p>
          <a:p>
            <a:r>
              <a:rPr lang="LID4096" sz="1600" dirty="0">
                <a:hlinkClick r:id="rId3"/>
              </a:rPr>
              <a:t>https://www.nature.com/articles/s43588-025-00781-1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50FA8-F55B-C9C9-2FD4-B244BF5F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162" y="3380197"/>
            <a:ext cx="4504879" cy="255420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D04B51-B2A6-589A-F001-03187780DDD3}"/>
              </a:ext>
            </a:extLst>
          </p:cNvPr>
          <p:cNvGrpSpPr/>
          <p:nvPr/>
        </p:nvGrpSpPr>
        <p:grpSpPr>
          <a:xfrm>
            <a:off x="6305808" y="1801295"/>
            <a:ext cx="818421" cy="1058722"/>
            <a:chOff x="6096000" y="1013702"/>
            <a:chExt cx="1076078" cy="137964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B39DF-4796-E8BE-7367-5973EB369112}"/>
                </a:ext>
              </a:extLst>
            </p:cNvPr>
            <p:cNvSpPr/>
            <p:nvPr/>
          </p:nvSpPr>
          <p:spPr>
            <a:xfrm>
              <a:off x="6242826" y="1013702"/>
              <a:ext cx="782426" cy="735292"/>
            </a:xfrm>
            <a:prstGeom prst="ellipse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C33C4C-65A8-5E9B-1471-659C1396329C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/>
                <a:t>Domain expert</a:t>
              </a:r>
              <a:endParaRPr lang="LID4096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EF9CE-3C4F-1E4A-4B72-EBE8AD2E9F21}"/>
              </a:ext>
            </a:extLst>
          </p:cNvPr>
          <p:cNvGrpSpPr/>
          <p:nvPr/>
        </p:nvGrpSpPr>
        <p:grpSpPr>
          <a:xfrm>
            <a:off x="6296209" y="3141900"/>
            <a:ext cx="818421" cy="979420"/>
            <a:chOff x="6096000" y="1031620"/>
            <a:chExt cx="1076078" cy="14228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04F68C-CA98-E70E-CD95-FF5A1142480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88152A8-3A9C-131A-C743-ECE3A3DF790A}"/>
                </a:ext>
              </a:extLst>
            </p:cNvPr>
            <p:cNvSpPr/>
            <p:nvPr/>
          </p:nvSpPr>
          <p:spPr>
            <a:xfrm>
              <a:off x="6096000" y="1836749"/>
              <a:ext cx="1076078" cy="617735"/>
            </a:xfrm>
            <a:prstGeom prst="roundRect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Data analyst</a:t>
              </a:r>
              <a:endParaRPr lang="LID4096" sz="140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C9E0E-0FE4-36B1-D5E5-8F70B087719D}"/>
              </a:ext>
            </a:extLst>
          </p:cNvPr>
          <p:cNvSpPr/>
          <p:nvPr/>
        </p:nvSpPr>
        <p:spPr>
          <a:xfrm>
            <a:off x="2171490" y="1029642"/>
            <a:ext cx="2404034" cy="49974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Github</a:t>
            </a:r>
            <a:r>
              <a:rPr lang="en-US" sz="1400" dirty="0">
                <a:solidFill>
                  <a:schemeClr val="tx1"/>
                </a:solidFill>
              </a:rPr>
              <a:t> / Gitlab CI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F0B5D7FF-10D2-7845-B695-711888585206}"/>
              </a:ext>
            </a:extLst>
          </p:cNvPr>
          <p:cNvSpPr/>
          <p:nvPr/>
        </p:nvSpPr>
        <p:spPr>
          <a:xfrm>
            <a:off x="3311549" y="1278127"/>
            <a:ext cx="2663022" cy="435859"/>
          </a:xfrm>
          <a:prstGeom prst="wedgeRectCallout">
            <a:avLst>
              <a:gd name="adj1" fmla="val 58138"/>
              <a:gd name="adj2" fmla="val 37471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Hi! I have </a:t>
            </a:r>
            <a:r>
              <a:rPr lang="en-US" sz="1400" i="1" dirty="0">
                <a:solidFill>
                  <a:schemeClr val="tx1"/>
                </a:solidFill>
              </a:rPr>
              <a:t>data</a:t>
            </a:r>
            <a:r>
              <a:rPr lang="en-US" sz="1400" dirty="0">
                <a:solidFill>
                  <a:schemeClr val="tx1"/>
                </a:solidFill>
              </a:rPr>
              <a:t> and would like to measure </a:t>
            </a:r>
            <a:r>
              <a:rPr lang="en-US" sz="1400" i="1" dirty="0">
                <a:solidFill>
                  <a:schemeClr val="tx1"/>
                </a:solidFill>
              </a:rPr>
              <a:t>x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CF48E3F0-09BC-CE9C-901E-E6605D8DBE40}"/>
              </a:ext>
            </a:extLst>
          </p:cNvPr>
          <p:cNvSpPr/>
          <p:nvPr/>
        </p:nvSpPr>
        <p:spPr>
          <a:xfrm>
            <a:off x="3311549" y="1759745"/>
            <a:ext cx="2663022" cy="673583"/>
          </a:xfrm>
          <a:prstGeom prst="wedgeRectCallout">
            <a:avLst>
              <a:gd name="adj1" fmla="val 53564"/>
              <a:gd name="adj2" fmla="val 53070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propose to try algorithm </a:t>
            </a:r>
            <a:r>
              <a:rPr lang="en-US" sz="1400" i="1" dirty="0">
                <a:solidFill>
                  <a:schemeClr val="tx1"/>
                </a:solidFill>
              </a:rPr>
              <a:t>alg.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comment </a:t>
            </a:r>
            <a:r>
              <a:rPr lang="en-US" sz="1400" dirty="0">
                <a:solidFill>
                  <a:schemeClr val="tx1"/>
                </a:solidFill>
              </a:rPr>
              <a:t>on how to do this with Python</a:t>
            </a:r>
            <a:endParaRPr lang="LID4096" sz="1400" dirty="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491F-9E94-57A2-8C55-0D8E00B7C32A}"/>
              </a:ext>
            </a:extLst>
          </p:cNvPr>
          <p:cNvGrpSpPr/>
          <p:nvPr/>
        </p:nvGrpSpPr>
        <p:grpSpPr>
          <a:xfrm>
            <a:off x="2220831" y="3215579"/>
            <a:ext cx="818421" cy="937334"/>
            <a:chOff x="6096000" y="1031620"/>
            <a:chExt cx="1076078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09C65A-37B3-0F91-5409-222B5DACED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AI</a:t>
              </a:r>
              <a:endParaRPr lang="LID4096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01EF2A6-DDA0-FAFB-68EA-A6C6DA83B662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git-bob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27BB91A-0B34-6527-E27B-A774915A3576}"/>
              </a:ext>
            </a:extLst>
          </p:cNvPr>
          <p:cNvSpPr/>
          <p:nvPr/>
        </p:nvSpPr>
        <p:spPr>
          <a:xfrm>
            <a:off x="400614" y="1029642"/>
            <a:ext cx="1663966" cy="1554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1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A4C074-8C2D-82D1-E95C-D3351548E6E2}"/>
              </a:ext>
            </a:extLst>
          </p:cNvPr>
          <p:cNvSpPr/>
          <p:nvPr/>
        </p:nvSpPr>
        <p:spPr>
          <a:xfrm>
            <a:off x="400614" y="268430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2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B1CA947-52C4-86B4-38FB-44951FFE6E59}"/>
              </a:ext>
            </a:extLst>
          </p:cNvPr>
          <p:cNvSpPr/>
          <p:nvPr/>
        </p:nvSpPr>
        <p:spPr>
          <a:xfrm>
            <a:off x="3311549" y="2485232"/>
            <a:ext cx="2663022" cy="822647"/>
          </a:xfrm>
          <a:prstGeom prst="wedgeRectCallout">
            <a:avLst>
              <a:gd name="adj1" fmla="val -61652"/>
              <a:gd name="adj2" fmla="val 44061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Certainly! Try this: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algorithms import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(data)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boxplot(x)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B6722E3-A88B-913C-F352-3EEBD922D6B4}"/>
              </a:ext>
            </a:extLst>
          </p:cNvPr>
          <p:cNvSpPr/>
          <p:nvPr/>
        </p:nvSpPr>
        <p:spPr>
          <a:xfrm>
            <a:off x="3311549" y="3356486"/>
            <a:ext cx="2663022" cy="656663"/>
          </a:xfrm>
          <a:prstGeom prst="wedgeRectCallout">
            <a:avLst>
              <a:gd name="adj1" fmla="val 56602"/>
              <a:gd name="adj2" fmla="val -4033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For result visualization let’s better use a </a:t>
            </a:r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ask </a:t>
            </a:r>
            <a:r>
              <a:rPr lang="en-US" sz="1400" dirty="0" err="1">
                <a:solidFill>
                  <a:srgbClr val="FF00FF"/>
                </a:solidFill>
              </a:rPr>
              <a:t>claude</a:t>
            </a:r>
            <a:r>
              <a:rPr lang="en-US" sz="1400" dirty="0">
                <a:solidFill>
                  <a:srgbClr val="FF00FF"/>
                </a:solidFill>
              </a:rPr>
              <a:t> to try</a:t>
            </a:r>
            <a:r>
              <a:rPr lang="en-US" sz="1400" dirty="0">
                <a:solidFill>
                  <a:schemeClr val="tx1"/>
                </a:solidFill>
              </a:rPr>
              <a:t> this!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84F9BC00-C531-4256-C2A8-37E38BA45A66}"/>
              </a:ext>
            </a:extLst>
          </p:cNvPr>
          <p:cNvSpPr/>
          <p:nvPr/>
        </p:nvSpPr>
        <p:spPr>
          <a:xfrm>
            <a:off x="3311549" y="4063658"/>
            <a:ext cx="2663022" cy="1055563"/>
          </a:xfrm>
          <a:prstGeom prst="wedgeRectCallout">
            <a:avLst>
              <a:gd name="adj1" fmla="val -55948"/>
              <a:gd name="adj2" fmla="val -47967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 created a </a:t>
            </a:r>
          </a:p>
          <a:p>
            <a:r>
              <a:rPr lang="en-US" sz="1400" dirty="0">
                <a:solidFill>
                  <a:schemeClr val="tx1"/>
                </a:solidFill>
              </a:rPr>
              <a:t>notebook for </a:t>
            </a:r>
          </a:p>
          <a:p>
            <a:r>
              <a:rPr lang="en-US" sz="1400" dirty="0">
                <a:solidFill>
                  <a:schemeClr val="tx1"/>
                </a:solidFill>
              </a:rPr>
              <a:t>using </a:t>
            </a:r>
            <a:r>
              <a:rPr lang="en-US" sz="1400" i="1" dirty="0" err="1">
                <a:solidFill>
                  <a:schemeClr val="tx1"/>
                </a:solidFill>
              </a:rPr>
              <a:t>alg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</a:p>
          <a:p>
            <a:r>
              <a:rPr lang="en-US" sz="1400" dirty="0">
                <a:solidFill>
                  <a:schemeClr val="tx1"/>
                </a:solidFill>
              </a:rPr>
              <a:t>drawing a </a:t>
            </a:r>
          </a:p>
          <a:p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: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891989-8808-EAD2-5AE7-762653046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523" y="4120390"/>
            <a:ext cx="1357810" cy="7237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6B98FAE-6B64-8B08-C714-19431C11B07B}"/>
              </a:ext>
            </a:extLst>
          </p:cNvPr>
          <p:cNvSpPr/>
          <p:nvPr/>
        </p:nvSpPr>
        <p:spPr>
          <a:xfrm>
            <a:off x="400615" y="440601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BC25A8-D2DD-6CE3-8261-FBE21688F983}"/>
              </a:ext>
            </a:extLst>
          </p:cNvPr>
          <p:cNvGrpSpPr/>
          <p:nvPr/>
        </p:nvGrpSpPr>
        <p:grpSpPr>
          <a:xfrm>
            <a:off x="777893" y="1650473"/>
            <a:ext cx="843026" cy="713251"/>
            <a:chOff x="6096000" y="1031620"/>
            <a:chExt cx="1076078" cy="13617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B2A522-A09E-0793-1034-F6BD379632A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669FABA-202D-3E71-1AF6-27154A14A2DF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gpt-4o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6117C1-3486-AB15-584C-04D968410845}"/>
              </a:ext>
            </a:extLst>
          </p:cNvPr>
          <p:cNvGrpSpPr/>
          <p:nvPr/>
        </p:nvGrpSpPr>
        <p:grpSpPr>
          <a:xfrm>
            <a:off x="777893" y="3342662"/>
            <a:ext cx="843026" cy="713251"/>
            <a:chOff x="6096000" y="1031620"/>
            <a:chExt cx="1076078" cy="136172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656CFB5-2821-B5B7-1858-5DC53A3AF3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F96ED99-C06C-0143-6B6C-87879A92D5A8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claude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212698-B18E-DEB4-81B0-274310C806D7}"/>
              </a:ext>
            </a:extLst>
          </p:cNvPr>
          <p:cNvGrpSpPr/>
          <p:nvPr/>
        </p:nvGrpSpPr>
        <p:grpSpPr>
          <a:xfrm>
            <a:off x="777893" y="5018245"/>
            <a:ext cx="843026" cy="713251"/>
            <a:chOff x="6096000" y="1031620"/>
            <a:chExt cx="1076078" cy="13617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E3BF6B7-1CDB-EA98-7945-3C2C5E30C2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26CA9AE-E08C-E8FD-846D-2AEECE4FE8AB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gemini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4DE87A0-FCA9-DE54-8B5B-5AABDCC9ACFD}"/>
              </a:ext>
            </a:extLst>
          </p:cNvPr>
          <p:cNvSpPr/>
          <p:nvPr/>
        </p:nvSpPr>
        <p:spPr>
          <a:xfrm rot="14168721">
            <a:off x="1574917" y="2578481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0C1DD30-9F1D-C3C6-967E-2805A6F257B5}"/>
              </a:ext>
            </a:extLst>
          </p:cNvPr>
          <p:cNvSpPr/>
          <p:nvPr/>
        </p:nvSpPr>
        <p:spPr>
          <a:xfrm rot="3362537">
            <a:off x="1481306" y="274319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94FF2E0-1832-400B-4576-D9AB22E6E459}"/>
              </a:ext>
            </a:extLst>
          </p:cNvPr>
          <p:cNvSpPr/>
          <p:nvPr/>
        </p:nvSpPr>
        <p:spPr>
          <a:xfrm rot="10800000">
            <a:off x="1606897" y="3387855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E538DDD9-9B65-21F3-F303-A17E88D61BA3}"/>
              </a:ext>
            </a:extLst>
          </p:cNvPr>
          <p:cNvSpPr/>
          <p:nvPr/>
        </p:nvSpPr>
        <p:spPr>
          <a:xfrm>
            <a:off x="1688871" y="3536930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71546856-4902-F9F1-574C-F33ED3B70242}"/>
              </a:ext>
            </a:extLst>
          </p:cNvPr>
          <p:cNvSpPr/>
          <p:nvPr/>
        </p:nvSpPr>
        <p:spPr>
          <a:xfrm>
            <a:off x="3311549" y="5165193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That looks ok/correct!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90996237-F7B2-F160-97A5-A0020BF41D67}"/>
              </a:ext>
            </a:extLst>
          </p:cNvPr>
          <p:cNvSpPr/>
          <p:nvPr/>
        </p:nvSpPr>
        <p:spPr>
          <a:xfrm>
            <a:off x="3311549" y="5588798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Nice! Thanks!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481AC9A-1292-8B97-5E35-EC6459FB17C4}"/>
              </a:ext>
            </a:extLst>
          </p:cNvPr>
          <p:cNvSpPr/>
          <p:nvPr/>
        </p:nvSpPr>
        <p:spPr>
          <a:xfrm rot="7344790">
            <a:off x="1500733" y="4708748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CBCFE9C9-15BB-DD83-C993-056D91720490}"/>
              </a:ext>
            </a:extLst>
          </p:cNvPr>
          <p:cNvSpPr/>
          <p:nvPr/>
        </p:nvSpPr>
        <p:spPr>
          <a:xfrm rot="18138606">
            <a:off x="1397745" y="456094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3" name="Speech Bubble: Rectangle 42">
            <a:extLst>
              <a:ext uri="{FF2B5EF4-FFF2-40B4-BE49-F238E27FC236}">
                <a16:creationId xmlns:a16="http://schemas.microsoft.com/office/drawing/2014/main" id="{2509216B-77F2-9F6E-A7CE-3CB0B8F779F1}"/>
              </a:ext>
            </a:extLst>
          </p:cNvPr>
          <p:cNvSpPr/>
          <p:nvPr/>
        </p:nvSpPr>
        <p:spPr>
          <a:xfrm>
            <a:off x="9311640" y="2339433"/>
            <a:ext cx="2725401" cy="728247"/>
          </a:xfrm>
          <a:prstGeom prst="wedgeRectCallout">
            <a:avLst>
              <a:gd name="adj1" fmla="val 54936"/>
              <a:gd name="adj2" fmla="val 6982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</a:rPr>
              <a:t>Just out I press 🥳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Collaborative L</a:t>
            </a:r>
            <a:r>
              <a:rPr sz="4000" dirty="0"/>
              <a:t>earning with AI Assistants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920" y="1407886"/>
            <a:ext cx="401652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Example task: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Determine the </a:t>
            </a:r>
            <a:r>
              <a:rPr lang="en-US" sz="2400" u="sng" dirty="0"/>
              <a:t>most downloaded </a:t>
            </a:r>
            <a:r>
              <a:rPr lang="en-US" sz="2400" u="sng" dirty="0" err="1"/>
              <a:t>Zenodo</a:t>
            </a:r>
            <a:r>
              <a:rPr lang="en-US" sz="2400" u="sng" dirty="0"/>
              <a:t> record</a:t>
            </a:r>
            <a:r>
              <a:rPr lang="en-US" sz="2400" dirty="0"/>
              <a:t> in our database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Download the material from </a:t>
            </a:r>
            <a:r>
              <a:rPr lang="en-US" sz="2400" dirty="0" err="1"/>
              <a:t>Zenodo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Put a link and a screenshot on our starting page</a:t>
            </a:r>
            <a:endParaRPr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B8B8F7-91C1-8DDE-8133-450592598902}"/>
              </a:ext>
            </a:extLst>
          </p:cNvPr>
          <p:cNvSpPr txBox="1"/>
          <p:nvPr/>
        </p:nvSpPr>
        <p:spPr>
          <a:xfrm>
            <a:off x="3117669" y="6155855"/>
            <a:ext cx="7213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https://nfdi4bioimage.github.io/training/readme.html</a:t>
            </a:r>
            <a:r>
              <a:rPr lang="en-US" dirty="0"/>
              <a:t> </a:t>
            </a:r>
          </a:p>
          <a:p>
            <a:r>
              <a:rPr lang="LID4096" dirty="0">
                <a:hlinkClick r:id="rId3"/>
              </a:rPr>
              <a:t>https://github.com/NFDI4BIOIMAGE/training/issues/285</a:t>
            </a:r>
            <a:r>
              <a:rPr lang="en-US" dirty="0"/>
              <a:t> </a:t>
            </a:r>
          </a:p>
          <a:p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5575A3-8D94-65FD-AF9F-6E6542F8F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448" y="1407886"/>
            <a:ext cx="4016528" cy="3794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A56723-FABC-CA63-B7D6-C1B330263D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6765" y="2076588"/>
            <a:ext cx="4016528" cy="379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C555E-D3EA-62FF-DC54-2474105E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/>
              <a:t>Collaborative Learning with AI Assistants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FE2A7-3615-0D66-31DD-CD303C0CE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F89E69-0DD3-0C24-58B6-03CD43357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24" y="1474270"/>
            <a:ext cx="3174269" cy="42437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F6CC4A-5531-4723-966A-6A6D831EFE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1313"/>
          <a:stretch/>
        </p:blipFill>
        <p:spPr>
          <a:xfrm>
            <a:off x="3902893" y="1474271"/>
            <a:ext cx="3831231" cy="37265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36FB8B-5892-7488-EE64-D7CC1ACBE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4562" y="1474270"/>
            <a:ext cx="3785924" cy="3655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0DDEB1-2627-9147-010D-32B1FA0BBB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6200" y="5200833"/>
            <a:ext cx="3724286" cy="844172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75E450D2-2169-F783-5F39-A5E8BBD03237}"/>
              </a:ext>
            </a:extLst>
          </p:cNvPr>
          <p:cNvSpPr/>
          <p:nvPr/>
        </p:nvSpPr>
        <p:spPr>
          <a:xfrm>
            <a:off x="2796799" y="5321787"/>
            <a:ext cx="3037946" cy="723218"/>
          </a:xfrm>
          <a:prstGeom prst="wedgeRectCallout">
            <a:avLst>
              <a:gd name="adj1" fmla="val -54472"/>
              <a:gd name="adj2" fmla="val -2102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At that point, neither Mara nor me know </a:t>
            </a:r>
            <a:r>
              <a:rPr lang="en-US" i="1" dirty="0"/>
              <a:t>how</a:t>
            </a:r>
            <a:r>
              <a:rPr lang="en-US" dirty="0"/>
              <a:t> to do this.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43AB1D-18AE-0E18-C9C6-8A9B7E2AF49D}"/>
              </a:ext>
            </a:extLst>
          </p:cNvPr>
          <p:cNvSpPr txBox="1"/>
          <p:nvPr/>
        </p:nvSpPr>
        <p:spPr>
          <a:xfrm>
            <a:off x="3094394" y="6258854"/>
            <a:ext cx="7213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https://github.com/NFDI4BIOIMAGE/training/issues/285</a:t>
            </a:r>
            <a:r>
              <a:rPr lang="en-US" dirty="0"/>
              <a:t> </a:t>
            </a:r>
            <a:endParaRPr lang="LID4096" dirty="0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A191E55C-EC14-1D4E-C6AD-7F6CBAC761D4}"/>
              </a:ext>
            </a:extLst>
          </p:cNvPr>
          <p:cNvSpPr/>
          <p:nvPr/>
        </p:nvSpPr>
        <p:spPr>
          <a:xfrm>
            <a:off x="5952972" y="5321256"/>
            <a:ext cx="2505228" cy="723218"/>
          </a:xfrm>
          <a:prstGeom prst="wedgeRectCallout">
            <a:avLst>
              <a:gd name="adj1" fmla="val -23417"/>
              <a:gd name="adj2" fmla="val 73295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Now, you can read how we used AI to solve it.</a:t>
            </a:r>
            <a:endParaRPr lang="LID4096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92BD688-8A08-2D59-7B5F-274D95537A0C}"/>
              </a:ext>
            </a:extLst>
          </p:cNvPr>
          <p:cNvCxnSpPr>
            <a:cxnSpLocks/>
          </p:cNvCxnSpPr>
          <p:nvPr/>
        </p:nvCxnSpPr>
        <p:spPr>
          <a:xfrm>
            <a:off x="376517" y="4664304"/>
            <a:ext cx="685117" cy="0"/>
          </a:xfrm>
          <a:prstGeom prst="line">
            <a:avLst/>
          </a:prstGeom>
          <a:ln w="57150">
            <a:solidFill>
              <a:srgbClr val="FF85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63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AI-generated training materials</a:t>
            </a:r>
            <a:endParaRPr dirty="0"/>
          </a:p>
        </p:txBody>
      </p:sp>
      <p:sp>
        <p:nvSpPr>
          <p:cNvPr id="3" name="TextBox 2"/>
          <p:cNvSpPr txBox="1"/>
          <p:nvPr/>
        </p:nvSpPr>
        <p:spPr>
          <a:xfrm>
            <a:off x="288485" y="1122744"/>
            <a:ext cx="966142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dirty="0"/>
              <a:t>• </a:t>
            </a:r>
            <a:r>
              <a:rPr lang="en-GB" sz="3200" dirty="0"/>
              <a:t>LLMs can translate and fully generate</a:t>
            </a:r>
            <a:r>
              <a:rPr sz="3200" dirty="0"/>
              <a:t> </a:t>
            </a:r>
            <a:r>
              <a:rPr lang="en-US" sz="3200" dirty="0"/>
              <a:t>training materials </a:t>
            </a:r>
            <a:br>
              <a:rPr lang="en-US" sz="3200" dirty="0"/>
            </a:br>
            <a:r>
              <a:rPr lang="en-US" sz="3200" dirty="0"/>
              <a:t>(preferably for basic stuff)</a:t>
            </a:r>
            <a:endParaRPr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CB05CE-A672-7F0D-B306-1445DF9B8F95}"/>
              </a:ext>
            </a:extLst>
          </p:cNvPr>
          <p:cNvSpPr txBox="1"/>
          <p:nvPr/>
        </p:nvSpPr>
        <p:spPr>
          <a:xfrm>
            <a:off x="3187753" y="6065103"/>
            <a:ext cx="7219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https://scads.github.io/generative-ai-notebooks/</a:t>
            </a:r>
            <a:r>
              <a:rPr lang="en-US" sz="1200" dirty="0"/>
              <a:t>  </a:t>
            </a:r>
          </a:p>
          <a:p>
            <a:r>
              <a:rPr lang="en-US" sz="1200" dirty="0">
                <a:hlinkClick r:id="rId4"/>
              </a:rPr>
              <a:t>https://haesleinhuepf.github.io/BioImageAnalysisNotebooks/</a:t>
            </a:r>
            <a:r>
              <a:rPr lang="en-US" sz="1200" dirty="0"/>
              <a:t> </a:t>
            </a:r>
          </a:p>
          <a:p>
            <a:r>
              <a:rPr lang="en-GB" sz="1200" dirty="0">
                <a:hlinkClick r:id="rId5"/>
              </a:rPr>
              <a:t>https://generated-books.github.io/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D90188-A982-8428-9DB8-CF8FB8E73A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79" y="3429000"/>
            <a:ext cx="3943147" cy="25051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8E83DC-24FC-5AEB-AFFE-BA0D9AA980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3240" y="3427132"/>
            <a:ext cx="3943147" cy="25051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415E42-2272-202E-78F8-0301DFDA6B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1773" y="7500368"/>
            <a:ext cx="3943147" cy="2505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F4FAE2-E7A4-21A3-2E38-AF2B3877C0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3437549"/>
            <a:ext cx="3479925" cy="25051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96B97C-B0DA-5E88-BDFD-A008685092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0076" y="3427131"/>
            <a:ext cx="3943147" cy="2505141"/>
          </a:xfrm>
          <a:prstGeom prst="rect">
            <a:avLst/>
          </a:prstGeom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A96D2F5B-8EAB-B9F1-5CDC-CD6896B271AB}"/>
              </a:ext>
            </a:extLst>
          </p:cNvPr>
          <p:cNvSpPr/>
          <p:nvPr/>
        </p:nvSpPr>
        <p:spPr>
          <a:xfrm>
            <a:off x="6255657" y="2103417"/>
            <a:ext cx="2894419" cy="1325563"/>
          </a:xfrm>
          <a:prstGeom prst="wedgeRectCallou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AI-based, automatic translation of training materials</a:t>
            </a:r>
            <a:endParaRPr lang="LID4096" sz="2400" dirty="0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82606789-4127-7352-F428-18EAB0AA60BC}"/>
              </a:ext>
            </a:extLst>
          </p:cNvPr>
          <p:cNvSpPr/>
          <p:nvPr/>
        </p:nvSpPr>
        <p:spPr>
          <a:xfrm>
            <a:off x="9297581" y="2108580"/>
            <a:ext cx="2894419" cy="1325563"/>
          </a:xfrm>
          <a:prstGeom prst="wedgeRectCallou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AI-based, automatic generation of training materials</a:t>
            </a:r>
            <a:endParaRPr lang="LID4096" sz="24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279E10-754D-9E38-8F2E-4718CACFC23C}"/>
              </a:ext>
            </a:extLst>
          </p:cNvPr>
          <p:cNvGrpSpPr>
            <a:grpSpLocks noChangeAspect="1"/>
          </p:cNvGrpSpPr>
          <p:nvPr/>
        </p:nvGrpSpPr>
        <p:grpSpPr>
          <a:xfrm>
            <a:off x="6055360" y="5538460"/>
            <a:ext cx="3117787" cy="393811"/>
            <a:chOff x="-1690144" y="7276461"/>
            <a:chExt cx="6660139" cy="84124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327348D-7E4C-F35D-CBB4-C401A88E5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1690144" y="7276461"/>
              <a:ext cx="1364691" cy="84124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14080F-9AE6-619D-98A8-FF61D9953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735" r="1"/>
            <a:stretch/>
          </p:blipFill>
          <p:spPr>
            <a:xfrm>
              <a:off x="-276581" y="7276461"/>
              <a:ext cx="1290551" cy="84124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1DA4580-9520-7BA2-D3AB-D8EA60B94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b="4348"/>
            <a:stretch/>
          </p:blipFill>
          <p:spPr>
            <a:xfrm>
              <a:off x="1058048" y="7276461"/>
              <a:ext cx="1290550" cy="8412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54773BE-743D-2384-0C30-C760A823A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1" b="2747"/>
            <a:stretch/>
          </p:blipFill>
          <p:spPr>
            <a:xfrm>
              <a:off x="2394365" y="7276461"/>
              <a:ext cx="1283258" cy="84124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A7965EA-946E-223E-B937-9D5EE74DD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717682" y="7276461"/>
              <a:ext cx="1252313" cy="841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256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B2BF3-8FCC-2908-3EB5-654404D6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2060"/>
                </a:solidFill>
              </a:rPr>
              <a:t>Notebook LM: Paper to Podcast</a:t>
            </a:r>
            <a:endParaRPr lang="LID4096" sz="28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30421-7F70-D52A-4BCF-C697D73277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5885"/>
          </a:xfrm>
        </p:spPr>
        <p:txBody>
          <a:bodyPr/>
          <a:lstStyle/>
          <a:p>
            <a:r>
              <a:rPr lang="en-GB" dirty="0"/>
              <a:t>one more very creative example how to learn using AI</a:t>
            </a:r>
            <a:endParaRPr lang="en-DE" sz="2000" dirty="0"/>
          </a:p>
          <a:p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7D990A-4E63-8E79-22F3-15110B64A261}"/>
              </a:ext>
            </a:extLst>
          </p:cNvPr>
          <p:cNvSpPr txBox="1"/>
          <p:nvPr/>
        </p:nvSpPr>
        <p:spPr>
          <a:xfrm>
            <a:off x="3927238" y="6046566"/>
            <a:ext cx="4013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https://notebooklm.google.com/notebook/70774cfa-a940-4b7a-aa7d-be27873c88e6/audio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54D17E-9EF0-31CB-08E6-F029285A9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08" y="1756208"/>
            <a:ext cx="5159977" cy="39774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777718-1325-8434-2915-B7BFAE146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127" y="1756208"/>
            <a:ext cx="5386928" cy="3961174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10845348-A68B-82F5-C761-29B4E458EB70}"/>
              </a:ext>
            </a:extLst>
          </p:cNvPr>
          <p:cNvSpPr/>
          <p:nvPr/>
        </p:nvSpPr>
        <p:spPr>
          <a:xfrm>
            <a:off x="10383563" y="2057583"/>
            <a:ext cx="1718644" cy="876300"/>
          </a:xfrm>
          <a:prstGeom prst="wedgeRectCallout">
            <a:avLst>
              <a:gd name="adj1" fmla="val 13359"/>
              <a:gd name="adj2" fmla="val 74007"/>
            </a:avLst>
          </a:prstGeom>
          <a:solidFill>
            <a:schemeClr val="bg1"/>
          </a:solidFill>
          <a:ln>
            <a:solidFill>
              <a:srgbClr val="22B1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Try this with a document you wrote!</a:t>
            </a:r>
            <a:endParaRPr lang="LID4096" dirty="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CB7691-2BAB-E5E9-1EE0-CD6CC4BABE65}"/>
              </a:ext>
            </a:extLst>
          </p:cNvPr>
          <p:cNvGrpSpPr/>
          <p:nvPr/>
        </p:nvGrpSpPr>
        <p:grpSpPr>
          <a:xfrm>
            <a:off x="4271749" y="2956010"/>
            <a:ext cx="4146306" cy="2934118"/>
            <a:chOff x="2545067" y="0"/>
            <a:chExt cx="7101866" cy="44018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EC4313D-3351-31F3-34C2-118CA84C8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69819"/>
            <a:stretch/>
          </p:blipFill>
          <p:spPr>
            <a:xfrm>
              <a:off x="2545067" y="0"/>
              <a:ext cx="7101866" cy="2069805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32B74B6-DEAF-423C-ABA0-08708502E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65169" b="826"/>
            <a:stretch/>
          </p:blipFill>
          <p:spPr>
            <a:xfrm>
              <a:off x="2545067" y="2069805"/>
              <a:ext cx="7101866" cy="233207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3292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019B4-9086-7BF3-C44B-1CE5B917C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8F6A4-FE41-FB3F-E998-96A85DB7F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Retrieval Augmented Generation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360E2-CD91-969A-B5E4-3B7D107BC4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Enriching a prompt with </a:t>
            </a:r>
            <a:r>
              <a:rPr lang="de-DE" u="sng" dirty="0"/>
              <a:t>relevant</a:t>
            </a:r>
            <a:r>
              <a:rPr lang="de-DE" dirty="0"/>
              <a:t> context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BA22FB-8D62-189C-5C78-D4100CE708AE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827375-AE58-470B-CCFB-214BB3989943}"/>
              </a:ext>
            </a:extLst>
          </p:cNvPr>
          <p:cNvSpPr/>
          <p:nvPr/>
        </p:nvSpPr>
        <p:spPr>
          <a:xfrm>
            <a:off x="5485410" y="2406650"/>
            <a:ext cx="1771688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F20FB33-FA15-4DC3-129F-70BED0CBBC02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Response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1A02540-DF56-0305-5D60-54AFDF2D80AB}"/>
              </a:ext>
            </a:extLst>
          </p:cNvPr>
          <p:cNvSpPr/>
          <p:nvPr/>
        </p:nvSpPr>
        <p:spPr>
          <a:xfrm>
            <a:off x="7814733" y="2413904"/>
            <a:ext cx="2027766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D7635F1C-72AC-FF4B-1F90-B4E15AD90E8D}"/>
              </a:ext>
            </a:extLst>
          </p:cNvPr>
          <p:cNvSpPr/>
          <p:nvPr/>
        </p:nvSpPr>
        <p:spPr>
          <a:xfrm>
            <a:off x="7222129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784651F4-F36F-E166-C87E-5A82EA809757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30883EA-05EA-FD5F-C469-FF02853CBABA}"/>
              </a:ext>
            </a:extLst>
          </p:cNvPr>
          <p:cNvSpPr/>
          <p:nvPr/>
        </p:nvSpPr>
        <p:spPr>
          <a:xfrm>
            <a:off x="137133" y="2413904"/>
            <a:ext cx="2729849" cy="1186546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Knowledge </a:t>
            </a:r>
            <a:r>
              <a:rPr lang="de-DE" sz="2400" dirty="0" err="1">
                <a:solidFill>
                  <a:schemeClr val="tx1"/>
                </a:solidFill>
              </a:rPr>
              <a:t>base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many</a:t>
            </a:r>
            <a:r>
              <a:rPr lang="de-DE" sz="2400" dirty="0">
                <a:solidFill>
                  <a:schemeClr val="tx1"/>
                </a:solidFill>
              </a:rPr>
              <a:t> documents)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26CF4816-5864-6074-D5A7-0A3F2E11463B}"/>
              </a:ext>
            </a:extLst>
          </p:cNvPr>
          <p:cNvSpPr/>
          <p:nvPr/>
        </p:nvSpPr>
        <p:spPr>
          <a:xfrm>
            <a:off x="2870288" y="2814855"/>
            <a:ext cx="634998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3EBAE5E-9C38-B3D2-59F8-70E630253139}"/>
              </a:ext>
            </a:extLst>
          </p:cNvPr>
          <p:cNvSpPr/>
          <p:nvPr/>
        </p:nvSpPr>
        <p:spPr>
          <a:xfrm>
            <a:off x="3451249" y="2406649"/>
            <a:ext cx="1771688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Selection by relevance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327F613-6F3D-E6F1-D57E-2B60B624F82C}"/>
              </a:ext>
            </a:extLst>
          </p:cNvPr>
          <p:cNvSpPr/>
          <p:nvPr/>
        </p:nvSpPr>
        <p:spPr>
          <a:xfrm>
            <a:off x="4343485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User‘s query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761B41A-BC26-E973-30C9-98072D9A2D71}"/>
              </a:ext>
            </a:extLst>
          </p:cNvPr>
          <p:cNvSpPr/>
          <p:nvPr/>
        </p:nvSpPr>
        <p:spPr>
          <a:xfrm rot="16200000">
            <a:off x="4064787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D63FA56D-7894-463E-3E2A-813628C1BA67}"/>
              </a:ext>
            </a:extLst>
          </p:cNvPr>
          <p:cNvSpPr/>
          <p:nvPr/>
        </p:nvSpPr>
        <p:spPr>
          <a:xfrm rot="16200000">
            <a:off x="5277595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4CA24E3D-9EB8-FD7C-30DE-D41D7D870182}"/>
              </a:ext>
            </a:extLst>
          </p:cNvPr>
          <p:cNvSpPr/>
          <p:nvPr/>
        </p:nvSpPr>
        <p:spPr>
          <a:xfrm>
            <a:off x="5050429" y="2813048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37E1FA-71E6-3D33-9A1C-E05B8EE8E5B0}"/>
              </a:ext>
            </a:extLst>
          </p:cNvPr>
          <p:cNvSpPr/>
          <p:nvPr/>
        </p:nvSpPr>
        <p:spPr>
          <a:xfrm>
            <a:off x="3461087" y="2406648"/>
            <a:ext cx="1771688" cy="119379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Selection by relevance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A0700-CD88-C968-24D0-C2F2E9785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09929A2-5928-860A-C4F1-CABB9910B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D4499E-4DAC-0C1D-E75C-6721BA585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F875-2BD1-FF95-32D0-B66DC008B7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/>
              <a:t>My job is changing, since we have 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68CF66-897E-A54C-2E30-CC074110CA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3009A9-1985-5A04-6862-8F37AA11E9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1" t="1256" r="5504" b="3167"/>
          <a:stretch/>
        </p:blipFill>
        <p:spPr>
          <a:xfrm>
            <a:off x="10059389" y="2973622"/>
            <a:ext cx="2018494" cy="3108960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C20266-EC39-C0AA-58E3-48947B9B25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457CE85-BFEA-3FCB-5E2A-05C075344495}"/>
              </a:ext>
            </a:extLst>
          </p:cNvPr>
          <p:cNvCxnSpPr/>
          <p:nvPr/>
        </p:nvCxnSpPr>
        <p:spPr>
          <a:xfrm>
            <a:off x="4182386" y="5661163"/>
            <a:ext cx="587700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A932065-32CF-07DC-49B3-CF8ECA659459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32301429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E14365-7632-275F-CA5F-63851E046D36}"/>
              </a:ext>
            </a:extLst>
          </p:cNvPr>
          <p:cNvSpPr/>
          <p:nvPr/>
        </p:nvSpPr>
        <p:spPr>
          <a:xfrm>
            <a:off x="508000" y="1930400"/>
            <a:ext cx="146050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Query </a:t>
            </a:r>
            <a:r>
              <a:rPr lang="de-DE" dirty="0" err="1">
                <a:solidFill>
                  <a:schemeClr val="tx1"/>
                </a:solidFill>
              </a:rPr>
              <a:t>encoder</a:t>
            </a: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9D1E9B-8D5C-2992-7DBD-17FEDCCD6CA5}"/>
              </a:ext>
            </a:extLst>
          </p:cNvPr>
          <p:cNvSpPr/>
          <p:nvPr/>
        </p:nvSpPr>
        <p:spPr>
          <a:xfrm>
            <a:off x="3175000" y="1930400"/>
            <a:ext cx="236855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Document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index</a:t>
            </a: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228FFD-D5E4-40F9-1E78-E3C6AB54D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Retrieval Augmented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27250-77E1-75B2-ED57-C4E1369ADD6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Enriching a prompt with relevant context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335973-177B-1CF8-D11E-4E4A8A006FE2}"/>
              </a:ext>
            </a:extLst>
          </p:cNvPr>
          <p:cNvSpPr/>
          <p:nvPr/>
        </p:nvSpPr>
        <p:spPr>
          <a:xfrm>
            <a:off x="3924300" y="2400300"/>
            <a:ext cx="1435100" cy="14859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Document</a:t>
            </a:r>
            <a:r>
              <a:rPr lang="de-DE" sz="1600" dirty="0"/>
              <a:t> A</a:t>
            </a:r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FB5D87-58FD-9338-AA87-D2AA8A22D63A}"/>
              </a:ext>
            </a:extLst>
          </p:cNvPr>
          <p:cNvSpPr/>
          <p:nvPr/>
        </p:nvSpPr>
        <p:spPr>
          <a:xfrm>
            <a:off x="3746500" y="2812144"/>
            <a:ext cx="1435100" cy="1485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Document</a:t>
            </a:r>
            <a:r>
              <a:rPr lang="de-DE" sz="1600" dirty="0"/>
              <a:t> B</a:t>
            </a:r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en-US" sz="1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4F6D3D-EC94-7684-C2CB-40CE70BC69AB}"/>
              </a:ext>
            </a:extLst>
          </p:cNvPr>
          <p:cNvSpPr/>
          <p:nvPr/>
        </p:nvSpPr>
        <p:spPr>
          <a:xfrm>
            <a:off x="3568700" y="3234872"/>
            <a:ext cx="1435100" cy="1485900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Document</a:t>
            </a:r>
            <a:r>
              <a:rPr lang="de-DE" sz="1600" dirty="0"/>
              <a:t> C</a:t>
            </a:r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en-US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303082-4D71-D618-2DE4-E76F8904AB44}"/>
              </a:ext>
            </a:extLst>
          </p:cNvPr>
          <p:cNvSpPr/>
          <p:nvPr/>
        </p:nvSpPr>
        <p:spPr>
          <a:xfrm>
            <a:off x="3390900" y="3614519"/>
            <a:ext cx="1435100" cy="14859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Document</a:t>
            </a:r>
            <a:r>
              <a:rPr lang="de-DE" sz="1600" dirty="0"/>
              <a:t> C</a:t>
            </a:r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de-DE" sz="1600" dirty="0"/>
          </a:p>
          <a:p>
            <a:pPr algn="ctr"/>
            <a:endParaRPr lang="en-US" sz="16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74C6D39-EAFD-ACD9-D8A5-224E9906FA63}"/>
              </a:ext>
            </a:extLst>
          </p:cNvPr>
          <p:cNvSpPr/>
          <p:nvPr/>
        </p:nvSpPr>
        <p:spPr>
          <a:xfrm>
            <a:off x="6515100" y="1930400"/>
            <a:ext cx="194310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Generator </a:t>
            </a:r>
            <a:br>
              <a:rPr lang="de-DE" dirty="0">
                <a:solidFill>
                  <a:schemeClr val="tx1"/>
                </a:solidFill>
              </a:rPr>
            </a:b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46E6AD0A-15A4-B24B-E69C-809F18EE6B10}"/>
              </a:ext>
            </a:extLst>
          </p:cNvPr>
          <p:cNvCxnSpPr>
            <a:cxnSpLocks/>
            <a:stCxn id="64" idx="2"/>
            <a:endCxn id="15" idx="2"/>
          </p:cNvCxnSpPr>
          <p:nvPr/>
        </p:nvCxnSpPr>
        <p:spPr>
          <a:xfrm rot="16200000" flipH="1">
            <a:off x="3803197" y="1752147"/>
            <a:ext cx="1137556" cy="6229350"/>
          </a:xfrm>
          <a:prstGeom prst="bentConnector3">
            <a:avLst>
              <a:gd name="adj1" fmla="val 12009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3BDE2591-2941-F697-DD3A-9FCC4CFE4CFD}"/>
              </a:ext>
            </a:extLst>
          </p:cNvPr>
          <p:cNvCxnSpPr>
            <a:cxnSpLocks/>
          </p:cNvCxnSpPr>
          <p:nvPr/>
        </p:nvCxnSpPr>
        <p:spPr>
          <a:xfrm flipV="1">
            <a:off x="1289050" y="2641600"/>
            <a:ext cx="2635250" cy="913494"/>
          </a:xfrm>
          <a:prstGeom prst="bentConnector3">
            <a:avLst>
              <a:gd name="adj1" fmla="val 673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18B192A1-9949-4836-D68B-7885206C3C02}"/>
              </a:ext>
            </a:extLst>
          </p:cNvPr>
          <p:cNvCxnSpPr>
            <a:cxnSpLocks/>
          </p:cNvCxnSpPr>
          <p:nvPr/>
        </p:nvCxnSpPr>
        <p:spPr>
          <a:xfrm flipV="1">
            <a:off x="1289050" y="3008531"/>
            <a:ext cx="2486025" cy="546563"/>
          </a:xfrm>
          <a:prstGeom prst="bentConnector3">
            <a:avLst>
              <a:gd name="adj1" fmla="val 7247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6472770C-0531-F9B3-E354-DB0C17C7DD4C}"/>
              </a:ext>
            </a:extLst>
          </p:cNvPr>
          <p:cNvCxnSpPr>
            <a:cxnSpLocks/>
          </p:cNvCxnSpPr>
          <p:nvPr/>
        </p:nvCxnSpPr>
        <p:spPr>
          <a:xfrm flipV="1">
            <a:off x="1765300" y="3443015"/>
            <a:ext cx="1828800" cy="112079"/>
          </a:xfrm>
          <a:prstGeom prst="bentConnector3">
            <a:avLst>
              <a:gd name="adj1" fmla="val 715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71B96F86-B628-132B-D4BF-453622D419F5}"/>
              </a:ext>
            </a:extLst>
          </p:cNvPr>
          <p:cNvCxnSpPr>
            <a:cxnSpLocks/>
          </p:cNvCxnSpPr>
          <p:nvPr/>
        </p:nvCxnSpPr>
        <p:spPr>
          <a:xfrm>
            <a:off x="1289050" y="3555094"/>
            <a:ext cx="2101850" cy="267357"/>
          </a:xfrm>
          <a:prstGeom prst="bentConnector3">
            <a:avLst>
              <a:gd name="adj1" fmla="val 8383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123308B-2F6C-1E3A-0066-2A00845810AC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5181600" y="3008531"/>
            <a:ext cx="1333500" cy="67446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351F4AA0-6C5F-2C14-CD92-EAB3F5E9188F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826000" y="3683000"/>
            <a:ext cx="1689100" cy="11207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CC2848B4-9CF0-DA0B-189F-2B1ACE87B678}"/>
              </a:ext>
            </a:extLst>
          </p:cNvPr>
          <p:cNvSpPr/>
          <p:nvPr/>
        </p:nvSpPr>
        <p:spPr>
          <a:xfrm>
            <a:off x="6934200" y="2812144"/>
            <a:ext cx="1187450" cy="14858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Prompt</a:t>
            </a:r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CB7F164-3DAA-4759-F8E0-1F03C1DA09A3}"/>
              </a:ext>
            </a:extLst>
          </p:cNvPr>
          <p:cNvSpPr txBox="1"/>
          <p:nvPr/>
        </p:nvSpPr>
        <p:spPr>
          <a:xfrm>
            <a:off x="1997347" y="3008530"/>
            <a:ext cx="933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MIPS</a:t>
            </a:r>
            <a:endParaRPr lang="en-US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BBE6B4-29DF-1CAA-1C79-C4281590A5AC}"/>
              </a:ext>
            </a:extLst>
          </p:cNvPr>
          <p:cNvSpPr/>
          <p:nvPr/>
        </p:nvSpPr>
        <p:spPr>
          <a:xfrm>
            <a:off x="730250" y="2812144"/>
            <a:ext cx="1054100" cy="14859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Query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8E005A-4431-F9C6-8A96-9F2064666D71}"/>
              </a:ext>
            </a:extLst>
          </p:cNvPr>
          <p:cNvSpPr txBox="1"/>
          <p:nvPr/>
        </p:nvSpPr>
        <p:spPr>
          <a:xfrm>
            <a:off x="8728219" y="4388057"/>
            <a:ext cx="35015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Maximum </a:t>
            </a:r>
            <a:r>
              <a:rPr lang="de-DE" sz="2800" dirty="0" err="1"/>
              <a:t>inner</a:t>
            </a:r>
            <a:r>
              <a:rPr lang="de-DE" sz="2800" dirty="0"/>
              <a:t> </a:t>
            </a:r>
            <a:r>
              <a:rPr lang="de-DE" sz="2800" dirty="0" err="1"/>
              <a:t>product</a:t>
            </a:r>
            <a:r>
              <a:rPr lang="de-DE" sz="2800" dirty="0"/>
              <a:t> </a:t>
            </a:r>
            <a:r>
              <a:rPr lang="de-DE" sz="2800" dirty="0" err="1"/>
              <a:t>search</a:t>
            </a:r>
            <a:r>
              <a:rPr lang="de-DE" sz="2800" dirty="0"/>
              <a:t> (MIPS)</a:t>
            </a:r>
            <a:endParaRPr lang="en-US" sz="2800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996FABAD-41A7-573D-EAC5-0C232F7E6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219" y="5342164"/>
            <a:ext cx="2886075" cy="55245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805E7A9A-CBF2-2E32-9C14-86C50C34D558}"/>
              </a:ext>
            </a:extLst>
          </p:cNvPr>
          <p:cNvSpPr txBox="1"/>
          <p:nvPr/>
        </p:nvSpPr>
        <p:spPr>
          <a:xfrm>
            <a:off x="1566756" y="422625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</a:t>
            </a:r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5146E6C-95F4-3F0F-CB22-7C7F3854F11C}"/>
              </a:ext>
            </a:extLst>
          </p:cNvPr>
          <p:cNvSpPr txBox="1"/>
          <p:nvPr/>
        </p:nvSpPr>
        <p:spPr>
          <a:xfrm>
            <a:off x="4586181" y="5037393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1</a:t>
            </a:r>
            <a:endParaRPr lang="en-US" baseline="-250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EDB6CC-CFD0-0A7B-15ED-74B8859BDFE4}"/>
              </a:ext>
            </a:extLst>
          </p:cNvPr>
          <p:cNvSpPr txBox="1"/>
          <p:nvPr/>
        </p:nvSpPr>
        <p:spPr>
          <a:xfrm>
            <a:off x="4810269" y="4628351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2</a:t>
            </a:r>
            <a:endParaRPr lang="en-US" baseline="-250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9203381-E854-115A-460D-B44461F8A417}"/>
              </a:ext>
            </a:extLst>
          </p:cNvPr>
          <p:cNvSpPr txBox="1"/>
          <p:nvPr/>
        </p:nvSpPr>
        <p:spPr>
          <a:xfrm>
            <a:off x="4990775" y="421650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3</a:t>
            </a:r>
            <a:endParaRPr lang="en-US" baseline="-250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BBA5FE9-D86D-B5CD-D632-8AEA64C76FFC}"/>
              </a:ext>
            </a:extLst>
          </p:cNvPr>
          <p:cNvSpPr txBox="1"/>
          <p:nvPr/>
        </p:nvSpPr>
        <p:spPr>
          <a:xfrm>
            <a:off x="5153025" y="378493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4</a:t>
            </a:r>
            <a:endParaRPr lang="en-US" baseline="-25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1902B-6F0E-98C1-BBE5-F6873E6E98BF}"/>
              </a:ext>
            </a:extLst>
          </p:cNvPr>
          <p:cNvSpPr txBox="1"/>
          <p:nvPr/>
        </p:nvSpPr>
        <p:spPr>
          <a:xfrm>
            <a:off x="3975100" y="60833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Read </a:t>
            </a:r>
            <a:r>
              <a:rPr lang="de-DE" dirty="0" err="1"/>
              <a:t>more</a:t>
            </a:r>
            <a:r>
              <a:rPr lang="de-DE" dirty="0"/>
              <a:t>: Lewis et al 2020</a:t>
            </a:r>
          </a:p>
          <a:p>
            <a:r>
              <a:rPr lang="en-US" dirty="0">
                <a:hlinkClick r:id="rId3"/>
              </a:rPr>
              <a:t>https://arxiv.org/abs/2005.11401</a:t>
            </a:r>
            <a:r>
              <a:rPr lang="de-DE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32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4" grpId="0"/>
      <p:bldP spid="6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DF096-577E-AA24-AF23-92C8A40F3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PlaceHolder 1">
            <a:extLst>
              <a:ext uri="{FF2B5EF4-FFF2-40B4-BE49-F238E27FC236}">
                <a16:creationId xmlns:a16="http://schemas.microsoft.com/office/drawing/2014/main" id="{BD8B7BFC-4872-F080-175D-280BE098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strike="noStrike" spc="-1" dirty="0">
              <a:solidFill>
                <a:srgbClr val="51B02F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68DF69F6-4EB1-B48E-4E8C-8A64C491D01B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F2CB8E-80E4-63C1-3971-746561EEAFC8}"/>
              </a:ext>
            </a:extLst>
          </p:cNvPr>
          <p:cNvSpPr txBox="1"/>
          <p:nvPr/>
        </p:nvSpPr>
        <p:spPr>
          <a:xfrm>
            <a:off x="929304" y="1072455"/>
            <a:ext cx="87430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Embeddings / Large Language Models a </a:t>
            </a:r>
            <a:b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</a:b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way to  find materials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77DDFC3-30B9-5255-EAC9-68B308C5C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pic>
        <p:nvPicPr>
          <p:cNvPr id="13" name="Picture 12" descr="A white card with black text&#10;&#10;Description automatically generated">
            <a:extLst>
              <a:ext uri="{FF2B5EF4-FFF2-40B4-BE49-F238E27FC236}">
                <a16:creationId xmlns:a16="http://schemas.microsoft.com/office/drawing/2014/main" id="{E30309DA-CAA9-6353-9139-9FE4BAF992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987" y="4707163"/>
            <a:ext cx="1722880" cy="9697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E9F7EAE-37B1-832A-5FDD-DD6A29C361B6}"/>
              </a:ext>
            </a:extLst>
          </p:cNvPr>
          <p:cNvCxnSpPr>
            <a:cxnSpLocks/>
            <a:stCxn id="13" idx="1"/>
            <a:endCxn id="42" idx="1"/>
          </p:cNvCxnSpPr>
          <p:nvPr/>
        </p:nvCxnSpPr>
        <p:spPr>
          <a:xfrm flipH="1" flipV="1">
            <a:off x="6825220" y="3775830"/>
            <a:ext cx="2183767" cy="141619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2C11989B-2DBD-791A-7E7C-67C920BF9E7C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19B6DB2-61A4-DDBB-3EB0-73EC20AFB113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7CE245E-9AA6-4B6D-094F-8E9FC9C58B57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083B416-B94F-7490-BD3F-B26B1C9C00CD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A0E4072F-C70F-A442-22E9-450D18C66413}"/>
              </a:ext>
            </a:extLst>
          </p:cNvPr>
          <p:cNvSpPr/>
          <p:nvPr/>
        </p:nvSpPr>
        <p:spPr>
          <a:xfrm rot="648029">
            <a:off x="5196372" y="4196447"/>
            <a:ext cx="291664" cy="259756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4917907-0E04-55B6-B8E9-E9C2F11AE8D0}"/>
              </a:ext>
            </a:extLst>
          </p:cNvPr>
          <p:cNvSpPr/>
          <p:nvPr/>
        </p:nvSpPr>
        <p:spPr>
          <a:xfrm rot="648029">
            <a:off x="5385217" y="3931079"/>
            <a:ext cx="161476" cy="183284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594A964-697E-175F-424F-13D83D08D4EC}"/>
              </a:ext>
            </a:extLst>
          </p:cNvPr>
          <p:cNvCxnSpPr>
            <a:cxnSpLocks/>
            <a:stCxn id="38" idx="3"/>
            <a:endCxn id="39" idx="2"/>
          </p:cNvCxnSpPr>
          <p:nvPr/>
        </p:nvCxnSpPr>
        <p:spPr>
          <a:xfrm>
            <a:off x="3717548" y="3311691"/>
            <a:ext cx="1669099" cy="695901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A9543D-89BC-92AA-BC80-5B48B349F239}"/>
              </a:ext>
            </a:extLst>
          </p:cNvPr>
          <p:cNvCxnSpPr>
            <a:cxnSpLocks/>
            <a:stCxn id="37" idx="4"/>
            <a:endCxn id="21" idx="3"/>
          </p:cNvCxnSpPr>
          <p:nvPr/>
        </p:nvCxnSpPr>
        <p:spPr>
          <a:xfrm flipH="1">
            <a:off x="3737495" y="4453902"/>
            <a:ext cx="1580371" cy="817485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965B0BC3-265A-6EF4-D775-4B435B81ADEE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5DAB83D7-BA9F-AEBC-4310-DC5FDA693E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F7BCDF45-13A9-E109-1327-40BFCD15B7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36691C4C-FF9A-587D-122A-72BA5FA7F5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CC3517DB-3207-000F-4324-6950D5F821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A diagram of a filter&#10;&#10;Description automatically generated">
            <a:extLst>
              <a:ext uri="{FF2B5EF4-FFF2-40B4-BE49-F238E27FC236}">
                <a16:creationId xmlns:a16="http://schemas.microsoft.com/office/drawing/2014/main" id="{A651A26A-07DA-612C-8174-52E721E062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83" y="415057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A close-up of several images of a person's body&#10;&#10;Description automatically generated">
            <a:extLst>
              <a:ext uri="{FF2B5EF4-FFF2-40B4-BE49-F238E27FC236}">
                <a16:creationId xmlns:a16="http://schemas.microsoft.com/office/drawing/2014/main" id="{F750AB05-E4B2-3A8A-A739-88125C97FB0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66" y="445443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71B9A431-F1B2-D59E-8267-265A09E6E39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327" y="475829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 descr="A diagram of a flowchart&#10;&#10;Description automatically generated">
            <a:extLst>
              <a:ext uri="{FF2B5EF4-FFF2-40B4-BE49-F238E27FC236}">
                <a16:creationId xmlns:a16="http://schemas.microsoft.com/office/drawing/2014/main" id="{132AB330-AB9C-6CB1-A92E-88261F3E392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34" y="2190880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screenshot of a computer&#10;&#10;Description automatically generated">
            <a:extLst>
              <a:ext uri="{FF2B5EF4-FFF2-40B4-BE49-F238E27FC236}">
                <a16:creationId xmlns:a16="http://schemas.microsoft.com/office/drawing/2014/main" id="{5BC9C61C-B22D-9205-6E2C-E47EC309732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518" y="2494742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B4B81F4-975A-7692-5805-17C041C3B4E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close-up of a diagram&#10;&#10;Description automatically generated">
            <a:extLst>
              <a:ext uri="{FF2B5EF4-FFF2-40B4-BE49-F238E27FC236}">
                <a16:creationId xmlns:a16="http://schemas.microsoft.com/office/drawing/2014/main" id="{2DF2F91E-BC00-1E98-F40C-D74C42C4F2B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80" y="27986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A771864A-2AC3-F17F-3BD0-FDBC4B61996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6A4F66A9-F532-B699-FAEC-FE12ABD70C56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7"/>
              </a:rPr>
              <a:t>https://github.com/haesleinhuepf/stackview/blob/main/docs/sliceplot.ipynb</a:t>
            </a:r>
            <a:endParaRPr lang="LID4096" sz="1400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3CCEF9A-BD70-77C0-E825-DB11B0ACE19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447" y="6166139"/>
            <a:ext cx="1788733" cy="6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2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7" grpId="0" animBg="1"/>
      <p:bldP spid="3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19603-555A-7F66-7996-B1314E06E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PlaceHolder 1">
            <a:extLst>
              <a:ext uri="{FF2B5EF4-FFF2-40B4-BE49-F238E27FC236}">
                <a16:creationId xmlns:a16="http://schemas.microsoft.com/office/drawing/2014/main" id="{687CED78-5075-217A-AD9D-8A99DE3C5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38A31020-4AF0-9642-0DC7-69A129C5EA0A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02B6F1-4888-FF68-CE7A-CDD92FADC979}"/>
              </a:ext>
            </a:extLst>
          </p:cNvPr>
          <p:cNvSpPr txBox="1"/>
          <p:nvPr/>
        </p:nvSpPr>
        <p:spPr>
          <a:xfrm>
            <a:off x="929304" y="1072455"/>
            <a:ext cx="87430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b="1" spc="-1" dirty="0">
                <a:solidFill>
                  <a:srgbClr val="00305E"/>
                </a:solidFill>
                <a:latin typeface="Open Sans"/>
                <a:ea typeface="Open Sans"/>
              </a:rPr>
              <a:t>Quiz</a:t>
            </a: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: What lies between Research Data Management and Research Software Management?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E2D9B9-D88D-5945-1E43-76E00A23C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A172B686-2FD4-3632-A001-76A34EDFE871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CA78668-F413-EBEC-9A4C-D929312EA1DE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CC762E6-8319-1342-7B1B-E5C2FC203FBF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53A13D0-A7BF-7E6B-222C-EAF56720C5DF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EF39E202-64E5-8BC7-15F1-3A2E70573FA9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3AA9BAB7-02D2-097A-2EA7-67D029227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22D4E7DF-C35C-2E91-D0CE-C3BC9825E5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96F2D8CB-3806-5885-F0A2-42E401FC44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1FA86F4D-3715-26BF-114D-3EBFAB18B5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ED9D931-2781-EE90-D0B5-A8DD244F5C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0AB68A57-0A30-D48F-9267-99F2B9C27C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317B577-17B3-D4DF-B72E-119A3939AFE4}"/>
              </a:ext>
            </a:extLst>
          </p:cNvPr>
          <p:cNvSpPr/>
          <p:nvPr/>
        </p:nvSpPr>
        <p:spPr>
          <a:xfrm rot="20058317">
            <a:off x="6851924" y="2585122"/>
            <a:ext cx="365084" cy="427838"/>
          </a:xfrm>
          <a:prstGeom prst="ellips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DC3C32-3CE2-710D-6AF8-DC071C3B892B}"/>
              </a:ext>
            </a:extLst>
          </p:cNvPr>
          <p:cNvSpPr/>
          <p:nvPr/>
        </p:nvSpPr>
        <p:spPr>
          <a:xfrm>
            <a:off x="1616484" y="3257093"/>
            <a:ext cx="1823169" cy="10261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dirty="0">
                <a:solidFill>
                  <a:schemeClr val="tx1"/>
                </a:solidFill>
              </a:rPr>
              <a:t>?</a:t>
            </a:r>
            <a:endParaRPr lang="LID4096" sz="6600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124E2-3999-964E-FE04-A2AF7C730BB2}"/>
              </a:ext>
            </a:extLst>
          </p:cNvPr>
          <p:cNvCxnSpPr>
            <a:cxnSpLocks/>
            <a:stCxn id="4" idx="3"/>
            <a:endCxn id="3" idx="2"/>
          </p:cNvCxnSpPr>
          <p:nvPr/>
        </p:nvCxnSpPr>
        <p:spPr>
          <a:xfrm flipV="1">
            <a:off x="3439653" y="2878187"/>
            <a:ext cx="3430321" cy="89199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4B44ED3-8A3D-38F2-CDCC-DD95ABE3E2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447" y="6166139"/>
            <a:ext cx="1788733" cy="6009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930C68-E9B9-93F9-A038-D45CF727B7B3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1"/>
              </a:rPr>
              <a:t>https://github.com/haesleinhuepf/stackview/blob/main/docs/sliceplot.ipynb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8764550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4A0B7-76B5-6397-4B77-259746094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PlaceHolder 1">
            <a:extLst>
              <a:ext uri="{FF2B5EF4-FFF2-40B4-BE49-F238E27FC236}">
                <a16:creationId xmlns:a16="http://schemas.microsoft.com/office/drawing/2014/main" id="{1BD84F6C-2F98-8C31-77CC-E8C4FB2FE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9FC82DEC-E4E0-D395-C55E-0D50960027E4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45CA-C742-CDD5-2428-7AA37B707D04}"/>
              </a:ext>
            </a:extLst>
          </p:cNvPr>
          <p:cNvSpPr txBox="1"/>
          <p:nvPr/>
        </p:nvSpPr>
        <p:spPr>
          <a:xfrm>
            <a:off x="929304" y="1072455"/>
            <a:ext cx="87430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b="1" spc="-1" dirty="0">
                <a:solidFill>
                  <a:srgbClr val="00305E"/>
                </a:solidFill>
                <a:latin typeface="Open Sans"/>
                <a:ea typeface="Open Sans"/>
              </a:rPr>
              <a:t>Quiz</a:t>
            </a: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: What lies between Research Data Management and Research Software Management?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86CDDA-E3E6-01AD-BE31-A435E9E11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D2FF8FB4-8006-17FB-13BB-C80CA1D74FAE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DAE27F4-8211-9416-8054-FC43CF3C733C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5D3B16-4ED9-5B01-72F7-ACB3F89C1A41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DEBB7A4-ADBC-FF06-FA1D-5BF5AAC630DE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3899E752-B6FF-C4EC-5E5B-FB4F020EE2A5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EE7B7D66-BDB3-F7F6-9254-042F4E5A45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ACC33E8D-303F-DBFF-DCBB-62909B36AF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196DAB62-F33D-3152-8954-80FDC7223A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C6E1BCDB-D206-6A8E-28B8-23E1E2F3AB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6D44227-1BDA-9D18-F582-6782A239CE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EDF00891-9658-EE0B-B331-D10D0A1FE3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5C990EA-B7A2-3A9C-1077-77AAD35242F3}"/>
              </a:ext>
            </a:extLst>
          </p:cNvPr>
          <p:cNvSpPr/>
          <p:nvPr/>
        </p:nvSpPr>
        <p:spPr>
          <a:xfrm rot="20058317">
            <a:off x="6851924" y="2585122"/>
            <a:ext cx="365084" cy="427838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1BE12D-ED28-750A-D9B2-94970124317B}"/>
              </a:ext>
            </a:extLst>
          </p:cNvPr>
          <p:cNvCxnSpPr>
            <a:cxnSpLocks/>
            <a:endCxn id="3" idx="2"/>
          </p:cNvCxnSpPr>
          <p:nvPr/>
        </p:nvCxnSpPr>
        <p:spPr>
          <a:xfrm flipV="1">
            <a:off x="3439653" y="2878187"/>
            <a:ext cx="3430321" cy="891994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0A2E54B-F7A5-8291-4BE7-C32F4D4AE5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447" y="6166139"/>
            <a:ext cx="1788733" cy="600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1C7866-1B7F-A91C-C84A-52E3D27A89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5866" y="2850215"/>
            <a:ext cx="1812520" cy="102617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1882BA-E77A-AE33-C52F-7EDBD6DE652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0211" y="3128513"/>
            <a:ext cx="1803798" cy="10043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BB068E0-4F52-39C6-BD13-F133BA4070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98981" y="3426281"/>
            <a:ext cx="1803799" cy="101454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D0323E-C48A-3D8A-3A7D-68F3B53D3BC5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4"/>
              </a:rPr>
              <a:t>https://github.com/haesleinhuepf/stackview/blob/main/docs/sliceplot.ipynb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9390228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0437-ED60-7434-547A-DC088A9E6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Outlook: Training Materials are just data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E3F92-9251-F252-0B0A-3D8EB891B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1042468"/>
          </a:xfrm>
        </p:spPr>
        <p:txBody>
          <a:bodyPr>
            <a:normAutofit/>
          </a:bodyPr>
          <a:lstStyle/>
          <a:p>
            <a:r>
              <a:rPr lang="en-GB" dirty="0"/>
              <a:t>Text-embeddings + dimensionality reduction allow exploring relationships between training materials.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5F1250-12E7-DE01-DD0E-F0CF79D807E1}"/>
              </a:ext>
            </a:extLst>
          </p:cNvPr>
          <p:cNvSpPr txBox="1"/>
          <p:nvPr/>
        </p:nvSpPr>
        <p:spPr>
          <a:xfrm>
            <a:off x="3294025" y="6116321"/>
            <a:ext cx="50436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https://github.com/haesleinhuepf/stackview/blob/main/docs/sliceplot.ipynb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training_mat_emb">
            <a:hlinkClick r:id="" action="ppaction://media"/>
            <a:extLst>
              <a:ext uri="{FF2B5EF4-FFF2-40B4-BE49-F238E27FC236}">
                <a16:creationId xmlns:a16="http://schemas.microsoft.com/office/drawing/2014/main" id="{C9672541-40AA-2C43-49D1-25ACFDA7EE5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447" end="550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38040" y="2300743"/>
            <a:ext cx="8870566" cy="376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8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3A527-CDDF-B1E1-23A5-5468EDB1E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E6C30-5F7F-58C0-F7ED-385CE9208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7266672" cy="1923484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Good Scientific Practice for [AI-based code generation]</a:t>
            </a:r>
            <a:endParaRPr lang="en-US" sz="40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FD88F-C15C-E5DB-07B1-5981A9CE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A5AE1-1D9F-A759-7DD6-694B80DAB914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</p:spTree>
    <p:extLst>
      <p:ext uri="{BB962C8B-B14F-4D97-AF65-F5344CB8AC3E}">
        <p14:creationId xmlns:p14="http://schemas.microsoft.com/office/powerpoint/2010/main" val="39446581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239C-BA79-7604-6EAD-FD0C380A8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Challenges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555B6-F021-F0B4-E33A-0C3DF22AB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Generative </a:t>
            </a:r>
            <a:r>
              <a:rPr lang="de-DE" dirty="0" err="1"/>
              <a:t>artificial</a:t>
            </a:r>
            <a:r>
              <a:rPr lang="de-DE" dirty="0"/>
              <a:t> </a:t>
            </a:r>
            <a:r>
              <a:rPr lang="de-DE" dirty="0" err="1"/>
              <a:t>intelligence</a:t>
            </a:r>
            <a:r>
              <a:rPr lang="de-DE" dirty="0"/>
              <a:t> </a:t>
            </a:r>
            <a:r>
              <a:rPr lang="de-DE" dirty="0" err="1"/>
              <a:t>imposes</a:t>
            </a:r>
            <a:r>
              <a:rPr lang="de-DE" dirty="0"/>
              <a:t> a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science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61DCA0-29E1-2E6C-CB0C-47CFD7D8D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33" y="2067008"/>
            <a:ext cx="7997138" cy="338702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27F38E-010A-C404-A099-A5890A404746}"/>
              </a:ext>
            </a:extLst>
          </p:cNvPr>
          <p:cNvSpPr txBox="1"/>
          <p:nvPr/>
        </p:nvSpPr>
        <p:spPr>
          <a:xfrm>
            <a:off x="3789769" y="6315498"/>
            <a:ext cx="46124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  <a:hlinkClick r:id="rId3"/>
              </a:rPr>
              <a:t>https://x.com/MicrobiomDigest/status/1825963342822793400</a:t>
            </a:r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 </a:t>
            </a:r>
            <a:endParaRPr lang="en-US" sz="12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1C8875F-2B80-44EF-A265-C3BAEAE28B36}"/>
              </a:ext>
            </a:extLst>
          </p:cNvPr>
          <p:cNvCxnSpPr/>
          <p:nvPr/>
        </p:nvCxnSpPr>
        <p:spPr>
          <a:xfrm>
            <a:off x="1562100" y="4889500"/>
            <a:ext cx="29083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36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AE4F3-7683-836D-7026-DFA653C78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Rules…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871E-ED71-12E2-13A5-3D6812418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6321000" cy="4499138"/>
          </a:xfrm>
        </p:spPr>
        <p:txBody>
          <a:bodyPr>
            <a:normAutofit/>
          </a:bodyPr>
          <a:lstStyle/>
          <a:p>
            <a:r>
              <a:rPr lang="de-DE" dirty="0"/>
              <a:t>„</a:t>
            </a:r>
            <a:r>
              <a:rPr lang="en-US" dirty="0"/>
              <a:t>When making their results publicly available, </a:t>
            </a:r>
            <a:r>
              <a:rPr lang="en-US" u="sng" dirty="0"/>
              <a:t>researchers should</a:t>
            </a:r>
            <a:r>
              <a:rPr lang="en-US" dirty="0"/>
              <a:t>, in the spirit of research integrity, </a:t>
            </a:r>
            <a:r>
              <a:rPr lang="en-US" u="sng" dirty="0"/>
              <a:t>disclose</a:t>
            </a:r>
            <a:r>
              <a:rPr lang="en-US" dirty="0"/>
              <a:t> whether or not they have used generative models, and if so, which ones, for what purpose and to what extent.</a:t>
            </a:r>
            <a:r>
              <a:rPr lang="de-DE" dirty="0"/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BFB0D9-0051-9457-025E-FC68827687EF}"/>
              </a:ext>
            </a:extLst>
          </p:cNvPr>
          <p:cNvSpPr txBox="1"/>
          <p:nvPr/>
        </p:nvSpPr>
        <p:spPr>
          <a:xfrm>
            <a:off x="3729079" y="6059660"/>
            <a:ext cx="45733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Source: DFG (2023)</a:t>
            </a:r>
            <a:r>
              <a:rPr lang="en-US" sz="1200" dirty="0">
                <a:hlinkClick r:id="rId2"/>
              </a:rPr>
              <a:t> https://www.dfg.de/resource/blob/289676/89c03e7a7a8a024093602995974832f9/230921-statement-executive-committee-ki-ai-data.pdf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58456D-8A04-185C-4E2C-744465B33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541" y="2948555"/>
            <a:ext cx="5114925" cy="26574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6605637-E8F3-25E2-7F21-229CED2C6BD5}"/>
              </a:ext>
            </a:extLst>
          </p:cNvPr>
          <p:cNvSpPr/>
          <p:nvPr/>
        </p:nvSpPr>
        <p:spPr>
          <a:xfrm>
            <a:off x="224534" y="4512121"/>
            <a:ext cx="3651278" cy="1320724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Check your institutions’ and funders’ guidelines.</a:t>
            </a:r>
          </a:p>
        </p:txBody>
      </p:sp>
    </p:spTree>
    <p:extLst>
      <p:ext uri="{BB962C8B-B14F-4D97-AF65-F5344CB8AC3E}">
        <p14:creationId xmlns:p14="http://schemas.microsoft.com/office/powerpoint/2010/main" val="410000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19" y="1435261"/>
            <a:ext cx="11408983" cy="3896957"/>
          </a:xfrm>
        </p:spPr>
        <p:txBody>
          <a:bodyPr>
            <a:normAutofit fontScale="92500" lnSpcReduction="10000"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custom</a:t>
            </a:r>
            <a:r>
              <a:rPr lang="de-DE" dirty="0"/>
              <a:t> code </a:t>
            </a:r>
            <a:r>
              <a:rPr lang="de-DE" dirty="0" err="1"/>
              <a:t>written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…</a:t>
            </a:r>
          </a:p>
          <a:p>
            <a:r>
              <a:rPr lang="de-DE" dirty="0"/>
              <a:t>						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code (</a:t>
            </a:r>
            <a:r>
              <a:rPr lang="de-DE" dirty="0" err="1"/>
              <a:t>roughly</a:t>
            </a:r>
            <a:r>
              <a:rPr lang="de-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Question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methods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carefully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Test code on </a:t>
            </a:r>
            <a:r>
              <a:rPr lang="de-DE" dirty="0" err="1"/>
              <a:t>samples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expert </a:t>
            </a:r>
            <a:r>
              <a:rPr lang="de-DE" dirty="0" err="1"/>
              <a:t>didn‘t</a:t>
            </a:r>
            <a:r>
              <a:rPr lang="de-DE" dirty="0"/>
              <a:t> </a:t>
            </a:r>
            <a:r>
              <a:rPr lang="de-DE" dirty="0" err="1"/>
              <a:t>see</a:t>
            </a:r>
            <a:endParaRPr lang="de-DE" dirty="0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A10562D8-9587-DF69-C2F6-51A8A369E4EC}"/>
              </a:ext>
            </a:extLst>
          </p:cNvPr>
          <p:cNvSpPr/>
          <p:nvPr/>
        </p:nvSpPr>
        <p:spPr>
          <a:xfrm rot="18409759">
            <a:off x="7147567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6270579C-BA4C-2C3A-E81B-973EBBA9D7A1}"/>
              </a:ext>
            </a:extLst>
          </p:cNvPr>
          <p:cNvSpPr/>
          <p:nvPr/>
        </p:nvSpPr>
        <p:spPr>
          <a:xfrm rot="18409759">
            <a:off x="9865368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BBA937D8-5023-3553-C95B-3209057938BF}"/>
              </a:ext>
            </a:extLst>
          </p:cNvPr>
          <p:cNvSpPr/>
          <p:nvPr/>
        </p:nvSpPr>
        <p:spPr>
          <a:xfrm rot="18409759">
            <a:off x="7147570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4737225B-BA5C-0CFE-E44F-6B330A31FDC6}"/>
              </a:ext>
            </a:extLst>
          </p:cNvPr>
          <p:cNvSpPr/>
          <p:nvPr/>
        </p:nvSpPr>
        <p:spPr>
          <a:xfrm rot="18409759">
            <a:off x="9865371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D54927AB-1C64-526F-1606-D9366AA76E7A}"/>
              </a:ext>
            </a:extLst>
          </p:cNvPr>
          <p:cNvSpPr/>
          <p:nvPr/>
        </p:nvSpPr>
        <p:spPr>
          <a:xfrm rot="18409759">
            <a:off x="7147568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B394F79B-5B88-4BBE-D200-46027F0F4519}"/>
              </a:ext>
            </a:extLst>
          </p:cNvPr>
          <p:cNvSpPr/>
          <p:nvPr/>
        </p:nvSpPr>
        <p:spPr>
          <a:xfrm rot="18409759">
            <a:off x="9865369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-Shape 10">
            <a:extLst>
              <a:ext uri="{FF2B5EF4-FFF2-40B4-BE49-F238E27FC236}">
                <a16:creationId xmlns:a16="http://schemas.microsoft.com/office/drawing/2014/main" id="{54281957-5330-49EE-E9DA-9114FC2D1946}"/>
              </a:ext>
            </a:extLst>
          </p:cNvPr>
          <p:cNvSpPr/>
          <p:nvPr/>
        </p:nvSpPr>
        <p:spPr>
          <a:xfrm rot="18409759">
            <a:off x="7147571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A6C9D7EA-649E-7E61-E006-C5E075EFF62B}"/>
              </a:ext>
            </a:extLst>
          </p:cNvPr>
          <p:cNvSpPr/>
          <p:nvPr/>
        </p:nvSpPr>
        <p:spPr>
          <a:xfrm rot="18409759">
            <a:off x="9865372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0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4773950"/>
          </a:xfrm>
        </p:spPr>
        <p:txBody>
          <a:bodyPr>
            <a:normAutofit fontScale="92500"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custom</a:t>
            </a:r>
            <a:r>
              <a:rPr lang="de-DE" dirty="0"/>
              <a:t> code </a:t>
            </a:r>
            <a:r>
              <a:rPr lang="de-DE" dirty="0" err="1"/>
              <a:t>written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…</a:t>
            </a:r>
          </a:p>
          <a:p>
            <a:r>
              <a:rPr lang="de-DE" dirty="0"/>
              <a:t>						 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Pay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Mention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Share </a:t>
            </a:r>
            <a:r>
              <a:rPr lang="de-DE" dirty="0" err="1"/>
              <a:t>responsibility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Ask </a:t>
            </a:r>
            <a:r>
              <a:rPr lang="de-DE" dirty="0" err="1"/>
              <a:t>the</a:t>
            </a:r>
            <a:r>
              <a:rPr lang="de-DE" dirty="0"/>
              <a:t> expert </a:t>
            </a:r>
            <a:r>
              <a:rPr lang="de-DE" dirty="0" err="1"/>
              <a:t>endless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questions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Share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prompted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B029D519-4626-8903-4A47-B9E5610594E2}"/>
              </a:ext>
            </a:extLst>
          </p:cNvPr>
          <p:cNvSpPr/>
          <p:nvPr/>
        </p:nvSpPr>
        <p:spPr>
          <a:xfrm rot="18409759">
            <a:off x="7147567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BB946840-06ED-71AA-B5AC-2F25E91A5CAE}"/>
              </a:ext>
            </a:extLst>
          </p:cNvPr>
          <p:cNvSpPr/>
          <p:nvPr/>
        </p:nvSpPr>
        <p:spPr>
          <a:xfrm rot="18409759">
            <a:off x="9865368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7E738C1F-CC91-3A9B-89AD-34AA2010AE75}"/>
              </a:ext>
            </a:extLst>
          </p:cNvPr>
          <p:cNvSpPr/>
          <p:nvPr/>
        </p:nvSpPr>
        <p:spPr>
          <a:xfrm rot="18409759">
            <a:off x="7123110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5B03E421-7B6A-6AD1-631C-030C5BEDA4B4}"/>
              </a:ext>
            </a:extLst>
          </p:cNvPr>
          <p:cNvSpPr/>
          <p:nvPr/>
        </p:nvSpPr>
        <p:spPr>
          <a:xfrm rot="18409759">
            <a:off x="9840911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A035163C-F7BD-4118-D775-B427833E167D}"/>
              </a:ext>
            </a:extLst>
          </p:cNvPr>
          <p:cNvSpPr/>
          <p:nvPr/>
        </p:nvSpPr>
        <p:spPr>
          <a:xfrm rot="18409759">
            <a:off x="7098651" y="4261006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352564F9-C83A-9C79-EC41-9E73EE6AA9F9}"/>
              </a:ext>
            </a:extLst>
          </p:cNvPr>
          <p:cNvSpPr/>
          <p:nvPr/>
        </p:nvSpPr>
        <p:spPr>
          <a:xfrm rot="18409759">
            <a:off x="9865370" y="4894863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B5F049F4-4CC5-807C-192F-D6724F5D6199}"/>
              </a:ext>
            </a:extLst>
          </p:cNvPr>
          <p:cNvSpPr/>
          <p:nvPr/>
        </p:nvSpPr>
        <p:spPr>
          <a:xfrm>
            <a:off x="9745663" y="4115203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FEBE77CA-5F68-3246-2D3C-337767192163}"/>
              </a:ext>
            </a:extLst>
          </p:cNvPr>
          <p:cNvSpPr/>
          <p:nvPr/>
        </p:nvSpPr>
        <p:spPr>
          <a:xfrm>
            <a:off x="6981931" y="4733602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3C7C33-154D-70DF-5572-51E8F04E4F05}"/>
              </a:ext>
            </a:extLst>
          </p:cNvPr>
          <p:cNvSpPr txBox="1"/>
          <p:nvPr/>
        </p:nvSpPr>
        <p:spPr>
          <a:xfrm>
            <a:off x="7762055" y="322580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$100/h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F58746-70AA-1434-34B2-B3D7A61C6C09}"/>
              </a:ext>
            </a:extLst>
          </p:cNvPr>
          <p:cNvSpPr txBox="1"/>
          <p:nvPr/>
        </p:nvSpPr>
        <p:spPr>
          <a:xfrm>
            <a:off x="10439404" y="318083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$0.1/h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E8C477-53F1-9F74-A07D-00CD9F0DAE74}"/>
              </a:ext>
            </a:extLst>
          </p:cNvPr>
          <p:cNvSpPr txBox="1"/>
          <p:nvPr/>
        </p:nvSpPr>
        <p:spPr>
          <a:xfrm>
            <a:off x="7765040" y="3781248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co-author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7684FF-CCC1-4C7C-902A-402C0750CBD2}"/>
              </a:ext>
            </a:extLst>
          </p:cNvPr>
          <p:cNvSpPr txBox="1"/>
          <p:nvPr/>
        </p:nvSpPr>
        <p:spPr>
          <a:xfrm>
            <a:off x="10371974" y="3766901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 </a:t>
            </a:r>
            <a:r>
              <a:rPr lang="de-DE" dirty="0" err="1"/>
              <a:t>methods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6628F7A8-E3DA-A7A1-29B5-FB5D139C9074}"/>
              </a:ext>
            </a:extLst>
          </p:cNvPr>
          <p:cNvSpPr/>
          <p:nvPr/>
        </p:nvSpPr>
        <p:spPr>
          <a:xfrm rot="18409759">
            <a:off x="9889825" y="553059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FFC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9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0132-6195-14E1-980D-A549E706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>
                <a:solidFill>
                  <a:srgbClr val="22B14C"/>
                </a:solidFill>
              </a:rPr>
              <a:t>code </a:t>
            </a:r>
            <a:r>
              <a:rPr lang="de-DE" dirty="0" err="1">
                <a:solidFill>
                  <a:srgbClr val="22B14C"/>
                </a:solidFill>
              </a:rPr>
              <a:t>generation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/>
              <a:t>using</a:t>
            </a:r>
            <a:r>
              <a:rPr lang="de-DE" dirty="0"/>
              <a:t> LLMs?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06636-4B43-2078-7F43-5F320233AB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5351062" cy="4679757"/>
          </a:xfrm>
        </p:spPr>
        <p:txBody>
          <a:bodyPr/>
          <a:lstStyle/>
          <a:p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Output of LLMs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is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often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criticized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for</a:t>
            </a:r>
            <a:endParaRPr lang="de-DE" sz="2400" dirty="0">
              <a:solidFill>
                <a:schemeClr val="tx2"/>
              </a:solidFill>
              <a:ea typeface="+mn-ea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Limited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reproducibility</a:t>
            </a:r>
            <a:endParaRPr lang="de-DE" sz="2400" dirty="0">
              <a:solidFill>
                <a:schemeClr val="tx2"/>
              </a:solidFill>
              <a:ea typeface="+mn-ea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Hard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to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 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evaluate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 (</a:t>
            </a:r>
            <a:r>
              <a:rPr lang="de-DE" sz="2400" dirty="0" err="1">
                <a:solidFill>
                  <a:schemeClr val="tx2"/>
                </a:solidFill>
                <a:ea typeface="+mn-ea"/>
                <a:cs typeface="+mn-cs"/>
              </a:rPr>
              <a:t>automatically</a:t>
            </a:r>
            <a:r>
              <a:rPr lang="de-DE" sz="2400" dirty="0">
                <a:solidFill>
                  <a:schemeClr val="tx2"/>
                </a:solidFill>
                <a:ea typeface="+mn-ea"/>
                <a:cs typeface="+mn-cs"/>
              </a:rPr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CA2BDE-C005-C61C-DDF9-5F887F3F1681}"/>
              </a:ext>
            </a:extLst>
          </p:cNvPr>
          <p:cNvSpPr txBox="1">
            <a:spLocks/>
          </p:cNvSpPr>
          <p:nvPr/>
        </p:nvSpPr>
        <p:spPr>
          <a:xfrm>
            <a:off x="6759359" y="1198529"/>
            <a:ext cx="4785004" cy="467975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Output of LLM-</a:t>
            </a:r>
            <a:r>
              <a:rPr lang="de-DE" dirty="0" err="1"/>
              <a:t>generated</a:t>
            </a:r>
            <a:r>
              <a:rPr lang="de-DE" dirty="0"/>
              <a:t> code </a:t>
            </a:r>
            <a:r>
              <a:rPr lang="de-DE" dirty="0" err="1"/>
              <a:t>is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Reproducible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Can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executed</a:t>
            </a:r>
            <a:r>
              <a:rPr lang="de-DE" dirty="0"/>
              <a:t> and </a:t>
            </a:r>
            <a:r>
              <a:rPr lang="de-DE" dirty="0" err="1"/>
              <a:t>evaluted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4CBC71-650F-DCE5-8359-9ECFBB889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426" b="51982"/>
          <a:stretch/>
        </p:blipFill>
        <p:spPr>
          <a:xfrm>
            <a:off x="653071" y="2953110"/>
            <a:ext cx="1755070" cy="1175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462E40-CCBB-B111-4834-045E0693C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632" b="47345"/>
          <a:stretch/>
        </p:blipFill>
        <p:spPr>
          <a:xfrm>
            <a:off x="3368972" y="2953110"/>
            <a:ext cx="1844522" cy="1661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351D9-A896-DD70-7F3F-190CDB634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494" y="3132835"/>
            <a:ext cx="6863599" cy="2541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C8E493-06DF-1EBF-B24F-C9DA1678B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815" r="84745"/>
          <a:stretch/>
        </p:blipFill>
        <p:spPr>
          <a:xfrm>
            <a:off x="114907" y="4128612"/>
            <a:ext cx="1719137" cy="1057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0749EA-3BEB-637C-2008-AB70B332A0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234" r="84566"/>
          <a:stretch/>
        </p:blipFill>
        <p:spPr>
          <a:xfrm>
            <a:off x="2871040" y="4614996"/>
            <a:ext cx="1739213" cy="103413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842C2051-BC14-C151-1228-04492CBD2618}"/>
              </a:ext>
            </a:extLst>
          </p:cNvPr>
          <p:cNvSpPr/>
          <p:nvPr/>
        </p:nvSpPr>
        <p:spPr>
          <a:xfrm>
            <a:off x="8380718" y="4862836"/>
            <a:ext cx="3706649" cy="1117600"/>
          </a:xfrm>
          <a:prstGeom prst="wedgeRectCallout">
            <a:avLst>
              <a:gd name="adj1" fmla="val -57641"/>
              <a:gd name="adj2" fmla="val -23214"/>
            </a:avLst>
          </a:prstGeom>
          <a:solidFill>
            <a:schemeClr val="bg1"/>
          </a:solidFill>
          <a:ln w="38100">
            <a:solidFill>
              <a:srgbClr val="22B1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rgbClr val="22B14C"/>
                </a:solidFill>
              </a:rPr>
              <a:t>No</a:t>
            </a:r>
            <a:r>
              <a:rPr lang="de-DE" dirty="0">
                <a:solidFill>
                  <a:srgbClr val="22B14C"/>
                </a:solidFill>
              </a:rPr>
              <a:t> matter </a:t>
            </a:r>
            <a:r>
              <a:rPr lang="de-DE" dirty="0" err="1">
                <a:solidFill>
                  <a:srgbClr val="22B14C"/>
                </a:solidFill>
              </a:rPr>
              <a:t>how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often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you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execute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this</a:t>
            </a:r>
            <a:r>
              <a:rPr lang="de-DE" dirty="0">
                <a:solidFill>
                  <a:srgbClr val="22B14C"/>
                </a:solidFill>
              </a:rPr>
              <a:t> code, </a:t>
            </a:r>
            <a:r>
              <a:rPr lang="de-DE" dirty="0" err="1">
                <a:solidFill>
                  <a:srgbClr val="22B14C"/>
                </a:solidFill>
              </a:rPr>
              <a:t>the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output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is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always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garanteed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to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be</a:t>
            </a:r>
            <a:r>
              <a:rPr lang="de-DE" dirty="0">
                <a:solidFill>
                  <a:srgbClr val="22B14C"/>
                </a:solidFill>
              </a:rPr>
              <a:t> „a“.</a:t>
            </a:r>
            <a:endParaRPr lang="en-US" dirty="0">
              <a:solidFill>
                <a:srgbClr val="22B14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256D24-533E-12D3-36A7-C6A155FD2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4184" y="7088228"/>
            <a:ext cx="6724650" cy="1438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817695-0DB4-E9C2-BDA8-EDFD74535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1233" y="8360969"/>
            <a:ext cx="6686550" cy="1438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74EFEA-38D4-F0DA-0C38-BFC4267D1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03303" y="8703869"/>
            <a:ext cx="6772275" cy="219075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10D81F-6054-FA25-F4C1-B91AF1987BCB}"/>
              </a:ext>
            </a:extLst>
          </p:cNvPr>
          <p:cNvCxnSpPr>
            <a:cxnSpLocks/>
          </p:cNvCxnSpPr>
          <p:nvPr/>
        </p:nvCxnSpPr>
        <p:spPr>
          <a:xfrm>
            <a:off x="1277190" y="2385993"/>
            <a:ext cx="318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83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531DC-D080-7187-FA72-9B70039CD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9C511-383C-4A8A-B342-6B467B302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6641864" cy="4499138"/>
          </a:xfrm>
        </p:spPr>
        <p:txBody>
          <a:bodyPr>
            <a:normAutofit/>
          </a:bodyPr>
          <a:lstStyle/>
          <a:p>
            <a:r>
              <a:rPr lang="en-US" sz="2400" dirty="0"/>
              <a:t>Using AI in [bioimage] data analysis seems more and more unavoidable</a:t>
            </a:r>
          </a:p>
          <a:p>
            <a:r>
              <a:rPr lang="en-US" sz="2400" dirty="0"/>
              <a:t>Maintaining good scientific practice is challenging</a:t>
            </a:r>
          </a:p>
          <a:p>
            <a:r>
              <a:rPr lang="en-US" sz="2400" dirty="0"/>
              <a:t>Learning how to use AI </a:t>
            </a:r>
            <a:r>
              <a:rPr lang="en-US" sz="2400" i="1" dirty="0"/>
              <a:t>responsibly</a:t>
            </a:r>
            <a:r>
              <a:rPr lang="en-US" sz="2400" dirty="0"/>
              <a:t> is crucial </a:t>
            </a:r>
          </a:p>
          <a:p>
            <a:r>
              <a:rPr lang="en-US" sz="2400" dirty="0"/>
              <a:t>We are on the edge towards AI-generated, personalized training</a:t>
            </a:r>
            <a:endParaRPr lang="LID4096" sz="24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8C21527-4FD4-7B9D-65A8-FD13B463E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3" t="10480" r="9435" b="9735"/>
          <a:stretch/>
        </p:blipFill>
        <p:spPr bwMode="auto">
          <a:xfrm>
            <a:off x="7270395" y="1435261"/>
            <a:ext cx="4269564" cy="422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508D2E-8279-311D-2F1F-2F24FDF065A1}"/>
              </a:ext>
            </a:extLst>
          </p:cNvPr>
          <p:cNvSpPr txBox="1"/>
          <p:nvPr/>
        </p:nvSpPr>
        <p:spPr>
          <a:xfrm>
            <a:off x="7339845" y="5621122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https://doi.org/10.5281/zenodo.15165424</a:t>
            </a:r>
            <a:r>
              <a:rPr lang="en-US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LID4096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189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279AF-5D93-3A5B-CAFF-720F59E1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9A84C-67D0-BD2C-C280-64B9000DA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6526740" cy="4499138"/>
          </a:xfrm>
        </p:spPr>
        <p:txBody>
          <a:bodyPr/>
          <a:lstStyle/>
          <a:p>
            <a:r>
              <a:rPr lang="en-GB" dirty="0"/>
              <a:t>Communities &amp; platforms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sz="600" dirty="0"/>
          </a:p>
          <a:p>
            <a:r>
              <a:rPr lang="en-GB" dirty="0"/>
              <a:t>Funding</a:t>
            </a:r>
            <a:endParaRPr lang="LID4096" dirty="0"/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69EB717E-59DE-7F8E-41BB-B060518A3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429" y="1881771"/>
            <a:ext cx="4027689" cy="312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6358AD-4C6F-58F0-9AF2-C1E34977FAB5}"/>
              </a:ext>
            </a:extLst>
          </p:cNvPr>
          <p:cNvSpPr txBox="1"/>
          <p:nvPr/>
        </p:nvSpPr>
        <p:spPr>
          <a:xfrm>
            <a:off x="7448331" y="5005019"/>
            <a:ext cx="442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Mara Lampert, Lea Gihlein, Yixing Huang</a:t>
            </a:r>
            <a:endParaRPr lang="LID4096" dirty="0"/>
          </a:p>
        </p:txBody>
      </p:sp>
      <p:pic>
        <p:nvPicPr>
          <p:cNvPr id="6" name="Grafik 7">
            <a:extLst>
              <a:ext uri="{FF2B5EF4-FFF2-40B4-BE49-F238E27FC236}">
                <a16:creationId xmlns:a16="http://schemas.microsoft.com/office/drawing/2014/main" id="{3006F698-07B0-2B4D-3A58-AD4B37D286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504947" y="4646651"/>
            <a:ext cx="1525477" cy="6346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15714F-6EE0-865C-3B7E-A20DA9B5D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8283" y="2064672"/>
            <a:ext cx="2376695" cy="7984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922A14-2C83-2B11-28AB-947FA466E5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5562" y="3087094"/>
            <a:ext cx="2487490" cy="807904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1A9EF7D-6EE9-947F-A45B-E06D252FB2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2064755" y="4651118"/>
            <a:ext cx="464882" cy="637881"/>
          </a:xfrm>
          <a:prstGeom prst="rect">
            <a:avLst/>
          </a:prstGeom>
        </p:spPr>
      </p:pic>
      <p:pic>
        <p:nvPicPr>
          <p:cNvPr id="10" name="Grafik 10">
            <a:extLst>
              <a:ext uri="{FF2B5EF4-FFF2-40B4-BE49-F238E27FC236}">
                <a16:creationId xmlns:a16="http://schemas.microsoft.com/office/drawing/2014/main" id="{F157C976-6FA3-44C0-BFA1-D1D981B8FA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921" y="4689104"/>
            <a:ext cx="2297317" cy="5921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EA9DC5-CD2A-6BFB-FB74-64F72E924D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4560" y="4691286"/>
            <a:ext cx="2228994" cy="12694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2E40D2-FCE8-1F36-9BE7-37B11939F3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8674" y="5400581"/>
            <a:ext cx="4300592" cy="5864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A7A9B4-9E81-9C36-8A39-FC70AF1B21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8674" y="1910547"/>
            <a:ext cx="1464125" cy="1116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9EFBFB-6E79-DC7D-88F5-D2CF044EF1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20789" y="2064672"/>
            <a:ext cx="2413304" cy="7984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E4FFB25-FC27-955E-1D7B-7F99AF8A7896}"/>
              </a:ext>
            </a:extLst>
          </p:cNvPr>
          <p:cNvSpPr txBox="1"/>
          <p:nvPr/>
        </p:nvSpPr>
        <p:spPr>
          <a:xfrm>
            <a:off x="3195562" y="6080121"/>
            <a:ext cx="573507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+mj-lt"/>
              </a:rPr>
              <a:t>RH acknowledges the financial support by the Federal Ministry of Education and Research of Germany and by </a:t>
            </a:r>
            <a:r>
              <a:rPr lang="en-US" sz="900" dirty="0" err="1">
                <a:latin typeface="+mj-lt"/>
              </a:rPr>
              <a:t>Sächsische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Staatsministerium</a:t>
            </a:r>
            <a:r>
              <a:rPr lang="en-US" sz="900" dirty="0">
                <a:latin typeface="+mj-lt"/>
              </a:rPr>
              <a:t> für Wissenschaft, Kultur und </a:t>
            </a:r>
            <a:r>
              <a:rPr lang="en-US" sz="900" dirty="0" err="1">
                <a:latin typeface="+mj-lt"/>
              </a:rPr>
              <a:t>Tourismus</a:t>
            </a:r>
            <a:r>
              <a:rPr lang="en-US" sz="900" dirty="0">
                <a:latin typeface="+mj-lt"/>
              </a:rPr>
              <a:t> in the </a:t>
            </a:r>
            <a:r>
              <a:rPr lang="en-US" sz="900" dirty="0" err="1">
                <a:latin typeface="+mj-lt"/>
              </a:rPr>
              <a:t>programme</a:t>
            </a:r>
            <a:r>
              <a:rPr lang="en-US" sz="900" dirty="0">
                <a:latin typeface="+mj-lt"/>
              </a:rPr>
              <a:t> Center of Excellence for AI-research „Center for Scalable Data Analytics and Artificial Intelligence Dresden/Leipzig“, project identification number: ScaDS.AI</a:t>
            </a:r>
          </a:p>
          <a:p>
            <a:r>
              <a:rPr lang="en-GB" sz="900" b="0" i="0" dirty="0">
                <a:solidFill>
                  <a:srgbClr val="434343"/>
                </a:solidFill>
                <a:effectLst/>
                <a:latin typeface="+mj-lt"/>
              </a:rPr>
              <a:t>This project has been made possible in part by grant number 2023-321238 from the Chan Zuckerberg Initiative DAF, an advised fund of Silicon Valley Community Foundation.</a:t>
            </a:r>
            <a:endParaRPr lang="en-US" sz="900" dirty="0">
              <a:latin typeface="+mj-lt"/>
            </a:endParaRPr>
          </a:p>
        </p:txBody>
      </p:sp>
      <p:pic>
        <p:nvPicPr>
          <p:cNvPr id="18" name="Picture 2" descr="Logo">
            <a:extLst>
              <a:ext uri="{FF2B5EF4-FFF2-40B4-BE49-F238E27FC236}">
                <a16:creationId xmlns:a16="http://schemas.microsoft.com/office/drawing/2014/main" id="{4FAEC64F-3DDF-F76F-9790-59D456C7D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75" y="3194670"/>
            <a:ext cx="2287339" cy="65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DFFA14C-F49A-EA85-429A-F1F805CB32AA}"/>
              </a:ext>
            </a:extLst>
          </p:cNvPr>
          <p:cNvSpPr txBox="1">
            <a:spLocks/>
          </p:cNvSpPr>
          <p:nvPr/>
        </p:nvSpPr>
        <p:spPr>
          <a:xfrm>
            <a:off x="7110144" y="1442533"/>
            <a:ext cx="6526740" cy="622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BIDS Team @ ScaDS.AI / UL</a:t>
            </a:r>
          </a:p>
        </p:txBody>
      </p:sp>
    </p:spTree>
    <p:extLst>
      <p:ext uri="{BB962C8B-B14F-4D97-AF65-F5344CB8AC3E}">
        <p14:creationId xmlns:p14="http://schemas.microsoft.com/office/powerpoint/2010/main" val="1063546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3613F-2AF6-57AC-D194-6F3455909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979B1-C01E-A835-CD73-74ACBD6E8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5D063-6A3F-DB1B-0831-D59AF33243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5E46E4-EE90-5164-C4F7-CB5CFDDF41CC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11864B-943C-4DFE-2DFE-51567AE11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A919F-8BDE-3853-584C-329D14576C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0A0083-FEB7-6829-EC30-6C9B27D05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C0D29B-2C64-95F6-264D-599DE769E82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2CB614-4A41-EF1D-EAFF-C5856C7023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27D52AF-3E80-A44E-C873-0EB83B2F0F3B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739471-362E-B810-AEAD-E50E2733A34A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6AADE75-516B-7016-A0A0-B3D764BFA439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B8E434F-C0E9-8B9A-BA00-24BEE4E88A5D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47142D48-A23D-FABE-3E56-107FED2B59FC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B00C1F35-55A0-6297-BD0E-66A396AA9F39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45438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528445" y="1638400"/>
            <a:ext cx="4875875" cy="4325078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5553703" y="1698109"/>
            <a:ext cx="358880" cy="131161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5553703" y="3060700"/>
            <a:ext cx="358880" cy="112630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5912582" y="216994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5912583" y="3374718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5912583" y="4803051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5553703" y="4288957"/>
            <a:ext cx="358880" cy="1674521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AE659D57-B43F-6294-11A2-A92671B5688A}"/>
              </a:ext>
            </a:extLst>
          </p:cNvPr>
          <p:cNvSpPr/>
          <p:nvPr/>
        </p:nvSpPr>
        <p:spPr>
          <a:xfrm>
            <a:off x="8464062" y="4170823"/>
            <a:ext cx="3575538" cy="1674521"/>
          </a:xfrm>
          <a:prstGeom prst="wedgeRectCallout">
            <a:avLst>
              <a:gd name="adj1" fmla="val -54465"/>
              <a:gd name="adj2" fmla="val 78860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We formulated 57 of such test-cases (yet)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760967" y="6152085"/>
            <a:ext cx="76928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Chen at al 2021: </a:t>
            </a:r>
            <a:r>
              <a:rPr lang="en-US" sz="1200" dirty="0">
                <a:hlinkClick r:id="rId3"/>
              </a:rPr>
              <a:t>https://arxiv.org/abs/2107.03374</a:t>
            </a:r>
            <a:r>
              <a:rPr lang="en-US" sz="1200" dirty="0"/>
              <a:t> </a:t>
            </a:r>
            <a:endParaRPr lang="en-US" sz="1200" dirty="0">
              <a:hlinkClick r:id="rId4"/>
            </a:endParaRPr>
          </a:p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FE9CEB-DA3A-A50E-159A-0F111A5509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1F4A70-FB67-F6AB-BC25-DE1CE4F923E6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195BE2-607A-F874-2205-F742378AC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83641" r="9667" b="14837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AECEA0-7A55-D147-F67D-09C75A16D1B6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CFD133-E1EA-B4E4-7848-B872B763996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CBF38E-064F-DFCE-7F79-B8237F4C76FD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C14902-8310-2508-2119-AF01BCDBD401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D03A05-9D79-0144-8443-47AE2D7F902F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3987C8C-06DE-2694-BE02-1B5E7BBDCF60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27ADE-EF55-D1C3-BBB0-81199E36373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F39D5B-7BF2-ED3C-55F2-511A53CDD6D2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2966</TotalTime>
  <Words>2839</Words>
  <Application>Microsoft Office PowerPoint</Application>
  <PresentationFormat>Widescreen</PresentationFormat>
  <Paragraphs>527</Paragraphs>
  <Slides>61</Slides>
  <Notes>6</Notes>
  <HiddenSlides>13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Aptos</vt:lpstr>
      <vt:lpstr>Arial</vt:lpstr>
      <vt:lpstr>Calibri</vt:lpstr>
      <vt:lpstr>Courier New</vt:lpstr>
      <vt:lpstr>Open Sans</vt:lpstr>
      <vt:lpstr>Open Sans ExtraBold</vt:lpstr>
      <vt:lpstr>Symbol</vt:lpstr>
      <vt:lpstr>Wingdings</vt:lpstr>
      <vt:lpstr>Custom Design</vt:lpstr>
      <vt:lpstr>Learning and Training Bio-image Analysis in the Age of AI</vt:lpstr>
      <vt:lpstr>Learning and Training Bio-image Analysis in the Age of AI</vt:lpstr>
      <vt:lpstr>Bio-image Analysis</vt:lpstr>
      <vt:lpstr>Bio-image Analysis</vt:lpstr>
      <vt:lpstr>Bio-image Analysis</vt:lpstr>
      <vt:lpstr>Why code generation using LLMs?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Studying strengths and weaknesses</vt:lpstr>
      <vt:lpstr>Studying strengths and weaknesses</vt:lpstr>
      <vt:lpstr>Learning and Training Bio-image Analysis in the Age of AI</vt:lpstr>
      <vt:lpstr> Prompt engineering</vt:lpstr>
      <vt:lpstr>Large language models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Long-context prompting</vt:lpstr>
      <vt:lpstr>Example: Scientific coding assistant: bia-bob</vt:lpstr>
      <vt:lpstr>Under the hood: long-context prompting</vt:lpstr>
      <vt:lpstr>Needle in a haystack-test</vt:lpstr>
      <vt:lpstr>Context length</vt:lpstr>
      <vt:lpstr>Under the hood: long-context prompting</vt:lpstr>
      <vt:lpstr>Generating notebooks using vision models </vt:lpstr>
      <vt:lpstr>Generating notebooks using vision models </vt:lpstr>
      <vt:lpstr>Built-in: Vision Language Model</vt:lpstr>
      <vt:lpstr>Built-in: Vision Language Model</vt:lpstr>
      <vt:lpstr>Built-in: Vision Language Model</vt:lpstr>
      <vt:lpstr>Personalized, AI-generated adhoc training</vt:lpstr>
      <vt:lpstr>Personalized ad-hoc training</vt:lpstr>
      <vt:lpstr>Personalized ad-hoc training</vt:lpstr>
      <vt:lpstr>Personalized ad-hoc training</vt:lpstr>
      <vt:lpstr>Personalized ad-hoc training</vt:lpstr>
      <vt:lpstr>Chatting with LLMs on GitHub/Lab</vt:lpstr>
      <vt:lpstr>Collaborative Learning with AI Assistants</vt:lpstr>
      <vt:lpstr>Collaborative Learning with AI Assistants</vt:lpstr>
      <vt:lpstr>Collaborative Learning with AI Assistants</vt:lpstr>
      <vt:lpstr>AI-generated training materials</vt:lpstr>
      <vt:lpstr>Notebook LM: Paper to Podcast</vt:lpstr>
      <vt:lpstr>Retrieval Augmented Generation</vt:lpstr>
      <vt:lpstr>Retrieval Augmented Generation</vt:lpstr>
      <vt:lpstr>Training material embeddings</vt:lpstr>
      <vt:lpstr>Training material embeddings</vt:lpstr>
      <vt:lpstr>Training material embeddings</vt:lpstr>
      <vt:lpstr>Outlook: Training Materials are just data</vt:lpstr>
      <vt:lpstr>Good Scientific Practice for [AI-based code generation]</vt:lpstr>
      <vt:lpstr>Challenges</vt:lpstr>
      <vt:lpstr>Rules…</vt:lpstr>
      <vt:lpstr>Good scientific practice</vt:lpstr>
      <vt:lpstr>Good scientific practice</vt:lpstr>
      <vt:lpstr>Summary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Thomas Burghardt</dc:creator>
  <dc:description/>
  <cp:lastModifiedBy>Robert Haase</cp:lastModifiedBy>
  <cp:revision>110</cp:revision>
  <dcterms:modified xsi:type="dcterms:W3CDTF">2025-04-07T09:58:09Z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PresentationFormat">
    <vt:lpwstr>Breitbild</vt:lpwstr>
  </property>
  <property fmtid="{D5CDD505-2E9C-101B-9397-08002B2CF9AE}" pid="4" name="Slides">
    <vt:i4>3</vt:i4>
  </property>
  <property fmtid="{D5CDD505-2E9C-101B-9397-08002B2CF9AE}" pid="5" name="_dlc_DocIdItemGuid">
    <vt:lpwstr>72f4eced-47dd-49c0-bdfa-f3d2425fc663</vt:lpwstr>
  </property>
</Properties>
</file>