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87" r:id="rId4"/>
    <p:sldId id="266" r:id="rId5"/>
    <p:sldId id="268" r:id="rId6"/>
    <p:sldId id="286" r:id="rId7"/>
    <p:sldId id="282" r:id="rId8"/>
    <p:sldId id="285" r:id="rId9"/>
    <p:sldId id="284" r:id="rId10"/>
    <p:sldId id="269" r:id="rId11"/>
    <p:sldId id="283" r:id="rId12"/>
    <p:sldId id="281" r:id="rId13"/>
    <p:sldId id="270" r:id="rId14"/>
    <p:sldId id="272" r:id="rId15"/>
    <p:sldId id="271" r:id="rId16"/>
    <p:sldId id="273" r:id="rId17"/>
    <p:sldId id="274" r:id="rId18"/>
    <p:sldId id="275" r:id="rId19"/>
    <p:sldId id="280" r:id="rId20"/>
    <p:sldId id="276" r:id="rId21"/>
    <p:sldId id="277" r:id="rId22"/>
    <p:sldId id="278" r:id="rId23"/>
    <p:sldId id="279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608A"/>
    <a:srgbClr val="8EA96B"/>
    <a:srgbClr val="A5BA88"/>
    <a:srgbClr val="D2DDC4"/>
    <a:srgbClr val="540C59"/>
    <a:srgbClr val="9C73A2"/>
    <a:srgbClr val="C3AAC6"/>
    <a:srgbClr val="0D608D"/>
    <a:srgbClr val="73A3BF"/>
    <a:srgbClr val="AAC7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42" autoAdjust="0"/>
    <p:restoredTop sz="96357" autoAdjust="0"/>
  </p:normalViewPr>
  <p:slideViewPr>
    <p:cSldViewPr snapToGrid="0">
      <p:cViewPr varScale="1">
        <p:scale>
          <a:sx n="112" d="100"/>
          <a:sy n="112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BA3298-D6F9-4BC9-81F4-B131F9C1CF8A}" type="datetimeFigureOut">
              <a:rPr lang="en-GB" smtClean="0"/>
              <a:t>20/02/2025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1A27FE-D9F6-4434-AE68-8327ACB0E5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1880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A27FE-D9F6-4434-AE68-8327ACB0E524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39874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CB0F79-D00A-4FF1-9881-88C326C2C0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18F9A2-D038-90EF-8554-C73A3AF8D2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D0DB3-D11A-DE41-A3B3-4CCF797AAD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7CBD6-C00E-4883-AC36-6BD5FAB4482D}" type="datetimeFigureOut">
              <a:rPr lang="en-GB" smtClean="0"/>
              <a:t>20/02/2025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6D6ECE-1250-F696-7E86-1B7F57E0E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A733DA-3FEF-F071-D06E-AA4456C6FF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43EBC-6ED6-4E21-9743-A43AD2023A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1296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6C5448-C6D1-9DDA-A81A-802112347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7A620C-CFBA-2D18-A2E0-366FBD85E1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B86014-C792-6CC1-3D2A-F9361B8EC3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7CBD6-C00E-4883-AC36-6BD5FAB4482D}" type="datetimeFigureOut">
              <a:rPr lang="en-GB" smtClean="0"/>
              <a:t>20/02/2025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8CD1D1-AC09-A7C9-6F2C-70BC90291D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A0B86E-AB37-EF33-A2E5-CB9A96C0A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43EBC-6ED6-4E21-9743-A43AD2023A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4937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EDA2946-92C5-2E09-6B3E-1265C3E0A35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8DFF66-E0E4-E123-11D8-2E30E532C2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1D9150-3779-FA86-A2A9-184A9755B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7CBD6-C00E-4883-AC36-6BD5FAB4482D}" type="datetimeFigureOut">
              <a:rPr lang="en-GB" smtClean="0"/>
              <a:t>20/02/2025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5B2D08-D8A2-8B8F-3805-7C075207B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89283A-1479-961D-4F56-16360A5DD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43EBC-6ED6-4E21-9743-A43AD2023A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8681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2FCCF3-791F-69D1-CC67-C619E8C7EE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588D15-A1FD-E3B9-3AE4-D3EF16D60B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8CA1BB-7680-F321-8646-BD50B16EB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7CBD6-C00E-4883-AC36-6BD5FAB4482D}" type="datetimeFigureOut">
              <a:rPr lang="en-GB" smtClean="0"/>
              <a:t>20/02/2025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C57BB6-4D4F-870B-56E2-80FDF2A19B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E1D57F-4C2D-31C3-BF07-7ECD86A1D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43EBC-6ED6-4E21-9743-A43AD2023A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6232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778FFB-E990-26EF-3D3C-51DA48D2E1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053C05-08BE-9741-A95D-CD0F86CC93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B0AA84-77F5-74D2-4C41-FE41C75C36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7CBD6-C00E-4883-AC36-6BD5FAB4482D}" type="datetimeFigureOut">
              <a:rPr lang="en-GB" smtClean="0"/>
              <a:t>20/02/2025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DE1AFE-8592-C544-DCEB-B46DE00B4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436D5C-8A19-5C46-993B-243E2468E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43EBC-6ED6-4E21-9743-A43AD2023A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04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F2704D-FB23-5FB2-2FC4-ABCC12F7A8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9BB51A-9792-473E-B411-2CE78AFCFDB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FB582C-12C9-1169-BF96-9890F15A8B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AA6E86-A438-04BF-62E2-EC5B0D1CF5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7CBD6-C00E-4883-AC36-6BD5FAB4482D}" type="datetimeFigureOut">
              <a:rPr lang="en-GB" smtClean="0"/>
              <a:t>20/02/2025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3914D7-0EA9-416A-E455-614E64643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7E194B-3894-729E-34F2-3047DB349B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43EBC-6ED6-4E21-9743-A43AD2023A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55563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07C322-BEED-270B-1ABC-59AE94A84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EB14BE-9A2C-C8DB-AB5E-65FBDCFAD6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6DC638-9226-B37A-EBAD-B08A63A095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82F7A1-666F-1A8C-5356-59554A1E57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878BB6C-EA61-C025-127A-AD08AFE499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88A8F5C-7EA6-89C5-DCC0-51317D101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7CBD6-C00E-4883-AC36-6BD5FAB4482D}" type="datetimeFigureOut">
              <a:rPr lang="en-GB" smtClean="0"/>
              <a:t>20/02/2025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BF2A9EC-69E4-E8D4-6E6B-B0929AB75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D159F5-86AB-BDCC-8FE0-5E326E829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43EBC-6ED6-4E21-9743-A43AD2023A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3445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10CFB7-BF2B-90C2-84E6-6CA323C265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0EB792F-0C1A-2F86-948D-9D30089D8F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7CBD6-C00E-4883-AC36-6BD5FAB4482D}" type="datetimeFigureOut">
              <a:rPr lang="en-GB" smtClean="0"/>
              <a:t>20/02/2025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707314-F81A-ECC6-5D1B-20B1B6889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EF27E3-72A4-AB51-F59E-A4FDA39F82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43EBC-6ED6-4E21-9743-A43AD2023A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92531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ACEBE1-CD24-FE49-788D-AFBE4FE31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7CBD6-C00E-4883-AC36-6BD5FAB4482D}" type="datetimeFigureOut">
              <a:rPr lang="en-GB" smtClean="0"/>
              <a:t>20/02/2025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C0A076B-8B61-D8BF-95D1-00D4705FF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7BA543-2D35-812A-7A3B-681C998C4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43EBC-6ED6-4E21-9743-A43AD2023A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5900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EE34AC-B2E1-3FFF-F38E-923E394DC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635209-BB4F-0EFF-A38C-FA9C7DB8AC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4CE83E-88E4-E321-CBF6-85513A102A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FEB4C3-87A0-E71B-A42A-94811E1BF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7CBD6-C00E-4883-AC36-6BD5FAB4482D}" type="datetimeFigureOut">
              <a:rPr lang="en-GB" smtClean="0"/>
              <a:t>20/02/2025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637647-F889-DF18-BED7-0400049B4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804EAC-2885-2538-DBA9-1B9463469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43EBC-6ED6-4E21-9743-A43AD2023A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5955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47FEB2-9327-2065-CD29-86CC0906F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89E20F6-423C-5EA2-2AF3-70C75D496E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58D273-32DF-B7FB-726B-3FAE85947A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BBF273-C5C1-5827-B81E-0B8933E45B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7CBD6-C00E-4883-AC36-6BD5FAB4482D}" type="datetimeFigureOut">
              <a:rPr lang="en-GB" smtClean="0"/>
              <a:t>20/02/2025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30C6D4-A37B-B723-D155-971022A83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91CF81-9281-0B68-E605-D0D54DDF2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43EBC-6ED6-4E21-9743-A43AD2023A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755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511D15-6C3F-7B7A-F24C-77684F99D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554C87-B79C-BF2A-E94F-C1D2BF485D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E0A175-8645-6472-E7CE-E7A250AD0A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57CBD6-C00E-4883-AC36-6BD5FAB4482D}" type="datetimeFigureOut">
              <a:rPr lang="en-GB" smtClean="0"/>
              <a:t>20/02/2025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3196A6-01AB-6F4C-49E2-ED5A3AA2E9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D8AEE2-8DC1-622A-AD9E-59959DBB6D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543EBC-6ED6-4E21-9743-A43AD2023A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359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Relationship Id="rId9" Type="http://schemas.openxmlformats.org/officeDocument/2006/relationships/image" Target="../media/image7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7" Type="http://schemas.openxmlformats.org/officeDocument/2006/relationships/image" Target="../media/image95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png"/><Relationship Id="rId18" Type="http://schemas.openxmlformats.org/officeDocument/2006/relationships/image" Target="../media/image4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17" Type="http://schemas.openxmlformats.org/officeDocument/2006/relationships/image" Target="../media/image45.png"/><Relationship Id="rId2" Type="http://schemas.openxmlformats.org/officeDocument/2006/relationships/image" Target="../media/image30.png"/><Relationship Id="rId16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5" Type="http://schemas.openxmlformats.org/officeDocument/2006/relationships/image" Target="../media/image43.png"/><Relationship Id="rId10" Type="http://schemas.openxmlformats.org/officeDocument/2006/relationships/image" Target="../media/image38.png"/><Relationship Id="rId19" Type="http://schemas.openxmlformats.org/officeDocument/2006/relationships/image" Target="../media/image47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Relationship Id="rId14" Type="http://schemas.openxmlformats.org/officeDocument/2006/relationships/image" Target="../media/image4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5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2.png"/><Relationship Id="rId18" Type="http://schemas.openxmlformats.org/officeDocument/2006/relationships/image" Target="../media/image6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12" Type="http://schemas.openxmlformats.org/officeDocument/2006/relationships/image" Target="../media/image61.png"/><Relationship Id="rId17" Type="http://schemas.openxmlformats.org/officeDocument/2006/relationships/image" Target="../media/image66.png"/><Relationship Id="rId2" Type="http://schemas.openxmlformats.org/officeDocument/2006/relationships/image" Target="../media/image51.png"/><Relationship Id="rId16" Type="http://schemas.openxmlformats.org/officeDocument/2006/relationships/image" Target="../media/image65.png"/><Relationship Id="rId20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11" Type="http://schemas.openxmlformats.org/officeDocument/2006/relationships/image" Target="../media/image60.png"/><Relationship Id="rId5" Type="http://schemas.openxmlformats.org/officeDocument/2006/relationships/image" Target="../media/image54.png"/><Relationship Id="rId15" Type="http://schemas.openxmlformats.org/officeDocument/2006/relationships/image" Target="../media/image64.png"/><Relationship Id="rId10" Type="http://schemas.openxmlformats.org/officeDocument/2006/relationships/image" Target="../media/image59.png"/><Relationship Id="rId19" Type="http://schemas.openxmlformats.org/officeDocument/2006/relationships/image" Target="../media/image68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Relationship Id="rId14" Type="http://schemas.openxmlformats.org/officeDocument/2006/relationships/image" Target="../media/image6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chart with text and numbers&#10;&#10;Description automatically generated with medium confidence">
            <a:extLst>
              <a:ext uri="{FF2B5EF4-FFF2-40B4-BE49-F238E27FC236}">
                <a16:creationId xmlns:a16="http://schemas.microsoft.com/office/drawing/2014/main" id="{ADAA8C14-39CC-AD3C-ABA4-C4D11D8FED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36" t="11668" r="14884" b="21097"/>
          <a:stretch/>
        </p:blipFill>
        <p:spPr>
          <a:xfrm>
            <a:off x="7515846" y="1117600"/>
            <a:ext cx="1774204" cy="3308350"/>
          </a:xfrm>
          <a:prstGeom prst="rect">
            <a:avLst/>
          </a:prstGeom>
        </p:spPr>
      </p:pic>
      <p:pic>
        <p:nvPicPr>
          <p:cNvPr id="65" name="Picture 64" descr="A graph of a height&#10;&#10;Description automatically generated with medium confidence">
            <a:extLst>
              <a:ext uri="{FF2B5EF4-FFF2-40B4-BE49-F238E27FC236}">
                <a16:creationId xmlns:a16="http://schemas.microsoft.com/office/drawing/2014/main" id="{1BAB2565-D982-F2BF-E552-813D2C342E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69"/>
          <a:stretch/>
        </p:blipFill>
        <p:spPr>
          <a:xfrm>
            <a:off x="6053433" y="963695"/>
            <a:ext cx="1478465" cy="3535633"/>
          </a:xfrm>
          <a:prstGeom prst="rect">
            <a:avLst/>
          </a:prstGeom>
        </p:spPr>
      </p:pic>
      <p:pic>
        <p:nvPicPr>
          <p:cNvPr id="63" name="Picture 62" descr="A graph of a number of people&#10;&#10;Description automatically generated with medium confidence">
            <a:extLst>
              <a:ext uri="{FF2B5EF4-FFF2-40B4-BE49-F238E27FC236}">
                <a16:creationId xmlns:a16="http://schemas.microsoft.com/office/drawing/2014/main" id="{A7A1B9CF-7F7B-4AD5-28E0-11902F5858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097" y="952363"/>
            <a:ext cx="1808929" cy="3535633"/>
          </a:xfrm>
          <a:prstGeom prst="rect">
            <a:avLst/>
          </a:prstGeom>
        </p:spPr>
      </p:pic>
      <p:pic>
        <p:nvPicPr>
          <p:cNvPr id="59" name="Picture 58" descr="A chart of different colored shapes&#10;&#10;Description automatically generated with medium confidence">
            <a:extLst>
              <a:ext uri="{FF2B5EF4-FFF2-40B4-BE49-F238E27FC236}">
                <a16:creationId xmlns:a16="http://schemas.microsoft.com/office/drawing/2014/main" id="{C56CAF87-C079-BA51-0803-20333BB2D26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65"/>
          <a:stretch/>
        </p:blipFill>
        <p:spPr>
          <a:xfrm>
            <a:off x="4551707" y="963918"/>
            <a:ext cx="1469487" cy="3535633"/>
          </a:xfrm>
          <a:prstGeom prst="rect">
            <a:avLst/>
          </a:prstGeom>
        </p:spPr>
      </p:pic>
      <p:pic>
        <p:nvPicPr>
          <p:cNvPr id="61" name="Picture 60" descr="A graph of height and height&#10;&#10;Description automatically generated with medium confidence">
            <a:extLst>
              <a:ext uri="{FF2B5EF4-FFF2-40B4-BE49-F238E27FC236}">
                <a16:creationId xmlns:a16="http://schemas.microsoft.com/office/drawing/2014/main" id="{320F8F16-3E0F-678D-EFC8-D5FFCF915EC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75"/>
          <a:stretch/>
        </p:blipFill>
        <p:spPr>
          <a:xfrm>
            <a:off x="3082069" y="952364"/>
            <a:ext cx="1436750" cy="3535633"/>
          </a:xfrm>
          <a:prstGeom prst="rect">
            <a:avLst/>
          </a:prstGeom>
        </p:spPr>
      </p:pic>
      <p:sp>
        <p:nvSpPr>
          <p:cNvPr id="93" name="TextBox 92">
            <a:extLst>
              <a:ext uri="{FF2B5EF4-FFF2-40B4-BE49-F238E27FC236}">
                <a16:creationId xmlns:a16="http://schemas.microsoft.com/office/drawing/2014/main" id="{500724CF-C2FB-5B28-5DDB-93141454EB67}"/>
              </a:ext>
            </a:extLst>
          </p:cNvPr>
          <p:cNvSpPr txBox="1"/>
          <p:nvPr/>
        </p:nvSpPr>
        <p:spPr>
          <a:xfrm>
            <a:off x="3380274" y="988067"/>
            <a:ext cx="92204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Oued </a:t>
            </a:r>
            <a:r>
              <a:rPr lang="en-GB" sz="1100" b="1" dirty="0" err="1">
                <a:latin typeface="Arial" panose="020B0604020202020204" pitchFamily="34" charset="0"/>
                <a:cs typeface="Arial" panose="020B0604020202020204" pitchFamily="34" charset="0"/>
              </a:rPr>
              <a:t>Sdas</a:t>
            </a:r>
            <a:endParaRPr lang="en-GB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1EB0E7A4-809A-06C0-8B8E-CCFC71D90892}"/>
              </a:ext>
            </a:extLst>
          </p:cNvPr>
          <p:cNvSpPr txBox="1"/>
          <p:nvPr/>
        </p:nvSpPr>
        <p:spPr>
          <a:xfrm>
            <a:off x="6407339" y="980372"/>
            <a:ext cx="94609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 err="1">
                <a:latin typeface="Arial" panose="020B0604020202020204" pitchFamily="34" charset="0"/>
                <a:cs typeface="Arial" panose="020B0604020202020204" pitchFamily="34" charset="0"/>
              </a:rPr>
              <a:t>Sukharikha</a:t>
            </a:r>
            <a:endParaRPr lang="en-GB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010B7C39-F42C-C9D4-A59C-FDAD1C6A2FF7}"/>
              </a:ext>
            </a:extLst>
          </p:cNvPr>
          <p:cNvSpPr txBox="1"/>
          <p:nvPr/>
        </p:nvSpPr>
        <p:spPr>
          <a:xfrm>
            <a:off x="2055251" y="987921"/>
            <a:ext cx="52931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Tiout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EA8452E0-0DF8-0A9C-405C-A1A7D45A15FE}"/>
              </a:ext>
            </a:extLst>
          </p:cNvPr>
          <p:cNvSpPr txBox="1"/>
          <p:nvPr/>
        </p:nvSpPr>
        <p:spPr>
          <a:xfrm>
            <a:off x="4903314" y="988067"/>
            <a:ext cx="9669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Talat </a:t>
            </a:r>
            <a:r>
              <a:rPr lang="en-GB" sz="1100" b="1" dirty="0" err="1">
                <a:latin typeface="Arial" panose="020B0604020202020204" pitchFamily="34" charset="0"/>
                <a:cs typeface="Arial" panose="020B0604020202020204" pitchFamily="34" charset="0"/>
              </a:rPr>
              <a:t>n’Yssi</a:t>
            </a:r>
            <a:endParaRPr lang="en-GB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0D99954-C8BC-4A43-32F6-6FE7B512D6C3}"/>
              </a:ext>
            </a:extLst>
          </p:cNvPr>
          <p:cNvSpPr txBox="1"/>
          <p:nvPr/>
        </p:nvSpPr>
        <p:spPr>
          <a:xfrm>
            <a:off x="3891934" y="1517332"/>
            <a:ext cx="502061" cy="3166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GB" sz="900" dirty="0"/>
              <a:t>520.93</a:t>
            </a:r>
          </a:p>
          <a:p>
            <a:pPr>
              <a:lnSpc>
                <a:spcPct val="80000"/>
              </a:lnSpc>
            </a:pPr>
            <a:r>
              <a:rPr lang="en-GB" sz="900" dirty="0"/>
              <a:t>± 0.14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B4F5BA1-14DE-62D1-E594-A96299010956}"/>
              </a:ext>
            </a:extLst>
          </p:cNvPr>
          <p:cNvSpPr txBox="1"/>
          <p:nvPr/>
        </p:nvSpPr>
        <p:spPr>
          <a:xfrm>
            <a:off x="3896696" y="2307907"/>
            <a:ext cx="502061" cy="3166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GB" sz="900" dirty="0"/>
              <a:t>523.17</a:t>
            </a:r>
          </a:p>
          <a:p>
            <a:pPr>
              <a:lnSpc>
                <a:spcPct val="80000"/>
              </a:lnSpc>
            </a:pPr>
            <a:r>
              <a:rPr lang="en-GB" sz="900" dirty="0"/>
              <a:t>± 0.16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1E16216-7881-F055-7926-2ECACE8D0030}"/>
              </a:ext>
            </a:extLst>
          </p:cNvPr>
          <p:cNvSpPr txBox="1"/>
          <p:nvPr/>
        </p:nvSpPr>
        <p:spPr>
          <a:xfrm>
            <a:off x="3887707" y="2676715"/>
            <a:ext cx="502061" cy="3166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GB" sz="900" dirty="0"/>
              <a:t>524.84</a:t>
            </a:r>
          </a:p>
          <a:p>
            <a:pPr>
              <a:lnSpc>
                <a:spcPct val="80000"/>
              </a:lnSpc>
            </a:pPr>
            <a:r>
              <a:rPr lang="en-GB" sz="900" dirty="0"/>
              <a:t>± 0.09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98BDF77-6798-5631-49D8-F4B7E537F588}"/>
              </a:ext>
            </a:extLst>
          </p:cNvPr>
          <p:cNvSpPr txBox="1"/>
          <p:nvPr/>
        </p:nvSpPr>
        <p:spPr>
          <a:xfrm>
            <a:off x="3436229" y="2964566"/>
            <a:ext cx="502061" cy="3166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GB" sz="900" dirty="0"/>
              <a:t>525.35</a:t>
            </a:r>
          </a:p>
          <a:p>
            <a:pPr>
              <a:lnSpc>
                <a:spcPct val="80000"/>
              </a:lnSpc>
            </a:pPr>
            <a:r>
              <a:rPr lang="en-GB" sz="900" dirty="0"/>
              <a:t>± 0.09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C94A516-CDCE-9D97-B36F-AD559D8958CE}"/>
              </a:ext>
            </a:extLst>
          </p:cNvPr>
          <p:cNvCxnSpPr/>
          <p:nvPr/>
        </p:nvCxnSpPr>
        <p:spPr>
          <a:xfrm flipH="1">
            <a:off x="3874197" y="3131523"/>
            <a:ext cx="37724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02DB6FF9-8B11-C42A-77B4-6F0E086086ED}"/>
              </a:ext>
            </a:extLst>
          </p:cNvPr>
          <p:cNvSpPr txBox="1"/>
          <p:nvPr/>
        </p:nvSpPr>
        <p:spPr>
          <a:xfrm>
            <a:off x="2287876" y="1175526"/>
            <a:ext cx="502061" cy="3166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GB" sz="900" dirty="0"/>
              <a:t>518.99</a:t>
            </a:r>
          </a:p>
          <a:p>
            <a:pPr>
              <a:lnSpc>
                <a:spcPct val="80000"/>
              </a:lnSpc>
            </a:pPr>
            <a:r>
              <a:rPr lang="en-GB" sz="900" dirty="0"/>
              <a:t>± 0.14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B9A0191-9A9D-286A-D8DF-8589C3F83F39}"/>
              </a:ext>
            </a:extLst>
          </p:cNvPr>
          <p:cNvSpPr txBox="1"/>
          <p:nvPr/>
        </p:nvSpPr>
        <p:spPr>
          <a:xfrm>
            <a:off x="1810952" y="1389578"/>
            <a:ext cx="502061" cy="3166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GB" sz="900" dirty="0"/>
              <a:t>519.23</a:t>
            </a:r>
          </a:p>
          <a:p>
            <a:pPr>
              <a:lnSpc>
                <a:spcPct val="80000"/>
              </a:lnSpc>
            </a:pPr>
            <a:r>
              <a:rPr lang="en-GB" sz="900" dirty="0"/>
              <a:t>± 0.14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BFE8300-CA8E-117E-A3D0-479CB54AD4D9}"/>
              </a:ext>
            </a:extLst>
          </p:cNvPr>
          <p:cNvSpPr txBox="1"/>
          <p:nvPr/>
        </p:nvSpPr>
        <p:spPr>
          <a:xfrm>
            <a:off x="2378808" y="2144474"/>
            <a:ext cx="502061" cy="3166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GB" sz="900" dirty="0"/>
              <a:t>521.06</a:t>
            </a:r>
          </a:p>
          <a:p>
            <a:pPr>
              <a:lnSpc>
                <a:spcPct val="80000"/>
              </a:lnSpc>
            </a:pPr>
            <a:r>
              <a:rPr lang="en-GB" sz="900" dirty="0"/>
              <a:t>± 0.12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007FAD0-BAB1-4EDC-0697-886885BD8B62}"/>
              </a:ext>
            </a:extLst>
          </p:cNvPr>
          <p:cNvSpPr txBox="1"/>
          <p:nvPr/>
        </p:nvSpPr>
        <p:spPr>
          <a:xfrm>
            <a:off x="5373132" y="1669124"/>
            <a:ext cx="412292" cy="3166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GB" sz="900" dirty="0"/>
              <a:t>517</a:t>
            </a:r>
          </a:p>
          <a:p>
            <a:pPr>
              <a:lnSpc>
                <a:spcPct val="80000"/>
              </a:lnSpc>
            </a:pPr>
            <a:r>
              <a:rPr lang="en-GB" sz="900" dirty="0"/>
              <a:t>± 1.5</a:t>
            </a:r>
          </a:p>
        </p:txBody>
      </p:sp>
      <p:sp>
        <p:nvSpPr>
          <p:cNvPr id="25" name="Star: 5 Points 24">
            <a:extLst>
              <a:ext uri="{FF2B5EF4-FFF2-40B4-BE49-F238E27FC236}">
                <a16:creationId xmlns:a16="http://schemas.microsoft.com/office/drawing/2014/main" id="{9785E8AF-E33B-F2F3-D4B2-77F3B1FF20AB}"/>
              </a:ext>
            </a:extLst>
          </p:cNvPr>
          <p:cNvSpPr/>
          <p:nvPr/>
        </p:nvSpPr>
        <p:spPr>
          <a:xfrm>
            <a:off x="2772137" y="1554261"/>
            <a:ext cx="118525" cy="116257"/>
          </a:xfrm>
          <a:prstGeom prst="star5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31E7FBB-AFB8-F87D-8C75-019F247A3C66}"/>
              </a:ext>
            </a:extLst>
          </p:cNvPr>
          <p:cNvCxnSpPr>
            <a:cxnSpLocks/>
          </p:cNvCxnSpPr>
          <p:nvPr/>
        </p:nvCxnSpPr>
        <p:spPr>
          <a:xfrm flipH="1">
            <a:off x="2235770" y="1396130"/>
            <a:ext cx="544805" cy="170091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Star: 5 Points 32">
            <a:extLst>
              <a:ext uri="{FF2B5EF4-FFF2-40B4-BE49-F238E27FC236}">
                <a16:creationId xmlns:a16="http://schemas.microsoft.com/office/drawing/2014/main" id="{5B60F7A6-CA1F-A0F2-BF46-4E378CEA6092}"/>
              </a:ext>
            </a:extLst>
          </p:cNvPr>
          <p:cNvSpPr/>
          <p:nvPr/>
        </p:nvSpPr>
        <p:spPr>
          <a:xfrm>
            <a:off x="7294574" y="1962002"/>
            <a:ext cx="118525" cy="116257"/>
          </a:xfrm>
          <a:prstGeom prst="star5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6BBC172-27C4-26F7-1425-24AE440F75E3}"/>
              </a:ext>
            </a:extLst>
          </p:cNvPr>
          <p:cNvSpPr txBox="1"/>
          <p:nvPr/>
        </p:nvSpPr>
        <p:spPr>
          <a:xfrm>
            <a:off x="5814666" y="1649286"/>
            <a:ext cx="2648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050" b="1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α</a:t>
            </a:r>
            <a:endParaRPr lang="en-GB" sz="1400" b="1" dirty="0">
              <a:solidFill>
                <a:schemeClr val="bg2">
                  <a:lumMod val="50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5895A12-184C-E69A-DEB3-6655A9AB399B}"/>
              </a:ext>
            </a:extLst>
          </p:cNvPr>
          <p:cNvSpPr txBox="1"/>
          <p:nvPr/>
        </p:nvSpPr>
        <p:spPr>
          <a:xfrm>
            <a:off x="7360775" y="1889325"/>
            <a:ext cx="2648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050" b="1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α</a:t>
            </a:r>
            <a:endParaRPr lang="en-GB" sz="1400" b="1" dirty="0">
              <a:solidFill>
                <a:schemeClr val="bg2">
                  <a:lumMod val="50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AF7B6DC-C276-2B2B-DC20-344D9EACAA36}"/>
              </a:ext>
            </a:extLst>
          </p:cNvPr>
          <p:cNvSpPr txBox="1"/>
          <p:nvPr/>
        </p:nvSpPr>
        <p:spPr>
          <a:xfrm>
            <a:off x="2819190" y="1481175"/>
            <a:ext cx="2648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050" b="1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α</a:t>
            </a:r>
            <a:endParaRPr lang="en-GB" sz="1400" b="1" dirty="0">
              <a:solidFill>
                <a:schemeClr val="bg2">
                  <a:lumMod val="50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1671C12-485E-F071-8942-A1C9CB27089A}"/>
              </a:ext>
            </a:extLst>
          </p:cNvPr>
          <p:cNvSpPr txBox="1"/>
          <p:nvPr/>
        </p:nvSpPr>
        <p:spPr>
          <a:xfrm>
            <a:off x="4325199" y="3000658"/>
            <a:ext cx="2648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050" b="1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α</a:t>
            </a:r>
            <a:endParaRPr lang="en-GB" sz="1400" b="1" dirty="0">
              <a:solidFill>
                <a:schemeClr val="bg2">
                  <a:lumMod val="50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DC7F9839-A28E-556D-35F9-21A6A744E4A6}"/>
              </a:ext>
            </a:extLst>
          </p:cNvPr>
          <p:cNvSpPr txBox="1"/>
          <p:nvPr/>
        </p:nvSpPr>
        <p:spPr>
          <a:xfrm>
            <a:off x="7688260" y="3884689"/>
            <a:ext cx="2648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050" b="1" dirty="0">
                <a:solidFill>
                  <a:schemeClr val="bg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α</a:t>
            </a:r>
            <a:endParaRPr lang="en-GB" sz="1400" b="1" dirty="0">
              <a:solidFill>
                <a:schemeClr val="bg2">
                  <a:lumMod val="50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D3E553-2864-E934-D6DC-B7A29A8ECE51}"/>
              </a:ext>
            </a:extLst>
          </p:cNvPr>
          <p:cNvSpPr txBox="1"/>
          <p:nvPr/>
        </p:nvSpPr>
        <p:spPr>
          <a:xfrm>
            <a:off x="1546260" y="972678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(a)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CDEA4CE-9EA0-9CB3-73CA-9A7ED960FE51}"/>
              </a:ext>
            </a:extLst>
          </p:cNvPr>
          <p:cNvSpPr txBox="1"/>
          <p:nvPr/>
        </p:nvSpPr>
        <p:spPr>
          <a:xfrm>
            <a:off x="3043035" y="972678"/>
            <a:ext cx="3818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(b)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600B49-401D-4019-639D-AC7505D2A446}"/>
              </a:ext>
            </a:extLst>
          </p:cNvPr>
          <p:cNvSpPr txBox="1"/>
          <p:nvPr/>
        </p:nvSpPr>
        <p:spPr>
          <a:xfrm>
            <a:off x="4559962" y="976302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(c)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07D4B9-2C56-D34F-32DD-86CCD02FF718}"/>
              </a:ext>
            </a:extLst>
          </p:cNvPr>
          <p:cNvSpPr txBox="1"/>
          <p:nvPr/>
        </p:nvSpPr>
        <p:spPr>
          <a:xfrm>
            <a:off x="6057128" y="976302"/>
            <a:ext cx="3818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(d)</a:t>
            </a:r>
          </a:p>
        </p:txBody>
      </p: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F2FCECD2-377B-7824-8A3E-01D9050BECF1}"/>
              </a:ext>
            </a:extLst>
          </p:cNvPr>
          <p:cNvSpPr/>
          <p:nvPr/>
        </p:nvSpPr>
        <p:spPr>
          <a:xfrm>
            <a:off x="7758231" y="4173312"/>
            <a:ext cx="118525" cy="116257"/>
          </a:xfrm>
          <a:prstGeom prst="star5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3F2FED7-2269-3702-97E0-06A79F3C35B4}"/>
              </a:ext>
            </a:extLst>
          </p:cNvPr>
          <p:cNvSpPr/>
          <p:nvPr/>
        </p:nvSpPr>
        <p:spPr>
          <a:xfrm>
            <a:off x="6128519" y="3262268"/>
            <a:ext cx="14618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4DDE37A7-EC85-4474-D53D-41533C7567B0}"/>
              </a:ext>
            </a:extLst>
          </p:cNvPr>
          <p:cNvSpPr/>
          <p:nvPr/>
        </p:nvSpPr>
        <p:spPr>
          <a:xfrm>
            <a:off x="6128519" y="2469927"/>
            <a:ext cx="146186" cy="3208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2A950638-696E-5D8C-48DD-8598BB9FA5F9}"/>
              </a:ext>
            </a:extLst>
          </p:cNvPr>
          <p:cNvSpPr/>
          <p:nvPr/>
        </p:nvSpPr>
        <p:spPr>
          <a:xfrm>
            <a:off x="6128519" y="1780091"/>
            <a:ext cx="14618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B9120FE-745B-0EFF-A485-B9A64CF3B448}"/>
              </a:ext>
            </a:extLst>
          </p:cNvPr>
          <p:cNvSpPr txBox="1"/>
          <p:nvPr/>
        </p:nvSpPr>
        <p:spPr>
          <a:xfrm>
            <a:off x="251670" y="24328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DF5C74D-64CE-3992-4309-8E3ACF5DB1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1107592"/>
              </p:ext>
            </p:extLst>
          </p:nvPr>
        </p:nvGraphicFramePr>
        <p:xfrm>
          <a:off x="10013230" y="1650292"/>
          <a:ext cx="1478466" cy="952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78466">
                  <a:extLst>
                    <a:ext uri="{9D8B030D-6E8A-4147-A177-3AD203B41FA5}">
                      <a16:colId xmlns:a16="http://schemas.microsoft.com/office/drawing/2014/main" val="2271983533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370.4663212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9119398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260.3626943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89662693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219.343696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3896866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292.3370603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8653413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246.4018423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03006936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69FC8585-7C16-F44E-BCB9-F595DCA19B28}"/>
              </a:ext>
            </a:extLst>
          </p:cNvPr>
          <p:cNvSpPr txBox="1"/>
          <p:nvPr/>
        </p:nvSpPr>
        <p:spPr>
          <a:xfrm>
            <a:off x="11425906" y="191137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969DAF0-77A7-2114-1E35-AA431C7D2D68}"/>
              </a:ext>
            </a:extLst>
          </p:cNvPr>
          <p:cNvSpPr txBox="1"/>
          <p:nvPr/>
        </p:nvSpPr>
        <p:spPr>
          <a:xfrm>
            <a:off x="11434330" y="23294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BE058D1-7B53-87F1-2C19-11B9B74BAD33}"/>
              </a:ext>
            </a:extLst>
          </p:cNvPr>
          <p:cNvSpPr txBox="1"/>
          <p:nvPr/>
        </p:nvSpPr>
        <p:spPr>
          <a:xfrm>
            <a:off x="11424357" y="174021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F81BE43-0B43-F052-9164-428E1EFC9D4F}"/>
              </a:ext>
            </a:extLst>
          </p:cNvPr>
          <p:cNvSpPr txBox="1"/>
          <p:nvPr/>
        </p:nvSpPr>
        <p:spPr>
          <a:xfrm>
            <a:off x="11431854" y="212304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4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0660A14-6674-F382-6C3E-A07B354FCEAA}"/>
              </a:ext>
            </a:extLst>
          </p:cNvPr>
          <p:cNvSpPr txBox="1"/>
          <p:nvPr/>
        </p:nvSpPr>
        <p:spPr>
          <a:xfrm>
            <a:off x="11408039" y="15065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3775349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993A8B-1D5B-EEAD-4215-71F947263D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Assessing convergence</a:t>
            </a:r>
          </a:p>
        </p:txBody>
      </p:sp>
    </p:spTree>
    <p:extLst>
      <p:ext uri="{BB962C8B-B14F-4D97-AF65-F5344CB8AC3E}">
        <p14:creationId xmlns:p14="http://schemas.microsoft.com/office/powerpoint/2010/main" val="2481423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diagram of a number of dots&#10;&#10;Description automatically generated with medium confidence">
            <a:extLst>
              <a:ext uri="{FF2B5EF4-FFF2-40B4-BE49-F238E27FC236}">
                <a16:creationId xmlns:a16="http://schemas.microsoft.com/office/drawing/2014/main" id="{5A62F7C4-01DF-3A50-665E-D1988C0E7C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2" y="3578409"/>
            <a:ext cx="2983920" cy="2983920"/>
          </a:xfrm>
          <a:prstGeom prst="rect">
            <a:avLst/>
          </a:prstGeom>
        </p:spPr>
      </p:pic>
      <p:pic>
        <p:nvPicPr>
          <p:cNvPr id="23" name="Picture 22" descr="A graph of different colored dots&#10;&#10;Description automatically generated">
            <a:extLst>
              <a:ext uri="{FF2B5EF4-FFF2-40B4-BE49-F238E27FC236}">
                <a16:creationId xmlns:a16="http://schemas.microsoft.com/office/drawing/2014/main" id="{47A55B36-0628-3BFF-664C-86BE9998C8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2394" y="3595833"/>
            <a:ext cx="2983920" cy="2983920"/>
          </a:xfrm>
          <a:prstGeom prst="rect">
            <a:avLst/>
          </a:prstGeom>
        </p:spPr>
      </p:pic>
      <p:pic>
        <p:nvPicPr>
          <p:cNvPr id="25" name="Picture 24" descr="A diagram of different colors&#10;&#10;Description automatically generated">
            <a:extLst>
              <a:ext uri="{FF2B5EF4-FFF2-40B4-BE49-F238E27FC236}">
                <a16:creationId xmlns:a16="http://schemas.microsoft.com/office/drawing/2014/main" id="{EF999DB5-0C8C-92BF-99FF-2A55A7E13E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5976" y="3578409"/>
            <a:ext cx="2983920" cy="2983920"/>
          </a:xfrm>
          <a:prstGeom prst="rect">
            <a:avLst/>
          </a:prstGeom>
        </p:spPr>
      </p:pic>
      <p:pic>
        <p:nvPicPr>
          <p:cNvPr id="21" name="Picture 20" descr="A graph of a pink and blue spline&#10;&#10;Description automatically generated with medium confidence">
            <a:extLst>
              <a:ext uri="{FF2B5EF4-FFF2-40B4-BE49-F238E27FC236}">
                <a16:creationId xmlns:a16="http://schemas.microsoft.com/office/drawing/2014/main" id="{0316154E-4E11-B61A-2576-16BE14A9FA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2070" y="3580254"/>
            <a:ext cx="2983920" cy="298392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FC8953EF-254E-78DB-6541-19245DB10293}"/>
              </a:ext>
            </a:extLst>
          </p:cNvPr>
          <p:cNvSpPr txBox="1"/>
          <p:nvPr/>
        </p:nvSpPr>
        <p:spPr>
          <a:xfrm>
            <a:off x="-73259" y="-32276"/>
            <a:ext cx="4267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B2</a:t>
            </a:r>
          </a:p>
        </p:txBody>
      </p:sp>
      <p:pic>
        <p:nvPicPr>
          <p:cNvPr id="28" name="Picture 27" descr="A pink circle with numbers and a white background&#10;&#10;Description automatically generated">
            <a:extLst>
              <a:ext uri="{FF2B5EF4-FFF2-40B4-BE49-F238E27FC236}">
                <a16:creationId xmlns:a16="http://schemas.microsoft.com/office/drawing/2014/main" id="{F86B7076-DDB9-2D9F-C3A4-FC6E911203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452" y="506334"/>
            <a:ext cx="2983920" cy="2983920"/>
          </a:xfrm>
          <a:prstGeom prst="rect">
            <a:avLst/>
          </a:prstGeom>
        </p:spPr>
      </p:pic>
      <p:pic>
        <p:nvPicPr>
          <p:cNvPr id="30" name="Picture 29" descr="A graph with numbers and colored spots&#10;&#10;Description automatically generated with medium confidence">
            <a:extLst>
              <a:ext uri="{FF2B5EF4-FFF2-40B4-BE49-F238E27FC236}">
                <a16:creationId xmlns:a16="http://schemas.microsoft.com/office/drawing/2014/main" id="{35D44471-3D28-901A-14FD-CED98483A1B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9136" y="506334"/>
            <a:ext cx="2983920" cy="2983920"/>
          </a:xfrm>
          <a:prstGeom prst="rect">
            <a:avLst/>
          </a:prstGeom>
        </p:spPr>
      </p:pic>
      <p:pic>
        <p:nvPicPr>
          <p:cNvPr id="39" name="Picture 38" descr="A graph of different colored shapes&#10;&#10;Description automatically generated with medium confidence">
            <a:extLst>
              <a:ext uri="{FF2B5EF4-FFF2-40B4-BE49-F238E27FC236}">
                <a16:creationId xmlns:a16="http://schemas.microsoft.com/office/drawing/2014/main" id="{51CAC22A-B56F-98EE-FB93-1F80FC2395F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2" y="506334"/>
            <a:ext cx="2983920" cy="2983920"/>
          </a:xfrm>
          <a:prstGeom prst="rect">
            <a:avLst/>
          </a:prstGeom>
        </p:spPr>
      </p:pic>
      <p:pic>
        <p:nvPicPr>
          <p:cNvPr id="41" name="Picture 40" descr="A graph of different colored dots&#10;&#10;Description automatically generated with medium confidence">
            <a:extLst>
              <a:ext uri="{FF2B5EF4-FFF2-40B4-BE49-F238E27FC236}">
                <a16:creationId xmlns:a16="http://schemas.microsoft.com/office/drawing/2014/main" id="{90F862CE-939B-9958-4B29-05F72DF6548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0972" y="506334"/>
            <a:ext cx="2983920" cy="2983920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59FF12D0-EE2E-DBE5-338B-9F12323C3F74}"/>
              </a:ext>
            </a:extLst>
          </p:cNvPr>
          <p:cNvSpPr txBox="1"/>
          <p:nvPr/>
        </p:nvSpPr>
        <p:spPr>
          <a:xfrm>
            <a:off x="76564" y="280594"/>
            <a:ext cx="4363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(a)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0EB37D5-4C2D-7CC4-3478-20EC807B942D}"/>
              </a:ext>
            </a:extLst>
          </p:cNvPr>
          <p:cNvSpPr txBox="1"/>
          <p:nvPr/>
        </p:nvSpPr>
        <p:spPr>
          <a:xfrm>
            <a:off x="3065295" y="280594"/>
            <a:ext cx="4475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(b)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80849A2-96C3-5979-8FC5-5FC424F7934C}"/>
              </a:ext>
            </a:extLst>
          </p:cNvPr>
          <p:cNvSpPr txBox="1"/>
          <p:nvPr/>
        </p:nvSpPr>
        <p:spPr>
          <a:xfrm>
            <a:off x="6043802" y="280594"/>
            <a:ext cx="4475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(c)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3588B66-08A7-CF5C-E484-D77FFD501553}"/>
              </a:ext>
            </a:extLst>
          </p:cNvPr>
          <p:cNvSpPr txBox="1"/>
          <p:nvPr/>
        </p:nvSpPr>
        <p:spPr>
          <a:xfrm>
            <a:off x="9012070" y="285554"/>
            <a:ext cx="4475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(d)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DD7B07F-A9CC-5A54-0482-43F7BF370555}"/>
              </a:ext>
            </a:extLst>
          </p:cNvPr>
          <p:cNvSpPr txBox="1"/>
          <p:nvPr/>
        </p:nvSpPr>
        <p:spPr>
          <a:xfrm>
            <a:off x="67052" y="3410977"/>
            <a:ext cx="4475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(e)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9E957C2-B977-288C-FE54-E0C058007E34}"/>
              </a:ext>
            </a:extLst>
          </p:cNvPr>
          <p:cNvSpPr txBox="1"/>
          <p:nvPr/>
        </p:nvSpPr>
        <p:spPr>
          <a:xfrm>
            <a:off x="3129192" y="3410977"/>
            <a:ext cx="391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(f)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D0B1BDA-E624-A2E8-4867-412989CE0626}"/>
              </a:ext>
            </a:extLst>
          </p:cNvPr>
          <p:cNvSpPr txBox="1"/>
          <p:nvPr/>
        </p:nvSpPr>
        <p:spPr>
          <a:xfrm>
            <a:off x="6089896" y="3409132"/>
            <a:ext cx="4475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(g)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2FEBCA6-A6C0-5BF4-B4AE-C1106D990B3B}"/>
              </a:ext>
            </a:extLst>
          </p:cNvPr>
          <p:cNvSpPr txBox="1"/>
          <p:nvPr/>
        </p:nvSpPr>
        <p:spPr>
          <a:xfrm>
            <a:off x="9046314" y="3409132"/>
            <a:ext cx="4475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(h)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C643FE0-67D5-76F8-00E3-C77ED139BF0B}"/>
              </a:ext>
            </a:extLst>
          </p:cNvPr>
          <p:cNvSpPr/>
          <p:nvPr/>
        </p:nvSpPr>
        <p:spPr>
          <a:xfrm>
            <a:off x="8113538" y="6252606"/>
            <a:ext cx="536922" cy="198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15361A-A362-DE9F-60EB-E16BF011149F}"/>
              </a:ext>
            </a:extLst>
          </p:cNvPr>
          <p:cNvSpPr txBox="1"/>
          <p:nvPr/>
        </p:nvSpPr>
        <p:spPr>
          <a:xfrm>
            <a:off x="8048806" y="6228004"/>
            <a:ext cx="66638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dates</a:t>
            </a:r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15603306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392E10-E5DD-3070-59A7-81182B2252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4479"/>
            <a:ext cx="10515600" cy="427355"/>
          </a:xfrm>
        </p:spPr>
        <p:txBody>
          <a:bodyPr>
            <a:normAutofit fontScale="90000"/>
          </a:bodyPr>
          <a:lstStyle/>
          <a:p>
            <a:r>
              <a:rPr lang="en-GB" sz="3200" dirty="0"/>
              <a:t>Different visualisation of alignment1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EBF206-6DBD-3C5E-8C36-5735B9DE7D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219" y="652462"/>
            <a:ext cx="841057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398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5F3C178-D1E7-5909-B0D4-C70125D6BB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642" y="229629"/>
            <a:ext cx="4750909" cy="333689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AFA1E85-D477-ABBA-448F-A24CA6E90A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8213" y="262702"/>
            <a:ext cx="4750908" cy="327074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DE62A14-0E63-7562-B4D9-090E70AB13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543" y="3566523"/>
            <a:ext cx="4807109" cy="329147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36088FD-0454-7752-9AAC-2E893A4DA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3474" y="3429001"/>
            <a:ext cx="4720387" cy="3270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5066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12CEDE6-D33C-40FA-3F04-AD367E333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397" y="0"/>
            <a:ext cx="4431446" cy="325900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A83A7FB-764C-CEBF-4431-CD444FD7BD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5358" y="0"/>
            <a:ext cx="4422360" cy="3259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6C27F41-F5F8-89E2-1B18-41E127D5F5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3241" y="3259000"/>
            <a:ext cx="4460106" cy="3259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579241C-B873-6501-9076-FEFD834D4D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4032" y="3259000"/>
            <a:ext cx="4565012" cy="3259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3280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8A1D5D2-1A07-4085-CF46-B0178EE891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262" y="166687"/>
            <a:ext cx="7991475" cy="652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9819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5D47588-054A-6988-0DE8-2AD89AEDC5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411123"/>
            <a:ext cx="12192000" cy="644687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D9231FF-7C06-9011-38E3-3BC9E0EAB1FC}"/>
              </a:ext>
            </a:extLst>
          </p:cNvPr>
          <p:cNvSpPr txBox="1"/>
          <p:nvPr/>
        </p:nvSpPr>
        <p:spPr>
          <a:xfrm>
            <a:off x="1181100" y="41791"/>
            <a:ext cx="6367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87 %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840C1E3-BFEC-4143-A008-D48FF5AC9BD4}"/>
              </a:ext>
            </a:extLst>
          </p:cNvPr>
          <p:cNvSpPr txBox="1"/>
          <p:nvPr/>
        </p:nvSpPr>
        <p:spPr>
          <a:xfrm>
            <a:off x="2647950" y="41791"/>
            <a:ext cx="694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3.6 %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BE9961-4BDB-CFED-478F-C063E4588E01}"/>
              </a:ext>
            </a:extLst>
          </p:cNvPr>
          <p:cNvSpPr txBox="1"/>
          <p:nvPr/>
        </p:nvSpPr>
        <p:spPr>
          <a:xfrm>
            <a:off x="4172508" y="41791"/>
            <a:ext cx="694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3.4 %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50A783-4F9F-EE73-4A17-D09E671C39A8}"/>
              </a:ext>
            </a:extLst>
          </p:cNvPr>
          <p:cNvSpPr txBox="1"/>
          <p:nvPr/>
        </p:nvSpPr>
        <p:spPr>
          <a:xfrm>
            <a:off x="5820679" y="41791"/>
            <a:ext cx="694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1.8 %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623B64C-A2B9-E7AF-CC47-3F0AEBE8E019}"/>
              </a:ext>
            </a:extLst>
          </p:cNvPr>
          <p:cNvSpPr txBox="1"/>
          <p:nvPr/>
        </p:nvSpPr>
        <p:spPr>
          <a:xfrm>
            <a:off x="7306579" y="41791"/>
            <a:ext cx="694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1.2 %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D8DAD5E-69CD-331A-DBB8-537FC0748365}"/>
              </a:ext>
            </a:extLst>
          </p:cNvPr>
          <p:cNvSpPr txBox="1"/>
          <p:nvPr/>
        </p:nvSpPr>
        <p:spPr>
          <a:xfrm>
            <a:off x="8935354" y="41791"/>
            <a:ext cx="694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1.1 %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86E9E03-BDBE-273D-B24E-DB174CD34EC9}"/>
              </a:ext>
            </a:extLst>
          </p:cNvPr>
          <p:cNvSpPr txBox="1"/>
          <p:nvPr/>
        </p:nvSpPr>
        <p:spPr>
          <a:xfrm>
            <a:off x="10564129" y="41791"/>
            <a:ext cx="694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0.7 %</a:t>
            </a:r>
          </a:p>
        </p:txBody>
      </p:sp>
    </p:spTree>
    <p:extLst>
      <p:ext uri="{BB962C8B-B14F-4D97-AF65-F5344CB8AC3E}">
        <p14:creationId xmlns:p14="http://schemas.microsoft.com/office/powerpoint/2010/main" val="41793036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6FD9AE5-95ED-8DC8-E980-1CDD2302B2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6457"/>
            <a:ext cx="12192000" cy="677962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876E8D6-5F41-8715-2E02-BE1B28C49085}"/>
              </a:ext>
            </a:extLst>
          </p:cNvPr>
          <p:cNvSpPr txBox="1"/>
          <p:nvPr/>
        </p:nvSpPr>
        <p:spPr>
          <a:xfrm>
            <a:off x="615093" y="-50542"/>
            <a:ext cx="694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0.6 %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1EFAB2-C91E-8887-26D6-BBB430D9C022}"/>
              </a:ext>
            </a:extLst>
          </p:cNvPr>
          <p:cNvSpPr txBox="1"/>
          <p:nvPr/>
        </p:nvSpPr>
        <p:spPr>
          <a:xfrm>
            <a:off x="2081943" y="-50542"/>
            <a:ext cx="694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0.2 %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529DC6-97D0-F058-2369-12FF1E6A5FE7}"/>
              </a:ext>
            </a:extLst>
          </p:cNvPr>
          <p:cNvSpPr txBox="1"/>
          <p:nvPr/>
        </p:nvSpPr>
        <p:spPr>
          <a:xfrm>
            <a:off x="3548793" y="-69592"/>
            <a:ext cx="8627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&lt; 0.1 %</a:t>
            </a:r>
          </a:p>
        </p:txBody>
      </p:sp>
    </p:spTree>
    <p:extLst>
      <p:ext uri="{BB962C8B-B14F-4D97-AF65-F5344CB8AC3E}">
        <p14:creationId xmlns:p14="http://schemas.microsoft.com/office/powerpoint/2010/main" val="4500559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2EF4C33-39EA-0356-530C-CDBA44A9FF54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/>
              <a:t>Clustering with </a:t>
            </a:r>
            <a:r>
              <a:rPr lang="en-GB" sz="3600" dirty="0" err="1"/>
              <a:t>hdbscan</a:t>
            </a:r>
            <a:r>
              <a:rPr lang="en-GB" sz="3600" dirty="0"/>
              <a:t> and </a:t>
            </a:r>
            <a:r>
              <a:rPr lang="en-GB" sz="3600" dirty="0" err="1"/>
              <a:t>minPts</a:t>
            </a:r>
            <a:r>
              <a:rPr lang="en-GB" sz="3600" dirty="0"/>
              <a:t> = 1% of samples</a:t>
            </a:r>
          </a:p>
        </p:txBody>
      </p:sp>
    </p:spTree>
    <p:extLst>
      <p:ext uri="{BB962C8B-B14F-4D97-AF65-F5344CB8AC3E}">
        <p14:creationId xmlns:p14="http://schemas.microsoft.com/office/powerpoint/2010/main" val="16178245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B7F69CD-05B8-6F08-7A52-267383D93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729" y="493059"/>
            <a:ext cx="3339863" cy="599738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D69D1A4-D5FB-4565-81B4-0A84A03356B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7351"/>
          <a:stretch/>
        </p:blipFill>
        <p:spPr>
          <a:xfrm>
            <a:off x="5966102" y="475129"/>
            <a:ext cx="2329788" cy="599738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034E09C-E1D9-F228-9C44-B75382F9A1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84001" y="493059"/>
            <a:ext cx="1754979" cy="599738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39A4A9F-6514-99EF-038C-2AB9855C636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1969"/>
          <a:stretch/>
        </p:blipFill>
        <p:spPr>
          <a:xfrm>
            <a:off x="2985247" y="510989"/>
            <a:ext cx="1833207" cy="599738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E385D8E-2940-51AB-F927-B4B717C4175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9172" y="466165"/>
            <a:ext cx="1722807" cy="599738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FC969FB-A4E7-60AC-B563-0E0BB770E57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5867" y="519953"/>
            <a:ext cx="2415007" cy="599738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01F96A0-BEEB-76BA-619F-C2C33ED7A524}"/>
              </a:ext>
            </a:extLst>
          </p:cNvPr>
          <p:cNvSpPr txBox="1"/>
          <p:nvPr/>
        </p:nvSpPr>
        <p:spPr>
          <a:xfrm>
            <a:off x="7207408" y="114762"/>
            <a:ext cx="694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2.8 %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0A9A3DB-012A-3A98-FC1F-3BC5C1EF8DD9}"/>
              </a:ext>
            </a:extLst>
          </p:cNvPr>
          <p:cNvSpPr txBox="1"/>
          <p:nvPr/>
        </p:nvSpPr>
        <p:spPr>
          <a:xfrm>
            <a:off x="3650245" y="16150"/>
            <a:ext cx="6367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93 %</a:t>
            </a:r>
          </a:p>
        </p:txBody>
      </p:sp>
      <p:sp>
        <p:nvSpPr>
          <p:cNvPr id="18" name="Right Brace 17">
            <a:extLst>
              <a:ext uri="{FF2B5EF4-FFF2-40B4-BE49-F238E27FC236}">
                <a16:creationId xmlns:a16="http://schemas.microsoft.com/office/drawing/2014/main" id="{ACC31CCE-3134-3238-EFA9-7740ABA16C1F}"/>
              </a:ext>
            </a:extLst>
          </p:cNvPr>
          <p:cNvSpPr/>
          <p:nvPr/>
        </p:nvSpPr>
        <p:spPr>
          <a:xfrm rot="16200000">
            <a:off x="3751808" y="-1896112"/>
            <a:ext cx="331544" cy="4805085"/>
          </a:xfrm>
          <a:prstGeom prst="rightBrace">
            <a:avLst>
              <a:gd name="adj1" fmla="val 21109"/>
              <a:gd name="adj2" fmla="val 49683"/>
            </a:avLst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0B96FBD-B125-9CB3-4951-DF040D6AB8D0}"/>
              </a:ext>
            </a:extLst>
          </p:cNvPr>
          <p:cNvSpPr txBox="1"/>
          <p:nvPr/>
        </p:nvSpPr>
        <p:spPr>
          <a:xfrm>
            <a:off x="8981319" y="137098"/>
            <a:ext cx="694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2.6 %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63BB06A-7318-022C-8A91-7B045E320B66}"/>
              </a:ext>
            </a:extLst>
          </p:cNvPr>
          <p:cNvSpPr txBox="1"/>
          <p:nvPr/>
        </p:nvSpPr>
        <p:spPr>
          <a:xfrm>
            <a:off x="10703886" y="155992"/>
            <a:ext cx="694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1.5 %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68C031E-E17F-EC46-0058-9FD0E725F4C7}"/>
              </a:ext>
            </a:extLst>
          </p:cNvPr>
          <p:cNvSpPr txBox="1"/>
          <p:nvPr/>
        </p:nvSpPr>
        <p:spPr>
          <a:xfrm>
            <a:off x="10597285" y="-16791"/>
            <a:ext cx="9076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unaligned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649D51D-D7C9-0D1F-BA66-964AFD0C4672}"/>
              </a:ext>
            </a:extLst>
          </p:cNvPr>
          <p:cNvSpPr/>
          <p:nvPr/>
        </p:nvSpPr>
        <p:spPr>
          <a:xfrm>
            <a:off x="1758946" y="996711"/>
            <a:ext cx="885825" cy="418777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AB977C1-25A2-54EB-755A-E4A68F3C87B1}"/>
              </a:ext>
            </a:extLst>
          </p:cNvPr>
          <p:cNvSpPr/>
          <p:nvPr/>
        </p:nvSpPr>
        <p:spPr>
          <a:xfrm>
            <a:off x="5402839" y="1183341"/>
            <a:ext cx="885825" cy="418777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A7293D2-7C96-AEA7-35EB-9D2348CACB61}"/>
              </a:ext>
            </a:extLst>
          </p:cNvPr>
          <p:cNvSpPr/>
          <p:nvPr/>
        </p:nvSpPr>
        <p:spPr>
          <a:xfrm>
            <a:off x="10619081" y="996711"/>
            <a:ext cx="885825" cy="418777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82902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diagram of a number of colored lines&#10;&#10;Description automatically generated with medium confidence">
            <a:extLst>
              <a:ext uri="{FF2B5EF4-FFF2-40B4-BE49-F238E27FC236}">
                <a16:creationId xmlns:a16="http://schemas.microsoft.com/office/drawing/2014/main" id="{1A5E2F10-5346-D2B3-59D7-9A236437E4F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486" y="705563"/>
            <a:ext cx="3200407" cy="2926086"/>
          </a:xfrm>
          <a:prstGeom prst="rect">
            <a:avLst/>
          </a:prstGeom>
        </p:spPr>
      </p:pic>
      <p:pic>
        <p:nvPicPr>
          <p:cNvPr id="19" name="Picture 18" descr="A graph of different colored shapes&#10;&#10;Description automatically generated">
            <a:extLst>
              <a:ext uri="{FF2B5EF4-FFF2-40B4-BE49-F238E27FC236}">
                <a16:creationId xmlns:a16="http://schemas.microsoft.com/office/drawing/2014/main" id="{997ADBBB-4861-8CE0-C621-DC8FEAAC3D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3169" y="701732"/>
            <a:ext cx="3200407" cy="2926086"/>
          </a:xfrm>
          <a:prstGeom prst="rect">
            <a:avLst/>
          </a:prstGeom>
        </p:spPr>
      </p:pic>
      <p:pic>
        <p:nvPicPr>
          <p:cNvPr id="67" name="Picture 66" descr="A graph of a number of age&#10;&#10;Description automatically generated with medium confidence">
            <a:extLst>
              <a:ext uri="{FF2B5EF4-FFF2-40B4-BE49-F238E27FC236}">
                <a16:creationId xmlns:a16="http://schemas.microsoft.com/office/drawing/2014/main" id="{1ED9945D-F0A7-FD32-82EC-9CEA1F1ED91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71"/>
          <a:stretch/>
        </p:blipFill>
        <p:spPr>
          <a:xfrm>
            <a:off x="8278240" y="3872615"/>
            <a:ext cx="1575159" cy="2765556"/>
          </a:xfrm>
          <a:prstGeom prst="rect">
            <a:avLst/>
          </a:prstGeom>
        </p:spPr>
      </p:pic>
      <p:pic>
        <p:nvPicPr>
          <p:cNvPr id="43" name="Picture 42" descr="A diagram of a function&#10;&#10;Description automatically generated">
            <a:extLst>
              <a:ext uri="{FF2B5EF4-FFF2-40B4-BE49-F238E27FC236}">
                <a16:creationId xmlns:a16="http://schemas.microsoft.com/office/drawing/2014/main" id="{C205A7B6-51E9-2446-D669-D8F2CC39BA39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6154" y="697196"/>
            <a:ext cx="3200407" cy="2926086"/>
          </a:xfrm>
          <a:prstGeom prst="rect">
            <a:avLst/>
          </a:prstGeom>
        </p:spPr>
      </p:pic>
      <p:pic>
        <p:nvPicPr>
          <p:cNvPr id="17" name="Picture 16" descr="A gray and white graph&#10;&#10;Description automatically generated">
            <a:extLst>
              <a:ext uri="{FF2B5EF4-FFF2-40B4-BE49-F238E27FC236}">
                <a16:creationId xmlns:a16="http://schemas.microsoft.com/office/drawing/2014/main" id="{819FDB16-B0D4-DC28-EB12-CDCD2249082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959" y="3629202"/>
            <a:ext cx="3200407" cy="2926086"/>
          </a:xfrm>
          <a:prstGeom prst="rect">
            <a:avLst/>
          </a:prstGeom>
        </p:spPr>
      </p:pic>
      <p:pic>
        <p:nvPicPr>
          <p:cNvPr id="18" name="Picture 17" descr="A graph of density&#10;&#10;Description automatically generated">
            <a:extLst>
              <a:ext uri="{FF2B5EF4-FFF2-40B4-BE49-F238E27FC236}">
                <a16:creationId xmlns:a16="http://schemas.microsoft.com/office/drawing/2014/main" id="{E507F03F-3053-54CA-3128-055212BDF0E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9"/>
          <a:stretch/>
        </p:blipFill>
        <p:spPr>
          <a:xfrm>
            <a:off x="4068176" y="3629198"/>
            <a:ext cx="2834955" cy="2926086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27311EE3-12CC-B0EF-013A-6DE14B72852D}"/>
              </a:ext>
            </a:extLst>
          </p:cNvPr>
          <p:cNvSpPr txBox="1"/>
          <p:nvPr/>
        </p:nvSpPr>
        <p:spPr>
          <a:xfrm>
            <a:off x="10905760" y="5479665"/>
            <a:ext cx="12378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reference ages (</a:t>
            </a:r>
            <a:r>
              <a:rPr lang="el-GR" sz="1100" b="1" dirty="0"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α</a:t>
            </a:r>
            <a:r>
              <a:rPr lang="en-GB" sz="10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)</a:t>
            </a:r>
            <a:endParaRPr lang="en-GB" sz="1100" dirty="0"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F6D8D3D-2B89-467F-EF63-DD0DB36B8066}"/>
              </a:ext>
            </a:extLst>
          </p:cNvPr>
          <p:cNvSpPr txBox="1"/>
          <p:nvPr/>
        </p:nvSpPr>
        <p:spPr>
          <a:xfrm>
            <a:off x="11172484" y="5693647"/>
            <a:ext cx="117692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Oued </a:t>
            </a:r>
            <a:r>
              <a:rPr lang="en-GB" sz="1000" dirty="0" err="1">
                <a:latin typeface="Arial" panose="020B0604020202020204" pitchFamily="34" charset="0"/>
                <a:cs typeface="Arial" panose="020B0604020202020204" pitchFamily="34" charset="0"/>
              </a:rPr>
              <a:t>Sdas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Talat </a:t>
            </a:r>
            <a:r>
              <a:rPr lang="en-GB" sz="1000" dirty="0" err="1">
                <a:latin typeface="Arial" panose="020B0604020202020204" pitchFamily="34" charset="0"/>
                <a:cs typeface="Arial" panose="020B0604020202020204" pitchFamily="34" charset="0"/>
              </a:rPr>
              <a:t>n’Yssi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Tiout, </a:t>
            </a:r>
            <a:r>
              <a:rPr lang="en-GB" sz="1000" dirty="0" err="1">
                <a:latin typeface="Arial" panose="020B0604020202020204" pitchFamily="34" charset="0"/>
                <a:cs typeface="Arial" panose="020B0604020202020204" pitchFamily="34" charset="0"/>
              </a:rPr>
              <a:t>Sukharikha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81E5D05-E830-B467-893B-2B433C18F060}"/>
              </a:ext>
            </a:extLst>
          </p:cNvPr>
          <p:cNvSpPr/>
          <p:nvPr/>
        </p:nvSpPr>
        <p:spPr>
          <a:xfrm>
            <a:off x="11002549" y="5768984"/>
            <a:ext cx="199706" cy="109528"/>
          </a:xfrm>
          <a:prstGeom prst="rect">
            <a:avLst/>
          </a:prstGeom>
          <a:solidFill>
            <a:srgbClr val="EEBD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9D43BFE-2FC1-8831-6A90-5B056B197983}"/>
              </a:ext>
            </a:extLst>
          </p:cNvPr>
          <p:cNvSpPr/>
          <p:nvPr/>
        </p:nvSpPr>
        <p:spPr>
          <a:xfrm>
            <a:off x="11002549" y="5916620"/>
            <a:ext cx="199706" cy="109528"/>
          </a:xfrm>
          <a:prstGeom prst="rect">
            <a:avLst/>
          </a:prstGeom>
          <a:solidFill>
            <a:srgbClr val="C9AF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54CB6B90-BC89-CF17-9239-E252A00C6799}"/>
              </a:ext>
            </a:extLst>
          </p:cNvPr>
          <p:cNvSpPr/>
          <p:nvPr/>
        </p:nvSpPr>
        <p:spPr>
          <a:xfrm>
            <a:off x="11002549" y="6067617"/>
            <a:ext cx="199706" cy="109528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C80D25C-FEAC-73C3-4853-7CFA91503805}"/>
              </a:ext>
            </a:extLst>
          </p:cNvPr>
          <p:cNvSpPr txBox="1"/>
          <p:nvPr/>
        </p:nvSpPr>
        <p:spPr>
          <a:xfrm>
            <a:off x="10905760" y="6302221"/>
            <a:ext cx="17716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unconstrained sed. rates (</a:t>
            </a:r>
            <a:r>
              <a:rPr lang="el-GR" sz="1100" b="1" dirty="0"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γ</a:t>
            </a:r>
            <a:r>
              <a:rPr lang="en-GB" sz="10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)</a:t>
            </a:r>
            <a:endParaRPr lang="en-GB" sz="1100" dirty="0"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9E273BB-DE55-8148-A6D5-84CA5E37BB72}"/>
              </a:ext>
            </a:extLst>
          </p:cNvPr>
          <p:cNvSpPr txBox="1"/>
          <p:nvPr/>
        </p:nvSpPr>
        <p:spPr>
          <a:xfrm>
            <a:off x="11172484" y="6516203"/>
            <a:ext cx="24240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 err="1">
                <a:latin typeface="Arial" panose="020B0604020202020204" pitchFamily="34" charset="0"/>
                <a:cs typeface="Arial" panose="020B0604020202020204" pitchFamily="34" charset="0"/>
              </a:rPr>
              <a:t>Isaafen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000" dirty="0" err="1">
                <a:latin typeface="Arial" panose="020B0604020202020204" pitchFamily="34" charset="0"/>
                <a:cs typeface="Arial" panose="020B0604020202020204" pitchFamily="34" charset="0"/>
              </a:rPr>
              <a:t>Amouslek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000" dirty="0" err="1">
                <a:latin typeface="Arial" panose="020B0604020202020204" pitchFamily="34" charset="0"/>
                <a:cs typeface="Arial" panose="020B0604020202020204" pitchFamily="34" charset="0"/>
              </a:rPr>
              <a:t>Tifnout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 stromatolite,</a:t>
            </a:r>
          </a:p>
          <a:p>
            <a:r>
              <a:rPr lang="en-GB" sz="1000" dirty="0" err="1">
                <a:latin typeface="Arial" panose="020B0604020202020204" pitchFamily="34" charset="0"/>
                <a:cs typeface="Arial" panose="020B0604020202020204" pitchFamily="34" charset="0"/>
              </a:rPr>
              <a:t>Tifnout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 (l.)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E5EAC9EF-F765-60A0-071D-92A9E044FAC0}"/>
              </a:ext>
            </a:extLst>
          </p:cNvPr>
          <p:cNvSpPr/>
          <p:nvPr/>
        </p:nvSpPr>
        <p:spPr>
          <a:xfrm>
            <a:off x="11008211" y="6583772"/>
            <a:ext cx="199706" cy="109528"/>
          </a:xfrm>
          <a:prstGeom prst="rect">
            <a:avLst/>
          </a:prstGeom>
          <a:solidFill>
            <a:srgbClr val="D0B7B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>
              <a:solidFill>
                <a:srgbClr val="D0B7B2"/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A430359D-088C-7361-88B9-90507BBF8C58}"/>
              </a:ext>
            </a:extLst>
          </p:cNvPr>
          <p:cNvSpPr/>
          <p:nvPr/>
        </p:nvSpPr>
        <p:spPr>
          <a:xfrm>
            <a:off x="11012478" y="6919246"/>
            <a:ext cx="199706" cy="109528"/>
          </a:xfrm>
          <a:prstGeom prst="rect">
            <a:avLst/>
          </a:prstGeom>
          <a:solidFill>
            <a:srgbClr val="A7C9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6D743FB-3F3A-82A0-029D-69246424181F}"/>
              </a:ext>
            </a:extLst>
          </p:cNvPr>
          <p:cNvSpPr txBox="1"/>
          <p:nvPr/>
        </p:nvSpPr>
        <p:spPr>
          <a:xfrm>
            <a:off x="11051944" y="572307"/>
            <a:ext cx="11400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 err="1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uncomformities</a:t>
            </a:r>
            <a:endParaRPr lang="en-GB" sz="1400" dirty="0"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D4ABAC30-CDAF-EFD0-24FC-4DDFF39CD1DA}"/>
              </a:ext>
            </a:extLst>
          </p:cNvPr>
          <p:cNvSpPr/>
          <p:nvPr/>
        </p:nvSpPr>
        <p:spPr>
          <a:xfrm>
            <a:off x="11140744" y="830030"/>
            <a:ext cx="199706" cy="109528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F53B121-C613-0267-DA17-6B8C06513C1E}"/>
              </a:ext>
            </a:extLst>
          </p:cNvPr>
          <p:cNvSpPr txBox="1"/>
          <p:nvPr/>
        </p:nvSpPr>
        <p:spPr>
          <a:xfrm>
            <a:off x="11318668" y="753989"/>
            <a:ext cx="17828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 err="1">
                <a:latin typeface="Arial" panose="020B0604020202020204" pitchFamily="34" charset="0"/>
                <a:cs typeface="Arial" panose="020B0604020202020204" pitchFamily="34" charset="0"/>
              </a:rPr>
              <a:t>Sukharikha</a:t>
            </a:r>
            <a:r>
              <a:rPr lang="en-GB" sz="1100" dirty="0">
                <a:latin typeface="Arial" panose="020B0604020202020204" pitchFamily="34" charset="0"/>
                <a:cs typeface="Arial" panose="020B0604020202020204" pitchFamily="34" charset="0"/>
              </a:rPr>
              <a:t> unconformity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9176928-072D-3B41-0BED-FDF21D608620}"/>
              </a:ext>
            </a:extLst>
          </p:cNvPr>
          <p:cNvSpPr txBox="1"/>
          <p:nvPr/>
        </p:nvSpPr>
        <p:spPr>
          <a:xfrm>
            <a:off x="651432" y="838200"/>
            <a:ext cx="4026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(a)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E387E3D-026D-FBB0-AAEC-2FC5E7D6A907}"/>
              </a:ext>
            </a:extLst>
          </p:cNvPr>
          <p:cNvSpPr txBox="1"/>
          <p:nvPr/>
        </p:nvSpPr>
        <p:spPr>
          <a:xfrm>
            <a:off x="3750366" y="838200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(b)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62A887-3D2B-D7DF-8F3D-96AB7DBA96C1}"/>
              </a:ext>
            </a:extLst>
          </p:cNvPr>
          <p:cNvSpPr txBox="1"/>
          <p:nvPr/>
        </p:nvSpPr>
        <p:spPr>
          <a:xfrm>
            <a:off x="10654385" y="5502316"/>
            <a:ext cx="35618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(a)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CB9921-CA30-BB33-A0D4-D562ACF277AF}"/>
              </a:ext>
            </a:extLst>
          </p:cNvPr>
          <p:cNvSpPr txBox="1"/>
          <p:nvPr/>
        </p:nvSpPr>
        <p:spPr>
          <a:xfrm>
            <a:off x="10648655" y="6309563"/>
            <a:ext cx="35618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(b)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1A9D99-F132-556B-CA16-6C2E9D49D61A}"/>
              </a:ext>
            </a:extLst>
          </p:cNvPr>
          <p:cNvSpPr txBox="1"/>
          <p:nvPr/>
        </p:nvSpPr>
        <p:spPr>
          <a:xfrm>
            <a:off x="10800569" y="553752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(c)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D3735E8-0862-BD1A-4F8F-3C236A9353D5}"/>
              </a:ext>
            </a:extLst>
          </p:cNvPr>
          <p:cNvSpPr txBox="1"/>
          <p:nvPr/>
        </p:nvSpPr>
        <p:spPr>
          <a:xfrm>
            <a:off x="1441547" y="1115288"/>
            <a:ext cx="72327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b="1" dirty="0">
                <a:solidFill>
                  <a:srgbClr val="D660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Oued </a:t>
            </a:r>
            <a:r>
              <a:rPr lang="en-GB" sz="800" b="1" dirty="0" err="1">
                <a:solidFill>
                  <a:srgbClr val="D660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Sdas</a:t>
            </a:r>
            <a:endParaRPr lang="en-GB" sz="800" b="1" dirty="0">
              <a:solidFill>
                <a:srgbClr val="D6608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21F9B4-12B8-683A-3A41-7D32F42417E3}"/>
              </a:ext>
            </a:extLst>
          </p:cNvPr>
          <p:cNvSpPr txBox="1"/>
          <p:nvPr/>
        </p:nvSpPr>
        <p:spPr>
          <a:xfrm>
            <a:off x="2267524" y="1115288"/>
            <a:ext cx="5229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Ti., Su.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461873F-AEBF-2E85-F10F-F1950A25424E}"/>
              </a:ext>
            </a:extLst>
          </p:cNvPr>
          <p:cNvSpPr txBox="1"/>
          <p:nvPr/>
        </p:nvSpPr>
        <p:spPr>
          <a:xfrm>
            <a:off x="2850303" y="1115288"/>
            <a:ext cx="75854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b="1" dirty="0">
                <a:solidFill>
                  <a:srgbClr val="8EA9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Talat </a:t>
            </a:r>
            <a:r>
              <a:rPr lang="en-GB" sz="800" b="1" dirty="0" err="1">
                <a:solidFill>
                  <a:srgbClr val="8EA9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n’Yssi</a:t>
            </a:r>
            <a:endParaRPr lang="en-GB" sz="800" b="1" dirty="0">
              <a:solidFill>
                <a:srgbClr val="8EA9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6E801C5-0E67-1290-3372-9EA6D3C707E1}"/>
              </a:ext>
            </a:extLst>
          </p:cNvPr>
          <p:cNvSpPr txBox="1"/>
          <p:nvPr/>
        </p:nvSpPr>
        <p:spPr>
          <a:xfrm>
            <a:off x="5995323" y="1018103"/>
            <a:ext cx="7489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b="1" dirty="0" err="1">
                <a:solidFill>
                  <a:srgbClr val="9E6A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Isaafen</a:t>
            </a:r>
            <a:r>
              <a:rPr lang="en-GB" sz="800" b="1" dirty="0">
                <a:solidFill>
                  <a:srgbClr val="9E6A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r>
              <a:rPr lang="en-GB" sz="800" b="1" dirty="0" err="1">
                <a:solidFill>
                  <a:srgbClr val="9E6A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Amouslek</a:t>
            </a:r>
            <a:r>
              <a:rPr lang="en-GB" sz="800" b="1" dirty="0">
                <a:solidFill>
                  <a:srgbClr val="9E6A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r>
              <a:rPr lang="en-GB" sz="800" b="1" dirty="0" err="1">
                <a:solidFill>
                  <a:srgbClr val="9E6A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Tifnout</a:t>
            </a:r>
            <a:r>
              <a:rPr lang="en-GB" sz="800" b="1" dirty="0">
                <a:solidFill>
                  <a:srgbClr val="9E6A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str.,</a:t>
            </a:r>
          </a:p>
          <a:p>
            <a:r>
              <a:rPr lang="en-GB" sz="800" b="1" dirty="0" err="1">
                <a:solidFill>
                  <a:srgbClr val="9E6A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Tifnout</a:t>
            </a:r>
            <a:r>
              <a:rPr lang="en-GB" sz="800" b="1" dirty="0">
                <a:solidFill>
                  <a:srgbClr val="9E6A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(l.)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805D31A-48B4-5FDF-206F-8EF36F5F5DBE}"/>
              </a:ext>
            </a:extLst>
          </p:cNvPr>
          <p:cNvSpPr txBox="1"/>
          <p:nvPr/>
        </p:nvSpPr>
        <p:spPr>
          <a:xfrm>
            <a:off x="4397070" y="1015599"/>
            <a:ext cx="8579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b="1" dirty="0" err="1">
                <a:solidFill>
                  <a:srgbClr val="4383A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Krasnoporog</a:t>
            </a:r>
            <a:r>
              <a:rPr lang="en-GB" sz="800" b="1" dirty="0">
                <a:solidFill>
                  <a:srgbClr val="4383A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r>
              <a:rPr lang="en-GB" sz="800" b="1" dirty="0" err="1">
                <a:solidFill>
                  <a:srgbClr val="4383A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Sukharikha</a:t>
            </a:r>
            <a:endParaRPr lang="en-GB" sz="800" b="1" dirty="0">
              <a:solidFill>
                <a:srgbClr val="4383A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BF35E7A-1A46-C04B-00ED-B73E89158DA6}"/>
              </a:ext>
            </a:extLst>
          </p:cNvPr>
          <p:cNvSpPr txBox="1"/>
          <p:nvPr/>
        </p:nvSpPr>
        <p:spPr>
          <a:xfrm>
            <a:off x="6891014" y="838200"/>
            <a:ext cx="4026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(c)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DEC731D-333E-3C4B-B957-FB86A7D5EF27}"/>
              </a:ext>
            </a:extLst>
          </p:cNvPr>
          <p:cNvSpPr txBox="1"/>
          <p:nvPr/>
        </p:nvSpPr>
        <p:spPr>
          <a:xfrm>
            <a:off x="651432" y="3763228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(d)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ECB6C9E-FBE0-A294-A614-EBE795D98906}"/>
              </a:ext>
            </a:extLst>
          </p:cNvPr>
          <p:cNvSpPr txBox="1"/>
          <p:nvPr/>
        </p:nvSpPr>
        <p:spPr>
          <a:xfrm>
            <a:off x="3789228" y="3763227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(e)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824628A-1090-AB3F-6BF7-936BB3942613}"/>
              </a:ext>
            </a:extLst>
          </p:cNvPr>
          <p:cNvSpPr txBox="1"/>
          <p:nvPr/>
        </p:nvSpPr>
        <p:spPr>
          <a:xfrm>
            <a:off x="7485113" y="1212233"/>
            <a:ext cx="5325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b="1" dirty="0">
                <a:solidFill>
                  <a:srgbClr val="CF596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Lie de </a:t>
            </a:r>
          </a:p>
          <a:p>
            <a:r>
              <a:rPr lang="en-GB" sz="800" b="1" dirty="0">
                <a:solidFill>
                  <a:srgbClr val="CF596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Vin (u.)</a:t>
            </a:r>
          </a:p>
        </p:txBody>
      </p:sp>
      <p:pic>
        <p:nvPicPr>
          <p:cNvPr id="25" name="Picture 24" descr="A chart with text and numbers&#10;&#10;Description automatically generated with medium confidence">
            <a:extLst>
              <a:ext uri="{FF2B5EF4-FFF2-40B4-BE49-F238E27FC236}">
                <a16:creationId xmlns:a16="http://schemas.microsoft.com/office/drawing/2014/main" id="{058D3F19-84F3-1AA8-7A3D-8E991EA95A7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35" t="8432" r="15269" b="22329"/>
          <a:stretch/>
        </p:blipFill>
        <p:spPr>
          <a:xfrm>
            <a:off x="10457915" y="1835070"/>
            <a:ext cx="1769057" cy="3402759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88CE0E84-6A72-4461-0E34-0BE9AB95F186}"/>
              </a:ext>
            </a:extLst>
          </p:cNvPr>
          <p:cNvSpPr txBox="1"/>
          <p:nvPr/>
        </p:nvSpPr>
        <p:spPr>
          <a:xfrm>
            <a:off x="7749791" y="953734"/>
            <a:ext cx="8258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b="1" dirty="0">
                <a:solidFill>
                  <a:srgbClr val="9347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Lie de Vin (l.)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F3DAF06-C81D-78E0-38DC-317E4447BAB2}"/>
              </a:ext>
            </a:extLst>
          </p:cNvPr>
          <p:cNvSpPr txBox="1"/>
          <p:nvPr/>
        </p:nvSpPr>
        <p:spPr>
          <a:xfrm>
            <a:off x="8292958" y="1344480"/>
            <a:ext cx="76655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b="1" dirty="0" err="1">
                <a:solidFill>
                  <a:srgbClr val="597A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Igoudine</a:t>
            </a:r>
            <a:r>
              <a:rPr lang="en-GB" sz="800" b="1" dirty="0">
                <a:solidFill>
                  <a:srgbClr val="597A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(l.)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B17354D-63A1-387A-E2C2-13D21184BF57}"/>
              </a:ext>
            </a:extLst>
          </p:cNvPr>
          <p:cNvSpPr txBox="1"/>
          <p:nvPr/>
        </p:nvSpPr>
        <p:spPr>
          <a:xfrm>
            <a:off x="8450990" y="1627504"/>
            <a:ext cx="8883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b="1" dirty="0">
                <a:solidFill>
                  <a:srgbClr val="D17D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Lie de Vin (m.)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3D1454F-20D8-3B41-9A2E-59CCB6AD9FA4}"/>
              </a:ext>
            </a:extLst>
          </p:cNvPr>
          <p:cNvSpPr txBox="1"/>
          <p:nvPr/>
        </p:nvSpPr>
        <p:spPr>
          <a:xfrm>
            <a:off x="8561934" y="2061430"/>
            <a:ext cx="80021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b="1" dirty="0" err="1">
                <a:solidFill>
                  <a:srgbClr val="8A5D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Igoudine</a:t>
            </a:r>
            <a:r>
              <a:rPr lang="en-GB" sz="800" b="1" dirty="0">
                <a:solidFill>
                  <a:srgbClr val="8A5D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(u.)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D9E6516-CA0C-0037-807B-FA6B6B6DC5FC}"/>
              </a:ext>
            </a:extLst>
          </p:cNvPr>
          <p:cNvCxnSpPr>
            <a:cxnSpLocks/>
          </p:cNvCxnSpPr>
          <p:nvPr/>
        </p:nvCxnSpPr>
        <p:spPr>
          <a:xfrm flipH="1">
            <a:off x="8296275" y="1529540"/>
            <a:ext cx="123825" cy="251635"/>
          </a:xfrm>
          <a:prstGeom prst="line">
            <a:avLst/>
          </a:prstGeom>
          <a:ln w="19050">
            <a:solidFill>
              <a:srgbClr val="748C6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A34A3482-3C8E-E6B3-D728-69FD63E5CC38}"/>
              </a:ext>
            </a:extLst>
          </p:cNvPr>
          <p:cNvSpPr txBox="1"/>
          <p:nvPr/>
        </p:nvSpPr>
        <p:spPr>
          <a:xfrm>
            <a:off x="11167095" y="6838541"/>
            <a:ext cx="164842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00" dirty="0" err="1">
                <a:latin typeface="Arial" panose="020B0604020202020204" pitchFamily="34" charset="0"/>
                <a:cs typeface="Arial" panose="020B0604020202020204" pitchFamily="34" charset="0"/>
              </a:rPr>
              <a:t>Krasnoporog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000" dirty="0" err="1">
                <a:latin typeface="Arial" panose="020B0604020202020204" pitchFamily="34" charset="0"/>
                <a:cs typeface="Arial" panose="020B0604020202020204" pitchFamily="34" charset="0"/>
              </a:rPr>
              <a:t>Sukharikha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22F88F5-4763-E5A3-78C5-3F2E27D2E148}"/>
              </a:ext>
            </a:extLst>
          </p:cNvPr>
          <p:cNvSpPr txBox="1"/>
          <p:nvPr/>
        </p:nvSpPr>
        <p:spPr>
          <a:xfrm>
            <a:off x="10905760" y="7148928"/>
            <a:ext cx="249780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astronomically constrained sed. rates (</a:t>
            </a:r>
            <a:r>
              <a:rPr lang="el-GR" sz="1100" b="1" dirty="0"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γ</a:t>
            </a:r>
            <a:r>
              <a:rPr lang="en-GB" sz="10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)</a:t>
            </a:r>
            <a:endParaRPr lang="en-GB" sz="1100" dirty="0"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C2D971F-36C4-6334-DFEE-6A068B40E589}"/>
              </a:ext>
            </a:extLst>
          </p:cNvPr>
          <p:cNvSpPr txBox="1"/>
          <p:nvPr/>
        </p:nvSpPr>
        <p:spPr>
          <a:xfrm>
            <a:off x="10648655" y="7156270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(c)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DED92BD-C95E-649C-C91A-3021ADBA38A0}"/>
              </a:ext>
            </a:extLst>
          </p:cNvPr>
          <p:cNvSpPr txBox="1"/>
          <p:nvPr/>
        </p:nvSpPr>
        <p:spPr>
          <a:xfrm>
            <a:off x="1787504" y="684311"/>
            <a:ext cx="13548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reference ages (</a:t>
            </a:r>
            <a:r>
              <a:rPr lang="el-GR" sz="1400" b="1" dirty="0">
                <a:latin typeface="STIX Two Math" panose="02020603050405020304" pitchFamily="18" charset="0"/>
                <a:ea typeface="STIX Two Math" panose="02020603050405020304" pitchFamily="18" charset="0"/>
                <a:cs typeface="STIX Two Math" panose="02020603050405020304" pitchFamily="18" charset="0"/>
              </a:rPr>
              <a:t>α</a:t>
            </a:r>
            <a:r>
              <a:rPr lang="en-GB" sz="11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)</a:t>
            </a:r>
            <a:endParaRPr lang="en-GB" sz="1400" dirty="0"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71257B7-A244-B15F-C7B3-73EB7B41BDED}"/>
              </a:ext>
            </a:extLst>
          </p:cNvPr>
          <p:cNvSpPr txBox="1"/>
          <p:nvPr/>
        </p:nvSpPr>
        <p:spPr>
          <a:xfrm>
            <a:off x="4584196" y="684311"/>
            <a:ext cx="19463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unconstrained sed. rates (</a:t>
            </a:r>
            <a:r>
              <a:rPr lang="el-GR" sz="1400" b="1" dirty="0">
                <a:latin typeface="STIX Two Math" panose="02020603050405020304" pitchFamily="18" charset="0"/>
                <a:ea typeface="STIX Two Math" panose="02020603050405020304" pitchFamily="18" charset="0"/>
                <a:cs typeface="STIX Two Math" panose="02020603050405020304" pitchFamily="18" charset="0"/>
              </a:rPr>
              <a:t>γ</a:t>
            </a:r>
            <a:r>
              <a:rPr lang="en-GB" sz="11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)</a:t>
            </a:r>
            <a:endParaRPr lang="en-GB" sz="1400" dirty="0"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52FE2AF-0F62-016F-9F9B-32CEB28E78C6}"/>
              </a:ext>
            </a:extLst>
          </p:cNvPr>
          <p:cNvSpPr txBox="1"/>
          <p:nvPr/>
        </p:nvSpPr>
        <p:spPr>
          <a:xfrm>
            <a:off x="7216515" y="679644"/>
            <a:ext cx="27302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astronomically constrained sed. rates (</a:t>
            </a:r>
            <a:r>
              <a:rPr lang="el-GR" sz="1400" b="1" dirty="0">
                <a:latin typeface="STIX Two Math" panose="02020603050405020304" pitchFamily="18" charset="0"/>
                <a:ea typeface="STIX Two Math" panose="02020603050405020304" pitchFamily="18" charset="0"/>
                <a:cs typeface="STIX Two Math" panose="02020603050405020304" pitchFamily="18" charset="0"/>
              </a:rPr>
              <a:t>γ</a:t>
            </a:r>
            <a:r>
              <a:rPr lang="en-GB" sz="11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)</a:t>
            </a:r>
            <a:endParaRPr lang="en-GB" sz="1400" dirty="0"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D4DEA85-A80D-25C7-5CA1-3A1FFBF76DA2}"/>
              </a:ext>
            </a:extLst>
          </p:cNvPr>
          <p:cNvSpPr txBox="1"/>
          <p:nvPr/>
        </p:nvSpPr>
        <p:spPr>
          <a:xfrm>
            <a:off x="4976008" y="3678278"/>
            <a:ext cx="13660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 err="1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uncomformities</a:t>
            </a:r>
            <a:r>
              <a:rPr lang="en-GB" sz="11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(</a:t>
            </a:r>
            <a:r>
              <a:rPr lang="el-GR" sz="1100" b="1" dirty="0">
                <a:latin typeface="STIX Two Math" panose="02020603050405020304" pitchFamily="18" charset="0"/>
                <a:ea typeface="STIX Two Math" panose="02020603050405020304" pitchFamily="18" charset="0"/>
                <a:cs typeface="STIX Two Math" panose="02020603050405020304" pitchFamily="18" charset="0"/>
              </a:rPr>
              <a:t>δ</a:t>
            </a:r>
            <a:r>
              <a:rPr lang="en-GB" sz="11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)</a:t>
            </a:r>
            <a:endParaRPr lang="en-GB" sz="1400" dirty="0"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FD3B4F3-A6C5-0FCF-AD0F-DF31584517CD}"/>
              </a:ext>
            </a:extLst>
          </p:cNvPr>
          <p:cNvSpPr txBox="1"/>
          <p:nvPr/>
        </p:nvSpPr>
        <p:spPr>
          <a:xfrm>
            <a:off x="11058160" y="7301328"/>
            <a:ext cx="249780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astronomically constrained sed. rates (</a:t>
            </a:r>
            <a:r>
              <a:rPr lang="el-GR" sz="1100" b="1" dirty="0"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γ</a:t>
            </a:r>
            <a:r>
              <a:rPr lang="en-GB" sz="10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)</a:t>
            </a:r>
            <a:endParaRPr lang="en-GB" sz="1100" dirty="0"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C44F9D0-307A-911B-A618-83904716B5BD}"/>
              </a:ext>
            </a:extLst>
          </p:cNvPr>
          <p:cNvSpPr txBox="1"/>
          <p:nvPr/>
        </p:nvSpPr>
        <p:spPr>
          <a:xfrm>
            <a:off x="1616705" y="3678278"/>
            <a:ext cx="17940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site-specific multipliers </a:t>
            </a:r>
            <a:r>
              <a:rPr lang="en-GB" sz="1100" dirty="0">
                <a:latin typeface="STIX Two Math" panose="02020603050405020304" pitchFamily="18" charset="0"/>
                <a:ea typeface="STIX Two Math" panose="02020603050405020304" pitchFamily="18" charset="0"/>
                <a:cs typeface="STIX Two Math" panose="02020603050405020304" pitchFamily="18" charset="0"/>
              </a:rPr>
              <a:t>(</a:t>
            </a:r>
            <a:r>
              <a:rPr lang="el-GR" sz="1100" b="1" dirty="0">
                <a:latin typeface="STIX Two Math" panose="02020603050405020304" pitchFamily="18" charset="0"/>
                <a:ea typeface="STIX Two Math" panose="02020603050405020304" pitchFamily="18" charset="0"/>
                <a:cs typeface="STIX Two Math" panose="02020603050405020304" pitchFamily="18" charset="0"/>
              </a:rPr>
              <a:t>ζ</a:t>
            </a:r>
            <a:r>
              <a:rPr lang="en-GB" sz="1100" dirty="0">
                <a:latin typeface="STIX Two Math" panose="02020603050405020304" pitchFamily="18" charset="0"/>
                <a:ea typeface="STIX Two Math" panose="02020603050405020304" pitchFamily="18" charset="0"/>
                <a:cs typeface="STIX Two Math" panose="02020603050405020304" pitchFamily="18" charset="0"/>
              </a:rPr>
              <a:t>)</a:t>
            </a:r>
            <a:endParaRPr lang="en-GB" sz="1400" dirty="0">
              <a:latin typeface="STIX Two Math" panose="02020603050405020304" pitchFamily="18" charset="0"/>
              <a:ea typeface="STIX Two Math" panose="02020603050405020304" pitchFamily="18" charset="0"/>
              <a:cs typeface="STIX Two Math" panose="02020603050405020304" pitchFamily="18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8F72AA3-583A-FC30-E1AB-B8B2C9BB012D}"/>
              </a:ext>
            </a:extLst>
          </p:cNvPr>
          <p:cNvSpPr txBox="1"/>
          <p:nvPr/>
        </p:nvSpPr>
        <p:spPr>
          <a:xfrm>
            <a:off x="1565261" y="4086483"/>
            <a:ext cx="7521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b="1" dirty="0">
                <a:solidFill>
                  <a:srgbClr val="6868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Oued </a:t>
            </a:r>
            <a:r>
              <a:rPr lang="en-GB" sz="800" b="1" dirty="0" err="1">
                <a:solidFill>
                  <a:srgbClr val="6868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Sdas</a:t>
            </a:r>
            <a:r>
              <a:rPr lang="en-GB" sz="800" b="1" dirty="0">
                <a:solidFill>
                  <a:srgbClr val="6868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r>
              <a:rPr lang="en-GB" sz="800" b="1" dirty="0">
                <a:solidFill>
                  <a:srgbClr val="6868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Talat </a:t>
            </a:r>
            <a:r>
              <a:rPr lang="en-GB" sz="800" b="1" dirty="0" err="1">
                <a:solidFill>
                  <a:srgbClr val="6868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n’Yssi</a:t>
            </a:r>
            <a:endParaRPr lang="en-GB" sz="800" b="1" dirty="0">
              <a:solidFill>
                <a:srgbClr val="68686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A695C4EC-A564-42FE-7855-164EAD200590}"/>
              </a:ext>
            </a:extLst>
          </p:cNvPr>
          <p:cNvSpPr txBox="1"/>
          <p:nvPr/>
        </p:nvSpPr>
        <p:spPr>
          <a:xfrm>
            <a:off x="4635492" y="4086483"/>
            <a:ext cx="20601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b="1" dirty="0">
                <a:solidFill>
                  <a:srgbClr val="7777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Unconformity between </a:t>
            </a:r>
            <a:r>
              <a:rPr lang="en-GB" sz="800" b="1" dirty="0" err="1">
                <a:solidFill>
                  <a:srgbClr val="7777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theSukharikha</a:t>
            </a:r>
            <a:r>
              <a:rPr lang="en-GB" sz="800" b="1" dirty="0">
                <a:solidFill>
                  <a:srgbClr val="7777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800" b="1" dirty="0">
                <a:solidFill>
                  <a:srgbClr val="7777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GB" sz="800" b="1" dirty="0" err="1">
                <a:solidFill>
                  <a:srgbClr val="7777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Krasnoporog</a:t>
            </a:r>
            <a:r>
              <a:rPr lang="en-GB" sz="800" b="1" dirty="0">
                <a:solidFill>
                  <a:srgbClr val="7777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formations.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D3B3B932-1622-B6C2-A516-C0E9001786EF}"/>
              </a:ext>
            </a:extLst>
          </p:cNvPr>
          <p:cNvSpPr txBox="1"/>
          <p:nvPr/>
        </p:nvSpPr>
        <p:spPr>
          <a:xfrm>
            <a:off x="5665581" y="2621756"/>
            <a:ext cx="7441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b="1" dirty="0">
                <a:solidFill>
                  <a:srgbClr val="D05C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range of (c)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1CA44E-E522-9451-95BC-A97A0288A49F}"/>
              </a:ext>
            </a:extLst>
          </p:cNvPr>
          <p:cNvSpPr txBox="1"/>
          <p:nvPr/>
        </p:nvSpPr>
        <p:spPr>
          <a:xfrm>
            <a:off x="251670" y="24328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4</a:t>
            </a:r>
          </a:p>
        </p:txBody>
      </p:sp>
      <p:pic>
        <p:nvPicPr>
          <p:cNvPr id="44" name="Picture 43" descr="A graph of age and age&#10;&#10;Description automatically generated with medium confidence">
            <a:extLst>
              <a:ext uri="{FF2B5EF4-FFF2-40B4-BE49-F238E27FC236}">
                <a16:creationId xmlns:a16="http://schemas.microsoft.com/office/drawing/2014/main" id="{397E9D50-5470-4FCE-16A5-394B309F3A1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71" r="8704"/>
          <a:stretch/>
        </p:blipFill>
        <p:spPr>
          <a:xfrm>
            <a:off x="7174558" y="3877282"/>
            <a:ext cx="1438040" cy="2765555"/>
          </a:xfrm>
          <a:prstGeom prst="rect">
            <a:avLst/>
          </a:prstGeom>
        </p:spPr>
      </p:pic>
      <p:sp>
        <p:nvSpPr>
          <p:cNvPr id="68" name="TextBox 67">
            <a:extLst>
              <a:ext uri="{FF2B5EF4-FFF2-40B4-BE49-F238E27FC236}">
                <a16:creationId xmlns:a16="http://schemas.microsoft.com/office/drawing/2014/main" id="{DC60DDE3-6B8F-D6AF-59E7-7E09067C645D}"/>
              </a:ext>
            </a:extLst>
          </p:cNvPr>
          <p:cNvSpPr txBox="1"/>
          <p:nvPr/>
        </p:nvSpPr>
        <p:spPr>
          <a:xfrm>
            <a:off x="7067582" y="3757770"/>
            <a:ext cx="3626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(f)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6BA6ECA9-4B1E-A1C9-9208-6185E85671C3}"/>
              </a:ext>
            </a:extLst>
          </p:cNvPr>
          <p:cNvSpPr txBox="1"/>
          <p:nvPr/>
        </p:nvSpPr>
        <p:spPr>
          <a:xfrm>
            <a:off x="7644325" y="3672821"/>
            <a:ext cx="20938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random alignments from prior</a:t>
            </a:r>
            <a:endParaRPr lang="en-GB" sz="1400" dirty="0"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3618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811AE3D-52A3-B0B3-8127-A8D9DCA102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200" y="0"/>
            <a:ext cx="5658058" cy="6858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CFC2AD5-21BA-6C86-00F4-D2A1005D0A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6744" y="0"/>
            <a:ext cx="56253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1519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5FD2ECE-AA10-F275-EBE6-69CD7C267E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212" y="0"/>
            <a:ext cx="5574729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D84977B-C496-D040-D1A9-23551BFB6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4067" y="0"/>
            <a:ext cx="57497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0764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B7617C4-FC5B-468A-7359-2768D96BC1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6469" y="0"/>
            <a:ext cx="562538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FB9E9E1-2BDE-D0F7-B783-AA89138D8D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151" y="0"/>
            <a:ext cx="55799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403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8D85164-5C16-F22E-308B-97FB3E5813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753" y="0"/>
            <a:ext cx="5660967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8255542-BBC6-F73C-BA79-40283026D3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0"/>
            <a:ext cx="57373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0050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graph with numbers and circles&#10;&#10;Description automatically generated">
            <a:extLst>
              <a:ext uri="{FF2B5EF4-FFF2-40B4-BE49-F238E27FC236}">
                <a16:creationId xmlns:a16="http://schemas.microsoft.com/office/drawing/2014/main" id="{AF374D41-687D-3417-6B97-11BDD1D02D7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4060" y="169127"/>
            <a:ext cx="2971806" cy="2971806"/>
          </a:xfrm>
          <a:prstGeom prst="rect">
            <a:avLst/>
          </a:prstGeom>
        </p:spPr>
      </p:pic>
      <p:pic>
        <p:nvPicPr>
          <p:cNvPr id="15" name="Picture 14" descr="A graph of different colored circles&#10;&#10;Description automatically generated">
            <a:extLst>
              <a:ext uri="{FF2B5EF4-FFF2-40B4-BE49-F238E27FC236}">
                <a16:creationId xmlns:a16="http://schemas.microsoft.com/office/drawing/2014/main" id="{5DC39AFA-C4AC-0AB6-B44B-DECEE5454E8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4060" y="3156053"/>
            <a:ext cx="2971806" cy="2971806"/>
          </a:xfrm>
          <a:prstGeom prst="rect">
            <a:avLst/>
          </a:prstGeom>
        </p:spPr>
      </p:pic>
      <p:pic>
        <p:nvPicPr>
          <p:cNvPr id="9" name="Picture 8" descr="A chart with numbers and colored circles&#10;&#10;Description automatically generated">
            <a:extLst>
              <a:ext uri="{FF2B5EF4-FFF2-40B4-BE49-F238E27FC236}">
                <a16:creationId xmlns:a16="http://schemas.microsoft.com/office/drawing/2014/main" id="{1740E1A4-A472-E79D-1371-63C87188A093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093" y="169127"/>
            <a:ext cx="2971806" cy="2971806"/>
          </a:xfrm>
          <a:prstGeom prst="rect">
            <a:avLst/>
          </a:prstGeom>
        </p:spPr>
      </p:pic>
      <p:sp>
        <p:nvSpPr>
          <p:cNvPr id="30" name="Oval 29">
            <a:extLst>
              <a:ext uri="{FF2B5EF4-FFF2-40B4-BE49-F238E27FC236}">
                <a16:creationId xmlns:a16="http://schemas.microsoft.com/office/drawing/2014/main" id="{0ABFCF59-7E33-DE01-4C6F-28E52F22D85B}"/>
              </a:ext>
            </a:extLst>
          </p:cNvPr>
          <p:cNvSpPr/>
          <p:nvPr/>
        </p:nvSpPr>
        <p:spPr>
          <a:xfrm>
            <a:off x="5882019" y="3782491"/>
            <a:ext cx="327660" cy="327660"/>
          </a:xfrm>
          <a:prstGeom prst="ellipse">
            <a:avLst/>
          </a:prstGeom>
          <a:solidFill>
            <a:srgbClr val="C3AAC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B455DEAF-98C3-9B77-613A-11FAF5AC26F0}"/>
              </a:ext>
            </a:extLst>
          </p:cNvPr>
          <p:cNvSpPr/>
          <p:nvPr/>
        </p:nvSpPr>
        <p:spPr>
          <a:xfrm>
            <a:off x="5948059" y="3845356"/>
            <a:ext cx="195580" cy="201930"/>
          </a:xfrm>
          <a:prstGeom prst="ellipse">
            <a:avLst/>
          </a:prstGeom>
          <a:solidFill>
            <a:srgbClr val="9C73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C6F4220D-BD0F-C0C8-8234-BDEDF35B0A04}"/>
              </a:ext>
            </a:extLst>
          </p:cNvPr>
          <p:cNvSpPr/>
          <p:nvPr/>
        </p:nvSpPr>
        <p:spPr>
          <a:xfrm>
            <a:off x="5991239" y="3893060"/>
            <a:ext cx="109220" cy="112766"/>
          </a:xfrm>
          <a:prstGeom prst="ellipse">
            <a:avLst/>
          </a:prstGeom>
          <a:solidFill>
            <a:srgbClr val="540C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7365CDF7-6B1A-0F9F-3574-CD5F2B98B3EA}"/>
              </a:ext>
            </a:extLst>
          </p:cNvPr>
          <p:cNvSpPr/>
          <p:nvPr/>
        </p:nvSpPr>
        <p:spPr>
          <a:xfrm>
            <a:off x="5877560" y="4177565"/>
            <a:ext cx="327660" cy="327660"/>
          </a:xfrm>
          <a:prstGeom prst="ellipse">
            <a:avLst/>
          </a:prstGeom>
          <a:solidFill>
            <a:srgbClr val="AAC7D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49944A0F-91CC-ADB8-9868-B49828AE73B4}"/>
              </a:ext>
            </a:extLst>
          </p:cNvPr>
          <p:cNvSpPr/>
          <p:nvPr/>
        </p:nvSpPr>
        <p:spPr>
          <a:xfrm>
            <a:off x="5943600" y="4240430"/>
            <a:ext cx="195580" cy="201930"/>
          </a:xfrm>
          <a:prstGeom prst="ellipse">
            <a:avLst/>
          </a:prstGeom>
          <a:solidFill>
            <a:srgbClr val="73A3B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BA3FA671-EF4A-7E13-039C-9AA1203DBF76}"/>
              </a:ext>
            </a:extLst>
          </p:cNvPr>
          <p:cNvSpPr/>
          <p:nvPr/>
        </p:nvSpPr>
        <p:spPr>
          <a:xfrm>
            <a:off x="5986780" y="4288134"/>
            <a:ext cx="109220" cy="112766"/>
          </a:xfrm>
          <a:prstGeom prst="ellipse">
            <a:avLst/>
          </a:prstGeom>
          <a:solidFill>
            <a:srgbClr val="0D608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C87E7FED-6E5F-6E65-CAB9-F475EA79AFBD}"/>
              </a:ext>
            </a:extLst>
          </p:cNvPr>
          <p:cNvSpPr/>
          <p:nvPr/>
        </p:nvSpPr>
        <p:spPr>
          <a:xfrm>
            <a:off x="5871332" y="4577302"/>
            <a:ext cx="327660" cy="327660"/>
          </a:xfrm>
          <a:prstGeom prst="ellipse">
            <a:avLst/>
          </a:prstGeom>
          <a:solidFill>
            <a:srgbClr val="C6EE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4D3A2D9C-D206-38F2-9739-3C3CBC0139F3}"/>
              </a:ext>
            </a:extLst>
          </p:cNvPr>
          <p:cNvSpPr/>
          <p:nvPr/>
        </p:nvSpPr>
        <p:spPr>
          <a:xfrm>
            <a:off x="5937372" y="4640167"/>
            <a:ext cx="195580" cy="201930"/>
          </a:xfrm>
          <a:prstGeom prst="ellipse">
            <a:avLst/>
          </a:prstGeom>
          <a:solidFill>
            <a:srgbClr val="86DB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0FA02879-82B4-889A-B980-7EF7F9F6956B}"/>
              </a:ext>
            </a:extLst>
          </p:cNvPr>
          <p:cNvSpPr/>
          <p:nvPr/>
        </p:nvSpPr>
        <p:spPr>
          <a:xfrm>
            <a:off x="5980552" y="4687871"/>
            <a:ext cx="109220" cy="112766"/>
          </a:xfrm>
          <a:prstGeom prst="ellipse">
            <a:avLst/>
          </a:prstGeom>
          <a:solidFill>
            <a:srgbClr val="5CCF6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159D15B9-7A08-8358-FFBB-4BB8F158C4A7}"/>
              </a:ext>
            </a:extLst>
          </p:cNvPr>
          <p:cNvSpPr/>
          <p:nvPr/>
        </p:nvSpPr>
        <p:spPr>
          <a:xfrm>
            <a:off x="5869227" y="4981797"/>
            <a:ext cx="327660" cy="327660"/>
          </a:xfrm>
          <a:prstGeom prst="ellipse">
            <a:avLst/>
          </a:prstGeom>
          <a:solidFill>
            <a:srgbClr val="FEF8C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E522209A-8A0A-3602-CB38-DE6F26AD71A5}"/>
              </a:ext>
            </a:extLst>
          </p:cNvPr>
          <p:cNvSpPr/>
          <p:nvPr/>
        </p:nvSpPr>
        <p:spPr>
          <a:xfrm>
            <a:off x="5935267" y="5044662"/>
            <a:ext cx="195580" cy="201930"/>
          </a:xfrm>
          <a:prstGeom prst="ellipse">
            <a:avLst/>
          </a:prstGeom>
          <a:solidFill>
            <a:srgbClr val="FEF3A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CFFC2D13-3083-0891-A746-258A09C77E2A}"/>
              </a:ext>
            </a:extLst>
          </p:cNvPr>
          <p:cNvSpPr/>
          <p:nvPr/>
        </p:nvSpPr>
        <p:spPr>
          <a:xfrm>
            <a:off x="5978447" y="5092366"/>
            <a:ext cx="109220" cy="112766"/>
          </a:xfrm>
          <a:prstGeom prst="ellipse">
            <a:avLst/>
          </a:prstGeom>
          <a:solidFill>
            <a:srgbClr val="FEF09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984B604-96B5-EAE0-2CA0-57B2468C43DC}"/>
              </a:ext>
            </a:extLst>
          </p:cNvPr>
          <p:cNvSpPr txBox="1"/>
          <p:nvPr/>
        </p:nvSpPr>
        <p:spPr>
          <a:xfrm>
            <a:off x="6153123" y="3807821"/>
            <a:ext cx="976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alignment 1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373EBF9-E7D8-E08F-60E0-5EE153697E62}"/>
              </a:ext>
            </a:extLst>
          </p:cNvPr>
          <p:cNvSpPr txBox="1"/>
          <p:nvPr/>
        </p:nvSpPr>
        <p:spPr>
          <a:xfrm>
            <a:off x="6153123" y="4191158"/>
            <a:ext cx="976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alignment 2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B820760-1400-DB3F-008D-6A917171FD52}"/>
              </a:ext>
            </a:extLst>
          </p:cNvPr>
          <p:cNvSpPr txBox="1"/>
          <p:nvPr/>
        </p:nvSpPr>
        <p:spPr>
          <a:xfrm>
            <a:off x="6153123" y="4614935"/>
            <a:ext cx="976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alignment 3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B36E873-5799-AFDC-B614-0DB9F5D4B8AB}"/>
              </a:ext>
            </a:extLst>
          </p:cNvPr>
          <p:cNvSpPr txBox="1"/>
          <p:nvPr/>
        </p:nvSpPr>
        <p:spPr>
          <a:xfrm>
            <a:off x="6182071" y="4997989"/>
            <a:ext cx="12153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outlier samples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0E9E5BD-2CF6-12C8-F2C7-FFEBEF25FC5F}"/>
              </a:ext>
            </a:extLst>
          </p:cNvPr>
          <p:cNvSpPr txBox="1"/>
          <p:nvPr/>
        </p:nvSpPr>
        <p:spPr>
          <a:xfrm>
            <a:off x="1605465" y="131990"/>
            <a:ext cx="4026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(a)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5A6CF93-F1E1-87A2-41FA-AB0D575C5BE8}"/>
              </a:ext>
            </a:extLst>
          </p:cNvPr>
          <p:cNvSpPr txBox="1"/>
          <p:nvPr/>
        </p:nvSpPr>
        <p:spPr>
          <a:xfrm>
            <a:off x="4762523" y="131990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(b)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EE35FB0-187E-9F22-A269-4E7F7A030B2E}"/>
              </a:ext>
            </a:extLst>
          </p:cNvPr>
          <p:cNvSpPr txBox="1"/>
          <p:nvPr/>
        </p:nvSpPr>
        <p:spPr>
          <a:xfrm>
            <a:off x="1605465" y="3150968"/>
            <a:ext cx="4026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(c)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E06EB36-9562-F2FA-7B98-E2DAF78B44A9}"/>
              </a:ext>
            </a:extLst>
          </p:cNvPr>
          <p:cNvSpPr txBox="1"/>
          <p:nvPr/>
        </p:nvSpPr>
        <p:spPr>
          <a:xfrm>
            <a:off x="5774437" y="3458745"/>
            <a:ext cx="12330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sample density</a:t>
            </a:r>
          </a:p>
        </p:txBody>
      </p:sp>
    </p:spTree>
    <p:extLst>
      <p:ext uri="{BB962C8B-B14F-4D97-AF65-F5344CB8AC3E}">
        <p14:creationId xmlns:p14="http://schemas.microsoft.com/office/powerpoint/2010/main" val="41692663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diagram of a graph&#10;&#10;Description automatically generated">
            <a:extLst>
              <a:ext uri="{FF2B5EF4-FFF2-40B4-BE49-F238E27FC236}">
                <a16:creationId xmlns:a16="http://schemas.microsoft.com/office/drawing/2014/main" id="{D1A8B2A8-2870-BD73-E278-F564D5FE33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72" r="16552" b="14654"/>
          <a:stretch/>
        </p:blipFill>
        <p:spPr>
          <a:xfrm>
            <a:off x="8749276" y="451278"/>
            <a:ext cx="1256737" cy="5072636"/>
          </a:xfrm>
          <a:prstGeom prst="rect">
            <a:avLst/>
          </a:prstGeom>
        </p:spPr>
      </p:pic>
      <p:sp>
        <p:nvSpPr>
          <p:cNvPr id="76" name="Rectangle 75">
            <a:extLst>
              <a:ext uri="{FF2B5EF4-FFF2-40B4-BE49-F238E27FC236}">
                <a16:creationId xmlns:a16="http://schemas.microsoft.com/office/drawing/2014/main" id="{F15D56A5-26FF-92AB-B691-9AF6E01062A6}"/>
              </a:ext>
            </a:extLst>
          </p:cNvPr>
          <p:cNvSpPr/>
          <p:nvPr/>
        </p:nvSpPr>
        <p:spPr>
          <a:xfrm>
            <a:off x="8693295" y="4486274"/>
            <a:ext cx="1375191" cy="10014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5" name="Picture 54" descr="A graph of a graph&#10;&#10;Description automatically generated with medium confidence">
            <a:extLst>
              <a:ext uri="{FF2B5EF4-FFF2-40B4-BE49-F238E27FC236}">
                <a16:creationId xmlns:a16="http://schemas.microsoft.com/office/drawing/2014/main" id="{B979A4CD-A975-2E8B-2419-A4C0058DE48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60" t="11418" r="8198"/>
          <a:stretch/>
        </p:blipFill>
        <p:spPr>
          <a:xfrm>
            <a:off x="6561259" y="1132222"/>
            <a:ext cx="1870621" cy="526495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EE46CFD-E8DD-1B2C-5422-4DDEE55B5A98}"/>
              </a:ext>
            </a:extLst>
          </p:cNvPr>
          <p:cNvSpPr/>
          <p:nvPr/>
        </p:nvSpPr>
        <p:spPr>
          <a:xfrm>
            <a:off x="10137736" y="5537435"/>
            <a:ext cx="885825" cy="169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C55CD06-7038-FAA2-3040-FD4694D21985}"/>
              </a:ext>
            </a:extLst>
          </p:cNvPr>
          <p:cNvSpPr txBox="1"/>
          <p:nvPr/>
        </p:nvSpPr>
        <p:spPr>
          <a:xfrm>
            <a:off x="8836957" y="831493"/>
            <a:ext cx="14245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inferred ages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EFCB02-E051-2521-2899-65EC5AD196A2}"/>
              </a:ext>
            </a:extLst>
          </p:cNvPr>
          <p:cNvSpPr txBox="1"/>
          <p:nvPr/>
        </p:nvSpPr>
        <p:spPr>
          <a:xfrm>
            <a:off x="2744291" y="739285"/>
            <a:ext cx="12763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alignment 1</a:t>
            </a:r>
          </a:p>
          <a:p>
            <a:pPr algn="ctr"/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93% of samples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D38012-3E17-F882-7CD7-26BF620414F5}"/>
              </a:ext>
            </a:extLst>
          </p:cNvPr>
          <p:cNvSpPr txBox="1"/>
          <p:nvPr/>
        </p:nvSpPr>
        <p:spPr>
          <a:xfrm>
            <a:off x="4824784" y="739284"/>
            <a:ext cx="1319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alignment 2</a:t>
            </a:r>
          </a:p>
          <a:p>
            <a:pPr algn="ctr"/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2.8% of samples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043FDD3-9A3E-4BEC-71A4-7F39BBD809FD}"/>
              </a:ext>
            </a:extLst>
          </p:cNvPr>
          <p:cNvSpPr txBox="1"/>
          <p:nvPr/>
        </p:nvSpPr>
        <p:spPr>
          <a:xfrm>
            <a:off x="8711245" y="4433438"/>
            <a:ext cx="1448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00" dirty="0">
                <a:latin typeface="Arial" panose="020B0604020202020204" pitchFamily="34" charset="0"/>
                <a:cs typeface="Arial" panose="020B0604020202020204" pitchFamily="34" charset="0"/>
              </a:rPr>
              <a:t>Posterior density (coloured) and density of radiometric dates (grey) or prior (faint yellow)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A24C02-5DFB-9C0F-6B21-E177AE3F9C09}"/>
              </a:ext>
            </a:extLst>
          </p:cNvPr>
          <p:cNvSpPr txBox="1"/>
          <p:nvPr/>
        </p:nvSpPr>
        <p:spPr>
          <a:xfrm>
            <a:off x="2460018" y="762887"/>
            <a:ext cx="4026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(a)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EE3D8AB-CFF5-503F-6D73-4938BF4F837E}"/>
              </a:ext>
            </a:extLst>
          </p:cNvPr>
          <p:cNvSpPr txBox="1"/>
          <p:nvPr/>
        </p:nvSpPr>
        <p:spPr>
          <a:xfrm>
            <a:off x="4539459" y="772881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(b)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7BF4361-7F78-0281-A1D8-13AC09CFBB76}"/>
              </a:ext>
            </a:extLst>
          </p:cNvPr>
          <p:cNvSpPr txBox="1"/>
          <p:nvPr/>
        </p:nvSpPr>
        <p:spPr>
          <a:xfrm>
            <a:off x="8695956" y="782752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(d)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BDA37BD-5DA6-0D92-9C74-D7C5723F860A}"/>
              </a:ext>
            </a:extLst>
          </p:cNvPr>
          <p:cNvSpPr txBox="1"/>
          <p:nvPr/>
        </p:nvSpPr>
        <p:spPr>
          <a:xfrm>
            <a:off x="9030354" y="3221085"/>
            <a:ext cx="36580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b="1" dirty="0">
                <a:solidFill>
                  <a:srgbClr val="CF8C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</a:t>
            </a:r>
            <a:r>
              <a:rPr lang="en-GB" sz="800" b="1" baseline="-25000" dirty="0">
                <a:solidFill>
                  <a:srgbClr val="CF8C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GB" sz="800" b="1" dirty="0">
              <a:solidFill>
                <a:srgbClr val="CF8C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EA14281-0A58-E5CE-5D47-6FF9016EE36C}"/>
              </a:ext>
            </a:extLst>
          </p:cNvPr>
          <p:cNvSpPr txBox="1"/>
          <p:nvPr/>
        </p:nvSpPr>
        <p:spPr>
          <a:xfrm>
            <a:off x="9256352" y="2906502"/>
            <a:ext cx="36580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b="1" dirty="0">
                <a:solidFill>
                  <a:srgbClr val="CF8C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</a:t>
            </a:r>
            <a:r>
              <a:rPr lang="en-GB" sz="800" b="1" baseline="-25000" dirty="0">
                <a:solidFill>
                  <a:srgbClr val="CF8C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GB" sz="800" b="1" dirty="0">
              <a:solidFill>
                <a:srgbClr val="CF8C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C836388-D507-C436-C114-D13F47E46365}"/>
              </a:ext>
            </a:extLst>
          </p:cNvPr>
          <p:cNvSpPr txBox="1"/>
          <p:nvPr/>
        </p:nvSpPr>
        <p:spPr>
          <a:xfrm>
            <a:off x="9256352" y="2689293"/>
            <a:ext cx="36580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b="1" dirty="0">
                <a:solidFill>
                  <a:srgbClr val="CF8C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</a:t>
            </a:r>
            <a:r>
              <a:rPr lang="en-GB" sz="800" b="1" baseline="-25000" dirty="0">
                <a:solidFill>
                  <a:srgbClr val="CF8C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GB" sz="800" b="1" dirty="0">
              <a:solidFill>
                <a:srgbClr val="CF8C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A8EED37-D243-D71A-5475-BB1387D0FD7D}"/>
              </a:ext>
            </a:extLst>
          </p:cNvPr>
          <p:cNvSpPr txBox="1"/>
          <p:nvPr/>
        </p:nvSpPr>
        <p:spPr>
          <a:xfrm>
            <a:off x="9232307" y="2267859"/>
            <a:ext cx="36580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b="1" dirty="0">
                <a:solidFill>
                  <a:srgbClr val="CF8C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</a:t>
            </a:r>
            <a:r>
              <a:rPr lang="en-GB" sz="800" b="1" baseline="-25000" dirty="0">
                <a:solidFill>
                  <a:srgbClr val="CF8C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GB" sz="800" b="1" dirty="0">
              <a:solidFill>
                <a:srgbClr val="CF8C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622B812-347F-8B54-D478-E790469BE2ED}"/>
              </a:ext>
            </a:extLst>
          </p:cNvPr>
          <p:cNvSpPr txBox="1"/>
          <p:nvPr/>
        </p:nvSpPr>
        <p:spPr>
          <a:xfrm>
            <a:off x="8994249" y="2218750"/>
            <a:ext cx="31451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b="1" dirty="0">
                <a:solidFill>
                  <a:srgbClr val="AE8C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</a:t>
            </a:r>
            <a:r>
              <a:rPr lang="en-GB" sz="800" b="1" baseline="-25000" dirty="0">
                <a:solidFill>
                  <a:srgbClr val="AE8C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GB" sz="800" b="1" dirty="0">
              <a:solidFill>
                <a:srgbClr val="AE8C6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3455320-5B13-9E1E-C93A-3290949A21F5}"/>
              </a:ext>
            </a:extLst>
          </p:cNvPr>
          <p:cNvSpPr txBox="1"/>
          <p:nvPr/>
        </p:nvSpPr>
        <p:spPr>
          <a:xfrm>
            <a:off x="9087454" y="1509292"/>
            <a:ext cx="31451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b="1" dirty="0">
                <a:solidFill>
                  <a:srgbClr val="AE8C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</a:t>
            </a:r>
            <a:r>
              <a:rPr lang="en-GB" sz="800" b="1" baseline="-25000" dirty="0">
                <a:solidFill>
                  <a:srgbClr val="AE8C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GB" sz="800" b="1" dirty="0">
              <a:solidFill>
                <a:srgbClr val="AE8C6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9052191-0A9B-C87D-4EAD-CB04180C54C5}"/>
              </a:ext>
            </a:extLst>
          </p:cNvPr>
          <p:cNvSpPr txBox="1"/>
          <p:nvPr/>
        </p:nvSpPr>
        <p:spPr>
          <a:xfrm>
            <a:off x="9264677" y="1484806"/>
            <a:ext cx="31451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b="1" dirty="0">
                <a:solidFill>
                  <a:srgbClr val="AE8C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</a:t>
            </a:r>
            <a:r>
              <a:rPr lang="en-GB" sz="800" b="1" baseline="-25000" dirty="0">
                <a:solidFill>
                  <a:srgbClr val="AE8C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GB" sz="800" b="1" dirty="0">
              <a:solidFill>
                <a:srgbClr val="AE8C6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AC1D99E-3D20-7D42-2323-D2E6661300ED}"/>
              </a:ext>
            </a:extLst>
          </p:cNvPr>
          <p:cNvSpPr txBox="1"/>
          <p:nvPr/>
        </p:nvSpPr>
        <p:spPr>
          <a:xfrm>
            <a:off x="8766121" y="1711907"/>
            <a:ext cx="34336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b="1" dirty="0">
                <a:solidFill>
                  <a:srgbClr val="91B7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</a:t>
            </a:r>
            <a:r>
              <a:rPr lang="en-GB" sz="800" b="1" baseline="-25000" dirty="0">
                <a:solidFill>
                  <a:srgbClr val="91B7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GB" sz="800" b="1" dirty="0">
              <a:solidFill>
                <a:srgbClr val="91B78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297A5133-6039-CCC4-6922-A132BE767446}"/>
              </a:ext>
            </a:extLst>
          </p:cNvPr>
          <p:cNvSpPr txBox="1"/>
          <p:nvPr/>
        </p:nvSpPr>
        <p:spPr>
          <a:xfrm rot="16200000">
            <a:off x="1655163" y="3057958"/>
            <a:ext cx="870751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50" dirty="0"/>
              <a:t>age (Ma)</a:t>
            </a:r>
          </a:p>
        </p:txBody>
      </p:sp>
      <p:pic>
        <p:nvPicPr>
          <p:cNvPr id="52" name="Picture 51" descr="A graph of different sizes and colors&#10;&#10;Description automatically generated">
            <a:extLst>
              <a:ext uri="{FF2B5EF4-FFF2-40B4-BE49-F238E27FC236}">
                <a16:creationId xmlns:a16="http://schemas.microsoft.com/office/drawing/2014/main" id="{C9D883D6-53AA-F3E4-8667-24FD78D24C3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54" t="92746" r="5359" b="2565"/>
          <a:stretch/>
        </p:blipFill>
        <p:spPr>
          <a:xfrm>
            <a:off x="4532253" y="5845808"/>
            <a:ext cx="1837271" cy="278688"/>
          </a:xfrm>
          <a:prstGeom prst="rect">
            <a:avLst/>
          </a:prstGeom>
        </p:spPr>
      </p:pic>
      <p:pic>
        <p:nvPicPr>
          <p:cNvPr id="53" name="Picture 52" descr="A graph of different sizes and colors&#10;&#10;Description automatically generated">
            <a:extLst>
              <a:ext uri="{FF2B5EF4-FFF2-40B4-BE49-F238E27FC236}">
                <a16:creationId xmlns:a16="http://schemas.microsoft.com/office/drawing/2014/main" id="{3177859D-A8A1-47DF-DCB0-E2BF8C75D5E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54" t="92746" r="5359" b="2565"/>
          <a:stretch/>
        </p:blipFill>
        <p:spPr>
          <a:xfrm>
            <a:off x="2589164" y="5845808"/>
            <a:ext cx="1837271" cy="278688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95D6A21B-5E1A-AC8F-12D8-4A538B00D741}"/>
              </a:ext>
            </a:extLst>
          </p:cNvPr>
          <p:cNvSpPr txBox="1"/>
          <p:nvPr/>
        </p:nvSpPr>
        <p:spPr>
          <a:xfrm>
            <a:off x="9584914" y="1624681"/>
            <a:ext cx="46519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b="1" dirty="0">
                <a:solidFill>
                  <a:srgbClr val="9D734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 </a:t>
            </a:r>
            <a:r>
              <a:rPr lang="en-GB" sz="800" b="1" dirty="0" err="1">
                <a:solidFill>
                  <a:srgbClr val="9D734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tril</a:t>
            </a:r>
            <a:r>
              <a:rPr lang="en-GB" sz="800" b="1" dirty="0">
                <a:solidFill>
                  <a:srgbClr val="9D734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0FAD271-809F-7ADE-E7FA-A243615F240B}"/>
              </a:ext>
            </a:extLst>
          </p:cNvPr>
          <p:cNvSpPr txBox="1"/>
          <p:nvPr/>
        </p:nvSpPr>
        <p:spPr>
          <a:xfrm>
            <a:off x="9723520" y="2161262"/>
            <a:ext cx="344966" cy="2893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GB" sz="800" b="1" dirty="0">
                <a:solidFill>
                  <a:srgbClr val="2693B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</a:p>
          <a:p>
            <a:pPr>
              <a:lnSpc>
                <a:spcPct val="80000"/>
              </a:lnSpc>
            </a:pPr>
            <a:r>
              <a:rPr lang="en-GB" sz="800" b="1" dirty="0" err="1">
                <a:solidFill>
                  <a:srgbClr val="2693B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tril</a:t>
            </a:r>
            <a:r>
              <a:rPr lang="en-GB" sz="800" b="1" dirty="0">
                <a:solidFill>
                  <a:srgbClr val="2693B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57" name="Picture 56" descr="A graph showing a number of numbers&#10;&#10;Description automatically generated with medium confidence">
            <a:extLst>
              <a:ext uri="{FF2B5EF4-FFF2-40B4-BE49-F238E27FC236}">
                <a16:creationId xmlns:a16="http://schemas.microsoft.com/office/drawing/2014/main" id="{CB08B854-4BEB-46D1-DDD7-7FFBE709C39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6" t="11528" r="13634"/>
          <a:stretch/>
        </p:blipFill>
        <p:spPr>
          <a:xfrm>
            <a:off x="1930494" y="1136410"/>
            <a:ext cx="2165404" cy="5258480"/>
          </a:xfrm>
          <a:prstGeom prst="rect">
            <a:avLst/>
          </a:prstGeom>
        </p:spPr>
      </p:pic>
      <p:pic>
        <p:nvPicPr>
          <p:cNvPr id="59" name="Picture 58" descr="A graph of a graph showing a number of numbers&#10;&#10;Description automatically generated with medium confidence">
            <a:extLst>
              <a:ext uri="{FF2B5EF4-FFF2-40B4-BE49-F238E27FC236}">
                <a16:creationId xmlns:a16="http://schemas.microsoft.com/office/drawing/2014/main" id="{08F15DCA-EC8B-4E7F-C118-224BF7E7A41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18" t="11313" r="9524"/>
          <a:stretch/>
        </p:blipFill>
        <p:spPr>
          <a:xfrm>
            <a:off x="4546600" y="1125923"/>
            <a:ext cx="1743767" cy="5271253"/>
          </a:xfrm>
          <a:prstGeom prst="rect">
            <a:avLst/>
          </a:prstGeom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EF9310BB-73DD-097A-068F-C3FA977CDB40}"/>
              </a:ext>
            </a:extLst>
          </p:cNvPr>
          <p:cNvSpPr txBox="1"/>
          <p:nvPr/>
        </p:nvSpPr>
        <p:spPr>
          <a:xfrm>
            <a:off x="6905539" y="739284"/>
            <a:ext cx="1319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alignment 3</a:t>
            </a:r>
          </a:p>
          <a:p>
            <a:pPr algn="ctr"/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2.6% of samples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9BAFF1E-C00D-F32A-BAFB-C62CF3E6449F}"/>
              </a:ext>
            </a:extLst>
          </p:cNvPr>
          <p:cNvSpPr txBox="1"/>
          <p:nvPr/>
        </p:nvSpPr>
        <p:spPr>
          <a:xfrm>
            <a:off x="6644874" y="772881"/>
            <a:ext cx="4026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(c)</a:t>
            </a:r>
          </a:p>
        </p:txBody>
      </p:sp>
      <p:sp>
        <p:nvSpPr>
          <p:cNvPr id="62" name="Right Brace 61">
            <a:extLst>
              <a:ext uri="{FF2B5EF4-FFF2-40B4-BE49-F238E27FC236}">
                <a16:creationId xmlns:a16="http://schemas.microsoft.com/office/drawing/2014/main" id="{E1A5220A-7DA7-AB54-58CE-4B187159B786}"/>
              </a:ext>
            </a:extLst>
          </p:cNvPr>
          <p:cNvSpPr/>
          <p:nvPr/>
        </p:nvSpPr>
        <p:spPr>
          <a:xfrm rot="5400000">
            <a:off x="9114259" y="3359027"/>
            <a:ext cx="180865" cy="673590"/>
          </a:xfrm>
          <a:prstGeom prst="rightBrac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Right Brace 62">
            <a:extLst>
              <a:ext uri="{FF2B5EF4-FFF2-40B4-BE49-F238E27FC236}">
                <a16:creationId xmlns:a16="http://schemas.microsoft.com/office/drawing/2014/main" id="{A96A4A6E-9189-FBB9-344B-F6399FA0548B}"/>
              </a:ext>
            </a:extLst>
          </p:cNvPr>
          <p:cNvSpPr/>
          <p:nvPr/>
        </p:nvSpPr>
        <p:spPr>
          <a:xfrm rot="5400000">
            <a:off x="9653461" y="3818841"/>
            <a:ext cx="180865" cy="433386"/>
          </a:xfrm>
          <a:prstGeom prst="rightBrace">
            <a:avLst>
              <a:gd name="adj1" fmla="val 8333"/>
              <a:gd name="adj2" fmla="val 68637"/>
            </a:avLst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228F932C-0801-BAF8-E21D-47AC107C4661}"/>
              </a:ext>
            </a:extLst>
          </p:cNvPr>
          <p:cNvSpPr txBox="1"/>
          <p:nvPr/>
        </p:nvSpPr>
        <p:spPr>
          <a:xfrm>
            <a:off x="8770344" y="3731960"/>
            <a:ext cx="8858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radiometric dates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FEC1FF0-41F0-29CB-17F5-97B24627A298}"/>
              </a:ext>
            </a:extLst>
          </p:cNvPr>
          <p:cNvSpPr txBox="1"/>
          <p:nvPr/>
        </p:nvSpPr>
        <p:spPr>
          <a:xfrm>
            <a:off x="9219607" y="4096792"/>
            <a:ext cx="8858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trilobite</a:t>
            </a:r>
          </a:p>
          <a:p>
            <a:pPr algn="ctr"/>
            <a:r>
              <a:rPr lang="en-GB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appearances</a:t>
            </a:r>
          </a:p>
        </p:txBody>
      </p:sp>
      <p:pic>
        <p:nvPicPr>
          <p:cNvPr id="73" name="Picture 72" descr="A graph showing the age of a person&#10;&#10;Description automatically generated">
            <a:extLst>
              <a:ext uri="{FF2B5EF4-FFF2-40B4-BE49-F238E27FC236}">
                <a16:creationId xmlns:a16="http://schemas.microsoft.com/office/drawing/2014/main" id="{CDE1417D-F67C-5570-3E31-4955EBB4DE7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49" t="41209" r="87864" b="43989"/>
          <a:stretch/>
        </p:blipFill>
        <p:spPr>
          <a:xfrm>
            <a:off x="1843113" y="2899942"/>
            <a:ext cx="352292" cy="87975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FEC6C8B-09AA-0D13-BD29-A3D0F7237024}"/>
              </a:ext>
            </a:extLst>
          </p:cNvPr>
          <p:cNvSpPr txBox="1"/>
          <p:nvPr/>
        </p:nvSpPr>
        <p:spPr>
          <a:xfrm>
            <a:off x="251670" y="24328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5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BB57972-1238-0B7A-4D98-C724A3146284}"/>
              </a:ext>
            </a:extLst>
          </p:cNvPr>
          <p:cNvSpPr txBox="1"/>
          <p:nvPr/>
        </p:nvSpPr>
        <p:spPr>
          <a:xfrm>
            <a:off x="9191002" y="5304738"/>
            <a:ext cx="4411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50" dirty="0">
                <a:latin typeface="Arial" panose="020B0604020202020204" pitchFamily="34" charset="0"/>
                <a:cs typeface="Arial" panose="020B0604020202020204" pitchFamily="34" charset="0"/>
              </a:rPr>
              <a:t>Tiout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FB2CFA3-AEA3-51AD-D447-89A5DDFC1BC8}"/>
              </a:ext>
            </a:extLst>
          </p:cNvPr>
          <p:cNvSpPr txBox="1"/>
          <p:nvPr/>
        </p:nvSpPr>
        <p:spPr>
          <a:xfrm>
            <a:off x="8938119" y="5114567"/>
            <a:ext cx="56297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Arial" panose="020B0604020202020204" pitchFamily="34" charset="0"/>
                <a:cs typeface="Arial" panose="020B0604020202020204" pitchFamily="34" charset="0"/>
              </a:rPr>
              <a:t>legend: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D39C457-48A8-C9AC-8480-5332E7162ED2}"/>
              </a:ext>
            </a:extLst>
          </p:cNvPr>
          <p:cNvCxnSpPr>
            <a:cxnSpLocks/>
          </p:cNvCxnSpPr>
          <p:nvPr/>
        </p:nvCxnSpPr>
        <p:spPr>
          <a:xfrm>
            <a:off x="8836957" y="4482249"/>
            <a:ext cx="1164112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4C24993-349A-5DE9-C66C-F161FA445639}"/>
              </a:ext>
            </a:extLst>
          </p:cNvPr>
          <p:cNvSpPr txBox="1"/>
          <p:nvPr/>
        </p:nvSpPr>
        <p:spPr>
          <a:xfrm>
            <a:off x="9191002" y="5486002"/>
            <a:ext cx="731290" cy="2231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50" dirty="0">
                <a:latin typeface="Arial" panose="020B0604020202020204" pitchFamily="34" charset="0"/>
                <a:cs typeface="Arial" panose="020B0604020202020204" pitchFamily="34" charset="0"/>
              </a:rPr>
              <a:t>Oued </a:t>
            </a:r>
            <a:r>
              <a:rPr lang="en-GB" sz="850" dirty="0" err="1">
                <a:latin typeface="Arial" panose="020B0604020202020204" pitchFamily="34" charset="0"/>
                <a:cs typeface="Arial" panose="020B0604020202020204" pitchFamily="34" charset="0"/>
              </a:rPr>
              <a:t>Sdas</a:t>
            </a:r>
            <a:endParaRPr lang="en-GB" sz="8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8B73B9E-C3C6-7BDB-8C63-E7E589459AFC}"/>
              </a:ext>
            </a:extLst>
          </p:cNvPr>
          <p:cNvSpPr txBox="1"/>
          <p:nvPr/>
        </p:nvSpPr>
        <p:spPr>
          <a:xfrm>
            <a:off x="9191002" y="5669506"/>
            <a:ext cx="750526" cy="2246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50" dirty="0">
                <a:latin typeface="Arial" panose="020B0604020202020204" pitchFamily="34" charset="0"/>
                <a:cs typeface="Arial" panose="020B0604020202020204" pitchFamily="34" charset="0"/>
              </a:rPr>
              <a:t>Talat </a:t>
            </a:r>
            <a:r>
              <a:rPr lang="en-GB" sz="850" dirty="0" err="1">
                <a:latin typeface="Arial" panose="020B0604020202020204" pitchFamily="34" charset="0"/>
                <a:cs typeface="Arial" panose="020B0604020202020204" pitchFamily="34" charset="0"/>
              </a:rPr>
              <a:t>n’Yssi</a:t>
            </a:r>
            <a:endParaRPr lang="en-GB" sz="8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36C895B-7EBC-076C-676D-F8C03AEA7C75}"/>
              </a:ext>
            </a:extLst>
          </p:cNvPr>
          <p:cNvSpPr txBox="1"/>
          <p:nvPr/>
        </p:nvSpPr>
        <p:spPr>
          <a:xfrm>
            <a:off x="9193350" y="5853930"/>
            <a:ext cx="731290" cy="2231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50" dirty="0" err="1">
                <a:latin typeface="Arial" panose="020B0604020202020204" pitchFamily="34" charset="0"/>
                <a:cs typeface="Arial" panose="020B0604020202020204" pitchFamily="34" charset="0"/>
              </a:rPr>
              <a:t>Sukharikha</a:t>
            </a:r>
            <a:endParaRPr lang="en-GB" sz="8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FAA0B8B9-68B0-F03D-2A61-962FAB5212BE}"/>
              </a:ext>
            </a:extLst>
          </p:cNvPr>
          <p:cNvSpPr/>
          <p:nvPr/>
        </p:nvSpPr>
        <p:spPr>
          <a:xfrm>
            <a:off x="9099371" y="5356375"/>
            <a:ext cx="129627" cy="129627"/>
          </a:xfrm>
          <a:prstGeom prst="ellipse">
            <a:avLst/>
          </a:prstGeom>
          <a:solidFill>
            <a:srgbClr val="D19853"/>
          </a:solidFill>
          <a:ln w="19050">
            <a:solidFill>
              <a:srgbClr val="95632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8679E636-1277-6A65-C167-85A05429FAA6}"/>
              </a:ext>
            </a:extLst>
          </p:cNvPr>
          <p:cNvSpPr/>
          <p:nvPr/>
        </p:nvSpPr>
        <p:spPr>
          <a:xfrm>
            <a:off x="9107308" y="5544941"/>
            <a:ext cx="112297" cy="116398"/>
          </a:xfrm>
          <a:prstGeom prst="rect">
            <a:avLst/>
          </a:prstGeom>
          <a:solidFill>
            <a:srgbClr val="E7A1BA"/>
          </a:solidFill>
          <a:ln w="19050">
            <a:solidFill>
              <a:srgbClr val="DE7B9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5049C897-1243-1816-5036-CF68BD6791E9}"/>
              </a:ext>
            </a:extLst>
          </p:cNvPr>
          <p:cNvSpPr/>
          <p:nvPr/>
        </p:nvSpPr>
        <p:spPr>
          <a:xfrm rot="2700000">
            <a:off x="9107616" y="5722820"/>
            <a:ext cx="107826" cy="109881"/>
          </a:xfrm>
          <a:prstGeom prst="rect">
            <a:avLst/>
          </a:prstGeom>
          <a:solidFill>
            <a:srgbClr val="C2D1AF"/>
          </a:solidFill>
          <a:ln w="19050">
            <a:solidFill>
              <a:srgbClr val="A6BC8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Isosceles Triangle 68">
            <a:extLst>
              <a:ext uri="{FF2B5EF4-FFF2-40B4-BE49-F238E27FC236}">
                <a16:creationId xmlns:a16="http://schemas.microsoft.com/office/drawing/2014/main" id="{6A2ED349-2978-BD0A-8D6C-9EBAF0B7CD39}"/>
              </a:ext>
            </a:extLst>
          </p:cNvPr>
          <p:cNvSpPr/>
          <p:nvPr/>
        </p:nvSpPr>
        <p:spPr>
          <a:xfrm>
            <a:off x="9094533" y="5899916"/>
            <a:ext cx="143968" cy="125751"/>
          </a:xfrm>
          <a:prstGeom prst="triangle">
            <a:avLst/>
          </a:prstGeom>
          <a:solidFill>
            <a:srgbClr val="3FB3E1"/>
          </a:solidFill>
          <a:ln w="19050">
            <a:solidFill>
              <a:srgbClr val="1D8EB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2" name="Picture 81" descr="A graph of a number of people&#10;&#10;Description automatically generated with medium confidence">
            <a:extLst>
              <a:ext uri="{FF2B5EF4-FFF2-40B4-BE49-F238E27FC236}">
                <a16:creationId xmlns:a16="http://schemas.microsoft.com/office/drawing/2014/main" id="{BE0A5119-8DB9-656E-EE1B-33AD8516AC0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6" t="12463" r="24928" b="15572"/>
          <a:stretch/>
        </p:blipFill>
        <p:spPr>
          <a:xfrm>
            <a:off x="4074860" y="1192454"/>
            <a:ext cx="342286" cy="4277277"/>
          </a:xfrm>
          <a:prstGeom prst="rect">
            <a:avLst/>
          </a:prstGeom>
        </p:spPr>
      </p:pic>
      <p:pic>
        <p:nvPicPr>
          <p:cNvPr id="84" name="Picture 83" descr="A graph of a number of people&#10;&#10;Description automatically generated with medium confidence">
            <a:extLst>
              <a:ext uri="{FF2B5EF4-FFF2-40B4-BE49-F238E27FC236}">
                <a16:creationId xmlns:a16="http://schemas.microsoft.com/office/drawing/2014/main" id="{6484A097-ACB4-6CDE-0F30-379F84EA612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24" t="12560" r="25017" b="15563"/>
          <a:stretch/>
        </p:blipFill>
        <p:spPr>
          <a:xfrm>
            <a:off x="6146498" y="1197602"/>
            <a:ext cx="351994" cy="4272130"/>
          </a:xfrm>
          <a:prstGeom prst="rect">
            <a:avLst/>
          </a:prstGeom>
        </p:spPr>
      </p:pic>
      <p:pic>
        <p:nvPicPr>
          <p:cNvPr id="80" name="Picture 79" descr="A graph of a number of people&#10;&#10;Description automatically generated with medium confidence">
            <a:extLst>
              <a:ext uri="{FF2B5EF4-FFF2-40B4-BE49-F238E27FC236}">
                <a16:creationId xmlns:a16="http://schemas.microsoft.com/office/drawing/2014/main" id="{9EE1F457-BE0E-44AE-5BD1-BC5EAC52D7D1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17" t="12216" r="25498" b="15539"/>
          <a:stretch/>
        </p:blipFill>
        <p:spPr>
          <a:xfrm>
            <a:off x="8262987" y="1180453"/>
            <a:ext cx="339211" cy="4294041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FAEA1F8-EDFD-1BA0-506B-42FD988CC4E1}"/>
              </a:ext>
            </a:extLst>
          </p:cNvPr>
          <p:cNvCxnSpPr>
            <a:cxnSpLocks/>
          </p:cNvCxnSpPr>
          <p:nvPr/>
        </p:nvCxnSpPr>
        <p:spPr>
          <a:xfrm>
            <a:off x="8857199" y="5114567"/>
            <a:ext cx="1164112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val 3">
            <a:extLst>
              <a:ext uri="{FF2B5EF4-FFF2-40B4-BE49-F238E27FC236}">
                <a16:creationId xmlns:a16="http://schemas.microsoft.com/office/drawing/2014/main" id="{3956DD69-399D-A43C-9C21-74B909658D20}"/>
              </a:ext>
            </a:extLst>
          </p:cNvPr>
          <p:cNvSpPr/>
          <p:nvPr/>
        </p:nvSpPr>
        <p:spPr>
          <a:xfrm>
            <a:off x="4073982" y="4939027"/>
            <a:ext cx="76009" cy="76009"/>
          </a:xfrm>
          <a:prstGeom prst="ellipse">
            <a:avLst/>
          </a:prstGeom>
          <a:solidFill>
            <a:srgbClr val="D19853"/>
          </a:solidFill>
          <a:ln w="19050">
            <a:solidFill>
              <a:srgbClr val="95632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3BE9D64-9893-90C3-6203-142BBCA9D9DB}"/>
              </a:ext>
            </a:extLst>
          </p:cNvPr>
          <p:cNvSpPr/>
          <p:nvPr/>
        </p:nvSpPr>
        <p:spPr>
          <a:xfrm>
            <a:off x="4158995" y="4939027"/>
            <a:ext cx="65847" cy="68252"/>
          </a:xfrm>
          <a:prstGeom prst="rect">
            <a:avLst/>
          </a:prstGeom>
          <a:solidFill>
            <a:srgbClr val="E7A1BA"/>
          </a:solidFill>
          <a:ln w="19050">
            <a:solidFill>
              <a:srgbClr val="DE7B9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B09C7E-52DD-F0D1-DFF2-E40E106DB54F}"/>
              </a:ext>
            </a:extLst>
          </p:cNvPr>
          <p:cNvSpPr/>
          <p:nvPr/>
        </p:nvSpPr>
        <p:spPr>
          <a:xfrm rot="2700000">
            <a:off x="4231260" y="4937687"/>
            <a:ext cx="63226" cy="64431"/>
          </a:xfrm>
          <a:prstGeom prst="rect">
            <a:avLst/>
          </a:prstGeom>
          <a:solidFill>
            <a:srgbClr val="C2D1AF"/>
          </a:solidFill>
          <a:ln w="19050">
            <a:solidFill>
              <a:srgbClr val="A6BC8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58C51140-5ADD-08E4-2E71-BF9864AEC6C5}"/>
              </a:ext>
            </a:extLst>
          </p:cNvPr>
          <p:cNvSpPr/>
          <p:nvPr/>
        </p:nvSpPr>
        <p:spPr>
          <a:xfrm>
            <a:off x="4291864" y="4933034"/>
            <a:ext cx="84418" cy="73736"/>
          </a:xfrm>
          <a:prstGeom prst="triangle">
            <a:avLst/>
          </a:prstGeom>
          <a:solidFill>
            <a:srgbClr val="3FB3E1"/>
          </a:solidFill>
          <a:ln w="19050">
            <a:solidFill>
              <a:srgbClr val="1D8EB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765258C-BA86-6A43-18AC-A3FDDB8CEE39}"/>
              </a:ext>
            </a:extLst>
          </p:cNvPr>
          <p:cNvSpPr/>
          <p:nvPr/>
        </p:nvSpPr>
        <p:spPr>
          <a:xfrm>
            <a:off x="6155736" y="4916802"/>
            <a:ext cx="76009" cy="76009"/>
          </a:xfrm>
          <a:prstGeom prst="ellipse">
            <a:avLst/>
          </a:prstGeom>
          <a:solidFill>
            <a:srgbClr val="D19853"/>
          </a:solidFill>
          <a:ln w="19050">
            <a:solidFill>
              <a:srgbClr val="95632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9D6A42D-4A2D-10D8-1426-9EB074924208}"/>
              </a:ext>
            </a:extLst>
          </p:cNvPr>
          <p:cNvSpPr/>
          <p:nvPr/>
        </p:nvSpPr>
        <p:spPr>
          <a:xfrm>
            <a:off x="6240749" y="4916802"/>
            <a:ext cx="65847" cy="68252"/>
          </a:xfrm>
          <a:prstGeom prst="rect">
            <a:avLst/>
          </a:prstGeom>
          <a:solidFill>
            <a:srgbClr val="E7A1BA"/>
          </a:solidFill>
          <a:ln w="19050">
            <a:solidFill>
              <a:srgbClr val="DE7B9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0E8B99F-7C71-6359-F242-D8C6BD077D0B}"/>
              </a:ext>
            </a:extLst>
          </p:cNvPr>
          <p:cNvSpPr/>
          <p:nvPr/>
        </p:nvSpPr>
        <p:spPr>
          <a:xfrm rot="2700000">
            <a:off x="6313014" y="4915462"/>
            <a:ext cx="63226" cy="64431"/>
          </a:xfrm>
          <a:prstGeom prst="rect">
            <a:avLst/>
          </a:prstGeom>
          <a:solidFill>
            <a:srgbClr val="C2D1AF"/>
          </a:solidFill>
          <a:ln w="19050">
            <a:solidFill>
              <a:srgbClr val="A6BC8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9CF79E49-36CC-D8E1-1C38-A47F096AA78D}"/>
              </a:ext>
            </a:extLst>
          </p:cNvPr>
          <p:cNvSpPr/>
          <p:nvPr/>
        </p:nvSpPr>
        <p:spPr>
          <a:xfrm>
            <a:off x="6373618" y="4910809"/>
            <a:ext cx="84418" cy="73736"/>
          </a:xfrm>
          <a:prstGeom prst="triangle">
            <a:avLst/>
          </a:prstGeom>
          <a:solidFill>
            <a:srgbClr val="3FB3E1"/>
          </a:solidFill>
          <a:ln w="19050">
            <a:solidFill>
              <a:srgbClr val="1D8EB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67519F9-39B7-5EC0-2A6E-0028CA83D81E}"/>
              </a:ext>
            </a:extLst>
          </p:cNvPr>
          <p:cNvSpPr/>
          <p:nvPr/>
        </p:nvSpPr>
        <p:spPr>
          <a:xfrm>
            <a:off x="8266733" y="5176831"/>
            <a:ext cx="76009" cy="76009"/>
          </a:xfrm>
          <a:prstGeom prst="ellipse">
            <a:avLst/>
          </a:prstGeom>
          <a:solidFill>
            <a:srgbClr val="D19853"/>
          </a:solidFill>
          <a:ln w="19050">
            <a:solidFill>
              <a:srgbClr val="95632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AF26EE4-22F1-1C92-66AE-36BECC136FE4}"/>
              </a:ext>
            </a:extLst>
          </p:cNvPr>
          <p:cNvSpPr/>
          <p:nvPr/>
        </p:nvSpPr>
        <p:spPr>
          <a:xfrm>
            <a:off x="8351746" y="5176831"/>
            <a:ext cx="65847" cy="68252"/>
          </a:xfrm>
          <a:prstGeom prst="rect">
            <a:avLst/>
          </a:prstGeom>
          <a:solidFill>
            <a:srgbClr val="E7A1BA"/>
          </a:solidFill>
          <a:ln w="19050">
            <a:solidFill>
              <a:srgbClr val="DE7B9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03E6039-92B1-EFB9-4F90-C79261E05C65}"/>
              </a:ext>
            </a:extLst>
          </p:cNvPr>
          <p:cNvSpPr/>
          <p:nvPr/>
        </p:nvSpPr>
        <p:spPr>
          <a:xfrm rot="2700000">
            <a:off x="8424011" y="5175491"/>
            <a:ext cx="63226" cy="64431"/>
          </a:xfrm>
          <a:prstGeom prst="rect">
            <a:avLst/>
          </a:prstGeom>
          <a:solidFill>
            <a:srgbClr val="C2D1AF"/>
          </a:solidFill>
          <a:ln w="19050">
            <a:solidFill>
              <a:srgbClr val="A6BC8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92AF92C8-1F6F-412D-851A-466BCA2CEFF0}"/>
              </a:ext>
            </a:extLst>
          </p:cNvPr>
          <p:cNvSpPr/>
          <p:nvPr/>
        </p:nvSpPr>
        <p:spPr>
          <a:xfrm>
            <a:off x="8484615" y="5170838"/>
            <a:ext cx="84418" cy="73736"/>
          </a:xfrm>
          <a:prstGeom prst="triangle">
            <a:avLst/>
          </a:prstGeom>
          <a:solidFill>
            <a:srgbClr val="3FB3E1"/>
          </a:solidFill>
          <a:ln w="19050">
            <a:solidFill>
              <a:srgbClr val="1D8EB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81315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aph with a blue line&#10;&#10;Description automatically generated">
            <a:extLst>
              <a:ext uri="{FF2B5EF4-FFF2-40B4-BE49-F238E27FC236}">
                <a16:creationId xmlns:a16="http://schemas.microsoft.com/office/drawing/2014/main" id="{BEE6D8B0-8B5A-018E-5672-C9DA0B79689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3574" y="3429000"/>
            <a:ext cx="3340865" cy="3185477"/>
          </a:xfrm>
          <a:prstGeom prst="rect">
            <a:avLst/>
          </a:prstGeom>
        </p:spPr>
      </p:pic>
      <p:pic>
        <p:nvPicPr>
          <p:cNvPr id="10" name="Picture 9" descr="A graph of a number of people&#10;&#10;Description automatically generated with medium confidence">
            <a:extLst>
              <a:ext uri="{FF2B5EF4-FFF2-40B4-BE49-F238E27FC236}">
                <a16:creationId xmlns:a16="http://schemas.microsoft.com/office/drawing/2014/main" id="{9AAD44AB-5350-94DF-F172-1D5C82EF7A27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010" y="3451008"/>
            <a:ext cx="3340865" cy="3185477"/>
          </a:xfrm>
          <a:prstGeom prst="rect">
            <a:avLst/>
          </a:prstGeom>
        </p:spPr>
      </p:pic>
      <p:pic>
        <p:nvPicPr>
          <p:cNvPr id="12" name="Picture 11" descr="A graph with a line&#10;&#10;Description automatically generated">
            <a:extLst>
              <a:ext uri="{FF2B5EF4-FFF2-40B4-BE49-F238E27FC236}">
                <a16:creationId xmlns:a16="http://schemas.microsoft.com/office/drawing/2014/main" id="{D78E5D97-79F9-BA44-6F82-C6884F69CB56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203" y="337064"/>
            <a:ext cx="3340865" cy="3185477"/>
          </a:xfrm>
          <a:prstGeom prst="rect">
            <a:avLst/>
          </a:prstGeom>
        </p:spPr>
      </p:pic>
      <p:pic>
        <p:nvPicPr>
          <p:cNvPr id="14" name="Picture 13" descr="A graph with a line&#10;&#10;Description automatically generated">
            <a:extLst>
              <a:ext uri="{FF2B5EF4-FFF2-40B4-BE49-F238E27FC236}">
                <a16:creationId xmlns:a16="http://schemas.microsoft.com/office/drawing/2014/main" id="{C82B3811-19A5-2176-FF30-95623FAC9EB5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011" y="336796"/>
            <a:ext cx="3340865" cy="3185477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4431640B-B6D2-3908-F64A-C017711A8CFF}"/>
              </a:ext>
            </a:extLst>
          </p:cNvPr>
          <p:cNvSpPr txBox="1"/>
          <p:nvPr/>
        </p:nvSpPr>
        <p:spPr>
          <a:xfrm>
            <a:off x="1724330" y="335902"/>
            <a:ext cx="4026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(a)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5F441929-7AC9-AF0B-9ABE-23108F60EFE7}"/>
              </a:ext>
            </a:extLst>
          </p:cNvPr>
          <p:cNvSpPr txBox="1"/>
          <p:nvPr/>
        </p:nvSpPr>
        <p:spPr>
          <a:xfrm>
            <a:off x="5065194" y="335902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(b)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A9DE86E5-69D5-135B-D8A4-E859C8E399AB}"/>
              </a:ext>
            </a:extLst>
          </p:cNvPr>
          <p:cNvSpPr txBox="1"/>
          <p:nvPr/>
        </p:nvSpPr>
        <p:spPr>
          <a:xfrm>
            <a:off x="1724330" y="3472462"/>
            <a:ext cx="4026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(c)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D5655764-C155-8746-2CDB-4315581A6516}"/>
              </a:ext>
            </a:extLst>
          </p:cNvPr>
          <p:cNvSpPr txBox="1"/>
          <p:nvPr/>
        </p:nvSpPr>
        <p:spPr>
          <a:xfrm>
            <a:off x="5065194" y="3472462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(d)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24313887-92BE-01E2-DAB1-466A576758CC}"/>
              </a:ext>
            </a:extLst>
          </p:cNvPr>
          <p:cNvSpPr txBox="1"/>
          <p:nvPr/>
        </p:nvSpPr>
        <p:spPr>
          <a:xfrm>
            <a:off x="2438877" y="554596"/>
            <a:ext cx="560218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Tiout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E5C4B7FB-830C-25A9-14C2-0CB983FB2354}"/>
              </a:ext>
            </a:extLst>
          </p:cNvPr>
          <p:cNvSpPr txBox="1"/>
          <p:nvPr/>
        </p:nvSpPr>
        <p:spPr>
          <a:xfrm>
            <a:off x="5788241" y="554596"/>
            <a:ext cx="989373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Oued </a:t>
            </a:r>
            <a:r>
              <a:rPr lang="en-GB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Sdas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15F97EFD-FCC9-F157-F0E1-C7ABE6153A89}"/>
              </a:ext>
            </a:extLst>
          </p:cNvPr>
          <p:cNvSpPr txBox="1"/>
          <p:nvPr/>
        </p:nvSpPr>
        <p:spPr>
          <a:xfrm>
            <a:off x="2438877" y="3641739"/>
            <a:ext cx="102925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Talat </a:t>
            </a:r>
            <a:r>
              <a:rPr lang="en-GB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n’Yssi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7543D039-CBCE-42E7-5AF3-352D7CBFAAE3}"/>
              </a:ext>
            </a:extLst>
          </p:cNvPr>
          <p:cNvSpPr txBox="1"/>
          <p:nvPr/>
        </p:nvSpPr>
        <p:spPr>
          <a:xfrm>
            <a:off x="5788241" y="3638924"/>
            <a:ext cx="1013419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Sukharikha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Star: 5 Points 81">
            <a:extLst>
              <a:ext uri="{FF2B5EF4-FFF2-40B4-BE49-F238E27FC236}">
                <a16:creationId xmlns:a16="http://schemas.microsoft.com/office/drawing/2014/main" id="{1B751413-0895-7B60-33D0-2B6002B95632}"/>
              </a:ext>
            </a:extLst>
          </p:cNvPr>
          <p:cNvSpPr/>
          <p:nvPr/>
        </p:nvSpPr>
        <p:spPr>
          <a:xfrm>
            <a:off x="4460887" y="693095"/>
            <a:ext cx="118525" cy="116257"/>
          </a:xfrm>
          <a:prstGeom prst="star5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3" name="Star: 5 Points 82">
            <a:extLst>
              <a:ext uri="{FF2B5EF4-FFF2-40B4-BE49-F238E27FC236}">
                <a16:creationId xmlns:a16="http://schemas.microsoft.com/office/drawing/2014/main" id="{F0B181FC-222D-50FD-F928-CC4CF058C920}"/>
              </a:ext>
            </a:extLst>
          </p:cNvPr>
          <p:cNvSpPr/>
          <p:nvPr/>
        </p:nvSpPr>
        <p:spPr>
          <a:xfrm>
            <a:off x="7450784" y="4113224"/>
            <a:ext cx="118525" cy="116257"/>
          </a:xfrm>
          <a:prstGeom prst="star5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 descr="A graph showing the age of a person&#10;&#10;Description automatically generated">
            <a:extLst>
              <a:ext uri="{FF2B5EF4-FFF2-40B4-BE49-F238E27FC236}">
                <a16:creationId xmlns:a16="http://schemas.microsoft.com/office/drawing/2014/main" id="{E5A7B526-2E81-8CC3-E34B-C50E69F7B3E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49" t="41209" r="87864" b="43989"/>
          <a:stretch/>
        </p:blipFill>
        <p:spPr>
          <a:xfrm>
            <a:off x="1777029" y="1314449"/>
            <a:ext cx="303277" cy="757351"/>
          </a:xfrm>
          <a:prstGeom prst="rect">
            <a:avLst/>
          </a:prstGeom>
        </p:spPr>
      </p:pic>
      <p:pic>
        <p:nvPicPr>
          <p:cNvPr id="5" name="Picture 4" descr="A graph showing the age of a person&#10;&#10;Description automatically generated">
            <a:extLst>
              <a:ext uri="{FF2B5EF4-FFF2-40B4-BE49-F238E27FC236}">
                <a16:creationId xmlns:a16="http://schemas.microsoft.com/office/drawing/2014/main" id="{17A28064-6C49-7FDC-0CF7-DA1A6B853DC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49" t="41209" r="87864" b="43989"/>
          <a:stretch/>
        </p:blipFill>
        <p:spPr>
          <a:xfrm>
            <a:off x="1774028" y="4451009"/>
            <a:ext cx="303277" cy="757351"/>
          </a:xfrm>
          <a:prstGeom prst="rect">
            <a:avLst/>
          </a:prstGeom>
        </p:spPr>
      </p:pic>
      <p:pic>
        <p:nvPicPr>
          <p:cNvPr id="6" name="Picture 5" descr="A graph showing the age of a person&#10;&#10;Description automatically generated">
            <a:extLst>
              <a:ext uri="{FF2B5EF4-FFF2-40B4-BE49-F238E27FC236}">
                <a16:creationId xmlns:a16="http://schemas.microsoft.com/office/drawing/2014/main" id="{68CCF682-FD33-3B22-14B8-297C463CFAE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49" t="41209" r="87864" b="43989"/>
          <a:stretch/>
        </p:blipFill>
        <p:spPr>
          <a:xfrm>
            <a:off x="5154608" y="4406559"/>
            <a:ext cx="303277" cy="757351"/>
          </a:xfrm>
          <a:prstGeom prst="rect">
            <a:avLst/>
          </a:prstGeom>
        </p:spPr>
      </p:pic>
      <p:pic>
        <p:nvPicPr>
          <p:cNvPr id="7" name="Picture 6" descr="A graph showing the age of a person&#10;&#10;Description automatically generated">
            <a:extLst>
              <a:ext uri="{FF2B5EF4-FFF2-40B4-BE49-F238E27FC236}">
                <a16:creationId xmlns:a16="http://schemas.microsoft.com/office/drawing/2014/main" id="{2EB29AA0-3CBF-84DA-FDC4-E99D11C8D80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49" t="41209" r="87864" b="43989"/>
          <a:stretch/>
        </p:blipFill>
        <p:spPr>
          <a:xfrm>
            <a:off x="5154608" y="1314448"/>
            <a:ext cx="303277" cy="75735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E435EF8-D6C9-5346-247E-14D6BD9E020A}"/>
              </a:ext>
            </a:extLst>
          </p:cNvPr>
          <p:cNvSpPr txBox="1"/>
          <p:nvPr/>
        </p:nvSpPr>
        <p:spPr>
          <a:xfrm>
            <a:off x="251670" y="24328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466543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392E10-E5DD-3070-59A7-81182B2252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Appendix B</a:t>
            </a:r>
          </a:p>
        </p:txBody>
      </p:sp>
    </p:spTree>
    <p:extLst>
      <p:ext uri="{BB962C8B-B14F-4D97-AF65-F5344CB8AC3E}">
        <p14:creationId xmlns:p14="http://schemas.microsoft.com/office/powerpoint/2010/main" val="10460662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Picture 118" descr="A diagram of a number of squares&#10;&#10;Description automatically generated with medium confidence">
            <a:extLst>
              <a:ext uri="{FF2B5EF4-FFF2-40B4-BE49-F238E27FC236}">
                <a16:creationId xmlns:a16="http://schemas.microsoft.com/office/drawing/2014/main" id="{4677A998-5B90-BA8C-CCB7-D1CB22D5FF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652" y="239257"/>
            <a:ext cx="3569872" cy="1454392"/>
          </a:xfrm>
          <a:prstGeom prst="rect">
            <a:avLst/>
          </a:prstGeom>
        </p:spPr>
      </p:pic>
      <p:pic>
        <p:nvPicPr>
          <p:cNvPr id="121" name="Picture 120" descr="A diagram of a number of dots&#10;&#10;Description automatically generated with medium confidence">
            <a:extLst>
              <a:ext uri="{FF2B5EF4-FFF2-40B4-BE49-F238E27FC236}">
                <a16:creationId xmlns:a16="http://schemas.microsoft.com/office/drawing/2014/main" id="{D43D7A61-5EFC-3E1E-8FB0-AD4B28C473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524" y="239257"/>
            <a:ext cx="3569872" cy="1454392"/>
          </a:xfrm>
          <a:prstGeom prst="rect">
            <a:avLst/>
          </a:prstGeom>
        </p:spPr>
      </p:pic>
      <p:pic>
        <p:nvPicPr>
          <p:cNvPr id="123" name="Picture 122" descr="A graph showing different colored squares&#10;&#10;Description automatically generated with medium confidence">
            <a:extLst>
              <a:ext uri="{FF2B5EF4-FFF2-40B4-BE49-F238E27FC236}">
                <a16:creationId xmlns:a16="http://schemas.microsoft.com/office/drawing/2014/main" id="{2A1D7D7F-F7D0-58C0-86D4-30344026E2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1396" y="239257"/>
            <a:ext cx="3569872" cy="1454392"/>
          </a:xfrm>
          <a:prstGeom prst="rect">
            <a:avLst/>
          </a:prstGeom>
        </p:spPr>
      </p:pic>
      <p:pic>
        <p:nvPicPr>
          <p:cNvPr id="125" name="Picture 124" descr="A graph showing a number of numbers&#10;&#10;Description automatically generated with medium confidence">
            <a:extLst>
              <a:ext uri="{FF2B5EF4-FFF2-40B4-BE49-F238E27FC236}">
                <a16:creationId xmlns:a16="http://schemas.microsoft.com/office/drawing/2014/main" id="{A356F554-B0A0-6BD7-2576-D6262B212F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652" y="1246839"/>
            <a:ext cx="3569872" cy="1454392"/>
          </a:xfrm>
          <a:prstGeom prst="rect">
            <a:avLst/>
          </a:prstGeom>
        </p:spPr>
      </p:pic>
      <p:pic>
        <p:nvPicPr>
          <p:cNvPr id="127" name="Picture 126" descr="A diagram of a graph&#10;&#10;Description automatically generated with medium confidence">
            <a:extLst>
              <a:ext uri="{FF2B5EF4-FFF2-40B4-BE49-F238E27FC236}">
                <a16:creationId xmlns:a16="http://schemas.microsoft.com/office/drawing/2014/main" id="{59A92051-FA87-EBC8-9D69-9D89FB51DB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524" y="1246839"/>
            <a:ext cx="3569872" cy="1454392"/>
          </a:xfrm>
          <a:prstGeom prst="rect">
            <a:avLst/>
          </a:prstGeom>
        </p:spPr>
      </p:pic>
      <p:pic>
        <p:nvPicPr>
          <p:cNvPr id="129" name="Picture 128" descr="A diagram of a number of dots&#10;&#10;Description automatically generated with medium confidence">
            <a:extLst>
              <a:ext uri="{FF2B5EF4-FFF2-40B4-BE49-F238E27FC236}">
                <a16:creationId xmlns:a16="http://schemas.microsoft.com/office/drawing/2014/main" id="{1961B9CB-F24A-05EB-1C6F-D58A3D2BCFC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1396" y="1246839"/>
            <a:ext cx="3569872" cy="1454392"/>
          </a:xfrm>
          <a:prstGeom prst="rect">
            <a:avLst/>
          </a:prstGeom>
        </p:spPr>
      </p:pic>
      <p:pic>
        <p:nvPicPr>
          <p:cNvPr id="131" name="Picture 130" descr="A graph of numbers and a number of objects&#10;&#10;Description automatically generated with medium confidence">
            <a:extLst>
              <a:ext uri="{FF2B5EF4-FFF2-40B4-BE49-F238E27FC236}">
                <a16:creationId xmlns:a16="http://schemas.microsoft.com/office/drawing/2014/main" id="{9A69439A-93F1-55C4-B43C-234C6C0DF77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652" y="2254421"/>
            <a:ext cx="3569872" cy="1454392"/>
          </a:xfrm>
          <a:prstGeom prst="rect">
            <a:avLst/>
          </a:prstGeom>
        </p:spPr>
      </p:pic>
      <p:pic>
        <p:nvPicPr>
          <p:cNvPr id="133" name="Picture 132" descr="A diagram of a number of squares&#10;&#10;Description automatically generated with medium confidence">
            <a:extLst>
              <a:ext uri="{FF2B5EF4-FFF2-40B4-BE49-F238E27FC236}">
                <a16:creationId xmlns:a16="http://schemas.microsoft.com/office/drawing/2014/main" id="{AA1EA248-C686-6F08-3130-3EF1E239E29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524" y="2254421"/>
            <a:ext cx="3569872" cy="1454392"/>
          </a:xfrm>
          <a:prstGeom prst="rect">
            <a:avLst/>
          </a:prstGeom>
        </p:spPr>
      </p:pic>
      <p:pic>
        <p:nvPicPr>
          <p:cNvPr id="135" name="Picture 134" descr="A diagram of a number of dots&#10;&#10;Description automatically generated with medium confidence">
            <a:extLst>
              <a:ext uri="{FF2B5EF4-FFF2-40B4-BE49-F238E27FC236}">
                <a16:creationId xmlns:a16="http://schemas.microsoft.com/office/drawing/2014/main" id="{B1D43039-A699-B851-113D-F87AE4DDB39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1396" y="2254421"/>
            <a:ext cx="3569872" cy="1454392"/>
          </a:xfrm>
          <a:prstGeom prst="rect">
            <a:avLst/>
          </a:prstGeom>
        </p:spPr>
      </p:pic>
      <p:pic>
        <p:nvPicPr>
          <p:cNvPr id="137" name="Picture 136" descr="A graph showing a number of numbers and a number of objects&#10;&#10;Description automatically generated with medium confidence">
            <a:extLst>
              <a:ext uri="{FF2B5EF4-FFF2-40B4-BE49-F238E27FC236}">
                <a16:creationId xmlns:a16="http://schemas.microsoft.com/office/drawing/2014/main" id="{C3D06ABA-8979-5781-7B50-D226FF86A89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652" y="3251200"/>
            <a:ext cx="3569872" cy="1454392"/>
          </a:xfrm>
          <a:prstGeom prst="rect">
            <a:avLst/>
          </a:prstGeom>
        </p:spPr>
      </p:pic>
      <p:pic>
        <p:nvPicPr>
          <p:cNvPr id="139" name="Picture 138" descr="A graph showing a number of squares&#10;&#10;Description automatically generated with medium confidence">
            <a:extLst>
              <a:ext uri="{FF2B5EF4-FFF2-40B4-BE49-F238E27FC236}">
                <a16:creationId xmlns:a16="http://schemas.microsoft.com/office/drawing/2014/main" id="{FE292327-7E15-95D3-5828-FB37457FA1C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227" y="3251200"/>
            <a:ext cx="3569872" cy="1454392"/>
          </a:xfrm>
          <a:prstGeom prst="rect">
            <a:avLst/>
          </a:prstGeom>
        </p:spPr>
      </p:pic>
      <p:pic>
        <p:nvPicPr>
          <p:cNvPr id="141" name="Picture 140" descr="A graph showing a number of numbers&#10;&#10;Description automatically generated with medium confidence">
            <a:extLst>
              <a:ext uri="{FF2B5EF4-FFF2-40B4-BE49-F238E27FC236}">
                <a16:creationId xmlns:a16="http://schemas.microsoft.com/office/drawing/2014/main" id="{197CD99B-9FE1-B201-32F3-161C114C6B7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4802" y="3251200"/>
            <a:ext cx="3569872" cy="1454392"/>
          </a:xfrm>
          <a:prstGeom prst="rect">
            <a:avLst/>
          </a:prstGeom>
        </p:spPr>
      </p:pic>
      <p:pic>
        <p:nvPicPr>
          <p:cNvPr id="143" name="Picture 142" descr="A graph showing a number of numbers and a number of flowers&#10;&#10;Description automatically generated with medium confidence">
            <a:extLst>
              <a:ext uri="{FF2B5EF4-FFF2-40B4-BE49-F238E27FC236}">
                <a16:creationId xmlns:a16="http://schemas.microsoft.com/office/drawing/2014/main" id="{8137E848-D597-8526-8282-392697C9A2B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761" y="4269585"/>
            <a:ext cx="3569872" cy="1454392"/>
          </a:xfrm>
          <a:prstGeom prst="rect">
            <a:avLst/>
          </a:prstGeom>
        </p:spPr>
      </p:pic>
      <p:pic>
        <p:nvPicPr>
          <p:cNvPr id="145" name="Picture 144" descr="A graph of a number of numbers&#10;&#10;Description automatically generated with medium confidence">
            <a:extLst>
              <a:ext uri="{FF2B5EF4-FFF2-40B4-BE49-F238E27FC236}">
                <a16:creationId xmlns:a16="http://schemas.microsoft.com/office/drawing/2014/main" id="{A0B573A7-1070-BF87-1D07-636D85FD95F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8118" y="4275266"/>
            <a:ext cx="3569872" cy="1454392"/>
          </a:xfrm>
          <a:prstGeom prst="rect">
            <a:avLst/>
          </a:prstGeom>
        </p:spPr>
      </p:pic>
      <p:pic>
        <p:nvPicPr>
          <p:cNvPr id="147" name="Picture 146" descr="A graph showing different colored arrows&#10;&#10;Description automatically generated">
            <a:extLst>
              <a:ext uri="{FF2B5EF4-FFF2-40B4-BE49-F238E27FC236}">
                <a16:creationId xmlns:a16="http://schemas.microsoft.com/office/drawing/2014/main" id="{1161876C-7881-D22C-C740-6591B30CFCF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8317" y="4269585"/>
            <a:ext cx="3569872" cy="1454392"/>
          </a:xfrm>
          <a:prstGeom prst="rect">
            <a:avLst/>
          </a:prstGeom>
        </p:spPr>
      </p:pic>
      <p:pic>
        <p:nvPicPr>
          <p:cNvPr id="149" name="Picture 148" descr="A graph of a number of numbers&#10;&#10;Description automatically generated with medium confidence">
            <a:extLst>
              <a:ext uri="{FF2B5EF4-FFF2-40B4-BE49-F238E27FC236}">
                <a16:creationId xmlns:a16="http://schemas.microsoft.com/office/drawing/2014/main" id="{5C55D87E-19BE-CC18-9CF6-73ECCEF3D02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246" y="5287970"/>
            <a:ext cx="3569872" cy="1454392"/>
          </a:xfrm>
          <a:prstGeom prst="rect">
            <a:avLst/>
          </a:prstGeom>
        </p:spPr>
      </p:pic>
      <p:pic>
        <p:nvPicPr>
          <p:cNvPr id="151" name="Picture 150" descr="A graph showing a number of numbers&#10;&#10;Description automatically generated with medium confidence">
            <a:extLst>
              <a:ext uri="{FF2B5EF4-FFF2-40B4-BE49-F238E27FC236}">
                <a16:creationId xmlns:a16="http://schemas.microsoft.com/office/drawing/2014/main" id="{DD8D0786-0EE8-2FE3-D119-5D5944037AB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8118" y="5287970"/>
            <a:ext cx="3569872" cy="1454392"/>
          </a:xfrm>
          <a:prstGeom prst="rect">
            <a:avLst/>
          </a:prstGeom>
        </p:spPr>
      </p:pic>
      <p:pic>
        <p:nvPicPr>
          <p:cNvPr id="153" name="Picture 152" descr="A graph showing a number of numbers&#10;&#10;Description automatically generated with medium confidence">
            <a:extLst>
              <a:ext uri="{FF2B5EF4-FFF2-40B4-BE49-F238E27FC236}">
                <a16:creationId xmlns:a16="http://schemas.microsoft.com/office/drawing/2014/main" id="{794E00DE-06A9-B2A8-75AF-2F734AB79DF1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1505" y="5287970"/>
            <a:ext cx="3569872" cy="1454392"/>
          </a:xfrm>
          <a:prstGeom prst="rect">
            <a:avLst/>
          </a:prstGeom>
        </p:spPr>
      </p:pic>
      <p:sp>
        <p:nvSpPr>
          <p:cNvPr id="154" name="TextBox 153">
            <a:extLst>
              <a:ext uri="{FF2B5EF4-FFF2-40B4-BE49-F238E27FC236}">
                <a16:creationId xmlns:a16="http://schemas.microsoft.com/office/drawing/2014/main" id="{4A3C0EF4-4163-C62F-B719-2B26191D2964}"/>
              </a:ext>
            </a:extLst>
          </p:cNvPr>
          <p:cNvSpPr txBox="1"/>
          <p:nvPr/>
        </p:nvSpPr>
        <p:spPr>
          <a:xfrm>
            <a:off x="151003" y="167780"/>
            <a:ext cx="4267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B1</a:t>
            </a:r>
          </a:p>
        </p:txBody>
      </p:sp>
    </p:spTree>
    <p:extLst>
      <p:ext uri="{BB962C8B-B14F-4D97-AF65-F5344CB8AC3E}">
        <p14:creationId xmlns:p14="http://schemas.microsoft.com/office/powerpoint/2010/main" val="17587263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aph showing the age of a person&#10;&#10;Description automatically generated with medium confidence">
            <a:extLst>
              <a:ext uri="{FF2B5EF4-FFF2-40B4-BE49-F238E27FC236}">
                <a16:creationId xmlns:a16="http://schemas.microsoft.com/office/drawing/2014/main" id="{943EAD7E-8CBE-D842-1F1E-97D8F6E8E8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57" r="10819"/>
          <a:stretch/>
        </p:blipFill>
        <p:spPr>
          <a:xfrm>
            <a:off x="7309606" y="1090568"/>
            <a:ext cx="2364854" cy="5310237"/>
          </a:xfrm>
          <a:prstGeom prst="rect">
            <a:avLst/>
          </a:prstGeom>
        </p:spPr>
      </p:pic>
      <p:pic>
        <p:nvPicPr>
          <p:cNvPr id="5" name="Picture 4" descr="A graph showing the age of a person&#10;&#10;Description automatically generated with medium confidence">
            <a:extLst>
              <a:ext uri="{FF2B5EF4-FFF2-40B4-BE49-F238E27FC236}">
                <a16:creationId xmlns:a16="http://schemas.microsoft.com/office/drawing/2014/main" id="{D753E103-4724-6A3E-472E-96E4A24D80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57" r="10819"/>
          <a:stretch/>
        </p:blipFill>
        <p:spPr>
          <a:xfrm>
            <a:off x="5491726" y="1090567"/>
            <a:ext cx="2364853" cy="5310238"/>
          </a:xfrm>
          <a:prstGeom prst="rect">
            <a:avLst/>
          </a:prstGeom>
        </p:spPr>
      </p:pic>
      <p:pic>
        <p:nvPicPr>
          <p:cNvPr id="9" name="Picture 8" descr="A graph showing the age of a person&#10;&#10;Description automatically generated with medium confidence">
            <a:extLst>
              <a:ext uri="{FF2B5EF4-FFF2-40B4-BE49-F238E27FC236}">
                <a16:creationId xmlns:a16="http://schemas.microsoft.com/office/drawing/2014/main" id="{A8AFB5E6-321B-4D4C-A414-F247146DFCF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57" r="10819"/>
          <a:stretch/>
        </p:blipFill>
        <p:spPr>
          <a:xfrm>
            <a:off x="3673847" y="1090566"/>
            <a:ext cx="2364852" cy="5310239"/>
          </a:xfrm>
          <a:prstGeom prst="rect">
            <a:avLst/>
          </a:prstGeom>
        </p:spPr>
      </p:pic>
      <p:pic>
        <p:nvPicPr>
          <p:cNvPr id="11" name="Picture 10" descr="A graph showing a number of numbers&#10;&#10;Description automatically generated with medium confidence">
            <a:extLst>
              <a:ext uri="{FF2B5EF4-FFF2-40B4-BE49-F238E27FC236}">
                <a16:creationId xmlns:a16="http://schemas.microsoft.com/office/drawing/2014/main" id="{C2A7E3B0-E076-1C45-0194-B8FC7A34F1D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57" r="10819"/>
          <a:stretch/>
        </p:blipFill>
        <p:spPr>
          <a:xfrm>
            <a:off x="1855967" y="1090565"/>
            <a:ext cx="2364852" cy="531024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F3C39BA-E69D-CA0A-3798-C41D3FC7B785}"/>
              </a:ext>
            </a:extLst>
          </p:cNvPr>
          <p:cNvSpPr txBox="1"/>
          <p:nvPr/>
        </p:nvSpPr>
        <p:spPr>
          <a:xfrm>
            <a:off x="2544013" y="739285"/>
            <a:ext cx="17123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alignment 1</a:t>
            </a:r>
          </a:p>
          <a:p>
            <a:pPr algn="ctr"/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sample 1 as in Fig. 5a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9A05263-238B-719C-08EB-D972C77F488A}"/>
              </a:ext>
            </a:extLst>
          </p:cNvPr>
          <p:cNvSpPr txBox="1"/>
          <p:nvPr/>
        </p:nvSpPr>
        <p:spPr>
          <a:xfrm>
            <a:off x="4698859" y="739284"/>
            <a:ext cx="976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alignment 1</a:t>
            </a:r>
          </a:p>
          <a:p>
            <a:pPr algn="ctr"/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sample 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43F7FEF-F8B4-5790-1B5E-8FC22D50877B}"/>
              </a:ext>
            </a:extLst>
          </p:cNvPr>
          <p:cNvSpPr txBox="1"/>
          <p:nvPr/>
        </p:nvSpPr>
        <p:spPr>
          <a:xfrm>
            <a:off x="2485175" y="704556"/>
            <a:ext cx="4026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(a)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902CC3F-DB6E-8C87-A122-D9ACAE19E457}"/>
              </a:ext>
            </a:extLst>
          </p:cNvPr>
          <p:cNvSpPr txBox="1"/>
          <p:nvPr/>
        </p:nvSpPr>
        <p:spPr>
          <a:xfrm>
            <a:off x="4256204" y="714550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(b)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85058C2-032B-1667-6512-034179D0B885}"/>
              </a:ext>
            </a:extLst>
          </p:cNvPr>
          <p:cNvSpPr txBox="1"/>
          <p:nvPr/>
        </p:nvSpPr>
        <p:spPr>
          <a:xfrm>
            <a:off x="6087908" y="714550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(c)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F4E11C7-993B-3A29-E96D-24945C6619E3}"/>
              </a:ext>
            </a:extLst>
          </p:cNvPr>
          <p:cNvSpPr txBox="1"/>
          <p:nvPr/>
        </p:nvSpPr>
        <p:spPr>
          <a:xfrm>
            <a:off x="6559901" y="739284"/>
            <a:ext cx="976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alignment 1</a:t>
            </a:r>
          </a:p>
          <a:p>
            <a:pPr algn="ctr"/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sample 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A0D1750-BFC4-8B09-1AD4-82F79E54DA14}"/>
              </a:ext>
            </a:extLst>
          </p:cNvPr>
          <p:cNvSpPr txBox="1"/>
          <p:nvPr/>
        </p:nvSpPr>
        <p:spPr>
          <a:xfrm>
            <a:off x="7919612" y="714550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(d)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738AF95-D0AB-AB00-BD87-3F7EC48CE520}"/>
              </a:ext>
            </a:extLst>
          </p:cNvPr>
          <p:cNvSpPr txBox="1"/>
          <p:nvPr/>
        </p:nvSpPr>
        <p:spPr>
          <a:xfrm>
            <a:off x="7763294" y="739428"/>
            <a:ext cx="2073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       outlier sample not </a:t>
            </a:r>
          </a:p>
          <a:p>
            <a:pPr algn="ctr"/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assigned to any cluster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44DEB3A-E658-381C-D93D-35CE26AE049B}"/>
              </a:ext>
            </a:extLst>
          </p:cNvPr>
          <p:cNvSpPr txBox="1"/>
          <p:nvPr/>
        </p:nvSpPr>
        <p:spPr>
          <a:xfrm>
            <a:off x="-73259" y="-32276"/>
            <a:ext cx="4267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B3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D1730D6-4D6F-B79E-2BF8-BCDEDA0B573C}"/>
              </a:ext>
            </a:extLst>
          </p:cNvPr>
          <p:cNvSpPr txBox="1"/>
          <p:nvPr/>
        </p:nvSpPr>
        <p:spPr>
          <a:xfrm>
            <a:off x="9834530" y="1505005"/>
            <a:ext cx="49885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latin typeface="Arial" panose="020B0604020202020204" pitchFamily="34" charset="0"/>
                <a:cs typeface="Arial" panose="020B0604020202020204" pitchFamily="34" charset="0"/>
              </a:rPr>
              <a:t>Tiout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2A4F901-D1C0-7FF0-3E8E-C57B143A4892}"/>
              </a:ext>
            </a:extLst>
          </p:cNvPr>
          <p:cNvSpPr txBox="1"/>
          <p:nvPr/>
        </p:nvSpPr>
        <p:spPr>
          <a:xfrm>
            <a:off x="9650227" y="1208374"/>
            <a:ext cx="6864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legend: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D838820-0DB6-0797-6921-6C8FD04AF79E}"/>
              </a:ext>
            </a:extLst>
          </p:cNvPr>
          <p:cNvSpPr txBox="1"/>
          <p:nvPr/>
        </p:nvSpPr>
        <p:spPr>
          <a:xfrm>
            <a:off x="9834530" y="1745400"/>
            <a:ext cx="889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latin typeface="Arial" panose="020B0604020202020204" pitchFamily="34" charset="0"/>
                <a:cs typeface="Arial" panose="020B0604020202020204" pitchFamily="34" charset="0"/>
              </a:rPr>
              <a:t>Oued </a:t>
            </a:r>
            <a:r>
              <a:rPr lang="en-GB" sz="1100" dirty="0" err="1">
                <a:latin typeface="Arial" panose="020B0604020202020204" pitchFamily="34" charset="0"/>
                <a:cs typeface="Arial" panose="020B0604020202020204" pitchFamily="34" charset="0"/>
              </a:rPr>
              <a:t>Sdas</a:t>
            </a:r>
            <a:endParaRPr lang="en-GB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A45B832-77C7-BF04-0685-5E9172D5FD6F}"/>
              </a:ext>
            </a:extLst>
          </p:cNvPr>
          <p:cNvSpPr txBox="1"/>
          <p:nvPr/>
        </p:nvSpPr>
        <p:spPr>
          <a:xfrm>
            <a:off x="9834530" y="2007010"/>
            <a:ext cx="91563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latin typeface="Arial" panose="020B0604020202020204" pitchFamily="34" charset="0"/>
                <a:cs typeface="Arial" panose="020B0604020202020204" pitchFamily="34" charset="0"/>
              </a:rPr>
              <a:t>Talat </a:t>
            </a:r>
            <a:r>
              <a:rPr lang="en-GB" sz="1100" dirty="0" err="1">
                <a:latin typeface="Arial" panose="020B0604020202020204" pitchFamily="34" charset="0"/>
                <a:cs typeface="Arial" panose="020B0604020202020204" pitchFamily="34" charset="0"/>
              </a:rPr>
              <a:t>n’Yssi</a:t>
            </a:r>
            <a:endParaRPr lang="en-GB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7378072-D926-8CAA-F838-E9E45ADF7760}"/>
              </a:ext>
            </a:extLst>
          </p:cNvPr>
          <p:cNvSpPr txBox="1"/>
          <p:nvPr/>
        </p:nvSpPr>
        <p:spPr>
          <a:xfrm>
            <a:off x="9836878" y="2280288"/>
            <a:ext cx="89159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 err="1">
                <a:latin typeface="Arial" panose="020B0604020202020204" pitchFamily="34" charset="0"/>
                <a:cs typeface="Arial" panose="020B0604020202020204" pitchFamily="34" charset="0"/>
              </a:rPr>
              <a:t>Sukharikha</a:t>
            </a:r>
            <a:endParaRPr lang="en-GB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8952821-F2FD-7192-ED31-1410955C6424}"/>
              </a:ext>
            </a:extLst>
          </p:cNvPr>
          <p:cNvSpPr/>
          <p:nvPr/>
        </p:nvSpPr>
        <p:spPr>
          <a:xfrm>
            <a:off x="9742899" y="1559004"/>
            <a:ext cx="129627" cy="129627"/>
          </a:xfrm>
          <a:prstGeom prst="ellipse">
            <a:avLst/>
          </a:prstGeom>
          <a:solidFill>
            <a:srgbClr val="D19853"/>
          </a:solidFill>
          <a:ln w="19050">
            <a:solidFill>
              <a:srgbClr val="95632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5A9C31B-1328-40FB-6A8F-3B1F8AC3CAB3}"/>
              </a:ext>
            </a:extLst>
          </p:cNvPr>
          <p:cNvSpPr/>
          <p:nvPr/>
        </p:nvSpPr>
        <p:spPr>
          <a:xfrm>
            <a:off x="9750836" y="1804339"/>
            <a:ext cx="112297" cy="116398"/>
          </a:xfrm>
          <a:prstGeom prst="rect">
            <a:avLst/>
          </a:prstGeom>
          <a:solidFill>
            <a:srgbClr val="E7A1BA"/>
          </a:solidFill>
          <a:ln w="19050">
            <a:solidFill>
              <a:srgbClr val="DE7B9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7DE7EA1-9CB3-6354-5504-B7A4A4E54FD2}"/>
              </a:ext>
            </a:extLst>
          </p:cNvPr>
          <p:cNvSpPr/>
          <p:nvPr/>
        </p:nvSpPr>
        <p:spPr>
          <a:xfrm rot="2700000">
            <a:off x="9751144" y="2060324"/>
            <a:ext cx="107826" cy="109881"/>
          </a:xfrm>
          <a:prstGeom prst="rect">
            <a:avLst/>
          </a:prstGeom>
          <a:solidFill>
            <a:srgbClr val="C2D1AF"/>
          </a:solidFill>
          <a:ln w="19050">
            <a:solidFill>
              <a:srgbClr val="A6BC8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7F5F86D3-E1A3-379A-DCB7-208CF9D2DE88}"/>
              </a:ext>
            </a:extLst>
          </p:cNvPr>
          <p:cNvSpPr/>
          <p:nvPr/>
        </p:nvSpPr>
        <p:spPr>
          <a:xfrm>
            <a:off x="9738061" y="2326274"/>
            <a:ext cx="143968" cy="125751"/>
          </a:xfrm>
          <a:prstGeom prst="triangle">
            <a:avLst/>
          </a:prstGeom>
          <a:solidFill>
            <a:srgbClr val="3FB3E1"/>
          </a:solidFill>
          <a:ln w="19050">
            <a:solidFill>
              <a:srgbClr val="1D8EB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27833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 descr="A graph of a number of numbers and a line&#10;&#10;Description automatically generated with medium confidence">
            <a:extLst>
              <a:ext uri="{FF2B5EF4-FFF2-40B4-BE49-F238E27FC236}">
                <a16:creationId xmlns:a16="http://schemas.microsoft.com/office/drawing/2014/main" id="{74BE9829-43DC-FA2E-0B15-50D89FC28D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2"/>
          <a:stretch/>
        </p:blipFill>
        <p:spPr>
          <a:xfrm>
            <a:off x="4256445" y="4788713"/>
            <a:ext cx="1814755" cy="1511562"/>
          </a:xfrm>
          <a:prstGeom prst="rect">
            <a:avLst/>
          </a:prstGeom>
        </p:spPr>
      </p:pic>
      <p:pic>
        <p:nvPicPr>
          <p:cNvPr id="3" name="Picture 2" descr="A graph of a number&#10;&#10;Description automatically generated">
            <a:extLst>
              <a:ext uri="{FF2B5EF4-FFF2-40B4-BE49-F238E27FC236}">
                <a16:creationId xmlns:a16="http://schemas.microsoft.com/office/drawing/2014/main" id="{538EF63A-9EF4-13D8-3DAC-13302E75AE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02" y="169501"/>
            <a:ext cx="2055724" cy="1511562"/>
          </a:xfrm>
          <a:prstGeom prst="rect">
            <a:avLst/>
          </a:prstGeom>
        </p:spPr>
      </p:pic>
      <p:pic>
        <p:nvPicPr>
          <p:cNvPr id="5" name="Picture 4" descr="A graph of a graph of a number&#10;&#10;Description automatically generated with medium confidence">
            <a:extLst>
              <a:ext uri="{FF2B5EF4-FFF2-40B4-BE49-F238E27FC236}">
                <a16:creationId xmlns:a16="http://schemas.microsoft.com/office/drawing/2014/main" id="{0B0DDDB3-7770-A492-C535-DFA631B4203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66"/>
          <a:stretch/>
        </p:blipFill>
        <p:spPr>
          <a:xfrm>
            <a:off x="2485188" y="165612"/>
            <a:ext cx="1785073" cy="1511562"/>
          </a:xfrm>
          <a:prstGeom prst="rect">
            <a:avLst/>
          </a:prstGeom>
        </p:spPr>
      </p:pic>
      <p:pic>
        <p:nvPicPr>
          <p:cNvPr id="7" name="Picture 6" descr="A graph of a number of objects&#10;&#10;Description automatically generated with medium confidence">
            <a:extLst>
              <a:ext uri="{FF2B5EF4-FFF2-40B4-BE49-F238E27FC236}">
                <a16:creationId xmlns:a16="http://schemas.microsoft.com/office/drawing/2014/main" id="{9CF6BD7F-E578-3573-14EA-DDDB143DB94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66"/>
          <a:stretch/>
        </p:blipFill>
        <p:spPr>
          <a:xfrm>
            <a:off x="4310927" y="169501"/>
            <a:ext cx="1785073" cy="1511562"/>
          </a:xfrm>
          <a:prstGeom prst="rect">
            <a:avLst/>
          </a:prstGeom>
        </p:spPr>
      </p:pic>
      <p:pic>
        <p:nvPicPr>
          <p:cNvPr id="9" name="Picture 8" descr="A graph of a number and a line&#10;&#10;Description automatically generated with medium confidence">
            <a:extLst>
              <a:ext uri="{FF2B5EF4-FFF2-40B4-BE49-F238E27FC236}">
                <a16:creationId xmlns:a16="http://schemas.microsoft.com/office/drawing/2014/main" id="{25790BEC-1B51-A9A0-67CE-69CB4EAC102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66"/>
          <a:stretch/>
        </p:blipFill>
        <p:spPr>
          <a:xfrm>
            <a:off x="6051539" y="165612"/>
            <a:ext cx="1785073" cy="1511562"/>
          </a:xfrm>
          <a:prstGeom prst="rect">
            <a:avLst/>
          </a:prstGeom>
        </p:spPr>
      </p:pic>
      <p:pic>
        <p:nvPicPr>
          <p:cNvPr id="11" name="Picture 10" descr="A graph of a tower&#10;&#10;Description automatically generated">
            <a:extLst>
              <a:ext uri="{FF2B5EF4-FFF2-40B4-BE49-F238E27FC236}">
                <a16:creationId xmlns:a16="http://schemas.microsoft.com/office/drawing/2014/main" id="{D7CAE139-171C-392B-1B96-6555833A531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91"/>
          <a:stretch/>
        </p:blipFill>
        <p:spPr>
          <a:xfrm>
            <a:off x="7879087" y="165612"/>
            <a:ext cx="1827725" cy="1511562"/>
          </a:xfrm>
          <a:prstGeom prst="rect">
            <a:avLst/>
          </a:prstGeom>
        </p:spPr>
      </p:pic>
      <p:pic>
        <p:nvPicPr>
          <p:cNvPr id="13" name="Picture 12" descr="A graph of a diagram&#10;&#10;Description automatically generated with medium confidence">
            <a:extLst>
              <a:ext uri="{FF2B5EF4-FFF2-40B4-BE49-F238E27FC236}">
                <a16:creationId xmlns:a16="http://schemas.microsoft.com/office/drawing/2014/main" id="{2F9F6229-471F-BA80-2981-2F31C64BFAA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2600" y="1692730"/>
            <a:ext cx="2055724" cy="1511562"/>
          </a:xfrm>
          <a:prstGeom prst="rect">
            <a:avLst/>
          </a:prstGeom>
        </p:spPr>
      </p:pic>
      <p:pic>
        <p:nvPicPr>
          <p:cNvPr id="15" name="Picture 14" descr="A graph of a person in a blue shirt&#10;&#10;Description automatically generated with medium confidence">
            <a:extLst>
              <a:ext uri="{FF2B5EF4-FFF2-40B4-BE49-F238E27FC236}">
                <a16:creationId xmlns:a16="http://schemas.microsoft.com/office/drawing/2014/main" id="{8225C8B7-A8F1-B43E-73F4-E42F2EB013E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2"/>
          <a:stretch/>
        </p:blipFill>
        <p:spPr>
          <a:xfrm>
            <a:off x="2468294" y="1692730"/>
            <a:ext cx="1814755" cy="1511562"/>
          </a:xfrm>
          <a:prstGeom prst="rect">
            <a:avLst/>
          </a:prstGeom>
        </p:spPr>
      </p:pic>
      <p:pic>
        <p:nvPicPr>
          <p:cNvPr id="17" name="Picture 16" descr="A graph of a number and a number&#10;&#10;Description automatically generated with medium confidence">
            <a:extLst>
              <a:ext uri="{FF2B5EF4-FFF2-40B4-BE49-F238E27FC236}">
                <a16:creationId xmlns:a16="http://schemas.microsoft.com/office/drawing/2014/main" id="{4363BABC-0E15-9655-7F5C-8D16295AC6A6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42"/>
          <a:stretch/>
        </p:blipFill>
        <p:spPr>
          <a:xfrm>
            <a:off x="4238102" y="1688841"/>
            <a:ext cx="1785559" cy="1511562"/>
          </a:xfrm>
          <a:prstGeom prst="rect">
            <a:avLst/>
          </a:prstGeom>
        </p:spPr>
      </p:pic>
      <p:pic>
        <p:nvPicPr>
          <p:cNvPr id="20" name="Picture 19" descr="A graph of a function&#10;&#10;Description automatically generated">
            <a:extLst>
              <a:ext uri="{FF2B5EF4-FFF2-40B4-BE49-F238E27FC236}">
                <a16:creationId xmlns:a16="http://schemas.microsoft.com/office/drawing/2014/main" id="{8C3C8C0F-0A77-0867-5D22-E24E53BBEE96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66"/>
          <a:stretch/>
        </p:blipFill>
        <p:spPr>
          <a:xfrm>
            <a:off x="6023661" y="1688841"/>
            <a:ext cx="1785073" cy="1511562"/>
          </a:xfrm>
          <a:prstGeom prst="rect">
            <a:avLst/>
          </a:prstGeom>
        </p:spPr>
      </p:pic>
      <p:pic>
        <p:nvPicPr>
          <p:cNvPr id="24" name="Picture 23" descr="A graph of a function&#10;&#10;Description automatically generated">
            <a:extLst>
              <a:ext uri="{FF2B5EF4-FFF2-40B4-BE49-F238E27FC236}">
                <a16:creationId xmlns:a16="http://schemas.microsoft.com/office/drawing/2014/main" id="{8636D6ED-2B1E-6837-0EA6-ACDDEFE3DE10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42"/>
          <a:stretch/>
        </p:blipFill>
        <p:spPr>
          <a:xfrm>
            <a:off x="7719082" y="1684952"/>
            <a:ext cx="1785559" cy="1511562"/>
          </a:xfrm>
          <a:prstGeom prst="rect">
            <a:avLst/>
          </a:prstGeom>
        </p:spPr>
      </p:pic>
      <p:pic>
        <p:nvPicPr>
          <p:cNvPr id="27" name="Picture 26" descr="A graph of a number of objects&#10;&#10;Description automatically generated with medium confidence">
            <a:extLst>
              <a:ext uri="{FF2B5EF4-FFF2-40B4-BE49-F238E27FC236}">
                <a16:creationId xmlns:a16="http://schemas.microsoft.com/office/drawing/2014/main" id="{E780C5BA-5964-616A-0785-49709E52C830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83" r="-1"/>
          <a:stretch/>
        </p:blipFill>
        <p:spPr>
          <a:xfrm>
            <a:off x="406802" y="3294844"/>
            <a:ext cx="2071801" cy="1511562"/>
          </a:xfrm>
          <a:prstGeom prst="rect">
            <a:avLst/>
          </a:prstGeom>
        </p:spPr>
      </p:pic>
      <p:pic>
        <p:nvPicPr>
          <p:cNvPr id="29" name="Picture 28" descr="A graph of a number and a line&#10;&#10;Description automatically generated">
            <a:extLst>
              <a:ext uri="{FF2B5EF4-FFF2-40B4-BE49-F238E27FC236}">
                <a16:creationId xmlns:a16="http://schemas.microsoft.com/office/drawing/2014/main" id="{E650E83B-1B44-F17C-0A8F-FE35CAC3D4EB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2"/>
          <a:stretch/>
        </p:blipFill>
        <p:spPr>
          <a:xfrm>
            <a:off x="2452505" y="3290955"/>
            <a:ext cx="1814755" cy="1511562"/>
          </a:xfrm>
          <a:prstGeom prst="rect">
            <a:avLst/>
          </a:prstGeom>
        </p:spPr>
      </p:pic>
      <p:pic>
        <p:nvPicPr>
          <p:cNvPr id="31" name="Picture 30" descr="A graph of a number&#10;&#10;Description automatically generated">
            <a:extLst>
              <a:ext uri="{FF2B5EF4-FFF2-40B4-BE49-F238E27FC236}">
                <a16:creationId xmlns:a16="http://schemas.microsoft.com/office/drawing/2014/main" id="{3A84EC2B-911D-98A6-3892-11D8F82075A5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2"/>
          <a:stretch/>
        </p:blipFill>
        <p:spPr>
          <a:xfrm>
            <a:off x="4187034" y="3303403"/>
            <a:ext cx="1814755" cy="1511562"/>
          </a:xfrm>
          <a:prstGeom prst="rect">
            <a:avLst/>
          </a:prstGeom>
        </p:spPr>
      </p:pic>
      <p:pic>
        <p:nvPicPr>
          <p:cNvPr id="33" name="Picture 32" descr="A graph of a number and a line&#10;&#10;Description automatically generated with medium confidence">
            <a:extLst>
              <a:ext uri="{FF2B5EF4-FFF2-40B4-BE49-F238E27FC236}">
                <a16:creationId xmlns:a16="http://schemas.microsoft.com/office/drawing/2014/main" id="{F5009FF7-10C3-B95F-F665-064E32DCCB54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42"/>
          <a:stretch/>
        </p:blipFill>
        <p:spPr>
          <a:xfrm>
            <a:off x="6012069" y="3303403"/>
            <a:ext cx="1785559" cy="1511562"/>
          </a:xfrm>
          <a:prstGeom prst="rect">
            <a:avLst/>
          </a:prstGeom>
        </p:spPr>
      </p:pic>
      <p:pic>
        <p:nvPicPr>
          <p:cNvPr id="35" name="Picture 34" descr="A graph of a number of objects&#10;&#10;Description automatically generated with medium confidence">
            <a:extLst>
              <a:ext uri="{FF2B5EF4-FFF2-40B4-BE49-F238E27FC236}">
                <a16:creationId xmlns:a16="http://schemas.microsoft.com/office/drawing/2014/main" id="{6AF58DAF-8F53-3880-18E2-E007D808295F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42"/>
          <a:stretch/>
        </p:blipFill>
        <p:spPr>
          <a:xfrm>
            <a:off x="7739418" y="3290955"/>
            <a:ext cx="1785559" cy="1511562"/>
          </a:xfrm>
          <a:prstGeom prst="rect">
            <a:avLst/>
          </a:prstGeom>
        </p:spPr>
      </p:pic>
      <p:pic>
        <p:nvPicPr>
          <p:cNvPr id="37" name="Picture 36" descr="A graph of a graph&#10;&#10;Description automatically generated with medium confidence">
            <a:extLst>
              <a:ext uri="{FF2B5EF4-FFF2-40B4-BE49-F238E27FC236}">
                <a16:creationId xmlns:a16="http://schemas.microsoft.com/office/drawing/2014/main" id="{D55EADCD-6C48-972B-4FC4-670B0658C36C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82"/>
          <a:stretch/>
        </p:blipFill>
        <p:spPr>
          <a:xfrm>
            <a:off x="410462" y="4810295"/>
            <a:ext cx="2071801" cy="1511562"/>
          </a:xfrm>
          <a:prstGeom prst="rect">
            <a:avLst/>
          </a:prstGeom>
        </p:spPr>
      </p:pic>
      <p:pic>
        <p:nvPicPr>
          <p:cNvPr id="39" name="Picture 38" descr="A graph of a number of objects&#10;&#10;Description automatically generated with medium confidence">
            <a:extLst>
              <a:ext uri="{FF2B5EF4-FFF2-40B4-BE49-F238E27FC236}">
                <a16:creationId xmlns:a16="http://schemas.microsoft.com/office/drawing/2014/main" id="{3E315C9A-1992-CDE8-1EA0-659C48CA0608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41" r="2095"/>
          <a:stretch/>
        </p:blipFill>
        <p:spPr>
          <a:xfrm>
            <a:off x="2513949" y="4806406"/>
            <a:ext cx="1742496" cy="1511562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75D33217-925D-26BC-938A-18099E1A1A01}"/>
              </a:ext>
            </a:extLst>
          </p:cNvPr>
          <p:cNvSpPr/>
          <p:nvPr/>
        </p:nvSpPr>
        <p:spPr>
          <a:xfrm>
            <a:off x="8120580" y="5151558"/>
            <a:ext cx="196850" cy="85725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997B91-635A-16A2-2603-78E7E671F8B7}"/>
              </a:ext>
            </a:extLst>
          </p:cNvPr>
          <p:cNvSpPr txBox="1"/>
          <p:nvPr/>
        </p:nvSpPr>
        <p:spPr>
          <a:xfrm>
            <a:off x="8279330" y="5083189"/>
            <a:ext cx="38985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dirty="0">
                <a:latin typeface="Arial" panose="020B0604020202020204" pitchFamily="34" charset="0"/>
                <a:cs typeface="Arial" panose="020B0604020202020204" pitchFamily="34" charset="0"/>
              </a:rPr>
              <a:t>prior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C0E1BFF6-A4CE-730D-D893-E30623A12118}"/>
              </a:ext>
            </a:extLst>
          </p:cNvPr>
          <p:cNvSpPr/>
          <p:nvPr/>
        </p:nvSpPr>
        <p:spPr>
          <a:xfrm>
            <a:off x="8763289" y="5154673"/>
            <a:ext cx="196850" cy="85725"/>
          </a:xfrm>
          <a:prstGeom prst="rect">
            <a:avLst/>
          </a:prstGeom>
          <a:solidFill>
            <a:srgbClr val="EDA6B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319C057-1665-715A-BFEE-DAE2694519B9}"/>
              </a:ext>
            </a:extLst>
          </p:cNvPr>
          <p:cNvSpPr txBox="1"/>
          <p:nvPr/>
        </p:nvSpPr>
        <p:spPr>
          <a:xfrm>
            <a:off x="8922039" y="5086304"/>
            <a:ext cx="4203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dirty="0">
                <a:latin typeface="Arial" panose="020B0604020202020204" pitchFamily="34" charset="0"/>
                <a:cs typeface="Arial" panose="020B0604020202020204" pitchFamily="34" charset="0"/>
              </a:rPr>
              <a:t>run 1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C462A1D9-5FF2-49B4-3380-42E6A5A7B97A}"/>
              </a:ext>
            </a:extLst>
          </p:cNvPr>
          <p:cNvSpPr/>
          <p:nvPr/>
        </p:nvSpPr>
        <p:spPr>
          <a:xfrm>
            <a:off x="8762697" y="5328975"/>
            <a:ext cx="196850" cy="85725"/>
          </a:xfrm>
          <a:prstGeom prst="rect">
            <a:avLst/>
          </a:prstGeom>
          <a:solidFill>
            <a:srgbClr val="C1C2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EC14C83-D1E9-B4BB-3AE6-21D6F2F3354A}"/>
              </a:ext>
            </a:extLst>
          </p:cNvPr>
          <p:cNvSpPr txBox="1"/>
          <p:nvPr/>
        </p:nvSpPr>
        <p:spPr>
          <a:xfrm>
            <a:off x="8921447" y="5260606"/>
            <a:ext cx="4203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dirty="0">
                <a:latin typeface="Arial" panose="020B0604020202020204" pitchFamily="34" charset="0"/>
                <a:cs typeface="Arial" panose="020B0604020202020204" pitchFamily="34" charset="0"/>
              </a:rPr>
              <a:t>run 2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2B0F05CA-77A4-DB3F-44AC-F7F11F683086}"/>
              </a:ext>
            </a:extLst>
          </p:cNvPr>
          <p:cNvSpPr/>
          <p:nvPr/>
        </p:nvSpPr>
        <p:spPr>
          <a:xfrm>
            <a:off x="8762697" y="5496950"/>
            <a:ext cx="196850" cy="85725"/>
          </a:xfrm>
          <a:prstGeom prst="rect">
            <a:avLst/>
          </a:prstGeom>
          <a:solidFill>
            <a:srgbClr val="63CD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AAF2050-9730-4AD6-8681-B49E722250FB}"/>
              </a:ext>
            </a:extLst>
          </p:cNvPr>
          <p:cNvSpPr txBox="1"/>
          <p:nvPr/>
        </p:nvSpPr>
        <p:spPr>
          <a:xfrm>
            <a:off x="8921447" y="5428581"/>
            <a:ext cx="4203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dirty="0">
                <a:latin typeface="Arial" panose="020B0604020202020204" pitchFamily="34" charset="0"/>
                <a:cs typeface="Arial" panose="020B0604020202020204" pitchFamily="34" charset="0"/>
              </a:rPr>
              <a:t>run 3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6777613E-9D51-2AD4-262D-50EBBF020715}"/>
              </a:ext>
            </a:extLst>
          </p:cNvPr>
          <p:cNvSpPr/>
          <p:nvPr/>
        </p:nvSpPr>
        <p:spPr>
          <a:xfrm>
            <a:off x="8762697" y="5669531"/>
            <a:ext cx="196850" cy="85725"/>
          </a:xfrm>
          <a:prstGeom prst="rect">
            <a:avLst/>
          </a:prstGeom>
          <a:solidFill>
            <a:srgbClr val="BDB5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AC5322A-4579-8811-1AAB-12213CC2630F}"/>
              </a:ext>
            </a:extLst>
          </p:cNvPr>
          <p:cNvSpPr txBox="1"/>
          <p:nvPr/>
        </p:nvSpPr>
        <p:spPr>
          <a:xfrm>
            <a:off x="8921447" y="5601162"/>
            <a:ext cx="4203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dirty="0">
                <a:latin typeface="Arial" panose="020B0604020202020204" pitchFamily="34" charset="0"/>
                <a:cs typeface="Arial" panose="020B0604020202020204" pitchFamily="34" charset="0"/>
              </a:rPr>
              <a:t>run 4</a:t>
            </a:r>
          </a:p>
        </p:txBody>
      </p:sp>
      <p:pic>
        <p:nvPicPr>
          <p:cNvPr id="58" name="Picture 57" descr="A graph of a number of people&#10;&#10;Description automatically generated with medium confidence">
            <a:extLst>
              <a:ext uri="{FF2B5EF4-FFF2-40B4-BE49-F238E27FC236}">
                <a16:creationId xmlns:a16="http://schemas.microsoft.com/office/drawing/2014/main" id="{D81D4E22-5B11-4573-AC0E-FDB56EFDB4FB}"/>
              </a:ext>
            </a:extLst>
          </p:cNvPr>
          <p:cNvPicPr>
            <a:picLocks noChangeAspect="1"/>
          </p:cNvPicPr>
          <p:nvPr/>
        </p:nvPicPr>
        <p:blipFill rotWithShape="1">
          <a:blip r:embed="rId20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52"/>
          <a:stretch/>
        </p:blipFill>
        <p:spPr>
          <a:xfrm>
            <a:off x="5980490" y="4771019"/>
            <a:ext cx="1848716" cy="1529255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6DAA6BB4-5BF4-DDE5-56C4-249C9B37ED50}"/>
              </a:ext>
            </a:extLst>
          </p:cNvPr>
          <p:cNvSpPr txBox="1"/>
          <p:nvPr/>
        </p:nvSpPr>
        <p:spPr>
          <a:xfrm>
            <a:off x="-19918" y="157834"/>
            <a:ext cx="4267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B4</a:t>
            </a:r>
          </a:p>
        </p:txBody>
      </p:sp>
    </p:spTree>
    <p:extLst>
      <p:ext uri="{BB962C8B-B14F-4D97-AF65-F5344CB8AC3E}">
        <p14:creationId xmlns:p14="http://schemas.microsoft.com/office/powerpoint/2010/main" val="19499544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7115</TotalTime>
  <Words>491</Words>
  <Application>Microsoft Office PowerPoint</Application>
  <PresentationFormat>Widescreen</PresentationFormat>
  <Paragraphs>194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Calibri</vt:lpstr>
      <vt:lpstr>Calibri Light</vt:lpstr>
      <vt:lpstr>Cambria Math</vt:lpstr>
      <vt:lpstr>STIX Two Math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Appendix B</vt:lpstr>
      <vt:lpstr>PowerPoint Presentation</vt:lpstr>
      <vt:lpstr>PowerPoint Presentation</vt:lpstr>
      <vt:lpstr>PowerPoint Presentation</vt:lpstr>
      <vt:lpstr>Assessing convergence</vt:lpstr>
      <vt:lpstr>PowerPoint Presentation</vt:lpstr>
      <vt:lpstr>Different visualisation of alignment1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EICHENSEER, KILIAN</dc:creator>
  <cp:lastModifiedBy>EICHENSEER, KILIAN</cp:lastModifiedBy>
  <cp:revision>93</cp:revision>
  <dcterms:created xsi:type="dcterms:W3CDTF">2024-08-27T15:25:15Z</dcterms:created>
  <dcterms:modified xsi:type="dcterms:W3CDTF">2025-02-20T14:53:05Z</dcterms:modified>
</cp:coreProperties>
</file>