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8F29"/>
    <a:srgbClr val="02AE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50" d="100"/>
          <a:sy n="150" d="100"/>
        </p:scale>
        <p:origin x="474" y="-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941B4-C94E-4B5E-812B-D81BCDEB495A}" type="datetimeFigureOut">
              <a:rPr lang="en-GB" smtClean="0"/>
              <a:t>12/02/2025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299FD-A4BE-4781-9024-CB06A4D6E4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9281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941B4-C94E-4B5E-812B-D81BCDEB495A}" type="datetimeFigureOut">
              <a:rPr lang="en-GB" smtClean="0"/>
              <a:t>12/02/2025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299FD-A4BE-4781-9024-CB06A4D6E4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1949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941B4-C94E-4B5E-812B-D81BCDEB495A}" type="datetimeFigureOut">
              <a:rPr lang="en-GB" smtClean="0"/>
              <a:t>12/02/2025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299FD-A4BE-4781-9024-CB06A4D6E4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3315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941B4-C94E-4B5E-812B-D81BCDEB495A}" type="datetimeFigureOut">
              <a:rPr lang="en-GB" smtClean="0"/>
              <a:t>12/02/2025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299FD-A4BE-4781-9024-CB06A4D6E4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0689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941B4-C94E-4B5E-812B-D81BCDEB495A}" type="datetimeFigureOut">
              <a:rPr lang="en-GB" smtClean="0"/>
              <a:t>12/02/2025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299FD-A4BE-4781-9024-CB06A4D6E4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9319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941B4-C94E-4B5E-812B-D81BCDEB495A}" type="datetimeFigureOut">
              <a:rPr lang="en-GB" smtClean="0"/>
              <a:t>12/02/2025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299FD-A4BE-4781-9024-CB06A4D6E4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8403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941B4-C94E-4B5E-812B-D81BCDEB495A}" type="datetimeFigureOut">
              <a:rPr lang="en-GB" smtClean="0"/>
              <a:t>12/02/2025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299FD-A4BE-4781-9024-CB06A4D6E4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475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941B4-C94E-4B5E-812B-D81BCDEB495A}" type="datetimeFigureOut">
              <a:rPr lang="en-GB" smtClean="0"/>
              <a:t>12/02/2025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299FD-A4BE-4781-9024-CB06A4D6E4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3012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941B4-C94E-4B5E-812B-D81BCDEB495A}" type="datetimeFigureOut">
              <a:rPr lang="en-GB" smtClean="0"/>
              <a:t>12/02/2025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299FD-A4BE-4781-9024-CB06A4D6E4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7875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941B4-C94E-4B5E-812B-D81BCDEB495A}" type="datetimeFigureOut">
              <a:rPr lang="en-GB" smtClean="0"/>
              <a:t>12/02/2025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299FD-A4BE-4781-9024-CB06A4D6E4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2678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941B4-C94E-4B5E-812B-D81BCDEB495A}" type="datetimeFigureOut">
              <a:rPr lang="en-GB" smtClean="0"/>
              <a:t>12/02/2025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299FD-A4BE-4781-9024-CB06A4D6E4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6798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941B4-C94E-4B5E-812B-D81BCDEB495A}" type="datetimeFigureOut">
              <a:rPr lang="en-GB" smtClean="0"/>
              <a:t>12/02/2025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C299FD-A4BE-4781-9024-CB06A4D6E4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4747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Picture 101" descr="A graph of a function&#10;&#10;Description automatically generated">
            <a:extLst>
              <a:ext uri="{FF2B5EF4-FFF2-40B4-BE49-F238E27FC236}">
                <a16:creationId xmlns:a16="http://schemas.microsoft.com/office/drawing/2014/main" id="{2585B9C1-58A0-4F2C-243A-44F708612A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0217" y="2439619"/>
            <a:ext cx="1584199" cy="1584199"/>
          </a:xfrm>
          <a:prstGeom prst="rect">
            <a:avLst/>
          </a:prstGeom>
        </p:spPr>
      </p:pic>
      <p:pic>
        <p:nvPicPr>
          <p:cNvPr id="98" name="Picture 97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E1AC3184-4605-B4BE-D255-8B9507F10F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9720" y="934531"/>
            <a:ext cx="1574697" cy="1574697"/>
          </a:xfrm>
          <a:prstGeom prst="rect">
            <a:avLst/>
          </a:prstGeom>
        </p:spPr>
      </p:pic>
      <p:sp>
        <p:nvSpPr>
          <p:cNvPr id="91" name="TextBox 90">
            <a:extLst>
              <a:ext uri="{FF2B5EF4-FFF2-40B4-BE49-F238E27FC236}">
                <a16:creationId xmlns:a16="http://schemas.microsoft.com/office/drawing/2014/main" id="{47D0E37A-4E0A-3FB1-9C07-CF64277B9529}"/>
              </a:ext>
            </a:extLst>
          </p:cNvPr>
          <p:cNvSpPr txBox="1"/>
          <p:nvPr/>
        </p:nvSpPr>
        <p:spPr>
          <a:xfrm>
            <a:off x="3776845" y="3607310"/>
            <a:ext cx="4221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ln(  )</a:t>
            </a:r>
          </a:p>
        </p:txBody>
      </p:sp>
      <p:pic>
        <p:nvPicPr>
          <p:cNvPr id="8" name="Picture 7" descr="A graph of height and height&#10;&#10;Description automatically generated">
            <a:extLst>
              <a:ext uri="{FF2B5EF4-FFF2-40B4-BE49-F238E27FC236}">
                <a16:creationId xmlns:a16="http://schemas.microsoft.com/office/drawing/2014/main" id="{78FBBA5B-E691-8C12-17A9-C8CC0282DA2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65" t="5812" b="12157"/>
          <a:stretch/>
        </p:blipFill>
        <p:spPr>
          <a:xfrm>
            <a:off x="7180476" y="1041679"/>
            <a:ext cx="1068342" cy="2656562"/>
          </a:xfrm>
          <a:prstGeom prst="rect">
            <a:avLst/>
          </a:prstGeom>
        </p:spPr>
      </p:pic>
      <p:pic>
        <p:nvPicPr>
          <p:cNvPr id="5" name="Picture 4" descr="A pink circles on a white background&#10;&#10;Description automatically generated">
            <a:extLst>
              <a:ext uri="{FF2B5EF4-FFF2-40B4-BE49-F238E27FC236}">
                <a16:creationId xmlns:a16="http://schemas.microsoft.com/office/drawing/2014/main" id="{325E7DB9-5238-FD54-CE7B-EB70BE03F71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2" b="12157"/>
          <a:stretch/>
        </p:blipFill>
        <p:spPr>
          <a:xfrm>
            <a:off x="240974" y="1043940"/>
            <a:ext cx="1700215" cy="2654302"/>
          </a:xfrm>
          <a:prstGeom prst="rect">
            <a:avLst/>
          </a:prstGeom>
        </p:spPr>
      </p:pic>
      <p:pic>
        <p:nvPicPr>
          <p:cNvPr id="7" name="Picture 6" descr="A chart with numbers and squares&#10;&#10;Description automatically generated with medium confidence">
            <a:extLst>
              <a:ext uri="{FF2B5EF4-FFF2-40B4-BE49-F238E27FC236}">
                <a16:creationId xmlns:a16="http://schemas.microsoft.com/office/drawing/2014/main" id="{9531E4F3-1ACF-59AD-BA97-5DB3CF6771C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48" t="5812" r="1" b="12157"/>
          <a:stretch/>
        </p:blipFill>
        <p:spPr>
          <a:xfrm>
            <a:off x="1941189" y="1041680"/>
            <a:ext cx="1044805" cy="2656561"/>
          </a:xfrm>
          <a:prstGeom prst="rect">
            <a:avLst/>
          </a:prstGeom>
        </p:spPr>
      </p:pic>
      <p:pic>
        <p:nvPicPr>
          <p:cNvPr id="9" name="Picture 8" descr="A diagram of a height&#10;&#10;Description automatically generated with medium confidence">
            <a:extLst>
              <a:ext uri="{FF2B5EF4-FFF2-40B4-BE49-F238E27FC236}">
                <a16:creationId xmlns:a16="http://schemas.microsoft.com/office/drawing/2014/main" id="{163D25FD-77B5-BB09-4841-0D34B3D84C1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12" b="12157"/>
          <a:stretch/>
        </p:blipFill>
        <p:spPr>
          <a:xfrm>
            <a:off x="5417965" y="1041679"/>
            <a:ext cx="1700215" cy="2656561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E05B6655-5581-868F-20D9-ECF5CE14A3A8}"/>
              </a:ext>
            </a:extLst>
          </p:cNvPr>
          <p:cNvSpPr txBox="1"/>
          <p:nvPr/>
        </p:nvSpPr>
        <p:spPr>
          <a:xfrm>
            <a:off x="3558966" y="397877"/>
            <a:ext cx="7665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priors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6C54C50-678F-5E10-9FB5-91C802EE9D1A}"/>
              </a:ext>
            </a:extLst>
          </p:cNvPr>
          <p:cNvSpPr txBox="1"/>
          <p:nvPr/>
        </p:nvSpPr>
        <p:spPr>
          <a:xfrm>
            <a:off x="1638061" y="397877"/>
            <a:ext cx="6062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333B70E-9C12-035A-4C51-A97D5F34EB81}"/>
              </a:ext>
            </a:extLst>
          </p:cNvPr>
          <p:cNvSpPr txBox="1"/>
          <p:nvPr/>
        </p:nvSpPr>
        <p:spPr>
          <a:xfrm>
            <a:off x="6540938" y="392184"/>
            <a:ext cx="11544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alignment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E3062ED-01E0-4CF0-6E0C-6CC3371F02A1}"/>
              </a:ext>
            </a:extLst>
          </p:cNvPr>
          <p:cNvSpPr txBox="1"/>
          <p:nvPr/>
        </p:nvSpPr>
        <p:spPr>
          <a:xfrm>
            <a:off x="3344966" y="845572"/>
            <a:ext cx="11945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latin typeface="Arial" panose="020B0604020202020204" pitchFamily="34" charset="0"/>
                <a:cs typeface="Arial" panose="020B0604020202020204" pitchFamily="34" charset="0"/>
              </a:rPr>
              <a:t>uniform prior on </a:t>
            </a:r>
            <a:r>
              <a:rPr lang="el-GR" sz="1100" b="1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α</a:t>
            </a:r>
            <a:endParaRPr lang="en-GB" sz="1000" b="1" dirty="0">
              <a:latin typeface="Cambria Math" panose="02040503050406030204" pitchFamily="18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A9DA857-CCD6-B65F-4277-F95527938E99}"/>
              </a:ext>
            </a:extLst>
          </p:cNvPr>
          <p:cNvSpPr txBox="1"/>
          <p:nvPr/>
        </p:nvSpPr>
        <p:spPr>
          <a:xfrm>
            <a:off x="3266419" y="2355140"/>
            <a:ext cx="13516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>
                <a:latin typeface="Arial" panose="020B0604020202020204" pitchFamily="34" charset="0"/>
                <a:cs typeface="Arial" panose="020B0604020202020204" pitchFamily="34" charset="0"/>
              </a:rPr>
              <a:t>log-normal prior on </a:t>
            </a:r>
            <a:r>
              <a:rPr lang="el-GR" sz="1100" b="1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γ</a:t>
            </a:r>
            <a:endParaRPr lang="en-GB" sz="1100" b="1" dirty="0">
              <a:latin typeface="Cambria Math" panose="02040503050406030204" pitchFamily="18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E6F24DC3-B7FF-2510-138B-235EB399D68F}"/>
              </a:ext>
            </a:extLst>
          </p:cNvPr>
          <p:cNvCxnSpPr>
            <a:cxnSpLocks/>
          </p:cNvCxnSpPr>
          <p:nvPr/>
        </p:nvCxnSpPr>
        <p:spPr>
          <a:xfrm>
            <a:off x="4639149" y="2307265"/>
            <a:ext cx="828182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91AD2CEA-FF8C-4DFB-065B-6F6A46F0175B}"/>
              </a:ext>
            </a:extLst>
          </p:cNvPr>
          <p:cNvSpPr txBox="1"/>
          <p:nvPr/>
        </p:nvSpPr>
        <p:spPr>
          <a:xfrm>
            <a:off x="4639149" y="2026973"/>
            <a:ext cx="7425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MCMC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6CADC551-2C01-AE53-DFDD-90CBD4A704E8}"/>
              </a:ext>
            </a:extLst>
          </p:cNvPr>
          <p:cNvCxnSpPr>
            <a:cxnSpLocks/>
          </p:cNvCxnSpPr>
          <p:nvPr/>
        </p:nvCxnSpPr>
        <p:spPr>
          <a:xfrm flipH="1">
            <a:off x="6149975" y="1894582"/>
            <a:ext cx="1712913" cy="9625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41317010-EF70-0905-26E6-8343DADE0393}"/>
              </a:ext>
            </a:extLst>
          </p:cNvPr>
          <p:cNvSpPr txBox="1"/>
          <p:nvPr/>
        </p:nvSpPr>
        <p:spPr>
          <a:xfrm>
            <a:off x="7844013" y="1718552"/>
            <a:ext cx="26253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400" b="1" dirty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α</a:t>
            </a:r>
            <a:endParaRPr lang="en-GB" sz="1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9738BA6-8479-E744-AB2B-FDC21B561F4E}"/>
              </a:ext>
            </a:extLst>
          </p:cNvPr>
          <p:cNvSpPr txBox="1"/>
          <p:nvPr/>
        </p:nvSpPr>
        <p:spPr>
          <a:xfrm>
            <a:off x="4446106" y="1111803"/>
            <a:ext cx="108375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α </a:t>
            </a:r>
            <a:r>
              <a:rPr lang="en-GB" sz="9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 = </a:t>
            </a:r>
            <a:r>
              <a:rPr lang="en-GB" sz="90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shift parameter </a:t>
            </a:r>
            <a:r>
              <a:rPr lang="en-GB" sz="900" i="1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(</a:t>
            </a:r>
            <a:r>
              <a:rPr lang="en-GB" sz="900" i="1" dirty="0">
                <a:latin typeface="Arial" panose="020B0604020202020204" pitchFamily="34" charset="0"/>
                <a:cs typeface="Arial" panose="020B0604020202020204" pitchFamily="34" charset="0"/>
              </a:rPr>
              <a:t>reference height corresponding to the top of Site 2)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B7E0B4A-3730-838A-DC09-14666D0B6AD3}"/>
              </a:ext>
            </a:extLst>
          </p:cNvPr>
          <p:cNvSpPr txBox="1"/>
          <p:nvPr/>
        </p:nvSpPr>
        <p:spPr>
          <a:xfrm>
            <a:off x="537987" y="397877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(a)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8AA3EF1-C569-06FF-4C3F-1FA517D81A37}"/>
              </a:ext>
            </a:extLst>
          </p:cNvPr>
          <p:cNvSpPr txBox="1"/>
          <p:nvPr/>
        </p:nvSpPr>
        <p:spPr>
          <a:xfrm>
            <a:off x="3040235" y="398881"/>
            <a:ext cx="45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(b)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6A65ABBB-F2D1-BB50-3A8E-68A45BF335A8}"/>
              </a:ext>
            </a:extLst>
          </p:cNvPr>
          <p:cNvSpPr txBox="1"/>
          <p:nvPr/>
        </p:nvSpPr>
        <p:spPr>
          <a:xfrm>
            <a:off x="5680409" y="394212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(c)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19D9D38-0E01-3D55-BF26-2785628D02E1}"/>
              </a:ext>
            </a:extLst>
          </p:cNvPr>
          <p:cNvSpPr txBox="1"/>
          <p:nvPr/>
        </p:nvSpPr>
        <p:spPr>
          <a:xfrm>
            <a:off x="4446106" y="2611883"/>
            <a:ext cx="113783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γ</a:t>
            </a:r>
            <a:r>
              <a:rPr lang="el-GR" sz="9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 </a:t>
            </a:r>
            <a:r>
              <a:rPr lang="en-GB" sz="9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= </a:t>
            </a: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relative sedimentation rate </a:t>
            </a:r>
            <a:r>
              <a:rPr lang="en-GB" sz="900" i="1" dirty="0">
                <a:latin typeface="Arial" panose="020B0604020202020204" pitchFamily="34" charset="0"/>
                <a:cs typeface="Arial" panose="020B0604020202020204" pitchFamily="34" charset="0"/>
              </a:rPr>
              <a:t>(scaling of Site 2 relative to the reference site)</a:t>
            </a:r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B5431519-A62D-4E09-0EF8-200DF2A78455}"/>
              </a:ext>
            </a:extLst>
          </p:cNvPr>
          <p:cNvCxnSpPr>
            <a:cxnSpLocks/>
          </p:cNvCxnSpPr>
          <p:nvPr/>
        </p:nvCxnSpPr>
        <p:spPr>
          <a:xfrm flipV="1">
            <a:off x="8195916" y="1259599"/>
            <a:ext cx="0" cy="1984340"/>
          </a:xfrm>
          <a:prstGeom prst="line">
            <a:avLst/>
          </a:prstGeom>
          <a:ln w="28575">
            <a:solidFill>
              <a:schemeClr val="accent4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43498153-69D2-30EA-F803-341E38FE0578}"/>
              </a:ext>
            </a:extLst>
          </p:cNvPr>
          <p:cNvCxnSpPr>
            <a:cxnSpLocks/>
          </p:cNvCxnSpPr>
          <p:nvPr/>
        </p:nvCxnSpPr>
        <p:spPr>
          <a:xfrm flipV="1">
            <a:off x="8195916" y="1924050"/>
            <a:ext cx="0" cy="666750"/>
          </a:xfrm>
          <a:prstGeom prst="line">
            <a:avLst/>
          </a:prstGeom>
          <a:ln w="28575">
            <a:solidFill>
              <a:schemeClr val="accent4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8EAE5374-E320-7F3E-5804-A85CEE83400C}"/>
              </a:ext>
            </a:extLst>
          </p:cNvPr>
          <p:cNvCxnSpPr>
            <a:cxnSpLocks/>
          </p:cNvCxnSpPr>
          <p:nvPr/>
        </p:nvCxnSpPr>
        <p:spPr>
          <a:xfrm flipV="1">
            <a:off x="8298259" y="1276350"/>
            <a:ext cx="0" cy="627857"/>
          </a:xfrm>
          <a:prstGeom prst="line">
            <a:avLst/>
          </a:prstGeom>
          <a:ln w="19050">
            <a:solidFill>
              <a:schemeClr val="accent4">
                <a:lumMod val="75000"/>
              </a:schemeClr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F2EA83E9-725E-8DFE-5216-3BCCF721758C}"/>
              </a:ext>
            </a:extLst>
          </p:cNvPr>
          <p:cNvCxnSpPr>
            <a:cxnSpLocks/>
          </p:cNvCxnSpPr>
          <p:nvPr/>
        </p:nvCxnSpPr>
        <p:spPr>
          <a:xfrm>
            <a:off x="8307387" y="2616750"/>
            <a:ext cx="0" cy="627189"/>
          </a:xfrm>
          <a:prstGeom prst="line">
            <a:avLst/>
          </a:prstGeom>
          <a:ln w="19050">
            <a:solidFill>
              <a:schemeClr val="accent4">
                <a:lumMod val="75000"/>
              </a:schemeClr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>
            <a:extLst>
              <a:ext uri="{FF2B5EF4-FFF2-40B4-BE49-F238E27FC236}">
                <a16:creationId xmlns:a16="http://schemas.microsoft.com/office/drawing/2014/main" id="{F1DE43AE-E1FB-46D8-86C7-3BF500D7DCA3}"/>
              </a:ext>
            </a:extLst>
          </p:cNvPr>
          <p:cNvSpPr txBox="1"/>
          <p:nvPr/>
        </p:nvSpPr>
        <p:spPr>
          <a:xfrm>
            <a:off x="8176121" y="2096355"/>
            <a:ext cx="26253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400" b="1" dirty="0">
                <a:solidFill>
                  <a:schemeClr val="accent4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γ</a:t>
            </a:r>
            <a:endParaRPr lang="en-GB" sz="14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7D4BCB1-3518-A031-6CD2-B655F3800EC5}"/>
              </a:ext>
            </a:extLst>
          </p:cNvPr>
          <p:cNvSpPr txBox="1"/>
          <p:nvPr/>
        </p:nvSpPr>
        <p:spPr>
          <a:xfrm>
            <a:off x="6105525" y="3638500"/>
            <a:ext cx="10605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measurement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B06BACD-71DA-BE48-CA0E-69401E8D3DB2}"/>
              </a:ext>
            </a:extLst>
          </p:cNvPr>
          <p:cNvSpPr txBox="1"/>
          <p:nvPr/>
        </p:nvSpPr>
        <p:spPr>
          <a:xfrm>
            <a:off x="7246808" y="3647118"/>
            <a:ext cx="10605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measurement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0BF0931-6182-1921-B701-D88DE5B23808}"/>
              </a:ext>
            </a:extLst>
          </p:cNvPr>
          <p:cNvSpPr txBox="1"/>
          <p:nvPr/>
        </p:nvSpPr>
        <p:spPr>
          <a:xfrm>
            <a:off x="892086" y="3630340"/>
            <a:ext cx="10605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measurement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714B22-78C2-69B2-2FD1-6FEEB6764DAC}"/>
              </a:ext>
            </a:extLst>
          </p:cNvPr>
          <p:cNvSpPr txBox="1"/>
          <p:nvPr/>
        </p:nvSpPr>
        <p:spPr>
          <a:xfrm>
            <a:off x="1953642" y="3628080"/>
            <a:ext cx="10605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measurement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C65DB63-4EB0-0861-B8B5-B404C904360D}"/>
              </a:ext>
            </a:extLst>
          </p:cNvPr>
          <p:cNvSpPr txBox="1"/>
          <p:nvPr/>
        </p:nvSpPr>
        <p:spPr>
          <a:xfrm>
            <a:off x="851247" y="755176"/>
            <a:ext cx="1060579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Site 1 </a:t>
            </a:r>
          </a:p>
          <a:p>
            <a:pPr algn="ctr"/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(reference site)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5748934-557F-F905-11EF-AF6D898B5573}"/>
              </a:ext>
            </a:extLst>
          </p:cNvPr>
          <p:cNvSpPr txBox="1"/>
          <p:nvPr/>
        </p:nvSpPr>
        <p:spPr>
          <a:xfrm>
            <a:off x="2047837" y="760067"/>
            <a:ext cx="742430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Site 2</a:t>
            </a:r>
          </a:p>
          <a:p>
            <a:pPr algn="ctr"/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unaligned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CBCE8E0-3224-D84E-771B-2D54FDBDEA97}"/>
              </a:ext>
            </a:extLst>
          </p:cNvPr>
          <p:cNvSpPr txBox="1"/>
          <p:nvPr/>
        </p:nvSpPr>
        <p:spPr>
          <a:xfrm>
            <a:off x="6039111" y="743019"/>
            <a:ext cx="1060579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Site 1 </a:t>
            </a:r>
          </a:p>
          <a:p>
            <a:pPr algn="ctr"/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(reference site)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7788617-EE72-31CE-99AE-1305A125A47A}"/>
              </a:ext>
            </a:extLst>
          </p:cNvPr>
          <p:cNvSpPr txBox="1"/>
          <p:nvPr/>
        </p:nvSpPr>
        <p:spPr>
          <a:xfrm>
            <a:off x="7364115" y="743019"/>
            <a:ext cx="742430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>
                <a:latin typeface="Arial" panose="020B0604020202020204" pitchFamily="34" charset="0"/>
                <a:cs typeface="Arial" panose="020B0604020202020204" pitchFamily="34" charset="0"/>
              </a:rPr>
              <a:t>Site 2</a:t>
            </a:r>
          </a:p>
          <a:p>
            <a:pPr algn="ctr"/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unaligned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2F47BBE-84F2-42F1-1746-6AECC82589BF}"/>
              </a:ext>
            </a:extLst>
          </p:cNvPr>
          <p:cNvSpPr txBox="1"/>
          <p:nvPr/>
        </p:nvSpPr>
        <p:spPr>
          <a:xfrm rot="16200000">
            <a:off x="346241" y="1741635"/>
            <a:ext cx="3946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(m)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AFBBF11-DD79-96D3-FF3E-F7240129F39C}"/>
              </a:ext>
            </a:extLst>
          </p:cNvPr>
          <p:cNvSpPr txBox="1"/>
          <p:nvPr/>
        </p:nvSpPr>
        <p:spPr>
          <a:xfrm rot="16200000">
            <a:off x="5500867" y="1741635"/>
            <a:ext cx="3946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(m)</a:t>
            </a:r>
          </a:p>
        </p:txBody>
      </p:sp>
      <p:pic>
        <p:nvPicPr>
          <p:cNvPr id="17" name="Picture 16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00B8CD0F-DA51-E0A2-C879-E6210B2BD2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22" t="79242" r="17153" b="11756"/>
          <a:stretch/>
        </p:blipFill>
        <p:spPr>
          <a:xfrm>
            <a:off x="3836716" y="2179997"/>
            <a:ext cx="326377" cy="14175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F870701-86F8-FD4D-BE21-FA723A11F6F8}"/>
              </a:ext>
            </a:extLst>
          </p:cNvPr>
          <p:cNvSpPr txBox="1"/>
          <p:nvPr/>
        </p:nvSpPr>
        <p:spPr>
          <a:xfrm>
            <a:off x="3888925" y="2100894"/>
            <a:ext cx="3946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80" dirty="0">
                <a:latin typeface="Arial" panose="020B0604020202020204" pitchFamily="34" charset="0"/>
                <a:cs typeface="Arial" panose="020B0604020202020204" pitchFamily="34" charset="0"/>
              </a:rPr>
              <a:t>(m)</a:t>
            </a:r>
          </a:p>
        </p:txBody>
      </p:sp>
    </p:spTree>
    <p:extLst>
      <p:ext uri="{BB962C8B-B14F-4D97-AF65-F5344CB8AC3E}">
        <p14:creationId xmlns:p14="http://schemas.microsoft.com/office/powerpoint/2010/main" val="2271059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1885</TotalTime>
  <Words>88</Words>
  <Application>Microsoft Office PowerPoint</Application>
  <PresentationFormat>On-screen Show (4:3)</PresentationFormat>
  <Paragraphs>29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 Math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EICHENSEER, KILIAN</dc:creator>
  <cp:lastModifiedBy>EICHENSEER, KILIAN</cp:lastModifiedBy>
  <cp:revision>13</cp:revision>
  <dcterms:created xsi:type="dcterms:W3CDTF">2024-07-18T14:07:44Z</dcterms:created>
  <dcterms:modified xsi:type="dcterms:W3CDTF">2025-02-13T17:07:15Z</dcterms:modified>
</cp:coreProperties>
</file>