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22"/>
  </p:notesMasterIdLst>
  <p:sldIdLst>
    <p:sldId id="369" r:id="rId2"/>
    <p:sldId id="374" r:id="rId3"/>
    <p:sldId id="527" r:id="rId4"/>
    <p:sldId id="351" r:id="rId5"/>
    <p:sldId id="372" r:id="rId6"/>
    <p:sldId id="331" r:id="rId7"/>
    <p:sldId id="285" r:id="rId8"/>
    <p:sldId id="370" r:id="rId9"/>
    <p:sldId id="288" r:id="rId10"/>
    <p:sldId id="541" r:id="rId11"/>
    <p:sldId id="352" r:id="rId12"/>
    <p:sldId id="373" r:id="rId13"/>
    <p:sldId id="538" r:id="rId14"/>
    <p:sldId id="283" r:id="rId15"/>
    <p:sldId id="539" r:id="rId16"/>
    <p:sldId id="281" r:id="rId17"/>
    <p:sldId id="537" r:id="rId18"/>
    <p:sldId id="540" r:id="rId19"/>
    <p:sldId id="542" r:id="rId20"/>
    <p:sldId id="53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FF26"/>
    <a:srgbClr val="000000"/>
    <a:srgbClr val="0047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5" autoAdjust="0"/>
    <p:restoredTop sz="94660"/>
  </p:normalViewPr>
  <p:slideViewPr>
    <p:cSldViewPr snapToGrid="0">
      <p:cViewPr varScale="1">
        <p:scale>
          <a:sx n="85" d="100"/>
          <a:sy n="85" d="100"/>
        </p:scale>
        <p:origin x="4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F2ED9-9000-4403-84AE-F16C579FDA7D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169E89-86B6-47D3-B605-35AC0C44DA0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088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Christian</a:t>
            </a:r>
            <a:endParaRPr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BDABB7-0203-4F8F-9967-A92B52C4296C}" type="slidenum">
              <a: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/>
                <a:ea typeface="MS PGothic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de-DE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/>
              <a:ea typeface="MS PGothic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438232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Christian</a:t>
            </a:r>
            <a:endParaRPr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FCBDABB7-0203-4F8F-9967-A92B52C4296C}" type="slidenum">
              <a:rPr lang="de-DE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617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Christian</a:t>
            </a:r>
            <a:endParaRPr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BDABB7-0203-4F8F-9967-A92B52C4296C}" type="slidenum">
              <a: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/>
                <a:ea typeface="MS PGothic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DE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/>
              <a:ea typeface="MS PGothic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369624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Christian</a:t>
            </a:r>
            <a:endParaRPr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BDABB7-0203-4F8F-9967-A92B52C4296C}" type="slidenum">
              <a:rPr kumimoji="0" lang="de-DE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/>
                <a:ea typeface="MS PGothic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de-DE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/>
              <a:ea typeface="MS PGothic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73687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This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shown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OMERO.web</a:t>
            </a:r>
            <a:r>
              <a:rPr lang="de-DE" dirty="0"/>
              <a:t>, but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similar</a:t>
            </a:r>
            <a:r>
              <a:rPr lang="de-DE" dirty="0"/>
              <a:t> in </a:t>
            </a:r>
            <a:r>
              <a:rPr lang="de-DE" dirty="0" err="1"/>
              <a:t>OMERO.insight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2BA22E-7875-4095-8650-3C6B97E68420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2558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Christian</a:t>
            </a:r>
            <a:endParaRPr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FCBDABB7-0203-4F8F-9967-A92B52C4296C}" type="slidenum">
              <a:rPr lang="de-DE"/>
              <a:t>11</a:t>
            </a:fld>
            <a:endParaRPr 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Christian</a:t>
            </a:r>
            <a:endParaRPr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FCBDABB7-0203-4F8F-9967-A92B52C4296C}" type="slidenum">
              <a:rPr lang="de-DE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22095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Christian</a:t>
            </a:r>
            <a:endParaRPr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FCBDABB7-0203-4F8F-9967-A92B52C4296C}" type="slidenum">
              <a:rPr lang="de-DE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9843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Shape 103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31" name="Shape 103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457200" indent="-298450" defTabSz="914400">
              <a:buClr>
                <a:srgbClr val="000000"/>
              </a:buClr>
              <a:buSzPts val="1100"/>
              <a:buFont typeface="Arial"/>
              <a:buChar char="●"/>
              <a:defRPr sz="1100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Mention the three formats combining: precomputed, webknossos, and n5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Christian</a:t>
            </a:r>
            <a:endParaRPr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 bwMode="auto"/>
        <p:txBody>
          <a:bodyPr/>
          <a:lstStyle/>
          <a:p>
            <a:pPr>
              <a:defRPr/>
            </a:pPr>
            <a:fld id="{FCBDABB7-0203-4F8F-9967-A92B52C4296C}" type="slidenum">
              <a:rPr lang="de-DE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2570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Titel_NFDI4BI_Stil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 hasCustomPrompt="1"/>
          </p:nvPr>
        </p:nvSpPr>
        <p:spPr bwMode="auto">
          <a:xfrm>
            <a:off x="1998133" y="2193888"/>
            <a:ext cx="8195734" cy="1115402"/>
          </a:xfrm>
        </p:spPr>
        <p:txBody>
          <a:bodyPr anchor="b"/>
          <a:lstStyle>
            <a:lvl1pPr algn="l">
              <a:defRPr sz="6000">
                <a:solidFill>
                  <a:srgbClr val="0B1B2E"/>
                </a:solidFill>
                <a:latin typeface="Leelawadee UI"/>
                <a:cs typeface="Leelawadee UI"/>
              </a:defRPr>
            </a:lvl1pPr>
          </a:lstStyle>
          <a:p>
            <a:pPr>
              <a:defRPr/>
            </a:pPr>
            <a:r>
              <a:rPr lang="de-DE"/>
              <a:t>TITEL Stil 1</a:t>
            </a:r>
            <a:endParaRPr/>
          </a:p>
        </p:txBody>
      </p:sp>
      <p:sp>
        <p:nvSpPr>
          <p:cNvPr id="5" name="Untertitel 2"/>
          <p:cNvSpPr>
            <a:spLocks noGrp="1"/>
          </p:cNvSpPr>
          <p:nvPr>
            <p:ph type="subTitle" idx="1" hasCustomPrompt="1"/>
          </p:nvPr>
        </p:nvSpPr>
        <p:spPr bwMode="auto">
          <a:xfrm>
            <a:off x="1998133" y="3429000"/>
            <a:ext cx="8195734" cy="118703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0B1B2E"/>
                </a:solidFill>
                <a:latin typeface="Leelawadee UI"/>
                <a:cs typeface="Leelawadee UI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de-DE"/>
              <a:t>Untertitel</a:t>
            </a:r>
            <a:endParaRPr/>
          </a:p>
        </p:txBody>
      </p:sp>
      <p:sp>
        <p:nvSpPr>
          <p:cNvPr id="6" name="Textplatzhalter 19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1997604" y="5133466"/>
            <a:ext cx="8194674" cy="707326"/>
          </a:xfrm>
        </p:spPr>
        <p:txBody>
          <a:bodyPr>
            <a:noAutofit/>
          </a:bodyPr>
          <a:lstStyle>
            <a:lvl1pPr marL="0" indent="0" algn="l">
              <a:buNone/>
              <a:defRPr sz="1800" i="0">
                <a:solidFill>
                  <a:srgbClr val="0B1B2E"/>
                </a:solidFill>
                <a:latin typeface="Leelawadee UI"/>
                <a:cs typeface="Leelawadee UI"/>
              </a:defRPr>
            </a:lvl1pPr>
            <a:lvl2pPr>
              <a:defRPr sz="1800">
                <a:solidFill>
                  <a:srgbClr val="0B1B2E"/>
                </a:solidFill>
                <a:latin typeface="Arial"/>
                <a:cs typeface="Arial"/>
              </a:defRPr>
            </a:lvl2pPr>
            <a:lvl3pPr>
              <a:defRPr sz="1600">
                <a:solidFill>
                  <a:srgbClr val="0B1B2E"/>
                </a:solidFill>
                <a:latin typeface="Arial"/>
                <a:cs typeface="Arial"/>
              </a:defRPr>
            </a:lvl3pPr>
            <a:lvl4pPr>
              <a:defRPr sz="1400">
                <a:solidFill>
                  <a:srgbClr val="0B1B2E"/>
                </a:solidFill>
                <a:latin typeface="Arial"/>
                <a:cs typeface="Arial"/>
              </a:defRPr>
            </a:lvl4pPr>
            <a:lvl5pPr>
              <a:defRPr sz="1400">
                <a:solidFill>
                  <a:srgbClr val="0B1B2E"/>
                </a:solidFill>
                <a:latin typeface="Arial"/>
                <a:cs typeface="Arial"/>
              </a:defRPr>
            </a:lvl5pPr>
          </a:lstStyle>
          <a:p>
            <a:pPr lvl="0">
              <a:defRPr/>
            </a:pPr>
            <a:r>
              <a:rPr lang="de-DE" dirty="0"/>
              <a:t>Autoren</a:t>
            </a:r>
            <a:endParaRPr dirty="0"/>
          </a:p>
        </p:txBody>
      </p:sp>
      <p:sp>
        <p:nvSpPr>
          <p:cNvPr id="7" name="Rechteck 14"/>
          <p:cNvSpPr/>
          <p:nvPr userDrawn="1"/>
        </p:nvSpPr>
        <p:spPr bwMode="auto">
          <a:xfrm>
            <a:off x="1" y="6667500"/>
            <a:ext cx="1092200" cy="190500"/>
          </a:xfrm>
          <a:prstGeom prst="rect">
            <a:avLst/>
          </a:prstGeom>
          <a:solidFill>
            <a:srgbClr val="0B1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8" name="Rechteck 15"/>
          <p:cNvSpPr/>
          <p:nvPr userDrawn="1"/>
        </p:nvSpPr>
        <p:spPr bwMode="auto">
          <a:xfrm>
            <a:off x="1092201" y="6667500"/>
            <a:ext cx="2123129" cy="190500"/>
          </a:xfrm>
          <a:prstGeom prst="rect">
            <a:avLst/>
          </a:prstGeom>
          <a:solidFill>
            <a:srgbClr val="009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>
              <a:solidFill>
                <a:srgbClr val="E5F4FB"/>
              </a:solidFill>
            </a:endParaRPr>
          </a:p>
        </p:txBody>
      </p:sp>
      <p:sp>
        <p:nvSpPr>
          <p:cNvPr id="9" name="Rechteck 17"/>
          <p:cNvSpPr/>
          <p:nvPr userDrawn="1"/>
        </p:nvSpPr>
        <p:spPr bwMode="auto">
          <a:xfrm>
            <a:off x="3215329" y="6667500"/>
            <a:ext cx="3210870" cy="190500"/>
          </a:xfrm>
          <a:prstGeom prst="rect">
            <a:avLst/>
          </a:prstGeom>
          <a:solidFill>
            <a:srgbClr val="BDCE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cxnSp>
        <p:nvCxnSpPr>
          <p:cNvPr id="10" name="Gerader Verbinder 4"/>
          <p:cNvCxnSpPr>
            <a:cxnSpLocks/>
          </p:cNvCxnSpPr>
          <p:nvPr userDrawn="1"/>
        </p:nvCxnSpPr>
        <p:spPr bwMode="auto">
          <a:xfrm>
            <a:off x="1775460" y="2186268"/>
            <a:ext cx="0" cy="24297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Grafik 12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7983626" y="265709"/>
            <a:ext cx="3866757" cy="1207722"/>
          </a:xfrm>
          <a:prstGeom prst="rect">
            <a:avLst/>
          </a:prstGeom>
        </p:spPr>
      </p:pic>
      <p:sp>
        <p:nvSpPr>
          <p:cNvPr id="12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11099799" y="6422389"/>
            <a:ext cx="584201" cy="260985"/>
          </a:xfrm>
          <a:prstGeom prst="rect">
            <a:avLst/>
          </a:prstGeom>
        </p:spPr>
        <p:txBody>
          <a:bodyPr anchor="ctr" anchorCtr="0"/>
          <a:lstStyle>
            <a:lvl1pPr algn="ctr">
              <a:defRPr sz="900">
                <a:solidFill>
                  <a:srgbClr val="0B1B2E"/>
                </a:solidFill>
                <a:latin typeface="Leelawadee UI"/>
                <a:cs typeface="Leelawadee UI"/>
              </a:defRPr>
            </a:lvl1pPr>
          </a:lstStyle>
          <a:p>
            <a:pPr>
              <a:defRPr/>
            </a:pPr>
            <a:fld id="{8B28DBE6-A72F-4110-9C20-90C998823C45}" type="slidenum">
              <a:rPr lang="de-DE"/>
              <a:t>‹Nr.›</a:t>
            </a:fld>
            <a:endParaRPr lang="de-DE"/>
          </a:p>
        </p:txBody>
      </p:sp>
      <p:sp>
        <p:nvSpPr>
          <p:cNvPr id="13" name="Textfeld 20"/>
          <p:cNvSpPr>
            <a:spLocks noAdjustHandles="1"/>
          </p:cNvSpPr>
          <p:nvPr userDrawn="1"/>
        </p:nvSpPr>
        <p:spPr bwMode="auto">
          <a:xfrm>
            <a:off x="6426199" y="6667500"/>
            <a:ext cx="5765800" cy="1905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sz="800" b="1" dirty="0"/>
              <a:t>Managing FAIR microscopy data at scale for universities and research institutions: an introduction for non-imaging stakeholders</a:t>
            </a:r>
          </a:p>
        </p:txBody>
      </p:sp>
      <p:pic>
        <p:nvPicPr>
          <p:cNvPr id="14" name="Grafik 21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5593620" y="400926"/>
            <a:ext cx="5580703" cy="6151956"/>
          </a:xfrm>
          <a:prstGeom prst="rect">
            <a:avLst/>
          </a:prstGeom>
        </p:spPr>
      </p:pic>
      <p:sp>
        <p:nvSpPr>
          <p:cNvPr id="15" name="Datumsplatzhalter 3"/>
          <p:cNvSpPr>
            <a:spLocks noGrp="1"/>
          </p:cNvSpPr>
          <p:nvPr>
            <p:ph type="dt" sz="half" idx="2"/>
          </p:nvPr>
        </p:nvSpPr>
        <p:spPr bwMode="auto">
          <a:xfrm>
            <a:off x="10252181" y="6422389"/>
            <a:ext cx="836598" cy="260985"/>
          </a:xfrm>
          <a:prstGeom prst="rect">
            <a:avLst/>
          </a:prstGeom>
        </p:spPr>
        <p:txBody>
          <a:bodyPr anchor="ctr" anchorCtr="0"/>
          <a:lstStyle>
            <a:lvl1pPr algn="ctr">
              <a:defRPr sz="900">
                <a:solidFill>
                  <a:schemeClr val="tx1"/>
                </a:solidFill>
                <a:latin typeface="Leelawadee UI"/>
                <a:cs typeface="Leelawadee UI"/>
              </a:defRPr>
            </a:lvl1pPr>
          </a:lstStyle>
          <a:p>
            <a:pPr>
              <a:defRPr/>
            </a:pPr>
            <a:r>
              <a:rPr lang="de-DE" dirty="0"/>
              <a:t>2025-03-12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96411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Inhalt_01_NFDI4BI_Stil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>
          <a:xfrm>
            <a:off x="838200" y="284507"/>
            <a:ext cx="9029902" cy="681355"/>
          </a:xfrm>
        </p:spPr>
        <p:txBody>
          <a:bodyPr/>
          <a:lstStyle>
            <a:lvl1pPr>
              <a:defRPr>
                <a:solidFill>
                  <a:srgbClr val="0B1B2E"/>
                </a:solidFill>
                <a:latin typeface="Leelawadee UI"/>
                <a:cs typeface="Leelawadee UI"/>
              </a:defRPr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5" name="Inhaltsplatzhalter 2"/>
          <p:cNvSpPr>
            <a:spLocks noGrp="1"/>
          </p:cNvSpPr>
          <p:nvPr>
            <p:ph idx="1" hasCustomPrompt="1"/>
          </p:nvPr>
        </p:nvSpPr>
        <p:spPr bwMode="auto">
          <a:xfrm>
            <a:off x="838200" y="1320800"/>
            <a:ext cx="10845800" cy="4856163"/>
          </a:xfrm>
        </p:spPr>
        <p:txBody>
          <a:bodyPr/>
          <a:lstStyle>
            <a:lvl1pPr>
              <a:defRPr>
                <a:latin typeface="Leelawadee UI"/>
                <a:cs typeface="Leelawadee UI"/>
              </a:defRPr>
            </a:lvl1pPr>
            <a:lvl2pPr>
              <a:defRPr>
                <a:latin typeface="Leelawadee UI"/>
                <a:cs typeface="Leelawadee UI"/>
              </a:defRPr>
            </a:lvl2pPr>
            <a:lvl3pPr>
              <a:defRPr>
                <a:latin typeface="Leelawadee UI"/>
                <a:cs typeface="Leelawadee UI"/>
              </a:defRPr>
            </a:lvl3pPr>
            <a:lvl4pPr>
              <a:defRPr>
                <a:latin typeface="Leelawadee UI"/>
                <a:cs typeface="Leelawadee UI"/>
              </a:defRPr>
            </a:lvl4pPr>
            <a:lvl5pPr>
              <a:defRPr>
                <a:latin typeface="Leelawadee UI"/>
                <a:cs typeface="Leelawadee UI"/>
              </a:defRPr>
            </a:lvl5pPr>
          </a:lstStyle>
          <a:p>
            <a:pPr lvl="0">
              <a:defRPr/>
            </a:pPr>
            <a:r>
              <a:rPr lang="de-DE"/>
              <a:t>Inhaltsfolie Stil 1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pic>
        <p:nvPicPr>
          <p:cNvPr id="6" name="Grafik 6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0125899" y="284507"/>
            <a:ext cx="1747344" cy="545756"/>
          </a:xfrm>
          <a:prstGeom prst="rect">
            <a:avLst/>
          </a:prstGeom>
        </p:spPr>
      </p:pic>
      <p:sp>
        <p:nvSpPr>
          <p:cNvPr id="7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11099799" y="6422389"/>
            <a:ext cx="584201" cy="260985"/>
          </a:xfrm>
          <a:prstGeom prst="rect">
            <a:avLst/>
          </a:prstGeom>
        </p:spPr>
        <p:txBody>
          <a:bodyPr anchor="ctr" anchorCtr="0"/>
          <a:lstStyle>
            <a:lvl1pPr algn="ctr">
              <a:defRPr sz="900">
                <a:solidFill>
                  <a:srgbClr val="0B1B2E"/>
                </a:solidFill>
                <a:latin typeface="Leelawadee UI"/>
                <a:cs typeface="Leelawadee UI"/>
              </a:defRPr>
            </a:lvl1pPr>
          </a:lstStyle>
          <a:p>
            <a:pPr>
              <a:defRPr/>
            </a:pPr>
            <a:fld id="{8B28DBE6-A72F-4110-9C20-90C998823C45}" type="slidenum">
              <a:rPr lang="de-DE"/>
              <a:t>‹Nr.›</a:t>
            </a:fld>
            <a:endParaRPr lang="de-DE"/>
          </a:p>
        </p:txBody>
      </p:sp>
      <p:sp>
        <p:nvSpPr>
          <p:cNvPr id="8" name="Rechteck 17"/>
          <p:cNvSpPr/>
          <p:nvPr userDrawn="1"/>
        </p:nvSpPr>
        <p:spPr bwMode="auto">
          <a:xfrm>
            <a:off x="1" y="6667500"/>
            <a:ext cx="1092200" cy="190500"/>
          </a:xfrm>
          <a:prstGeom prst="rect">
            <a:avLst/>
          </a:prstGeom>
          <a:solidFill>
            <a:srgbClr val="0B1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9" name="Rechteck 18"/>
          <p:cNvSpPr/>
          <p:nvPr userDrawn="1"/>
        </p:nvSpPr>
        <p:spPr bwMode="auto">
          <a:xfrm>
            <a:off x="1092201" y="6667500"/>
            <a:ext cx="2123129" cy="190500"/>
          </a:xfrm>
          <a:prstGeom prst="rect">
            <a:avLst/>
          </a:prstGeom>
          <a:solidFill>
            <a:srgbClr val="009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>
              <a:solidFill>
                <a:srgbClr val="E5F4FB"/>
              </a:solidFill>
            </a:endParaRPr>
          </a:p>
        </p:txBody>
      </p:sp>
      <p:sp>
        <p:nvSpPr>
          <p:cNvPr id="10" name="Rechteck 19"/>
          <p:cNvSpPr/>
          <p:nvPr userDrawn="1"/>
        </p:nvSpPr>
        <p:spPr bwMode="auto">
          <a:xfrm>
            <a:off x="3215329" y="6667500"/>
            <a:ext cx="3210870" cy="190500"/>
          </a:xfrm>
          <a:prstGeom prst="rect">
            <a:avLst/>
          </a:prstGeom>
          <a:solidFill>
            <a:srgbClr val="BDCE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1" name="Datumsplatzhalter 3"/>
          <p:cNvSpPr>
            <a:spLocks noGrp="1"/>
          </p:cNvSpPr>
          <p:nvPr>
            <p:ph type="dt" sz="half" idx="2"/>
          </p:nvPr>
        </p:nvSpPr>
        <p:spPr bwMode="auto">
          <a:xfrm>
            <a:off x="10252181" y="6422389"/>
            <a:ext cx="836598" cy="260985"/>
          </a:xfrm>
          <a:prstGeom prst="rect">
            <a:avLst/>
          </a:prstGeom>
        </p:spPr>
        <p:txBody>
          <a:bodyPr anchor="ctr" anchorCtr="0"/>
          <a:lstStyle>
            <a:lvl1pPr algn="ctr">
              <a:defRPr sz="900">
                <a:solidFill>
                  <a:schemeClr val="tx1"/>
                </a:solidFill>
                <a:latin typeface="Leelawadee UI"/>
                <a:cs typeface="Leelawadee UI"/>
              </a:defRPr>
            </a:lvl1pPr>
          </a:lstStyle>
          <a:p>
            <a:pPr>
              <a:defRPr/>
            </a:pPr>
            <a:r>
              <a:rPr lang="de-DE" dirty="0"/>
              <a:t>2025-03-12</a:t>
            </a:r>
          </a:p>
        </p:txBody>
      </p:sp>
      <p:sp>
        <p:nvSpPr>
          <p:cNvPr id="12" name="Textfeld 11"/>
          <p:cNvSpPr>
            <a:spLocks noAdjustHandles="1"/>
          </p:cNvSpPr>
          <p:nvPr userDrawn="1"/>
        </p:nvSpPr>
        <p:spPr bwMode="auto">
          <a:xfrm>
            <a:off x="6426200" y="6667500"/>
            <a:ext cx="5765800" cy="1905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sz="800" b="1" dirty="0"/>
              <a:t>Managing FAIR microscopy data at scale for universities and research institutions: an introduction for non-imaging stakeholders</a:t>
            </a:r>
          </a:p>
        </p:txBody>
      </p:sp>
    </p:spTree>
    <p:extLst>
      <p:ext uri="{BB962C8B-B14F-4D97-AF65-F5344CB8AC3E}">
        <p14:creationId xmlns:p14="http://schemas.microsoft.com/office/powerpoint/2010/main" val="1561927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Überschrift + Lis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tangle 7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de-DE" sz="2400">
              <a:ea typeface="ＭＳ Ｐゴシック"/>
            </a:endParaRPr>
          </a:p>
        </p:txBody>
      </p:sp>
      <p:sp>
        <p:nvSpPr>
          <p:cNvPr id="5" name="Rectangle 46"/>
          <p:cNvSpPr>
            <a:spLocks noChangeArrowheads="1"/>
          </p:cNvSpPr>
          <p:nvPr/>
        </p:nvSpPr>
        <p:spPr bwMode="auto">
          <a:xfrm>
            <a:off x="0" y="6345634"/>
            <a:ext cx="12192000" cy="539751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de-DE" sz="2400">
              <a:ea typeface="ＭＳ Ｐゴシック"/>
              <a:cs typeface="ＭＳ Ｐゴシック"/>
            </a:endParaRPr>
          </a:p>
        </p:txBody>
      </p:sp>
      <p:pic>
        <p:nvPicPr>
          <p:cNvPr id="9" name="Picture 56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10781539" y="6442075"/>
            <a:ext cx="1073912" cy="31292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itel 1"/>
          <p:cNvSpPr>
            <a:spLocks noGrp="1"/>
          </p:cNvSpPr>
          <p:nvPr>
            <p:ph type="title"/>
          </p:nvPr>
        </p:nvSpPr>
        <p:spPr bwMode="auto">
          <a:xfrm>
            <a:off x="2026166" y="546102"/>
            <a:ext cx="7221173" cy="58477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0047B9"/>
                </a:solidFill>
              </a:defRPr>
            </a:lvl1pPr>
          </a:lstStyle>
          <a:p>
            <a:pPr>
              <a:defRPr/>
            </a:pPr>
            <a:r>
              <a:rPr lang="de-DE"/>
              <a:t>Mastertitelformat bearbeiten</a:t>
            </a:r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 bwMode="auto">
          <a:xfrm>
            <a:off x="2026165" y="1371600"/>
            <a:ext cx="9652000" cy="4953000"/>
          </a:xfrm>
        </p:spPr>
        <p:txBody>
          <a:bodyPr/>
          <a:lstStyle>
            <a:lvl1pPr>
              <a:buClr>
                <a:srgbClr val="0047B9"/>
              </a:buClr>
              <a:defRPr>
                <a:solidFill>
                  <a:schemeClr val="tx1"/>
                </a:solidFill>
              </a:defRPr>
            </a:lvl1pPr>
            <a:lvl2pPr>
              <a:buClr>
                <a:srgbClr val="0047B9"/>
              </a:buClr>
              <a:defRPr>
                <a:solidFill>
                  <a:schemeClr val="tx1"/>
                </a:solidFill>
              </a:defRPr>
            </a:lvl2pPr>
            <a:lvl3pPr>
              <a:buClr>
                <a:srgbClr val="0047B9"/>
              </a:buClr>
              <a:defRPr>
                <a:solidFill>
                  <a:schemeClr val="tx1"/>
                </a:solidFill>
              </a:defRPr>
            </a:lvl3pPr>
            <a:lvl4pPr>
              <a:buClr>
                <a:srgbClr val="0047B9"/>
              </a:buClr>
              <a:defRPr>
                <a:solidFill>
                  <a:schemeClr val="tx1"/>
                </a:solidFill>
              </a:defRPr>
            </a:lvl4pPr>
            <a:lvl5pPr>
              <a:buClr>
                <a:srgbClr val="0047B9"/>
              </a:buClr>
              <a:defRPr>
                <a:solidFill>
                  <a:schemeClr val="tx1"/>
                </a:solidFill>
              </a:defRPr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8" name="Textfeld 7"/>
          <p:cNvSpPr txBox="1"/>
          <p:nvPr userDrawn="1"/>
        </p:nvSpPr>
        <p:spPr bwMode="auto">
          <a:xfrm>
            <a:off x="1007435" y="6464301"/>
            <a:ext cx="15361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200">
                <a:solidFill>
                  <a:srgbClr val="FFFFFF"/>
                </a:solidFill>
                <a:latin typeface="Arial"/>
              </a:rPr>
              <a:t>p </a:t>
            </a:r>
            <a:fld id="{0EAE9BCB-9981-4712-9AF3-65CAFB39C732}" type="slidenum">
              <a:rPr lang="de-DE" sz="1200">
                <a:solidFill>
                  <a:srgbClr val="FFFFFF"/>
                </a:solidFill>
                <a:latin typeface="Arial"/>
              </a:rPr>
              <a:t>‹Nr.›</a:t>
            </a:fld>
            <a:endParaRPr lang="de-DE" sz="120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40853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97DFFF-2F9F-4939-9B13-060752BE09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72C1DB-11F1-450B-924F-073CCD63AD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6B9A87-75BC-4394-A177-1EC66AB4EC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AC36B7-7241-4705-8687-882CE90E6416}" type="datetimeFigureOut">
              <a:rPr lang="en-US" smtClean="0"/>
              <a:t>3/14/2025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ED33F-0971-4B69-AEFD-46B729761A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907AA7-092F-459F-B2F4-56C4DA59CC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7859F-352C-46AF-94B3-356CC9C4173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426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creativecommons.org/licenses/by/4.0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ithub.com/zarr-developers/zarr-illustrations-falk-2022" TargetMode="External"/><Relationship Id="rId5" Type="http://schemas.openxmlformats.org/officeDocument/2006/relationships/image" Target="../media/image57.png"/><Relationship Id="rId4" Type="http://schemas.openxmlformats.org/officeDocument/2006/relationships/hyperlink" Target="https://doi.org/10.1016/j.cell.2018.09.031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hyperlink" Target="https://bit.ly/citing-ome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1038/s41592-021-01326-w" TargetMode="External"/><Relationship Id="rId5" Type="http://schemas.openxmlformats.org/officeDocument/2006/relationships/image" Target="../media/image57.png"/><Relationship Id="rId4" Type="http://schemas.openxmlformats.org/officeDocument/2006/relationships/hyperlink" Target="https://github.com/zarr-developers/zarr-illustrations-falk-2022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tif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11" Type="http://schemas.openxmlformats.org/officeDocument/2006/relationships/hyperlink" Target="https://bit.ly/citing-ome" TargetMode="External"/><Relationship Id="rId5" Type="http://schemas.openxmlformats.org/officeDocument/2006/relationships/image" Target="../media/image63.png"/><Relationship Id="rId10" Type="http://schemas.openxmlformats.org/officeDocument/2006/relationships/hyperlink" Target="https://doi.org/10.1038/s41592-021-01326-w" TargetMode="External"/><Relationship Id="rId4" Type="http://schemas.openxmlformats.org/officeDocument/2006/relationships/image" Target="../media/image62.tif"/><Relationship Id="rId9" Type="http://schemas.openxmlformats.org/officeDocument/2006/relationships/hyperlink" Target="https://github.com/zarr-developers/zarr-illustrations-falk-2022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9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10" Type="http://schemas.openxmlformats.org/officeDocument/2006/relationships/image" Target="../media/image57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6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7" Type="http://schemas.openxmlformats.org/officeDocument/2006/relationships/hyperlink" Target="https://www.ebi.ac.uk/biostudies/BioImages/studies/S-BIAD515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hyperlink" Target="https://ftp.ebi.ac.uk/biostudies/fire/S-BIAD/515/S-BIAD515/Files/MH_PFI_1216_F76-THY_Nucleus_MPO_CDH5_AZU1_Meas3_A03_F1T0_none.ome.tif" TargetMode="Externa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bi.ac.uk/bioimage-archive/galleries/S-BIAD515/IM4.html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tp.ebi.ac.uk/biostudies/fire/S-BIAD/515/S-BIAD515/Files/MH_PFI_1216_F76-THY_Nucleus_MPO_CDH5_AZU1_Meas3_A03_F1T0_none.ome.tif" TargetMode="External"/><Relationship Id="rId4" Type="http://schemas.openxmlformats.org/officeDocument/2006/relationships/image" Target="../media/image7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http://falk-illustrations.de/" TargetMode="Externa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hyperlink" Target="https://creativecommons.org/licenses/by/4.0/" TargetMode="External"/><Relationship Id="rId9" Type="http://schemas.openxmlformats.org/officeDocument/2006/relationships/image" Target="../media/image9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13" Type="http://schemas.openxmlformats.org/officeDocument/2006/relationships/hyperlink" Target="https://creativecommons.org/licenses/by/4.0/" TargetMode="External"/><Relationship Id="rId3" Type="http://schemas.openxmlformats.org/officeDocument/2006/relationships/image" Target="../media/image8.png"/><Relationship Id="rId7" Type="http://schemas.openxmlformats.org/officeDocument/2006/relationships/image" Target="../media/image14.png"/><Relationship Id="rId12" Type="http://schemas.openxmlformats.org/officeDocument/2006/relationships/hyperlink" Target="http://falk-illustrations.de/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9.sv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mmons.m.wikimedia.org/wiki/File:Bryce_Bayer_Lab_Notebook_U203_page_1.jpg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4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18" Type="http://schemas.openxmlformats.org/officeDocument/2006/relationships/image" Target="../media/image40.png"/><Relationship Id="rId3" Type="http://schemas.openxmlformats.org/officeDocument/2006/relationships/image" Target="../media/image25.png"/><Relationship Id="rId21" Type="http://schemas.openxmlformats.org/officeDocument/2006/relationships/image" Target="../media/image43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17" Type="http://schemas.openxmlformats.org/officeDocument/2006/relationships/image" Target="../media/image39.png"/><Relationship Id="rId25" Type="http://schemas.openxmlformats.org/officeDocument/2006/relationships/hyperlink" Target="https://doi.org/10.1126/science.1082602" TargetMode="External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8.png"/><Relationship Id="rId20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24" Type="http://schemas.openxmlformats.org/officeDocument/2006/relationships/image" Target="../media/image46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23" Type="http://schemas.openxmlformats.org/officeDocument/2006/relationships/image" Target="../media/image45.png"/><Relationship Id="rId10" Type="http://schemas.openxmlformats.org/officeDocument/2006/relationships/image" Target="../media/image32.png"/><Relationship Id="rId19" Type="http://schemas.openxmlformats.org/officeDocument/2006/relationships/image" Target="../media/image41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Relationship Id="rId22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svg"/><Relationship Id="rId5" Type="http://schemas.openxmlformats.org/officeDocument/2006/relationships/image" Target="../media/image52.png"/><Relationship Id="rId4" Type="http://schemas.openxmlformats.org/officeDocument/2006/relationships/image" Target="../media/image51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 bwMode="auto">
          <a:xfrm>
            <a:off x="1974983" y="2468737"/>
            <a:ext cx="9353039" cy="1920526"/>
          </a:xfrm>
        </p:spPr>
        <p:txBody>
          <a:bodyPr wrap="square" anchor="t" anchorCtr="0">
            <a:spAutoFit/>
          </a:bodyPr>
          <a:lstStyle/>
          <a:p>
            <a:pPr>
              <a:defRPr/>
            </a:pPr>
            <a:r>
              <a:rPr lang="en-GB" sz="6600" dirty="0"/>
              <a:t>Microscopy data storage</a:t>
            </a:r>
            <a:br>
              <a:rPr lang="en-GB" sz="6600" dirty="0"/>
            </a:br>
            <a:r>
              <a:rPr lang="en-GB" sz="6600" dirty="0"/>
              <a:t>solutions</a:t>
            </a:r>
            <a:endParaRPr sz="6600" dirty="0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2"/>
          </p:nvPr>
        </p:nvSpPr>
        <p:spPr bwMode="auto">
          <a:prstGeom prst="rect">
            <a:avLst/>
          </a:prstGeom>
        </p:spPr>
        <p:txBody>
          <a:bodyPr anchor="ctr" anchorCtr="0"/>
          <a:lstStyle>
            <a:lvl1pPr algn="ctr">
              <a:defRPr sz="900">
                <a:solidFill>
                  <a:schemeClr val="tx1"/>
                </a:solidFill>
                <a:latin typeface="Leelawadee UI"/>
                <a:cs typeface="Leelawadee UI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eelawadee UI"/>
                <a:ea typeface="+mn-ea"/>
                <a:cs typeface="Leelawadee UI"/>
              </a:rPr>
              <a:t>2024-09-26</a:t>
            </a:r>
            <a:endParaRPr kumimoji="0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eelawadee UI"/>
              <a:ea typeface="+mn-ea"/>
              <a:cs typeface="Leelawadee UI"/>
            </a:endParaRPr>
          </a:p>
        </p:txBody>
      </p:sp>
      <p:sp>
        <p:nvSpPr>
          <p:cNvPr id="6" name="TextBox 1"/>
          <p:cNvSpPr>
            <a:spLocks/>
          </p:cNvSpPr>
          <p:nvPr/>
        </p:nvSpPr>
        <p:spPr bwMode="auto">
          <a:xfrm>
            <a:off x="1035050" y="6181216"/>
            <a:ext cx="3168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With the exception of logos and cited third-party content, the content of these slides is shared under the terms of the </a:t>
            </a:r>
            <a:r>
              <a:rPr kumimoji="0" lang="de-DE" sz="800" b="0" i="0" u="sng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" tooltip="http://creativecommons.org/licenses/by/4.0"/>
              </a:rPr>
              <a:t>Creative Commons Attribution License (CC-BY 4.0)</a:t>
            </a:r>
            <a:r>
              <a:rPr kumimoji="0" lang="de-DE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unless the content is marked otherwise.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2" descr="https://mirrors.creativecommons.org/presskit/buttons/88x31/png/by.pn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92008" y="6257416"/>
            <a:ext cx="943043" cy="329946"/>
          </a:xfrm>
          <a:prstGeom prst="rect">
            <a:avLst/>
          </a:prstGeom>
          <a:noFill/>
        </p:spPr>
      </p:pic>
      <p:sp>
        <p:nvSpPr>
          <p:cNvPr id="8" name="Textplatzhalter 5"/>
          <p:cNvSpPr>
            <a:spLocks/>
          </p:cNvSpPr>
          <p:nvPr/>
        </p:nvSpPr>
        <p:spPr bwMode="auto">
          <a:xfrm>
            <a:off x="1694213" y="4886062"/>
            <a:ext cx="8626323" cy="10067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800" i="0">
                <a:solidFill>
                  <a:srgbClr val="0B1B2E"/>
                </a:solidFill>
                <a:latin typeface="Leelawadee UI"/>
                <a:ea typeface="+mn-ea"/>
                <a:cs typeface="Leelawadee UI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rgbClr val="0B1B2E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rgbClr val="0B1B2E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400">
                <a:solidFill>
                  <a:srgbClr val="0B1B2E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400">
                <a:solidFill>
                  <a:srgbClr val="0B1B2E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0B1B2E"/>
                </a:solidFill>
                <a:effectLst/>
                <a:uLnTx/>
                <a:uFillTx/>
                <a:latin typeface="Leelawadee UI"/>
                <a:ea typeface="+mn-ea"/>
                <a:cs typeface="Leelawadee UI"/>
              </a:rPr>
              <a:t>Workshop: </a:t>
            </a:r>
            <a:r>
              <a:rPr lang="en-GB" b="1" dirty="0"/>
              <a:t>Managing FAIR microscopy data at scale for universities and research institutions: an introduction for non-imaging stakeholders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0B1B2E"/>
              </a:solidFill>
              <a:effectLst/>
              <a:uLnTx/>
              <a:uFillTx/>
              <a:latin typeface="Leelawadee UI"/>
              <a:ea typeface="+mn-ea"/>
              <a:cs typeface="Leelawadee U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B1B2E"/>
                </a:solidFill>
                <a:effectLst/>
                <a:uLnTx/>
                <a:uFillTx/>
                <a:latin typeface="Leelawadee UI"/>
                <a:ea typeface="+mn-ea"/>
                <a:cs typeface="Leelawadee UI"/>
              </a:rPr>
              <a:t>Mar 12th, 2025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B1B2E"/>
                </a:solidFill>
                <a:effectLst/>
                <a:uLnTx/>
                <a:uFillTx/>
                <a:latin typeface="Leelawadee UI"/>
                <a:ea typeface="+mn-ea"/>
                <a:cs typeface="Leelawadee UI"/>
              </a:rPr>
              <a:t>Trainers: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B1B2E"/>
                </a:solidFill>
                <a:effectLst/>
                <a:uLnTx/>
                <a:uFillTx/>
                <a:latin typeface="Leelawadee UI"/>
                <a:ea typeface="+mn-ea"/>
                <a:cs typeface="Leelawadee UI"/>
              </a:rPr>
              <a:t>Ksenia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B1B2E"/>
                </a:solidFill>
                <a:effectLst/>
                <a:uLnTx/>
                <a:uFillTx/>
                <a:latin typeface="Leelawadee UI"/>
                <a:ea typeface="+mn-ea"/>
                <a:cs typeface="Leelawadee UI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B1B2E"/>
                </a:solidFill>
                <a:effectLst/>
                <a:uLnTx/>
                <a:uFillTx/>
                <a:latin typeface="Leelawadee UI"/>
                <a:ea typeface="+mn-ea"/>
                <a:cs typeface="Leelawadee UI"/>
              </a:rPr>
              <a:t>Krooß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B1B2E"/>
                </a:solidFill>
                <a:effectLst/>
                <a:uLnTx/>
                <a:uFillTx/>
                <a:latin typeface="Leelawadee UI"/>
                <a:ea typeface="+mn-ea"/>
                <a:cs typeface="Leelawadee UI"/>
              </a:rPr>
              <a:t>, Christian Schmidt</a:t>
            </a: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srgbClr val="0B1B2E"/>
                </a:solidFill>
                <a:effectLst/>
                <a:uLnTx/>
                <a:uFillTx/>
                <a:latin typeface="Leelawadee UI"/>
                <a:ea typeface="+mn-ea"/>
                <a:cs typeface="Leelawadee UI"/>
              </a:rPr>
              <a:t>, Michele </a:t>
            </a:r>
            <a:r>
              <a:rPr kumimoji="0" lang="de-DE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B1B2E"/>
                </a:solidFill>
                <a:effectLst/>
                <a:uLnTx/>
                <a:uFillTx/>
                <a:latin typeface="Leelawadee UI"/>
                <a:ea typeface="+mn-ea"/>
                <a:cs typeface="Leelawadee UI"/>
              </a:rPr>
              <a:t>Bortolomeazzi</a:t>
            </a: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srgbClr val="0B1B2E"/>
              </a:solidFill>
              <a:effectLst/>
              <a:uLnTx/>
              <a:uFillTx/>
              <a:latin typeface="Leelawadee UI"/>
              <a:ea typeface="+mn-ea"/>
              <a:cs typeface="Leelawadee UI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978EE69C-A808-4664-90B1-363BC6661EFE}"/>
              </a:ext>
            </a:extLst>
          </p:cNvPr>
          <p:cNvSpPr txBox="1"/>
          <p:nvPr/>
        </p:nvSpPr>
        <p:spPr bwMode="auto">
          <a:xfrm>
            <a:off x="7968208" y="5922783"/>
            <a:ext cx="4020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Zenodo</a:t>
            </a:r>
            <a:r>
              <a:rPr lang="de-DE" dirty="0"/>
              <a:t> DOI: </a:t>
            </a:r>
            <a:r>
              <a:rPr lang="de-DE" b="1" dirty="0"/>
              <a:t>10.5281/zenodo.15026373</a:t>
            </a:r>
            <a:r>
              <a:rPr lang="de-DE" dirty="0"/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271E195-CD7A-4FDD-BDAA-40AB7C35BD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1517" y="2931178"/>
            <a:ext cx="7794811" cy="1344987"/>
          </a:xfrm>
        </p:spPr>
        <p:txBody>
          <a:bodyPr/>
          <a:lstStyle/>
          <a:p>
            <a:pPr marL="0" indent="0" algn="ctr">
              <a:buNone/>
            </a:pPr>
            <a:r>
              <a:rPr lang="de-DE" dirty="0"/>
              <a:t>(OMERO live </a:t>
            </a:r>
            <a:r>
              <a:rPr lang="de-DE" dirty="0" err="1"/>
              <a:t>demonstration</a:t>
            </a:r>
            <a:r>
              <a:rPr lang="de-DE" dirty="0"/>
              <a:t> and </a:t>
            </a:r>
            <a:r>
              <a:rPr lang="de-DE" dirty="0" err="1"/>
              <a:t>self</a:t>
            </a:r>
            <a:r>
              <a:rPr lang="de-DE" dirty="0"/>
              <a:t>-exploration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workshop</a:t>
            </a:r>
            <a:r>
              <a:rPr lang="de-DE" dirty="0"/>
              <a:t> </a:t>
            </a:r>
            <a:r>
              <a:rPr lang="de-DE" dirty="0" err="1"/>
              <a:t>participants</a:t>
            </a:r>
            <a:r>
              <a:rPr lang="de-DE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55004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623392" y="349717"/>
            <a:ext cx="11137237" cy="39687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/>
                <a:ea typeface="MS PGothic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/>
                <a:ea typeface="MS PGothic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/>
                <a:ea typeface="MS PGothic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/>
                <a:ea typeface="MS PGothic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/>
                <a:ea typeface="MS PGothic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9pPr>
          </a:lstStyle>
          <a:p>
            <a:pPr>
              <a:defRPr/>
            </a:pPr>
            <a:r>
              <a:rPr lang="de-DE" sz="2667" b="1" dirty="0">
                <a:solidFill>
                  <a:srgbClr val="0047B9"/>
                </a:solidFill>
                <a:latin typeface="Arial"/>
              </a:rPr>
              <a:t>Advantages of OMERO </a:t>
            </a:r>
            <a:r>
              <a:rPr lang="de-DE" sz="2667" b="1" dirty="0" err="1">
                <a:solidFill>
                  <a:srgbClr val="0047B9"/>
                </a:solidFill>
                <a:latin typeface="Arial"/>
              </a:rPr>
              <a:t>for</a:t>
            </a:r>
            <a:r>
              <a:rPr lang="de-DE" sz="2667" b="1" dirty="0">
                <a:solidFill>
                  <a:srgbClr val="0047B9"/>
                </a:solidFill>
                <a:latin typeface="Arial"/>
              </a:rPr>
              <a:t> RDM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148829" y="1215024"/>
            <a:ext cx="9505056" cy="4518232"/>
          </a:xfrm>
          <a:prstGeom prst="rect">
            <a:avLst/>
          </a:prstGeom>
        </p:spPr>
        <p:txBody>
          <a:bodyPr/>
          <a:lstStyle>
            <a:lvl1pPr marL="190500" indent="-19050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Times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  <a:cs typeface="ＭＳ Ｐゴシック"/>
              </a:defRPr>
            </a:lvl1pPr>
            <a:lvl2pPr marL="569913" indent="-188913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Times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2pPr>
            <a:lvl3pPr marL="947738" indent="-187325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Times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3pPr>
            <a:lvl4pPr marL="1323974" indent="-185738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Times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4pPr>
            <a:lvl5pPr marL="1792288" indent="-277813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Times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5pPr>
            <a:lvl6pPr marL="2249488" indent="-277813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Times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6pPr>
            <a:lvl7pPr marL="2706688" indent="-277813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Times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7pPr>
            <a:lvl8pPr marL="3163888" indent="-277813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Times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8pPr>
            <a:lvl9pPr marL="3621088" indent="-277813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Times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indent="0">
              <a:buClr>
                <a:srgbClr val="0047B9"/>
              </a:buClr>
              <a:buSzPct val="115000"/>
              <a:buNone/>
              <a:defRPr/>
            </a:pPr>
            <a:endParaRPr lang="de-DE" sz="2667">
              <a:solidFill>
                <a:srgbClr val="000000"/>
              </a:solidFill>
              <a:cs typeface="+mn-cs"/>
            </a:endParaRPr>
          </a:p>
        </p:txBody>
      </p:sp>
      <p:sp>
        <p:nvSpPr>
          <p:cNvPr id="5" name="Textfeld 4"/>
          <p:cNvSpPr txBox="1"/>
          <p:nvPr/>
        </p:nvSpPr>
        <p:spPr bwMode="auto">
          <a:xfrm>
            <a:off x="191270" y="1277421"/>
            <a:ext cx="11569359" cy="5102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189" indent="-457189">
              <a:lnSpc>
                <a:spcPct val="150000"/>
              </a:lnSpc>
              <a:buFont typeface="Arial"/>
              <a:buChar char="•"/>
              <a:defRPr/>
            </a:pPr>
            <a:r>
              <a:rPr lang="de-DE" sz="2800" dirty="0">
                <a:latin typeface="Arial"/>
              </a:rPr>
              <a:t>Central, </a:t>
            </a:r>
            <a:r>
              <a:rPr lang="de-DE" sz="2800" dirty="0" err="1">
                <a:latin typeface="Arial"/>
              </a:rPr>
              <a:t>backed-up</a:t>
            </a:r>
            <a:r>
              <a:rPr lang="de-DE" sz="2800" dirty="0">
                <a:latin typeface="Arial"/>
              </a:rPr>
              <a:t> </a:t>
            </a:r>
            <a:r>
              <a:rPr lang="de-DE" sz="2800" dirty="0" err="1">
                <a:latin typeface="Arial"/>
              </a:rPr>
              <a:t>storage</a:t>
            </a:r>
            <a:r>
              <a:rPr lang="de-DE" sz="2800" dirty="0">
                <a:latin typeface="Arial"/>
              </a:rPr>
              <a:t> </a:t>
            </a:r>
            <a:r>
              <a:rPr lang="de-DE" sz="2800" dirty="0" err="1">
                <a:latin typeface="Arial"/>
              </a:rPr>
              <a:t>for</a:t>
            </a:r>
            <a:r>
              <a:rPr lang="de-DE" sz="2800" dirty="0">
                <a:latin typeface="Arial"/>
              </a:rPr>
              <a:t> </a:t>
            </a:r>
            <a:r>
              <a:rPr lang="de-DE" sz="2800" dirty="0" err="1">
                <a:latin typeface="Arial"/>
              </a:rPr>
              <a:t>bioimaging</a:t>
            </a:r>
            <a:r>
              <a:rPr lang="de-DE" sz="2800" dirty="0">
                <a:latin typeface="Arial"/>
              </a:rPr>
              <a:t> </a:t>
            </a:r>
            <a:r>
              <a:rPr lang="de-DE" sz="2800" dirty="0" err="1">
                <a:latin typeface="Arial"/>
              </a:rPr>
              <a:t>data</a:t>
            </a:r>
            <a:endParaRPr lang="de-DE" sz="2800" dirty="0">
              <a:latin typeface="Arial"/>
            </a:endParaRPr>
          </a:p>
          <a:p>
            <a:pPr marL="1066773" lvl="1" indent="-457189">
              <a:lnSpc>
                <a:spcPct val="150000"/>
              </a:lnSpc>
              <a:buFont typeface="Arial"/>
              <a:buChar char="•"/>
              <a:defRPr/>
            </a:pPr>
            <a:r>
              <a:rPr lang="de-DE" sz="2800" dirty="0">
                <a:latin typeface="Arial"/>
              </a:rPr>
              <a:t>In original </a:t>
            </a:r>
            <a:r>
              <a:rPr lang="de-DE" sz="2800" dirty="0" err="1">
                <a:latin typeface="Arial"/>
              </a:rPr>
              <a:t>file</a:t>
            </a:r>
            <a:r>
              <a:rPr lang="de-DE" sz="2800" dirty="0">
                <a:latin typeface="Arial"/>
              </a:rPr>
              <a:t> </a:t>
            </a:r>
            <a:r>
              <a:rPr lang="de-DE" sz="2800" dirty="0" err="1">
                <a:latin typeface="Arial"/>
              </a:rPr>
              <a:t>format</a:t>
            </a:r>
            <a:r>
              <a:rPr lang="de-DE" sz="2800" dirty="0">
                <a:latin typeface="Arial"/>
              </a:rPr>
              <a:t>, </a:t>
            </a:r>
            <a:r>
              <a:rPr lang="de-DE" sz="2800" dirty="0" err="1">
                <a:latin typeface="Arial"/>
              </a:rPr>
              <a:t>with</a:t>
            </a:r>
            <a:r>
              <a:rPr lang="de-DE" sz="2800" dirty="0">
                <a:latin typeface="Arial"/>
              </a:rPr>
              <a:t> </a:t>
            </a:r>
            <a:r>
              <a:rPr lang="de-DE" sz="2800" dirty="0" err="1">
                <a:latin typeface="Arial"/>
              </a:rPr>
              <a:t>preview</a:t>
            </a:r>
            <a:r>
              <a:rPr lang="de-DE" sz="2800" dirty="0">
                <a:latin typeface="Arial"/>
              </a:rPr>
              <a:t> </a:t>
            </a:r>
            <a:r>
              <a:rPr lang="de-DE" sz="2800" dirty="0" err="1">
                <a:latin typeface="Arial"/>
              </a:rPr>
              <a:t>options</a:t>
            </a:r>
            <a:r>
              <a:rPr lang="de-DE" sz="2800" dirty="0">
                <a:latin typeface="Arial"/>
              </a:rPr>
              <a:t> and </a:t>
            </a:r>
            <a:r>
              <a:rPr lang="de-DE" sz="2800" dirty="0" err="1">
                <a:latin typeface="Arial"/>
              </a:rPr>
              <a:t>metadata</a:t>
            </a:r>
            <a:r>
              <a:rPr lang="de-DE" sz="2800" dirty="0">
                <a:latin typeface="Arial"/>
              </a:rPr>
              <a:t> </a:t>
            </a:r>
            <a:r>
              <a:rPr lang="de-DE" sz="2800" dirty="0" err="1">
                <a:latin typeface="Arial"/>
              </a:rPr>
              <a:t>access</a:t>
            </a:r>
            <a:endParaRPr lang="de-DE" sz="2800" dirty="0">
              <a:latin typeface="Arial"/>
            </a:endParaRPr>
          </a:p>
          <a:p>
            <a:pPr marL="457189" indent="-457189">
              <a:lnSpc>
                <a:spcPct val="150000"/>
              </a:lnSpc>
              <a:buFont typeface="Arial"/>
              <a:buChar char="•"/>
              <a:defRPr/>
            </a:pPr>
            <a:r>
              <a:rPr lang="de-DE" sz="2800" dirty="0" err="1">
                <a:latin typeface="Arial"/>
              </a:rPr>
              <a:t>Shared</a:t>
            </a:r>
            <a:r>
              <a:rPr lang="de-DE" sz="2800" dirty="0">
                <a:latin typeface="Arial"/>
              </a:rPr>
              <a:t> </a:t>
            </a:r>
            <a:r>
              <a:rPr lang="de-DE" sz="2800" dirty="0" err="1">
                <a:latin typeface="Arial"/>
              </a:rPr>
              <a:t>visualization</a:t>
            </a:r>
            <a:r>
              <a:rPr lang="de-DE" sz="2800" dirty="0">
                <a:latin typeface="Arial"/>
              </a:rPr>
              <a:t> and </a:t>
            </a:r>
            <a:r>
              <a:rPr lang="de-DE" sz="2800" dirty="0" err="1">
                <a:latin typeface="Arial"/>
              </a:rPr>
              <a:t>annotation</a:t>
            </a:r>
            <a:r>
              <a:rPr lang="de-DE" sz="2800" dirty="0">
                <a:latin typeface="Arial"/>
              </a:rPr>
              <a:t> </a:t>
            </a:r>
            <a:r>
              <a:rPr lang="de-DE" sz="2800" dirty="0" err="1">
                <a:latin typeface="Arial"/>
              </a:rPr>
              <a:t>for</a:t>
            </a:r>
            <a:r>
              <a:rPr lang="de-DE" sz="2800" dirty="0">
                <a:latin typeface="Arial"/>
              </a:rPr>
              <a:t> </a:t>
            </a:r>
            <a:r>
              <a:rPr lang="de-DE" sz="2800" dirty="0" err="1">
                <a:latin typeface="Arial"/>
              </a:rPr>
              <a:t>metadata</a:t>
            </a:r>
            <a:r>
              <a:rPr lang="de-DE" sz="2800" dirty="0">
                <a:latin typeface="Arial"/>
              </a:rPr>
              <a:t> </a:t>
            </a:r>
            <a:r>
              <a:rPr lang="de-DE" sz="2800" dirty="0" err="1">
                <a:latin typeface="Arial"/>
              </a:rPr>
              <a:t>enrichment</a:t>
            </a:r>
            <a:endParaRPr lang="de-DE" sz="2800" dirty="0">
              <a:latin typeface="Arial"/>
            </a:endParaRPr>
          </a:p>
          <a:p>
            <a:pPr marL="457189" indent="-457189">
              <a:lnSpc>
                <a:spcPct val="150000"/>
              </a:lnSpc>
              <a:buFont typeface="Arial"/>
              <a:buChar char="•"/>
              <a:defRPr/>
            </a:pPr>
            <a:r>
              <a:rPr lang="de-DE" sz="2800" dirty="0">
                <a:latin typeface="Arial"/>
              </a:rPr>
              <a:t>Remote and </a:t>
            </a:r>
            <a:r>
              <a:rPr lang="de-DE" sz="2800" dirty="0" err="1">
                <a:latin typeface="Arial"/>
              </a:rPr>
              <a:t>controlled</a:t>
            </a:r>
            <a:r>
              <a:rPr lang="de-DE" sz="2800" dirty="0">
                <a:latin typeface="Arial"/>
              </a:rPr>
              <a:t> </a:t>
            </a:r>
            <a:r>
              <a:rPr lang="de-DE" sz="2800" dirty="0" err="1">
                <a:latin typeface="Arial"/>
              </a:rPr>
              <a:t>access</a:t>
            </a:r>
            <a:r>
              <a:rPr lang="de-DE" sz="2800" dirty="0">
                <a:latin typeface="Arial"/>
              </a:rPr>
              <a:t> </a:t>
            </a:r>
            <a:r>
              <a:rPr lang="de-DE" sz="2800" dirty="0" err="1">
                <a:latin typeface="Arial"/>
              </a:rPr>
              <a:t>for</a:t>
            </a:r>
            <a:r>
              <a:rPr lang="de-DE" sz="2800" dirty="0">
                <a:latin typeface="Arial"/>
              </a:rPr>
              <a:t> </a:t>
            </a:r>
            <a:r>
              <a:rPr lang="de-DE" sz="2800" dirty="0" err="1">
                <a:latin typeface="Arial"/>
              </a:rPr>
              <a:t>defined</a:t>
            </a:r>
            <a:r>
              <a:rPr lang="de-DE" sz="2800" dirty="0">
                <a:latin typeface="Arial"/>
              </a:rPr>
              <a:t> </a:t>
            </a:r>
            <a:r>
              <a:rPr lang="de-DE" sz="2800" dirty="0" err="1">
                <a:latin typeface="Arial"/>
              </a:rPr>
              <a:t>user</a:t>
            </a:r>
            <a:r>
              <a:rPr lang="de-DE" sz="2800" dirty="0">
                <a:latin typeface="Arial"/>
              </a:rPr>
              <a:t> </a:t>
            </a:r>
            <a:r>
              <a:rPr lang="de-DE" sz="2800" dirty="0" err="1">
                <a:latin typeface="Arial"/>
              </a:rPr>
              <a:t>groups</a:t>
            </a:r>
            <a:endParaRPr lang="de-DE" sz="2800" dirty="0">
              <a:latin typeface="Arial"/>
            </a:endParaRPr>
          </a:p>
          <a:p>
            <a:pPr marL="457189" indent="-457189">
              <a:lnSpc>
                <a:spcPct val="150000"/>
              </a:lnSpc>
              <a:buFont typeface="Arial"/>
              <a:buChar char="•"/>
              <a:defRPr/>
            </a:pPr>
            <a:r>
              <a:rPr lang="de-DE" sz="2800" dirty="0">
                <a:latin typeface="Arial"/>
              </a:rPr>
              <a:t>Figure </a:t>
            </a:r>
            <a:r>
              <a:rPr lang="de-DE" sz="2800" dirty="0" err="1">
                <a:latin typeface="Arial"/>
              </a:rPr>
              <a:t>creation</a:t>
            </a:r>
            <a:r>
              <a:rPr lang="de-DE" sz="2800" dirty="0">
                <a:latin typeface="Arial"/>
              </a:rPr>
              <a:t> and </a:t>
            </a:r>
            <a:r>
              <a:rPr lang="de-DE" sz="2800" dirty="0" err="1">
                <a:latin typeface="Arial"/>
              </a:rPr>
              <a:t>export</a:t>
            </a:r>
            <a:r>
              <a:rPr lang="de-DE" sz="2800" dirty="0">
                <a:latin typeface="Arial"/>
              </a:rPr>
              <a:t> </a:t>
            </a:r>
            <a:r>
              <a:rPr lang="de-DE" sz="2800" dirty="0" err="1">
                <a:latin typeface="Arial"/>
              </a:rPr>
              <a:t>directly</a:t>
            </a:r>
            <a:r>
              <a:rPr lang="de-DE" sz="2800" dirty="0">
                <a:latin typeface="Arial"/>
              </a:rPr>
              <a:t> </a:t>
            </a:r>
            <a:r>
              <a:rPr lang="de-DE" sz="2800" dirty="0" err="1">
                <a:latin typeface="Arial"/>
              </a:rPr>
              <a:t>with</a:t>
            </a:r>
            <a:r>
              <a:rPr lang="de-DE" sz="2800" dirty="0">
                <a:latin typeface="Arial"/>
              </a:rPr>
              <a:t> original </a:t>
            </a:r>
            <a:r>
              <a:rPr lang="de-DE" sz="2800" dirty="0" err="1">
                <a:latin typeface="Arial"/>
              </a:rPr>
              <a:t>images</a:t>
            </a:r>
            <a:endParaRPr lang="de-DE" sz="2800" dirty="0">
              <a:latin typeface="Arial"/>
            </a:endParaRPr>
          </a:p>
          <a:p>
            <a:pPr marL="457189" indent="-457189">
              <a:lnSpc>
                <a:spcPct val="150000"/>
              </a:lnSpc>
              <a:buFont typeface="Arial"/>
              <a:buChar char="•"/>
              <a:defRPr/>
            </a:pPr>
            <a:r>
              <a:rPr lang="de-DE" sz="2800" dirty="0">
                <a:latin typeface="Arial"/>
              </a:rPr>
              <a:t>Interfaces </a:t>
            </a:r>
            <a:r>
              <a:rPr lang="de-DE" sz="2800" dirty="0" err="1">
                <a:latin typeface="Arial"/>
              </a:rPr>
              <a:t>for</a:t>
            </a:r>
            <a:r>
              <a:rPr lang="de-DE" sz="2800" dirty="0">
                <a:latin typeface="Arial"/>
              </a:rPr>
              <a:t> </a:t>
            </a:r>
            <a:r>
              <a:rPr lang="de-DE" sz="2800" dirty="0" err="1">
                <a:latin typeface="Arial"/>
              </a:rPr>
              <a:t>image</a:t>
            </a:r>
            <a:r>
              <a:rPr lang="de-DE" sz="2800" dirty="0">
                <a:latin typeface="Arial"/>
              </a:rPr>
              <a:t> </a:t>
            </a:r>
            <a:r>
              <a:rPr lang="de-DE" sz="2800" dirty="0" err="1">
                <a:latin typeface="Arial"/>
              </a:rPr>
              <a:t>analysis</a:t>
            </a:r>
            <a:r>
              <a:rPr lang="de-DE" sz="2800" dirty="0">
                <a:latin typeface="Arial"/>
              </a:rPr>
              <a:t> </a:t>
            </a:r>
            <a:r>
              <a:rPr lang="de-DE" sz="2800" dirty="0" err="1">
                <a:latin typeface="Arial"/>
              </a:rPr>
              <a:t>available</a:t>
            </a:r>
            <a:r>
              <a:rPr lang="de-DE" sz="2800" dirty="0">
                <a:latin typeface="Arial"/>
              </a:rPr>
              <a:t> (e.g., </a:t>
            </a:r>
            <a:r>
              <a:rPr lang="de-DE" sz="2800" dirty="0" err="1">
                <a:latin typeface="Arial"/>
              </a:rPr>
              <a:t>Fiji</a:t>
            </a:r>
            <a:r>
              <a:rPr lang="de-DE" sz="2800" dirty="0">
                <a:latin typeface="Arial"/>
              </a:rPr>
              <a:t>, </a:t>
            </a:r>
            <a:r>
              <a:rPr lang="de-DE" sz="2800" dirty="0" err="1">
                <a:latin typeface="Arial"/>
              </a:rPr>
              <a:t>QuPath</a:t>
            </a:r>
            <a:r>
              <a:rPr lang="de-DE" sz="2800" dirty="0">
                <a:latin typeface="Arial"/>
              </a:rPr>
              <a:t>, etc.)</a:t>
            </a:r>
          </a:p>
          <a:p>
            <a:pPr marL="457189" indent="-457189">
              <a:lnSpc>
                <a:spcPct val="150000"/>
              </a:lnSpc>
              <a:buFont typeface="Arial"/>
              <a:buChar char="•"/>
              <a:defRPr/>
            </a:pPr>
            <a:r>
              <a:rPr lang="de-DE" sz="2800" dirty="0">
                <a:latin typeface="Arial"/>
              </a:rPr>
              <a:t>Can </a:t>
            </a:r>
            <a:r>
              <a:rPr lang="de-DE" sz="2800" dirty="0" err="1">
                <a:latin typeface="Arial"/>
              </a:rPr>
              <a:t>be</a:t>
            </a:r>
            <a:r>
              <a:rPr lang="de-DE" sz="2800" dirty="0">
                <a:latin typeface="Arial"/>
              </a:rPr>
              <a:t> </a:t>
            </a:r>
            <a:r>
              <a:rPr lang="de-DE" sz="2800" dirty="0" err="1">
                <a:latin typeface="Arial"/>
              </a:rPr>
              <a:t>connected</a:t>
            </a:r>
            <a:r>
              <a:rPr lang="de-DE" sz="2800" dirty="0">
                <a:latin typeface="Arial"/>
              </a:rPr>
              <a:t> </a:t>
            </a:r>
            <a:r>
              <a:rPr lang="de-DE" sz="2800" dirty="0" err="1">
                <a:latin typeface="Arial"/>
              </a:rPr>
              <a:t>to</a:t>
            </a:r>
            <a:r>
              <a:rPr lang="de-DE" sz="2800" dirty="0">
                <a:latin typeface="Arial"/>
              </a:rPr>
              <a:t> ELNs</a:t>
            </a:r>
          </a:p>
          <a:p>
            <a:pPr marL="457189" indent="-457189">
              <a:lnSpc>
                <a:spcPct val="150000"/>
              </a:lnSpc>
              <a:buFont typeface="Arial"/>
              <a:buChar char="•"/>
              <a:defRPr/>
            </a:pPr>
            <a:endParaRPr lang="de-DE" sz="2400" dirty="0">
              <a:latin typeface="Arial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C6A686A-E61D-46C4-8853-59EFB680E266}"/>
              </a:ext>
            </a:extLst>
          </p:cNvPr>
          <p:cNvSpPr txBox="1"/>
          <p:nvPr/>
        </p:nvSpPr>
        <p:spPr bwMode="auto">
          <a:xfrm>
            <a:off x="47328" y="6442513"/>
            <a:ext cx="1056117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67" dirty="0">
                <a:solidFill>
                  <a:schemeClr val="bg2"/>
                </a:solidFill>
              </a:rPr>
              <a:t>15/12/22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623392" y="349717"/>
            <a:ext cx="11137237" cy="39687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/>
                <a:ea typeface="MS PGothic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/>
                <a:ea typeface="MS PGothic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/>
                <a:ea typeface="MS PGothic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/>
                <a:ea typeface="MS PGothic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/>
                <a:ea typeface="MS PGothic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9pPr>
          </a:lstStyle>
          <a:p>
            <a:pPr>
              <a:defRPr/>
            </a:pPr>
            <a:r>
              <a:rPr lang="de-DE" sz="2667" b="1" dirty="0" err="1">
                <a:solidFill>
                  <a:srgbClr val="0047B9"/>
                </a:solidFill>
                <a:latin typeface="Arial"/>
              </a:rPr>
              <a:t>How</a:t>
            </a:r>
            <a:r>
              <a:rPr lang="de-DE" sz="2667" b="1" dirty="0">
                <a:solidFill>
                  <a:srgbClr val="0047B9"/>
                </a:solidFill>
                <a:latin typeface="Arial"/>
              </a:rPr>
              <a:t> </a:t>
            </a:r>
            <a:r>
              <a:rPr lang="de-DE" sz="2667" b="1" dirty="0" err="1">
                <a:solidFill>
                  <a:srgbClr val="0047B9"/>
                </a:solidFill>
                <a:latin typeface="Arial"/>
              </a:rPr>
              <a:t>about</a:t>
            </a:r>
            <a:r>
              <a:rPr lang="de-DE" sz="2667" b="1" dirty="0">
                <a:solidFill>
                  <a:srgbClr val="0047B9"/>
                </a:solidFill>
                <a:latin typeface="Arial"/>
              </a:rPr>
              <a:t> </a:t>
            </a:r>
            <a:r>
              <a:rPr lang="de-DE" sz="2667" b="1" dirty="0" err="1">
                <a:solidFill>
                  <a:srgbClr val="0047B9"/>
                </a:solidFill>
                <a:latin typeface="Arial"/>
              </a:rPr>
              <a:t>very</a:t>
            </a:r>
            <a:r>
              <a:rPr lang="de-DE" sz="2667" b="1" dirty="0">
                <a:solidFill>
                  <a:srgbClr val="0047B9"/>
                </a:solidFill>
                <a:latin typeface="Arial"/>
              </a:rPr>
              <a:t> large </a:t>
            </a:r>
            <a:r>
              <a:rPr lang="de-DE" sz="2667" b="1" dirty="0" err="1">
                <a:solidFill>
                  <a:srgbClr val="0047B9"/>
                </a:solidFill>
                <a:latin typeface="Arial"/>
              </a:rPr>
              <a:t>data</a:t>
            </a:r>
            <a:r>
              <a:rPr lang="de-DE" sz="2667" b="1" dirty="0">
                <a:solidFill>
                  <a:srgbClr val="0047B9"/>
                </a:solidFill>
                <a:latin typeface="Arial"/>
              </a:rPr>
              <a:t>?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C6A686A-E61D-46C4-8853-59EFB680E266}"/>
              </a:ext>
            </a:extLst>
          </p:cNvPr>
          <p:cNvSpPr txBox="1"/>
          <p:nvPr/>
        </p:nvSpPr>
        <p:spPr bwMode="auto">
          <a:xfrm>
            <a:off x="47328" y="6442513"/>
            <a:ext cx="1056117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67" dirty="0">
                <a:solidFill>
                  <a:schemeClr val="bg2"/>
                </a:solidFill>
              </a:rPr>
              <a:t>15/12/22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1A66A6-D5DC-4D67-8DEA-C2D26F7E20DE}"/>
              </a:ext>
            </a:extLst>
          </p:cNvPr>
          <p:cNvSpPr/>
          <p:nvPr/>
        </p:nvSpPr>
        <p:spPr>
          <a:xfrm>
            <a:off x="155646" y="965638"/>
            <a:ext cx="11581632" cy="577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2400" dirty="0">
                <a:latin typeface="Arial"/>
              </a:rPr>
              <a:t>Advancements in imaging technology: higher resolution, sensitivity, imaged area, …</a:t>
            </a:r>
          </a:p>
        </p:txBody>
      </p:sp>
      <p:sp>
        <p:nvSpPr>
          <p:cNvPr id="19" name="Arrow: Bent 18">
            <a:extLst>
              <a:ext uri="{FF2B5EF4-FFF2-40B4-BE49-F238E27FC236}">
                <a16:creationId xmlns:a16="http://schemas.microsoft.com/office/drawing/2014/main" id="{0157608C-54E2-4B68-9786-1C2FDB2B1999}"/>
              </a:ext>
            </a:extLst>
          </p:cNvPr>
          <p:cNvSpPr/>
          <p:nvPr/>
        </p:nvSpPr>
        <p:spPr bwMode="auto">
          <a:xfrm flipV="1">
            <a:off x="4777291" y="1627350"/>
            <a:ext cx="823338" cy="599310"/>
          </a:xfrm>
          <a:prstGeom prst="bentArrow">
            <a:avLst/>
          </a:prstGeom>
          <a:solidFill>
            <a:srgbClr val="0098D8"/>
          </a:solidFill>
          <a:ln>
            <a:solidFill>
              <a:srgbClr val="0098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A7D2462-EBD8-473D-9177-23C5CB7F75DA}"/>
              </a:ext>
            </a:extLst>
          </p:cNvPr>
          <p:cNvSpPr/>
          <p:nvPr/>
        </p:nvSpPr>
        <p:spPr>
          <a:xfrm>
            <a:off x="5723768" y="1731254"/>
            <a:ext cx="6418745" cy="496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de-DE" sz="2000" b="1" dirty="0">
                <a:solidFill>
                  <a:srgbClr val="FF0000"/>
                </a:solidFill>
                <a:latin typeface="Arial"/>
              </a:rPr>
              <a:t>Images </a:t>
            </a:r>
            <a:r>
              <a:rPr lang="de-DE" sz="2000" b="1" dirty="0" err="1">
                <a:solidFill>
                  <a:srgbClr val="FF0000"/>
                </a:solidFill>
                <a:latin typeface="Arial"/>
              </a:rPr>
              <a:t>can</a:t>
            </a:r>
            <a:r>
              <a:rPr lang="de-DE" sz="2000" b="1" dirty="0">
                <a:solidFill>
                  <a:srgbClr val="FF0000"/>
                </a:solidFill>
                <a:latin typeface="Arial"/>
              </a:rPr>
              <a:t> </a:t>
            </a:r>
            <a:r>
              <a:rPr lang="de-DE" sz="2000" b="1" dirty="0" err="1">
                <a:solidFill>
                  <a:srgbClr val="FF0000"/>
                </a:solidFill>
                <a:latin typeface="Arial"/>
              </a:rPr>
              <a:t>have</a:t>
            </a:r>
            <a:r>
              <a:rPr lang="de-DE" sz="2000" b="1" dirty="0">
                <a:solidFill>
                  <a:srgbClr val="FF0000"/>
                </a:solidFill>
                <a:latin typeface="Arial"/>
              </a:rPr>
              <a:t> </a:t>
            </a:r>
            <a:r>
              <a:rPr lang="de-DE" sz="2000" b="1" dirty="0" err="1">
                <a:solidFill>
                  <a:srgbClr val="FF0000"/>
                </a:solidFill>
                <a:latin typeface="Arial"/>
              </a:rPr>
              <a:t>sizes</a:t>
            </a:r>
            <a:r>
              <a:rPr lang="de-DE" sz="2000" b="1" dirty="0">
                <a:solidFill>
                  <a:srgbClr val="FF0000"/>
                </a:solidFill>
                <a:latin typeface="Arial"/>
              </a:rPr>
              <a:t> in </a:t>
            </a:r>
            <a:r>
              <a:rPr lang="de-DE" sz="2000" b="1" dirty="0" err="1">
                <a:solidFill>
                  <a:srgbClr val="FF0000"/>
                </a:solidFill>
                <a:latin typeface="Arial"/>
              </a:rPr>
              <a:t>the</a:t>
            </a:r>
            <a:r>
              <a:rPr lang="de-DE" sz="2000" b="1" dirty="0">
                <a:solidFill>
                  <a:srgbClr val="FF0000"/>
                </a:solidFill>
                <a:latin typeface="Arial"/>
              </a:rPr>
              <a:t> </a:t>
            </a:r>
            <a:r>
              <a:rPr lang="de-DE" sz="2000" b="1" dirty="0" err="1">
                <a:solidFill>
                  <a:srgbClr val="FF0000"/>
                </a:solidFill>
                <a:latin typeface="Arial"/>
              </a:rPr>
              <a:t>order</a:t>
            </a:r>
            <a:r>
              <a:rPr lang="de-DE" sz="2000" b="1" dirty="0">
                <a:solidFill>
                  <a:srgbClr val="FF0000"/>
                </a:solidFill>
                <a:latin typeface="Arial"/>
              </a:rPr>
              <a:t> </a:t>
            </a:r>
            <a:r>
              <a:rPr lang="de-DE" sz="2000" b="1" dirty="0" err="1">
                <a:solidFill>
                  <a:srgbClr val="FF0000"/>
                </a:solidFill>
                <a:latin typeface="Arial"/>
              </a:rPr>
              <a:t>of</a:t>
            </a:r>
            <a:r>
              <a:rPr lang="de-DE" sz="2000" b="1" dirty="0">
                <a:solidFill>
                  <a:srgbClr val="FF0000"/>
                </a:solidFill>
                <a:latin typeface="Arial"/>
              </a:rPr>
              <a:t> multiple TBs!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8E7F4E6-B24B-4437-902F-C75FE08728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302" t="10666" r="27393" b="11703"/>
          <a:stretch/>
        </p:blipFill>
        <p:spPr>
          <a:xfrm>
            <a:off x="155646" y="1650851"/>
            <a:ext cx="4449020" cy="3518923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D6E00E8D-3C6F-4677-8312-05AB20D419B7}"/>
              </a:ext>
            </a:extLst>
          </p:cNvPr>
          <p:cNvSpPr/>
          <p:nvPr/>
        </p:nvSpPr>
        <p:spPr>
          <a:xfrm>
            <a:off x="155646" y="5169774"/>
            <a:ext cx="4449020" cy="215444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fr-FR" sz="800" dirty="0">
                <a:solidFill>
                  <a:srgbClr val="000000"/>
                </a:solidFill>
                <a:latin typeface="Arial"/>
                <a:ea typeface="MS PGothic" pitchFamily="34" charset="-128"/>
              </a:rPr>
              <a:t>Mouse </a:t>
            </a:r>
            <a:r>
              <a:rPr lang="fr-FR" sz="800" dirty="0" err="1">
                <a:solidFill>
                  <a:srgbClr val="000000"/>
                </a:solidFill>
                <a:latin typeface="Arial"/>
                <a:ea typeface="MS PGothic" pitchFamily="34" charset="-128"/>
              </a:rPr>
              <a:t>embryo</a:t>
            </a:r>
            <a:r>
              <a:rPr lang="fr-FR" sz="800" dirty="0">
                <a:solidFill>
                  <a:srgbClr val="000000"/>
                </a:solidFill>
                <a:latin typeface="Arial"/>
                <a:ea typeface="MS PGothic" pitchFamily="34" charset="-128"/>
              </a:rPr>
              <a:t> (~2018)   5 TB, 1 volume </a:t>
            </a:r>
            <a:r>
              <a:rPr lang="fr-FR" sz="800" dirty="0" err="1">
                <a:solidFill>
                  <a:srgbClr val="000000"/>
                </a:solidFill>
                <a:latin typeface="Arial"/>
                <a:ea typeface="MS PGothic" pitchFamily="34" charset="-128"/>
              </a:rPr>
              <a:t>McDole</a:t>
            </a:r>
            <a:r>
              <a:rPr lang="fr-FR" sz="800" dirty="0">
                <a:solidFill>
                  <a:srgbClr val="000000"/>
                </a:solidFill>
                <a:latin typeface="Arial"/>
                <a:ea typeface="MS PGothic" pitchFamily="34" charset="-128"/>
              </a:rPr>
              <a:t> et al. </a:t>
            </a:r>
            <a:r>
              <a:rPr lang="fr-FR" sz="800" dirty="0" err="1">
                <a:solidFill>
                  <a:srgbClr val="000000"/>
                </a:solidFill>
                <a:latin typeface="Arial"/>
                <a:ea typeface="MS PGothic" pitchFamily="34" charset="-128"/>
              </a:rPr>
              <a:t>Cell</a:t>
            </a:r>
            <a:r>
              <a:rPr lang="fr-FR" sz="800" dirty="0">
                <a:solidFill>
                  <a:srgbClr val="000000"/>
                </a:solidFill>
                <a:latin typeface="Arial"/>
                <a:ea typeface="MS PGothic" pitchFamily="34" charset="-128"/>
              </a:rPr>
              <a:t> (</a:t>
            </a:r>
            <a:r>
              <a:rPr lang="fr-FR" sz="800" dirty="0">
                <a:solidFill>
                  <a:srgbClr val="000000"/>
                </a:solidFill>
                <a:latin typeface="Arial"/>
                <a:ea typeface="MS PGothic" pitchFamily="34" charset="-128"/>
                <a:hlinkClick r:id="rId4"/>
              </a:rPr>
              <a:t>10.1016/j.cell.2018.09.031</a:t>
            </a:r>
            <a:r>
              <a:rPr lang="fr-FR" sz="800" dirty="0">
                <a:solidFill>
                  <a:srgbClr val="000000"/>
                </a:solidFill>
                <a:latin typeface="Arial"/>
                <a:ea typeface="MS PGothic" pitchFamily="34" charset="-128"/>
              </a:rPr>
              <a:t>) 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008F1B1-3DBC-4A3E-B1F7-1B4B1F5608DA}"/>
              </a:ext>
            </a:extLst>
          </p:cNvPr>
          <p:cNvSpPr/>
          <p:nvPr/>
        </p:nvSpPr>
        <p:spPr bwMode="auto">
          <a:xfrm>
            <a:off x="155646" y="5436431"/>
            <a:ext cx="3501280" cy="7853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2169 X 2048 X 988 (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xyz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 pixels</a:t>
            </a:r>
          </a:p>
          <a:p>
            <a:pPr>
              <a:lnSpc>
                <a:spcPct val="150000"/>
              </a:lnSpc>
              <a:defRPr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532 timepoints X 2 Channels X 16bit</a:t>
            </a:r>
          </a:p>
        </p:txBody>
      </p:sp>
      <p:sp>
        <p:nvSpPr>
          <p:cNvPr id="32" name="Textfeld 4">
            <a:extLst>
              <a:ext uri="{FF2B5EF4-FFF2-40B4-BE49-F238E27FC236}">
                <a16:creationId xmlns:a16="http://schemas.microsoft.com/office/drawing/2014/main" id="{633BCD92-D353-4BAE-A2A3-775277A444EE}"/>
              </a:ext>
            </a:extLst>
          </p:cNvPr>
          <p:cNvSpPr txBox="1"/>
          <p:nvPr/>
        </p:nvSpPr>
        <p:spPr bwMode="auto">
          <a:xfrm>
            <a:off x="5801283" y="2406835"/>
            <a:ext cx="6026650" cy="2793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de-DE" sz="2400" dirty="0" err="1">
                <a:latin typeface="Arial"/>
              </a:rPr>
              <a:t>How</a:t>
            </a:r>
            <a:r>
              <a:rPr lang="de-DE" sz="2400" dirty="0">
                <a:latin typeface="Arial"/>
              </a:rPr>
              <a:t> </a:t>
            </a:r>
            <a:r>
              <a:rPr lang="de-DE" sz="2400" dirty="0" err="1">
                <a:latin typeface="Arial"/>
              </a:rPr>
              <a:t>can</a:t>
            </a:r>
            <a:r>
              <a:rPr lang="de-DE" sz="2400" dirty="0">
                <a:latin typeface="Arial"/>
              </a:rPr>
              <a:t> </a:t>
            </a:r>
            <a:r>
              <a:rPr lang="de-DE" sz="2400" dirty="0" err="1">
                <a:latin typeface="Arial"/>
              </a:rPr>
              <a:t>we</a:t>
            </a:r>
            <a:r>
              <a:rPr lang="de-DE" sz="2400" dirty="0">
                <a:latin typeface="Arial"/>
              </a:rPr>
              <a:t> deal </a:t>
            </a:r>
            <a:r>
              <a:rPr lang="de-DE" sz="2400" dirty="0" err="1">
                <a:latin typeface="Arial"/>
              </a:rPr>
              <a:t>with</a:t>
            </a:r>
            <a:r>
              <a:rPr lang="de-DE" sz="2400" dirty="0">
                <a:latin typeface="Arial"/>
              </a:rPr>
              <a:t> such large </a:t>
            </a:r>
            <a:r>
              <a:rPr lang="de-DE" sz="2400" dirty="0" err="1">
                <a:latin typeface="Arial"/>
              </a:rPr>
              <a:t>images</a:t>
            </a:r>
            <a:r>
              <a:rPr lang="de-DE" sz="2400" dirty="0">
                <a:latin typeface="Arial"/>
              </a:rPr>
              <a:t>:</a:t>
            </a:r>
          </a:p>
          <a:p>
            <a:pPr marL="342900" indent="-342900">
              <a:lnSpc>
                <a:spcPct val="150000"/>
              </a:lnSpc>
              <a:buFontTx/>
              <a:buChar char="-"/>
              <a:defRPr/>
            </a:pPr>
            <a:r>
              <a:rPr lang="de-DE" sz="2400" dirty="0">
                <a:latin typeface="Arial"/>
              </a:rPr>
              <a:t>Store</a:t>
            </a:r>
          </a:p>
          <a:p>
            <a:pPr marL="342900" indent="-342900">
              <a:lnSpc>
                <a:spcPct val="150000"/>
              </a:lnSpc>
              <a:buFontTx/>
              <a:buChar char="-"/>
              <a:defRPr/>
            </a:pPr>
            <a:r>
              <a:rPr lang="de-DE" sz="2400" dirty="0">
                <a:latin typeface="Arial"/>
              </a:rPr>
              <a:t>View + Analyse</a:t>
            </a:r>
          </a:p>
          <a:p>
            <a:pPr marL="342900" indent="-342900">
              <a:lnSpc>
                <a:spcPct val="150000"/>
              </a:lnSpc>
              <a:buFontTx/>
              <a:buChar char="-"/>
              <a:defRPr/>
            </a:pPr>
            <a:r>
              <a:rPr lang="de-DE" sz="2400" dirty="0">
                <a:latin typeface="Arial"/>
              </a:rPr>
              <a:t>Share</a:t>
            </a:r>
          </a:p>
          <a:p>
            <a:pPr marL="342900" indent="-342900">
              <a:lnSpc>
                <a:spcPct val="150000"/>
              </a:lnSpc>
              <a:buFontTx/>
              <a:buChar char="-"/>
              <a:defRPr/>
            </a:pPr>
            <a:r>
              <a:rPr lang="de-DE" sz="2400" dirty="0">
                <a:latin typeface="Arial"/>
              </a:rPr>
              <a:t>…</a:t>
            </a:r>
          </a:p>
        </p:txBody>
      </p:sp>
      <p:pic>
        <p:nvPicPr>
          <p:cNvPr id="33" name="Google Shape;74;p16" descr="Google Shape;74;p16">
            <a:extLst>
              <a:ext uri="{FF2B5EF4-FFF2-40B4-BE49-F238E27FC236}">
                <a16:creationId xmlns:a16="http://schemas.microsoft.com/office/drawing/2014/main" id="{1FE64536-45AC-446C-B926-3D875577507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/>
          </a:blip>
          <a:srcRect b="75154"/>
          <a:stretch/>
        </p:blipFill>
        <p:spPr bwMode="auto">
          <a:xfrm>
            <a:off x="7269063" y="4747636"/>
            <a:ext cx="4491566" cy="1631377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1EA6D242-C485-49E1-916A-C7EC476DA5C0}"/>
              </a:ext>
            </a:extLst>
          </p:cNvPr>
          <p:cNvSpPr/>
          <p:nvPr/>
        </p:nvSpPr>
        <p:spPr bwMode="auto">
          <a:xfrm>
            <a:off x="-1" y="6272987"/>
            <a:ext cx="6418745" cy="400110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>
            <a:spAutoFit/>
          </a:bodyPr>
          <a:lstStyle/>
          <a:p>
            <a:pPr defTabSz="1219200">
              <a:defRPr sz="1600"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“Monolithic vs. chunked” by Henning Falk </a:t>
            </a:r>
            <a:r>
              <a:rPr lang="en-GB" sz="1000" u="sng" dirty="0">
                <a:solidFill>
                  <a:srgbClr val="0097A7"/>
                </a:solidFill>
                <a:uFill>
                  <a:solidFill>
                    <a:srgbClr val="0097A7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https://github.com/zarr-developers/zarr-illustrations-falk-2022</a:t>
            </a:r>
            <a:r>
              <a:rPr lang="en-GB" sz="1000" u="sng" dirty="0">
                <a:solidFill>
                  <a:srgbClr val="0097A7"/>
                </a:solidFill>
                <a:uFill>
                  <a:solidFill>
                    <a:srgbClr val="0097A7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©2022 </a:t>
            </a:r>
            <a:r>
              <a:rPr lang="en-GB" sz="1000" dirty="0" err="1">
                <a:latin typeface="Arial" panose="020B0604020202020204" pitchFamily="34" charset="0"/>
                <a:cs typeface="Arial" panose="020B0604020202020204" pitchFamily="34" charset="0"/>
              </a:rPr>
              <a:t>NumFOCUS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 (CC BY 4.0)</a:t>
            </a:r>
            <a:endParaRPr lang="en-US" sz="1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079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623392" y="349717"/>
            <a:ext cx="11137237" cy="39687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/>
                <a:ea typeface="MS PGothic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/>
                <a:ea typeface="MS PGothic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/>
                <a:ea typeface="MS PGothic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/>
                <a:ea typeface="MS PGothic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/>
                <a:ea typeface="MS PGothic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9pPr>
          </a:lstStyle>
          <a:p>
            <a:pPr>
              <a:defRPr/>
            </a:pPr>
            <a:r>
              <a:rPr lang="de-DE" sz="2667" b="1" dirty="0">
                <a:solidFill>
                  <a:srgbClr val="0047B9"/>
                </a:solidFill>
                <a:latin typeface="Arial"/>
              </a:rPr>
              <a:t>OME-</a:t>
            </a:r>
            <a:r>
              <a:rPr lang="de-DE" sz="2667" b="1" dirty="0" err="1">
                <a:solidFill>
                  <a:srgbClr val="0047B9"/>
                </a:solidFill>
                <a:latin typeface="Arial"/>
              </a:rPr>
              <a:t>Zarr</a:t>
            </a:r>
            <a:r>
              <a:rPr lang="de-DE" sz="2667" b="1" dirty="0">
                <a:solidFill>
                  <a:srgbClr val="0047B9"/>
                </a:solidFill>
                <a:latin typeface="Arial"/>
              </a:rPr>
              <a:t>, a </a:t>
            </a:r>
            <a:r>
              <a:rPr lang="de-DE" sz="2667" b="1" dirty="0" err="1">
                <a:solidFill>
                  <a:srgbClr val="0047B9"/>
                </a:solidFill>
                <a:latin typeface="Arial"/>
              </a:rPr>
              <a:t>chunked</a:t>
            </a:r>
            <a:r>
              <a:rPr lang="de-DE" sz="2667" b="1" dirty="0">
                <a:solidFill>
                  <a:srgbClr val="0047B9"/>
                </a:solidFill>
                <a:latin typeface="Arial"/>
              </a:rPr>
              <a:t> </a:t>
            </a:r>
            <a:r>
              <a:rPr lang="de-DE" sz="2667" b="1" dirty="0" err="1">
                <a:solidFill>
                  <a:srgbClr val="0047B9"/>
                </a:solidFill>
                <a:latin typeface="Arial"/>
              </a:rPr>
              <a:t>file</a:t>
            </a:r>
            <a:r>
              <a:rPr lang="de-DE" sz="2667" b="1" dirty="0">
                <a:solidFill>
                  <a:srgbClr val="0047B9"/>
                </a:solidFill>
                <a:latin typeface="Arial"/>
              </a:rPr>
              <a:t> </a:t>
            </a:r>
            <a:r>
              <a:rPr lang="de-DE" sz="2667" b="1" dirty="0" err="1">
                <a:solidFill>
                  <a:srgbClr val="0047B9"/>
                </a:solidFill>
                <a:latin typeface="Arial"/>
              </a:rPr>
              <a:t>format</a:t>
            </a:r>
            <a:endParaRPr lang="de-DE" sz="2667" b="1" dirty="0">
              <a:solidFill>
                <a:srgbClr val="0047B9"/>
              </a:solidFill>
              <a:latin typeface="Arial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C6A686A-E61D-46C4-8853-59EFB680E266}"/>
              </a:ext>
            </a:extLst>
          </p:cNvPr>
          <p:cNvSpPr txBox="1"/>
          <p:nvPr/>
        </p:nvSpPr>
        <p:spPr bwMode="auto">
          <a:xfrm>
            <a:off x="47328" y="6442513"/>
            <a:ext cx="1056117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67" dirty="0">
                <a:solidFill>
                  <a:schemeClr val="bg2"/>
                </a:solidFill>
              </a:rPr>
              <a:t>15/12/22</a:t>
            </a:r>
          </a:p>
        </p:txBody>
      </p:sp>
      <p:grpSp>
        <p:nvGrpSpPr>
          <p:cNvPr id="11" name="Group">
            <a:extLst>
              <a:ext uri="{FF2B5EF4-FFF2-40B4-BE49-F238E27FC236}">
                <a16:creationId xmlns:a16="http://schemas.microsoft.com/office/drawing/2014/main" id="{14BEC0D4-4D62-48D6-8ABF-D053539A8C17}"/>
              </a:ext>
            </a:extLst>
          </p:cNvPr>
          <p:cNvGrpSpPr/>
          <p:nvPr/>
        </p:nvGrpSpPr>
        <p:grpSpPr>
          <a:xfrm>
            <a:off x="8479981" y="4230626"/>
            <a:ext cx="2347304" cy="689118"/>
            <a:chOff x="0" y="0"/>
            <a:chExt cx="4694606" cy="1378234"/>
          </a:xfrm>
        </p:grpSpPr>
        <p:sp>
          <p:nvSpPr>
            <p:cNvPr id="12" name="-Zarr">
              <a:extLst>
                <a:ext uri="{FF2B5EF4-FFF2-40B4-BE49-F238E27FC236}">
                  <a16:creationId xmlns:a16="http://schemas.microsoft.com/office/drawing/2014/main" id="{8D893B1A-A1FB-40A8-92BF-50C7F67C8F43}"/>
                </a:ext>
              </a:extLst>
            </p:cNvPr>
            <p:cNvSpPr/>
            <p:nvPr/>
          </p:nvSpPr>
          <p:spPr>
            <a:xfrm>
              <a:off x="3424606" y="0"/>
              <a:ext cx="1270001" cy="1270000"/>
            </a:xfrm>
            <a:prstGeom prst="line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20" tIns="45720" rIns="45720" bIns="45720" numCol="1" anchor="t">
              <a:spAutoFit/>
            </a:bodyPr>
            <a:lstStyle>
              <a:lvl1pPr>
                <a:defRPr sz="6400">
                  <a:solidFill>
                    <a:srgbClr val="284983"/>
                  </a:solidFill>
                  <a:latin typeface="Loew-Bold"/>
                  <a:ea typeface="Loew-Bold"/>
                  <a:cs typeface="Loew-Bold"/>
                  <a:sym typeface="Loew-Bold"/>
                </a:defRPr>
              </a:lvl1pPr>
            </a:lstStyle>
            <a:p>
              <a:r>
                <a:rPr sz="3200" dirty="0"/>
                <a:t>-</a:t>
              </a:r>
              <a:r>
                <a:rPr sz="3200" dirty="0" err="1"/>
                <a:t>Zarr</a:t>
              </a:r>
              <a:endParaRPr sz="3200" dirty="0"/>
            </a:p>
          </p:txBody>
        </p:sp>
        <p:pic>
          <p:nvPicPr>
            <p:cNvPr id="13" name="image4.png" descr="image4.png">
              <a:extLst>
                <a:ext uri="{FF2B5EF4-FFF2-40B4-BE49-F238E27FC236}">
                  <a16:creationId xmlns:a16="http://schemas.microsoft.com/office/drawing/2014/main" id="{9CD893E7-3444-4668-A28A-A213E6931C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/>
            </a:blip>
            <a:srcRect/>
            <a:stretch>
              <a:fillRect/>
            </a:stretch>
          </p:blipFill>
          <p:spPr>
            <a:xfrm>
              <a:off x="0" y="120839"/>
              <a:ext cx="3641003" cy="125739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4" name="Next-generation file format (2018-present)">
            <a:extLst>
              <a:ext uri="{FF2B5EF4-FFF2-40B4-BE49-F238E27FC236}">
                <a16:creationId xmlns:a16="http://schemas.microsoft.com/office/drawing/2014/main" id="{6A83DA76-F48B-4A2E-8143-138352C7E50C}"/>
              </a:ext>
            </a:extLst>
          </p:cNvPr>
          <p:cNvSpPr txBox="1"/>
          <p:nvPr/>
        </p:nvSpPr>
        <p:spPr>
          <a:xfrm>
            <a:off x="8532029" y="5059214"/>
            <a:ext cx="3320512" cy="53707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tIns="45720" bIns="45720">
            <a:spAutoFit/>
          </a:bodyPr>
          <a:lstStyle>
            <a:lvl1pPr>
              <a:lnSpc>
                <a:spcPct val="70000"/>
              </a:lnSpc>
              <a:defRPr sz="4000">
                <a:solidFill>
                  <a:srgbClr val="284983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 algn="just"/>
            <a:r>
              <a:rPr sz="2000" dirty="0"/>
              <a:t>Next-generation file format</a:t>
            </a:r>
            <a:endParaRPr lang="en-US" sz="2000" dirty="0"/>
          </a:p>
          <a:p>
            <a:pPr algn="just"/>
            <a:r>
              <a:rPr lang="en-US" sz="2000" dirty="0"/>
              <a:t>also known as OME-NGFF</a:t>
            </a:r>
            <a:endParaRPr sz="200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2F5C38E-4AA2-496C-A5C9-856F6B69C6E9}"/>
              </a:ext>
            </a:extLst>
          </p:cNvPr>
          <p:cNvSpPr/>
          <p:nvPr/>
        </p:nvSpPr>
        <p:spPr>
          <a:xfrm>
            <a:off x="0" y="6293958"/>
            <a:ext cx="12192000" cy="400110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>
            <a:spAutoFit/>
          </a:bodyPr>
          <a:lstStyle/>
          <a:p>
            <a:pPr defTabSz="609585"/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CIDAS Göttingen · Josh Moore · Scalable Strategies (2025-01-23) 10.5281/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zenodo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14716546</a:t>
            </a:r>
          </a:p>
          <a:p>
            <a:pPr defTabSz="1219200">
              <a:defRPr sz="1600"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“Monolithic vs. chunked” by Henning Falk </a:t>
            </a:r>
            <a:r>
              <a:rPr lang="en-GB" sz="1000" u="sng" dirty="0">
                <a:solidFill>
                  <a:srgbClr val="0097A7"/>
                </a:solidFill>
                <a:uFill>
                  <a:solidFill>
                    <a:srgbClr val="0097A7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https://github.com/zarr-developers/zarr-illustrations-falk-2022</a:t>
            </a:r>
            <a:r>
              <a:rPr lang="en-GB" sz="1000" u="sng" dirty="0">
                <a:solidFill>
                  <a:srgbClr val="0097A7"/>
                </a:solidFill>
                <a:uFill>
                  <a:solidFill>
                    <a:srgbClr val="0097A7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©2022 </a:t>
            </a:r>
            <a:r>
              <a:rPr lang="en-GB" sz="1000" dirty="0" err="1">
                <a:latin typeface="Arial" panose="020B0604020202020204" pitchFamily="34" charset="0"/>
                <a:cs typeface="Arial" panose="020B0604020202020204" pitchFamily="34" charset="0"/>
              </a:rPr>
              <a:t>NumFOCUS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 (CC BY 4.0)</a:t>
            </a:r>
            <a:endParaRPr lang="en-US" sz="1200" b="1" dirty="0">
              <a:solidFill>
                <a:prstClr val="black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2094A3E-9DF8-452C-A045-4E33C56724C8}"/>
              </a:ext>
            </a:extLst>
          </p:cNvPr>
          <p:cNvGrpSpPr/>
          <p:nvPr/>
        </p:nvGrpSpPr>
        <p:grpSpPr>
          <a:xfrm>
            <a:off x="8268416" y="1054163"/>
            <a:ext cx="2376010" cy="3167908"/>
            <a:chOff x="1016000" y="2898070"/>
            <a:chExt cx="1476468" cy="2358147"/>
          </a:xfrm>
        </p:grpSpPr>
        <p:pic>
          <p:nvPicPr>
            <p:cNvPr id="17" name="Google Shape;74;p16" descr="Google Shape;74;p16">
              <a:extLst>
                <a:ext uri="{FF2B5EF4-FFF2-40B4-BE49-F238E27FC236}">
                  <a16:creationId xmlns:a16="http://schemas.microsoft.com/office/drawing/2014/main" id="{990603E5-99BE-4631-94F2-F6124F00E4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/>
            </a:blip>
            <a:srcRect l="42267" t="36922"/>
            <a:stretch/>
          </p:blipFill>
          <p:spPr>
            <a:xfrm>
              <a:off x="1016000" y="2898070"/>
              <a:ext cx="1476468" cy="235814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2AFC718-07D6-4CA6-98F5-AEE2D74DC77D}"/>
                </a:ext>
              </a:extLst>
            </p:cNvPr>
            <p:cNvSpPr/>
            <p:nvPr/>
          </p:nvSpPr>
          <p:spPr>
            <a:xfrm>
              <a:off x="1016000" y="3243563"/>
              <a:ext cx="226239" cy="87037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FCC76E0-EABA-4C00-8961-AC042D574A56}"/>
                </a:ext>
              </a:extLst>
            </p:cNvPr>
            <p:cNvSpPr/>
            <p:nvPr/>
          </p:nvSpPr>
          <p:spPr bwMode="auto">
            <a:xfrm>
              <a:off x="1122860" y="3347279"/>
              <a:ext cx="270932" cy="3484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6" name="Google Shape;74;p16" descr="Google Shape;74;p16">
            <a:extLst>
              <a:ext uri="{FF2B5EF4-FFF2-40B4-BE49-F238E27FC236}">
                <a16:creationId xmlns:a16="http://schemas.microsoft.com/office/drawing/2014/main" id="{C9E67D9D-D324-4834-B969-B27F0889244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/>
          </a:blip>
          <a:srcRect b="75154"/>
          <a:stretch/>
        </p:blipFill>
        <p:spPr>
          <a:xfrm>
            <a:off x="205811" y="1313793"/>
            <a:ext cx="6697806" cy="2432702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pic>
        <p:nvPicPr>
          <p:cNvPr id="29" name="Google Shape;74;p16" descr="Google Shape;74;p16">
            <a:extLst>
              <a:ext uri="{FF2B5EF4-FFF2-40B4-BE49-F238E27FC236}">
                <a16:creationId xmlns:a16="http://schemas.microsoft.com/office/drawing/2014/main" id="{E0318361-3A23-42A9-81D4-39178E9595E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/>
          </a:blip>
          <a:srcRect l="39899" r="45505" b="75154"/>
          <a:stretch/>
        </p:blipFill>
        <p:spPr bwMode="auto">
          <a:xfrm>
            <a:off x="7247586" y="1661064"/>
            <a:ext cx="755543" cy="1880028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  <p:sp>
        <p:nvSpPr>
          <p:cNvPr id="31" name="Google Shape;78;p16">
            <a:extLst>
              <a:ext uri="{FF2B5EF4-FFF2-40B4-BE49-F238E27FC236}">
                <a16:creationId xmlns:a16="http://schemas.microsoft.com/office/drawing/2014/main" id="{DC6FB563-672E-4D9F-A353-A2C652157B5A}"/>
              </a:ext>
            </a:extLst>
          </p:cNvPr>
          <p:cNvSpPr txBox="1"/>
          <p:nvPr/>
        </p:nvSpPr>
        <p:spPr>
          <a:xfrm>
            <a:off x="216842" y="3963597"/>
            <a:ext cx="7998768" cy="240061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21900" tIns="121900" rIns="121900" bIns="121900">
            <a:spAutoFit/>
          </a:bodyPr>
          <a:lstStyle/>
          <a:p>
            <a:pPr lvl="1" defTabSz="1219200">
              <a:buClr>
                <a:srgbClr val="595959"/>
              </a:buClr>
              <a:defRPr sz="2800" b="1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1400" dirty="0"/>
              <a:t>Def. </a:t>
            </a:r>
            <a:r>
              <a:rPr sz="1400" i="1" dirty="0"/>
              <a:t>(n)</a:t>
            </a:r>
            <a:r>
              <a:rPr sz="1400" dirty="0"/>
              <a:t> directory-like layout of data rather than a single file, header information is available in formats like JSON or YAML.</a:t>
            </a:r>
          </a:p>
          <a:p>
            <a:pPr defTabSz="1219200">
              <a:defRPr sz="2800" b="1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400" dirty="0"/>
          </a:p>
          <a:p>
            <a:pPr defTabSz="1219200">
              <a:defRPr sz="2800" b="1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1400" dirty="0"/>
              <a:t>Pros:</a:t>
            </a:r>
          </a:p>
          <a:p>
            <a:pPr marL="247650" indent="-177800" defTabSz="1219200">
              <a:buSzPct val="100000"/>
              <a:buChar char="‣"/>
              <a:defRPr sz="28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1400" dirty="0"/>
              <a:t>natively supports </a:t>
            </a:r>
            <a:r>
              <a:rPr sz="1400" b="1" dirty="0"/>
              <a:t>parallel writes</a:t>
            </a:r>
          </a:p>
          <a:p>
            <a:pPr marL="247650" indent="-177800" defTabSz="1219200">
              <a:buSzPct val="100000"/>
              <a:buChar char="‣"/>
              <a:defRPr sz="28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1400" b="1" dirty="0"/>
              <a:t>server-less</a:t>
            </a:r>
            <a:r>
              <a:rPr sz="1400" dirty="0"/>
              <a:t> access to contents</a:t>
            </a:r>
          </a:p>
          <a:p>
            <a:pPr marL="247650" indent="-177800" defTabSz="1219200">
              <a:buSzPct val="100000"/>
              <a:buChar char="‣"/>
              <a:defRPr sz="28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1400" dirty="0"/>
              <a:t>much more </a:t>
            </a:r>
            <a:r>
              <a:rPr sz="1400" b="1" dirty="0"/>
              <a:t>web-like</a:t>
            </a:r>
            <a:r>
              <a:rPr sz="1400" dirty="0"/>
              <a:t> access</a:t>
            </a:r>
          </a:p>
          <a:p>
            <a:pPr marL="247650" indent="-177800" defTabSz="1219200">
              <a:buSzPct val="100000"/>
              <a:buChar char="‣"/>
              <a:defRPr sz="28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1400" dirty="0"/>
              <a:t>can avoid costly downloads,</a:t>
            </a:r>
            <a:br>
              <a:rPr sz="1400" dirty="0"/>
            </a:br>
            <a:r>
              <a:rPr sz="1400" dirty="0"/>
              <a:t>e.g. when on S3</a:t>
            </a:r>
          </a:p>
          <a:p>
            <a:pPr defTabSz="1219200">
              <a:defRPr sz="28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4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C1761F5-03B7-4119-901D-96CBA8BDFDF8}"/>
              </a:ext>
            </a:extLst>
          </p:cNvPr>
          <p:cNvSpPr/>
          <p:nvPr/>
        </p:nvSpPr>
        <p:spPr>
          <a:xfrm>
            <a:off x="4123438" y="4706272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1219200">
              <a:defRPr sz="2800" b="1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GB" sz="1400" dirty="0"/>
              <a:t>Cons:</a:t>
            </a:r>
          </a:p>
          <a:p>
            <a:pPr marL="247650" indent="-177800" defTabSz="1219200">
              <a:buSzPct val="100000"/>
              <a:buChar char="‣"/>
              <a:defRPr sz="28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GB" sz="1400" dirty="0"/>
              <a:t>many more files on disk</a:t>
            </a:r>
          </a:p>
          <a:p>
            <a:pPr marL="247650" indent="-177800" defTabSz="1219200">
              <a:buSzPct val="100000"/>
              <a:buChar char="‣"/>
              <a:defRPr sz="28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GB" sz="1400" dirty="0"/>
              <a:t>no easy way to lock on update</a:t>
            </a:r>
          </a:p>
          <a:p>
            <a:pPr marL="247650" indent="-177800" defTabSz="1219200">
              <a:buSzPct val="100000"/>
              <a:buChar char="‣"/>
              <a:defRPr sz="28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GB" sz="1400" dirty="0"/>
              <a:t>reduced desktop support</a:t>
            </a:r>
          </a:p>
        </p:txBody>
      </p:sp>
      <p:sp>
        <p:nvSpPr>
          <p:cNvPr id="33" name="Moore et al. (2021). OME-NGFF: a next-generation file format for expanding bioimaging data-access strategies. Nature methods (2021). Published: 29 November 2021 DOI: 10.1038/s41592-021-01326-w  https://bit.ly/citing-ome">
            <a:extLst>
              <a:ext uri="{FF2B5EF4-FFF2-40B4-BE49-F238E27FC236}">
                <a16:creationId xmlns:a16="http://schemas.microsoft.com/office/drawing/2014/main" id="{A8FA573F-9DDB-4054-8E5B-D50F0BFB5303}"/>
              </a:ext>
            </a:extLst>
          </p:cNvPr>
          <p:cNvSpPr txBox="1"/>
          <p:nvPr/>
        </p:nvSpPr>
        <p:spPr>
          <a:xfrm>
            <a:off x="7514860" y="6340124"/>
            <a:ext cx="4677140" cy="30777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tIns="45720" bIns="45720">
            <a:spAutoFit/>
          </a:bodyPr>
          <a:lstStyle/>
          <a:p>
            <a:pPr algn="r" defTabSz="228600">
              <a:spcBef>
                <a:spcPts val="500"/>
              </a:spcBef>
              <a:defRPr sz="1400" i="1">
                <a:solidFill>
                  <a:srgbClr val="455A64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r>
              <a:rPr sz="700" dirty="0"/>
              <a:t>Moore et al. (2021). </a:t>
            </a:r>
            <a:r>
              <a:rPr sz="700" b="1" dirty="0"/>
              <a:t>OME-NGFF: a next-generation file format for expanding bioimaging data-access strategies.</a:t>
            </a:r>
            <a:r>
              <a:rPr lang="en-US" sz="700" b="1" dirty="0"/>
              <a:t> </a:t>
            </a:r>
            <a:r>
              <a:rPr sz="700" dirty="0"/>
              <a:t>Nature methods (2021). Published: 29 November 2021 DOI: </a:t>
            </a:r>
            <a:r>
              <a:rPr sz="700" u="sng" dirty="0">
                <a:solidFill>
                  <a:schemeClr val="accent1"/>
                </a:solidFill>
                <a:uFill>
                  <a:solidFill>
                    <a:schemeClr val="accent1"/>
                  </a:solidFill>
                </a:uFill>
                <a:hlinkClick r:id="rId6"/>
              </a:rPr>
              <a:t>10.1038/s41592-021-01326-w</a:t>
            </a:r>
            <a:r>
              <a:rPr lang="en-US" sz="700" u="sng" dirty="0">
                <a:solidFill>
                  <a:schemeClr val="accent1"/>
                </a:solidFill>
                <a:uFill>
                  <a:solidFill>
                    <a:schemeClr val="accent1"/>
                  </a:solidFill>
                </a:uFill>
              </a:rPr>
              <a:t>  </a:t>
            </a:r>
            <a:r>
              <a:rPr sz="700" u="sng" dirty="0">
                <a:solidFill>
                  <a:schemeClr val="accent1"/>
                </a:solidFill>
                <a:uFill>
                  <a:solidFill>
                    <a:schemeClr val="accent1"/>
                  </a:solidFill>
                </a:uFill>
                <a:hlinkClick r:id="rId7"/>
              </a:rPr>
              <a:t>https://bit.ly/citing-ome</a:t>
            </a:r>
          </a:p>
        </p:txBody>
      </p:sp>
    </p:spTree>
    <p:extLst>
      <p:ext uri="{BB962C8B-B14F-4D97-AF65-F5344CB8AC3E}">
        <p14:creationId xmlns:p14="http://schemas.microsoft.com/office/powerpoint/2010/main" val="19233898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845375" y="6677026"/>
            <a:ext cx="189992" cy="19145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>
            <a:normAutofit fontScale="32500" lnSpcReduction="20000"/>
          </a:bodyPr>
          <a:lstStyle>
            <a:lvl1pPr algn="r" defTabSz="1219200">
              <a:defRPr sz="13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14</a:t>
            </a:fld>
            <a:endParaRPr/>
          </a:p>
        </p:txBody>
      </p:sp>
      <p:pic>
        <p:nvPicPr>
          <p:cNvPr id="1046" name="Google Shape;96;p18" descr="Google Shape;96;p1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35899" y="1169716"/>
            <a:ext cx="7941400" cy="4713900"/>
          </a:xfrm>
          <a:prstGeom prst="rect">
            <a:avLst/>
          </a:prstGeom>
          <a:ln w="12700">
            <a:miter lim="400000"/>
          </a:ln>
        </p:spPr>
      </p:pic>
      <p:sp>
        <p:nvSpPr>
          <p:cNvPr id="1047" name="Google Shape;97;p18"/>
          <p:cNvSpPr txBox="1"/>
          <p:nvPr/>
        </p:nvSpPr>
        <p:spPr>
          <a:xfrm>
            <a:off x="3123400" y="6022115"/>
            <a:ext cx="5945200" cy="38468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21900" tIns="121900" rIns="121900" bIns="121900">
            <a:spAutoFit/>
          </a:bodyPr>
          <a:lstStyle>
            <a:lvl1pPr defTabSz="2438400">
              <a:defRPr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r>
              <a:rPr sz="900"/>
              <a:t>Moore et. al: Histochemistry and Cell Biology (2023)</a:t>
            </a:r>
          </a:p>
        </p:txBody>
      </p:sp>
      <p:sp>
        <p:nvSpPr>
          <p:cNvPr id="1048" name="Multi-resolution, 5D+ image data"/>
          <p:cNvSpPr txBox="1"/>
          <p:nvPr/>
        </p:nvSpPr>
        <p:spPr>
          <a:xfrm>
            <a:off x="838200" y="284507"/>
            <a:ext cx="9029903" cy="68135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defTabSz="1219170">
              <a:lnSpc>
                <a:spcPct val="100000"/>
              </a:lnSpc>
              <a:spcBef>
                <a:spcPct val="0"/>
              </a:spcBef>
              <a:buNone/>
              <a:defRPr sz="2667" b="1" kern="0">
                <a:solidFill>
                  <a:srgbClr val="0047B9"/>
                </a:solidFill>
                <a:latin typeface="Arial"/>
                <a:ea typeface="MS PGothic"/>
                <a:cs typeface="Arial"/>
              </a:defRPr>
            </a:lvl1pPr>
          </a:lstStyle>
          <a:p>
            <a:r>
              <a:rPr dirty="0"/>
              <a:t>Multi-resolution, 5D+ image data</a:t>
            </a:r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D0F2134C-A9C2-4712-A64F-8AEF75B4B1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0165" y="6665271"/>
            <a:ext cx="944563" cy="190542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8BA9A2A-DAC5-42F6-AB6A-15FE5B264B2C}"/>
              </a:ext>
            </a:extLst>
          </p:cNvPr>
          <p:cNvSpPr/>
          <p:nvPr/>
        </p:nvSpPr>
        <p:spPr>
          <a:xfrm>
            <a:off x="0" y="6388272"/>
            <a:ext cx="6426200" cy="276999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 defTabSz="609585"/>
            <a:r>
              <a:rPr lang="en-US" sz="1200" b="1" dirty="0">
                <a:solidFill>
                  <a:prstClr val="black"/>
                </a:solidFill>
              </a:rPr>
              <a:t>CIDAS Göttingen · Josh Moore · Scalable Strategies (2025-01-23) 10.5281/</a:t>
            </a:r>
            <a:r>
              <a:rPr lang="en-US" sz="1200" b="1" dirty="0" err="1">
                <a:solidFill>
                  <a:prstClr val="black"/>
                </a:solidFill>
              </a:rPr>
              <a:t>zenodo</a:t>
            </a:r>
            <a:r>
              <a:rPr lang="en-US" sz="1200" b="1" dirty="0">
                <a:solidFill>
                  <a:prstClr val="black"/>
                </a:solidFill>
              </a:rPr>
              <a:t>. 14716546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43F5204-C197-4B70-805B-32BB7FB45F7D}"/>
              </a:ext>
            </a:extLst>
          </p:cNvPr>
          <p:cNvGrpSpPr/>
          <p:nvPr/>
        </p:nvGrpSpPr>
        <p:grpSpPr>
          <a:xfrm>
            <a:off x="9504407" y="1597073"/>
            <a:ext cx="2376010" cy="3167908"/>
            <a:chOff x="1016000" y="2898070"/>
            <a:chExt cx="1476468" cy="2358147"/>
          </a:xfrm>
        </p:grpSpPr>
        <p:pic>
          <p:nvPicPr>
            <p:cNvPr id="9" name="Google Shape;74;p16" descr="Google Shape;74;p16">
              <a:extLst>
                <a:ext uri="{FF2B5EF4-FFF2-40B4-BE49-F238E27FC236}">
                  <a16:creationId xmlns:a16="http://schemas.microsoft.com/office/drawing/2014/main" id="{1A889C6B-53A8-451A-A49B-14808B1761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/>
            </a:blip>
            <a:srcRect l="42267" t="36922"/>
            <a:stretch/>
          </p:blipFill>
          <p:spPr>
            <a:xfrm>
              <a:off x="1016000" y="2898070"/>
              <a:ext cx="1476468" cy="235814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AF56C10-B043-433B-BA94-A01A887DFA82}"/>
                </a:ext>
              </a:extLst>
            </p:cNvPr>
            <p:cNvSpPr/>
            <p:nvPr/>
          </p:nvSpPr>
          <p:spPr>
            <a:xfrm>
              <a:off x="1016000" y="3243563"/>
              <a:ext cx="226239" cy="87037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59E62DB-DE53-4226-B09B-323A4028EC8D}"/>
                </a:ext>
              </a:extLst>
            </p:cNvPr>
            <p:cNvSpPr/>
            <p:nvPr/>
          </p:nvSpPr>
          <p:spPr bwMode="auto">
            <a:xfrm>
              <a:off x="1122860" y="3347279"/>
              <a:ext cx="270932" cy="3484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" name="Google Shape;74;p16" descr="Google Shape;74;p16">
            <a:extLst>
              <a:ext uri="{FF2B5EF4-FFF2-40B4-BE49-F238E27FC236}">
                <a16:creationId xmlns:a16="http://schemas.microsoft.com/office/drawing/2014/main" id="{D32B8B03-C133-4D6B-AB09-5E434AA1BBF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/>
          </a:blip>
          <a:srcRect l="39899" r="45505" b="75154"/>
          <a:stretch/>
        </p:blipFill>
        <p:spPr bwMode="auto">
          <a:xfrm>
            <a:off x="8675006" y="2538408"/>
            <a:ext cx="755543" cy="1880028"/>
          </a:xfrm>
          <a:prstGeom prst="rect">
            <a:avLst/>
          </a:prstGeom>
          <a:ln w="12700" cap="flat">
            <a:noFill/>
            <a:miter lim="400000"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Rechteck 31">
            <a:extLst>
              <a:ext uri="{FF2B5EF4-FFF2-40B4-BE49-F238E27FC236}">
                <a16:creationId xmlns:a16="http://schemas.microsoft.com/office/drawing/2014/main" id="{2A476DA2-43A6-4B14-A2A4-1623E0486347}"/>
              </a:ext>
            </a:extLst>
          </p:cNvPr>
          <p:cNvSpPr/>
          <p:nvPr/>
        </p:nvSpPr>
        <p:spPr>
          <a:xfrm>
            <a:off x="2269224" y="1220581"/>
            <a:ext cx="2433044" cy="4644578"/>
          </a:xfrm>
          <a:prstGeom prst="rect">
            <a:avLst/>
          </a:prstGeom>
          <a:solidFill>
            <a:srgbClr val="F2F2F2">
              <a:alpha val="60000"/>
            </a:srgb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 defTabSz="914400">
              <a:defRPr sz="18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0" name="Textfeld 3">
            <a:extLst>
              <a:ext uri="{FF2B5EF4-FFF2-40B4-BE49-F238E27FC236}">
                <a16:creationId xmlns:a16="http://schemas.microsoft.com/office/drawing/2014/main" id="{29F3A9CC-66CE-4182-A8E0-3E54E3207F20}"/>
              </a:ext>
            </a:extLst>
          </p:cNvPr>
          <p:cNvSpPr txBox="1"/>
          <p:nvPr/>
        </p:nvSpPr>
        <p:spPr>
          <a:xfrm>
            <a:off x="216593" y="6653481"/>
            <a:ext cx="6321864" cy="24622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ctr">
              <a:defRPr sz="1600">
                <a:solidFill>
                  <a:srgbClr val="FFFFFF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endParaRPr dirty="0">
              <a:solidFill>
                <a:srgbClr val="000000"/>
              </a:solidFill>
            </a:endParaRPr>
          </a:p>
        </p:txBody>
      </p:sp>
      <p:pic>
        <p:nvPicPr>
          <p:cNvPr id="131" name="Image" descr="Image">
            <a:extLst>
              <a:ext uri="{FF2B5EF4-FFF2-40B4-BE49-F238E27FC236}">
                <a16:creationId xmlns:a16="http://schemas.microsoft.com/office/drawing/2014/main" id="{ACCF2D29-7C1F-4487-BB24-3F9B7AB17F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0165" y="6665271"/>
            <a:ext cx="944563" cy="190542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10.5281/zenodo. 14716546">
            <a:extLst>
              <a:ext uri="{FF2B5EF4-FFF2-40B4-BE49-F238E27FC236}">
                <a16:creationId xmlns:a16="http://schemas.microsoft.com/office/drawing/2014/main" id="{83E1A86C-9486-48F9-B16F-86C5EF139A13}"/>
              </a:ext>
            </a:extLst>
          </p:cNvPr>
          <p:cNvSpPr txBox="1"/>
          <p:nvPr/>
        </p:nvSpPr>
        <p:spPr>
          <a:xfrm>
            <a:off x="51253" y="6166838"/>
            <a:ext cx="65" cy="18466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1600" b="1">
                <a:solidFill>
                  <a:srgbClr val="FFFFFF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endParaRPr sz="1200" dirty="0">
              <a:solidFill>
                <a:schemeClr val="tx1"/>
              </a:solidFill>
            </a:endParaRPr>
          </a:p>
        </p:txBody>
      </p: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AFE79534-DCF7-49F1-A188-28DA77FE1F9D}"/>
              </a:ext>
            </a:extLst>
          </p:cNvPr>
          <p:cNvGrpSpPr/>
          <p:nvPr/>
        </p:nvGrpSpPr>
        <p:grpSpPr>
          <a:xfrm>
            <a:off x="760256" y="1664939"/>
            <a:ext cx="1089751" cy="1590977"/>
            <a:chOff x="0" y="0"/>
            <a:chExt cx="2179499" cy="3181952"/>
          </a:xfrm>
        </p:grpSpPr>
        <p:pic>
          <p:nvPicPr>
            <p:cNvPr id="30" name="Inhaltsplatzhalter 10" descr="Inhaltsplatzhalter 10">
              <a:extLst>
                <a:ext uri="{FF2B5EF4-FFF2-40B4-BE49-F238E27FC236}">
                  <a16:creationId xmlns:a16="http://schemas.microsoft.com/office/drawing/2014/main" id="{BDFC182C-C06F-485D-ACE1-294E3399CD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/>
            </a:blip>
            <a:srcRect l="2147" t="43774" r="47964"/>
            <a:stretch>
              <a:fillRect/>
            </a:stretch>
          </p:blipFill>
          <p:spPr>
            <a:xfrm>
              <a:off x="0" y="0"/>
              <a:ext cx="2028966" cy="31819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1" name="Rechteck 33">
              <a:extLst>
                <a:ext uri="{FF2B5EF4-FFF2-40B4-BE49-F238E27FC236}">
                  <a16:creationId xmlns:a16="http://schemas.microsoft.com/office/drawing/2014/main" id="{30FC816C-C120-43E7-AB96-10A501DA503D}"/>
                </a:ext>
              </a:extLst>
            </p:cNvPr>
            <p:cNvSpPr/>
            <p:nvPr/>
          </p:nvSpPr>
          <p:spPr>
            <a:xfrm>
              <a:off x="1652138" y="2201022"/>
              <a:ext cx="527362" cy="718075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algn="ctr" defTabSz="457200">
                <a:defRPr sz="1800">
                  <a:solidFill>
                    <a:srgbClr val="FFFFFF"/>
                  </a:solidFill>
                </a:defRPr>
              </a:pPr>
              <a:endParaRPr sz="900"/>
            </a:p>
          </p:txBody>
        </p:sp>
      </p:grpSp>
      <p:grpSp>
        <p:nvGrpSpPr>
          <p:cNvPr id="56" name="Gruppieren 41">
            <a:extLst>
              <a:ext uri="{FF2B5EF4-FFF2-40B4-BE49-F238E27FC236}">
                <a16:creationId xmlns:a16="http://schemas.microsoft.com/office/drawing/2014/main" id="{10D1314B-BD52-4296-BEFC-6365B4190CFE}"/>
              </a:ext>
            </a:extLst>
          </p:cNvPr>
          <p:cNvGrpSpPr/>
          <p:nvPr/>
        </p:nvGrpSpPr>
        <p:grpSpPr>
          <a:xfrm flipH="1">
            <a:off x="1773571" y="2158232"/>
            <a:ext cx="3036029" cy="1125392"/>
            <a:chOff x="11338" y="-2"/>
            <a:chExt cx="6072056" cy="2250782"/>
          </a:xfrm>
        </p:grpSpPr>
        <p:grpSp>
          <p:nvGrpSpPr>
            <p:cNvPr id="57" name="Gruppieren 39">
              <a:extLst>
                <a:ext uri="{FF2B5EF4-FFF2-40B4-BE49-F238E27FC236}">
                  <a16:creationId xmlns:a16="http://schemas.microsoft.com/office/drawing/2014/main" id="{74FBB2DE-191D-4AB2-86A5-07D650DF0E13}"/>
                </a:ext>
              </a:extLst>
            </p:cNvPr>
            <p:cNvGrpSpPr/>
            <p:nvPr/>
          </p:nvGrpSpPr>
          <p:grpSpPr>
            <a:xfrm>
              <a:off x="4479003" y="147927"/>
              <a:ext cx="1604391" cy="1954926"/>
              <a:chOff x="0" y="0"/>
              <a:chExt cx="1604390" cy="1954925"/>
            </a:xfrm>
          </p:grpSpPr>
          <p:sp>
            <p:nvSpPr>
              <p:cNvPr id="84" name="Gerader Verbinder 35">
                <a:extLst>
                  <a:ext uri="{FF2B5EF4-FFF2-40B4-BE49-F238E27FC236}">
                    <a16:creationId xmlns:a16="http://schemas.microsoft.com/office/drawing/2014/main" id="{42F36C8B-60F4-41D7-B382-B1C31A05D6D6}"/>
                  </a:ext>
                </a:extLst>
              </p:cNvPr>
              <p:cNvSpPr/>
              <p:nvPr/>
            </p:nvSpPr>
            <p:spPr>
              <a:xfrm>
                <a:off x="-1" y="-1"/>
                <a:ext cx="1561973" cy="97453"/>
              </a:xfrm>
              <a:prstGeom prst="line">
                <a:avLst/>
              </a:prstGeom>
              <a:noFill/>
              <a:ln w="6350" cap="flat">
                <a:solidFill>
                  <a:srgbClr val="A6A6A6"/>
                </a:solidFill>
                <a:prstDash val="dash"/>
                <a:miter lim="800000"/>
                <a:headEnd type="triangle" w="med" len="med"/>
                <a:tailEnd type="oval" w="med" len="med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defTabSz="457200">
                  <a:defRPr sz="1800"/>
                </a:pPr>
                <a:endParaRPr sz="900"/>
              </a:p>
            </p:txBody>
          </p:sp>
          <p:sp>
            <p:nvSpPr>
              <p:cNvPr id="85" name="Gerader Verbinder 37">
                <a:extLst>
                  <a:ext uri="{FF2B5EF4-FFF2-40B4-BE49-F238E27FC236}">
                    <a16:creationId xmlns:a16="http://schemas.microsoft.com/office/drawing/2014/main" id="{0C3FE168-B5C4-4F77-A1CA-C0BA3A0BC691}"/>
                  </a:ext>
                </a:extLst>
              </p:cNvPr>
              <p:cNvSpPr/>
              <p:nvPr/>
            </p:nvSpPr>
            <p:spPr>
              <a:xfrm flipV="1">
                <a:off x="0" y="83922"/>
                <a:ext cx="1576152" cy="387717"/>
              </a:xfrm>
              <a:prstGeom prst="line">
                <a:avLst/>
              </a:prstGeom>
              <a:noFill/>
              <a:ln w="6350" cap="flat">
                <a:solidFill>
                  <a:srgbClr val="A6A6A6"/>
                </a:solidFill>
                <a:prstDash val="dash"/>
                <a:miter lim="800000"/>
                <a:headEnd type="triangle" w="med" len="med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defTabSz="457200">
                  <a:defRPr sz="1800"/>
                </a:pPr>
                <a:endParaRPr sz="900"/>
              </a:p>
            </p:txBody>
          </p:sp>
          <p:sp>
            <p:nvSpPr>
              <p:cNvPr id="86" name="Gerader Verbinder 40">
                <a:extLst>
                  <a:ext uri="{FF2B5EF4-FFF2-40B4-BE49-F238E27FC236}">
                    <a16:creationId xmlns:a16="http://schemas.microsoft.com/office/drawing/2014/main" id="{643C47AD-B4D0-49A4-BC5D-6715A266DABD}"/>
                  </a:ext>
                </a:extLst>
              </p:cNvPr>
              <p:cNvSpPr/>
              <p:nvPr/>
            </p:nvSpPr>
            <p:spPr>
              <a:xfrm flipV="1">
                <a:off x="-1" y="116086"/>
                <a:ext cx="1560509" cy="833658"/>
              </a:xfrm>
              <a:prstGeom prst="line">
                <a:avLst/>
              </a:prstGeom>
              <a:noFill/>
              <a:ln w="6350" cap="flat">
                <a:solidFill>
                  <a:srgbClr val="A6A6A6"/>
                </a:solidFill>
                <a:prstDash val="dash"/>
                <a:miter lim="800000"/>
                <a:headEnd type="triangle" w="med" len="med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defTabSz="457200">
                  <a:defRPr sz="1800"/>
                </a:pPr>
                <a:endParaRPr sz="900"/>
              </a:p>
            </p:txBody>
          </p:sp>
          <p:sp>
            <p:nvSpPr>
              <p:cNvPr id="87" name="Gerader Verbinder 43">
                <a:extLst>
                  <a:ext uri="{FF2B5EF4-FFF2-40B4-BE49-F238E27FC236}">
                    <a16:creationId xmlns:a16="http://schemas.microsoft.com/office/drawing/2014/main" id="{FF58729B-5EE2-44EB-B382-6189D06B8C33}"/>
                  </a:ext>
                </a:extLst>
              </p:cNvPr>
              <p:cNvSpPr/>
              <p:nvPr/>
            </p:nvSpPr>
            <p:spPr>
              <a:xfrm flipV="1">
                <a:off x="-1" y="70260"/>
                <a:ext cx="1604392" cy="1362462"/>
              </a:xfrm>
              <a:prstGeom prst="line">
                <a:avLst/>
              </a:prstGeom>
              <a:noFill/>
              <a:ln w="6350" cap="flat">
                <a:solidFill>
                  <a:srgbClr val="A6A6A6"/>
                </a:solidFill>
                <a:prstDash val="dash"/>
                <a:miter lim="800000"/>
                <a:headEnd type="triangle" w="med" len="med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defTabSz="457200">
                  <a:defRPr sz="1800"/>
                </a:pPr>
                <a:endParaRPr sz="900"/>
              </a:p>
            </p:txBody>
          </p:sp>
          <p:sp>
            <p:nvSpPr>
              <p:cNvPr id="88" name="Gerader Verbinder 46">
                <a:extLst>
                  <a:ext uri="{FF2B5EF4-FFF2-40B4-BE49-F238E27FC236}">
                    <a16:creationId xmlns:a16="http://schemas.microsoft.com/office/drawing/2014/main" id="{1B90F68C-1E41-46C5-93D3-F13B40EA08FC}"/>
                  </a:ext>
                </a:extLst>
              </p:cNvPr>
              <p:cNvSpPr/>
              <p:nvPr/>
            </p:nvSpPr>
            <p:spPr>
              <a:xfrm flipV="1">
                <a:off x="-1" y="97360"/>
                <a:ext cx="1560509" cy="1857566"/>
              </a:xfrm>
              <a:prstGeom prst="line">
                <a:avLst/>
              </a:prstGeom>
              <a:noFill/>
              <a:ln w="6350" cap="flat">
                <a:solidFill>
                  <a:srgbClr val="A6A6A6"/>
                </a:solidFill>
                <a:prstDash val="dash"/>
                <a:miter lim="800000"/>
                <a:headEnd type="triangle" w="med" len="med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defTabSz="457200">
                  <a:defRPr sz="1800"/>
                </a:pPr>
                <a:endParaRPr sz="900"/>
              </a:p>
            </p:txBody>
          </p:sp>
        </p:grpSp>
        <p:grpSp>
          <p:nvGrpSpPr>
            <p:cNvPr id="58" name="Gruppieren 38">
              <a:extLst>
                <a:ext uri="{FF2B5EF4-FFF2-40B4-BE49-F238E27FC236}">
                  <a16:creationId xmlns:a16="http://schemas.microsoft.com/office/drawing/2014/main" id="{CA3AD2D4-6689-4502-911A-62F3D6C36C30}"/>
                </a:ext>
              </a:extLst>
            </p:cNvPr>
            <p:cNvGrpSpPr/>
            <p:nvPr/>
          </p:nvGrpSpPr>
          <p:grpSpPr>
            <a:xfrm>
              <a:off x="11338" y="147927"/>
              <a:ext cx="1201598" cy="1954926"/>
              <a:chOff x="11338" y="0"/>
              <a:chExt cx="1201597" cy="1954925"/>
            </a:xfrm>
          </p:grpSpPr>
          <p:sp>
            <p:nvSpPr>
              <p:cNvPr id="79" name="Gerader Verbinder 51">
                <a:extLst>
                  <a:ext uri="{FF2B5EF4-FFF2-40B4-BE49-F238E27FC236}">
                    <a16:creationId xmlns:a16="http://schemas.microsoft.com/office/drawing/2014/main" id="{0E371C3D-3B2E-49A4-B811-8AD881787ADC}"/>
                  </a:ext>
                </a:extLst>
              </p:cNvPr>
              <p:cNvSpPr/>
              <p:nvPr/>
            </p:nvSpPr>
            <p:spPr>
              <a:xfrm flipH="1">
                <a:off x="11338" y="0"/>
                <a:ext cx="1201598" cy="84026"/>
              </a:xfrm>
              <a:prstGeom prst="line">
                <a:avLst/>
              </a:prstGeom>
              <a:noFill/>
              <a:ln w="6350" cap="flat">
                <a:solidFill>
                  <a:srgbClr val="A6A6A6"/>
                </a:solidFill>
                <a:prstDash val="dash"/>
                <a:miter lim="800000"/>
                <a:tailEnd type="oval" w="med" len="med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defTabSz="457200">
                  <a:defRPr sz="1800"/>
                </a:pPr>
                <a:endParaRPr sz="900"/>
              </a:p>
            </p:txBody>
          </p:sp>
          <p:sp>
            <p:nvSpPr>
              <p:cNvPr id="80" name="Gerader Verbinder 52">
                <a:extLst>
                  <a:ext uri="{FF2B5EF4-FFF2-40B4-BE49-F238E27FC236}">
                    <a16:creationId xmlns:a16="http://schemas.microsoft.com/office/drawing/2014/main" id="{9103D8D6-7D88-4BFC-988B-C1B833EB6E0E}"/>
                  </a:ext>
                </a:extLst>
              </p:cNvPr>
              <p:cNvSpPr/>
              <p:nvPr/>
            </p:nvSpPr>
            <p:spPr>
              <a:xfrm flipH="1" flipV="1">
                <a:off x="89656" y="102392"/>
                <a:ext cx="1113406" cy="369247"/>
              </a:xfrm>
              <a:prstGeom prst="line">
                <a:avLst/>
              </a:prstGeom>
              <a:noFill/>
              <a:ln w="6350" cap="flat">
                <a:solidFill>
                  <a:srgbClr val="A6A6A6"/>
                </a:solidFill>
                <a:prstDash val="dash"/>
                <a:miter lim="800000"/>
                <a:tailEnd type="triangle" w="med" len="med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defTabSz="457200">
                  <a:defRPr sz="1800"/>
                </a:pPr>
                <a:endParaRPr sz="900"/>
              </a:p>
            </p:txBody>
          </p:sp>
          <p:sp>
            <p:nvSpPr>
              <p:cNvPr id="81" name="Gerader Verbinder 55">
                <a:extLst>
                  <a:ext uri="{FF2B5EF4-FFF2-40B4-BE49-F238E27FC236}">
                    <a16:creationId xmlns:a16="http://schemas.microsoft.com/office/drawing/2014/main" id="{AA3E3D3E-F3F0-4A15-843B-6FC5193027AF}"/>
                  </a:ext>
                </a:extLst>
              </p:cNvPr>
              <p:cNvSpPr/>
              <p:nvPr/>
            </p:nvSpPr>
            <p:spPr>
              <a:xfrm flipH="1" flipV="1">
                <a:off x="89656" y="121279"/>
                <a:ext cx="1113406" cy="828465"/>
              </a:xfrm>
              <a:prstGeom prst="line">
                <a:avLst/>
              </a:prstGeom>
              <a:noFill/>
              <a:ln w="6350" cap="flat">
                <a:solidFill>
                  <a:srgbClr val="A6A6A6"/>
                </a:solidFill>
                <a:prstDash val="dash"/>
                <a:miter lim="800000"/>
                <a:tailEnd type="triangle" w="med" len="med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defTabSz="457200">
                  <a:defRPr sz="1800"/>
                </a:pPr>
                <a:endParaRPr sz="900"/>
              </a:p>
            </p:txBody>
          </p:sp>
          <p:sp>
            <p:nvSpPr>
              <p:cNvPr id="82" name="Gerader Verbinder 58">
                <a:extLst>
                  <a:ext uri="{FF2B5EF4-FFF2-40B4-BE49-F238E27FC236}">
                    <a16:creationId xmlns:a16="http://schemas.microsoft.com/office/drawing/2014/main" id="{7899767F-7EE2-46AB-A039-A54BA1B61332}"/>
                  </a:ext>
                </a:extLst>
              </p:cNvPr>
              <p:cNvSpPr/>
              <p:nvPr/>
            </p:nvSpPr>
            <p:spPr>
              <a:xfrm flipH="1" flipV="1">
                <a:off x="111628" y="185282"/>
                <a:ext cx="1091434" cy="1247440"/>
              </a:xfrm>
              <a:prstGeom prst="line">
                <a:avLst/>
              </a:prstGeom>
              <a:noFill/>
              <a:ln w="6350" cap="flat">
                <a:solidFill>
                  <a:srgbClr val="A6A6A6"/>
                </a:solidFill>
                <a:prstDash val="dash"/>
                <a:miter lim="800000"/>
                <a:tailEnd type="triangle" w="med" len="med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defTabSz="457200">
                  <a:defRPr sz="1800"/>
                </a:pPr>
                <a:endParaRPr sz="900"/>
              </a:p>
            </p:txBody>
          </p:sp>
          <p:sp>
            <p:nvSpPr>
              <p:cNvPr id="83" name="Gerader Verbinder 61">
                <a:extLst>
                  <a:ext uri="{FF2B5EF4-FFF2-40B4-BE49-F238E27FC236}">
                    <a16:creationId xmlns:a16="http://schemas.microsoft.com/office/drawing/2014/main" id="{742AA3D0-5258-4D3B-AC4A-F23144924012}"/>
                  </a:ext>
                </a:extLst>
              </p:cNvPr>
              <p:cNvSpPr/>
              <p:nvPr/>
            </p:nvSpPr>
            <p:spPr>
              <a:xfrm flipH="1" flipV="1">
                <a:off x="40964" y="135184"/>
                <a:ext cx="1162098" cy="1819742"/>
              </a:xfrm>
              <a:prstGeom prst="line">
                <a:avLst/>
              </a:prstGeom>
              <a:noFill/>
              <a:ln w="6350" cap="flat">
                <a:solidFill>
                  <a:srgbClr val="A6A6A6"/>
                </a:solidFill>
                <a:prstDash val="dash"/>
                <a:miter lim="800000"/>
                <a:tailEnd type="triangle" w="med" len="med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defTabSz="457200">
                  <a:defRPr sz="1800"/>
                </a:pPr>
                <a:endParaRPr sz="900"/>
              </a:p>
            </p:txBody>
          </p:sp>
        </p:grpSp>
        <p:grpSp>
          <p:nvGrpSpPr>
            <p:cNvPr id="59" name="Gruppieren 36">
              <a:extLst>
                <a:ext uri="{FF2B5EF4-FFF2-40B4-BE49-F238E27FC236}">
                  <a16:creationId xmlns:a16="http://schemas.microsoft.com/office/drawing/2014/main" id="{C4C07D20-6E1E-4384-B287-0E13CF84BB33}"/>
                </a:ext>
              </a:extLst>
            </p:cNvPr>
            <p:cNvGrpSpPr/>
            <p:nvPr/>
          </p:nvGrpSpPr>
          <p:grpSpPr>
            <a:xfrm>
              <a:off x="1203061" y="-2"/>
              <a:ext cx="3275946" cy="2250782"/>
              <a:chOff x="0" y="-1"/>
              <a:chExt cx="3275944" cy="2250780"/>
            </a:xfrm>
          </p:grpSpPr>
          <p:grpSp>
            <p:nvGrpSpPr>
              <p:cNvPr id="60" name="Gruppieren 27">
                <a:extLst>
                  <a:ext uri="{FF2B5EF4-FFF2-40B4-BE49-F238E27FC236}">
                    <a16:creationId xmlns:a16="http://schemas.microsoft.com/office/drawing/2014/main" id="{5AD62D4E-7F8C-4FAD-B074-40E0ADC5FC47}"/>
                  </a:ext>
                </a:extLst>
              </p:cNvPr>
              <p:cNvGrpSpPr/>
              <p:nvPr/>
            </p:nvGrpSpPr>
            <p:grpSpPr>
              <a:xfrm>
                <a:off x="0" y="-1"/>
                <a:ext cx="498282" cy="2250780"/>
                <a:chOff x="0" y="0"/>
                <a:chExt cx="498280" cy="2250778"/>
              </a:xfrm>
            </p:grpSpPr>
            <p:sp>
              <p:nvSpPr>
                <p:cNvPr id="74" name="Rechteck 4">
                  <a:extLst>
                    <a:ext uri="{FF2B5EF4-FFF2-40B4-BE49-F238E27FC236}">
                      <a16:creationId xmlns:a16="http://schemas.microsoft.com/office/drawing/2014/main" id="{318BA6BD-599B-4A96-8BC0-B4F67511198A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498281" cy="295853"/>
                </a:xfrm>
                <a:prstGeom prst="rect">
                  <a:avLst/>
                </a:prstGeom>
                <a:solidFill>
                  <a:srgbClr val="D0CECE"/>
                </a:solidFill>
                <a:ln w="12700" cap="flat">
                  <a:solidFill>
                    <a:srgbClr val="808080"/>
                  </a:solidFill>
                  <a:prstDash val="solid"/>
                  <a:miter lim="800000"/>
                </a:ln>
                <a:effectLst>
                  <a:outerShdw blurRad="50800" dist="38100" dir="2700000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wrap="square" lIns="22860" tIns="22860" rIns="22860" bIns="22860" numCol="1" anchor="ctr">
                  <a:noAutofit/>
                </a:bodyPr>
                <a:lstStyle/>
                <a:p>
                  <a:pPr algn="ctr" defTabSz="457200">
                    <a:defRPr sz="1800">
                      <a:solidFill>
                        <a:srgbClr val="FFFFFF"/>
                      </a:solidFill>
                    </a:defRPr>
                  </a:pPr>
                  <a:endParaRPr sz="900"/>
                </a:p>
              </p:txBody>
            </p:sp>
            <p:sp>
              <p:nvSpPr>
                <p:cNvPr id="75" name="Rechteck 17">
                  <a:extLst>
                    <a:ext uri="{FF2B5EF4-FFF2-40B4-BE49-F238E27FC236}">
                      <a16:creationId xmlns:a16="http://schemas.microsoft.com/office/drawing/2014/main" id="{D687BC17-BC55-4BB5-A647-0995C33C809E}"/>
                    </a:ext>
                  </a:extLst>
                </p:cNvPr>
                <p:cNvSpPr/>
                <p:nvPr/>
              </p:nvSpPr>
              <p:spPr>
                <a:xfrm>
                  <a:off x="0" y="471638"/>
                  <a:ext cx="498281" cy="295854"/>
                </a:xfrm>
                <a:prstGeom prst="rect">
                  <a:avLst/>
                </a:prstGeom>
                <a:solidFill>
                  <a:srgbClr val="D0CECE"/>
                </a:solidFill>
                <a:ln w="12700" cap="flat">
                  <a:solidFill>
                    <a:srgbClr val="808080"/>
                  </a:solidFill>
                  <a:prstDash val="solid"/>
                  <a:miter lim="800000"/>
                </a:ln>
                <a:effectLst>
                  <a:outerShdw blurRad="50800" dist="38100" dir="2700000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wrap="square" lIns="22860" tIns="22860" rIns="22860" bIns="22860" numCol="1" anchor="ctr">
                  <a:noAutofit/>
                </a:bodyPr>
                <a:lstStyle/>
                <a:p>
                  <a:pPr algn="ctr" defTabSz="457200">
                    <a:defRPr sz="1800">
                      <a:solidFill>
                        <a:srgbClr val="FFFFFF"/>
                      </a:solidFill>
                    </a:defRPr>
                  </a:pPr>
                  <a:endParaRPr sz="900"/>
                </a:p>
              </p:txBody>
            </p:sp>
            <p:sp>
              <p:nvSpPr>
                <p:cNvPr id="76" name="Rechteck 18">
                  <a:extLst>
                    <a:ext uri="{FF2B5EF4-FFF2-40B4-BE49-F238E27FC236}">
                      <a16:creationId xmlns:a16="http://schemas.microsoft.com/office/drawing/2014/main" id="{87597769-26A9-48DC-B9FA-9503A5095DB3}"/>
                    </a:ext>
                  </a:extLst>
                </p:cNvPr>
                <p:cNvSpPr/>
                <p:nvPr/>
              </p:nvSpPr>
              <p:spPr>
                <a:xfrm>
                  <a:off x="0" y="949743"/>
                  <a:ext cx="498281" cy="295854"/>
                </a:xfrm>
                <a:prstGeom prst="rect">
                  <a:avLst/>
                </a:prstGeom>
                <a:solidFill>
                  <a:srgbClr val="D0CECE"/>
                </a:solidFill>
                <a:ln w="12700" cap="flat">
                  <a:solidFill>
                    <a:srgbClr val="808080"/>
                  </a:solidFill>
                  <a:prstDash val="solid"/>
                  <a:miter lim="800000"/>
                </a:ln>
                <a:effectLst>
                  <a:outerShdw blurRad="50800" dist="38100" dir="2700000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wrap="square" lIns="22860" tIns="22860" rIns="22860" bIns="22860" numCol="1" anchor="ctr">
                  <a:noAutofit/>
                </a:bodyPr>
                <a:lstStyle/>
                <a:p>
                  <a:pPr algn="ctr" defTabSz="457200">
                    <a:defRPr sz="1800">
                      <a:solidFill>
                        <a:srgbClr val="FFFFFF"/>
                      </a:solidFill>
                    </a:defRPr>
                  </a:pPr>
                  <a:endParaRPr sz="900"/>
                </a:p>
              </p:txBody>
            </p:sp>
            <p:sp>
              <p:nvSpPr>
                <p:cNvPr id="77" name="Rechteck 19">
                  <a:extLst>
                    <a:ext uri="{FF2B5EF4-FFF2-40B4-BE49-F238E27FC236}">
                      <a16:creationId xmlns:a16="http://schemas.microsoft.com/office/drawing/2014/main" id="{C4BE2750-6325-42C9-B11B-303A8F253E9A}"/>
                    </a:ext>
                  </a:extLst>
                </p:cNvPr>
                <p:cNvSpPr/>
                <p:nvPr/>
              </p:nvSpPr>
              <p:spPr>
                <a:xfrm>
                  <a:off x="0" y="1432721"/>
                  <a:ext cx="498281" cy="295854"/>
                </a:xfrm>
                <a:prstGeom prst="rect">
                  <a:avLst/>
                </a:prstGeom>
                <a:solidFill>
                  <a:srgbClr val="D0CECE"/>
                </a:solidFill>
                <a:ln w="12700" cap="flat">
                  <a:solidFill>
                    <a:srgbClr val="808080"/>
                  </a:solidFill>
                  <a:prstDash val="solid"/>
                  <a:miter lim="800000"/>
                </a:ln>
                <a:effectLst>
                  <a:outerShdw blurRad="50800" dist="38100" dir="2700000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wrap="square" lIns="22860" tIns="22860" rIns="22860" bIns="22860" numCol="1" anchor="ctr">
                  <a:noAutofit/>
                </a:bodyPr>
                <a:lstStyle/>
                <a:p>
                  <a:pPr algn="ctr" defTabSz="457200">
                    <a:defRPr sz="1800">
                      <a:solidFill>
                        <a:srgbClr val="FFFFFF"/>
                      </a:solidFill>
                    </a:defRPr>
                  </a:pPr>
                  <a:endParaRPr sz="900"/>
                </a:p>
              </p:txBody>
            </p:sp>
            <p:sp>
              <p:nvSpPr>
                <p:cNvPr id="78" name="Rechteck 20">
                  <a:extLst>
                    <a:ext uri="{FF2B5EF4-FFF2-40B4-BE49-F238E27FC236}">
                      <a16:creationId xmlns:a16="http://schemas.microsoft.com/office/drawing/2014/main" id="{8EFFC808-4F7E-4A36-B65E-37DC073EB151}"/>
                    </a:ext>
                  </a:extLst>
                </p:cNvPr>
                <p:cNvSpPr/>
                <p:nvPr/>
              </p:nvSpPr>
              <p:spPr>
                <a:xfrm>
                  <a:off x="0" y="1954925"/>
                  <a:ext cx="498281" cy="295854"/>
                </a:xfrm>
                <a:prstGeom prst="rect">
                  <a:avLst/>
                </a:prstGeom>
                <a:solidFill>
                  <a:srgbClr val="D0CECE"/>
                </a:solidFill>
                <a:ln w="12700" cap="flat">
                  <a:solidFill>
                    <a:srgbClr val="808080"/>
                  </a:solidFill>
                  <a:prstDash val="solid"/>
                  <a:miter lim="800000"/>
                </a:ln>
                <a:effectLst>
                  <a:outerShdw blurRad="50800" dist="38100" dir="2700000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wrap="square" lIns="22860" tIns="22860" rIns="22860" bIns="22860" numCol="1" anchor="ctr">
                  <a:noAutofit/>
                </a:bodyPr>
                <a:lstStyle/>
                <a:p>
                  <a:pPr algn="ctr" defTabSz="457200">
                    <a:defRPr sz="1800">
                      <a:solidFill>
                        <a:srgbClr val="FFFFFF"/>
                      </a:solidFill>
                    </a:defRPr>
                  </a:pPr>
                  <a:endParaRPr sz="900"/>
                </a:p>
              </p:txBody>
            </p:sp>
          </p:grpSp>
          <p:grpSp>
            <p:nvGrpSpPr>
              <p:cNvPr id="61" name="Gruppieren 7">
                <a:extLst>
                  <a:ext uri="{FF2B5EF4-FFF2-40B4-BE49-F238E27FC236}">
                    <a16:creationId xmlns:a16="http://schemas.microsoft.com/office/drawing/2014/main" id="{85D22D3A-8E21-4D25-AD2A-5C189AE42288}"/>
                  </a:ext>
                </a:extLst>
              </p:cNvPr>
              <p:cNvGrpSpPr/>
              <p:nvPr/>
            </p:nvGrpSpPr>
            <p:grpSpPr>
              <a:xfrm>
                <a:off x="2777662" y="-1"/>
                <a:ext cx="498282" cy="2250780"/>
                <a:chOff x="0" y="0"/>
                <a:chExt cx="498280" cy="2250778"/>
              </a:xfrm>
            </p:grpSpPr>
            <p:sp>
              <p:nvSpPr>
                <p:cNvPr id="69" name="Rechteck 22">
                  <a:extLst>
                    <a:ext uri="{FF2B5EF4-FFF2-40B4-BE49-F238E27FC236}">
                      <a16:creationId xmlns:a16="http://schemas.microsoft.com/office/drawing/2014/main" id="{C2E1CC1B-2889-4BE2-AE20-85D1AC886ADC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498281" cy="295853"/>
                </a:xfrm>
                <a:prstGeom prst="rect">
                  <a:avLst/>
                </a:prstGeom>
                <a:solidFill>
                  <a:srgbClr val="D0CECE"/>
                </a:solidFill>
                <a:ln w="12700" cap="flat">
                  <a:solidFill>
                    <a:srgbClr val="808080"/>
                  </a:solidFill>
                  <a:prstDash val="solid"/>
                  <a:miter lim="800000"/>
                </a:ln>
                <a:effectLst>
                  <a:outerShdw blurRad="50800" dist="38100" dir="2700000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wrap="square" lIns="22860" tIns="22860" rIns="22860" bIns="22860" numCol="1" anchor="ctr">
                  <a:noAutofit/>
                </a:bodyPr>
                <a:lstStyle/>
                <a:p>
                  <a:pPr algn="ctr" defTabSz="457200">
                    <a:defRPr sz="1800">
                      <a:solidFill>
                        <a:srgbClr val="FFFFFF"/>
                      </a:solidFill>
                    </a:defRPr>
                  </a:pPr>
                  <a:endParaRPr sz="900"/>
                </a:p>
              </p:txBody>
            </p:sp>
            <p:sp>
              <p:nvSpPr>
                <p:cNvPr id="70" name="Rechteck 23">
                  <a:extLst>
                    <a:ext uri="{FF2B5EF4-FFF2-40B4-BE49-F238E27FC236}">
                      <a16:creationId xmlns:a16="http://schemas.microsoft.com/office/drawing/2014/main" id="{4C98D24D-ECEA-4F3C-BAB0-ABDEE3CAE3C0}"/>
                    </a:ext>
                  </a:extLst>
                </p:cNvPr>
                <p:cNvSpPr/>
                <p:nvPr/>
              </p:nvSpPr>
              <p:spPr>
                <a:xfrm>
                  <a:off x="0" y="471638"/>
                  <a:ext cx="498281" cy="295854"/>
                </a:xfrm>
                <a:prstGeom prst="rect">
                  <a:avLst/>
                </a:prstGeom>
                <a:solidFill>
                  <a:srgbClr val="D0CECE"/>
                </a:solidFill>
                <a:ln w="12700" cap="flat">
                  <a:solidFill>
                    <a:srgbClr val="808080"/>
                  </a:solidFill>
                  <a:prstDash val="solid"/>
                  <a:miter lim="800000"/>
                </a:ln>
                <a:effectLst>
                  <a:outerShdw blurRad="50800" dist="38100" dir="2700000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wrap="square" lIns="22860" tIns="22860" rIns="22860" bIns="22860" numCol="1" anchor="ctr">
                  <a:noAutofit/>
                </a:bodyPr>
                <a:lstStyle/>
                <a:p>
                  <a:pPr algn="ctr" defTabSz="457200">
                    <a:defRPr sz="1800">
                      <a:solidFill>
                        <a:srgbClr val="FFFFFF"/>
                      </a:solidFill>
                    </a:defRPr>
                  </a:pPr>
                  <a:endParaRPr sz="900"/>
                </a:p>
              </p:txBody>
            </p:sp>
            <p:sp>
              <p:nvSpPr>
                <p:cNvPr id="71" name="Rechteck 24">
                  <a:extLst>
                    <a:ext uri="{FF2B5EF4-FFF2-40B4-BE49-F238E27FC236}">
                      <a16:creationId xmlns:a16="http://schemas.microsoft.com/office/drawing/2014/main" id="{E7817866-2D93-4D74-AA30-600E80F49EF3}"/>
                    </a:ext>
                  </a:extLst>
                </p:cNvPr>
                <p:cNvSpPr/>
                <p:nvPr/>
              </p:nvSpPr>
              <p:spPr>
                <a:xfrm>
                  <a:off x="0" y="949743"/>
                  <a:ext cx="498281" cy="295854"/>
                </a:xfrm>
                <a:prstGeom prst="rect">
                  <a:avLst/>
                </a:prstGeom>
                <a:solidFill>
                  <a:srgbClr val="D0CECE"/>
                </a:solidFill>
                <a:ln w="12700" cap="flat">
                  <a:solidFill>
                    <a:srgbClr val="808080"/>
                  </a:solidFill>
                  <a:prstDash val="solid"/>
                  <a:miter lim="800000"/>
                </a:ln>
                <a:effectLst>
                  <a:outerShdw blurRad="50800" dist="38100" dir="2700000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wrap="square" lIns="22860" tIns="22860" rIns="22860" bIns="22860" numCol="1" anchor="ctr">
                  <a:noAutofit/>
                </a:bodyPr>
                <a:lstStyle/>
                <a:p>
                  <a:pPr algn="ctr" defTabSz="457200">
                    <a:defRPr sz="1800">
                      <a:solidFill>
                        <a:srgbClr val="FFFFFF"/>
                      </a:solidFill>
                    </a:defRPr>
                  </a:pPr>
                  <a:endParaRPr sz="900"/>
                </a:p>
              </p:txBody>
            </p:sp>
            <p:sp>
              <p:nvSpPr>
                <p:cNvPr id="72" name="Rechteck 25">
                  <a:extLst>
                    <a:ext uri="{FF2B5EF4-FFF2-40B4-BE49-F238E27FC236}">
                      <a16:creationId xmlns:a16="http://schemas.microsoft.com/office/drawing/2014/main" id="{2B59FCB2-9820-406D-9D9B-3F13F1E0A0BC}"/>
                    </a:ext>
                  </a:extLst>
                </p:cNvPr>
                <p:cNvSpPr/>
                <p:nvPr/>
              </p:nvSpPr>
              <p:spPr>
                <a:xfrm>
                  <a:off x="0" y="1432721"/>
                  <a:ext cx="498281" cy="295854"/>
                </a:xfrm>
                <a:prstGeom prst="rect">
                  <a:avLst/>
                </a:prstGeom>
                <a:solidFill>
                  <a:srgbClr val="D0CECE"/>
                </a:solidFill>
                <a:ln w="12700" cap="flat">
                  <a:solidFill>
                    <a:srgbClr val="808080"/>
                  </a:solidFill>
                  <a:prstDash val="solid"/>
                  <a:miter lim="800000"/>
                </a:ln>
                <a:effectLst>
                  <a:outerShdw blurRad="50800" dist="38100" dir="2700000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wrap="square" lIns="22860" tIns="22860" rIns="22860" bIns="22860" numCol="1" anchor="ctr">
                  <a:noAutofit/>
                </a:bodyPr>
                <a:lstStyle/>
                <a:p>
                  <a:pPr algn="ctr" defTabSz="457200">
                    <a:defRPr sz="1800">
                      <a:solidFill>
                        <a:srgbClr val="FFFFFF"/>
                      </a:solidFill>
                    </a:defRPr>
                  </a:pPr>
                  <a:endParaRPr sz="900"/>
                </a:p>
              </p:txBody>
            </p:sp>
            <p:sp>
              <p:nvSpPr>
                <p:cNvPr id="73" name="Rechteck 26">
                  <a:extLst>
                    <a:ext uri="{FF2B5EF4-FFF2-40B4-BE49-F238E27FC236}">
                      <a16:creationId xmlns:a16="http://schemas.microsoft.com/office/drawing/2014/main" id="{5FEBB4B8-851E-4F96-ABB3-722EEDBE47B2}"/>
                    </a:ext>
                  </a:extLst>
                </p:cNvPr>
                <p:cNvSpPr/>
                <p:nvPr/>
              </p:nvSpPr>
              <p:spPr>
                <a:xfrm>
                  <a:off x="0" y="1954925"/>
                  <a:ext cx="498281" cy="295854"/>
                </a:xfrm>
                <a:prstGeom prst="rect">
                  <a:avLst/>
                </a:prstGeom>
                <a:solidFill>
                  <a:srgbClr val="D0CECE"/>
                </a:solidFill>
                <a:ln w="12700" cap="flat">
                  <a:solidFill>
                    <a:srgbClr val="808080"/>
                  </a:solidFill>
                  <a:prstDash val="solid"/>
                  <a:miter lim="800000"/>
                </a:ln>
                <a:effectLst>
                  <a:outerShdw blurRad="50800" dist="38100" dir="2700000" rotWithShape="0">
                    <a:srgbClr val="000000">
                      <a:alpha val="40000"/>
                    </a:srgbClr>
                  </a:outerShdw>
                </a:effectLst>
              </p:spPr>
              <p:txBody>
                <a:bodyPr wrap="square" lIns="22860" tIns="22860" rIns="22860" bIns="22860" numCol="1" anchor="ctr">
                  <a:noAutofit/>
                </a:bodyPr>
                <a:lstStyle/>
                <a:p>
                  <a:pPr algn="ctr" defTabSz="457200">
                    <a:defRPr sz="1800">
                      <a:solidFill>
                        <a:srgbClr val="FFFFFF"/>
                      </a:solidFill>
                    </a:defRPr>
                  </a:pPr>
                  <a:endParaRPr sz="900"/>
                </a:p>
              </p:txBody>
            </p:sp>
          </p:grpSp>
          <p:grpSp>
            <p:nvGrpSpPr>
              <p:cNvPr id="62" name="Gruppieren 117">
                <a:extLst>
                  <a:ext uri="{FF2B5EF4-FFF2-40B4-BE49-F238E27FC236}">
                    <a16:creationId xmlns:a16="http://schemas.microsoft.com/office/drawing/2014/main" id="{DA8A5BF3-06B9-4498-BE6E-7F16D09060B8}"/>
                  </a:ext>
                </a:extLst>
              </p:cNvPr>
              <p:cNvGrpSpPr/>
              <p:nvPr/>
            </p:nvGrpSpPr>
            <p:grpSpPr>
              <a:xfrm>
                <a:off x="834918" y="947334"/>
                <a:ext cx="1640910" cy="295854"/>
                <a:chOff x="0" y="0"/>
                <a:chExt cx="1640908" cy="295852"/>
              </a:xfrm>
            </p:grpSpPr>
            <p:sp>
              <p:nvSpPr>
                <p:cNvPr id="64" name="Rechteck 21">
                  <a:extLst>
                    <a:ext uri="{FF2B5EF4-FFF2-40B4-BE49-F238E27FC236}">
                      <a16:creationId xmlns:a16="http://schemas.microsoft.com/office/drawing/2014/main" id="{57D08334-5096-4356-9354-848FAE236DF8}"/>
                    </a:ext>
                  </a:extLst>
                </p:cNvPr>
                <p:cNvSpPr/>
                <p:nvPr/>
              </p:nvSpPr>
              <p:spPr>
                <a:xfrm>
                  <a:off x="-1" y="-1"/>
                  <a:ext cx="1640910" cy="295854"/>
                </a:xfrm>
                <a:prstGeom prst="rect">
                  <a:avLst/>
                </a:prstGeom>
                <a:solidFill>
                  <a:srgbClr val="D0CECE"/>
                </a:solidFill>
                <a:ln w="12700" cap="flat">
                  <a:solidFill>
                    <a:srgbClr val="808080"/>
                  </a:solidFill>
                  <a:prstDash val="solid"/>
                  <a:miter lim="800000"/>
                </a:ln>
                <a:effectLst/>
              </p:spPr>
              <p:txBody>
                <a:bodyPr wrap="square" lIns="22860" tIns="22860" rIns="22860" bIns="22860" numCol="1" anchor="ctr">
                  <a:noAutofit/>
                </a:bodyPr>
                <a:lstStyle/>
                <a:p>
                  <a:pPr algn="ctr" defTabSz="457200">
                    <a:defRPr sz="1800">
                      <a:solidFill>
                        <a:srgbClr val="FFFFFF"/>
                      </a:solidFill>
                    </a:defRPr>
                  </a:pPr>
                  <a:endParaRPr sz="900"/>
                </a:p>
              </p:txBody>
            </p:sp>
            <p:sp>
              <p:nvSpPr>
                <p:cNvPr id="65" name="Chevron 66">
                  <a:extLst>
                    <a:ext uri="{FF2B5EF4-FFF2-40B4-BE49-F238E27FC236}">
                      <a16:creationId xmlns:a16="http://schemas.microsoft.com/office/drawing/2014/main" id="{F536B137-F438-4A29-8C8B-2821B36440B3}"/>
                    </a:ext>
                  </a:extLst>
                </p:cNvPr>
                <p:cNvSpPr/>
                <p:nvPr/>
              </p:nvSpPr>
              <p:spPr>
                <a:xfrm flipH="1">
                  <a:off x="483049" y="13601"/>
                  <a:ext cx="111098" cy="267675"/>
                </a:xfrm>
                <a:prstGeom prst="chevron">
                  <a:avLst>
                    <a:gd name="adj" fmla="val 50000"/>
                  </a:avLst>
                </a:prstGeom>
                <a:solidFill>
                  <a:srgbClr val="F2F2F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2860" tIns="22860" rIns="22860" bIns="22860" numCol="1" anchor="ctr">
                  <a:noAutofit/>
                </a:bodyPr>
                <a:lstStyle/>
                <a:p>
                  <a:pPr algn="ctr" defTabSz="457200">
                    <a:defRPr sz="1800"/>
                  </a:pPr>
                  <a:endParaRPr sz="900"/>
                </a:p>
              </p:txBody>
            </p:sp>
            <p:sp>
              <p:nvSpPr>
                <p:cNvPr id="66" name="Chevron 67">
                  <a:extLst>
                    <a:ext uri="{FF2B5EF4-FFF2-40B4-BE49-F238E27FC236}">
                      <a16:creationId xmlns:a16="http://schemas.microsoft.com/office/drawing/2014/main" id="{D9F965EE-7587-4403-B974-E90997822B49}"/>
                    </a:ext>
                  </a:extLst>
                </p:cNvPr>
                <p:cNvSpPr/>
                <p:nvPr/>
              </p:nvSpPr>
              <p:spPr>
                <a:xfrm flipH="1">
                  <a:off x="794008" y="13601"/>
                  <a:ext cx="111098" cy="267675"/>
                </a:xfrm>
                <a:prstGeom prst="chevron">
                  <a:avLst>
                    <a:gd name="adj" fmla="val 50000"/>
                  </a:avLst>
                </a:prstGeom>
                <a:solidFill>
                  <a:srgbClr val="F2F2F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2860" tIns="22860" rIns="22860" bIns="22860" numCol="1" anchor="ctr">
                  <a:noAutofit/>
                </a:bodyPr>
                <a:lstStyle/>
                <a:p>
                  <a:pPr algn="ctr" defTabSz="457200">
                    <a:defRPr sz="1800"/>
                  </a:pPr>
                  <a:endParaRPr sz="900"/>
                </a:p>
              </p:txBody>
            </p:sp>
            <p:sp>
              <p:nvSpPr>
                <p:cNvPr id="67" name="Chevron 68">
                  <a:extLst>
                    <a:ext uri="{FF2B5EF4-FFF2-40B4-BE49-F238E27FC236}">
                      <a16:creationId xmlns:a16="http://schemas.microsoft.com/office/drawing/2014/main" id="{5994EE95-49E4-4784-AE42-9A47B3D348B9}"/>
                    </a:ext>
                  </a:extLst>
                </p:cNvPr>
                <p:cNvSpPr/>
                <p:nvPr/>
              </p:nvSpPr>
              <p:spPr>
                <a:xfrm flipH="1">
                  <a:off x="1112773" y="13601"/>
                  <a:ext cx="111098" cy="267675"/>
                </a:xfrm>
                <a:prstGeom prst="chevron">
                  <a:avLst>
                    <a:gd name="adj" fmla="val 50000"/>
                  </a:avLst>
                </a:prstGeom>
                <a:solidFill>
                  <a:srgbClr val="F2F2F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2860" tIns="22860" rIns="22860" bIns="22860" numCol="1" anchor="ctr">
                  <a:noAutofit/>
                </a:bodyPr>
                <a:lstStyle/>
                <a:p>
                  <a:pPr algn="ctr" defTabSz="457200">
                    <a:defRPr sz="1800"/>
                  </a:pPr>
                  <a:endParaRPr sz="900"/>
                </a:p>
              </p:txBody>
            </p:sp>
            <p:sp>
              <p:nvSpPr>
                <p:cNvPr id="68" name="Chevron 69">
                  <a:extLst>
                    <a:ext uri="{FF2B5EF4-FFF2-40B4-BE49-F238E27FC236}">
                      <a16:creationId xmlns:a16="http://schemas.microsoft.com/office/drawing/2014/main" id="{C2A2E177-FAC8-4EB9-A3AE-CEEDD68CB89D}"/>
                    </a:ext>
                  </a:extLst>
                </p:cNvPr>
                <p:cNvSpPr/>
                <p:nvPr/>
              </p:nvSpPr>
              <p:spPr>
                <a:xfrm flipH="1">
                  <a:off x="203634" y="13601"/>
                  <a:ext cx="111098" cy="267675"/>
                </a:xfrm>
                <a:prstGeom prst="chevron">
                  <a:avLst>
                    <a:gd name="adj" fmla="val 50000"/>
                  </a:avLst>
                </a:prstGeom>
                <a:solidFill>
                  <a:srgbClr val="F2F2F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2860" tIns="22860" rIns="22860" bIns="22860" numCol="1" anchor="ctr">
                  <a:noAutofit/>
                </a:bodyPr>
                <a:lstStyle/>
                <a:p>
                  <a:pPr algn="ctr" defTabSz="457200">
                    <a:defRPr sz="1800"/>
                  </a:pPr>
                  <a:endParaRPr sz="900"/>
                </a:p>
              </p:txBody>
            </p:sp>
          </p:grpSp>
          <p:sp>
            <p:nvSpPr>
              <p:cNvPr id="63" name="Textfeld 87">
                <a:extLst>
                  <a:ext uri="{FF2B5EF4-FFF2-40B4-BE49-F238E27FC236}">
                    <a16:creationId xmlns:a16="http://schemas.microsoft.com/office/drawing/2014/main" id="{9EB2DF3C-B8D6-4C2A-BAA1-D4658DCF1C20}"/>
                  </a:ext>
                </a:extLst>
              </p:cNvPr>
              <p:cNvSpPr txBox="1"/>
              <p:nvPr/>
            </p:nvSpPr>
            <p:spPr>
              <a:xfrm>
                <a:off x="953665" y="1234482"/>
                <a:ext cx="1346936" cy="353609"/>
              </a:xfrm>
              <a:prstGeom prst="rect">
                <a:avLst/>
              </a:pr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2860" tIns="22860" rIns="22860" bIns="22860" numCol="1" anchor="t">
                <a:noAutofit/>
              </a:bodyPr>
              <a:lstStyle>
                <a:lvl1pPr defTabSz="914400">
                  <a:defRPr sz="1900" b="1">
                    <a:solidFill>
                      <a:srgbClr val="808080"/>
                    </a:solidFill>
                  </a:defRPr>
                </a:lvl1pPr>
              </a:lstStyle>
              <a:p>
                <a:r>
                  <a:rPr sz="950" dirty="0"/>
                  <a:t>NETWORK</a:t>
                </a:r>
              </a:p>
            </p:txBody>
          </p:sp>
        </p:grpSp>
      </p:grpSp>
      <p:grpSp>
        <p:nvGrpSpPr>
          <p:cNvPr id="91" name="Gruppieren 45">
            <a:extLst>
              <a:ext uri="{FF2B5EF4-FFF2-40B4-BE49-F238E27FC236}">
                <a16:creationId xmlns:a16="http://schemas.microsoft.com/office/drawing/2014/main" id="{37BD6602-3D01-42EC-81D7-76ED8F5EA634}"/>
              </a:ext>
            </a:extLst>
          </p:cNvPr>
          <p:cNvGrpSpPr/>
          <p:nvPr/>
        </p:nvGrpSpPr>
        <p:grpSpPr>
          <a:xfrm flipH="1" flipV="1">
            <a:off x="1578963" y="4304712"/>
            <a:ext cx="691403" cy="559584"/>
            <a:chOff x="0" y="0"/>
            <a:chExt cx="1382804" cy="1119167"/>
          </a:xfrm>
        </p:grpSpPr>
        <p:sp>
          <p:nvSpPr>
            <p:cNvPr id="106" name="Gerader Verbinder 143">
              <a:extLst>
                <a:ext uri="{FF2B5EF4-FFF2-40B4-BE49-F238E27FC236}">
                  <a16:creationId xmlns:a16="http://schemas.microsoft.com/office/drawing/2014/main" id="{186BEC36-287C-43E5-A3DC-8F87CA2DC7D9}"/>
                </a:ext>
              </a:extLst>
            </p:cNvPr>
            <p:cNvSpPr/>
            <p:nvPr/>
          </p:nvSpPr>
          <p:spPr>
            <a:xfrm flipH="1" flipV="1">
              <a:off x="-1" y="297981"/>
              <a:ext cx="1382806" cy="821187"/>
            </a:xfrm>
            <a:prstGeom prst="line">
              <a:avLst/>
            </a:prstGeom>
            <a:noFill/>
            <a:ln w="6350" cap="flat">
              <a:solidFill>
                <a:srgbClr val="A6A6A6"/>
              </a:solidFill>
              <a:prstDash val="dash"/>
              <a:miter lim="800000"/>
              <a:tailEnd type="triangle" w="med" len="med"/>
            </a:ln>
            <a:effectLst/>
          </p:spPr>
          <p:txBody>
            <a:bodyPr wrap="square" lIns="22860" tIns="22860" rIns="22860" bIns="22860" numCol="1" anchor="t">
              <a:noAutofit/>
            </a:bodyPr>
            <a:lstStyle/>
            <a:p>
              <a:pPr defTabSz="457200">
                <a:defRPr sz="1800"/>
              </a:pPr>
              <a:endParaRPr sz="900"/>
            </a:p>
          </p:txBody>
        </p:sp>
        <p:sp>
          <p:nvSpPr>
            <p:cNvPr id="107" name="Gerader Verbinder 145">
              <a:extLst>
                <a:ext uri="{FF2B5EF4-FFF2-40B4-BE49-F238E27FC236}">
                  <a16:creationId xmlns:a16="http://schemas.microsoft.com/office/drawing/2014/main" id="{1279CD25-0144-46FE-97AC-694966802B20}"/>
                </a:ext>
              </a:extLst>
            </p:cNvPr>
            <p:cNvSpPr/>
            <p:nvPr/>
          </p:nvSpPr>
          <p:spPr>
            <a:xfrm flipH="1" flipV="1">
              <a:off x="0" y="0"/>
              <a:ext cx="1382804" cy="547269"/>
            </a:xfrm>
            <a:prstGeom prst="line">
              <a:avLst/>
            </a:prstGeom>
            <a:noFill/>
            <a:ln w="6350" cap="flat">
              <a:solidFill>
                <a:srgbClr val="A6A6A6"/>
              </a:solidFill>
              <a:prstDash val="dash"/>
              <a:miter lim="800000"/>
              <a:tailEnd type="triangle" w="med" len="med"/>
            </a:ln>
            <a:effectLst/>
          </p:spPr>
          <p:txBody>
            <a:bodyPr wrap="square" lIns="22860" tIns="22860" rIns="22860" bIns="22860" numCol="1" anchor="t">
              <a:noAutofit/>
            </a:bodyPr>
            <a:lstStyle/>
            <a:p>
              <a:pPr defTabSz="457200">
                <a:defRPr sz="1800"/>
              </a:pPr>
              <a:endParaRPr sz="900"/>
            </a:p>
          </p:txBody>
        </p:sp>
      </p:grpSp>
      <p:grpSp>
        <p:nvGrpSpPr>
          <p:cNvPr id="92" name="Gruppieren 44">
            <a:extLst>
              <a:ext uri="{FF2B5EF4-FFF2-40B4-BE49-F238E27FC236}">
                <a16:creationId xmlns:a16="http://schemas.microsoft.com/office/drawing/2014/main" id="{46EDEE94-07AC-4629-8D5D-5A4BBD77B0D0}"/>
              </a:ext>
            </a:extLst>
          </p:cNvPr>
          <p:cNvGrpSpPr/>
          <p:nvPr/>
        </p:nvGrpSpPr>
        <p:grpSpPr>
          <a:xfrm flipH="1">
            <a:off x="2366420" y="4463163"/>
            <a:ext cx="1740024" cy="434254"/>
            <a:chOff x="0" y="0"/>
            <a:chExt cx="3480046" cy="868505"/>
          </a:xfrm>
        </p:grpSpPr>
        <p:grpSp>
          <p:nvGrpSpPr>
            <p:cNvPr id="93" name="Gruppieren 124">
              <a:extLst>
                <a:ext uri="{FF2B5EF4-FFF2-40B4-BE49-F238E27FC236}">
                  <a16:creationId xmlns:a16="http://schemas.microsoft.com/office/drawing/2014/main" id="{2103FFEA-6B43-4288-9370-C646AB01EDC9}"/>
                </a:ext>
              </a:extLst>
            </p:cNvPr>
            <p:cNvGrpSpPr/>
            <p:nvPr/>
          </p:nvGrpSpPr>
          <p:grpSpPr>
            <a:xfrm>
              <a:off x="0" y="-1"/>
              <a:ext cx="498281" cy="818058"/>
              <a:chOff x="0" y="0"/>
              <a:chExt cx="498280" cy="818056"/>
            </a:xfrm>
          </p:grpSpPr>
          <p:sp>
            <p:nvSpPr>
              <p:cNvPr id="104" name="Rechteck 98">
                <a:extLst>
                  <a:ext uri="{FF2B5EF4-FFF2-40B4-BE49-F238E27FC236}">
                    <a16:creationId xmlns:a16="http://schemas.microsoft.com/office/drawing/2014/main" id="{15544427-71B0-4782-B949-B3815E22A7BA}"/>
                  </a:ext>
                </a:extLst>
              </p:cNvPr>
              <p:cNvSpPr/>
              <p:nvPr/>
            </p:nvSpPr>
            <p:spPr>
              <a:xfrm>
                <a:off x="0" y="-1"/>
                <a:ext cx="498281" cy="295854"/>
              </a:xfrm>
              <a:prstGeom prst="rect">
                <a:avLst/>
              </a:prstGeom>
              <a:solidFill>
                <a:srgbClr val="D0CECE"/>
              </a:solidFill>
              <a:ln w="12700" cap="flat">
                <a:solidFill>
                  <a:srgbClr val="808080"/>
                </a:solidFill>
                <a:prstDash val="solid"/>
                <a:miter lim="800000"/>
              </a:ln>
              <a:effectLst>
                <a:outerShdw blurRad="50800" dist="38100" dir="2700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22860" tIns="22860" rIns="22860" bIns="22860" numCol="1" anchor="ctr">
                <a:noAutofit/>
              </a:bodyPr>
              <a:lstStyle/>
              <a:p>
                <a:pPr algn="ctr" defTabSz="457200">
                  <a:defRPr sz="1800">
                    <a:solidFill>
                      <a:srgbClr val="FFFFFF"/>
                    </a:solidFill>
                  </a:defRPr>
                </a:pPr>
                <a:endParaRPr sz="900"/>
              </a:p>
            </p:txBody>
          </p:sp>
          <p:sp>
            <p:nvSpPr>
              <p:cNvPr id="105" name="Rechteck 99">
                <a:extLst>
                  <a:ext uri="{FF2B5EF4-FFF2-40B4-BE49-F238E27FC236}">
                    <a16:creationId xmlns:a16="http://schemas.microsoft.com/office/drawing/2014/main" id="{48649CF0-1654-43EA-851C-2EFB73506D1C}"/>
                  </a:ext>
                </a:extLst>
              </p:cNvPr>
              <p:cNvSpPr/>
              <p:nvPr/>
            </p:nvSpPr>
            <p:spPr>
              <a:xfrm>
                <a:off x="0" y="522203"/>
                <a:ext cx="498281" cy="295854"/>
              </a:xfrm>
              <a:prstGeom prst="rect">
                <a:avLst/>
              </a:prstGeom>
              <a:solidFill>
                <a:srgbClr val="D0CECE"/>
              </a:solidFill>
              <a:ln w="12700" cap="flat">
                <a:solidFill>
                  <a:srgbClr val="808080"/>
                </a:solidFill>
                <a:prstDash val="solid"/>
                <a:miter lim="800000"/>
              </a:ln>
              <a:effectLst>
                <a:outerShdw blurRad="50800" dist="38100" dir="2700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22860" tIns="22860" rIns="22860" bIns="22860" numCol="1" anchor="ctr">
                <a:noAutofit/>
              </a:bodyPr>
              <a:lstStyle/>
              <a:p>
                <a:pPr algn="ctr" defTabSz="457200">
                  <a:defRPr sz="1800">
                    <a:solidFill>
                      <a:srgbClr val="FFFFFF"/>
                    </a:solidFill>
                  </a:defRPr>
                </a:pPr>
                <a:endParaRPr sz="900"/>
              </a:p>
            </p:txBody>
          </p:sp>
        </p:grpSp>
        <p:grpSp>
          <p:nvGrpSpPr>
            <p:cNvPr id="94" name="Gruppieren 118">
              <a:extLst>
                <a:ext uri="{FF2B5EF4-FFF2-40B4-BE49-F238E27FC236}">
                  <a16:creationId xmlns:a16="http://schemas.microsoft.com/office/drawing/2014/main" id="{E0AFFE3A-B05C-4AEA-AFFF-75109676FB54}"/>
                </a:ext>
              </a:extLst>
            </p:cNvPr>
            <p:cNvGrpSpPr/>
            <p:nvPr/>
          </p:nvGrpSpPr>
          <p:grpSpPr>
            <a:xfrm>
              <a:off x="919568" y="226351"/>
              <a:ext cx="1640910" cy="295853"/>
              <a:chOff x="0" y="0"/>
              <a:chExt cx="1640908" cy="295852"/>
            </a:xfrm>
          </p:grpSpPr>
          <p:sp>
            <p:nvSpPr>
              <p:cNvPr id="99" name="Rechteck 119">
                <a:extLst>
                  <a:ext uri="{FF2B5EF4-FFF2-40B4-BE49-F238E27FC236}">
                    <a16:creationId xmlns:a16="http://schemas.microsoft.com/office/drawing/2014/main" id="{84EFF557-F6A8-43BA-B867-F4DAE4E48707}"/>
                  </a:ext>
                </a:extLst>
              </p:cNvPr>
              <p:cNvSpPr/>
              <p:nvPr/>
            </p:nvSpPr>
            <p:spPr>
              <a:xfrm>
                <a:off x="-1" y="-1"/>
                <a:ext cx="1640910" cy="295854"/>
              </a:xfrm>
              <a:prstGeom prst="rect">
                <a:avLst/>
              </a:prstGeom>
              <a:solidFill>
                <a:srgbClr val="D0CECE"/>
              </a:solidFill>
              <a:ln w="12700" cap="flat">
                <a:solidFill>
                  <a:srgbClr val="808080"/>
                </a:solidFill>
                <a:prstDash val="solid"/>
                <a:miter lim="800000"/>
              </a:ln>
              <a:effectLst/>
            </p:spPr>
            <p:txBody>
              <a:bodyPr wrap="square" lIns="22860" tIns="22860" rIns="22860" bIns="22860" numCol="1" anchor="ctr">
                <a:noAutofit/>
              </a:bodyPr>
              <a:lstStyle/>
              <a:p>
                <a:pPr algn="ctr" defTabSz="457200">
                  <a:defRPr sz="1800">
                    <a:solidFill>
                      <a:srgbClr val="FFFFFF"/>
                    </a:solidFill>
                  </a:defRPr>
                </a:pPr>
                <a:endParaRPr sz="900"/>
              </a:p>
            </p:txBody>
          </p:sp>
          <p:sp>
            <p:nvSpPr>
              <p:cNvPr id="100" name="Chevron 120">
                <a:extLst>
                  <a:ext uri="{FF2B5EF4-FFF2-40B4-BE49-F238E27FC236}">
                    <a16:creationId xmlns:a16="http://schemas.microsoft.com/office/drawing/2014/main" id="{DDBF176E-3A81-4327-9A33-8239F582E19F}"/>
                  </a:ext>
                </a:extLst>
              </p:cNvPr>
              <p:cNvSpPr/>
              <p:nvPr/>
            </p:nvSpPr>
            <p:spPr>
              <a:xfrm flipH="1">
                <a:off x="483049" y="13601"/>
                <a:ext cx="111098" cy="267675"/>
              </a:xfrm>
              <a:prstGeom prst="chevron">
                <a:avLst>
                  <a:gd name="adj" fmla="val 50000"/>
                </a:avLst>
              </a:prstGeom>
              <a:solidFill>
                <a:srgbClr val="F2F2F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ctr">
                <a:noAutofit/>
              </a:bodyPr>
              <a:lstStyle/>
              <a:p>
                <a:pPr algn="ctr" defTabSz="457200">
                  <a:defRPr sz="1800"/>
                </a:pPr>
                <a:endParaRPr sz="900"/>
              </a:p>
            </p:txBody>
          </p:sp>
          <p:sp>
            <p:nvSpPr>
              <p:cNvPr id="101" name="Chevron 121">
                <a:extLst>
                  <a:ext uri="{FF2B5EF4-FFF2-40B4-BE49-F238E27FC236}">
                    <a16:creationId xmlns:a16="http://schemas.microsoft.com/office/drawing/2014/main" id="{06D77BFE-05EE-465B-9731-745A1B37DF69}"/>
                  </a:ext>
                </a:extLst>
              </p:cNvPr>
              <p:cNvSpPr/>
              <p:nvPr/>
            </p:nvSpPr>
            <p:spPr>
              <a:xfrm flipH="1">
                <a:off x="794008" y="13601"/>
                <a:ext cx="111098" cy="267675"/>
              </a:xfrm>
              <a:prstGeom prst="chevron">
                <a:avLst>
                  <a:gd name="adj" fmla="val 50000"/>
                </a:avLst>
              </a:prstGeom>
              <a:solidFill>
                <a:srgbClr val="F2F2F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ctr">
                <a:noAutofit/>
              </a:bodyPr>
              <a:lstStyle/>
              <a:p>
                <a:pPr algn="ctr" defTabSz="457200">
                  <a:defRPr sz="1800"/>
                </a:pPr>
                <a:endParaRPr sz="900"/>
              </a:p>
            </p:txBody>
          </p:sp>
          <p:sp>
            <p:nvSpPr>
              <p:cNvPr id="102" name="Chevron 122">
                <a:extLst>
                  <a:ext uri="{FF2B5EF4-FFF2-40B4-BE49-F238E27FC236}">
                    <a16:creationId xmlns:a16="http://schemas.microsoft.com/office/drawing/2014/main" id="{00C7E083-38D5-465D-8163-2164723D321F}"/>
                  </a:ext>
                </a:extLst>
              </p:cNvPr>
              <p:cNvSpPr/>
              <p:nvPr/>
            </p:nvSpPr>
            <p:spPr>
              <a:xfrm flipH="1">
                <a:off x="1112773" y="13601"/>
                <a:ext cx="111098" cy="267675"/>
              </a:xfrm>
              <a:prstGeom prst="chevron">
                <a:avLst>
                  <a:gd name="adj" fmla="val 50000"/>
                </a:avLst>
              </a:prstGeom>
              <a:solidFill>
                <a:srgbClr val="F2F2F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ctr">
                <a:noAutofit/>
              </a:bodyPr>
              <a:lstStyle/>
              <a:p>
                <a:pPr algn="ctr" defTabSz="457200">
                  <a:defRPr sz="1800"/>
                </a:pPr>
                <a:endParaRPr sz="900"/>
              </a:p>
            </p:txBody>
          </p:sp>
          <p:sp>
            <p:nvSpPr>
              <p:cNvPr id="103" name="Chevron 123">
                <a:extLst>
                  <a:ext uri="{FF2B5EF4-FFF2-40B4-BE49-F238E27FC236}">
                    <a16:creationId xmlns:a16="http://schemas.microsoft.com/office/drawing/2014/main" id="{F00AAE26-6290-4847-810F-07E9C45D3BC6}"/>
                  </a:ext>
                </a:extLst>
              </p:cNvPr>
              <p:cNvSpPr/>
              <p:nvPr/>
            </p:nvSpPr>
            <p:spPr>
              <a:xfrm flipH="1">
                <a:off x="203634" y="13601"/>
                <a:ext cx="111098" cy="267675"/>
              </a:xfrm>
              <a:prstGeom prst="chevron">
                <a:avLst>
                  <a:gd name="adj" fmla="val 50000"/>
                </a:avLst>
              </a:prstGeom>
              <a:solidFill>
                <a:srgbClr val="F2F2F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ctr">
                <a:noAutofit/>
              </a:bodyPr>
              <a:lstStyle/>
              <a:p>
                <a:pPr algn="ctr" defTabSz="457200">
                  <a:defRPr sz="1800"/>
                </a:pPr>
                <a:endParaRPr sz="900"/>
              </a:p>
            </p:txBody>
          </p:sp>
        </p:grpSp>
        <p:grpSp>
          <p:nvGrpSpPr>
            <p:cNvPr id="95" name="Gruppieren 125">
              <a:extLst>
                <a:ext uri="{FF2B5EF4-FFF2-40B4-BE49-F238E27FC236}">
                  <a16:creationId xmlns:a16="http://schemas.microsoft.com/office/drawing/2014/main" id="{FC9EC654-EDDE-405D-B533-8115CA11D7A5}"/>
                </a:ext>
              </a:extLst>
            </p:cNvPr>
            <p:cNvGrpSpPr/>
            <p:nvPr/>
          </p:nvGrpSpPr>
          <p:grpSpPr>
            <a:xfrm>
              <a:off x="2981765" y="15851"/>
              <a:ext cx="498282" cy="818058"/>
              <a:chOff x="0" y="0"/>
              <a:chExt cx="498280" cy="818056"/>
            </a:xfrm>
          </p:grpSpPr>
          <p:sp>
            <p:nvSpPr>
              <p:cNvPr id="97" name="Rechteck 126">
                <a:extLst>
                  <a:ext uri="{FF2B5EF4-FFF2-40B4-BE49-F238E27FC236}">
                    <a16:creationId xmlns:a16="http://schemas.microsoft.com/office/drawing/2014/main" id="{A524BBE5-3182-4644-9EF0-496EAC14AFAD}"/>
                  </a:ext>
                </a:extLst>
              </p:cNvPr>
              <p:cNvSpPr/>
              <p:nvPr/>
            </p:nvSpPr>
            <p:spPr>
              <a:xfrm>
                <a:off x="0" y="-1"/>
                <a:ext cx="498281" cy="295854"/>
              </a:xfrm>
              <a:prstGeom prst="rect">
                <a:avLst/>
              </a:prstGeom>
              <a:solidFill>
                <a:srgbClr val="D0CECE"/>
              </a:solidFill>
              <a:ln w="12700" cap="flat">
                <a:solidFill>
                  <a:srgbClr val="808080"/>
                </a:solidFill>
                <a:prstDash val="solid"/>
                <a:miter lim="800000"/>
              </a:ln>
              <a:effectLst>
                <a:outerShdw blurRad="50800" dist="38100" dir="2700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22860" tIns="22860" rIns="22860" bIns="22860" numCol="1" anchor="ctr">
                <a:noAutofit/>
              </a:bodyPr>
              <a:lstStyle/>
              <a:p>
                <a:pPr algn="ctr" defTabSz="457200">
                  <a:defRPr sz="1800">
                    <a:solidFill>
                      <a:srgbClr val="FFFFFF"/>
                    </a:solidFill>
                  </a:defRPr>
                </a:pPr>
                <a:endParaRPr sz="900"/>
              </a:p>
            </p:txBody>
          </p:sp>
          <p:sp>
            <p:nvSpPr>
              <p:cNvPr id="98" name="Rechteck 127">
                <a:extLst>
                  <a:ext uri="{FF2B5EF4-FFF2-40B4-BE49-F238E27FC236}">
                    <a16:creationId xmlns:a16="http://schemas.microsoft.com/office/drawing/2014/main" id="{34AFB44B-939B-488D-A8EF-C96772992192}"/>
                  </a:ext>
                </a:extLst>
              </p:cNvPr>
              <p:cNvSpPr/>
              <p:nvPr/>
            </p:nvSpPr>
            <p:spPr>
              <a:xfrm>
                <a:off x="0" y="522203"/>
                <a:ext cx="498281" cy="295854"/>
              </a:xfrm>
              <a:prstGeom prst="rect">
                <a:avLst/>
              </a:prstGeom>
              <a:solidFill>
                <a:srgbClr val="D0CECE"/>
              </a:solidFill>
              <a:ln w="12700" cap="flat">
                <a:solidFill>
                  <a:srgbClr val="808080"/>
                </a:solidFill>
                <a:prstDash val="solid"/>
                <a:miter lim="800000"/>
              </a:ln>
              <a:effectLst>
                <a:outerShdw blurRad="50800" dist="38100" dir="2700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22860" tIns="22860" rIns="22860" bIns="22860" numCol="1" anchor="ctr">
                <a:noAutofit/>
              </a:bodyPr>
              <a:lstStyle/>
              <a:p>
                <a:pPr algn="ctr" defTabSz="457200">
                  <a:defRPr sz="1800">
                    <a:solidFill>
                      <a:srgbClr val="FFFFFF"/>
                    </a:solidFill>
                  </a:defRPr>
                </a:pPr>
                <a:endParaRPr sz="900"/>
              </a:p>
            </p:txBody>
          </p:sp>
        </p:grpSp>
        <p:sp>
          <p:nvSpPr>
            <p:cNvPr id="96" name="Textfeld 89">
              <a:extLst>
                <a:ext uri="{FF2B5EF4-FFF2-40B4-BE49-F238E27FC236}">
                  <a16:creationId xmlns:a16="http://schemas.microsoft.com/office/drawing/2014/main" id="{EB3505F0-27D5-40E0-A94F-CB9F955425D5}"/>
                </a:ext>
              </a:extLst>
            </p:cNvPr>
            <p:cNvSpPr txBox="1"/>
            <p:nvPr/>
          </p:nvSpPr>
          <p:spPr>
            <a:xfrm>
              <a:off x="1134227" y="514898"/>
              <a:ext cx="1346936" cy="353608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2860" tIns="22860" rIns="22860" bIns="22860" numCol="1" anchor="t">
              <a:noAutofit/>
            </a:bodyPr>
            <a:lstStyle>
              <a:lvl1pPr defTabSz="914400">
                <a:defRPr sz="1900" b="1">
                  <a:solidFill>
                    <a:srgbClr val="808080"/>
                  </a:solidFill>
                </a:defRPr>
              </a:lvl1pPr>
            </a:lstStyle>
            <a:p>
              <a:pPr algn="ctr"/>
              <a:r>
                <a:rPr sz="950" dirty="0"/>
                <a:t>NETWORK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9DBFF70-9548-491F-86D8-FC36960B3E4C}"/>
              </a:ext>
            </a:extLst>
          </p:cNvPr>
          <p:cNvGrpSpPr/>
          <p:nvPr/>
        </p:nvGrpSpPr>
        <p:grpSpPr>
          <a:xfrm>
            <a:off x="565163" y="3797352"/>
            <a:ext cx="1016958" cy="1586617"/>
            <a:chOff x="653316" y="3862784"/>
            <a:chExt cx="1016958" cy="1586617"/>
          </a:xfrm>
        </p:grpSpPr>
        <p:grpSp>
          <p:nvGrpSpPr>
            <p:cNvPr id="40" name="Gruppieren 42">
              <a:extLst>
                <a:ext uri="{FF2B5EF4-FFF2-40B4-BE49-F238E27FC236}">
                  <a16:creationId xmlns:a16="http://schemas.microsoft.com/office/drawing/2014/main" id="{FDE5A69A-104D-4834-87B5-BB52AA1B022E}"/>
                </a:ext>
              </a:extLst>
            </p:cNvPr>
            <p:cNvGrpSpPr/>
            <p:nvPr/>
          </p:nvGrpSpPr>
          <p:grpSpPr>
            <a:xfrm>
              <a:off x="653316" y="3862784"/>
              <a:ext cx="1016958" cy="1586617"/>
              <a:chOff x="0" y="0"/>
              <a:chExt cx="2033914" cy="3173232"/>
            </a:xfrm>
          </p:grpSpPr>
          <p:grpSp>
            <p:nvGrpSpPr>
              <p:cNvPr id="41" name="Gruppieren 128">
                <a:extLst>
                  <a:ext uri="{FF2B5EF4-FFF2-40B4-BE49-F238E27FC236}">
                    <a16:creationId xmlns:a16="http://schemas.microsoft.com/office/drawing/2014/main" id="{1BCEAC0E-5A81-4D3E-A56A-4876A29B98B9}"/>
                  </a:ext>
                </a:extLst>
              </p:cNvPr>
              <p:cNvGrpSpPr/>
              <p:nvPr/>
            </p:nvGrpSpPr>
            <p:grpSpPr>
              <a:xfrm>
                <a:off x="-1" y="0"/>
                <a:ext cx="2033916" cy="3173233"/>
                <a:chOff x="0" y="0"/>
                <a:chExt cx="2033914" cy="3173232"/>
              </a:xfrm>
            </p:grpSpPr>
            <p:pic>
              <p:nvPicPr>
                <p:cNvPr id="44" name="Inhaltsplatzhalter 10" descr="Inhaltsplatzhalter 10">
                  <a:extLst>
                    <a:ext uri="{FF2B5EF4-FFF2-40B4-BE49-F238E27FC236}">
                      <a16:creationId xmlns:a16="http://schemas.microsoft.com/office/drawing/2014/main" id="{91DC0E7D-3BE2-4680-AF1B-D94D58BBE07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/>
                </a:blip>
                <a:srcRect l="43890" t="37088"/>
                <a:stretch>
                  <a:fillRect/>
                </a:stretch>
              </p:blipFill>
              <p:spPr>
                <a:xfrm>
                  <a:off x="-1" y="0"/>
                  <a:ext cx="2033916" cy="3173233"/>
                </a:xfrm>
                <a:prstGeom prst="rect">
                  <a:avLst/>
                </a:prstGeom>
                <a:ln w="12700" cap="flat">
                  <a:noFill/>
                  <a:miter lim="400000"/>
                </a:ln>
                <a:effectLst/>
              </p:spPr>
            </p:pic>
            <p:grpSp>
              <p:nvGrpSpPr>
                <p:cNvPr id="45" name="Gruppieren 130">
                  <a:extLst>
                    <a:ext uri="{FF2B5EF4-FFF2-40B4-BE49-F238E27FC236}">
                      <a16:creationId xmlns:a16="http://schemas.microsoft.com/office/drawing/2014/main" id="{EA63B1E4-051C-4036-A7D2-6A9970986D68}"/>
                    </a:ext>
                  </a:extLst>
                </p:cNvPr>
                <p:cNvGrpSpPr/>
                <p:nvPr/>
              </p:nvGrpSpPr>
              <p:grpSpPr>
                <a:xfrm>
                  <a:off x="-1" y="632187"/>
                  <a:ext cx="530085" cy="972844"/>
                  <a:chOff x="0" y="0"/>
                  <a:chExt cx="530083" cy="972842"/>
                </a:xfrm>
              </p:grpSpPr>
              <p:sp>
                <p:nvSpPr>
                  <p:cNvPr id="46" name="Rechteck 131">
                    <a:extLst>
                      <a:ext uri="{FF2B5EF4-FFF2-40B4-BE49-F238E27FC236}">
                        <a16:creationId xmlns:a16="http://schemas.microsoft.com/office/drawing/2014/main" id="{B28261F1-8D10-4CBB-B947-4EDF4F4FF6F4}"/>
                      </a:ext>
                    </a:extLst>
                  </p:cNvPr>
                  <p:cNvSpPr/>
                  <p:nvPr/>
                </p:nvSpPr>
                <p:spPr>
                  <a:xfrm>
                    <a:off x="-1" y="-1"/>
                    <a:ext cx="479763" cy="972844"/>
                  </a:xfrm>
                  <a:prstGeom prst="rect">
                    <a:avLst/>
                  </a:pr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22860" tIns="22860" rIns="22860" bIns="22860" numCol="1" anchor="ctr">
                    <a:noAutofit/>
                  </a:bodyPr>
                  <a:lstStyle/>
                  <a:p>
                    <a:pPr algn="ctr" defTabSz="457200">
                      <a:defRPr sz="1800">
                        <a:solidFill>
                          <a:srgbClr val="FFFFFF"/>
                        </a:solidFill>
                      </a:defRPr>
                    </a:pPr>
                    <a:endParaRPr sz="900"/>
                  </a:p>
                </p:txBody>
              </p:sp>
              <p:sp>
                <p:nvSpPr>
                  <p:cNvPr id="47" name="Rechteck 132">
                    <a:extLst>
                      <a:ext uri="{FF2B5EF4-FFF2-40B4-BE49-F238E27FC236}">
                        <a16:creationId xmlns:a16="http://schemas.microsoft.com/office/drawing/2014/main" id="{18D1E86B-0638-4668-A784-017833F2121C}"/>
                      </a:ext>
                    </a:extLst>
                  </p:cNvPr>
                  <p:cNvSpPr/>
                  <p:nvPr/>
                </p:nvSpPr>
                <p:spPr>
                  <a:xfrm>
                    <a:off x="50322" y="42415"/>
                    <a:ext cx="479762" cy="425413"/>
                  </a:xfrm>
                  <a:prstGeom prst="rect">
                    <a:avLst/>
                  </a:prstGeom>
                  <a:solidFill>
                    <a:srgbClr val="FFFFFF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22860" tIns="22860" rIns="22860" bIns="22860" numCol="1" anchor="ctr">
                    <a:noAutofit/>
                  </a:bodyPr>
                  <a:lstStyle/>
                  <a:p>
                    <a:pPr algn="ctr" defTabSz="457200">
                      <a:defRPr sz="1800">
                        <a:solidFill>
                          <a:srgbClr val="FFFFFF"/>
                        </a:solidFill>
                      </a:defRPr>
                    </a:pPr>
                    <a:endParaRPr sz="900"/>
                  </a:p>
                </p:txBody>
              </p:sp>
            </p:grpSp>
          </p:grpSp>
          <p:sp>
            <p:nvSpPr>
              <p:cNvPr id="42" name="Rechteck 139">
                <a:extLst>
                  <a:ext uri="{FF2B5EF4-FFF2-40B4-BE49-F238E27FC236}">
                    <a16:creationId xmlns:a16="http://schemas.microsoft.com/office/drawing/2014/main" id="{8B97E7D5-D555-417C-B512-45E5D93BB6C9}"/>
                  </a:ext>
                </a:extLst>
              </p:cNvPr>
              <p:cNvSpPr/>
              <p:nvPr/>
            </p:nvSpPr>
            <p:spPr>
              <a:xfrm>
                <a:off x="1084406" y="932090"/>
                <a:ext cx="735248" cy="118331"/>
              </a:xfrm>
              <a:prstGeom prst="rect">
                <a:avLst/>
              </a:prstGeom>
              <a:solidFill>
                <a:srgbClr val="ABACFD">
                  <a:alpha val="27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ctr">
                <a:noAutofit/>
              </a:bodyPr>
              <a:lstStyle/>
              <a:p>
                <a:pPr algn="ctr" defTabSz="457200">
                  <a:defRPr sz="1800">
                    <a:solidFill>
                      <a:srgbClr val="FFFFFF"/>
                    </a:solidFill>
                  </a:defRPr>
                </a:pPr>
                <a:endParaRPr sz="900"/>
              </a:p>
            </p:txBody>
          </p:sp>
          <p:sp>
            <p:nvSpPr>
              <p:cNvPr id="43" name="Rechteck 140">
                <a:extLst>
                  <a:ext uri="{FF2B5EF4-FFF2-40B4-BE49-F238E27FC236}">
                    <a16:creationId xmlns:a16="http://schemas.microsoft.com/office/drawing/2014/main" id="{70C84D05-7A47-4C6A-B138-518B06655164}"/>
                  </a:ext>
                </a:extLst>
              </p:cNvPr>
              <p:cNvSpPr/>
              <p:nvPr/>
            </p:nvSpPr>
            <p:spPr>
              <a:xfrm>
                <a:off x="1066193" y="1235628"/>
                <a:ext cx="735247" cy="118330"/>
              </a:xfrm>
              <a:prstGeom prst="rect">
                <a:avLst/>
              </a:prstGeom>
              <a:solidFill>
                <a:srgbClr val="ABACFD">
                  <a:alpha val="27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ctr">
                <a:noAutofit/>
              </a:bodyPr>
              <a:lstStyle/>
              <a:p>
                <a:pPr algn="ctr" defTabSz="457200">
                  <a:defRPr sz="1800">
                    <a:solidFill>
                      <a:srgbClr val="FFFFFF"/>
                    </a:solidFill>
                  </a:defRPr>
                </a:pPr>
                <a:endParaRPr sz="900"/>
              </a:p>
            </p:txBody>
          </p:sp>
        </p:grpSp>
        <p:grpSp>
          <p:nvGrpSpPr>
            <p:cNvPr id="120" name="Gruppieren 77">
              <a:extLst>
                <a:ext uri="{FF2B5EF4-FFF2-40B4-BE49-F238E27FC236}">
                  <a16:creationId xmlns:a16="http://schemas.microsoft.com/office/drawing/2014/main" id="{365D495C-E9DA-43EF-82ED-89D0BE07521A}"/>
                </a:ext>
              </a:extLst>
            </p:cNvPr>
            <p:cNvGrpSpPr/>
            <p:nvPr/>
          </p:nvGrpSpPr>
          <p:grpSpPr>
            <a:xfrm>
              <a:off x="1238644" y="4977351"/>
              <a:ext cx="140500" cy="140860"/>
              <a:chOff x="0" y="0"/>
              <a:chExt cx="280997" cy="281718"/>
            </a:xfrm>
          </p:grpSpPr>
          <p:grpSp>
            <p:nvGrpSpPr>
              <p:cNvPr id="121" name="Gruppieren 134">
                <a:extLst>
                  <a:ext uri="{FF2B5EF4-FFF2-40B4-BE49-F238E27FC236}">
                    <a16:creationId xmlns:a16="http://schemas.microsoft.com/office/drawing/2014/main" id="{6A89D649-E761-4F46-A6CE-E2C5DDDA3B92}"/>
                  </a:ext>
                </a:extLst>
              </p:cNvPr>
              <p:cNvGrpSpPr/>
              <p:nvPr/>
            </p:nvGrpSpPr>
            <p:grpSpPr>
              <a:xfrm>
                <a:off x="83274" y="16846"/>
                <a:ext cx="197724" cy="264873"/>
                <a:chOff x="0" y="0"/>
                <a:chExt cx="197723" cy="264872"/>
              </a:xfrm>
            </p:grpSpPr>
            <p:sp>
              <p:nvSpPr>
                <p:cNvPr id="123" name="Rechteck 72">
                  <a:extLst>
                    <a:ext uri="{FF2B5EF4-FFF2-40B4-BE49-F238E27FC236}">
                      <a16:creationId xmlns:a16="http://schemas.microsoft.com/office/drawing/2014/main" id="{A95FF1EF-C2C9-4DB1-B823-1391126BEB4E}"/>
                    </a:ext>
                  </a:extLst>
                </p:cNvPr>
                <p:cNvSpPr/>
                <p:nvPr/>
              </p:nvSpPr>
              <p:spPr>
                <a:xfrm>
                  <a:off x="54167" y="-1"/>
                  <a:ext cx="143557" cy="2648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4603"/>
                      </a:moveTo>
                      <a:lnTo>
                        <a:pt x="19340" y="0"/>
                      </a:lnTo>
                      <a:cubicBezTo>
                        <a:pt x="20595" y="6020"/>
                        <a:pt x="18084" y="10269"/>
                        <a:pt x="21600" y="16288"/>
                      </a:cubicBezTo>
                      <a:lnTo>
                        <a:pt x="0" y="21600"/>
                      </a:lnTo>
                      <a:lnTo>
                        <a:pt x="0" y="4603"/>
                      </a:lnTo>
                      <a:close/>
                    </a:path>
                  </a:pathLst>
                </a:custGeom>
                <a:solidFill>
                  <a:srgbClr val="ABACFD">
                    <a:alpha val="73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2860" tIns="22860" rIns="22860" bIns="22860" numCol="1" anchor="ctr">
                  <a:noAutofit/>
                </a:bodyPr>
                <a:lstStyle/>
                <a:p>
                  <a:pPr algn="ctr" defTabSz="457200">
                    <a:defRPr sz="1800">
                      <a:solidFill>
                        <a:srgbClr val="FFFFFF"/>
                      </a:solidFill>
                    </a:defRPr>
                  </a:pPr>
                  <a:endParaRPr sz="900"/>
                </a:p>
              </p:txBody>
            </p:sp>
            <p:sp>
              <p:nvSpPr>
                <p:cNvPr id="124" name="Rechteck 137">
                  <a:extLst>
                    <a:ext uri="{FF2B5EF4-FFF2-40B4-BE49-F238E27FC236}">
                      <a16:creationId xmlns:a16="http://schemas.microsoft.com/office/drawing/2014/main" id="{6C5E1373-65C6-4B5B-8F82-31A5C0D30924}"/>
                    </a:ext>
                  </a:extLst>
                </p:cNvPr>
                <p:cNvSpPr/>
                <p:nvPr/>
              </p:nvSpPr>
              <p:spPr>
                <a:xfrm>
                  <a:off x="0" y="40068"/>
                  <a:ext cx="71627" cy="217037"/>
                </a:xfrm>
                <a:prstGeom prst="rect">
                  <a:avLst/>
                </a:prstGeom>
                <a:solidFill>
                  <a:srgbClr val="ABACFD">
                    <a:alpha val="73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2860" tIns="22860" rIns="22860" bIns="22860" numCol="1" anchor="ctr">
                  <a:noAutofit/>
                </a:bodyPr>
                <a:lstStyle/>
                <a:p>
                  <a:pPr algn="ctr" defTabSz="457200">
                    <a:defRPr sz="1800">
                      <a:solidFill>
                        <a:srgbClr val="FFFFFF"/>
                      </a:solidFill>
                    </a:defRPr>
                  </a:pPr>
                  <a:endParaRPr sz="900"/>
                </a:p>
              </p:txBody>
            </p:sp>
          </p:grpSp>
          <p:sp>
            <p:nvSpPr>
              <p:cNvPr id="122" name="Rechteck 76">
                <a:extLst>
                  <a:ext uri="{FF2B5EF4-FFF2-40B4-BE49-F238E27FC236}">
                    <a16:creationId xmlns:a16="http://schemas.microsoft.com/office/drawing/2014/main" id="{5128D5FB-F387-4A13-BD5A-379C3CBC7A26}"/>
                  </a:ext>
                </a:extLst>
              </p:cNvPr>
              <p:cNvSpPr/>
              <p:nvPr/>
            </p:nvSpPr>
            <p:spPr>
              <a:xfrm>
                <a:off x="-1" y="-1"/>
                <a:ext cx="248237" cy="718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089" y="0"/>
                    </a:moveTo>
                    <a:lnTo>
                      <a:pt x="21600" y="7851"/>
                    </a:lnTo>
                    <a:lnTo>
                      <a:pt x="10563" y="21600"/>
                    </a:lnTo>
                    <a:lnTo>
                      <a:pt x="0" y="14870"/>
                    </a:lnTo>
                    <a:lnTo>
                      <a:pt x="9089" y="0"/>
                    </a:lnTo>
                    <a:close/>
                  </a:path>
                </a:pathLst>
              </a:custGeom>
              <a:solidFill>
                <a:srgbClr val="ABACFD">
                  <a:alpha val="73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ctr">
                <a:noAutofit/>
              </a:bodyPr>
              <a:lstStyle/>
              <a:p>
                <a:pPr algn="ctr" defTabSz="457200">
                  <a:defRPr sz="1800">
                    <a:solidFill>
                      <a:srgbClr val="FFFFFF"/>
                    </a:solidFill>
                  </a:defRPr>
                </a:pPr>
                <a:endParaRPr sz="900"/>
              </a:p>
            </p:txBody>
          </p:sp>
        </p:grpSp>
      </p:grpSp>
      <p:sp>
        <p:nvSpPr>
          <p:cNvPr id="128" name="Rechteck 146">
            <a:extLst>
              <a:ext uri="{FF2B5EF4-FFF2-40B4-BE49-F238E27FC236}">
                <a16:creationId xmlns:a16="http://schemas.microsoft.com/office/drawing/2014/main" id="{1CF30453-6C08-4B76-BA68-25237CCECDE8}"/>
              </a:ext>
            </a:extLst>
          </p:cNvPr>
          <p:cNvSpPr/>
          <p:nvPr/>
        </p:nvSpPr>
        <p:spPr>
          <a:xfrm>
            <a:off x="995826" y="2634747"/>
            <a:ext cx="349065" cy="58046"/>
          </a:xfrm>
          <a:prstGeom prst="rect">
            <a:avLst/>
          </a:prstGeom>
          <a:solidFill>
            <a:srgbClr val="ABACFD">
              <a:alpha val="64999"/>
            </a:srgbClr>
          </a:solidFill>
          <a:ln w="12700" cap="flat">
            <a:noFill/>
            <a:miter lim="400000"/>
          </a:ln>
          <a:effectLst/>
        </p:spPr>
        <p:txBody>
          <a:bodyPr wrap="square" lIns="22860" tIns="22860" rIns="22860" bIns="22860" numCol="1" anchor="ctr">
            <a:noAutofit/>
          </a:bodyPr>
          <a:lstStyle/>
          <a:p>
            <a:pPr algn="ctr" defTabSz="457200">
              <a:defRPr sz="1800">
                <a:solidFill>
                  <a:srgbClr val="FFFFFF"/>
                </a:solidFill>
              </a:defRPr>
            </a:pPr>
            <a:endParaRPr sz="900"/>
          </a:p>
        </p:txBody>
      </p:sp>
      <p:sp>
        <p:nvSpPr>
          <p:cNvPr id="129" name="Rechteck 147">
            <a:extLst>
              <a:ext uri="{FF2B5EF4-FFF2-40B4-BE49-F238E27FC236}">
                <a16:creationId xmlns:a16="http://schemas.microsoft.com/office/drawing/2014/main" id="{A9AA1AD6-1FDF-4AD2-9C12-45993D536227}"/>
              </a:ext>
            </a:extLst>
          </p:cNvPr>
          <p:cNvSpPr/>
          <p:nvPr/>
        </p:nvSpPr>
        <p:spPr>
          <a:xfrm>
            <a:off x="937701" y="3054792"/>
            <a:ext cx="349065" cy="58046"/>
          </a:xfrm>
          <a:prstGeom prst="rect">
            <a:avLst/>
          </a:prstGeom>
          <a:solidFill>
            <a:srgbClr val="ABACFD">
              <a:alpha val="64999"/>
            </a:srgbClr>
          </a:solidFill>
          <a:ln w="12700" cap="flat">
            <a:noFill/>
            <a:miter lim="400000"/>
          </a:ln>
          <a:effectLst/>
        </p:spPr>
        <p:txBody>
          <a:bodyPr wrap="square" lIns="22860" tIns="22860" rIns="22860" bIns="22860" numCol="1" anchor="ctr">
            <a:noAutofit/>
          </a:bodyPr>
          <a:lstStyle/>
          <a:p>
            <a:pPr algn="ctr" defTabSz="457200">
              <a:defRPr sz="1800">
                <a:solidFill>
                  <a:srgbClr val="FFFFFF"/>
                </a:solidFill>
              </a:defRPr>
            </a:pPr>
            <a:endParaRPr sz="900"/>
          </a:p>
        </p:txBody>
      </p:sp>
      <p:sp>
        <p:nvSpPr>
          <p:cNvPr id="196" name="Textfeld 90">
            <a:extLst>
              <a:ext uri="{FF2B5EF4-FFF2-40B4-BE49-F238E27FC236}">
                <a16:creationId xmlns:a16="http://schemas.microsoft.com/office/drawing/2014/main" id="{32115978-A61E-4552-89AA-B99A85671091}"/>
              </a:ext>
            </a:extLst>
          </p:cNvPr>
          <p:cNvSpPr txBox="1"/>
          <p:nvPr/>
        </p:nvSpPr>
        <p:spPr>
          <a:xfrm>
            <a:off x="2728250" y="3411953"/>
            <a:ext cx="1813659" cy="235465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2860" tIns="22860" rIns="22860" bIns="22860" numCol="1" anchor="t">
            <a:noAutofit/>
          </a:bodyPr>
          <a:lstStyle>
            <a:lvl1pPr defTabSz="914400">
              <a:defRPr sz="2500" b="1"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r>
              <a:rPr sz="1250" dirty="0"/>
              <a:t>Access via network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077CED0-5355-457E-B746-2B1F5A9B5797}"/>
              </a:ext>
            </a:extLst>
          </p:cNvPr>
          <p:cNvGrpSpPr/>
          <p:nvPr/>
        </p:nvGrpSpPr>
        <p:grpSpPr>
          <a:xfrm>
            <a:off x="4890996" y="1738678"/>
            <a:ext cx="2971507" cy="1675835"/>
            <a:chOff x="4890996" y="1738678"/>
            <a:chExt cx="2971507" cy="1675835"/>
          </a:xfrm>
        </p:grpSpPr>
        <p:grpSp>
          <p:nvGrpSpPr>
            <p:cNvPr id="176" name="Gruppieren 3">
              <a:extLst>
                <a:ext uri="{FF2B5EF4-FFF2-40B4-BE49-F238E27FC236}">
                  <a16:creationId xmlns:a16="http://schemas.microsoft.com/office/drawing/2014/main" id="{8A8FEE59-5841-4FF3-A170-CDB70C794D00}"/>
                </a:ext>
              </a:extLst>
            </p:cNvPr>
            <p:cNvGrpSpPr/>
            <p:nvPr/>
          </p:nvGrpSpPr>
          <p:grpSpPr>
            <a:xfrm>
              <a:off x="4890996" y="1738678"/>
              <a:ext cx="1037380" cy="1606599"/>
              <a:chOff x="0" y="0"/>
              <a:chExt cx="2074759" cy="3213194"/>
            </a:xfrm>
          </p:grpSpPr>
          <p:pic>
            <p:nvPicPr>
              <p:cNvPr id="177" name="Inhaltsplatzhalter 10" descr="Inhaltsplatzhalter 10">
                <a:extLst>
                  <a:ext uri="{FF2B5EF4-FFF2-40B4-BE49-F238E27FC236}">
                    <a16:creationId xmlns:a16="http://schemas.microsoft.com/office/drawing/2014/main" id="{C5E073D7-85D4-43A3-BCD1-6068A5BF6E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rcRect l="2146" t="43221" r="47908"/>
              <a:stretch>
                <a:fillRect/>
              </a:stretch>
            </p:blipFill>
            <p:spPr>
              <a:xfrm>
                <a:off x="0" y="0"/>
                <a:ext cx="2031318" cy="3213195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78" name="Rechteck 2">
                <a:extLst>
                  <a:ext uri="{FF2B5EF4-FFF2-40B4-BE49-F238E27FC236}">
                    <a16:creationId xmlns:a16="http://schemas.microsoft.com/office/drawing/2014/main" id="{E32205A8-7BAC-4F79-98D5-959D4BE9A658}"/>
                  </a:ext>
                </a:extLst>
              </p:cNvPr>
              <p:cNvSpPr/>
              <p:nvPr/>
            </p:nvSpPr>
            <p:spPr>
              <a:xfrm>
                <a:off x="1676952" y="2291967"/>
                <a:ext cx="397808" cy="718075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ctr">
                <a:noAutofit/>
              </a:bodyPr>
              <a:lstStyle/>
              <a:p>
                <a:pPr algn="ctr" defTabSz="457200">
                  <a:defRPr sz="1800">
                    <a:solidFill>
                      <a:srgbClr val="FFFFFF"/>
                    </a:solidFill>
                  </a:defRPr>
                </a:pPr>
                <a:endParaRPr sz="900"/>
              </a:p>
            </p:txBody>
          </p:sp>
        </p:grpSp>
        <p:grpSp>
          <p:nvGrpSpPr>
            <p:cNvPr id="182" name="Gruppieren 60">
              <a:extLst>
                <a:ext uri="{FF2B5EF4-FFF2-40B4-BE49-F238E27FC236}">
                  <a16:creationId xmlns:a16="http://schemas.microsoft.com/office/drawing/2014/main" id="{76642BBE-8478-48BF-8924-E95138C4DAC4}"/>
                </a:ext>
              </a:extLst>
            </p:cNvPr>
            <p:cNvGrpSpPr/>
            <p:nvPr/>
          </p:nvGrpSpPr>
          <p:grpSpPr>
            <a:xfrm>
              <a:off x="6597514" y="2413978"/>
              <a:ext cx="1264989" cy="1000535"/>
              <a:chOff x="0" y="0"/>
              <a:chExt cx="2529975" cy="2001068"/>
            </a:xfrm>
          </p:grpSpPr>
          <p:pic>
            <p:nvPicPr>
              <p:cNvPr id="183" name="Inhaltsplatzhalter 10" descr="Inhaltsplatzhalter 10">
                <a:extLst>
                  <a:ext uri="{FF2B5EF4-FFF2-40B4-BE49-F238E27FC236}">
                    <a16:creationId xmlns:a16="http://schemas.microsoft.com/office/drawing/2014/main" id="{525C8EDE-3526-4CA6-B9A6-78A51BBFA9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rcRect l="53730" b="73698"/>
              <a:stretch>
                <a:fillRect/>
              </a:stretch>
            </p:blipFill>
            <p:spPr>
              <a:xfrm>
                <a:off x="0" y="0"/>
                <a:ext cx="2529976" cy="2001069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84" name="Rechteck 70">
                <a:extLst>
                  <a:ext uri="{FF2B5EF4-FFF2-40B4-BE49-F238E27FC236}">
                    <a16:creationId xmlns:a16="http://schemas.microsoft.com/office/drawing/2014/main" id="{2D3E6E76-0C9B-4922-A227-413C662C7E9E}"/>
                  </a:ext>
                </a:extLst>
              </p:cNvPr>
              <p:cNvSpPr/>
              <p:nvPr/>
            </p:nvSpPr>
            <p:spPr>
              <a:xfrm>
                <a:off x="238519" y="610223"/>
                <a:ext cx="1052033" cy="13161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" y="0"/>
                    </a:moveTo>
                    <a:lnTo>
                      <a:pt x="21600" y="2694"/>
                    </a:lnTo>
                    <a:lnTo>
                      <a:pt x="20834" y="21600"/>
                    </a:lnTo>
                    <a:lnTo>
                      <a:pt x="0" y="18294"/>
                    </a:lnTo>
                    <a:cubicBezTo>
                      <a:pt x="51" y="12196"/>
                      <a:pt x="102" y="6098"/>
                      <a:pt x="153" y="0"/>
                    </a:cubicBezTo>
                    <a:close/>
                  </a:path>
                </a:pathLst>
              </a:custGeom>
              <a:solidFill>
                <a:srgbClr val="ABACFD">
                  <a:alpha val="26000"/>
                </a:srgbClr>
              </a:solidFill>
              <a:ln w="22225" cap="flat">
                <a:solidFill>
                  <a:srgbClr val="ABACFD"/>
                </a:solidFill>
                <a:prstDash val="solid"/>
                <a:miter lim="800000"/>
              </a:ln>
              <a:effectLst/>
            </p:spPr>
            <p:txBody>
              <a:bodyPr wrap="square" lIns="22860" tIns="22860" rIns="22860" bIns="22860" numCol="1" anchor="ctr">
                <a:noAutofit/>
              </a:bodyPr>
              <a:lstStyle/>
              <a:p>
                <a:pPr algn="ctr" defTabSz="457200">
                  <a:defRPr sz="1800">
                    <a:solidFill>
                      <a:srgbClr val="FFFFFF"/>
                    </a:solidFill>
                  </a:defRPr>
                </a:pPr>
                <a:endParaRPr sz="900"/>
              </a:p>
            </p:txBody>
          </p:sp>
        </p:grpSp>
      </p:grpSp>
      <p:sp>
        <p:nvSpPr>
          <p:cNvPr id="205" name="Rechteck 78">
            <a:extLst>
              <a:ext uri="{FF2B5EF4-FFF2-40B4-BE49-F238E27FC236}">
                <a16:creationId xmlns:a16="http://schemas.microsoft.com/office/drawing/2014/main" id="{E4206932-F806-41C6-98AF-D4DDBF85BE03}"/>
              </a:ext>
            </a:extLst>
          </p:cNvPr>
          <p:cNvSpPr/>
          <p:nvPr/>
        </p:nvSpPr>
        <p:spPr>
          <a:xfrm flipH="1">
            <a:off x="5142108" y="2714238"/>
            <a:ext cx="349065" cy="58046"/>
          </a:xfrm>
          <a:prstGeom prst="rect">
            <a:avLst/>
          </a:prstGeom>
          <a:solidFill>
            <a:srgbClr val="ABACFD">
              <a:alpha val="64999"/>
            </a:srgbClr>
          </a:solidFill>
          <a:ln w="12700" cap="flat">
            <a:noFill/>
            <a:miter lim="400000"/>
          </a:ln>
          <a:effectLst/>
        </p:spPr>
        <p:txBody>
          <a:bodyPr wrap="square" lIns="22860" tIns="22860" rIns="22860" bIns="22860" numCol="1" anchor="ctr">
            <a:noAutofit/>
          </a:bodyPr>
          <a:lstStyle/>
          <a:p>
            <a:pPr algn="ctr" defTabSz="457200">
              <a:defRPr sz="1800">
                <a:solidFill>
                  <a:srgbClr val="FFFFFF"/>
                </a:solidFill>
              </a:defRPr>
            </a:pPr>
            <a:endParaRPr sz="900"/>
          </a:p>
        </p:txBody>
      </p:sp>
      <p:sp>
        <p:nvSpPr>
          <p:cNvPr id="206" name="Gewinkelter Verbinder 74">
            <a:extLst>
              <a:ext uri="{FF2B5EF4-FFF2-40B4-BE49-F238E27FC236}">
                <a16:creationId xmlns:a16="http://schemas.microsoft.com/office/drawing/2014/main" id="{66FA245F-D8F0-454D-9F35-81A08F35C95B}"/>
              </a:ext>
            </a:extLst>
          </p:cNvPr>
          <p:cNvSpPr/>
          <p:nvPr/>
        </p:nvSpPr>
        <p:spPr>
          <a:xfrm rot="10800000">
            <a:off x="5508955" y="2736470"/>
            <a:ext cx="1144768" cy="3156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800" y="0"/>
                </a:lnTo>
                <a:lnTo>
                  <a:pt x="10800" y="21600"/>
                </a:lnTo>
                <a:lnTo>
                  <a:pt x="21600" y="21600"/>
                </a:lnTo>
              </a:path>
            </a:pathLst>
          </a:custGeom>
          <a:noFill/>
          <a:ln w="9525" cap="flat">
            <a:solidFill>
              <a:srgbClr val="808080"/>
            </a:solidFill>
            <a:prstDash val="solid"/>
            <a:miter lim="800000"/>
            <a:headEnd type="triangle" w="med" len="med"/>
            <a:tailEnd type="oval" w="med" len="med"/>
          </a:ln>
          <a:effectLst/>
        </p:spPr>
        <p:txBody>
          <a:bodyPr wrap="square" lIns="22860" tIns="22860" rIns="22860" bIns="22860" numCol="1" anchor="ctr">
            <a:noAutofit/>
          </a:bodyPr>
          <a:lstStyle/>
          <a:p>
            <a:pPr defTabSz="457200">
              <a:defRPr sz="1800"/>
            </a:pPr>
            <a:endParaRPr sz="900"/>
          </a:p>
        </p:txBody>
      </p:sp>
      <p:sp>
        <p:nvSpPr>
          <p:cNvPr id="207" name="Rechteck 144">
            <a:extLst>
              <a:ext uri="{FF2B5EF4-FFF2-40B4-BE49-F238E27FC236}">
                <a16:creationId xmlns:a16="http://schemas.microsoft.com/office/drawing/2014/main" id="{B0B413EA-5846-4638-BFBB-5BDB44A6F7CA}"/>
              </a:ext>
            </a:extLst>
          </p:cNvPr>
          <p:cNvSpPr/>
          <p:nvPr/>
        </p:nvSpPr>
        <p:spPr>
          <a:xfrm flipH="1">
            <a:off x="5199351" y="3145887"/>
            <a:ext cx="349065" cy="58046"/>
          </a:xfrm>
          <a:prstGeom prst="rect">
            <a:avLst/>
          </a:prstGeom>
          <a:solidFill>
            <a:srgbClr val="ABACFD">
              <a:alpha val="64999"/>
            </a:srgbClr>
          </a:solidFill>
          <a:ln w="12700" cap="flat">
            <a:noFill/>
            <a:miter lim="400000"/>
          </a:ln>
          <a:effectLst/>
        </p:spPr>
        <p:txBody>
          <a:bodyPr wrap="square" lIns="22860" tIns="22860" rIns="22860" bIns="22860" numCol="1" anchor="ctr">
            <a:noAutofit/>
          </a:bodyPr>
          <a:lstStyle/>
          <a:p>
            <a:pPr algn="ctr" defTabSz="457200">
              <a:defRPr sz="1800">
                <a:solidFill>
                  <a:srgbClr val="FFFFFF"/>
                </a:solidFill>
              </a:defRPr>
            </a:pPr>
            <a:endParaRPr sz="900"/>
          </a:p>
        </p:txBody>
      </p:sp>
      <p:sp>
        <p:nvSpPr>
          <p:cNvPr id="208" name="Gewinkelter Verbinder 80">
            <a:extLst>
              <a:ext uri="{FF2B5EF4-FFF2-40B4-BE49-F238E27FC236}">
                <a16:creationId xmlns:a16="http://schemas.microsoft.com/office/drawing/2014/main" id="{674FAD2F-108B-4BDA-83F2-AB3DC64E92E3}"/>
              </a:ext>
            </a:extLst>
          </p:cNvPr>
          <p:cNvSpPr/>
          <p:nvPr/>
        </p:nvSpPr>
        <p:spPr>
          <a:xfrm rot="5400000">
            <a:off x="5510429" y="2792310"/>
            <a:ext cx="439221" cy="3275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1478" y="21600"/>
                </a:lnTo>
              </a:path>
            </a:pathLst>
          </a:custGeom>
          <a:noFill/>
          <a:ln w="6350" cap="flat">
            <a:solidFill>
              <a:srgbClr val="808080"/>
            </a:solidFill>
            <a:prstDash val="solid"/>
            <a:miter lim="800000"/>
            <a:tailEnd type="oval" w="med" len="med"/>
          </a:ln>
          <a:effectLst/>
        </p:spPr>
        <p:txBody>
          <a:bodyPr wrap="square" lIns="22860" tIns="22860" rIns="22860" bIns="22860" numCol="1" anchor="ctr">
            <a:noAutofit/>
          </a:bodyPr>
          <a:lstStyle/>
          <a:p>
            <a:pPr defTabSz="457200">
              <a:defRPr sz="1800"/>
            </a:pPr>
            <a:endParaRPr sz="900"/>
          </a:p>
        </p:txBody>
      </p:sp>
      <p:sp>
        <p:nvSpPr>
          <p:cNvPr id="211" name="Textfeld 16">
            <a:extLst>
              <a:ext uri="{FF2B5EF4-FFF2-40B4-BE49-F238E27FC236}">
                <a16:creationId xmlns:a16="http://schemas.microsoft.com/office/drawing/2014/main" id="{2982E3D4-8113-4524-9F30-F95B64902152}"/>
              </a:ext>
            </a:extLst>
          </p:cNvPr>
          <p:cNvSpPr txBox="1"/>
          <p:nvPr/>
        </p:nvSpPr>
        <p:spPr>
          <a:xfrm>
            <a:off x="447671" y="5479148"/>
            <a:ext cx="2712335" cy="235464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2860" tIns="22860" rIns="22860" bIns="22860" numCol="1" anchor="t">
            <a:noAutofit/>
          </a:bodyPr>
          <a:lstStyle>
            <a:lvl1pPr defTabSz="914400">
              <a:defRPr sz="2500" b="1"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r>
              <a:rPr sz="1250" dirty="0" err="1"/>
              <a:t>Chunkable</a:t>
            </a:r>
            <a:r>
              <a:rPr sz="1250" dirty="0"/>
              <a:t> file format</a:t>
            </a:r>
          </a:p>
        </p:txBody>
      </p:sp>
      <p:sp>
        <p:nvSpPr>
          <p:cNvPr id="212" name="Textfeld 32">
            <a:extLst>
              <a:ext uri="{FF2B5EF4-FFF2-40B4-BE49-F238E27FC236}">
                <a16:creationId xmlns:a16="http://schemas.microsoft.com/office/drawing/2014/main" id="{8A6E8265-0D1F-4903-9116-1F7CA53076BD}"/>
              </a:ext>
            </a:extLst>
          </p:cNvPr>
          <p:cNvSpPr txBox="1"/>
          <p:nvPr/>
        </p:nvSpPr>
        <p:spPr>
          <a:xfrm>
            <a:off x="457968" y="3262636"/>
            <a:ext cx="2712335" cy="235465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2860" tIns="22860" rIns="22860" bIns="22860" numCol="1" anchor="t">
            <a:noAutofit/>
          </a:bodyPr>
          <a:lstStyle>
            <a:lvl1pPr defTabSz="914400">
              <a:defRPr sz="2500" b="1"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r>
              <a:rPr sz="1250" dirty="0"/>
              <a:t>Monolithic file format</a:t>
            </a:r>
          </a:p>
        </p:txBody>
      </p:sp>
      <p:sp>
        <p:nvSpPr>
          <p:cNvPr id="213" name="Textfeld 87">
            <a:extLst>
              <a:ext uri="{FF2B5EF4-FFF2-40B4-BE49-F238E27FC236}">
                <a16:creationId xmlns:a16="http://schemas.microsoft.com/office/drawing/2014/main" id="{61B7FB28-CD71-4C2E-BB28-438994824C78}"/>
              </a:ext>
            </a:extLst>
          </p:cNvPr>
          <p:cNvSpPr txBox="1"/>
          <p:nvPr/>
        </p:nvSpPr>
        <p:spPr>
          <a:xfrm flipH="1">
            <a:off x="2526111" y="1887806"/>
            <a:ext cx="673469" cy="176805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2860" tIns="22860" rIns="22860" bIns="22860" numCol="1" anchor="t">
            <a:noAutofit/>
          </a:bodyPr>
          <a:lstStyle>
            <a:lvl1pPr defTabSz="914400">
              <a:defRPr sz="1900" b="1">
                <a:solidFill>
                  <a:srgbClr val="808080"/>
                </a:solidFill>
              </a:defRPr>
            </a:lvl1pPr>
          </a:lstStyle>
          <a:p>
            <a:r>
              <a:rPr lang="en-US" sz="950" dirty="0"/>
              <a:t>SPLIT</a:t>
            </a:r>
            <a:endParaRPr sz="950" dirty="0"/>
          </a:p>
        </p:txBody>
      </p:sp>
      <p:sp>
        <p:nvSpPr>
          <p:cNvPr id="214" name="Textfeld 87">
            <a:extLst>
              <a:ext uri="{FF2B5EF4-FFF2-40B4-BE49-F238E27FC236}">
                <a16:creationId xmlns:a16="http://schemas.microsoft.com/office/drawing/2014/main" id="{5DAA42C4-5088-4315-AB9F-9DC20599A889}"/>
              </a:ext>
            </a:extLst>
          </p:cNvPr>
          <p:cNvSpPr txBox="1"/>
          <p:nvPr/>
        </p:nvSpPr>
        <p:spPr>
          <a:xfrm flipH="1">
            <a:off x="3613417" y="1883122"/>
            <a:ext cx="828141" cy="176805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2860" tIns="22860" rIns="22860" bIns="22860" numCol="1" anchor="t">
            <a:noAutofit/>
          </a:bodyPr>
          <a:lstStyle>
            <a:lvl1pPr defTabSz="914400">
              <a:defRPr sz="1900" b="1">
                <a:solidFill>
                  <a:srgbClr val="808080"/>
                </a:solidFill>
              </a:defRPr>
            </a:lvl1pPr>
          </a:lstStyle>
          <a:p>
            <a:r>
              <a:rPr lang="en-US" sz="950" dirty="0"/>
              <a:t>CONCATENATE</a:t>
            </a:r>
            <a:endParaRPr sz="95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7E17B6A-8ABC-4907-9B9C-76EC05F43D44}"/>
              </a:ext>
            </a:extLst>
          </p:cNvPr>
          <p:cNvGrpSpPr/>
          <p:nvPr/>
        </p:nvGrpSpPr>
        <p:grpSpPr>
          <a:xfrm>
            <a:off x="8506530" y="979874"/>
            <a:ext cx="2219412" cy="2355787"/>
            <a:chOff x="8296137" y="717315"/>
            <a:chExt cx="2219412" cy="2355787"/>
          </a:xfrm>
        </p:grpSpPr>
        <p:pic>
          <p:nvPicPr>
            <p:cNvPr id="237" name="Grafik 105" descr="Grafik 105">
              <a:extLst>
                <a:ext uri="{FF2B5EF4-FFF2-40B4-BE49-F238E27FC236}">
                  <a16:creationId xmlns:a16="http://schemas.microsoft.com/office/drawing/2014/main" id="{E59659D6-C0FB-4638-9D44-0562E71E20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8296137" y="717315"/>
              <a:ext cx="2219412" cy="235578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38" name="Rechteck 233">
              <a:extLst>
                <a:ext uri="{FF2B5EF4-FFF2-40B4-BE49-F238E27FC236}">
                  <a16:creationId xmlns:a16="http://schemas.microsoft.com/office/drawing/2014/main" id="{5E3F8FDA-6A08-48D5-99D4-BFCEA76C8ADE}"/>
                </a:ext>
              </a:extLst>
            </p:cNvPr>
            <p:cNvSpPr/>
            <p:nvPr/>
          </p:nvSpPr>
          <p:spPr>
            <a:xfrm>
              <a:off x="8461640" y="1295349"/>
              <a:ext cx="1043152" cy="15989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4130"/>
                  </a:lnTo>
                  <a:lnTo>
                    <a:pt x="21368" y="21600"/>
                  </a:lnTo>
                  <a:lnTo>
                    <a:pt x="2702" y="1235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4925" cap="flat">
              <a:solidFill>
                <a:srgbClr val="ABACFD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4400">
                <a:defRPr sz="18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331" name="pasted-movie.png" descr="pasted-movie.png">
            <a:extLst>
              <a:ext uri="{FF2B5EF4-FFF2-40B4-BE49-F238E27FC236}">
                <a16:creationId xmlns:a16="http://schemas.microsoft.com/office/drawing/2014/main" id="{C9CF39B4-C780-4035-9EF2-8471421E8C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0569338" y="5158034"/>
            <a:ext cx="649893" cy="866523"/>
          </a:xfrm>
          <a:prstGeom prst="rect">
            <a:avLst/>
          </a:prstGeom>
          <a:ln w="12700">
            <a:miter lim="400000"/>
          </a:ln>
        </p:spPr>
      </p:pic>
      <p:sp>
        <p:nvSpPr>
          <p:cNvPr id="333" name="viewed in">
            <a:extLst>
              <a:ext uri="{FF2B5EF4-FFF2-40B4-BE49-F238E27FC236}">
                <a16:creationId xmlns:a16="http://schemas.microsoft.com/office/drawing/2014/main" id="{98019B4C-6469-473E-B3E5-2B84AB513EEF}"/>
              </a:ext>
            </a:extLst>
          </p:cNvPr>
          <p:cNvSpPr txBox="1"/>
          <p:nvPr/>
        </p:nvSpPr>
        <p:spPr>
          <a:xfrm>
            <a:off x="8972210" y="5415912"/>
            <a:ext cx="1364858" cy="507829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tIns="91439" bIns="91439">
            <a:spAutoFit/>
          </a:bodyPr>
          <a:lstStyle>
            <a:lvl1pPr defTabSz="914400">
              <a:defRPr sz="2100"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r>
              <a:rPr dirty="0"/>
              <a:t>viewed in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A64F613-7855-4F83-B546-F35EDF527D3C}"/>
              </a:ext>
            </a:extLst>
          </p:cNvPr>
          <p:cNvGrpSpPr/>
          <p:nvPr/>
        </p:nvGrpSpPr>
        <p:grpSpPr>
          <a:xfrm>
            <a:off x="8248488" y="3261057"/>
            <a:ext cx="3086225" cy="1835640"/>
            <a:chOff x="10121601" y="1861128"/>
            <a:chExt cx="3108121" cy="1877824"/>
          </a:xfrm>
        </p:grpSpPr>
        <p:pic>
          <p:nvPicPr>
            <p:cNvPr id="209" name="Inhaltsplatzhalter 5" descr="Inhaltsplatzhalter 5">
              <a:extLst>
                <a:ext uri="{FF2B5EF4-FFF2-40B4-BE49-F238E27FC236}">
                  <a16:creationId xmlns:a16="http://schemas.microsoft.com/office/drawing/2014/main" id="{1E2C50DC-A4D0-4C40-BAE4-DD0575CB8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10121601" y="1861128"/>
              <a:ext cx="3108121" cy="18778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10" name="Grafik 114" descr="Grafik 114">
              <a:extLst>
                <a:ext uri="{FF2B5EF4-FFF2-40B4-BE49-F238E27FC236}">
                  <a16:creationId xmlns:a16="http://schemas.microsoft.com/office/drawing/2014/main" id="{127C625D-1A4E-44F4-956A-60CF24CE66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/>
            </a:blip>
            <a:srcRect l="9373" t="21666" r="11662" b="19028"/>
            <a:stretch>
              <a:fillRect/>
            </a:stretch>
          </p:blipFill>
          <p:spPr>
            <a:xfrm>
              <a:off x="10766202" y="2224994"/>
              <a:ext cx="1655069" cy="117104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336" name="Textfeld 32">
            <a:extLst>
              <a:ext uri="{FF2B5EF4-FFF2-40B4-BE49-F238E27FC236}">
                <a16:creationId xmlns:a16="http://schemas.microsoft.com/office/drawing/2014/main" id="{2AE00BE5-3FCB-49D3-B7EE-0A783C80A845}"/>
              </a:ext>
            </a:extLst>
          </p:cNvPr>
          <p:cNvSpPr txBox="1"/>
          <p:nvPr/>
        </p:nvSpPr>
        <p:spPr>
          <a:xfrm>
            <a:off x="209057" y="1251455"/>
            <a:ext cx="2040890" cy="264907"/>
          </a:xfrm>
          <a:prstGeom prst="rect">
            <a:avLst/>
          </a:prstGeom>
          <a:noFill/>
          <a:ln w="25400" cap="flat">
            <a:solidFill>
              <a:schemeClr val="tx1">
                <a:lumMod val="85000"/>
                <a:lumOff val="15000"/>
              </a:schemeClr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2860" tIns="22860" rIns="22860" bIns="22860" numCol="1" anchor="t">
            <a:noAutofit/>
          </a:bodyPr>
          <a:lstStyle>
            <a:lvl1pPr defTabSz="914400">
              <a:defRPr sz="2500" b="1"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 algn="ctr"/>
            <a:r>
              <a:rPr lang="en-US" sz="1250" dirty="0"/>
              <a:t>External Storage</a:t>
            </a:r>
            <a:endParaRPr sz="1250" dirty="0"/>
          </a:p>
        </p:txBody>
      </p:sp>
      <p:sp>
        <p:nvSpPr>
          <p:cNvPr id="337" name="Textfeld 32">
            <a:extLst>
              <a:ext uri="{FF2B5EF4-FFF2-40B4-BE49-F238E27FC236}">
                <a16:creationId xmlns:a16="http://schemas.microsoft.com/office/drawing/2014/main" id="{7E1E02F1-C1A1-4A9F-98F2-22A2F4416336}"/>
              </a:ext>
            </a:extLst>
          </p:cNvPr>
          <p:cNvSpPr txBox="1"/>
          <p:nvPr/>
        </p:nvSpPr>
        <p:spPr>
          <a:xfrm>
            <a:off x="2270366" y="1253321"/>
            <a:ext cx="2423943" cy="264907"/>
          </a:xfrm>
          <a:prstGeom prst="rect">
            <a:avLst/>
          </a:prstGeom>
          <a:noFill/>
          <a:ln w="25400" cap="flat">
            <a:solidFill>
              <a:schemeClr val="tx1">
                <a:lumMod val="85000"/>
                <a:lumOff val="15000"/>
              </a:schemeClr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2860" tIns="22860" rIns="22860" bIns="22860" numCol="1" anchor="t">
            <a:noAutofit/>
          </a:bodyPr>
          <a:lstStyle>
            <a:lvl1pPr defTabSz="914400">
              <a:defRPr sz="2500" b="1"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 algn="ctr"/>
            <a:r>
              <a:rPr lang="en-US" sz="1250" dirty="0"/>
              <a:t>Network</a:t>
            </a:r>
            <a:endParaRPr sz="1250" dirty="0"/>
          </a:p>
        </p:txBody>
      </p:sp>
      <p:sp>
        <p:nvSpPr>
          <p:cNvPr id="338" name="Textfeld 32">
            <a:extLst>
              <a:ext uri="{FF2B5EF4-FFF2-40B4-BE49-F238E27FC236}">
                <a16:creationId xmlns:a16="http://schemas.microsoft.com/office/drawing/2014/main" id="{AD8520C3-B08C-4382-9147-7AF826A8494B}"/>
              </a:ext>
            </a:extLst>
          </p:cNvPr>
          <p:cNvSpPr txBox="1"/>
          <p:nvPr/>
        </p:nvSpPr>
        <p:spPr>
          <a:xfrm>
            <a:off x="4707192" y="1253321"/>
            <a:ext cx="2423943" cy="264907"/>
          </a:xfrm>
          <a:prstGeom prst="rect">
            <a:avLst/>
          </a:prstGeom>
          <a:noFill/>
          <a:ln w="25400" cap="flat">
            <a:solidFill>
              <a:schemeClr val="tx1">
                <a:lumMod val="85000"/>
                <a:lumOff val="15000"/>
              </a:schemeClr>
            </a:solidFill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2860" tIns="22860" rIns="22860" bIns="22860" numCol="1" anchor="t">
            <a:noAutofit/>
          </a:bodyPr>
          <a:lstStyle>
            <a:lvl1pPr defTabSz="914400">
              <a:defRPr sz="2500" b="1"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 algn="ctr"/>
            <a:r>
              <a:rPr lang="en-US" sz="1250" dirty="0"/>
              <a:t>Local Computer</a:t>
            </a:r>
            <a:endParaRPr sz="1250" dirty="0"/>
          </a:p>
        </p:txBody>
      </p:sp>
      <p:sp>
        <p:nvSpPr>
          <p:cNvPr id="190" name="Rechteck 141">
            <a:extLst>
              <a:ext uri="{FF2B5EF4-FFF2-40B4-BE49-F238E27FC236}">
                <a16:creationId xmlns:a16="http://schemas.microsoft.com/office/drawing/2014/main" id="{5AF75721-6C7C-465F-9847-4121A7F3072B}"/>
              </a:ext>
            </a:extLst>
          </p:cNvPr>
          <p:cNvSpPr/>
          <p:nvPr/>
        </p:nvSpPr>
        <p:spPr>
          <a:xfrm>
            <a:off x="5382458" y="4344202"/>
            <a:ext cx="367624" cy="59165"/>
          </a:xfrm>
          <a:prstGeom prst="rect">
            <a:avLst/>
          </a:prstGeom>
          <a:solidFill>
            <a:srgbClr val="ABACFD">
              <a:alpha val="27000"/>
            </a:srgbClr>
          </a:solidFill>
          <a:ln w="12700" cap="flat">
            <a:noFill/>
            <a:miter lim="400000"/>
          </a:ln>
          <a:effectLst/>
        </p:spPr>
        <p:txBody>
          <a:bodyPr wrap="square" lIns="22860" tIns="22860" rIns="22860" bIns="22860" numCol="1" anchor="ctr">
            <a:noAutofit/>
          </a:bodyPr>
          <a:lstStyle/>
          <a:p>
            <a:pPr algn="ctr" defTabSz="457200">
              <a:defRPr sz="1800">
                <a:solidFill>
                  <a:srgbClr val="FFFFFF"/>
                </a:solidFill>
              </a:defRPr>
            </a:pPr>
            <a:endParaRPr sz="900" dirty="0"/>
          </a:p>
        </p:txBody>
      </p:sp>
      <p:sp>
        <p:nvSpPr>
          <p:cNvPr id="191" name="Rechteck 142">
            <a:extLst>
              <a:ext uri="{FF2B5EF4-FFF2-40B4-BE49-F238E27FC236}">
                <a16:creationId xmlns:a16="http://schemas.microsoft.com/office/drawing/2014/main" id="{FB761DEE-094D-42AA-BEEF-D0F46F680C31}"/>
              </a:ext>
            </a:extLst>
          </p:cNvPr>
          <p:cNvSpPr/>
          <p:nvPr/>
        </p:nvSpPr>
        <p:spPr>
          <a:xfrm>
            <a:off x="5338504" y="4491622"/>
            <a:ext cx="367624" cy="59166"/>
          </a:xfrm>
          <a:prstGeom prst="rect">
            <a:avLst/>
          </a:prstGeom>
          <a:solidFill>
            <a:srgbClr val="ABACFD">
              <a:alpha val="27000"/>
            </a:srgbClr>
          </a:solidFill>
          <a:ln w="12700" cap="flat">
            <a:noFill/>
            <a:miter lim="400000"/>
          </a:ln>
          <a:effectLst/>
        </p:spPr>
        <p:txBody>
          <a:bodyPr wrap="square" lIns="22860" tIns="22860" rIns="22860" bIns="22860" numCol="1" anchor="ctr">
            <a:noAutofit/>
          </a:bodyPr>
          <a:lstStyle/>
          <a:p>
            <a:pPr algn="ctr" defTabSz="457200">
              <a:defRPr sz="1800">
                <a:solidFill>
                  <a:srgbClr val="FFFFFF"/>
                </a:solidFill>
              </a:defRPr>
            </a:pPr>
            <a:endParaRPr sz="90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DC44009-DB78-4DCB-B773-C1C2F0E1F0C7}"/>
              </a:ext>
            </a:extLst>
          </p:cNvPr>
          <p:cNvGrpSpPr/>
          <p:nvPr/>
        </p:nvGrpSpPr>
        <p:grpSpPr>
          <a:xfrm>
            <a:off x="4810948" y="3877593"/>
            <a:ext cx="1036974" cy="1586619"/>
            <a:chOff x="4810948" y="3877593"/>
            <a:chExt cx="1036974" cy="1586619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B309C0F-EB2E-4AEB-9D2B-1BC5334C9183}"/>
                </a:ext>
              </a:extLst>
            </p:cNvPr>
            <p:cNvGrpSpPr/>
            <p:nvPr/>
          </p:nvGrpSpPr>
          <p:grpSpPr>
            <a:xfrm>
              <a:off x="4810948" y="3877593"/>
              <a:ext cx="1036974" cy="1586619"/>
              <a:chOff x="4801407" y="3859595"/>
              <a:chExt cx="1036974" cy="1586619"/>
            </a:xfrm>
          </p:grpSpPr>
          <p:pic>
            <p:nvPicPr>
              <p:cNvPr id="192" name="Inhaltsplatzhalter 10" descr="Inhaltsplatzhalter 10">
                <a:extLst>
                  <a:ext uri="{FF2B5EF4-FFF2-40B4-BE49-F238E27FC236}">
                    <a16:creationId xmlns:a16="http://schemas.microsoft.com/office/drawing/2014/main" id="{E3BDBDE1-225E-4347-A9DE-0E62FE301E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rcRect l="43890" t="37088"/>
              <a:stretch>
                <a:fillRect/>
              </a:stretch>
            </p:blipFill>
            <p:spPr>
              <a:xfrm>
                <a:off x="4821421" y="3859595"/>
                <a:ext cx="1016960" cy="1586619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194" name="Rechteck 14">
                <a:extLst>
                  <a:ext uri="{FF2B5EF4-FFF2-40B4-BE49-F238E27FC236}">
                    <a16:creationId xmlns:a16="http://schemas.microsoft.com/office/drawing/2014/main" id="{E8BE478D-59E5-4B3A-BCD7-72F6678F54B2}"/>
                  </a:ext>
                </a:extLst>
              </p:cNvPr>
              <p:cNvSpPr/>
              <p:nvPr/>
            </p:nvSpPr>
            <p:spPr>
              <a:xfrm>
                <a:off x="4801407" y="4186109"/>
                <a:ext cx="124171" cy="486424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ctr">
                <a:noAutofit/>
              </a:bodyPr>
              <a:lstStyle/>
              <a:p>
                <a:pPr algn="ctr" defTabSz="457200">
                  <a:defRPr sz="1800">
                    <a:solidFill>
                      <a:srgbClr val="FFFFFF"/>
                    </a:solidFill>
                  </a:defRPr>
                </a:pPr>
                <a:endParaRPr sz="900"/>
              </a:p>
            </p:txBody>
          </p:sp>
          <p:sp>
            <p:nvSpPr>
              <p:cNvPr id="195" name="Rechteck 15">
                <a:extLst>
                  <a:ext uri="{FF2B5EF4-FFF2-40B4-BE49-F238E27FC236}">
                    <a16:creationId xmlns:a16="http://schemas.microsoft.com/office/drawing/2014/main" id="{9B48BE1C-3336-4DEF-BCD5-4EF347CA68CD}"/>
                  </a:ext>
                </a:extLst>
              </p:cNvPr>
              <p:cNvSpPr/>
              <p:nvPr/>
            </p:nvSpPr>
            <p:spPr>
              <a:xfrm>
                <a:off x="4863492" y="4191237"/>
                <a:ext cx="124171" cy="212708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ctr">
                <a:noAutofit/>
              </a:bodyPr>
              <a:lstStyle/>
              <a:p>
                <a:pPr algn="ctr" defTabSz="457200">
                  <a:defRPr sz="1800">
                    <a:solidFill>
                      <a:srgbClr val="FFFFFF"/>
                    </a:solidFill>
                  </a:defRPr>
                </a:pPr>
                <a:endParaRPr sz="900"/>
              </a:p>
            </p:txBody>
          </p:sp>
        </p:grpSp>
        <p:grpSp>
          <p:nvGrpSpPr>
            <p:cNvPr id="215" name="Gruppieren 77">
              <a:extLst>
                <a:ext uri="{FF2B5EF4-FFF2-40B4-BE49-F238E27FC236}">
                  <a16:creationId xmlns:a16="http://schemas.microsoft.com/office/drawing/2014/main" id="{5BE41D67-9C2B-4726-913A-153E8A584AF4}"/>
                </a:ext>
              </a:extLst>
            </p:cNvPr>
            <p:cNvGrpSpPr/>
            <p:nvPr/>
          </p:nvGrpSpPr>
          <p:grpSpPr>
            <a:xfrm>
              <a:off x="5410852" y="4995310"/>
              <a:ext cx="140500" cy="140860"/>
              <a:chOff x="0" y="0"/>
              <a:chExt cx="280997" cy="281718"/>
            </a:xfrm>
          </p:grpSpPr>
          <p:grpSp>
            <p:nvGrpSpPr>
              <p:cNvPr id="216" name="Gruppieren 134">
                <a:extLst>
                  <a:ext uri="{FF2B5EF4-FFF2-40B4-BE49-F238E27FC236}">
                    <a16:creationId xmlns:a16="http://schemas.microsoft.com/office/drawing/2014/main" id="{3A359291-6415-4465-9ACE-1C5850228B68}"/>
                  </a:ext>
                </a:extLst>
              </p:cNvPr>
              <p:cNvGrpSpPr/>
              <p:nvPr/>
            </p:nvGrpSpPr>
            <p:grpSpPr>
              <a:xfrm>
                <a:off x="83274" y="16846"/>
                <a:ext cx="197724" cy="264873"/>
                <a:chOff x="0" y="0"/>
                <a:chExt cx="197723" cy="264872"/>
              </a:xfrm>
            </p:grpSpPr>
            <p:sp>
              <p:nvSpPr>
                <p:cNvPr id="218" name="Rechteck 72">
                  <a:extLst>
                    <a:ext uri="{FF2B5EF4-FFF2-40B4-BE49-F238E27FC236}">
                      <a16:creationId xmlns:a16="http://schemas.microsoft.com/office/drawing/2014/main" id="{6E8CB1B4-1083-46EE-B3B0-891A72DA63B1}"/>
                    </a:ext>
                  </a:extLst>
                </p:cNvPr>
                <p:cNvSpPr/>
                <p:nvPr/>
              </p:nvSpPr>
              <p:spPr>
                <a:xfrm>
                  <a:off x="54167" y="-1"/>
                  <a:ext cx="143557" cy="2648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4603"/>
                      </a:moveTo>
                      <a:lnTo>
                        <a:pt x="19340" y="0"/>
                      </a:lnTo>
                      <a:cubicBezTo>
                        <a:pt x="20595" y="6020"/>
                        <a:pt x="18084" y="10269"/>
                        <a:pt x="21600" y="16288"/>
                      </a:cubicBezTo>
                      <a:lnTo>
                        <a:pt x="0" y="21600"/>
                      </a:lnTo>
                      <a:lnTo>
                        <a:pt x="0" y="4603"/>
                      </a:lnTo>
                      <a:close/>
                    </a:path>
                  </a:pathLst>
                </a:custGeom>
                <a:solidFill>
                  <a:srgbClr val="ABACFD">
                    <a:alpha val="73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2860" tIns="22860" rIns="22860" bIns="22860" numCol="1" anchor="ctr">
                  <a:noAutofit/>
                </a:bodyPr>
                <a:lstStyle/>
                <a:p>
                  <a:pPr algn="ctr" defTabSz="457200">
                    <a:defRPr sz="1800">
                      <a:solidFill>
                        <a:srgbClr val="FFFFFF"/>
                      </a:solidFill>
                    </a:defRPr>
                  </a:pPr>
                  <a:endParaRPr sz="900"/>
                </a:p>
              </p:txBody>
            </p:sp>
            <p:sp>
              <p:nvSpPr>
                <p:cNvPr id="219" name="Rechteck 137">
                  <a:extLst>
                    <a:ext uri="{FF2B5EF4-FFF2-40B4-BE49-F238E27FC236}">
                      <a16:creationId xmlns:a16="http://schemas.microsoft.com/office/drawing/2014/main" id="{B626EBEC-8DF6-4C93-8D59-ED90ED0E549F}"/>
                    </a:ext>
                  </a:extLst>
                </p:cNvPr>
                <p:cNvSpPr/>
                <p:nvPr/>
              </p:nvSpPr>
              <p:spPr>
                <a:xfrm>
                  <a:off x="0" y="40068"/>
                  <a:ext cx="71627" cy="217037"/>
                </a:xfrm>
                <a:prstGeom prst="rect">
                  <a:avLst/>
                </a:prstGeom>
                <a:solidFill>
                  <a:srgbClr val="ABACFD">
                    <a:alpha val="73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2860" tIns="22860" rIns="22860" bIns="22860" numCol="1" anchor="ctr">
                  <a:noAutofit/>
                </a:bodyPr>
                <a:lstStyle/>
                <a:p>
                  <a:pPr algn="ctr" defTabSz="457200">
                    <a:defRPr sz="1800">
                      <a:solidFill>
                        <a:srgbClr val="FFFFFF"/>
                      </a:solidFill>
                    </a:defRPr>
                  </a:pPr>
                  <a:endParaRPr sz="900"/>
                </a:p>
              </p:txBody>
            </p:sp>
          </p:grpSp>
          <p:sp>
            <p:nvSpPr>
              <p:cNvPr id="217" name="Rechteck 76">
                <a:extLst>
                  <a:ext uri="{FF2B5EF4-FFF2-40B4-BE49-F238E27FC236}">
                    <a16:creationId xmlns:a16="http://schemas.microsoft.com/office/drawing/2014/main" id="{104AEBE2-961F-40F4-AD07-BB99E9255F43}"/>
                  </a:ext>
                </a:extLst>
              </p:cNvPr>
              <p:cNvSpPr/>
              <p:nvPr/>
            </p:nvSpPr>
            <p:spPr>
              <a:xfrm>
                <a:off x="-1" y="-1"/>
                <a:ext cx="248237" cy="718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089" y="0"/>
                    </a:moveTo>
                    <a:lnTo>
                      <a:pt x="21600" y="7851"/>
                    </a:lnTo>
                    <a:lnTo>
                      <a:pt x="10563" y="21600"/>
                    </a:lnTo>
                    <a:lnTo>
                      <a:pt x="0" y="14870"/>
                    </a:lnTo>
                    <a:lnTo>
                      <a:pt x="9089" y="0"/>
                    </a:lnTo>
                    <a:close/>
                  </a:path>
                </a:pathLst>
              </a:custGeom>
              <a:solidFill>
                <a:srgbClr val="ABACFD">
                  <a:alpha val="73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ctr">
                <a:noAutofit/>
              </a:bodyPr>
              <a:lstStyle/>
              <a:p>
                <a:pPr algn="ctr" defTabSz="457200">
                  <a:defRPr sz="1800">
                    <a:solidFill>
                      <a:srgbClr val="FFFFFF"/>
                    </a:solidFill>
                  </a:defRPr>
                </a:pPr>
                <a:endParaRPr sz="900"/>
              </a:p>
            </p:txBody>
          </p: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B4C1884-1E01-4D34-A661-8744377118A3}"/>
              </a:ext>
            </a:extLst>
          </p:cNvPr>
          <p:cNvGrpSpPr/>
          <p:nvPr/>
        </p:nvGrpSpPr>
        <p:grpSpPr>
          <a:xfrm>
            <a:off x="5196752" y="4886963"/>
            <a:ext cx="1753387" cy="360240"/>
            <a:chOff x="4891949" y="4852104"/>
            <a:chExt cx="1753387" cy="360240"/>
          </a:xfrm>
        </p:grpSpPr>
        <p:sp>
          <p:nvSpPr>
            <p:cNvPr id="200" name="Gewinkelter Verbinder 88">
              <a:extLst>
                <a:ext uri="{FF2B5EF4-FFF2-40B4-BE49-F238E27FC236}">
                  <a16:creationId xmlns:a16="http://schemas.microsoft.com/office/drawing/2014/main" id="{14B67002-65D9-47A4-9F94-02A546C70642}"/>
                </a:ext>
              </a:extLst>
            </p:cNvPr>
            <p:cNvSpPr/>
            <p:nvPr/>
          </p:nvSpPr>
          <p:spPr>
            <a:xfrm flipH="1">
              <a:off x="5268399" y="4852104"/>
              <a:ext cx="1376937" cy="1702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32" y="0"/>
                  </a:lnTo>
                  <a:lnTo>
                    <a:pt x="32" y="21600"/>
                  </a:lnTo>
                  <a:lnTo>
                    <a:pt x="21600" y="21600"/>
                  </a:lnTo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 type="triangle" w="med" len="med"/>
              <a:tailEnd type="oval" w="med" len="med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457200">
                <a:defRPr sz="1800"/>
              </a:pPr>
              <a:endParaRPr sz="900"/>
            </a:p>
          </p:txBody>
        </p:sp>
        <p:sp>
          <p:nvSpPr>
            <p:cNvPr id="204" name="Gewinkelter Verbinder 93">
              <a:extLst>
                <a:ext uri="{FF2B5EF4-FFF2-40B4-BE49-F238E27FC236}">
                  <a16:creationId xmlns:a16="http://schemas.microsoft.com/office/drawing/2014/main" id="{47C04C9F-B773-45A2-8BD1-EC2EA235C7C4}"/>
                </a:ext>
              </a:extLst>
            </p:cNvPr>
            <p:cNvSpPr/>
            <p:nvPr/>
          </p:nvSpPr>
          <p:spPr>
            <a:xfrm rot="10800000" flipV="1">
              <a:off x="4891949" y="5022398"/>
              <a:ext cx="1156490" cy="1899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0" y="0"/>
                  </a:lnTo>
                  <a:lnTo>
                    <a:pt x="70" y="21600"/>
                  </a:lnTo>
                  <a:lnTo>
                    <a:pt x="21600" y="21600"/>
                  </a:lnTo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tailEnd type="oval" w="med" len="med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defTabSz="457200">
                <a:defRPr sz="1800"/>
              </a:pPr>
              <a:endParaRPr sz="900"/>
            </a:p>
          </p:txBody>
        </p:sp>
      </p:grpSp>
      <p:grpSp>
        <p:nvGrpSpPr>
          <p:cNvPr id="90" name="Gruppieren 47">
            <a:extLst>
              <a:ext uri="{FF2B5EF4-FFF2-40B4-BE49-F238E27FC236}">
                <a16:creationId xmlns:a16="http://schemas.microsoft.com/office/drawing/2014/main" id="{77796D37-660F-4552-947E-239C969B6789}"/>
              </a:ext>
            </a:extLst>
          </p:cNvPr>
          <p:cNvGrpSpPr/>
          <p:nvPr/>
        </p:nvGrpSpPr>
        <p:grpSpPr>
          <a:xfrm flipH="1" flipV="1">
            <a:off x="4246457" y="4248871"/>
            <a:ext cx="921471" cy="566464"/>
            <a:chOff x="0" y="3365"/>
            <a:chExt cx="1842939" cy="1132927"/>
          </a:xfrm>
        </p:grpSpPr>
        <p:sp>
          <p:nvSpPr>
            <p:cNvPr id="108" name="Gerader Verbinder 133">
              <a:extLst>
                <a:ext uri="{FF2B5EF4-FFF2-40B4-BE49-F238E27FC236}">
                  <a16:creationId xmlns:a16="http://schemas.microsoft.com/office/drawing/2014/main" id="{72A96A44-57DA-495E-9F1D-D089AA07E604}"/>
                </a:ext>
              </a:extLst>
            </p:cNvPr>
            <p:cNvSpPr/>
            <p:nvPr/>
          </p:nvSpPr>
          <p:spPr>
            <a:xfrm flipV="1">
              <a:off x="16866" y="296922"/>
              <a:ext cx="1809137" cy="839371"/>
            </a:xfrm>
            <a:prstGeom prst="line">
              <a:avLst/>
            </a:prstGeom>
            <a:noFill/>
            <a:ln w="6350" cap="flat">
              <a:solidFill>
                <a:srgbClr val="A6A6A6"/>
              </a:solidFill>
              <a:prstDash val="dash"/>
              <a:miter lim="800000"/>
              <a:headEnd type="triangle" w="med" len="med"/>
              <a:tailEnd type="oval" w="med" len="med"/>
            </a:ln>
            <a:effectLst/>
          </p:spPr>
          <p:txBody>
            <a:bodyPr wrap="square" lIns="22860" tIns="22860" rIns="22860" bIns="22860" numCol="1" anchor="t">
              <a:noAutofit/>
            </a:bodyPr>
            <a:lstStyle/>
            <a:p>
              <a:pPr defTabSz="457200">
                <a:defRPr sz="1800"/>
              </a:pPr>
              <a:endParaRPr sz="900"/>
            </a:p>
          </p:txBody>
        </p:sp>
        <p:sp>
          <p:nvSpPr>
            <p:cNvPr id="109" name="Gerader Verbinder 136">
              <a:extLst>
                <a:ext uri="{FF2B5EF4-FFF2-40B4-BE49-F238E27FC236}">
                  <a16:creationId xmlns:a16="http://schemas.microsoft.com/office/drawing/2014/main" id="{9CF782C0-B941-4BC8-99C6-04ED5CBA82F3}"/>
                </a:ext>
              </a:extLst>
            </p:cNvPr>
            <p:cNvSpPr/>
            <p:nvPr/>
          </p:nvSpPr>
          <p:spPr>
            <a:xfrm flipV="1">
              <a:off x="0" y="3365"/>
              <a:ext cx="1842940" cy="571208"/>
            </a:xfrm>
            <a:prstGeom prst="line">
              <a:avLst/>
            </a:prstGeom>
            <a:noFill/>
            <a:ln w="6350" cap="flat">
              <a:solidFill>
                <a:srgbClr val="A6A6A6"/>
              </a:solidFill>
              <a:prstDash val="dash"/>
              <a:miter lim="800000"/>
              <a:headEnd type="triangle" w="med" len="med"/>
              <a:tailEnd type="oval" w="med" len="med"/>
            </a:ln>
            <a:effectLst/>
          </p:spPr>
          <p:txBody>
            <a:bodyPr wrap="square" lIns="22860" tIns="22860" rIns="22860" bIns="22860" numCol="1" anchor="t">
              <a:noAutofit/>
            </a:bodyPr>
            <a:lstStyle/>
            <a:p>
              <a:pPr defTabSz="457200">
                <a:defRPr sz="1800"/>
              </a:pPr>
              <a:endParaRPr sz="900"/>
            </a:p>
          </p:txBody>
        </p:sp>
      </p:grpSp>
      <p:grpSp>
        <p:nvGrpSpPr>
          <p:cNvPr id="340" name="Gruppieren 59">
            <a:extLst>
              <a:ext uri="{FF2B5EF4-FFF2-40B4-BE49-F238E27FC236}">
                <a16:creationId xmlns:a16="http://schemas.microsoft.com/office/drawing/2014/main" id="{D2C5E015-3878-4AF6-87EB-A57170030EC5}"/>
              </a:ext>
            </a:extLst>
          </p:cNvPr>
          <p:cNvGrpSpPr/>
          <p:nvPr/>
        </p:nvGrpSpPr>
        <p:grpSpPr>
          <a:xfrm>
            <a:off x="6470665" y="3876559"/>
            <a:ext cx="1264989" cy="1000535"/>
            <a:chOff x="0" y="0"/>
            <a:chExt cx="2529975" cy="2001068"/>
          </a:xfrm>
        </p:grpSpPr>
        <p:pic>
          <p:nvPicPr>
            <p:cNvPr id="341" name="Inhaltsplatzhalter 10" descr="Inhaltsplatzhalter 10">
              <a:extLst>
                <a:ext uri="{FF2B5EF4-FFF2-40B4-BE49-F238E27FC236}">
                  <a16:creationId xmlns:a16="http://schemas.microsoft.com/office/drawing/2014/main" id="{5CCCDAB2-1D28-409B-BF3D-63DCC8471D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/>
            </a:blip>
            <a:srcRect l="53730" b="73698"/>
            <a:stretch>
              <a:fillRect/>
            </a:stretch>
          </p:blipFill>
          <p:spPr>
            <a:xfrm>
              <a:off x="0" y="0"/>
              <a:ext cx="2529976" cy="200106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42" name="Rechteck 70">
              <a:extLst>
                <a:ext uri="{FF2B5EF4-FFF2-40B4-BE49-F238E27FC236}">
                  <a16:creationId xmlns:a16="http://schemas.microsoft.com/office/drawing/2014/main" id="{12532872-FD73-49FE-9B5A-CA3BD6C38A9C}"/>
                </a:ext>
              </a:extLst>
            </p:cNvPr>
            <p:cNvSpPr/>
            <p:nvPr/>
          </p:nvSpPr>
          <p:spPr>
            <a:xfrm>
              <a:off x="238519" y="610223"/>
              <a:ext cx="1052033" cy="1316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" y="0"/>
                  </a:moveTo>
                  <a:lnTo>
                    <a:pt x="21600" y="2694"/>
                  </a:lnTo>
                  <a:lnTo>
                    <a:pt x="20834" y="21600"/>
                  </a:lnTo>
                  <a:lnTo>
                    <a:pt x="0" y="18294"/>
                  </a:lnTo>
                  <a:cubicBezTo>
                    <a:pt x="51" y="12196"/>
                    <a:pt x="102" y="6098"/>
                    <a:pt x="153" y="0"/>
                  </a:cubicBezTo>
                  <a:close/>
                </a:path>
              </a:pathLst>
            </a:custGeom>
            <a:solidFill>
              <a:srgbClr val="ABACFD">
                <a:alpha val="26000"/>
              </a:srgbClr>
            </a:solidFill>
            <a:ln w="25400" cap="flat">
              <a:solidFill>
                <a:srgbClr val="ABACFD"/>
              </a:solidFill>
              <a:prstDash val="solid"/>
              <a:miter lim="8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algn="ctr" defTabSz="457200">
                <a:defRPr sz="1800">
                  <a:solidFill>
                    <a:srgbClr val="FFFFFF"/>
                  </a:solidFill>
                </a:defRPr>
              </a:pPr>
              <a:endParaRPr sz="900"/>
            </a:p>
          </p:txBody>
        </p:sp>
      </p:grpSp>
      <p:sp>
        <p:nvSpPr>
          <p:cNvPr id="344" name="Multi-resolution, 5D+ image data">
            <a:extLst>
              <a:ext uri="{FF2B5EF4-FFF2-40B4-BE49-F238E27FC236}">
                <a16:creationId xmlns:a16="http://schemas.microsoft.com/office/drawing/2014/main" id="{5E1B5582-5F10-48DA-B831-D79E0C4FE2BB}"/>
              </a:ext>
            </a:extLst>
          </p:cNvPr>
          <p:cNvSpPr txBox="1"/>
          <p:nvPr/>
        </p:nvSpPr>
        <p:spPr>
          <a:xfrm>
            <a:off x="60165" y="56675"/>
            <a:ext cx="9029903" cy="68135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 defTabSz="1219170">
              <a:lnSpc>
                <a:spcPct val="100000"/>
              </a:lnSpc>
              <a:spcBef>
                <a:spcPct val="0"/>
              </a:spcBef>
              <a:buNone/>
              <a:defRPr sz="2667" b="1" kern="0">
                <a:solidFill>
                  <a:srgbClr val="0047B9"/>
                </a:solidFill>
                <a:latin typeface="Arial"/>
                <a:ea typeface="MS PGothic"/>
                <a:cs typeface="Arial"/>
              </a:defRPr>
            </a:lvl1pPr>
          </a:lstStyle>
          <a:p>
            <a:r>
              <a:rPr dirty="0"/>
              <a:t>Multi-resolution, 5D+ image data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1F5AE9-5D74-465F-974D-C05AC399CF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5538" y="5639331"/>
            <a:ext cx="1141142" cy="354234"/>
          </a:xfrm>
          <a:prstGeom prst="rect">
            <a:avLst/>
          </a:prstGeom>
        </p:spPr>
      </p:pic>
      <p:pic>
        <p:nvPicPr>
          <p:cNvPr id="355" name="Picture 354">
            <a:extLst>
              <a:ext uri="{FF2B5EF4-FFF2-40B4-BE49-F238E27FC236}">
                <a16:creationId xmlns:a16="http://schemas.microsoft.com/office/drawing/2014/main" id="{AEEBBF1A-2BA1-45D2-AACA-B9403588A32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90719" y="5462214"/>
            <a:ext cx="1141142" cy="354234"/>
          </a:xfrm>
          <a:prstGeom prst="rect">
            <a:avLst/>
          </a:prstGeom>
        </p:spPr>
      </p:pic>
      <p:sp>
        <p:nvSpPr>
          <p:cNvPr id="9" name="Multiplication Sign 8">
            <a:extLst>
              <a:ext uri="{FF2B5EF4-FFF2-40B4-BE49-F238E27FC236}">
                <a16:creationId xmlns:a16="http://schemas.microsoft.com/office/drawing/2014/main" id="{316A478A-38B6-48BF-B808-A4B89FB476C6}"/>
              </a:ext>
            </a:extLst>
          </p:cNvPr>
          <p:cNvSpPr/>
          <p:nvPr/>
        </p:nvSpPr>
        <p:spPr>
          <a:xfrm>
            <a:off x="4747414" y="2131217"/>
            <a:ext cx="2928232" cy="1130323"/>
          </a:xfrm>
          <a:prstGeom prst="mathMultiply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9" name="Rectangle 358">
            <a:extLst>
              <a:ext uri="{FF2B5EF4-FFF2-40B4-BE49-F238E27FC236}">
                <a16:creationId xmlns:a16="http://schemas.microsoft.com/office/drawing/2014/main" id="{768D4CBE-7AD1-47B6-B63C-3B8794F81AA7}"/>
              </a:ext>
            </a:extLst>
          </p:cNvPr>
          <p:cNvSpPr/>
          <p:nvPr/>
        </p:nvSpPr>
        <p:spPr bwMode="auto">
          <a:xfrm>
            <a:off x="0" y="6293958"/>
            <a:ext cx="12192000" cy="400110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>
            <a:spAutoFit/>
          </a:bodyPr>
          <a:lstStyle/>
          <a:p>
            <a:pPr defTabSz="609585"/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CIDAS Göttingen · Josh Moore · Scalable Strategies (2025-01-23) 10.5281/</a:t>
            </a:r>
            <a:r>
              <a:rPr lang="en-US" sz="10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zenodo</a:t>
            </a:r>
            <a:r>
              <a:rPr lang="en-US" sz="1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14716546</a:t>
            </a:r>
          </a:p>
          <a:p>
            <a:pPr defTabSz="1219200">
              <a:defRPr sz="1600"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“Monolithic vs. chunked” by Henning Falk </a:t>
            </a:r>
            <a:r>
              <a:rPr lang="en-GB" sz="1000" u="sng" dirty="0">
                <a:solidFill>
                  <a:srgbClr val="0097A7"/>
                </a:solidFill>
                <a:uFill>
                  <a:solidFill>
                    <a:srgbClr val="0097A7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https://github.com/zarr-developers/zarr-illustrations-falk-2022</a:t>
            </a:r>
            <a:r>
              <a:rPr lang="en-GB" sz="1000" u="sng" dirty="0">
                <a:solidFill>
                  <a:srgbClr val="0097A7"/>
                </a:solidFill>
                <a:uFill>
                  <a:solidFill>
                    <a:srgbClr val="0097A7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©2022 </a:t>
            </a:r>
            <a:r>
              <a:rPr lang="en-GB" sz="1000" dirty="0" err="1">
                <a:latin typeface="Arial" panose="020B0604020202020204" pitchFamily="34" charset="0"/>
                <a:cs typeface="Arial" panose="020B0604020202020204" pitchFamily="34" charset="0"/>
              </a:rPr>
              <a:t>NumFOCUS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 (CC BY 4.0)</a:t>
            </a:r>
            <a:endParaRPr lang="en-US" sz="1200" b="1" dirty="0">
              <a:solidFill>
                <a:prstClr val="black"/>
              </a:solidFill>
            </a:endParaRPr>
          </a:p>
        </p:txBody>
      </p:sp>
      <p:sp>
        <p:nvSpPr>
          <p:cNvPr id="360" name="Moore et al. (2021). OME-NGFF: a next-generation file format for expanding bioimaging data-access strategies. Nature methods (2021). Published: 29 November 2021 DOI: 10.1038/s41592-021-01326-w  https://bit.ly/citing-ome">
            <a:extLst>
              <a:ext uri="{FF2B5EF4-FFF2-40B4-BE49-F238E27FC236}">
                <a16:creationId xmlns:a16="http://schemas.microsoft.com/office/drawing/2014/main" id="{B45ADE63-0E22-45EF-A746-E1244F8065D6}"/>
              </a:ext>
            </a:extLst>
          </p:cNvPr>
          <p:cNvSpPr txBox="1"/>
          <p:nvPr/>
        </p:nvSpPr>
        <p:spPr bwMode="auto">
          <a:xfrm>
            <a:off x="7514860" y="6313275"/>
            <a:ext cx="4677140" cy="30777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tIns="45720" bIns="45720">
            <a:spAutoFit/>
          </a:bodyPr>
          <a:lstStyle/>
          <a:p>
            <a:pPr algn="r" defTabSz="228600">
              <a:spcBef>
                <a:spcPts val="500"/>
              </a:spcBef>
              <a:defRPr sz="1400" i="1">
                <a:solidFill>
                  <a:srgbClr val="455A64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r>
              <a:rPr sz="700" dirty="0"/>
              <a:t>Moore et al. (2021). </a:t>
            </a:r>
            <a:r>
              <a:rPr sz="700" b="1" dirty="0"/>
              <a:t>OME-NGFF: a next-generation file format for expanding bioimaging data-access strategies.</a:t>
            </a:r>
            <a:r>
              <a:rPr lang="en-GB" sz="700" dirty="0"/>
              <a:t>Nature methods (2021). Published: 29 November 2021 DOI: </a:t>
            </a:r>
            <a:r>
              <a:rPr lang="en-GB" sz="700" u="sng" dirty="0">
                <a:solidFill>
                  <a:schemeClr val="accent1"/>
                </a:solidFill>
                <a:uFill>
                  <a:solidFill>
                    <a:schemeClr val="accent1"/>
                  </a:solidFill>
                </a:uFill>
                <a:hlinkClick r:id="rId10"/>
              </a:rPr>
              <a:t>10.1038/s41592-021-01326-w</a:t>
            </a:r>
            <a:r>
              <a:rPr lang="en-GB" sz="700" u="sng" dirty="0">
                <a:solidFill>
                  <a:schemeClr val="accent1"/>
                </a:solidFill>
                <a:uFill>
                  <a:solidFill>
                    <a:schemeClr val="accent1"/>
                  </a:solidFill>
                </a:uFill>
              </a:rPr>
              <a:t> </a:t>
            </a:r>
            <a:r>
              <a:rPr lang="en-GB" sz="700" u="sng" dirty="0">
                <a:solidFill>
                  <a:schemeClr val="accent1"/>
                </a:solidFill>
                <a:uFill>
                  <a:solidFill>
                    <a:schemeClr val="accent1"/>
                  </a:solidFill>
                </a:uFill>
                <a:hlinkClick r:id="rId11"/>
              </a:rPr>
              <a:t>https://bit.ly/citing-ome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DA95379-BE82-4AB6-B622-2A2AC7EB7843}"/>
              </a:ext>
            </a:extLst>
          </p:cNvPr>
          <p:cNvCxnSpPr/>
          <p:nvPr/>
        </p:nvCxnSpPr>
        <p:spPr>
          <a:xfrm flipV="1">
            <a:off x="9715185" y="1727200"/>
            <a:ext cx="549590" cy="1418687"/>
          </a:xfrm>
          <a:prstGeom prst="line">
            <a:avLst/>
          </a:prstGeom>
          <a:ln w="28575">
            <a:solidFill>
              <a:srgbClr val="21FF2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4EE46E3-F7B2-4254-A21C-390BF8FB7F15}"/>
              </a:ext>
            </a:extLst>
          </p:cNvPr>
          <p:cNvCxnSpPr/>
          <p:nvPr/>
        </p:nvCxnSpPr>
        <p:spPr>
          <a:xfrm>
            <a:off x="9153525" y="1487488"/>
            <a:ext cx="1116013" cy="251190"/>
          </a:xfrm>
          <a:prstGeom prst="line">
            <a:avLst/>
          </a:prstGeom>
          <a:ln w="28575">
            <a:solidFill>
              <a:srgbClr val="21FF2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9" name="Straight Connector 368">
            <a:extLst>
              <a:ext uri="{FF2B5EF4-FFF2-40B4-BE49-F238E27FC236}">
                <a16:creationId xmlns:a16="http://schemas.microsoft.com/office/drawing/2014/main" id="{3905D3CE-E3DB-4EC6-992E-774C71065C29}"/>
              </a:ext>
            </a:extLst>
          </p:cNvPr>
          <p:cNvCxnSpPr>
            <a:cxnSpLocks/>
          </p:cNvCxnSpPr>
          <p:nvPr/>
        </p:nvCxnSpPr>
        <p:spPr>
          <a:xfrm flipV="1">
            <a:off x="8801100" y="1484893"/>
            <a:ext cx="359732" cy="993285"/>
          </a:xfrm>
          <a:prstGeom prst="line">
            <a:avLst/>
          </a:prstGeom>
          <a:ln w="28575">
            <a:solidFill>
              <a:srgbClr val="21FF26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63F8C6C-A848-4006-B707-6D5D0E09488F}"/>
              </a:ext>
            </a:extLst>
          </p:cNvPr>
          <p:cNvCxnSpPr>
            <a:cxnSpLocks/>
          </p:cNvCxnSpPr>
          <p:nvPr/>
        </p:nvCxnSpPr>
        <p:spPr>
          <a:xfrm>
            <a:off x="8801100" y="2468015"/>
            <a:ext cx="909152" cy="677872"/>
          </a:xfrm>
          <a:prstGeom prst="line">
            <a:avLst/>
          </a:prstGeom>
          <a:ln w="28575">
            <a:solidFill>
              <a:srgbClr val="21FF26"/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1247060"/>
      </p:ext>
    </p:extLst>
  </p:cSld>
  <p:clrMapOvr>
    <a:masterClrMapping/>
  </p:clrMapOvr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" grpId="0"/>
      <p:bldP spid="333" grpId="0" animBg="1"/>
      <p:bldP spid="190" grpId="0" animBg="1"/>
      <p:bldP spid="191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845375" y="6677026"/>
            <a:ext cx="189992" cy="19145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>
            <a:normAutofit fontScale="32500" lnSpcReduction="20000"/>
          </a:bodyPr>
          <a:lstStyle>
            <a:lvl1pPr algn="r" defTabSz="1219200">
              <a:defRPr sz="130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16</a:t>
            </a:fld>
            <a:endParaRPr/>
          </a:p>
        </p:txBody>
      </p:sp>
      <p:sp>
        <p:nvSpPr>
          <p:cNvPr id="1009" name="Google Shape;77;p16"/>
          <p:cNvSpPr txBox="1">
            <a:spLocks noGrp="1"/>
          </p:cNvSpPr>
          <p:nvPr>
            <p:ph type="title"/>
          </p:nvPr>
        </p:nvSpPr>
        <p:spPr>
          <a:xfrm>
            <a:off x="0" y="-14017"/>
            <a:ext cx="9029902" cy="6813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defTabSz="2438400">
              <a:lnSpc>
                <a:spcPct val="100000"/>
              </a:lnSpc>
              <a:defRPr sz="6600">
                <a:solidFill>
                  <a:srgbClr val="0F1C2E"/>
                </a:solidFill>
              </a:defRPr>
            </a:lvl1pPr>
          </a:lstStyle>
          <a:p>
            <a:pPr defTabSz="1219170"/>
            <a:r>
              <a:rPr lang="en-US" sz="2667" b="1" kern="0" dirty="0">
                <a:solidFill>
                  <a:srgbClr val="0047B9"/>
                </a:solidFill>
                <a:latin typeface="Arial"/>
                <a:ea typeface="MS PGothic"/>
                <a:cs typeface="Arial"/>
              </a:rPr>
              <a:t>Growing support for viewing </a:t>
            </a:r>
            <a:r>
              <a:rPr lang="en-US" sz="2667" b="1" kern="0" dirty="0" err="1">
                <a:solidFill>
                  <a:srgbClr val="0047B9"/>
                </a:solidFill>
                <a:latin typeface="Arial"/>
                <a:ea typeface="MS PGothic"/>
                <a:cs typeface="Arial"/>
              </a:rPr>
              <a:t>analysing</a:t>
            </a:r>
            <a:endParaRPr sz="2667" b="1" kern="0" dirty="0">
              <a:solidFill>
                <a:srgbClr val="0047B9"/>
              </a:solidFill>
              <a:latin typeface="Arial"/>
              <a:ea typeface="MS PGothic"/>
              <a:cs typeface="Arial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64DBA71-EC18-4265-B944-DE8914FA249B}"/>
              </a:ext>
            </a:extLst>
          </p:cNvPr>
          <p:cNvGrpSpPr/>
          <p:nvPr/>
        </p:nvGrpSpPr>
        <p:grpSpPr>
          <a:xfrm flipH="1">
            <a:off x="5842888" y="1045061"/>
            <a:ext cx="6097483" cy="4927145"/>
            <a:chOff x="534811" y="1274218"/>
            <a:chExt cx="6097483" cy="4927145"/>
          </a:xfrm>
        </p:grpSpPr>
        <p:sp>
          <p:nvSpPr>
            <p:cNvPr id="1016" name="Neuroglancer…"/>
            <p:cNvSpPr txBox="1"/>
            <p:nvPr/>
          </p:nvSpPr>
          <p:spPr>
            <a:xfrm>
              <a:off x="4229693" y="1274218"/>
              <a:ext cx="1242776" cy="323165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tIns="45720" bIns="45720">
              <a:spAutoFit/>
            </a:bodyPr>
            <a:lstStyle/>
            <a:p>
              <a:pPr>
                <a:defRPr sz="3000">
                  <a:latin typeface="Avenir Next Regular"/>
                  <a:ea typeface="Avenir Next Regular"/>
                  <a:cs typeface="Avenir Next Regular"/>
                  <a:sym typeface="Avenir Next Regular"/>
                </a:defRPr>
              </a:pPr>
              <a:r>
                <a:rPr sz="1500" dirty="0" err="1"/>
                <a:t>Neuroglancer</a:t>
              </a:r>
              <a:endParaRPr sz="1500" dirty="0"/>
            </a:p>
          </p:txBody>
        </p:sp>
        <p:pic>
          <p:nvPicPr>
            <p:cNvPr id="1017" name="Screen Recording 2024-10-23 at 23.35.21.mov" descr="Screen Recording 2024-10-23 at 23.35.21.mov"/>
            <p:cNvPicPr>
              <a:picLocks/>
            </p:cNvPicPr>
            <p:nvPr>
              <a:vide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5">
              <a:extLst/>
            </a:blip>
            <a:stretch>
              <a:fillRect/>
            </a:stretch>
          </p:blipFill>
          <p:spPr>
            <a:xfrm flipH="1">
              <a:off x="964169" y="1288244"/>
              <a:ext cx="2458271" cy="1774151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018" name="Google Shape;262;p34" descr="Google Shape;262;p34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 flipH="1">
              <a:off x="3783571" y="2656461"/>
              <a:ext cx="2848723" cy="1879479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1019" name="Webknossos…"/>
            <p:cNvSpPr txBox="1"/>
            <p:nvPr/>
          </p:nvSpPr>
          <p:spPr>
            <a:xfrm>
              <a:off x="2281821" y="3878247"/>
              <a:ext cx="1163459" cy="323165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tIns="45720" bIns="45720">
              <a:spAutoFit/>
            </a:bodyPr>
            <a:lstStyle/>
            <a:p>
              <a:pPr algn="r">
                <a:defRPr sz="3000">
                  <a:latin typeface="Avenir Next Regular"/>
                  <a:ea typeface="Avenir Next Regular"/>
                  <a:cs typeface="Avenir Next Regular"/>
                  <a:sym typeface="Avenir Next Regular"/>
                </a:defRPr>
              </a:pPr>
              <a:r>
                <a:rPr sz="1500" dirty="0" err="1"/>
                <a:t>Webknossos</a:t>
              </a:r>
              <a:endParaRPr sz="1500" dirty="0"/>
            </a:p>
          </p:txBody>
        </p:sp>
        <p:pic>
          <p:nvPicPr>
            <p:cNvPr id="1020" name="Google Shape;261;p34" descr="Google Shape;261;p34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 flipH="1">
              <a:off x="534811" y="4766330"/>
              <a:ext cx="2571070" cy="1387799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1021" name="Napari"/>
            <p:cNvSpPr txBox="1"/>
            <p:nvPr/>
          </p:nvSpPr>
          <p:spPr>
            <a:xfrm>
              <a:off x="3176489" y="5824915"/>
              <a:ext cx="704039" cy="323165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tIns="45720" bIns="45720">
              <a:spAutoFit/>
            </a:bodyPr>
            <a:lstStyle>
              <a:lvl1pPr>
                <a:defRPr sz="3000">
                  <a:latin typeface="Avenir Next Regular"/>
                  <a:ea typeface="Avenir Next Regular"/>
                  <a:cs typeface="Avenir Next Regular"/>
                  <a:sym typeface="Avenir Next Regular"/>
                </a:defRPr>
              </a:lvl1pPr>
            </a:lstStyle>
            <a:p>
              <a:r>
                <a:rPr sz="1500"/>
                <a:t>Napari</a:t>
              </a:r>
            </a:p>
          </p:txBody>
        </p:sp>
        <p:pic>
          <p:nvPicPr>
            <p:cNvPr id="1022" name="JL74zX82SP008TH2ZV5NBvYbT1XV2Ve0AwODlo1XVnQhgmbOytLKqpFfqaJvofFmaTfNeIBEo5c47JETav8Sz6SLpkLkZxazoO_VF0b0UuGJTIniWjo4iALJFQEagsZPp0wsgdSkqg15sVHRKE9hh-A.png" descr="JL74zX82SP008TH2ZV5NBvYbT1XV2Ve0AwODlo1XVnQhgmbOytLKqpFfqaJvofFmaTfNeIBEo5c47JETav8Sz6SLpkLkZxazoO_VF0b0UuGJTIniWjo4iALJFQEagsZPp0wsgdSkqg15sVHRKE9hh-A.png"/>
            <p:cNvPicPr>
              <a:picLocks noChangeAspect="1"/>
            </p:cNvPicPr>
            <p:nvPr/>
          </p:nvPicPr>
          <p:blipFill>
            <a:blip r:embed="rId8">
              <a:extLst/>
            </a:blip>
            <a:srcRect l="7870" t="14624" r="66366" b="7870"/>
            <a:stretch>
              <a:fillRect/>
            </a:stretch>
          </p:blipFill>
          <p:spPr>
            <a:xfrm flipH="1">
              <a:off x="3930971" y="4719102"/>
              <a:ext cx="1271495" cy="1482261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1023" name="Fiji/BDV/MoBIE"/>
            <p:cNvSpPr txBox="1"/>
            <p:nvPr/>
          </p:nvSpPr>
          <p:spPr>
            <a:xfrm>
              <a:off x="5145089" y="5824915"/>
              <a:ext cx="1389163" cy="323165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tIns="45720" bIns="45720">
              <a:spAutoFit/>
            </a:bodyPr>
            <a:lstStyle>
              <a:lvl1pPr>
                <a:defRPr sz="3000">
                  <a:latin typeface="Avenir Next Regular"/>
                  <a:ea typeface="Avenir Next Regular"/>
                  <a:cs typeface="Avenir Next Regular"/>
                  <a:sym typeface="Avenir Next Regular"/>
                </a:defRPr>
              </a:lvl1pPr>
            </a:lstStyle>
            <a:p>
              <a:r>
                <a:rPr sz="1500"/>
                <a:t>Fiji/BDV/MoBIE</a:t>
              </a:r>
            </a:p>
          </p:txBody>
        </p:sp>
      </p:grpSp>
      <p:pic>
        <p:nvPicPr>
          <p:cNvPr id="28" name="Image" descr="Image">
            <a:extLst>
              <a:ext uri="{FF2B5EF4-FFF2-40B4-BE49-F238E27FC236}">
                <a16:creationId xmlns:a16="http://schemas.microsoft.com/office/drawing/2014/main" id="{27A4F186-947D-41B4-AF7D-FC39C66E73F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60165" y="6665271"/>
            <a:ext cx="944563" cy="190542"/>
          </a:xfrm>
          <a:prstGeom prst="rect">
            <a:avLst/>
          </a:prstGeom>
          <a:ln w="12700">
            <a:miter lim="400000"/>
          </a:ln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14422290-5096-448A-9F0D-0A2C0E9A5846}"/>
              </a:ext>
            </a:extLst>
          </p:cNvPr>
          <p:cNvSpPr/>
          <p:nvPr/>
        </p:nvSpPr>
        <p:spPr>
          <a:xfrm>
            <a:off x="0" y="6388272"/>
            <a:ext cx="6426200" cy="276999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 defTabSz="609585"/>
            <a:r>
              <a:rPr lang="en-US" sz="1200" b="1" dirty="0">
                <a:solidFill>
                  <a:prstClr val="black"/>
                </a:solidFill>
              </a:rPr>
              <a:t>CIDAS Göttingen · Josh Moore · Scalable Strategies (2025-01-23) 10.5281/</a:t>
            </a:r>
            <a:r>
              <a:rPr lang="en-US" sz="1200" b="1" dirty="0" err="1">
                <a:solidFill>
                  <a:prstClr val="black"/>
                </a:solidFill>
              </a:rPr>
              <a:t>zenodo</a:t>
            </a:r>
            <a:r>
              <a:rPr lang="en-US" sz="1200" b="1" dirty="0">
                <a:solidFill>
                  <a:prstClr val="black"/>
                </a:solidFill>
              </a:rPr>
              <a:t>. 14716546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136B2CB-C8D0-4FA1-8D1C-BA812196D70A}"/>
              </a:ext>
            </a:extLst>
          </p:cNvPr>
          <p:cNvGrpSpPr/>
          <p:nvPr/>
        </p:nvGrpSpPr>
        <p:grpSpPr>
          <a:xfrm>
            <a:off x="110862" y="1419932"/>
            <a:ext cx="3156363" cy="3997603"/>
            <a:chOff x="1016000" y="2898070"/>
            <a:chExt cx="1476468" cy="2358147"/>
          </a:xfrm>
        </p:grpSpPr>
        <p:pic>
          <p:nvPicPr>
            <p:cNvPr id="29" name="Google Shape;74;p16" descr="Google Shape;74;p16">
              <a:extLst>
                <a:ext uri="{FF2B5EF4-FFF2-40B4-BE49-F238E27FC236}">
                  <a16:creationId xmlns:a16="http://schemas.microsoft.com/office/drawing/2014/main" id="{C5EC8C47-9E55-4589-848B-976A17901C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/>
            </a:blip>
            <a:srcRect l="42267" t="36922"/>
            <a:stretch/>
          </p:blipFill>
          <p:spPr>
            <a:xfrm>
              <a:off x="1016000" y="2898070"/>
              <a:ext cx="1476468" cy="235814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82D8739D-1615-4E07-BA0F-9311A7AFD163}"/>
                </a:ext>
              </a:extLst>
            </p:cNvPr>
            <p:cNvSpPr/>
            <p:nvPr/>
          </p:nvSpPr>
          <p:spPr>
            <a:xfrm>
              <a:off x="1016000" y="3243563"/>
              <a:ext cx="226239" cy="87037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893BB02-67AC-4B09-BC20-88F441C3D3D1}"/>
                </a:ext>
              </a:extLst>
            </p:cNvPr>
            <p:cNvSpPr/>
            <p:nvPr/>
          </p:nvSpPr>
          <p:spPr bwMode="auto">
            <a:xfrm>
              <a:off x="1122860" y="3347279"/>
              <a:ext cx="270932" cy="3484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Pfeil: nach rechts 17">
            <a:extLst>
              <a:ext uri="{FF2B5EF4-FFF2-40B4-BE49-F238E27FC236}">
                <a16:creationId xmlns:a16="http://schemas.microsoft.com/office/drawing/2014/main" id="{8B5F6719-46C3-4BE2-943D-E94A9EE5541D}"/>
              </a:ext>
            </a:extLst>
          </p:cNvPr>
          <p:cNvSpPr/>
          <p:nvPr/>
        </p:nvSpPr>
        <p:spPr bwMode="auto">
          <a:xfrm rot="10800000" flipH="1">
            <a:off x="3421194" y="3174304"/>
            <a:ext cx="914392" cy="102354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Left Brace 2">
            <a:extLst>
              <a:ext uri="{FF2B5EF4-FFF2-40B4-BE49-F238E27FC236}">
                <a16:creationId xmlns:a16="http://schemas.microsoft.com/office/drawing/2014/main" id="{6FE856AD-7073-496F-9E86-20F079FF5871}"/>
              </a:ext>
            </a:extLst>
          </p:cNvPr>
          <p:cNvSpPr/>
          <p:nvPr/>
        </p:nvSpPr>
        <p:spPr>
          <a:xfrm>
            <a:off x="4652786" y="1158632"/>
            <a:ext cx="1542081" cy="5054891"/>
          </a:xfrm>
          <a:prstGeom prst="leftBrac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fill="hold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1017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0C6A686A-E61D-46C4-8853-59EFB680E266}"/>
              </a:ext>
            </a:extLst>
          </p:cNvPr>
          <p:cNvSpPr txBox="1"/>
          <p:nvPr/>
        </p:nvSpPr>
        <p:spPr bwMode="auto">
          <a:xfrm>
            <a:off x="47328" y="6442513"/>
            <a:ext cx="1056117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67" dirty="0">
                <a:solidFill>
                  <a:schemeClr val="bg2"/>
                </a:solidFill>
              </a:rPr>
              <a:t>15/12/22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1A3944-B305-4738-82A1-98F38E3320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rcRect l="54983" t="13982" r="20258" b="6131"/>
          <a:stretch/>
        </p:blipFill>
        <p:spPr>
          <a:xfrm rot="5400000">
            <a:off x="7955280" y="2791686"/>
            <a:ext cx="2255520" cy="3911699"/>
          </a:xfrm>
          <a:prstGeom prst="rect">
            <a:avLst/>
          </a:prstGeom>
        </p:spPr>
      </p:pic>
      <p:sp>
        <p:nvSpPr>
          <p:cNvPr id="11" name="Google Shape;77;p16">
            <a:extLst>
              <a:ext uri="{FF2B5EF4-FFF2-40B4-BE49-F238E27FC236}">
                <a16:creationId xmlns:a16="http://schemas.microsoft.com/office/drawing/2014/main" id="{1193A794-9F01-40A5-B152-FAC23E0E7AA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-14017"/>
            <a:ext cx="9029902" cy="6813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defTabSz="2438400">
              <a:lnSpc>
                <a:spcPct val="100000"/>
              </a:lnSpc>
              <a:defRPr sz="6600">
                <a:solidFill>
                  <a:srgbClr val="0F1C2E"/>
                </a:solidFill>
              </a:defRPr>
            </a:lvl1pPr>
          </a:lstStyle>
          <a:p>
            <a:pPr defTabSz="1219170"/>
            <a:r>
              <a:rPr lang="en-US" sz="2667" b="1" kern="0" dirty="0">
                <a:solidFill>
                  <a:srgbClr val="0047B9"/>
                </a:solidFill>
                <a:latin typeface="Arial"/>
                <a:ea typeface="MS PGothic"/>
                <a:cs typeface="Arial"/>
              </a:rPr>
              <a:t>Let’s explore a “small” example from the </a:t>
            </a:r>
            <a:r>
              <a:rPr lang="en-US" sz="2667" b="1" kern="0" dirty="0" err="1">
                <a:solidFill>
                  <a:srgbClr val="0047B9"/>
                </a:solidFill>
                <a:latin typeface="Arial"/>
                <a:ea typeface="MS PGothic"/>
                <a:cs typeface="Arial"/>
              </a:rPr>
              <a:t>BioImage</a:t>
            </a:r>
            <a:r>
              <a:rPr lang="en-US" sz="2667" b="1" kern="0" dirty="0">
                <a:solidFill>
                  <a:srgbClr val="0047B9"/>
                </a:solidFill>
                <a:latin typeface="Arial"/>
                <a:ea typeface="MS PGothic"/>
                <a:cs typeface="Arial"/>
              </a:rPr>
              <a:t> Archive</a:t>
            </a:r>
            <a:endParaRPr sz="2667" b="1" kern="0" dirty="0">
              <a:solidFill>
                <a:srgbClr val="0047B9"/>
              </a:solidFill>
              <a:latin typeface="Arial"/>
              <a:ea typeface="MS PGothic"/>
              <a:cs typeface="Arial"/>
            </a:endParaRPr>
          </a:p>
        </p:txBody>
      </p:sp>
      <p:sp>
        <p:nvSpPr>
          <p:cNvPr id="18" name="Pfeil: nach rechts 17">
            <a:extLst>
              <a:ext uri="{FF2B5EF4-FFF2-40B4-BE49-F238E27FC236}">
                <a16:creationId xmlns:a16="http://schemas.microsoft.com/office/drawing/2014/main" id="{D008262D-A3EE-4EDE-AAC5-8841D56AB44E}"/>
              </a:ext>
            </a:extLst>
          </p:cNvPr>
          <p:cNvSpPr/>
          <p:nvPr/>
        </p:nvSpPr>
        <p:spPr bwMode="auto">
          <a:xfrm rot="10800000" flipH="1">
            <a:off x="5638805" y="3108000"/>
            <a:ext cx="914392" cy="102354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2D8A8F2-3CE2-41E0-BAD6-A3E52B071FD3}"/>
              </a:ext>
            </a:extLst>
          </p:cNvPr>
          <p:cNvSpPr/>
          <p:nvPr/>
        </p:nvSpPr>
        <p:spPr>
          <a:xfrm>
            <a:off x="47328" y="6280942"/>
            <a:ext cx="120515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5"/>
              </a:rPr>
              <a:t>https://ftp.ebi.ac.uk/biostudies/fire/S-BIAD/515/S-BIAD515/Files/MH_PFI_1216_F76-THY_Nucleus_MPO_CDH5_AZU1_Meas3_A03_F1T0_none.ome.tif</a:t>
            </a:r>
            <a:r>
              <a:rPr lang="en-US" sz="1400" dirty="0"/>
              <a:t>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CAFEA64-D676-4F56-8EC7-B5797A2162AD}"/>
              </a:ext>
            </a:extLst>
          </p:cNvPr>
          <p:cNvSpPr/>
          <p:nvPr/>
        </p:nvSpPr>
        <p:spPr>
          <a:xfrm>
            <a:off x="47328" y="5875295"/>
            <a:ext cx="9635612" cy="456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dirty="0">
                <a:latin typeface="Arial"/>
              </a:rPr>
              <a:t>Also available from FTP (but remember, this is 15 GB!):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CDAAB56-CAFF-4FF6-99FF-B77A1FCED2D4}"/>
              </a:ext>
            </a:extLst>
          </p:cNvPr>
          <p:cNvSpPr/>
          <p:nvPr/>
        </p:nvSpPr>
        <p:spPr>
          <a:xfrm>
            <a:off x="6832602" y="2219983"/>
            <a:ext cx="5189241" cy="11259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1100" b="1" dirty="0"/>
              <a:t>MH_PFI_1216_F76-THY_Nucleus_MPO_CDH5_AZU1_Meas3_A03_F1T0_none.ome.tif</a:t>
            </a:r>
          </a:p>
          <a:p>
            <a:pPr>
              <a:lnSpc>
                <a:spcPct val="150000"/>
              </a:lnSpc>
              <a:defRPr/>
            </a:pPr>
            <a:r>
              <a:rPr lang="en-US" dirty="0">
                <a:latin typeface="Arial"/>
              </a:rPr>
              <a:t>15GB (</a:t>
            </a:r>
            <a:r>
              <a:rPr lang="en-US" dirty="0"/>
              <a:t>20257 x 30311 x 5 Pixels, 3 Channels)</a:t>
            </a:r>
          </a:p>
          <a:p>
            <a:pPr>
              <a:lnSpc>
                <a:spcPct val="150000"/>
              </a:lnSpc>
              <a:defRPr/>
            </a:pPr>
            <a:r>
              <a:rPr lang="en-US" dirty="0">
                <a:latin typeface="Arial"/>
              </a:rPr>
              <a:t>Human fetal thymus, 16 weeks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0C30D437-07E6-4A5E-8FCC-09745090005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785" t="4075" r="25722" b="20962"/>
          <a:stretch/>
        </p:blipFill>
        <p:spPr>
          <a:xfrm>
            <a:off x="299719" y="1584356"/>
            <a:ext cx="4927600" cy="4291507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1B39C04D-158D-470F-BD95-40985F2B6A44}"/>
              </a:ext>
            </a:extLst>
          </p:cNvPr>
          <p:cNvSpPr/>
          <p:nvPr/>
        </p:nvSpPr>
        <p:spPr>
          <a:xfrm>
            <a:off x="162560" y="1049591"/>
            <a:ext cx="7294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7"/>
              </a:rPr>
              <a:t>https://www.ebi.ac.uk/biostudies/BioImages/studies/S-BIAD515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8526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148829" y="1215024"/>
            <a:ext cx="9505056" cy="4518232"/>
          </a:xfrm>
          <a:prstGeom prst="rect">
            <a:avLst/>
          </a:prstGeom>
        </p:spPr>
        <p:txBody>
          <a:bodyPr/>
          <a:lstStyle>
            <a:lvl1pPr marL="190500" indent="-19050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Times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  <a:cs typeface="ＭＳ Ｐゴシック"/>
              </a:defRPr>
            </a:lvl1pPr>
            <a:lvl2pPr marL="569913" indent="-188913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Times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2pPr>
            <a:lvl3pPr marL="947738" indent="-187325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Times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3pPr>
            <a:lvl4pPr marL="1323974" indent="-185738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Times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4pPr>
            <a:lvl5pPr marL="1792288" indent="-277813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Times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5pPr>
            <a:lvl6pPr marL="2249488" indent="-277813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Times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6pPr>
            <a:lvl7pPr marL="2706688" indent="-277813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Times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7pPr>
            <a:lvl8pPr marL="3163888" indent="-277813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Times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8pPr>
            <a:lvl9pPr marL="3621088" indent="-277813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Times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indent="0">
              <a:buClr>
                <a:srgbClr val="0047B9"/>
              </a:buClr>
              <a:buSzPct val="115000"/>
              <a:buNone/>
              <a:defRPr/>
            </a:pPr>
            <a:endParaRPr lang="de-DE" sz="2667">
              <a:solidFill>
                <a:srgbClr val="000000"/>
              </a:solidFill>
              <a:cs typeface="+mn-cs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C6A686A-E61D-46C4-8853-59EFB680E266}"/>
              </a:ext>
            </a:extLst>
          </p:cNvPr>
          <p:cNvSpPr txBox="1"/>
          <p:nvPr/>
        </p:nvSpPr>
        <p:spPr bwMode="auto">
          <a:xfrm>
            <a:off x="47328" y="6442513"/>
            <a:ext cx="1056117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67" dirty="0">
                <a:solidFill>
                  <a:schemeClr val="bg2"/>
                </a:solidFill>
              </a:rPr>
              <a:t>15/12/22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98B78D8-6E91-4D01-B800-DD671CE6E823}"/>
              </a:ext>
            </a:extLst>
          </p:cNvPr>
          <p:cNvSpPr/>
          <p:nvPr/>
        </p:nvSpPr>
        <p:spPr>
          <a:xfrm>
            <a:off x="224130" y="1417439"/>
            <a:ext cx="90889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https://www.ebi.ac.uk/bioimage-archive/galleries/S-BIAD515/IM4.html</a:t>
            </a:r>
            <a:r>
              <a:rPr lang="en-US" dirty="0"/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1A3944-B305-4738-82A1-98F38E3320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475" y="2080946"/>
            <a:ext cx="5986325" cy="3217600"/>
          </a:xfrm>
          <a:prstGeom prst="rect">
            <a:avLst/>
          </a:prstGeom>
        </p:spPr>
      </p:pic>
      <p:sp>
        <p:nvSpPr>
          <p:cNvPr id="11" name="Google Shape;77;p16">
            <a:extLst>
              <a:ext uri="{FF2B5EF4-FFF2-40B4-BE49-F238E27FC236}">
                <a16:creationId xmlns:a16="http://schemas.microsoft.com/office/drawing/2014/main" id="{1193A794-9F01-40A5-B152-FAC23E0E7AA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-14017"/>
            <a:ext cx="9029902" cy="6813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defTabSz="2438400">
              <a:lnSpc>
                <a:spcPct val="100000"/>
              </a:lnSpc>
              <a:defRPr sz="6600">
                <a:solidFill>
                  <a:srgbClr val="0F1C2E"/>
                </a:solidFill>
              </a:defRPr>
            </a:lvl1pPr>
          </a:lstStyle>
          <a:p>
            <a:pPr defTabSz="1219170"/>
            <a:r>
              <a:rPr lang="en-US" sz="2667" b="1" kern="0" dirty="0">
                <a:solidFill>
                  <a:srgbClr val="0047B9"/>
                </a:solidFill>
                <a:latin typeface="Arial"/>
                <a:ea typeface="MS PGothic"/>
                <a:cs typeface="Arial"/>
              </a:rPr>
              <a:t>There is a faster way!</a:t>
            </a:r>
            <a:endParaRPr sz="2667" b="1" kern="0" dirty="0">
              <a:solidFill>
                <a:srgbClr val="0047B9"/>
              </a:solidFill>
              <a:latin typeface="Arial"/>
              <a:ea typeface="MS PGothic"/>
              <a:cs typeface="Arial"/>
            </a:endParaRPr>
          </a:p>
        </p:txBody>
      </p:sp>
      <p:sp>
        <p:nvSpPr>
          <p:cNvPr id="18" name="Pfeil: nach rechts 17">
            <a:extLst>
              <a:ext uri="{FF2B5EF4-FFF2-40B4-BE49-F238E27FC236}">
                <a16:creationId xmlns:a16="http://schemas.microsoft.com/office/drawing/2014/main" id="{D008262D-A3EE-4EDE-AAC5-8841D56AB44E}"/>
              </a:ext>
            </a:extLst>
          </p:cNvPr>
          <p:cNvSpPr/>
          <p:nvPr/>
        </p:nvSpPr>
        <p:spPr bwMode="auto">
          <a:xfrm rot="10800000" flipH="1">
            <a:off x="172381" y="2876188"/>
            <a:ext cx="609600" cy="63398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2D8A8F2-3CE2-41E0-BAD6-A3E52B071FD3}"/>
              </a:ext>
            </a:extLst>
          </p:cNvPr>
          <p:cNvSpPr/>
          <p:nvPr/>
        </p:nvSpPr>
        <p:spPr>
          <a:xfrm>
            <a:off x="47328" y="6134736"/>
            <a:ext cx="120515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5"/>
              </a:rPr>
              <a:t>https://ftp.ebi.ac.uk/biostudies/fire/S-BIAD/515/S-BIAD515/Files/MH_PFI_1216_F76-THY_Nucleus_MPO_CDH5_AZU1_Meas3_A03_F1T0_none.ome.tif</a:t>
            </a:r>
            <a:r>
              <a:rPr lang="en-US" sz="1400" dirty="0"/>
              <a:t>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CAFEA64-D676-4F56-8EC7-B5797A2162AD}"/>
              </a:ext>
            </a:extLst>
          </p:cNvPr>
          <p:cNvSpPr/>
          <p:nvPr/>
        </p:nvSpPr>
        <p:spPr>
          <a:xfrm>
            <a:off x="47328" y="5616646"/>
            <a:ext cx="9635612" cy="456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dirty="0">
                <a:latin typeface="Arial"/>
              </a:rPr>
              <a:t>Also available from FTP (but remember, this is 15 GB!):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37803E0-FCBE-489F-8A28-785C088FEB43}"/>
              </a:ext>
            </a:extLst>
          </p:cNvPr>
          <p:cNvSpPr/>
          <p:nvPr/>
        </p:nvSpPr>
        <p:spPr bwMode="auto">
          <a:xfrm>
            <a:off x="7043320" y="3689746"/>
            <a:ext cx="5124899" cy="1287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dirty="0">
                <a:latin typeface="Arial"/>
              </a:rPr>
              <a:t>Can you find the areas richer in blood vessels?</a:t>
            </a:r>
          </a:p>
          <a:p>
            <a:pPr>
              <a:lnSpc>
                <a:spcPct val="150000"/>
              </a:lnSpc>
              <a:defRPr/>
            </a:pPr>
            <a:r>
              <a:rPr lang="en-US" dirty="0">
                <a:latin typeface="Arial"/>
              </a:rPr>
              <a:t>Hint: Zoom in and play with the </a:t>
            </a:r>
            <a:r>
              <a:rPr lang="en-US" dirty="0">
                <a:solidFill>
                  <a:srgbClr val="00B050"/>
                </a:solidFill>
                <a:latin typeface="Arial"/>
              </a:rPr>
              <a:t>green slider</a:t>
            </a:r>
            <a:r>
              <a:rPr lang="en-US" dirty="0">
                <a:latin typeface="Arial"/>
              </a:rPr>
              <a:t>.</a:t>
            </a:r>
          </a:p>
          <a:p>
            <a:pPr>
              <a:lnSpc>
                <a:spcPct val="150000"/>
              </a:lnSpc>
              <a:defRPr/>
            </a:pPr>
            <a:endParaRPr lang="en-US" dirty="0">
              <a:latin typeface="Arial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C25DE35-4632-4852-AD26-88A8C918957A}"/>
              </a:ext>
            </a:extLst>
          </p:cNvPr>
          <p:cNvSpPr/>
          <p:nvPr/>
        </p:nvSpPr>
        <p:spPr bwMode="auto">
          <a:xfrm>
            <a:off x="7011148" y="2084956"/>
            <a:ext cx="5189241" cy="11259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1100" b="1" dirty="0"/>
              <a:t>MH_PFI_1216_F76-THY_Nucleus_MPO_CDH5_AZU1_Meas3_A03_F1T0_none.ome.tif</a:t>
            </a:r>
          </a:p>
          <a:p>
            <a:pPr>
              <a:lnSpc>
                <a:spcPct val="150000"/>
              </a:lnSpc>
              <a:defRPr/>
            </a:pPr>
            <a:r>
              <a:rPr lang="en-US" dirty="0">
                <a:latin typeface="Arial"/>
              </a:rPr>
              <a:t>15GB (</a:t>
            </a:r>
            <a:r>
              <a:rPr lang="en-US" dirty="0"/>
              <a:t>20257 x 30311 x 5 Pixels, 3 Channels)</a:t>
            </a:r>
          </a:p>
          <a:p>
            <a:pPr>
              <a:lnSpc>
                <a:spcPct val="150000"/>
              </a:lnSpc>
              <a:defRPr/>
            </a:pPr>
            <a:r>
              <a:rPr lang="en-US" dirty="0">
                <a:latin typeface="Arial"/>
              </a:rPr>
              <a:t>Human fetal thymus, 16 weeks</a:t>
            </a:r>
          </a:p>
        </p:txBody>
      </p:sp>
    </p:spTree>
    <p:extLst>
      <p:ext uri="{BB962C8B-B14F-4D97-AF65-F5344CB8AC3E}">
        <p14:creationId xmlns:p14="http://schemas.microsoft.com/office/powerpoint/2010/main" val="35083956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271E195-CD7A-4FDD-BDAA-40AB7C35BD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1518" y="2931178"/>
            <a:ext cx="6799730" cy="1344987"/>
          </a:xfrm>
        </p:spPr>
        <p:txBody>
          <a:bodyPr/>
          <a:lstStyle/>
          <a:p>
            <a:pPr marL="0" indent="0" algn="ctr">
              <a:buNone/>
            </a:pPr>
            <a:r>
              <a:rPr lang="de-DE" dirty="0"/>
              <a:t>(Dataset </a:t>
            </a:r>
            <a:r>
              <a:rPr lang="de-DE" dirty="0" err="1"/>
              <a:t>exploration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OME-</a:t>
            </a:r>
            <a:r>
              <a:rPr lang="de-DE" dirty="0" err="1"/>
              <a:t>Zarr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Vizarr</a:t>
            </a:r>
            <a:r>
              <a:rPr lang="de-DE" dirty="0"/>
              <a:t> </a:t>
            </a:r>
            <a:r>
              <a:rPr lang="de-DE" dirty="0" err="1"/>
              <a:t>viewer</a:t>
            </a:r>
            <a:r>
              <a:rPr lang="de-DE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83387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30725" y="168086"/>
            <a:ext cx="11137237" cy="39687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/>
                <a:ea typeface="MS PGothic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/>
                <a:ea typeface="MS PGothic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/>
                <a:ea typeface="MS PGothic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/>
                <a:ea typeface="MS PGothic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/>
                <a:ea typeface="MS PGothic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9pPr>
          </a:lstStyle>
          <a:p>
            <a:pPr defTabSz="1219170">
              <a:defRPr/>
            </a:pPr>
            <a:r>
              <a:rPr lang="de-DE" sz="2667" b="1" kern="0" dirty="0" err="1">
                <a:solidFill>
                  <a:srgbClr val="0047B9"/>
                </a:solidFill>
                <a:latin typeface="Arial"/>
                <a:cs typeface="Arial"/>
              </a:rPr>
              <a:t>Microscopy</a:t>
            </a:r>
            <a:r>
              <a:rPr lang="de-DE" sz="2667" b="1" kern="0" dirty="0">
                <a:solidFill>
                  <a:srgbClr val="0047B9"/>
                </a:solidFill>
                <a:latin typeface="Arial"/>
                <a:cs typeface="Arial"/>
              </a:rPr>
              <a:t> </a:t>
            </a:r>
            <a:r>
              <a:rPr lang="de-DE" sz="2667" b="1" kern="0" dirty="0" err="1">
                <a:solidFill>
                  <a:srgbClr val="0047B9"/>
                </a:solidFill>
                <a:latin typeface="Arial"/>
                <a:cs typeface="Arial"/>
              </a:rPr>
              <a:t>data</a:t>
            </a:r>
            <a:r>
              <a:rPr lang="de-DE" sz="2667" b="1" kern="0" dirty="0">
                <a:solidFill>
                  <a:srgbClr val="0047B9"/>
                </a:solidFill>
                <a:latin typeface="Arial"/>
                <a:cs typeface="Arial"/>
              </a:rPr>
              <a:t> </a:t>
            </a:r>
            <a:r>
              <a:rPr lang="de-DE" sz="2667" b="1" kern="0" dirty="0" err="1">
                <a:solidFill>
                  <a:srgbClr val="0047B9"/>
                </a:solidFill>
                <a:latin typeface="Arial"/>
                <a:cs typeface="Arial"/>
              </a:rPr>
              <a:t>lifecycle</a:t>
            </a:r>
            <a:endParaRPr sz="3200" kern="0" dirty="0">
              <a:solidFill>
                <a:srgbClr val="000000"/>
              </a:solidFill>
              <a:cs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403A8CF-3A54-4674-92A1-27AECDD0CBFF}"/>
              </a:ext>
            </a:extLst>
          </p:cNvPr>
          <p:cNvSpPr/>
          <p:nvPr/>
        </p:nvSpPr>
        <p:spPr>
          <a:xfrm>
            <a:off x="0" y="6339006"/>
            <a:ext cx="6421967" cy="400110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>
            <a:spAutoFit/>
          </a:bodyPr>
          <a:lstStyle/>
          <a:p>
            <a:pPr algn="just" defTabSz="609585"/>
            <a:r>
              <a:rPr lang="en-GB" sz="1000" i="1" dirty="0"/>
              <a:t>Illustrations by </a:t>
            </a:r>
            <a:r>
              <a:rPr lang="en-GB" sz="1000" i="1" dirty="0">
                <a:hlinkClick r:id="rId3"/>
              </a:rPr>
              <a:t>Henning Falk</a:t>
            </a:r>
            <a:r>
              <a:rPr lang="en-GB" sz="1000" i="1" dirty="0"/>
              <a:t>, under a </a:t>
            </a:r>
            <a:r>
              <a:rPr lang="en-GB" sz="1000" i="1" dirty="0">
                <a:hlinkClick r:id="rId4"/>
              </a:rPr>
              <a:t>CC BY 4.0</a:t>
            </a:r>
            <a:r>
              <a:rPr lang="en-GB" sz="1000" i="1" dirty="0"/>
              <a:t> license. Modifications to this illustration include cropping.</a:t>
            </a:r>
          </a:p>
          <a:p>
            <a:pPr algn="just" defTabSz="609585"/>
            <a:r>
              <a:rPr lang="en-US" sz="1000" dirty="0">
                <a:solidFill>
                  <a:prstClr val="black"/>
                </a:solidFill>
              </a:rPr>
              <a:t>Zebrafish image </a:t>
            </a:r>
            <a:r>
              <a:rPr lang="en-GB" sz="1000" dirty="0"/>
              <a:t>Courtesy of J. </a:t>
            </a:r>
            <a:r>
              <a:rPr lang="en-GB" sz="1000" dirty="0" err="1"/>
              <a:t>Huisken</a:t>
            </a:r>
            <a:r>
              <a:rPr lang="en-GB" sz="1000" dirty="0"/>
              <a:t> and K. Weiss</a:t>
            </a:r>
            <a:endParaRPr lang="en-US" sz="1000" b="1" dirty="0">
              <a:solidFill>
                <a:prstClr val="black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C0B2B2B-B3D1-4315-ABDE-360A741CC43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0" t="19412" r="5289"/>
          <a:stretch/>
        </p:blipFill>
        <p:spPr>
          <a:xfrm>
            <a:off x="8229900" y="2715627"/>
            <a:ext cx="3586144" cy="22495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4906CE3-0399-461D-8EF7-4185E09A8B8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05" t="72032" r="13093" b="4733"/>
          <a:stretch/>
        </p:blipFill>
        <p:spPr>
          <a:xfrm>
            <a:off x="165101" y="2286000"/>
            <a:ext cx="1569082" cy="2692771"/>
          </a:xfrm>
          <a:prstGeom prst="rect">
            <a:avLst/>
          </a:prstGeom>
        </p:spPr>
      </p:pic>
      <p:sp>
        <p:nvSpPr>
          <p:cNvPr id="12" name="Pfeil: nach rechts 17">
            <a:extLst>
              <a:ext uri="{FF2B5EF4-FFF2-40B4-BE49-F238E27FC236}">
                <a16:creationId xmlns:a16="http://schemas.microsoft.com/office/drawing/2014/main" id="{178F5A48-46B8-40BD-B779-86B4BFD0E373}"/>
              </a:ext>
            </a:extLst>
          </p:cNvPr>
          <p:cNvSpPr/>
          <p:nvPr/>
        </p:nvSpPr>
        <p:spPr>
          <a:xfrm rot="10800000" flipH="1">
            <a:off x="1911450" y="3468298"/>
            <a:ext cx="609600" cy="63398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97AAE65-01ED-41E8-809F-5449A8000257}"/>
              </a:ext>
            </a:extLst>
          </p:cNvPr>
          <p:cNvGrpSpPr/>
          <p:nvPr/>
        </p:nvGrpSpPr>
        <p:grpSpPr>
          <a:xfrm>
            <a:off x="2521050" y="2106019"/>
            <a:ext cx="3198774" cy="3052731"/>
            <a:chOff x="2596659" y="1362288"/>
            <a:chExt cx="4227474" cy="4034465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4A8AE34-1042-42E4-A1AC-2505290F63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34694" t="16361" r="-1107"/>
            <a:stretch/>
          </p:blipFill>
          <p:spPr>
            <a:xfrm>
              <a:off x="2698316" y="1511300"/>
              <a:ext cx="4125817" cy="3885453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FCD69D0-2F85-400D-9B83-7011CB5B0570}"/>
                </a:ext>
              </a:extLst>
            </p:cNvPr>
            <p:cNvSpPr/>
            <p:nvPr/>
          </p:nvSpPr>
          <p:spPr>
            <a:xfrm>
              <a:off x="4610099" y="1482834"/>
              <a:ext cx="1799167" cy="49635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445184F-18DC-4AE6-B96B-5DBB84698B7B}"/>
                </a:ext>
              </a:extLst>
            </p:cNvPr>
            <p:cNvSpPr/>
            <p:nvPr/>
          </p:nvSpPr>
          <p:spPr bwMode="auto">
            <a:xfrm>
              <a:off x="5372099" y="1858647"/>
              <a:ext cx="931334" cy="49635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B4B1966-E6E1-4849-B93D-FA2C66887C33}"/>
                </a:ext>
              </a:extLst>
            </p:cNvPr>
            <p:cNvSpPr/>
            <p:nvPr/>
          </p:nvSpPr>
          <p:spPr bwMode="auto">
            <a:xfrm>
              <a:off x="5431366" y="2081594"/>
              <a:ext cx="931334" cy="49635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CA32850-D268-4A5F-8173-51F6048F71CD}"/>
                </a:ext>
              </a:extLst>
            </p:cNvPr>
            <p:cNvSpPr/>
            <p:nvPr/>
          </p:nvSpPr>
          <p:spPr bwMode="auto">
            <a:xfrm>
              <a:off x="2596659" y="1440665"/>
              <a:ext cx="931334" cy="49635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A670F57-6FAD-4291-ACF2-349FDDB388FD}"/>
                </a:ext>
              </a:extLst>
            </p:cNvPr>
            <p:cNvSpPr/>
            <p:nvPr/>
          </p:nvSpPr>
          <p:spPr bwMode="auto">
            <a:xfrm>
              <a:off x="2596659" y="1362288"/>
              <a:ext cx="349741" cy="229107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8D378E6-0E1A-4E53-846A-EA47AEBF89EC}"/>
                </a:ext>
              </a:extLst>
            </p:cNvPr>
            <p:cNvSpPr/>
            <p:nvPr/>
          </p:nvSpPr>
          <p:spPr bwMode="auto">
            <a:xfrm>
              <a:off x="2749058" y="1514688"/>
              <a:ext cx="854543" cy="487679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DD59B31-A4C9-4671-A1D9-E83A05551C7F}"/>
                </a:ext>
              </a:extLst>
            </p:cNvPr>
            <p:cNvSpPr/>
            <p:nvPr/>
          </p:nvSpPr>
          <p:spPr bwMode="auto">
            <a:xfrm flipH="1">
              <a:off x="2838493" y="1885384"/>
              <a:ext cx="319574" cy="187618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628B3B7-2C37-43E6-98B7-970C14464B27}"/>
                </a:ext>
              </a:extLst>
            </p:cNvPr>
            <p:cNvSpPr/>
            <p:nvPr/>
          </p:nvSpPr>
          <p:spPr bwMode="auto">
            <a:xfrm flipH="1">
              <a:off x="2808268" y="1841809"/>
              <a:ext cx="243966" cy="321116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826E98F-8B31-4E91-9D3B-728C45682904}"/>
                </a:ext>
              </a:extLst>
            </p:cNvPr>
            <p:cNvSpPr/>
            <p:nvPr/>
          </p:nvSpPr>
          <p:spPr bwMode="auto">
            <a:xfrm flipH="1">
              <a:off x="2900026" y="1786329"/>
              <a:ext cx="243966" cy="321116"/>
            </a:xfrm>
            <a:prstGeom prst="rect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Pfeil: nach rechts 17">
            <a:extLst>
              <a:ext uri="{FF2B5EF4-FFF2-40B4-BE49-F238E27FC236}">
                <a16:creationId xmlns:a16="http://schemas.microsoft.com/office/drawing/2014/main" id="{D5B52C0F-14B6-40F3-B945-B29033356F66}"/>
              </a:ext>
            </a:extLst>
          </p:cNvPr>
          <p:cNvSpPr/>
          <p:nvPr/>
        </p:nvSpPr>
        <p:spPr bwMode="auto">
          <a:xfrm rot="10800000" flipH="1">
            <a:off x="6723019" y="3594587"/>
            <a:ext cx="609600" cy="633984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11" name="Grafik 27">
            <a:extLst>
              <a:ext uri="{FF2B5EF4-FFF2-40B4-BE49-F238E27FC236}">
                <a16:creationId xmlns:a16="http://schemas.microsoft.com/office/drawing/2014/main" id="{03B67E8E-59A9-442B-9275-53606DADC0D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962908" y="614657"/>
            <a:ext cx="1665061" cy="1813966"/>
          </a:xfrm>
          <a:prstGeom prst="rect">
            <a:avLst/>
          </a:prstGeom>
        </p:spPr>
      </p:pic>
      <p:sp>
        <p:nvSpPr>
          <p:cNvPr id="27" name="Arrow: Bent 26">
            <a:extLst>
              <a:ext uri="{FF2B5EF4-FFF2-40B4-BE49-F238E27FC236}">
                <a16:creationId xmlns:a16="http://schemas.microsoft.com/office/drawing/2014/main" id="{50D684F3-5D88-40E4-B3A0-ED29235FFA84}"/>
              </a:ext>
            </a:extLst>
          </p:cNvPr>
          <p:cNvSpPr/>
          <p:nvPr/>
        </p:nvSpPr>
        <p:spPr>
          <a:xfrm>
            <a:off x="4838373" y="1471651"/>
            <a:ext cx="807821" cy="1349507"/>
          </a:xfrm>
          <a:prstGeom prst="ben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84BD675-9E48-47D5-92DD-AA364CD6DB79}"/>
              </a:ext>
            </a:extLst>
          </p:cNvPr>
          <p:cNvGrpSpPr/>
          <p:nvPr/>
        </p:nvGrpSpPr>
        <p:grpSpPr>
          <a:xfrm>
            <a:off x="51014" y="4995733"/>
            <a:ext cx="1683169" cy="664561"/>
            <a:chOff x="1353950" y="5214379"/>
            <a:chExt cx="2546027" cy="856186"/>
          </a:xfrm>
        </p:grpSpPr>
        <p:pic>
          <p:nvPicPr>
            <p:cNvPr id="30" name="Fish (1).png" descr="Fish (1).png">
              <a:extLst>
                <a:ext uri="{FF2B5EF4-FFF2-40B4-BE49-F238E27FC236}">
                  <a16:creationId xmlns:a16="http://schemas.microsoft.com/office/drawing/2014/main" id="{CA84AC60-FABC-4E81-B01E-CE21B5AD9B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1353950" y="5214379"/>
              <a:ext cx="2546027" cy="856186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27EF72E4-C5F8-4807-AFB6-4A4BBC8D0247}"/>
                </a:ext>
              </a:extLst>
            </p:cNvPr>
            <p:cNvSpPr/>
            <p:nvPr/>
          </p:nvSpPr>
          <p:spPr>
            <a:xfrm>
              <a:off x="1364426" y="5223944"/>
              <a:ext cx="256411" cy="252532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7685D09C-7D44-4A4F-A051-577C0B05F6D7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535" t="2154" r="13559" b="4132"/>
          <a:stretch/>
        </p:blipFill>
        <p:spPr bwMode="auto">
          <a:xfrm>
            <a:off x="5702636" y="168086"/>
            <a:ext cx="6412612" cy="5796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290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6" grpId="0" animBg="1"/>
      <p:bldP spid="2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C5E7308-05B2-46C2-8183-F93181EA5B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99571" y="6422389"/>
            <a:ext cx="684429" cy="260985"/>
          </a:xfrm>
          <a:prstGeom prst="rect">
            <a:avLst/>
          </a:prstGeom>
        </p:spPr>
        <p:txBody>
          <a:bodyPr anchor="ctr" anchorCtr="0"/>
          <a:lstStyle>
            <a:lvl1pPr algn="ctr">
              <a:defRPr sz="900">
                <a:solidFill>
                  <a:srgbClr val="0B1B2E"/>
                </a:solidFill>
                <a:latin typeface="Leelawadee UI" panose="020B0502040204020203" pitchFamily="34" charset="-34"/>
                <a:cs typeface="Leelawadee UI" panose="020B0502040204020203" pitchFamily="34" charset="-34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28DBE6-A72F-4110-9C20-90C998823C45}" type="slidenum">
              <a:rPr kumimoji="0" lang="de-DE" sz="900" b="0" i="0" u="none" strike="noStrike" kern="1200" cap="none" spc="0" normalizeH="0" baseline="0" noProof="0" smtClean="0">
                <a:ln>
                  <a:noFill/>
                </a:ln>
                <a:solidFill>
                  <a:srgbClr val="0B1B2E"/>
                </a:solidFill>
                <a:effectLst/>
                <a:uLnTx/>
                <a:uFillTx/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de-DE" sz="900" b="0" i="0" u="none" strike="noStrike" kern="1200" cap="none" spc="0" normalizeH="0" baseline="0" noProof="0" dirty="0">
              <a:ln>
                <a:noFill/>
              </a:ln>
              <a:solidFill>
                <a:srgbClr val="0B1B2E"/>
              </a:solidFill>
              <a:effectLst/>
              <a:uLnTx/>
              <a:uFillTx/>
              <a:latin typeface="Leelawadee UI" panose="020B0502040204020203" pitchFamily="34" charset="-34"/>
              <a:ea typeface="+mn-ea"/>
              <a:cs typeface="Leelawadee UI" panose="020B0502040204020203" pitchFamily="34" charset="-34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729D61C-78D0-09E2-E761-2009CD9A67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043" y="1083363"/>
            <a:ext cx="6009230" cy="4921004"/>
          </a:xfrm>
          <a:prstGeom prst="rect">
            <a:avLst/>
          </a:prstGeom>
        </p:spPr>
      </p:pic>
      <p:sp>
        <p:nvSpPr>
          <p:cNvPr id="3" name="Titel 1">
            <a:extLst>
              <a:ext uri="{FF2B5EF4-FFF2-40B4-BE49-F238E27FC236}">
                <a16:creationId xmlns:a16="http://schemas.microsoft.com/office/drawing/2014/main" id="{110A3273-D804-2DA0-CDFE-224A13072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53144" cy="68135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1219170"/>
            <a:r>
              <a:rPr lang="de-DE" sz="2667" b="1" kern="0" dirty="0">
                <a:solidFill>
                  <a:srgbClr val="0047B9"/>
                </a:solidFill>
                <a:latin typeface="Arial"/>
                <a:ea typeface="MS PGothic"/>
                <a:cs typeface="Arial"/>
              </a:rPr>
              <a:t>A FAIR </a:t>
            </a:r>
            <a:r>
              <a:rPr lang="de-DE" sz="2667" b="1" kern="0" dirty="0" err="1">
                <a:solidFill>
                  <a:srgbClr val="0047B9"/>
                </a:solidFill>
                <a:latin typeface="Arial"/>
                <a:ea typeface="MS PGothic"/>
                <a:cs typeface="Arial"/>
              </a:rPr>
              <a:t>Bioimage</a:t>
            </a:r>
            <a:r>
              <a:rPr lang="de-DE" sz="2667" b="1" kern="0" dirty="0">
                <a:solidFill>
                  <a:srgbClr val="0047B9"/>
                </a:solidFill>
                <a:latin typeface="Arial"/>
                <a:ea typeface="MS PGothic"/>
                <a:cs typeface="Arial"/>
              </a:rPr>
              <a:t> Data Vision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CB563B-B75B-4DDF-8176-C20580DD0D57}"/>
              </a:ext>
            </a:extLst>
          </p:cNvPr>
          <p:cNvSpPr/>
          <p:nvPr/>
        </p:nvSpPr>
        <p:spPr>
          <a:xfrm>
            <a:off x="0" y="6406375"/>
            <a:ext cx="4221604" cy="276999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 defTabSz="609585"/>
            <a:r>
              <a:rPr lang="en-US" sz="1200" b="1" dirty="0">
                <a:solidFill>
                  <a:prstClr val="black"/>
                </a:solidFill>
              </a:rPr>
              <a:t>https://github.com/zarr-developers/zarr-illustrations-falk-2022</a:t>
            </a:r>
          </a:p>
        </p:txBody>
      </p:sp>
      <p:pic>
        <p:nvPicPr>
          <p:cNvPr id="7" name="pasted-movie.png" descr="pasted-movie.png">
            <a:extLst>
              <a:ext uri="{FF2B5EF4-FFF2-40B4-BE49-F238E27FC236}">
                <a16:creationId xmlns:a16="http://schemas.microsoft.com/office/drawing/2014/main" id="{0D7E7122-A7ED-4721-9BA6-E2212D646C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/>
          </a:blip>
          <a:srcRect l="3617" t="12658" r="3423" b="7948"/>
          <a:stretch/>
        </p:blipFill>
        <p:spPr>
          <a:xfrm>
            <a:off x="6003354" y="674094"/>
            <a:ext cx="4131934" cy="2263154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6F78EE-1C3C-44B4-941D-6BBB07C196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5354" y="3189052"/>
            <a:ext cx="4169045" cy="2866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575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B98569-6D80-414C-AB33-B25807DC0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4507"/>
            <a:ext cx="9153144" cy="681355"/>
          </a:xfrm>
        </p:spPr>
        <p:txBody>
          <a:bodyPr/>
          <a:lstStyle/>
          <a:p>
            <a:pPr defTabSz="1219170"/>
            <a:r>
              <a:rPr lang="de-DE" sz="2667" b="1" kern="0" dirty="0">
                <a:solidFill>
                  <a:srgbClr val="0047B9"/>
                </a:solidFill>
                <a:latin typeface="Arial"/>
                <a:ea typeface="MS PGothic"/>
                <a:cs typeface="Arial"/>
              </a:rPr>
              <a:t>Research Data Management </a:t>
            </a:r>
            <a:r>
              <a:rPr lang="de-DE" sz="2667" b="1" kern="0" dirty="0" err="1">
                <a:solidFill>
                  <a:srgbClr val="0047B9"/>
                </a:solidFill>
                <a:latin typeface="Arial"/>
                <a:ea typeface="MS PGothic"/>
                <a:cs typeface="Arial"/>
              </a:rPr>
              <a:t>Challenges</a:t>
            </a:r>
            <a:endParaRPr lang="de-DE" sz="2667" b="1" kern="0" dirty="0">
              <a:solidFill>
                <a:srgbClr val="0047B9"/>
              </a:solidFill>
              <a:latin typeface="Arial"/>
              <a:ea typeface="MS PGothic"/>
              <a:cs typeface="Arial"/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C5E7308-05B2-46C2-8183-F93181EA5B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anchor="ctr" anchorCtr="0"/>
          <a:lstStyle>
            <a:lvl1pPr algn="ctr">
              <a:defRPr sz="900">
                <a:solidFill>
                  <a:srgbClr val="0B1B2E"/>
                </a:solidFill>
                <a:latin typeface="Leelawadee UI" panose="020B0502040204020203" pitchFamily="34" charset="-34"/>
                <a:cs typeface="Leelawadee UI" panose="020B0502040204020203" pitchFamily="34" charset="-34"/>
              </a:defRPr>
            </a:lvl1pPr>
          </a:lstStyle>
          <a:p>
            <a:fld id="{8B28DBE6-A72F-4110-9C20-90C998823C45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9" name="Datumsplatzhalter 3">
            <a:extLst>
              <a:ext uri="{FF2B5EF4-FFF2-40B4-BE49-F238E27FC236}">
                <a16:creationId xmlns:a16="http://schemas.microsoft.com/office/drawing/2014/main" id="{95DFF52C-3457-4511-BC73-208B501DB5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prstGeom prst="rect">
            <a:avLst/>
          </a:prstGeom>
        </p:spPr>
        <p:txBody>
          <a:bodyPr anchor="ctr" anchorCtr="0"/>
          <a:lstStyle>
            <a:lvl1pPr algn="ctr">
              <a:defRPr sz="900">
                <a:solidFill>
                  <a:schemeClr val="tx1"/>
                </a:solidFill>
                <a:latin typeface="Leelawadee UI" panose="020B0502040204020203" pitchFamily="34" charset="-34"/>
                <a:cs typeface="Leelawadee UI" panose="020B0502040204020203" pitchFamily="34" charset="-34"/>
              </a:defRPr>
            </a:lvl1pPr>
          </a:lstStyle>
          <a:p>
            <a:r>
              <a:rPr lang="de-DE" dirty="0"/>
              <a:t>2024-09-26</a:t>
            </a: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38AA98DC-016F-4595-A12E-2A9B643033DE}"/>
              </a:ext>
            </a:extLst>
          </p:cNvPr>
          <p:cNvSpPr txBox="1">
            <a:spLocks noChangeArrowheads="1"/>
          </p:cNvSpPr>
          <p:nvPr/>
        </p:nvSpPr>
        <p:spPr>
          <a:xfrm>
            <a:off x="2328625" y="1793918"/>
            <a:ext cx="8970840" cy="4264292"/>
          </a:xfrm>
          <a:prstGeom prst="rect">
            <a:avLst/>
          </a:prstGeom>
        </p:spPr>
        <p:txBody>
          <a:bodyPr/>
          <a:lstStyle>
            <a:lvl1pPr marL="190500" indent="-1905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  <a:cs typeface="ＭＳ Ｐゴシック" charset="0"/>
              </a:defRPr>
            </a:lvl1pPr>
            <a:lvl2pPr marL="569913" indent="-188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2pPr>
            <a:lvl3pPr marL="947738" indent="-1873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3pPr>
            <a:lvl4pPr marL="1323975" indent="-1857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4pPr>
            <a:lvl5pPr marL="17922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5pPr>
            <a:lvl6pPr marL="22494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6pPr>
            <a:lvl7pPr marL="27066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7pPr>
            <a:lvl8pPr marL="31638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8pPr>
            <a:lvl9pPr marL="36210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indent="0">
              <a:buClr>
                <a:srgbClr val="0047B9"/>
              </a:buClr>
              <a:buSzPct val="115000"/>
              <a:buNone/>
              <a:defRPr/>
            </a:pPr>
            <a:endParaRPr lang="de-DE" dirty="0">
              <a:solidFill>
                <a:srgbClr val="000000"/>
              </a:solidFill>
              <a:cs typeface="+mn-cs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1A230575-4328-4CBE-AA78-E73A2B0970CE}"/>
              </a:ext>
            </a:extLst>
          </p:cNvPr>
          <p:cNvSpPr txBox="1"/>
          <p:nvPr/>
        </p:nvSpPr>
        <p:spPr>
          <a:xfrm>
            <a:off x="875857" y="1109974"/>
            <a:ext cx="10808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Leelawadee" panose="020B0502040204020203" pitchFamily="34" charset="-34"/>
                <a:cs typeface="Leelawadee" panose="020B0502040204020203" pitchFamily="34" charset="-34"/>
              </a:rPr>
              <a:t>File </a:t>
            </a:r>
            <a:r>
              <a:rPr lang="de-DE" sz="2400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storage</a:t>
            </a:r>
            <a:r>
              <a:rPr lang="de-DE" sz="2400" dirty="0">
                <a:latin typeface="Leelawadee" panose="020B0502040204020203" pitchFamily="34" charset="-34"/>
                <a:cs typeface="Leelawadee" panose="020B0502040204020203" pitchFamily="34" charset="-34"/>
              </a:rPr>
              <a:t> and </a:t>
            </a:r>
            <a:r>
              <a:rPr lang="de-DE" sz="2400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organization</a:t>
            </a:r>
            <a:r>
              <a:rPr lang="de-DE" sz="2400" dirty="0">
                <a:latin typeface="Leelawadee" panose="020B0502040204020203" pitchFamily="34" charset="-34"/>
                <a:cs typeface="Leelawadee" panose="020B0502040204020203" pitchFamily="34" charset="-34"/>
              </a:rPr>
              <a:t>: </a:t>
            </a:r>
            <a:r>
              <a:rPr lang="de-DE" sz="2400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the</a:t>
            </a:r>
            <a:r>
              <a:rPr lang="de-DE" sz="2400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sz="2400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risk</a:t>
            </a:r>
            <a:r>
              <a:rPr lang="de-DE" sz="2400" dirty="0">
                <a:latin typeface="Leelawadee" panose="020B0502040204020203" pitchFamily="34" charset="-34"/>
                <a:cs typeface="Leelawadee" panose="020B0502040204020203" pitchFamily="34" charset="-34"/>
              </a:rPr>
              <a:t> of </a:t>
            </a:r>
            <a:r>
              <a:rPr lang="de-DE" sz="2400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data</a:t>
            </a:r>
            <a:r>
              <a:rPr lang="de-DE" sz="2400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sz="2400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fragmentation</a:t>
            </a:r>
            <a:endParaRPr lang="de-DE" sz="2400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  <p:pic>
        <p:nvPicPr>
          <p:cNvPr id="28" name="Grafik 27">
            <a:extLst>
              <a:ext uri="{FF2B5EF4-FFF2-40B4-BE49-F238E27FC236}">
                <a16:creationId xmlns:a16="http://schemas.microsoft.com/office/drawing/2014/main" id="{CEB209B4-A38C-4A90-8786-305A61720A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21810" y="2538041"/>
            <a:ext cx="3001719" cy="3270164"/>
          </a:xfrm>
          <a:prstGeom prst="rect">
            <a:avLst/>
          </a:prstGeom>
        </p:spPr>
      </p:pic>
      <p:sp>
        <p:nvSpPr>
          <p:cNvPr id="18" name="Pfeil: nach rechts 17">
            <a:extLst>
              <a:ext uri="{FF2B5EF4-FFF2-40B4-BE49-F238E27FC236}">
                <a16:creationId xmlns:a16="http://schemas.microsoft.com/office/drawing/2014/main" id="{93DDD464-32B6-4B6B-8AF0-6591DC0BDDBC}"/>
              </a:ext>
            </a:extLst>
          </p:cNvPr>
          <p:cNvSpPr/>
          <p:nvPr/>
        </p:nvSpPr>
        <p:spPr>
          <a:xfrm rot="10800000">
            <a:off x="3842179" y="3997362"/>
            <a:ext cx="609600" cy="6339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4F31B1AB-80BA-4CDB-B327-722D5DB7D860}"/>
              </a:ext>
            </a:extLst>
          </p:cNvPr>
          <p:cNvSpPr txBox="1"/>
          <p:nvPr/>
        </p:nvSpPr>
        <p:spPr>
          <a:xfrm>
            <a:off x="670294" y="1807205"/>
            <a:ext cx="3239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A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collaborator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doing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image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analysis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has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no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access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or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needs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to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have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the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data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locally</a:t>
            </a:r>
            <a:endParaRPr lang="de-DE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C88F5312-4E17-4982-9944-29C6FD7BCE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158694" y="5576098"/>
            <a:ext cx="720056" cy="864431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50EC57AC-88B4-45E3-989A-ED20DAD8D9B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305574" y="5519469"/>
            <a:ext cx="1381590" cy="92106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1CEED01-5BEB-4315-823A-B29F7AB68E36}"/>
              </a:ext>
            </a:extLst>
          </p:cNvPr>
          <p:cNvSpPr txBox="1"/>
          <p:nvPr/>
        </p:nvSpPr>
        <p:spPr>
          <a:xfrm>
            <a:off x="1086081" y="2955771"/>
            <a:ext cx="2452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Send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him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/her a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copy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…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181EC417-BAA1-4E62-B3A8-C6AC07F4E111}"/>
              </a:ext>
            </a:extLst>
          </p:cNvPr>
          <p:cNvSpPr txBox="1"/>
          <p:nvPr/>
        </p:nvSpPr>
        <p:spPr>
          <a:xfrm>
            <a:off x="8799301" y="1801019"/>
            <a:ext cx="30348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Lab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meeting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/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seminars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, etc.</a:t>
            </a:r>
            <a:b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</a:b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  <a:sym typeface="Wingdings" panose="05000000000000000000" pitchFamily="2" charset="2"/>
              </a:rPr>
              <a:t>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I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need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to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show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my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results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: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6478D78A-D7AA-4F0D-8E6A-DCDC3C1ED4F4}"/>
              </a:ext>
            </a:extLst>
          </p:cNvPr>
          <p:cNvSpPr txBox="1"/>
          <p:nvPr/>
        </p:nvSpPr>
        <p:spPr>
          <a:xfrm>
            <a:off x="9175760" y="2868461"/>
            <a:ext cx="2493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Exporting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as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JPEG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to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create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a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few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figures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…</a:t>
            </a:r>
          </a:p>
        </p:txBody>
      </p:sp>
      <p:sp>
        <p:nvSpPr>
          <p:cNvPr id="32" name="Pfeil: nach rechts 31">
            <a:extLst>
              <a:ext uri="{FF2B5EF4-FFF2-40B4-BE49-F238E27FC236}">
                <a16:creationId xmlns:a16="http://schemas.microsoft.com/office/drawing/2014/main" id="{F2DBE4DD-871C-4C43-87F7-91A5A803B52D}"/>
              </a:ext>
            </a:extLst>
          </p:cNvPr>
          <p:cNvSpPr/>
          <p:nvPr/>
        </p:nvSpPr>
        <p:spPr>
          <a:xfrm>
            <a:off x="7995343" y="3997776"/>
            <a:ext cx="609600" cy="6339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62F5F947-5353-4C57-9FC1-783B0B07E621}"/>
              </a:ext>
            </a:extLst>
          </p:cNvPr>
          <p:cNvSpPr txBox="1"/>
          <p:nvPr/>
        </p:nvSpPr>
        <p:spPr>
          <a:xfrm>
            <a:off x="8905295" y="5424860"/>
            <a:ext cx="29714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Stored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on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local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computers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,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sent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via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emails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, etc.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D48475AB-72FF-49AC-9DC1-2D1B68A0B425}"/>
              </a:ext>
            </a:extLst>
          </p:cNvPr>
          <p:cNvSpPr txBox="1"/>
          <p:nvPr/>
        </p:nvSpPr>
        <p:spPr>
          <a:xfrm>
            <a:off x="4552862" y="1929616"/>
            <a:ext cx="35344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Institutional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backed-up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storage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b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</a:br>
            <a:endParaRPr lang="de-DE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5877492A-202C-43C9-96AD-E46346DB907B}"/>
              </a:ext>
            </a:extLst>
          </p:cNvPr>
          <p:cNvGrpSpPr/>
          <p:nvPr/>
        </p:nvGrpSpPr>
        <p:grpSpPr>
          <a:xfrm>
            <a:off x="9320549" y="3463424"/>
            <a:ext cx="1886978" cy="1729784"/>
            <a:chOff x="9320549" y="3463424"/>
            <a:chExt cx="1886978" cy="1729784"/>
          </a:xfrm>
        </p:grpSpPr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68F7B21D-03FE-4631-85CC-F355161B35D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9574465" y="3689314"/>
              <a:ext cx="1633062" cy="1503894"/>
            </a:xfrm>
            <a:prstGeom prst="rect">
              <a:avLst/>
            </a:prstGeom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52E9BA7B-5BDC-46FF-8120-981672FE6AEC}"/>
                </a:ext>
              </a:extLst>
            </p:cNvPr>
            <p:cNvSpPr txBox="1"/>
            <p:nvPr/>
          </p:nvSpPr>
          <p:spPr>
            <a:xfrm>
              <a:off x="9683438" y="3463424"/>
              <a:ext cx="59503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050" dirty="0" err="1"/>
                <a:t>Cond</a:t>
              </a:r>
              <a:r>
                <a:rPr lang="de-DE" sz="1050" dirty="0"/>
                <a:t> A</a:t>
              </a:r>
            </a:p>
          </p:txBody>
        </p:sp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078971B1-5D7E-471A-A412-BE5CE80A314B}"/>
                </a:ext>
              </a:extLst>
            </p:cNvPr>
            <p:cNvSpPr txBox="1"/>
            <p:nvPr/>
          </p:nvSpPr>
          <p:spPr>
            <a:xfrm>
              <a:off x="10508374" y="3469504"/>
              <a:ext cx="572593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050" dirty="0" err="1"/>
                <a:t>Cond</a:t>
              </a:r>
              <a:r>
                <a:rPr lang="de-DE" sz="1050" dirty="0"/>
                <a:t> B</a:t>
              </a:r>
            </a:p>
          </p:txBody>
        </p:sp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E7A80DC6-CC14-4BF3-948A-4D216B7A46E7}"/>
                </a:ext>
              </a:extLst>
            </p:cNvPr>
            <p:cNvSpPr txBox="1"/>
            <p:nvPr/>
          </p:nvSpPr>
          <p:spPr>
            <a:xfrm rot="16200000">
              <a:off x="9155600" y="4723318"/>
              <a:ext cx="58381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050" dirty="0"/>
                <a:t>Gene A</a:t>
              </a:r>
            </a:p>
          </p:txBody>
        </p:sp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AE267C65-C3B0-447F-AAC0-3EB5CFAE368A}"/>
                </a:ext>
              </a:extLst>
            </p:cNvPr>
            <p:cNvSpPr txBox="1"/>
            <p:nvPr/>
          </p:nvSpPr>
          <p:spPr>
            <a:xfrm rot="16200000">
              <a:off x="9158004" y="3947646"/>
              <a:ext cx="57900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050" dirty="0"/>
                <a:t>Gene B</a:t>
              </a:r>
            </a:p>
          </p:txBody>
        </p:sp>
        <p:cxnSp>
          <p:nvCxnSpPr>
            <p:cNvPr id="12" name="Gerader Verbinder 11">
              <a:extLst>
                <a:ext uri="{FF2B5EF4-FFF2-40B4-BE49-F238E27FC236}">
                  <a16:creationId xmlns:a16="http://schemas.microsoft.com/office/drawing/2014/main" id="{DEB8D1E3-2B72-44D6-A3D6-E935CCDD693B}"/>
                </a:ext>
              </a:extLst>
            </p:cNvPr>
            <p:cNvCxnSpPr/>
            <p:nvPr/>
          </p:nvCxnSpPr>
          <p:spPr>
            <a:xfrm>
              <a:off x="9637718" y="5081223"/>
              <a:ext cx="307906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A990FF08-FBC2-4B98-9D30-FAC843AED8F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5161" y="3514792"/>
            <a:ext cx="2406134" cy="1944601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BCA483D4-FF8C-4AD7-B02E-C92AF1823A7F}"/>
              </a:ext>
            </a:extLst>
          </p:cNvPr>
          <p:cNvSpPr/>
          <p:nvPr/>
        </p:nvSpPr>
        <p:spPr bwMode="auto">
          <a:xfrm>
            <a:off x="1" y="6469352"/>
            <a:ext cx="6390640" cy="246221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>
            <a:spAutoFit/>
          </a:bodyPr>
          <a:lstStyle/>
          <a:p>
            <a:pPr algn="just" defTabSz="609585"/>
            <a:r>
              <a:rPr lang="en-GB" sz="1000" i="1" dirty="0"/>
              <a:t>Illustrations by </a:t>
            </a:r>
            <a:r>
              <a:rPr lang="en-GB" sz="1000" i="1" dirty="0">
                <a:hlinkClick r:id="rId12"/>
              </a:rPr>
              <a:t>Henning Falk</a:t>
            </a:r>
            <a:r>
              <a:rPr lang="en-GB" sz="1000" i="1" dirty="0"/>
              <a:t>, under a </a:t>
            </a:r>
            <a:r>
              <a:rPr lang="en-GB" sz="1000" i="1" dirty="0">
                <a:hlinkClick r:id="rId13"/>
              </a:rPr>
              <a:t>CC BY 4.0</a:t>
            </a:r>
            <a:r>
              <a:rPr lang="en-GB" sz="1000" i="1" dirty="0"/>
              <a:t> license. Modifications to this illustration include cropping.</a:t>
            </a:r>
          </a:p>
        </p:txBody>
      </p:sp>
    </p:spTree>
    <p:extLst>
      <p:ext uri="{BB962C8B-B14F-4D97-AF65-F5344CB8AC3E}">
        <p14:creationId xmlns:p14="http://schemas.microsoft.com/office/powerpoint/2010/main" val="18441113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7" grpId="0"/>
      <p:bldP spid="5" grpId="0"/>
      <p:bldP spid="30" grpId="0"/>
      <p:bldP spid="31" grpId="0"/>
      <p:bldP spid="32" grpId="0" animBg="1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623392" y="349717"/>
            <a:ext cx="11137237" cy="39687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/>
                <a:ea typeface="MS PGothic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/>
                <a:ea typeface="MS PGothic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/>
                <a:ea typeface="MS PGothic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/>
                <a:ea typeface="MS PGothic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/>
                <a:ea typeface="MS PGothic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9pPr>
          </a:lstStyle>
          <a:p>
            <a:pPr defTabSz="1219170">
              <a:defRPr/>
            </a:pPr>
            <a:r>
              <a:rPr lang="de-DE" sz="2667" b="1" kern="0" dirty="0">
                <a:solidFill>
                  <a:srgbClr val="0047B9"/>
                </a:solidFill>
                <a:latin typeface="Arial"/>
                <a:cs typeface="Arial"/>
              </a:rPr>
              <a:t>The </a:t>
            </a:r>
            <a:r>
              <a:rPr lang="de-DE" sz="2667" b="1" kern="0" dirty="0" err="1">
                <a:solidFill>
                  <a:srgbClr val="0047B9"/>
                </a:solidFill>
                <a:latin typeface="Arial"/>
                <a:cs typeface="Arial"/>
              </a:rPr>
              <a:t>data</a:t>
            </a:r>
            <a:r>
              <a:rPr lang="de-DE" sz="2667" b="1" kern="0" dirty="0">
                <a:solidFill>
                  <a:srgbClr val="0047B9"/>
                </a:solidFill>
                <a:latin typeface="Arial"/>
                <a:cs typeface="Arial"/>
              </a:rPr>
              <a:t> </a:t>
            </a:r>
            <a:r>
              <a:rPr lang="de-DE" sz="2667" b="1" kern="0" dirty="0" err="1">
                <a:solidFill>
                  <a:srgbClr val="0047B9"/>
                </a:solidFill>
                <a:latin typeface="Arial"/>
                <a:cs typeface="Arial"/>
              </a:rPr>
              <a:t>management</a:t>
            </a:r>
            <a:r>
              <a:rPr lang="de-DE" sz="2667" b="1" kern="0" dirty="0">
                <a:solidFill>
                  <a:srgbClr val="0047B9"/>
                </a:solidFill>
                <a:latin typeface="Arial"/>
                <a:cs typeface="Arial"/>
              </a:rPr>
              <a:t> </a:t>
            </a:r>
            <a:r>
              <a:rPr lang="de-DE" sz="2667" b="1" kern="0" dirty="0" err="1">
                <a:solidFill>
                  <a:srgbClr val="0047B9"/>
                </a:solidFill>
                <a:latin typeface="Arial"/>
                <a:cs typeface="Arial"/>
              </a:rPr>
              <a:t>problem</a:t>
            </a:r>
            <a:r>
              <a:rPr lang="de-DE" sz="2667" b="1" kern="0" dirty="0">
                <a:solidFill>
                  <a:srgbClr val="0047B9"/>
                </a:solidFill>
                <a:latin typeface="Arial"/>
                <a:cs typeface="Arial"/>
              </a:rPr>
              <a:t> in </a:t>
            </a:r>
            <a:r>
              <a:rPr lang="de-DE" sz="2667" b="1" kern="0" dirty="0" err="1">
                <a:solidFill>
                  <a:srgbClr val="0047B9"/>
                </a:solidFill>
                <a:latin typeface="Arial"/>
                <a:cs typeface="Arial"/>
              </a:rPr>
              <a:t>classical</a:t>
            </a:r>
            <a:r>
              <a:rPr lang="de-DE" sz="2667" b="1" kern="0" dirty="0">
                <a:solidFill>
                  <a:srgbClr val="0047B9"/>
                </a:solidFill>
                <a:latin typeface="Arial"/>
                <a:cs typeface="Arial"/>
              </a:rPr>
              <a:t> </a:t>
            </a:r>
            <a:r>
              <a:rPr lang="de-DE" sz="2667" b="1" kern="0" dirty="0" err="1">
                <a:solidFill>
                  <a:srgbClr val="0047B9"/>
                </a:solidFill>
                <a:latin typeface="Arial"/>
                <a:cs typeface="Arial"/>
              </a:rPr>
              <a:t>file</a:t>
            </a:r>
            <a:r>
              <a:rPr lang="de-DE" sz="2667" b="1" kern="0" dirty="0">
                <a:solidFill>
                  <a:srgbClr val="0047B9"/>
                </a:solidFill>
                <a:latin typeface="Arial"/>
                <a:cs typeface="Arial"/>
              </a:rPr>
              <a:t> </a:t>
            </a:r>
            <a:r>
              <a:rPr lang="de-DE" sz="2667" b="1" kern="0" dirty="0" err="1">
                <a:solidFill>
                  <a:srgbClr val="0047B9"/>
                </a:solidFill>
                <a:latin typeface="Arial"/>
                <a:cs typeface="Arial"/>
              </a:rPr>
              <a:t>browsers</a:t>
            </a:r>
            <a:r>
              <a:rPr lang="de-DE" sz="2667" b="1" kern="0" dirty="0">
                <a:solidFill>
                  <a:srgbClr val="0047B9"/>
                </a:solidFill>
                <a:latin typeface="Arial"/>
                <a:cs typeface="Arial"/>
              </a:rPr>
              <a:t>:</a:t>
            </a:r>
            <a:endParaRPr sz="3200" kern="0" dirty="0">
              <a:solidFill>
                <a:srgbClr val="000000"/>
              </a:solidFill>
              <a:cs typeface="Arial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2148829" y="1215024"/>
            <a:ext cx="9505056" cy="4518232"/>
          </a:xfrm>
          <a:prstGeom prst="rect">
            <a:avLst/>
          </a:prstGeom>
        </p:spPr>
        <p:txBody>
          <a:bodyPr/>
          <a:lstStyle>
            <a:lvl1pPr marL="190500" indent="-19050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Times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  <a:cs typeface="ＭＳ Ｐゴシック"/>
              </a:defRPr>
            </a:lvl1pPr>
            <a:lvl2pPr marL="569913" indent="-188913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Times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2pPr>
            <a:lvl3pPr marL="947738" indent="-187325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Times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3pPr>
            <a:lvl4pPr marL="1323974" indent="-185738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Times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4pPr>
            <a:lvl5pPr marL="1792288" indent="-277813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Times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5pPr>
            <a:lvl6pPr marL="2249488" indent="-277813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Times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6pPr>
            <a:lvl7pPr marL="2706688" indent="-277813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Times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7pPr>
            <a:lvl8pPr marL="3163888" indent="-277813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Times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8pPr>
            <a:lvl9pPr marL="3621088" indent="-277813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90000"/>
              <a:buFont typeface="Times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indent="0" defTabSz="1219170">
              <a:buClr>
                <a:srgbClr val="0047B9"/>
              </a:buClr>
              <a:buSzPct val="115000"/>
              <a:buNone/>
              <a:defRPr/>
            </a:pPr>
            <a:endParaRPr lang="de-DE" sz="2667" kern="0">
              <a:solidFill>
                <a:srgbClr val="000000"/>
              </a:solidFill>
              <a:latin typeface="Arial"/>
              <a:ea typeface="ＭＳ Ｐゴシック"/>
              <a:cs typeface="Arial"/>
            </a:endParaRPr>
          </a:p>
        </p:txBody>
      </p:sp>
      <p:pic>
        <p:nvPicPr>
          <p:cNvPr id="7" name="Picture 4" descr="Client-Server-Architektur">
            <a:extLst>
              <a:ext uri="{FF2B5EF4-FFF2-40B4-BE49-F238E27FC236}">
                <a16:creationId xmlns:a16="http://schemas.microsoft.com/office/drawing/2014/main" id="{D21321B4-4F25-4990-A1F0-0EEDFBCF1E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77" t="54098" r="661" b="18926"/>
          <a:stretch/>
        </p:blipFill>
        <p:spPr bwMode="auto">
          <a:xfrm>
            <a:off x="4016172" y="3900761"/>
            <a:ext cx="1799688" cy="1652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F4756984-2DA2-4746-A91E-0116D6D314B5}"/>
              </a:ext>
            </a:extLst>
          </p:cNvPr>
          <p:cNvGrpSpPr/>
          <p:nvPr/>
        </p:nvGrpSpPr>
        <p:grpSpPr>
          <a:xfrm>
            <a:off x="1718020" y="2903174"/>
            <a:ext cx="1662133" cy="410369"/>
            <a:chOff x="1552518" y="2287278"/>
            <a:chExt cx="1038181" cy="231118"/>
          </a:xfrm>
        </p:grpSpPr>
        <p:cxnSp>
          <p:nvCxnSpPr>
            <p:cNvPr id="11" name="Gerade Verbindung mit Pfeil 8">
              <a:extLst>
                <a:ext uri="{FF2B5EF4-FFF2-40B4-BE49-F238E27FC236}">
                  <a16:creationId xmlns:a16="http://schemas.microsoft.com/office/drawing/2014/main" id="{CEB539BB-D566-44BA-B31C-5EB31493EC4A}"/>
                </a:ext>
              </a:extLst>
            </p:cNvPr>
            <p:cNvCxnSpPr/>
            <p:nvPr/>
          </p:nvCxnSpPr>
          <p:spPr>
            <a:xfrm>
              <a:off x="1752203" y="2518396"/>
              <a:ext cx="638810" cy="0"/>
            </a:xfrm>
            <a:prstGeom prst="straightConnector1">
              <a:avLst/>
            </a:prstGeom>
            <a:noFill/>
            <a:ln w="12700" cap="flat" cmpd="sng" algn="ctr">
              <a:solidFill>
                <a:srgbClr val="00983A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2" name="Textfeld 9">
              <a:extLst>
                <a:ext uri="{FF2B5EF4-FFF2-40B4-BE49-F238E27FC236}">
                  <a16:creationId xmlns:a16="http://schemas.microsoft.com/office/drawing/2014/main" id="{128D9E24-722A-4D87-8A20-37C74EB12A7B}"/>
                </a:ext>
              </a:extLst>
            </p:cNvPr>
            <p:cNvSpPr txBox="1"/>
            <p:nvPr/>
          </p:nvSpPr>
          <p:spPr>
            <a:xfrm>
              <a:off x="1552518" y="2287278"/>
              <a:ext cx="1038181" cy="213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defRPr/>
              </a:pPr>
              <a:r>
                <a:rPr lang="de-DE" sz="1867" kern="0" dirty="0">
                  <a:solidFill>
                    <a:prstClr val="black"/>
                  </a:solidFill>
                  <a:latin typeface="Calibri"/>
                  <a:ea typeface="MS PGothic"/>
                  <a:cs typeface="Arial"/>
                </a:rPr>
                <a:t>Network</a:t>
              </a:r>
            </a:p>
          </p:txBody>
        </p:sp>
      </p:grpSp>
      <p:grpSp>
        <p:nvGrpSpPr>
          <p:cNvPr id="13" name="Gruppieren 20">
            <a:extLst>
              <a:ext uri="{FF2B5EF4-FFF2-40B4-BE49-F238E27FC236}">
                <a16:creationId xmlns:a16="http://schemas.microsoft.com/office/drawing/2014/main" id="{C3B87573-63C3-4F89-9141-74EF5C0C5CB4}"/>
              </a:ext>
            </a:extLst>
          </p:cNvPr>
          <p:cNvGrpSpPr/>
          <p:nvPr/>
        </p:nvGrpSpPr>
        <p:grpSpPr>
          <a:xfrm>
            <a:off x="-276656" y="2432845"/>
            <a:ext cx="2841776" cy="1475720"/>
            <a:chOff x="189522" y="2862957"/>
            <a:chExt cx="2016224" cy="981178"/>
          </a:xfrm>
        </p:grpSpPr>
        <p:pic>
          <p:nvPicPr>
            <p:cNvPr id="14" name="Grafik 21">
              <a:extLst>
                <a:ext uri="{FF2B5EF4-FFF2-40B4-BE49-F238E27FC236}">
                  <a16:creationId xmlns:a16="http://schemas.microsoft.com/office/drawing/2014/main" id="{B2E8EC1F-248B-44F8-9CFC-AF4C7FF891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7979" b="11065"/>
            <a:stretch/>
          </p:blipFill>
          <p:spPr>
            <a:xfrm>
              <a:off x="506773" y="2862957"/>
              <a:ext cx="1381722" cy="735309"/>
            </a:xfrm>
            <a:prstGeom prst="rect">
              <a:avLst/>
            </a:prstGeom>
          </p:spPr>
        </p:pic>
        <p:sp>
          <p:nvSpPr>
            <p:cNvPr id="15" name="Textfeld 22">
              <a:extLst>
                <a:ext uri="{FF2B5EF4-FFF2-40B4-BE49-F238E27FC236}">
                  <a16:creationId xmlns:a16="http://schemas.microsoft.com/office/drawing/2014/main" id="{4C07A0BD-90D1-4BDA-B9ED-670A293030BB}"/>
                </a:ext>
              </a:extLst>
            </p:cNvPr>
            <p:cNvSpPr txBox="1"/>
            <p:nvPr/>
          </p:nvSpPr>
          <p:spPr>
            <a:xfrm>
              <a:off x="189522" y="3564510"/>
              <a:ext cx="2016224" cy="279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/>
              <a:r>
                <a:rPr lang="de-DE" sz="2133" kern="0" dirty="0">
                  <a:solidFill>
                    <a:prstClr val="black"/>
                  </a:solidFill>
                  <a:latin typeface="Calibri"/>
                  <a:ea typeface="MS PGothic"/>
                  <a:cs typeface="Arial"/>
                </a:rPr>
                <a:t>Image </a:t>
              </a:r>
              <a:r>
                <a:rPr lang="de-DE" sz="2133" kern="0" dirty="0" err="1">
                  <a:solidFill>
                    <a:prstClr val="black"/>
                  </a:solidFill>
                  <a:latin typeface="Calibri"/>
                  <a:ea typeface="MS PGothic"/>
                  <a:cs typeface="Arial"/>
                </a:rPr>
                <a:t>acquisition</a:t>
              </a:r>
              <a:endParaRPr lang="de-DE" sz="2133" kern="0" dirty="0">
                <a:solidFill>
                  <a:prstClr val="black"/>
                </a:solidFill>
                <a:latin typeface="Calibri"/>
                <a:ea typeface="MS PGothic"/>
                <a:cs typeface="Arial"/>
              </a:endParaRPr>
            </a:p>
          </p:txBody>
        </p:sp>
      </p:grpSp>
      <p:sp>
        <p:nvSpPr>
          <p:cNvPr id="16" name="Textfeld 23">
            <a:extLst>
              <a:ext uri="{FF2B5EF4-FFF2-40B4-BE49-F238E27FC236}">
                <a16:creationId xmlns:a16="http://schemas.microsoft.com/office/drawing/2014/main" id="{5ADA9220-0302-4AAA-B637-71A7BD864C75}"/>
              </a:ext>
            </a:extLst>
          </p:cNvPr>
          <p:cNvSpPr txBox="1"/>
          <p:nvPr/>
        </p:nvSpPr>
        <p:spPr bwMode="auto">
          <a:xfrm>
            <a:off x="3757261" y="5432906"/>
            <a:ext cx="1843380" cy="365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de-DE" sz="1776" b="1" kern="0" dirty="0">
                <a:solidFill>
                  <a:prstClr val="black"/>
                </a:solidFill>
                <a:latin typeface="Calibri"/>
                <a:ea typeface="MS PGothic"/>
                <a:cs typeface="Arial"/>
              </a:rPr>
              <a:t>File </a:t>
            </a:r>
            <a:r>
              <a:rPr lang="de-DE" sz="1776" b="1" kern="0" dirty="0" err="1">
                <a:solidFill>
                  <a:prstClr val="black"/>
                </a:solidFill>
                <a:latin typeface="Calibri"/>
                <a:ea typeface="MS PGothic"/>
                <a:cs typeface="Arial"/>
              </a:rPr>
              <a:t>store</a:t>
            </a:r>
            <a:endParaRPr lang="de-DE" sz="1776" b="1" kern="0" dirty="0">
              <a:solidFill>
                <a:prstClr val="black"/>
              </a:solidFill>
              <a:latin typeface="Calibri"/>
              <a:ea typeface="MS PGothic"/>
              <a:cs typeface="Arial"/>
            </a:endParaRPr>
          </a:p>
        </p:txBody>
      </p:sp>
      <p:grpSp>
        <p:nvGrpSpPr>
          <p:cNvPr id="17" name="Gruppieren 52">
            <a:extLst>
              <a:ext uri="{FF2B5EF4-FFF2-40B4-BE49-F238E27FC236}">
                <a16:creationId xmlns:a16="http://schemas.microsoft.com/office/drawing/2014/main" id="{0CABB5C5-F7F5-43FF-8D6F-0C6D60B5E6ED}"/>
              </a:ext>
            </a:extLst>
          </p:cNvPr>
          <p:cNvGrpSpPr/>
          <p:nvPr/>
        </p:nvGrpSpPr>
        <p:grpSpPr>
          <a:xfrm>
            <a:off x="3078200" y="1028661"/>
            <a:ext cx="6248772" cy="4649895"/>
            <a:chOff x="3281247" y="1145935"/>
            <a:chExt cx="6926398" cy="4760553"/>
          </a:xfrm>
        </p:grpSpPr>
        <p:pic>
          <p:nvPicPr>
            <p:cNvPr id="18" name="Grafik 48">
              <a:extLst>
                <a:ext uri="{FF2B5EF4-FFF2-40B4-BE49-F238E27FC236}">
                  <a16:creationId xmlns:a16="http://schemas.microsoft.com/office/drawing/2014/main" id="{4E3C9C3C-409E-4333-800E-FFF3BA148A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81247" y="1145935"/>
              <a:ext cx="6885048" cy="4760553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Rechteck 49">
              <a:extLst>
                <a:ext uri="{FF2B5EF4-FFF2-40B4-BE49-F238E27FC236}">
                  <a16:creationId xmlns:a16="http://schemas.microsoft.com/office/drawing/2014/main" id="{E0D68A71-DE1F-409C-BC14-E330C336CBED}"/>
                </a:ext>
              </a:extLst>
            </p:cNvPr>
            <p:cNvSpPr/>
            <p:nvPr/>
          </p:nvSpPr>
          <p:spPr>
            <a:xfrm>
              <a:off x="8352000" y="3545359"/>
              <a:ext cx="1591200" cy="443441"/>
            </a:xfrm>
            <a:prstGeom prst="rect">
              <a:avLst/>
            </a:prstGeom>
            <a:noFill/>
            <a:ln w="28575" cap="flat" cmpd="sng" algn="ctr">
              <a:solidFill>
                <a:srgbClr val="00983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de-DE" sz="2400" kern="0">
                <a:solidFill>
                  <a:prstClr val="white"/>
                </a:solidFill>
                <a:latin typeface="Calibri"/>
                <a:ea typeface="MS PGothic"/>
                <a:cs typeface="Arial"/>
              </a:endParaRPr>
            </a:p>
          </p:txBody>
        </p:sp>
        <p:sp>
          <p:nvSpPr>
            <p:cNvPr id="20" name="Textfeld 50">
              <a:extLst>
                <a:ext uri="{FF2B5EF4-FFF2-40B4-BE49-F238E27FC236}">
                  <a16:creationId xmlns:a16="http://schemas.microsoft.com/office/drawing/2014/main" id="{112988FB-D4E0-4707-A98D-5E0BDFE19544}"/>
                </a:ext>
              </a:extLst>
            </p:cNvPr>
            <p:cNvSpPr txBox="1"/>
            <p:nvPr/>
          </p:nvSpPr>
          <p:spPr>
            <a:xfrm>
              <a:off x="7355470" y="3977651"/>
              <a:ext cx="2852175" cy="430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9170">
                <a:defRPr/>
              </a:pPr>
              <a:r>
                <a:rPr lang="de-DE" sz="2133" i="1" kern="0" dirty="0" err="1">
                  <a:solidFill>
                    <a:prstClr val="black"/>
                  </a:solidFill>
                  <a:latin typeface="Calibri"/>
                  <a:ea typeface="MS PGothic"/>
                  <a:cs typeface="Arial"/>
                </a:rPr>
                <a:t>No</a:t>
              </a:r>
              <a:r>
                <a:rPr lang="de-DE" sz="2133" i="1" kern="0" dirty="0">
                  <a:solidFill>
                    <a:prstClr val="black"/>
                  </a:solidFill>
                  <a:latin typeface="Calibri"/>
                  <a:ea typeface="MS PGothic"/>
                  <a:cs typeface="Arial"/>
                </a:rPr>
                <a:t> </a:t>
              </a:r>
              <a:r>
                <a:rPr lang="de-DE" sz="2133" i="1" kern="0" dirty="0" err="1">
                  <a:solidFill>
                    <a:prstClr val="black"/>
                  </a:solidFill>
                  <a:latin typeface="Calibri"/>
                  <a:ea typeface="MS PGothic"/>
                  <a:cs typeface="Arial"/>
                </a:rPr>
                <a:t>preview</a:t>
              </a:r>
              <a:r>
                <a:rPr lang="de-DE" sz="2133" i="1" kern="0" dirty="0">
                  <a:solidFill>
                    <a:prstClr val="black"/>
                  </a:solidFill>
                  <a:latin typeface="Calibri"/>
                  <a:ea typeface="MS PGothic"/>
                  <a:cs typeface="Arial"/>
                </a:rPr>
                <a:t> </a:t>
              </a:r>
              <a:r>
                <a:rPr lang="de-DE" sz="2133" i="1" kern="0" dirty="0" err="1">
                  <a:solidFill>
                    <a:prstClr val="black"/>
                  </a:solidFill>
                  <a:latin typeface="Calibri"/>
                  <a:ea typeface="MS PGothic"/>
                  <a:cs typeface="Arial"/>
                </a:rPr>
                <a:t>available</a:t>
              </a:r>
              <a:r>
                <a:rPr lang="de-DE" sz="2133" i="1" kern="0" dirty="0">
                  <a:solidFill>
                    <a:prstClr val="black"/>
                  </a:solidFill>
                  <a:latin typeface="Calibri"/>
                  <a:ea typeface="MS PGothic"/>
                  <a:cs typeface="Arial"/>
                </a:rPr>
                <a:t>.</a:t>
              </a:r>
            </a:p>
          </p:txBody>
        </p:sp>
      </p:grpSp>
      <p:sp>
        <p:nvSpPr>
          <p:cNvPr id="21" name="Textfeld 54">
            <a:extLst>
              <a:ext uri="{FF2B5EF4-FFF2-40B4-BE49-F238E27FC236}">
                <a16:creationId xmlns:a16="http://schemas.microsoft.com/office/drawing/2014/main" id="{E795B314-6C7B-48C9-9068-0778D9DDE4B5}"/>
              </a:ext>
            </a:extLst>
          </p:cNvPr>
          <p:cNvSpPr txBox="1"/>
          <p:nvPr/>
        </p:nvSpPr>
        <p:spPr bwMode="auto">
          <a:xfrm>
            <a:off x="9281182" y="2352155"/>
            <a:ext cx="2871299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de-DE" sz="2133" kern="0" dirty="0" err="1">
                <a:solidFill>
                  <a:prstClr val="black"/>
                </a:solidFill>
                <a:latin typeface="Calibri"/>
                <a:ea typeface="MS PGothic"/>
                <a:cs typeface="Arial"/>
              </a:rPr>
              <a:t>Where</a:t>
            </a:r>
            <a:r>
              <a:rPr lang="de-DE" sz="2133" kern="0" dirty="0">
                <a:solidFill>
                  <a:prstClr val="black"/>
                </a:solidFill>
                <a:latin typeface="Calibri"/>
                <a:ea typeface="MS PGothic"/>
                <a:cs typeface="Arial"/>
              </a:rPr>
              <a:t> </a:t>
            </a:r>
            <a:r>
              <a:rPr lang="de-DE" sz="2133" kern="0" dirty="0" err="1">
                <a:solidFill>
                  <a:prstClr val="black"/>
                </a:solidFill>
                <a:latin typeface="Calibri"/>
                <a:ea typeface="MS PGothic"/>
                <a:cs typeface="Arial"/>
              </a:rPr>
              <a:t>is</a:t>
            </a:r>
            <a:r>
              <a:rPr lang="de-DE" sz="2133" kern="0" dirty="0">
                <a:solidFill>
                  <a:prstClr val="black"/>
                </a:solidFill>
                <a:latin typeface="Calibri"/>
                <a:ea typeface="MS PGothic"/>
                <a:cs typeface="Arial"/>
              </a:rPr>
              <a:t> </a:t>
            </a:r>
            <a:r>
              <a:rPr lang="de-DE" sz="2133" kern="0" dirty="0" err="1">
                <a:solidFill>
                  <a:prstClr val="black"/>
                </a:solidFill>
                <a:latin typeface="Calibri"/>
                <a:ea typeface="MS PGothic"/>
                <a:cs typeface="Arial"/>
              </a:rPr>
              <a:t>the</a:t>
            </a:r>
            <a:r>
              <a:rPr lang="de-DE" sz="2133" kern="0" dirty="0">
                <a:solidFill>
                  <a:prstClr val="black"/>
                </a:solidFill>
                <a:latin typeface="Calibri"/>
                <a:ea typeface="MS PGothic"/>
                <a:cs typeface="Arial"/>
              </a:rPr>
              <a:t> </a:t>
            </a:r>
            <a:r>
              <a:rPr lang="de-DE" sz="2133" kern="0" dirty="0" err="1">
                <a:solidFill>
                  <a:prstClr val="black"/>
                </a:solidFill>
                <a:latin typeface="Calibri"/>
                <a:ea typeface="MS PGothic"/>
                <a:cs typeface="Arial"/>
              </a:rPr>
              <a:t>metadata</a:t>
            </a:r>
            <a:r>
              <a:rPr lang="de-DE" sz="2133" kern="0" dirty="0">
                <a:solidFill>
                  <a:prstClr val="black"/>
                </a:solidFill>
                <a:latin typeface="Calibri"/>
                <a:ea typeface="MS PGothic"/>
                <a:cs typeface="Arial"/>
              </a:rPr>
              <a:t>?</a:t>
            </a:r>
          </a:p>
        </p:txBody>
      </p:sp>
      <p:sp>
        <p:nvSpPr>
          <p:cNvPr id="22" name="Textfeld 55">
            <a:extLst>
              <a:ext uri="{FF2B5EF4-FFF2-40B4-BE49-F238E27FC236}">
                <a16:creationId xmlns:a16="http://schemas.microsoft.com/office/drawing/2014/main" id="{2A091623-16E7-4F9B-AE03-88D1F2EBCD7E}"/>
              </a:ext>
            </a:extLst>
          </p:cNvPr>
          <p:cNvSpPr txBox="1"/>
          <p:nvPr/>
        </p:nvSpPr>
        <p:spPr bwMode="auto">
          <a:xfrm>
            <a:off x="9183842" y="4727145"/>
            <a:ext cx="3123257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de-DE" sz="2133" kern="0" dirty="0">
                <a:solidFill>
                  <a:prstClr val="black"/>
                </a:solidFill>
                <a:latin typeface="Calibri"/>
                <a:ea typeface="MS PGothic"/>
                <a:cs typeface="Arial"/>
              </a:rPr>
              <a:t>…</a:t>
            </a:r>
            <a:r>
              <a:rPr lang="de-DE" sz="2133" kern="0" dirty="0" err="1">
                <a:solidFill>
                  <a:prstClr val="black"/>
                </a:solidFill>
                <a:latin typeface="Calibri"/>
                <a:ea typeface="MS PGothic"/>
                <a:cs typeface="Arial"/>
              </a:rPr>
              <a:t>usually</a:t>
            </a:r>
            <a:r>
              <a:rPr lang="de-DE" sz="2133" kern="0" dirty="0">
                <a:solidFill>
                  <a:prstClr val="black"/>
                </a:solidFill>
                <a:latin typeface="Calibri"/>
                <a:ea typeface="MS PGothic"/>
                <a:cs typeface="Arial"/>
              </a:rPr>
              <a:t> </a:t>
            </a:r>
            <a:r>
              <a:rPr lang="de-DE" sz="2133" kern="0" dirty="0" err="1">
                <a:solidFill>
                  <a:prstClr val="black"/>
                </a:solidFill>
                <a:latin typeface="Calibri"/>
                <a:ea typeface="MS PGothic"/>
                <a:cs typeface="Arial"/>
              </a:rPr>
              <a:t>it</a:t>
            </a:r>
            <a:r>
              <a:rPr lang="de-DE" sz="2133" kern="0" dirty="0">
                <a:solidFill>
                  <a:prstClr val="black"/>
                </a:solidFill>
                <a:latin typeface="Calibri"/>
                <a:ea typeface="MS PGothic"/>
                <a:cs typeface="Arial"/>
              </a:rPr>
              <a:t> </a:t>
            </a:r>
            <a:r>
              <a:rPr lang="de-DE" sz="2133" kern="0" dirty="0" err="1">
                <a:solidFill>
                  <a:prstClr val="black"/>
                </a:solidFill>
                <a:latin typeface="Calibri"/>
                <a:ea typeface="MS PGothic"/>
                <a:cs typeface="Arial"/>
              </a:rPr>
              <a:t>is</a:t>
            </a:r>
            <a:r>
              <a:rPr lang="de-DE" sz="2133" kern="0" dirty="0">
                <a:solidFill>
                  <a:prstClr val="black"/>
                </a:solidFill>
                <a:latin typeface="Calibri"/>
                <a:ea typeface="MS PGothic"/>
                <a:cs typeface="Arial"/>
              </a:rPr>
              <a:t> in a </a:t>
            </a:r>
            <a:r>
              <a:rPr lang="de-DE" sz="2133" kern="0" dirty="0" err="1">
                <a:solidFill>
                  <a:prstClr val="black"/>
                </a:solidFill>
                <a:latin typeface="Calibri"/>
                <a:ea typeface="MS PGothic"/>
                <a:cs typeface="Arial"/>
              </a:rPr>
              <a:t>hardcover</a:t>
            </a:r>
            <a:r>
              <a:rPr lang="de-DE" sz="2133" kern="0" dirty="0">
                <a:solidFill>
                  <a:prstClr val="black"/>
                </a:solidFill>
                <a:latin typeface="Calibri"/>
                <a:ea typeface="MS PGothic"/>
                <a:cs typeface="Arial"/>
              </a:rPr>
              <a:t> lab </a:t>
            </a:r>
            <a:r>
              <a:rPr lang="de-DE" sz="2133" kern="0" dirty="0" err="1">
                <a:solidFill>
                  <a:prstClr val="black"/>
                </a:solidFill>
                <a:latin typeface="Calibri"/>
                <a:ea typeface="MS PGothic"/>
                <a:cs typeface="Arial"/>
              </a:rPr>
              <a:t>notebook</a:t>
            </a:r>
            <a:endParaRPr lang="de-DE" sz="2133" kern="0" dirty="0">
              <a:solidFill>
                <a:prstClr val="black"/>
              </a:solidFill>
              <a:latin typeface="Calibri"/>
              <a:ea typeface="MS PGothic"/>
              <a:cs typeface="Arial"/>
            </a:endParaRPr>
          </a:p>
        </p:txBody>
      </p:sp>
      <p:sp>
        <p:nvSpPr>
          <p:cNvPr id="26" name="Textfeld 24">
            <a:extLst>
              <a:ext uri="{FF2B5EF4-FFF2-40B4-BE49-F238E27FC236}">
                <a16:creationId xmlns:a16="http://schemas.microsoft.com/office/drawing/2014/main" id="{5BEF119E-D554-4676-99AB-EEFA151473DF}"/>
              </a:ext>
            </a:extLst>
          </p:cNvPr>
          <p:cNvSpPr txBox="1"/>
          <p:nvPr/>
        </p:nvSpPr>
        <p:spPr bwMode="auto">
          <a:xfrm>
            <a:off x="6745232" y="4100137"/>
            <a:ext cx="1923925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de-DE" sz="2133" i="1" kern="0" dirty="0">
                <a:solidFill>
                  <a:prstClr val="black"/>
                </a:solidFill>
                <a:latin typeface="Calibri"/>
                <a:ea typeface="MS PGothic"/>
                <a:cs typeface="Arial"/>
              </a:rPr>
              <a:t>Not </a:t>
            </a:r>
            <a:r>
              <a:rPr lang="de-DE" sz="2133" i="1" kern="0" dirty="0" err="1">
                <a:solidFill>
                  <a:prstClr val="black"/>
                </a:solidFill>
                <a:latin typeface="Calibri"/>
                <a:ea typeface="MS PGothic"/>
                <a:cs typeface="Arial"/>
              </a:rPr>
              <a:t>searchable</a:t>
            </a:r>
            <a:r>
              <a:rPr lang="de-DE" sz="2133" i="1" kern="0" dirty="0">
                <a:solidFill>
                  <a:prstClr val="black"/>
                </a:solidFill>
                <a:latin typeface="Calibri"/>
                <a:ea typeface="MS PGothic"/>
                <a:cs typeface="Arial"/>
              </a:rPr>
              <a:t>.</a:t>
            </a:r>
          </a:p>
        </p:txBody>
      </p:sp>
      <p:sp>
        <p:nvSpPr>
          <p:cNvPr id="28" name="Rechteck 3">
            <a:extLst>
              <a:ext uri="{FF2B5EF4-FFF2-40B4-BE49-F238E27FC236}">
                <a16:creationId xmlns:a16="http://schemas.microsoft.com/office/drawing/2014/main" id="{C67AF741-39D4-45B4-9C7C-583D252A3D1C}"/>
              </a:ext>
            </a:extLst>
          </p:cNvPr>
          <p:cNvSpPr/>
          <p:nvPr/>
        </p:nvSpPr>
        <p:spPr bwMode="auto">
          <a:xfrm>
            <a:off x="253" y="6231425"/>
            <a:ext cx="6759799" cy="461665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none">
            <a:spAutoFit/>
          </a:bodyPr>
          <a:lstStyle/>
          <a:p>
            <a:pPr algn="ctr" defTabSz="609585"/>
            <a:r>
              <a:rPr lang="de-DE" sz="1200" b="1" dirty="0" err="1">
                <a:solidFill>
                  <a:prstClr val="black"/>
                </a:solidFill>
              </a:rPr>
              <a:t>Courtesy</a:t>
            </a:r>
            <a:r>
              <a:rPr lang="de-DE" sz="1200" b="1" dirty="0">
                <a:solidFill>
                  <a:prstClr val="black"/>
                </a:solidFill>
              </a:rPr>
              <a:t> </a:t>
            </a:r>
            <a:r>
              <a:rPr lang="de-DE" sz="1200" b="1" dirty="0" err="1">
                <a:solidFill>
                  <a:prstClr val="black"/>
                </a:solidFill>
              </a:rPr>
              <a:t>of</a:t>
            </a:r>
            <a:r>
              <a:rPr lang="de-DE" sz="1200" b="1" dirty="0">
                <a:solidFill>
                  <a:prstClr val="black"/>
                </a:solidFill>
              </a:rPr>
              <a:t> S. </a:t>
            </a:r>
            <a:r>
              <a:rPr lang="de-DE" sz="1200" b="1" dirty="0" err="1">
                <a:solidFill>
                  <a:prstClr val="black"/>
                </a:solidFill>
              </a:rPr>
              <a:t>Weidtkamp</a:t>
            </a:r>
            <a:r>
              <a:rPr lang="de-DE" sz="1200" b="1" dirty="0">
                <a:solidFill>
                  <a:prstClr val="black"/>
                </a:solidFill>
              </a:rPr>
              <a:t>-Peters</a:t>
            </a:r>
          </a:p>
          <a:p>
            <a:pPr algn="ctr" defTabSz="609585"/>
            <a:r>
              <a:rPr lang="en-US" sz="1200" dirty="0">
                <a:hlinkClick r:id="rId6"/>
              </a:rPr>
              <a:t>https://commons.m.wikimedia.org/wiki/File:Bryce_Bayer_Lab_Notebook_U203_page_1.jpg</a:t>
            </a:r>
            <a:r>
              <a:rPr lang="en-US" sz="1200" dirty="0"/>
              <a:t> CC BY-SA 4.0</a:t>
            </a:r>
            <a:endParaRPr lang="de-DE" sz="1200" b="1" dirty="0">
              <a:solidFill>
                <a:prstClr val="black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BAC149-9BDB-49B2-90A3-A7C1B4AC89A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4021" y="2740291"/>
            <a:ext cx="1617094" cy="2108525"/>
          </a:xfrm>
          <a:prstGeom prst="rect">
            <a:avLst/>
          </a:prstGeom>
        </p:spPr>
      </p:pic>
      <p:pic>
        <p:nvPicPr>
          <p:cNvPr id="6" name="Graphic 5" descr="Books">
            <a:extLst>
              <a:ext uri="{FF2B5EF4-FFF2-40B4-BE49-F238E27FC236}">
                <a16:creationId xmlns:a16="http://schemas.microsoft.com/office/drawing/2014/main" id="{ACF9A7F2-2CE2-4F97-B78E-4B2B8FA4159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476129" y="3501733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024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2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623392" y="349717"/>
            <a:ext cx="11137237" cy="39687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/>
                <a:ea typeface="MS PGothic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/>
                <a:ea typeface="MS PGothic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/>
                <a:ea typeface="MS PGothic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/>
                <a:ea typeface="MS PGothic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/>
                <a:ea typeface="MS PGothic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9pPr>
          </a:lstStyle>
          <a:p>
            <a:pPr defTabSz="1219170">
              <a:defRPr/>
            </a:pPr>
            <a:r>
              <a:rPr lang="de-DE" sz="2667" b="1" kern="0" dirty="0" err="1">
                <a:solidFill>
                  <a:srgbClr val="0047B9"/>
                </a:solidFill>
                <a:latin typeface="Arial"/>
                <a:cs typeface="Arial"/>
              </a:rPr>
              <a:t>How</a:t>
            </a:r>
            <a:r>
              <a:rPr lang="de-DE" sz="2667" b="1" kern="0" dirty="0">
                <a:solidFill>
                  <a:srgbClr val="0047B9"/>
                </a:solidFill>
                <a:latin typeface="Arial"/>
                <a:cs typeface="Arial"/>
              </a:rPr>
              <a:t> do I </a:t>
            </a:r>
            <a:r>
              <a:rPr lang="de-DE" sz="2667" b="1" kern="0" dirty="0" err="1">
                <a:solidFill>
                  <a:srgbClr val="0047B9"/>
                </a:solidFill>
                <a:latin typeface="Arial"/>
                <a:cs typeface="Arial"/>
              </a:rPr>
              <a:t>even</a:t>
            </a:r>
            <a:r>
              <a:rPr lang="de-DE" sz="2667" b="1" kern="0" dirty="0">
                <a:solidFill>
                  <a:srgbClr val="0047B9"/>
                </a:solidFill>
                <a:latin typeface="Arial"/>
                <a:cs typeface="Arial"/>
              </a:rPr>
              <a:t> open </a:t>
            </a:r>
            <a:r>
              <a:rPr lang="de-DE" sz="2667" b="1" kern="0" dirty="0" err="1">
                <a:solidFill>
                  <a:srgbClr val="0047B9"/>
                </a:solidFill>
                <a:latin typeface="Arial"/>
                <a:cs typeface="Arial"/>
              </a:rPr>
              <a:t>the</a:t>
            </a:r>
            <a:r>
              <a:rPr lang="de-DE" sz="2667" b="1" kern="0" dirty="0">
                <a:solidFill>
                  <a:srgbClr val="0047B9"/>
                </a:solidFill>
                <a:latin typeface="Arial"/>
                <a:cs typeface="Arial"/>
              </a:rPr>
              <a:t> </a:t>
            </a:r>
            <a:r>
              <a:rPr lang="de-DE" sz="2667" b="1" kern="0" dirty="0" err="1">
                <a:solidFill>
                  <a:srgbClr val="0047B9"/>
                </a:solidFill>
                <a:latin typeface="Arial"/>
                <a:cs typeface="Arial"/>
              </a:rPr>
              <a:t>images</a:t>
            </a:r>
            <a:r>
              <a:rPr lang="de-DE" sz="2667" b="1" kern="0" dirty="0">
                <a:solidFill>
                  <a:srgbClr val="0047B9"/>
                </a:solidFill>
                <a:latin typeface="Arial"/>
                <a:cs typeface="Arial"/>
              </a:rPr>
              <a:t> ?</a:t>
            </a:r>
            <a:endParaRPr sz="3200" kern="0" dirty="0">
              <a:solidFill>
                <a:srgbClr val="000000"/>
              </a:solidFill>
              <a:cs typeface="Arial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44C25FC-D17D-4C13-9B97-1ACBF921C422}"/>
              </a:ext>
            </a:extLst>
          </p:cNvPr>
          <p:cNvGrpSpPr/>
          <p:nvPr/>
        </p:nvGrpSpPr>
        <p:grpSpPr>
          <a:xfrm>
            <a:off x="5164667" y="1075805"/>
            <a:ext cx="5918866" cy="5138727"/>
            <a:chOff x="766659" y="1520843"/>
            <a:chExt cx="3809598" cy="3065264"/>
          </a:xfrm>
        </p:grpSpPr>
        <p:sp>
          <p:nvSpPr>
            <p:cNvPr id="87" name="Line">
              <a:extLst>
                <a:ext uri="{FF2B5EF4-FFF2-40B4-BE49-F238E27FC236}">
                  <a16:creationId xmlns:a16="http://schemas.microsoft.com/office/drawing/2014/main" id="{B0D61D06-B175-42A9-A1BA-8745CA325898}"/>
                </a:ext>
              </a:extLst>
            </p:cNvPr>
            <p:cNvSpPr/>
            <p:nvPr/>
          </p:nvSpPr>
          <p:spPr>
            <a:xfrm flipH="1" flipV="1">
              <a:off x="1278031" y="2726369"/>
              <a:ext cx="1428149" cy="444397"/>
            </a:xfrm>
            <a:prstGeom prst="line">
              <a:avLst/>
            </a:prstGeom>
            <a:ln w="25400">
              <a:solidFill>
                <a:srgbClr val="1C4A86"/>
              </a:solidFill>
              <a:miter/>
            </a:ln>
          </p:spPr>
          <p:txBody>
            <a:bodyPr tIns="91439" bIns="91439"/>
            <a:lstStyle/>
            <a:p>
              <a:endParaRPr/>
            </a:p>
          </p:txBody>
        </p:sp>
        <p:sp>
          <p:nvSpPr>
            <p:cNvPr id="88" name="Line">
              <a:extLst>
                <a:ext uri="{FF2B5EF4-FFF2-40B4-BE49-F238E27FC236}">
                  <a16:creationId xmlns:a16="http://schemas.microsoft.com/office/drawing/2014/main" id="{0371CFF7-BDA8-4926-BB9F-7082E6E443A0}"/>
                </a:ext>
              </a:extLst>
            </p:cNvPr>
            <p:cNvSpPr/>
            <p:nvPr/>
          </p:nvSpPr>
          <p:spPr>
            <a:xfrm flipH="1" flipV="1">
              <a:off x="1684743" y="2726200"/>
              <a:ext cx="1020994" cy="444735"/>
            </a:xfrm>
            <a:prstGeom prst="line">
              <a:avLst/>
            </a:prstGeom>
            <a:ln w="25400">
              <a:solidFill>
                <a:srgbClr val="1C4A86"/>
              </a:solidFill>
              <a:miter/>
            </a:ln>
          </p:spPr>
          <p:txBody>
            <a:bodyPr tIns="91439" bIns="91439"/>
            <a:lstStyle/>
            <a:p>
              <a:endParaRPr/>
            </a:p>
          </p:txBody>
        </p:sp>
        <p:sp>
          <p:nvSpPr>
            <p:cNvPr id="89" name="Line">
              <a:extLst>
                <a:ext uri="{FF2B5EF4-FFF2-40B4-BE49-F238E27FC236}">
                  <a16:creationId xmlns:a16="http://schemas.microsoft.com/office/drawing/2014/main" id="{D2FEE32E-71D0-4A71-BF01-7C963D87D8F9}"/>
                </a:ext>
              </a:extLst>
            </p:cNvPr>
            <p:cNvSpPr/>
            <p:nvPr/>
          </p:nvSpPr>
          <p:spPr>
            <a:xfrm flipV="1">
              <a:off x="2709294" y="2763078"/>
              <a:ext cx="132060" cy="405736"/>
            </a:xfrm>
            <a:prstGeom prst="line">
              <a:avLst/>
            </a:prstGeom>
            <a:ln w="25400">
              <a:solidFill>
                <a:srgbClr val="1C4A86"/>
              </a:solidFill>
              <a:miter/>
            </a:ln>
          </p:spPr>
          <p:txBody>
            <a:bodyPr tIns="91439" bIns="91439"/>
            <a:lstStyle/>
            <a:p>
              <a:endParaRPr/>
            </a:p>
          </p:txBody>
        </p:sp>
        <p:sp>
          <p:nvSpPr>
            <p:cNvPr id="90" name="Line">
              <a:extLst>
                <a:ext uri="{FF2B5EF4-FFF2-40B4-BE49-F238E27FC236}">
                  <a16:creationId xmlns:a16="http://schemas.microsoft.com/office/drawing/2014/main" id="{A937552E-F429-409C-9E39-EC85E4E98DA4}"/>
                </a:ext>
              </a:extLst>
            </p:cNvPr>
            <p:cNvSpPr/>
            <p:nvPr/>
          </p:nvSpPr>
          <p:spPr>
            <a:xfrm flipV="1">
              <a:off x="2709579" y="2643573"/>
              <a:ext cx="949704" cy="528359"/>
            </a:xfrm>
            <a:prstGeom prst="line">
              <a:avLst/>
            </a:prstGeom>
            <a:ln w="25400">
              <a:solidFill>
                <a:srgbClr val="1C4A86"/>
              </a:solidFill>
              <a:miter/>
            </a:ln>
          </p:spPr>
          <p:txBody>
            <a:bodyPr tIns="91439" bIns="91439"/>
            <a:lstStyle/>
            <a:p>
              <a:endParaRPr/>
            </a:p>
          </p:txBody>
        </p:sp>
        <p:sp>
          <p:nvSpPr>
            <p:cNvPr id="91" name="Line">
              <a:extLst>
                <a:ext uri="{FF2B5EF4-FFF2-40B4-BE49-F238E27FC236}">
                  <a16:creationId xmlns:a16="http://schemas.microsoft.com/office/drawing/2014/main" id="{F5D9F6FB-123D-458D-8580-FF27A7FF906E}"/>
                </a:ext>
              </a:extLst>
            </p:cNvPr>
            <p:cNvSpPr/>
            <p:nvPr/>
          </p:nvSpPr>
          <p:spPr>
            <a:xfrm flipV="1">
              <a:off x="2706008" y="2752435"/>
              <a:ext cx="1216339" cy="419490"/>
            </a:xfrm>
            <a:prstGeom prst="line">
              <a:avLst/>
            </a:prstGeom>
            <a:ln w="25400">
              <a:solidFill>
                <a:srgbClr val="1C4A86"/>
              </a:solidFill>
              <a:miter/>
            </a:ln>
          </p:spPr>
          <p:txBody>
            <a:bodyPr tIns="91439" bIns="91439"/>
            <a:lstStyle/>
            <a:p>
              <a:endParaRPr/>
            </a:p>
          </p:txBody>
        </p:sp>
        <p:sp>
          <p:nvSpPr>
            <p:cNvPr id="92" name="Line">
              <a:extLst>
                <a:ext uri="{FF2B5EF4-FFF2-40B4-BE49-F238E27FC236}">
                  <a16:creationId xmlns:a16="http://schemas.microsoft.com/office/drawing/2014/main" id="{CDA3673F-F56B-410C-9B85-A7E9787D83F4}"/>
                </a:ext>
              </a:extLst>
            </p:cNvPr>
            <p:cNvSpPr/>
            <p:nvPr/>
          </p:nvSpPr>
          <p:spPr>
            <a:xfrm flipV="1">
              <a:off x="2711090" y="2357054"/>
              <a:ext cx="1212621" cy="813479"/>
            </a:xfrm>
            <a:prstGeom prst="line">
              <a:avLst/>
            </a:prstGeom>
            <a:ln w="25400">
              <a:solidFill>
                <a:srgbClr val="1C4A86"/>
              </a:solidFill>
              <a:miter/>
            </a:ln>
          </p:spPr>
          <p:txBody>
            <a:bodyPr tIns="91439" bIns="91439"/>
            <a:lstStyle/>
            <a:p>
              <a:endParaRPr/>
            </a:p>
          </p:txBody>
        </p:sp>
        <p:sp>
          <p:nvSpPr>
            <p:cNvPr id="93" name="Line">
              <a:extLst>
                <a:ext uri="{FF2B5EF4-FFF2-40B4-BE49-F238E27FC236}">
                  <a16:creationId xmlns:a16="http://schemas.microsoft.com/office/drawing/2014/main" id="{368A3A45-85C8-40D0-8DDB-F564CDA31577}"/>
                </a:ext>
              </a:extLst>
            </p:cNvPr>
            <p:cNvSpPr/>
            <p:nvPr/>
          </p:nvSpPr>
          <p:spPr>
            <a:xfrm flipV="1">
              <a:off x="2715257" y="2356229"/>
              <a:ext cx="619715" cy="810896"/>
            </a:xfrm>
            <a:prstGeom prst="line">
              <a:avLst/>
            </a:prstGeom>
            <a:ln w="25400">
              <a:solidFill>
                <a:srgbClr val="1C4A86"/>
              </a:solidFill>
              <a:miter/>
            </a:ln>
          </p:spPr>
          <p:txBody>
            <a:bodyPr tIns="91439" bIns="91439"/>
            <a:lstStyle/>
            <a:p>
              <a:endParaRPr/>
            </a:p>
          </p:txBody>
        </p:sp>
        <p:sp>
          <p:nvSpPr>
            <p:cNvPr id="94" name="Line">
              <a:extLst>
                <a:ext uri="{FF2B5EF4-FFF2-40B4-BE49-F238E27FC236}">
                  <a16:creationId xmlns:a16="http://schemas.microsoft.com/office/drawing/2014/main" id="{CAFE8CCC-103D-477A-8B0E-80C6060009B9}"/>
                </a:ext>
              </a:extLst>
            </p:cNvPr>
            <p:cNvSpPr/>
            <p:nvPr/>
          </p:nvSpPr>
          <p:spPr>
            <a:xfrm flipV="1">
              <a:off x="2711859" y="1813858"/>
              <a:ext cx="171789" cy="1361091"/>
            </a:xfrm>
            <a:prstGeom prst="line">
              <a:avLst/>
            </a:prstGeom>
            <a:ln w="25400">
              <a:solidFill>
                <a:srgbClr val="1C4A86"/>
              </a:solidFill>
              <a:miter/>
            </a:ln>
          </p:spPr>
          <p:txBody>
            <a:bodyPr tIns="91439" bIns="91439"/>
            <a:lstStyle/>
            <a:p>
              <a:endParaRPr/>
            </a:p>
          </p:txBody>
        </p:sp>
        <p:sp>
          <p:nvSpPr>
            <p:cNvPr id="95" name="Line">
              <a:extLst>
                <a:ext uri="{FF2B5EF4-FFF2-40B4-BE49-F238E27FC236}">
                  <a16:creationId xmlns:a16="http://schemas.microsoft.com/office/drawing/2014/main" id="{5412915F-1292-4959-AE11-FFDA0188B0B0}"/>
                </a:ext>
              </a:extLst>
            </p:cNvPr>
            <p:cNvSpPr/>
            <p:nvPr/>
          </p:nvSpPr>
          <p:spPr>
            <a:xfrm flipH="1" flipV="1">
              <a:off x="1368620" y="2377447"/>
              <a:ext cx="1336571" cy="791679"/>
            </a:xfrm>
            <a:prstGeom prst="line">
              <a:avLst/>
            </a:prstGeom>
            <a:ln w="25400">
              <a:solidFill>
                <a:srgbClr val="1C4A86"/>
              </a:solidFill>
              <a:miter/>
            </a:ln>
          </p:spPr>
          <p:txBody>
            <a:bodyPr tIns="91439" bIns="91439"/>
            <a:lstStyle/>
            <a:p>
              <a:endParaRPr/>
            </a:p>
          </p:txBody>
        </p:sp>
        <p:sp>
          <p:nvSpPr>
            <p:cNvPr id="96" name="Line">
              <a:extLst>
                <a:ext uri="{FF2B5EF4-FFF2-40B4-BE49-F238E27FC236}">
                  <a16:creationId xmlns:a16="http://schemas.microsoft.com/office/drawing/2014/main" id="{ED9E3D7B-CBA4-46D5-8BF0-922BD1AF608C}"/>
                </a:ext>
              </a:extLst>
            </p:cNvPr>
            <p:cNvSpPr/>
            <p:nvPr/>
          </p:nvSpPr>
          <p:spPr>
            <a:xfrm flipH="1" flipV="1">
              <a:off x="1410927" y="1989642"/>
              <a:ext cx="1303182" cy="1193475"/>
            </a:xfrm>
            <a:prstGeom prst="line">
              <a:avLst/>
            </a:prstGeom>
            <a:ln w="25400">
              <a:solidFill>
                <a:srgbClr val="1C4A86"/>
              </a:solidFill>
              <a:miter/>
            </a:ln>
          </p:spPr>
          <p:txBody>
            <a:bodyPr tIns="91439" bIns="91439"/>
            <a:lstStyle/>
            <a:p>
              <a:endParaRPr/>
            </a:p>
          </p:txBody>
        </p:sp>
        <p:sp>
          <p:nvSpPr>
            <p:cNvPr id="97" name="Line">
              <a:extLst>
                <a:ext uri="{FF2B5EF4-FFF2-40B4-BE49-F238E27FC236}">
                  <a16:creationId xmlns:a16="http://schemas.microsoft.com/office/drawing/2014/main" id="{192F9E68-67D0-4425-BAB8-64544CFC6141}"/>
                </a:ext>
              </a:extLst>
            </p:cNvPr>
            <p:cNvSpPr/>
            <p:nvPr/>
          </p:nvSpPr>
          <p:spPr>
            <a:xfrm flipH="1" flipV="1">
              <a:off x="1512825" y="1788372"/>
              <a:ext cx="1194547" cy="1379981"/>
            </a:xfrm>
            <a:prstGeom prst="line">
              <a:avLst/>
            </a:prstGeom>
            <a:ln w="25400">
              <a:solidFill>
                <a:srgbClr val="1C4A86"/>
              </a:solidFill>
              <a:miter/>
            </a:ln>
          </p:spPr>
          <p:txBody>
            <a:bodyPr tIns="91439" bIns="91439"/>
            <a:lstStyle/>
            <a:p>
              <a:endParaRPr/>
            </a:p>
          </p:txBody>
        </p:sp>
        <p:sp>
          <p:nvSpPr>
            <p:cNvPr id="98" name="Line">
              <a:extLst>
                <a:ext uri="{FF2B5EF4-FFF2-40B4-BE49-F238E27FC236}">
                  <a16:creationId xmlns:a16="http://schemas.microsoft.com/office/drawing/2014/main" id="{27F5725C-3619-45C8-83BC-5FAB1D3B86C7}"/>
                </a:ext>
              </a:extLst>
            </p:cNvPr>
            <p:cNvSpPr/>
            <p:nvPr/>
          </p:nvSpPr>
          <p:spPr>
            <a:xfrm flipH="1" flipV="1">
              <a:off x="2010501" y="1927658"/>
              <a:ext cx="702747" cy="1257795"/>
            </a:xfrm>
            <a:prstGeom prst="line">
              <a:avLst/>
            </a:prstGeom>
            <a:ln w="25400">
              <a:solidFill>
                <a:srgbClr val="1C4A86"/>
              </a:solidFill>
              <a:miter/>
            </a:ln>
          </p:spPr>
          <p:txBody>
            <a:bodyPr tIns="91439" bIns="91439"/>
            <a:lstStyle/>
            <a:p>
              <a:endParaRPr/>
            </a:p>
          </p:txBody>
        </p:sp>
        <p:sp>
          <p:nvSpPr>
            <p:cNvPr id="99" name="Line">
              <a:extLst>
                <a:ext uri="{FF2B5EF4-FFF2-40B4-BE49-F238E27FC236}">
                  <a16:creationId xmlns:a16="http://schemas.microsoft.com/office/drawing/2014/main" id="{BE7C0806-2B58-4CE0-B807-ED7164D2B4D4}"/>
                </a:ext>
              </a:extLst>
            </p:cNvPr>
            <p:cNvSpPr/>
            <p:nvPr/>
          </p:nvSpPr>
          <p:spPr>
            <a:xfrm flipH="1" flipV="1">
              <a:off x="2237372" y="1788474"/>
              <a:ext cx="469526" cy="1373272"/>
            </a:xfrm>
            <a:prstGeom prst="line">
              <a:avLst/>
            </a:prstGeom>
            <a:ln w="25400">
              <a:solidFill>
                <a:srgbClr val="1C4A86"/>
              </a:solidFill>
              <a:miter/>
            </a:ln>
          </p:spPr>
          <p:txBody>
            <a:bodyPr tIns="91439" bIns="91439"/>
            <a:lstStyle/>
            <a:p>
              <a:endParaRPr/>
            </a:p>
          </p:txBody>
        </p:sp>
        <p:sp>
          <p:nvSpPr>
            <p:cNvPr id="100" name="Line">
              <a:extLst>
                <a:ext uri="{FF2B5EF4-FFF2-40B4-BE49-F238E27FC236}">
                  <a16:creationId xmlns:a16="http://schemas.microsoft.com/office/drawing/2014/main" id="{B158727E-8F06-4C9E-AA38-F5CDFB970B35}"/>
                </a:ext>
              </a:extLst>
            </p:cNvPr>
            <p:cNvSpPr/>
            <p:nvPr/>
          </p:nvSpPr>
          <p:spPr>
            <a:xfrm flipH="1" flipV="1">
              <a:off x="2607219" y="2024484"/>
              <a:ext cx="101093" cy="1139939"/>
            </a:xfrm>
            <a:prstGeom prst="line">
              <a:avLst/>
            </a:prstGeom>
            <a:ln w="25400">
              <a:solidFill>
                <a:srgbClr val="1C4A86"/>
              </a:solidFill>
              <a:miter/>
            </a:ln>
          </p:spPr>
          <p:txBody>
            <a:bodyPr tIns="91439" bIns="91439"/>
            <a:lstStyle/>
            <a:p>
              <a:endParaRPr/>
            </a:p>
          </p:txBody>
        </p:sp>
        <p:pic>
          <p:nvPicPr>
            <p:cNvPr id="101" name="pasted-movie.png" descr="pasted-movie.png">
              <a:extLst>
                <a:ext uri="{FF2B5EF4-FFF2-40B4-BE49-F238E27FC236}">
                  <a16:creationId xmlns:a16="http://schemas.microsoft.com/office/drawing/2014/main" id="{AEE21061-B6A9-4D1F-B835-0E460BE41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142255" y="1520843"/>
              <a:ext cx="429802" cy="286535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02" name="pasted-movie.png" descr="pasted-movie.png">
              <a:extLst>
                <a:ext uri="{FF2B5EF4-FFF2-40B4-BE49-F238E27FC236}">
                  <a16:creationId xmlns:a16="http://schemas.microsoft.com/office/drawing/2014/main" id="{ECA7B9DF-BBEE-4EE1-BA44-36CB9DE0EA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905369" y="1556828"/>
              <a:ext cx="402406" cy="214565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03" name="pasted-movie.png" descr="pasted-movie.png">
              <a:extLst>
                <a:ext uri="{FF2B5EF4-FFF2-40B4-BE49-F238E27FC236}">
                  <a16:creationId xmlns:a16="http://schemas.microsoft.com/office/drawing/2014/main" id="{2D4B48A3-481A-4F2D-A749-E51DD79C40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611055" y="1619651"/>
              <a:ext cx="572951" cy="146639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04" name="pasted-movie.png" descr="pasted-movie.png">
              <a:extLst>
                <a:ext uri="{FF2B5EF4-FFF2-40B4-BE49-F238E27FC236}">
                  <a16:creationId xmlns:a16="http://schemas.microsoft.com/office/drawing/2014/main" id="{203E7E81-1965-42FF-9C15-71E09F40FD9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/>
            </a:blip>
            <a:srcRect t="34842" b="34842"/>
            <a:stretch>
              <a:fillRect/>
            </a:stretch>
          </p:blipFill>
          <p:spPr>
            <a:xfrm>
              <a:off x="3331587" y="1617385"/>
              <a:ext cx="547635" cy="93383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05" name="pasted-movie.png" descr="pasted-movie.png">
              <a:extLst>
                <a:ext uri="{FF2B5EF4-FFF2-40B4-BE49-F238E27FC236}">
                  <a16:creationId xmlns:a16="http://schemas.microsoft.com/office/drawing/2014/main" id="{47D866E3-AC68-4FB5-B4E4-CD18EBEE3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4133804" y="1551161"/>
              <a:ext cx="442033" cy="214386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06" name="pasted-movie.png" descr="pasted-movie.png">
              <a:extLst>
                <a:ext uri="{FF2B5EF4-FFF2-40B4-BE49-F238E27FC236}">
                  <a16:creationId xmlns:a16="http://schemas.microsoft.com/office/drawing/2014/main" id="{DB7F10B5-447F-4D64-BCD6-5E8CE2821D6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885333" y="1813507"/>
              <a:ext cx="546328" cy="198396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07" name="pasted-movie.png" descr="pasted-movie.png">
              <a:extLst>
                <a:ext uri="{FF2B5EF4-FFF2-40B4-BE49-F238E27FC236}">
                  <a16:creationId xmlns:a16="http://schemas.microsoft.com/office/drawing/2014/main" id="{BB1096DE-2688-4336-A116-14CCA711BE3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1578491" y="1847918"/>
              <a:ext cx="658847" cy="129574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08" name="pasted-movie.png" descr="pasted-movie.png">
              <a:extLst>
                <a:ext uri="{FF2B5EF4-FFF2-40B4-BE49-F238E27FC236}">
                  <a16:creationId xmlns:a16="http://schemas.microsoft.com/office/drawing/2014/main" id="{48F55B04-39E6-4B33-B715-66EB37BB33C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2384167" y="1804988"/>
              <a:ext cx="430160" cy="255408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09" name="pasted-movie.png" descr="pasted-movie.png">
              <a:extLst>
                <a:ext uri="{FF2B5EF4-FFF2-40B4-BE49-F238E27FC236}">
                  <a16:creationId xmlns:a16="http://schemas.microsoft.com/office/drawing/2014/main" id="{C7E3D9A0-7D29-4BAE-9B1C-6E70F6CCD5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/>
            </a:blip>
            <a:stretch>
              <a:fillRect/>
            </a:stretch>
          </p:blipFill>
          <p:spPr>
            <a:xfrm>
              <a:off x="1068871" y="2079176"/>
              <a:ext cx="341704" cy="312005"/>
            </a:xfrm>
            <a:prstGeom prst="rect">
              <a:avLst/>
            </a:prstGeom>
            <a:ln w="12700">
              <a:miter lim="400000"/>
            </a:ln>
          </p:spPr>
        </p:pic>
        <p:grpSp>
          <p:nvGrpSpPr>
            <p:cNvPr id="110" name="Group">
              <a:extLst>
                <a:ext uri="{FF2B5EF4-FFF2-40B4-BE49-F238E27FC236}">
                  <a16:creationId xmlns:a16="http://schemas.microsoft.com/office/drawing/2014/main" id="{772A251D-A439-45AE-954D-2A284900D116}"/>
                </a:ext>
              </a:extLst>
            </p:cNvPr>
            <p:cNvGrpSpPr/>
            <p:nvPr/>
          </p:nvGrpSpPr>
          <p:grpSpPr>
            <a:xfrm>
              <a:off x="1583405" y="2179209"/>
              <a:ext cx="690725" cy="191026"/>
              <a:chOff x="0" y="0"/>
              <a:chExt cx="1983000" cy="548415"/>
            </a:xfrm>
          </p:grpSpPr>
          <p:sp>
            <p:nvSpPr>
              <p:cNvPr id="143" name="Rectangle">
                <a:extLst>
                  <a:ext uri="{FF2B5EF4-FFF2-40B4-BE49-F238E27FC236}">
                    <a16:creationId xmlns:a16="http://schemas.microsoft.com/office/drawing/2014/main" id="{3C94CF0C-2DD6-4D2B-B6D3-35FCB4779B0B}"/>
                  </a:ext>
                </a:extLst>
              </p:cNvPr>
              <p:cNvSpPr/>
              <p:nvPr/>
            </p:nvSpPr>
            <p:spPr>
              <a:xfrm>
                <a:off x="0" y="0"/>
                <a:ext cx="1983001" cy="548416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endParaRPr/>
              </a:p>
            </p:txBody>
          </p:sp>
          <p:pic>
            <p:nvPicPr>
              <p:cNvPr id="144" name="pasted-movie.png" descr="pasted-movie.png">
                <a:extLst>
                  <a:ext uri="{FF2B5EF4-FFF2-40B4-BE49-F238E27FC236}">
                    <a16:creationId xmlns:a16="http://schemas.microsoft.com/office/drawing/2014/main" id="{AD1C5924-B0C0-4D45-87AD-3D4E6ED05C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/>
              </a:blip>
              <a:stretch>
                <a:fillRect/>
              </a:stretch>
            </p:blipFill>
            <p:spPr>
              <a:xfrm>
                <a:off x="39785" y="59194"/>
                <a:ext cx="1903430" cy="43002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pic>
          <p:nvPicPr>
            <p:cNvPr id="111" name="pasted-movie.png" descr="pasted-movie.png">
              <a:extLst>
                <a:ext uri="{FF2B5EF4-FFF2-40B4-BE49-F238E27FC236}">
                  <a16:creationId xmlns:a16="http://schemas.microsoft.com/office/drawing/2014/main" id="{71CCA9A9-2B4A-463E-8A0F-99663268B1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/>
            </a:blip>
            <a:stretch>
              <a:fillRect/>
            </a:stretch>
          </p:blipFill>
          <p:spPr>
            <a:xfrm>
              <a:off x="2692182" y="2126379"/>
              <a:ext cx="243857" cy="243857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12" name="pasted-movie.png" descr="pasted-movie.png">
              <a:extLst>
                <a:ext uri="{FF2B5EF4-FFF2-40B4-BE49-F238E27FC236}">
                  <a16:creationId xmlns:a16="http://schemas.microsoft.com/office/drawing/2014/main" id="{89CF22D6-A92C-4635-B744-685EA8EBC2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/>
            </a:blip>
            <a:srcRect r="39299"/>
            <a:stretch>
              <a:fillRect/>
            </a:stretch>
          </p:blipFill>
          <p:spPr>
            <a:xfrm>
              <a:off x="3950613" y="2181053"/>
              <a:ext cx="625644" cy="134557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13" name="pasted-movie.png" descr="pasted-movie.png">
              <a:extLst>
                <a:ext uri="{FF2B5EF4-FFF2-40B4-BE49-F238E27FC236}">
                  <a16:creationId xmlns:a16="http://schemas.microsoft.com/office/drawing/2014/main" id="{2848635C-A230-4285-9EA5-7734A89A3C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/>
            </a:blip>
            <a:srcRect l="13832" t="24012" r="13832" b="24012"/>
            <a:stretch>
              <a:fillRect/>
            </a:stretch>
          </p:blipFill>
          <p:spPr>
            <a:xfrm>
              <a:off x="766659" y="2460176"/>
              <a:ext cx="531744" cy="286781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14" name="pasted-movie.png" descr="pasted-movie.png">
              <a:extLst>
                <a:ext uri="{FF2B5EF4-FFF2-40B4-BE49-F238E27FC236}">
                  <a16:creationId xmlns:a16="http://schemas.microsoft.com/office/drawing/2014/main" id="{BA520D41-D479-4B87-B6C9-4F532F94D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/>
            </a:blip>
            <a:srcRect b="27084"/>
            <a:stretch>
              <a:fillRect/>
            </a:stretch>
          </p:blipFill>
          <p:spPr>
            <a:xfrm>
              <a:off x="1350333" y="2518158"/>
              <a:ext cx="1077365" cy="152472"/>
            </a:xfrm>
            <a:prstGeom prst="rect">
              <a:avLst/>
            </a:prstGeom>
            <a:ln w="12700">
              <a:miter lim="400000"/>
            </a:ln>
          </p:spPr>
        </p:pic>
        <p:pic>
          <p:nvPicPr>
            <p:cNvPr id="115" name="pasted-movie.png" descr="pasted-movie.png">
              <a:extLst>
                <a:ext uri="{FF2B5EF4-FFF2-40B4-BE49-F238E27FC236}">
                  <a16:creationId xmlns:a16="http://schemas.microsoft.com/office/drawing/2014/main" id="{9E3B8589-8E26-4735-B982-A0433436D0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/>
            </a:blip>
            <a:srcRect l="22644" t="23240" r="22644" b="17033"/>
            <a:stretch>
              <a:fillRect/>
            </a:stretch>
          </p:blipFill>
          <p:spPr>
            <a:xfrm>
              <a:off x="3950559" y="2491076"/>
              <a:ext cx="318305" cy="347483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116" name="Line">
              <a:extLst>
                <a:ext uri="{FF2B5EF4-FFF2-40B4-BE49-F238E27FC236}">
                  <a16:creationId xmlns:a16="http://schemas.microsoft.com/office/drawing/2014/main" id="{0DE2CC62-B774-43C8-B373-145265588B66}"/>
                </a:ext>
              </a:extLst>
            </p:cNvPr>
            <p:cNvSpPr/>
            <p:nvPr/>
          </p:nvSpPr>
          <p:spPr>
            <a:xfrm flipV="1">
              <a:off x="2717432" y="1731710"/>
              <a:ext cx="933998" cy="1441303"/>
            </a:xfrm>
            <a:prstGeom prst="line">
              <a:avLst/>
            </a:prstGeom>
            <a:ln w="25400">
              <a:solidFill>
                <a:srgbClr val="1C4A86"/>
              </a:solidFill>
              <a:miter/>
            </a:ln>
          </p:spPr>
          <p:txBody>
            <a:bodyPr tIns="91439" bIns="91439"/>
            <a:lstStyle/>
            <a:p>
              <a:endParaRPr/>
            </a:p>
          </p:txBody>
        </p:sp>
        <p:sp>
          <p:nvSpPr>
            <p:cNvPr id="117" name="Line">
              <a:extLst>
                <a:ext uri="{FF2B5EF4-FFF2-40B4-BE49-F238E27FC236}">
                  <a16:creationId xmlns:a16="http://schemas.microsoft.com/office/drawing/2014/main" id="{E895C1A0-E6D6-4F65-A0F1-3D1ACEE81A4E}"/>
                </a:ext>
              </a:extLst>
            </p:cNvPr>
            <p:cNvSpPr/>
            <p:nvPr/>
          </p:nvSpPr>
          <p:spPr>
            <a:xfrm flipV="1">
              <a:off x="2712856" y="1760667"/>
              <a:ext cx="1467367" cy="1406422"/>
            </a:xfrm>
            <a:prstGeom prst="line">
              <a:avLst/>
            </a:prstGeom>
            <a:ln w="25400">
              <a:solidFill>
                <a:srgbClr val="1C4A86"/>
              </a:solidFill>
              <a:miter/>
            </a:ln>
          </p:spPr>
          <p:txBody>
            <a:bodyPr tIns="91439" bIns="91439"/>
            <a:lstStyle/>
            <a:p>
              <a:endParaRPr/>
            </a:p>
          </p:txBody>
        </p:sp>
        <p:pic>
          <p:nvPicPr>
            <p:cNvPr id="118" name="pasted-movie.png" descr="pasted-movie.png">
              <a:extLst>
                <a:ext uri="{FF2B5EF4-FFF2-40B4-BE49-F238E27FC236}">
                  <a16:creationId xmlns:a16="http://schemas.microsoft.com/office/drawing/2014/main" id="{3C75AE7E-AFA7-4270-94C3-B091694302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/>
            </a:blip>
            <a:srcRect l="8151" t="39143" r="8151" b="40364"/>
            <a:stretch>
              <a:fillRect/>
            </a:stretch>
          </p:blipFill>
          <p:spPr>
            <a:xfrm>
              <a:off x="3817836" y="1855473"/>
              <a:ext cx="623677" cy="114523"/>
            </a:xfrm>
            <a:prstGeom prst="rect">
              <a:avLst/>
            </a:prstGeom>
            <a:ln w="12700">
              <a:miter lim="400000"/>
            </a:ln>
          </p:spPr>
        </p:pic>
        <p:grpSp>
          <p:nvGrpSpPr>
            <p:cNvPr id="119" name="Group">
              <a:extLst>
                <a:ext uri="{FF2B5EF4-FFF2-40B4-BE49-F238E27FC236}">
                  <a16:creationId xmlns:a16="http://schemas.microsoft.com/office/drawing/2014/main" id="{312054EC-A133-419F-A5D4-5FDB38DE3326}"/>
                </a:ext>
              </a:extLst>
            </p:cNvPr>
            <p:cNvGrpSpPr/>
            <p:nvPr/>
          </p:nvGrpSpPr>
          <p:grpSpPr>
            <a:xfrm>
              <a:off x="3086307" y="2181053"/>
              <a:ext cx="720466" cy="191026"/>
              <a:chOff x="0" y="0"/>
              <a:chExt cx="2068384" cy="548415"/>
            </a:xfrm>
          </p:grpSpPr>
          <p:sp>
            <p:nvSpPr>
              <p:cNvPr id="141" name="Rectangle">
                <a:extLst>
                  <a:ext uri="{FF2B5EF4-FFF2-40B4-BE49-F238E27FC236}">
                    <a16:creationId xmlns:a16="http://schemas.microsoft.com/office/drawing/2014/main" id="{29887A6C-2D67-4533-AB38-F8023D20CD69}"/>
                  </a:ext>
                </a:extLst>
              </p:cNvPr>
              <p:cNvSpPr/>
              <p:nvPr/>
            </p:nvSpPr>
            <p:spPr>
              <a:xfrm>
                <a:off x="42691" y="0"/>
                <a:ext cx="1983002" cy="548416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endParaRPr/>
              </a:p>
            </p:txBody>
          </p:sp>
          <p:pic>
            <p:nvPicPr>
              <p:cNvPr id="142" name="pasted-movie.png" descr="pasted-movie.png">
                <a:extLst>
                  <a:ext uri="{FF2B5EF4-FFF2-40B4-BE49-F238E27FC236}">
                    <a16:creationId xmlns:a16="http://schemas.microsoft.com/office/drawing/2014/main" id="{986041E1-6B49-42F5-AC67-06460DAFAA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>
                <a:extLst/>
              </a:blip>
              <a:stretch>
                <a:fillRect/>
              </a:stretch>
            </p:blipFill>
            <p:spPr>
              <a:xfrm>
                <a:off x="0" y="81104"/>
                <a:ext cx="2068385" cy="38620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grpSp>
          <p:nvGrpSpPr>
            <p:cNvPr id="120" name="Group">
              <a:extLst>
                <a:ext uri="{FF2B5EF4-FFF2-40B4-BE49-F238E27FC236}">
                  <a16:creationId xmlns:a16="http://schemas.microsoft.com/office/drawing/2014/main" id="{601B9AD2-EDBD-438E-927E-8E67C2BE9F6D}"/>
                </a:ext>
              </a:extLst>
            </p:cNvPr>
            <p:cNvGrpSpPr/>
            <p:nvPr/>
          </p:nvGrpSpPr>
          <p:grpSpPr>
            <a:xfrm>
              <a:off x="2211020" y="3173692"/>
              <a:ext cx="1005030" cy="366728"/>
              <a:chOff x="0" y="0"/>
              <a:chExt cx="2885340" cy="1052838"/>
            </a:xfrm>
          </p:grpSpPr>
          <p:sp>
            <p:nvSpPr>
              <p:cNvPr id="133" name="Line">
                <a:extLst>
                  <a:ext uri="{FF2B5EF4-FFF2-40B4-BE49-F238E27FC236}">
                    <a16:creationId xmlns:a16="http://schemas.microsoft.com/office/drawing/2014/main" id="{DEBD3302-B99C-4B91-97AF-D949186ECD9B}"/>
                  </a:ext>
                </a:extLst>
              </p:cNvPr>
              <p:cNvSpPr/>
              <p:nvPr/>
            </p:nvSpPr>
            <p:spPr>
              <a:xfrm flipV="1">
                <a:off x="1442670" y="-1"/>
                <a:ext cx="1" cy="170190"/>
              </a:xfrm>
              <a:prstGeom prst="line">
                <a:avLst/>
              </a:prstGeom>
              <a:noFill/>
              <a:ln w="25400" cap="flat">
                <a:solidFill>
                  <a:srgbClr val="1C4A86"/>
                </a:solidFill>
                <a:prstDash val="solid"/>
                <a:miter lim="8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grpSp>
            <p:nvGrpSpPr>
              <p:cNvPr id="134" name="Group">
                <a:extLst>
                  <a:ext uri="{FF2B5EF4-FFF2-40B4-BE49-F238E27FC236}">
                    <a16:creationId xmlns:a16="http://schemas.microsoft.com/office/drawing/2014/main" id="{2D40D469-6628-4CB6-B3BF-D5BDC4EBAAA4}"/>
                  </a:ext>
                </a:extLst>
              </p:cNvPr>
              <p:cNvGrpSpPr/>
              <p:nvPr/>
            </p:nvGrpSpPr>
            <p:grpSpPr>
              <a:xfrm>
                <a:off x="0" y="135813"/>
                <a:ext cx="2885341" cy="917026"/>
                <a:chOff x="0" y="0"/>
                <a:chExt cx="2885340" cy="917025"/>
              </a:xfrm>
            </p:grpSpPr>
            <p:grpSp>
              <p:nvGrpSpPr>
                <p:cNvPr id="135" name="Group">
                  <a:extLst>
                    <a:ext uri="{FF2B5EF4-FFF2-40B4-BE49-F238E27FC236}">
                      <a16:creationId xmlns:a16="http://schemas.microsoft.com/office/drawing/2014/main" id="{0E692FCF-1B18-4311-B6EC-A3E15F119445}"/>
                    </a:ext>
                  </a:extLst>
                </p:cNvPr>
                <p:cNvGrpSpPr/>
                <p:nvPr/>
              </p:nvGrpSpPr>
              <p:grpSpPr>
                <a:xfrm>
                  <a:off x="0" y="-1"/>
                  <a:ext cx="2885341" cy="789741"/>
                  <a:chOff x="0" y="0"/>
                  <a:chExt cx="2885340" cy="789739"/>
                </a:xfrm>
              </p:grpSpPr>
              <p:sp>
                <p:nvSpPr>
                  <p:cNvPr id="137" name="Rectangle">
                    <a:extLst>
                      <a:ext uri="{FF2B5EF4-FFF2-40B4-BE49-F238E27FC236}">
                        <a16:creationId xmlns:a16="http://schemas.microsoft.com/office/drawing/2014/main" id="{C0F81CFA-11E7-4AF7-BDE7-EF34196B01E0}"/>
                      </a:ext>
                    </a:extLst>
                  </p:cNvPr>
                  <p:cNvSpPr/>
                  <p:nvPr/>
                </p:nvSpPr>
                <p:spPr>
                  <a:xfrm>
                    <a:off x="916460" y="0"/>
                    <a:ext cx="1052421" cy="120639"/>
                  </a:xfrm>
                  <a:prstGeom prst="rect">
                    <a:avLst/>
                  </a:prstGeom>
                  <a:solidFill>
                    <a:srgbClr val="1C4A86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39" tIns="91439" rIns="91439" bIns="91439" numCol="1" anchor="ctr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138" name="Rectangle">
                    <a:extLst>
                      <a:ext uri="{FF2B5EF4-FFF2-40B4-BE49-F238E27FC236}">
                        <a16:creationId xmlns:a16="http://schemas.microsoft.com/office/drawing/2014/main" id="{BD762025-A9F0-461D-8E90-9F35C505BCC8}"/>
                      </a:ext>
                    </a:extLst>
                  </p:cNvPr>
                  <p:cNvSpPr/>
                  <p:nvPr/>
                </p:nvSpPr>
                <p:spPr>
                  <a:xfrm>
                    <a:off x="916460" y="669101"/>
                    <a:ext cx="1052421" cy="120639"/>
                  </a:xfrm>
                  <a:prstGeom prst="rect">
                    <a:avLst/>
                  </a:prstGeom>
                  <a:solidFill>
                    <a:srgbClr val="1C4A86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39" tIns="91439" rIns="91439" bIns="91439" numCol="1" anchor="ctr">
                    <a:noAutofit/>
                  </a:bodyPr>
                  <a:lstStyle/>
                  <a:p>
                    <a:endParaRPr/>
                  </a:p>
                </p:txBody>
              </p:sp>
              <p:sp>
                <p:nvSpPr>
                  <p:cNvPr id="139" name="Rectangle">
                    <a:extLst>
                      <a:ext uri="{FF2B5EF4-FFF2-40B4-BE49-F238E27FC236}">
                        <a16:creationId xmlns:a16="http://schemas.microsoft.com/office/drawing/2014/main" id="{9869AB1C-4C2B-4A37-9B8D-D5625F1BD9A8}"/>
                      </a:ext>
                    </a:extLst>
                  </p:cNvPr>
                  <p:cNvSpPr/>
                  <p:nvPr/>
                </p:nvSpPr>
                <p:spPr>
                  <a:xfrm>
                    <a:off x="0" y="104851"/>
                    <a:ext cx="2885341" cy="572244"/>
                  </a:xfrm>
                  <a:prstGeom prst="rect">
                    <a:avLst/>
                  </a:prstGeom>
                  <a:solidFill>
                    <a:schemeClr val="accent3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91439" tIns="91439" rIns="91439" bIns="91439" numCol="1" anchor="ctr">
                    <a:noAutofit/>
                  </a:bodyPr>
                  <a:lstStyle/>
                  <a:p>
                    <a:endParaRPr/>
                  </a:p>
                </p:txBody>
              </p:sp>
              <p:pic>
                <p:nvPicPr>
                  <p:cNvPr id="140" name="bio-formats.png" descr="bio-formats.png">
                    <a:extLst>
                      <a:ext uri="{FF2B5EF4-FFF2-40B4-BE49-F238E27FC236}">
                        <a16:creationId xmlns:a16="http://schemas.microsoft.com/office/drawing/2014/main" id="{382120A8-FFA1-47A3-97F9-46E0B957779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0">
                    <a:extLst/>
                  </a:blip>
                  <a:srcRect/>
                  <a:stretch>
                    <a:fillRect/>
                  </a:stretch>
                </p:blipFill>
                <p:spPr>
                  <a:xfrm>
                    <a:off x="125885" y="257275"/>
                    <a:ext cx="2633569" cy="287890"/>
                  </a:xfrm>
                  <a:prstGeom prst="rect">
                    <a:avLst/>
                  </a:prstGeom>
                  <a:ln w="12700" cap="flat">
                    <a:noFill/>
                    <a:miter lim="400000"/>
                  </a:ln>
                  <a:effectLst/>
                </p:spPr>
              </p:pic>
            </p:grpSp>
            <p:sp>
              <p:nvSpPr>
                <p:cNvPr id="136" name="Line">
                  <a:extLst>
                    <a:ext uri="{FF2B5EF4-FFF2-40B4-BE49-F238E27FC236}">
                      <a16:creationId xmlns:a16="http://schemas.microsoft.com/office/drawing/2014/main" id="{90A29050-B291-4070-B491-5ABAC6167C5F}"/>
                    </a:ext>
                  </a:extLst>
                </p:cNvPr>
                <p:cNvSpPr/>
                <p:nvPr/>
              </p:nvSpPr>
              <p:spPr>
                <a:xfrm flipV="1">
                  <a:off x="1442670" y="746836"/>
                  <a:ext cx="1" cy="170190"/>
                </a:xfrm>
                <a:prstGeom prst="line">
                  <a:avLst/>
                </a:prstGeom>
                <a:noFill/>
                <a:ln w="25400" cap="flat">
                  <a:solidFill>
                    <a:srgbClr val="1C4A86"/>
                  </a:solidFill>
                  <a:prstDash val="solid"/>
                  <a:miter lim="800000"/>
                </a:ln>
                <a:effectLst/>
              </p:spPr>
              <p:txBody>
                <a:bodyPr wrap="square" lIns="91439" tIns="91439" rIns="91439" bIns="91439" numCol="1" anchor="t">
                  <a:noAutofit/>
                </a:bodyPr>
                <a:lstStyle/>
                <a:p>
                  <a:endParaRPr/>
                </a:p>
              </p:txBody>
            </p:sp>
          </p:grpSp>
        </p:grpSp>
        <p:pic>
          <p:nvPicPr>
            <p:cNvPr id="131" name="Google Shape;84;p15" descr="Google Shape;84;p15">
              <a:extLst>
                <a:ext uri="{FF2B5EF4-FFF2-40B4-BE49-F238E27FC236}">
                  <a16:creationId xmlns:a16="http://schemas.microsoft.com/office/drawing/2014/main" id="{A005EF4C-143F-4384-9171-8D173D58F3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/>
            </a:blip>
            <a:srcRect/>
            <a:stretch>
              <a:fillRect/>
            </a:stretch>
          </p:blipFill>
          <p:spPr>
            <a:xfrm>
              <a:off x="1984725" y="3575901"/>
              <a:ext cx="1394657" cy="101020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22" name="Group">
              <a:extLst>
                <a:ext uri="{FF2B5EF4-FFF2-40B4-BE49-F238E27FC236}">
                  <a16:creationId xmlns:a16="http://schemas.microsoft.com/office/drawing/2014/main" id="{B88F6266-C70B-42D5-84EE-16D6A28067DD}"/>
                </a:ext>
              </a:extLst>
            </p:cNvPr>
            <p:cNvGrpSpPr/>
            <p:nvPr/>
          </p:nvGrpSpPr>
          <p:grpSpPr>
            <a:xfrm>
              <a:off x="3070702" y="1818431"/>
              <a:ext cx="393542" cy="228521"/>
              <a:chOff x="0" y="0"/>
              <a:chExt cx="1129819" cy="656059"/>
            </a:xfrm>
          </p:grpSpPr>
          <p:sp>
            <p:nvSpPr>
              <p:cNvPr id="127" name="Rectangle">
                <a:extLst>
                  <a:ext uri="{FF2B5EF4-FFF2-40B4-BE49-F238E27FC236}">
                    <a16:creationId xmlns:a16="http://schemas.microsoft.com/office/drawing/2014/main" id="{37A264FE-E2EE-4196-9DAB-2E9EDDB58236}"/>
                  </a:ext>
                </a:extLst>
              </p:cNvPr>
              <p:cNvSpPr/>
              <p:nvPr/>
            </p:nvSpPr>
            <p:spPr>
              <a:xfrm>
                <a:off x="0" y="4319"/>
                <a:ext cx="1129820" cy="65174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endParaRPr/>
              </a:p>
            </p:txBody>
          </p:sp>
          <p:pic>
            <p:nvPicPr>
              <p:cNvPr id="128" name="pasted-movie.png" descr="pasted-movie.png">
                <a:extLst>
                  <a:ext uri="{FF2B5EF4-FFF2-40B4-BE49-F238E27FC236}">
                    <a16:creationId xmlns:a16="http://schemas.microsoft.com/office/drawing/2014/main" id="{37AF0C8B-3B92-47E1-9B69-9D6C44008E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/>
              </a:blip>
              <a:srcRect/>
              <a:stretch>
                <a:fillRect/>
              </a:stretch>
            </p:blipFill>
            <p:spPr>
              <a:xfrm>
                <a:off x="64203" y="0"/>
                <a:ext cx="1001269" cy="615993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</p:grpSp>
        <p:sp>
          <p:nvSpPr>
            <p:cNvPr id="123" name="Line">
              <a:extLst>
                <a:ext uri="{FF2B5EF4-FFF2-40B4-BE49-F238E27FC236}">
                  <a16:creationId xmlns:a16="http://schemas.microsoft.com/office/drawing/2014/main" id="{F68F569B-1C2C-4AA7-BC42-47518F277B1F}"/>
                </a:ext>
              </a:extLst>
            </p:cNvPr>
            <p:cNvSpPr/>
            <p:nvPr/>
          </p:nvSpPr>
          <p:spPr>
            <a:xfrm flipV="1">
              <a:off x="2713498" y="2080152"/>
              <a:ext cx="486212" cy="1089619"/>
            </a:xfrm>
            <a:prstGeom prst="line">
              <a:avLst/>
            </a:prstGeom>
            <a:ln w="25400">
              <a:solidFill>
                <a:srgbClr val="1C4A86"/>
              </a:solidFill>
              <a:miter/>
            </a:ln>
          </p:spPr>
          <p:txBody>
            <a:bodyPr tIns="91439" bIns="91439"/>
            <a:lstStyle/>
            <a:p>
              <a:endParaRPr/>
            </a:p>
          </p:txBody>
        </p:sp>
        <p:pic>
          <p:nvPicPr>
            <p:cNvPr id="124" name="pasted-movie.png" descr="pasted-movie.png">
              <a:extLst>
                <a:ext uri="{FF2B5EF4-FFF2-40B4-BE49-F238E27FC236}">
                  <a16:creationId xmlns:a16="http://schemas.microsoft.com/office/drawing/2014/main" id="{D03FC532-3A5E-4F71-9562-F4B40D2F6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/>
            </a:blip>
            <a:stretch>
              <a:fillRect/>
            </a:stretch>
          </p:blipFill>
          <p:spPr>
            <a:xfrm>
              <a:off x="2475775" y="2473196"/>
              <a:ext cx="475519" cy="242515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125" name="Line">
              <a:extLst>
                <a:ext uri="{FF2B5EF4-FFF2-40B4-BE49-F238E27FC236}">
                  <a16:creationId xmlns:a16="http://schemas.microsoft.com/office/drawing/2014/main" id="{F4A48C20-6ED9-4270-974A-8C082F4B527F}"/>
                </a:ext>
              </a:extLst>
            </p:cNvPr>
            <p:cNvSpPr/>
            <p:nvPr/>
          </p:nvSpPr>
          <p:spPr>
            <a:xfrm flipV="1">
              <a:off x="2714099" y="1970892"/>
              <a:ext cx="1510334" cy="1203140"/>
            </a:xfrm>
            <a:prstGeom prst="line">
              <a:avLst/>
            </a:prstGeom>
            <a:ln w="25400">
              <a:solidFill>
                <a:srgbClr val="1C4A86"/>
              </a:solidFill>
              <a:miter/>
            </a:ln>
          </p:spPr>
          <p:txBody>
            <a:bodyPr tIns="91439" bIns="91439"/>
            <a:lstStyle/>
            <a:p>
              <a:endParaRPr/>
            </a:p>
          </p:txBody>
        </p:sp>
        <p:pic>
          <p:nvPicPr>
            <p:cNvPr id="126" name="pasted-movie.png" descr="pasted-movie.png">
              <a:extLst>
                <a:ext uri="{FF2B5EF4-FFF2-40B4-BE49-F238E27FC236}">
                  <a16:creationId xmlns:a16="http://schemas.microsoft.com/office/drawing/2014/main" id="{6F62D39A-CC3C-4236-B22A-F548F634D9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/>
            </a:blip>
            <a:srcRect l="4642" t="26492" b="19050"/>
            <a:stretch>
              <a:fillRect/>
            </a:stretch>
          </p:blipFill>
          <p:spPr>
            <a:xfrm>
              <a:off x="3041401" y="2530944"/>
              <a:ext cx="724254" cy="110879"/>
            </a:xfrm>
            <a:prstGeom prst="rect">
              <a:avLst/>
            </a:prstGeom>
            <a:ln w="12700">
              <a:miter lim="400000"/>
            </a:ln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68411324-298E-4AF2-9370-545945642600}"/>
              </a:ext>
            </a:extLst>
          </p:cNvPr>
          <p:cNvSpPr/>
          <p:nvPr/>
        </p:nvSpPr>
        <p:spPr>
          <a:xfrm>
            <a:off x="9778688" y="4566898"/>
            <a:ext cx="226696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spcBef>
                <a:spcPts val="1000"/>
              </a:spcBef>
              <a:defRPr sz="1600" i="1">
                <a:solidFill>
                  <a:srgbClr val="455A64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r>
              <a:rPr lang="en-GB" sz="1000" dirty="0" err="1">
                <a:latin typeface="Arial" panose="020B0604020202020204" pitchFamily="34" charset="0"/>
                <a:cs typeface="Arial" panose="020B0604020202020204" pitchFamily="34" charset="0"/>
              </a:rPr>
              <a:t>Swedlow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 et al. (2003) </a:t>
            </a:r>
            <a:r>
              <a:rPr lang="en-GB" sz="1000" b="1" dirty="0">
                <a:latin typeface="Arial" panose="020B0604020202020204" pitchFamily="34" charset="0"/>
                <a:cs typeface="Arial" panose="020B0604020202020204" pitchFamily="34" charset="0"/>
              </a:rPr>
              <a:t>Informatics and quantitative analysis in biological imaging.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 Science 300(5616), 100-2.       DOI: </a:t>
            </a:r>
            <a:r>
              <a:rPr lang="en-GB" sz="1000" u="sng" dirty="0">
                <a:solidFill>
                  <a:schemeClr val="accent1"/>
                </a:solidFill>
                <a:uFill>
                  <a:solidFill>
                    <a:schemeClr val="accent1"/>
                  </a:solidFill>
                </a:uFill>
                <a:latin typeface="Arial" panose="020B0604020202020204" pitchFamily="34" charset="0"/>
                <a:cs typeface="Arial" panose="020B0604020202020204" pitchFamily="34" charset="0"/>
                <a:hlinkClick r:id="rId25"/>
              </a:rPr>
              <a:t>10.1126/science.1082602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E232A65-3C98-42BD-86CC-5450F9FF3294}"/>
              </a:ext>
            </a:extLst>
          </p:cNvPr>
          <p:cNvSpPr/>
          <p:nvPr/>
        </p:nvSpPr>
        <p:spPr>
          <a:xfrm>
            <a:off x="0" y="6388272"/>
            <a:ext cx="6426200" cy="276999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 defTabSz="609585"/>
            <a:r>
              <a:rPr lang="en-US" sz="1200" b="1" dirty="0">
                <a:solidFill>
                  <a:prstClr val="black"/>
                </a:solidFill>
              </a:rPr>
              <a:t>CIDAS Göttingen · Josh Moore · Scalable Strategies (2025-01-23) 10.5281/</a:t>
            </a:r>
            <a:r>
              <a:rPr lang="en-US" sz="1200" b="1" dirty="0" err="1">
                <a:solidFill>
                  <a:prstClr val="black"/>
                </a:solidFill>
              </a:rPr>
              <a:t>zenodo</a:t>
            </a:r>
            <a:r>
              <a:rPr lang="en-US" sz="1200" b="1" dirty="0">
                <a:solidFill>
                  <a:prstClr val="black"/>
                </a:solidFill>
              </a:rPr>
              <a:t>. 14716546</a:t>
            </a:r>
          </a:p>
        </p:txBody>
      </p:sp>
      <p:sp>
        <p:nvSpPr>
          <p:cNvPr id="60" name="Textfeld 26">
            <a:extLst>
              <a:ext uri="{FF2B5EF4-FFF2-40B4-BE49-F238E27FC236}">
                <a16:creationId xmlns:a16="http://schemas.microsoft.com/office/drawing/2014/main" id="{BA27ADBC-C5CE-430D-9505-D7B642E0F9C2}"/>
              </a:ext>
            </a:extLst>
          </p:cNvPr>
          <p:cNvSpPr txBox="1"/>
          <p:nvPr/>
        </p:nvSpPr>
        <p:spPr>
          <a:xfrm>
            <a:off x="282292" y="1495837"/>
            <a:ext cx="465655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Biological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images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are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generally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saved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by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the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microscopes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in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vendor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specific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proprietary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formats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(&gt; 100 different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formats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).</a:t>
            </a:r>
          </a:p>
          <a:p>
            <a:pPr algn="just"/>
            <a:endParaRPr lang="de-DE" dirty="0">
              <a:latin typeface="Leelawadee" panose="020B0502040204020203" pitchFamily="34" charset="-34"/>
              <a:cs typeface="Leelawadee" panose="020B0502040204020203" pitchFamily="34" charset="-34"/>
            </a:endParaRPr>
          </a:p>
          <a:p>
            <a:pPr algn="just"/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The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vendor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can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provide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software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for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opening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these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images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, but:</a:t>
            </a:r>
          </a:p>
          <a:p>
            <a:pPr marL="285750" indent="-285750" algn="just">
              <a:buFontTx/>
              <a:buChar char="-"/>
            </a:pP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License?</a:t>
            </a:r>
          </a:p>
          <a:p>
            <a:pPr marL="285750" indent="-285750" algn="just">
              <a:buFontTx/>
              <a:buChar char="-"/>
            </a:pP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Backwards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compatibility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?</a:t>
            </a:r>
          </a:p>
          <a:p>
            <a:pPr marL="285750" indent="-285750" algn="just">
              <a:buFontTx/>
              <a:buChar char="-"/>
            </a:pPr>
            <a:endParaRPr lang="de-DE" dirty="0">
              <a:latin typeface="Leelawadee" panose="020B0502040204020203" pitchFamily="34" charset="-34"/>
              <a:cs typeface="Leelawadee" panose="020B0502040204020203" pitchFamily="34" charset="-34"/>
            </a:endParaRPr>
          </a:p>
          <a:p>
            <a:pPr algn="just"/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Need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to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convert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the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images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to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an open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format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, OME-TIFF,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while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preserving</a:t>
            </a: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:</a:t>
            </a:r>
          </a:p>
          <a:p>
            <a:pPr marL="285750" indent="-285750" algn="just">
              <a:buFontTx/>
              <a:buChar char="-"/>
            </a:pPr>
            <a:r>
              <a:rPr lang="de-DE" dirty="0">
                <a:latin typeface="Leelawadee" panose="020B0502040204020203" pitchFamily="34" charset="-34"/>
                <a:cs typeface="Leelawadee" panose="020B0502040204020203" pitchFamily="34" charset="-34"/>
              </a:rPr>
              <a:t>Data</a:t>
            </a:r>
          </a:p>
          <a:p>
            <a:pPr marL="285750" indent="-285750" algn="just">
              <a:buFontTx/>
              <a:buChar char="-"/>
            </a:pPr>
            <a:r>
              <a:rPr lang="de-DE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Metadata</a:t>
            </a:r>
            <a:endParaRPr lang="de-DE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083360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EA57F952-5724-4AC0-9D87-FBD390563C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029902" cy="681355"/>
          </a:xfrm>
        </p:spPr>
        <p:txBody>
          <a:bodyPr/>
          <a:lstStyle/>
          <a:p>
            <a:pPr defTabSz="1219170"/>
            <a:r>
              <a:rPr lang="de-DE" sz="2667" b="1" kern="0" dirty="0">
                <a:solidFill>
                  <a:srgbClr val="0047B9"/>
                </a:solidFill>
                <a:latin typeface="Arial"/>
                <a:ea typeface="MS PGothic"/>
                <a:cs typeface="Arial"/>
              </a:rPr>
              <a:t>OMERO </a:t>
            </a:r>
            <a:r>
              <a:rPr lang="de-DE" sz="2667" b="1" kern="0" dirty="0" err="1">
                <a:solidFill>
                  <a:srgbClr val="0047B9"/>
                </a:solidFill>
                <a:latin typeface="Arial"/>
                <a:ea typeface="MS PGothic"/>
                <a:cs typeface="Arial"/>
              </a:rPr>
              <a:t>is</a:t>
            </a:r>
            <a:r>
              <a:rPr lang="de-DE" sz="2667" b="1" kern="0" dirty="0">
                <a:solidFill>
                  <a:srgbClr val="0047B9"/>
                </a:solidFill>
                <a:latin typeface="Arial"/>
                <a:ea typeface="MS PGothic"/>
                <a:cs typeface="Arial"/>
              </a:rPr>
              <a:t> a </a:t>
            </a:r>
            <a:r>
              <a:rPr lang="de-DE" sz="2667" b="1" kern="0" dirty="0" err="1">
                <a:solidFill>
                  <a:srgbClr val="0047B9"/>
                </a:solidFill>
                <a:latin typeface="Arial"/>
                <a:ea typeface="MS PGothic"/>
                <a:cs typeface="Arial"/>
              </a:rPr>
              <a:t>microscopy</a:t>
            </a:r>
            <a:r>
              <a:rPr lang="de-DE" sz="2667" b="1" kern="0" dirty="0">
                <a:solidFill>
                  <a:srgbClr val="0047B9"/>
                </a:solidFill>
                <a:latin typeface="Arial"/>
                <a:ea typeface="MS PGothic"/>
                <a:cs typeface="Arial"/>
              </a:rPr>
              <a:t> </a:t>
            </a:r>
            <a:r>
              <a:rPr lang="de-DE" sz="2667" b="1" kern="0" dirty="0" err="1">
                <a:solidFill>
                  <a:srgbClr val="0047B9"/>
                </a:solidFill>
                <a:latin typeface="Arial"/>
                <a:ea typeface="MS PGothic"/>
                <a:cs typeface="Arial"/>
              </a:rPr>
              <a:t>data</a:t>
            </a:r>
            <a:r>
              <a:rPr lang="de-DE" sz="2667" b="1" kern="0" dirty="0">
                <a:solidFill>
                  <a:srgbClr val="0047B9"/>
                </a:solidFill>
                <a:latin typeface="Arial"/>
                <a:ea typeface="MS PGothic"/>
                <a:cs typeface="Arial"/>
              </a:rPr>
              <a:t> </a:t>
            </a:r>
            <a:r>
              <a:rPr lang="de-DE" sz="2667" b="1" kern="0" dirty="0" err="1">
                <a:solidFill>
                  <a:srgbClr val="0047B9"/>
                </a:solidFill>
                <a:latin typeface="Arial"/>
                <a:ea typeface="MS PGothic"/>
                <a:cs typeface="Arial"/>
              </a:rPr>
              <a:t>management</a:t>
            </a:r>
            <a:r>
              <a:rPr lang="de-DE" sz="2667" b="1" kern="0" dirty="0">
                <a:solidFill>
                  <a:srgbClr val="0047B9"/>
                </a:solidFill>
                <a:latin typeface="Arial"/>
                <a:ea typeface="MS PGothic"/>
                <a:cs typeface="Arial"/>
              </a:rPr>
              <a:t> </a:t>
            </a:r>
            <a:r>
              <a:rPr lang="de-DE" sz="2667" b="1" kern="0" dirty="0" err="1">
                <a:solidFill>
                  <a:srgbClr val="0047B9"/>
                </a:solidFill>
                <a:latin typeface="Arial"/>
                <a:ea typeface="MS PGothic"/>
                <a:cs typeface="Arial"/>
              </a:rPr>
              <a:t>platform</a:t>
            </a:r>
            <a:endParaRPr lang="de-DE" sz="2667" b="1" kern="0" dirty="0">
              <a:solidFill>
                <a:srgbClr val="0047B9"/>
              </a:solidFill>
              <a:latin typeface="Arial"/>
              <a:ea typeface="MS PGothic"/>
              <a:cs typeface="Arial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3DF2D19-33B8-48F3-8CBE-96E05566C8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635827" y="681355"/>
            <a:ext cx="7914573" cy="5224037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8C3A8DB4-5008-4AC6-891D-534672738D36}"/>
              </a:ext>
            </a:extLst>
          </p:cNvPr>
          <p:cNvSpPr/>
          <p:nvPr/>
        </p:nvSpPr>
        <p:spPr>
          <a:xfrm>
            <a:off x="0" y="6213818"/>
            <a:ext cx="6431280" cy="461665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de-DE" sz="800" dirty="0">
                <a:solidFill>
                  <a:srgbClr val="000000"/>
                </a:solidFill>
                <a:latin typeface="Arial"/>
                <a:ea typeface="MS PGothic" pitchFamily="34" charset="-128"/>
              </a:rPr>
              <a:t>Schmidt, C., Bortolomeazzi, M., Boissonnet, T., Fortmann-Grote, C., Dohle, J., Zentis, P., </a:t>
            </a:r>
            <a:r>
              <a:rPr lang="de-DE" sz="800" dirty="0" err="1">
                <a:solidFill>
                  <a:srgbClr val="000000"/>
                </a:solidFill>
                <a:latin typeface="Arial"/>
                <a:ea typeface="MS PGothic" pitchFamily="34" charset="-128"/>
              </a:rPr>
              <a:t>Kandpal</a:t>
            </a:r>
            <a:r>
              <a:rPr lang="de-DE" sz="800" dirty="0">
                <a:solidFill>
                  <a:srgbClr val="000000"/>
                </a:solidFill>
                <a:latin typeface="Arial"/>
                <a:ea typeface="MS PGothic" pitchFamily="34" charset="-128"/>
              </a:rPr>
              <a:t>, N., Kunis, S., Zobel, T., Weidtkamp-Peters, S., &amp; </a:t>
            </a:r>
            <a:r>
              <a:rPr lang="de-DE" sz="800" dirty="0" err="1">
                <a:solidFill>
                  <a:srgbClr val="000000"/>
                </a:solidFill>
                <a:latin typeface="Arial"/>
                <a:ea typeface="MS PGothic" pitchFamily="34" charset="-128"/>
              </a:rPr>
              <a:t>Ferrando</a:t>
            </a:r>
            <a:r>
              <a:rPr lang="de-DE" sz="800" dirty="0">
                <a:solidFill>
                  <a:srgbClr val="000000"/>
                </a:solidFill>
                <a:latin typeface="Arial"/>
                <a:ea typeface="MS PGothic" pitchFamily="34" charset="-128"/>
              </a:rPr>
              <a:t>-May, E. (2023). I3D:bio's OMERO </a:t>
            </a:r>
            <a:r>
              <a:rPr lang="de-DE" sz="800" dirty="0" err="1">
                <a:solidFill>
                  <a:srgbClr val="000000"/>
                </a:solidFill>
                <a:latin typeface="Arial"/>
                <a:ea typeface="MS PGothic" pitchFamily="34" charset="-128"/>
              </a:rPr>
              <a:t>training</a:t>
            </a:r>
            <a:r>
              <a:rPr lang="de-DE" sz="800" dirty="0">
                <a:solidFill>
                  <a:srgbClr val="000000"/>
                </a:solidFill>
                <a:latin typeface="Arial"/>
                <a:ea typeface="MS PGothic" pitchFamily="34" charset="-128"/>
              </a:rPr>
              <a:t> material: Re-</a:t>
            </a:r>
            <a:r>
              <a:rPr lang="de-DE" sz="800" dirty="0" err="1">
                <a:solidFill>
                  <a:srgbClr val="000000"/>
                </a:solidFill>
                <a:latin typeface="Arial"/>
                <a:ea typeface="MS PGothic" pitchFamily="34" charset="-128"/>
              </a:rPr>
              <a:t>usable</a:t>
            </a:r>
            <a:r>
              <a:rPr lang="de-DE" sz="800" dirty="0">
                <a:solidFill>
                  <a:srgbClr val="000000"/>
                </a:solidFill>
                <a:latin typeface="Arial"/>
                <a:ea typeface="MS PGothic" pitchFamily="34" charset="-128"/>
              </a:rPr>
              <a:t>, </a:t>
            </a:r>
            <a:r>
              <a:rPr lang="de-DE" sz="800" dirty="0" err="1">
                <a:solidFill>
                  <a:srgbClr val="000000"/>
                </a:solidFill>
                <a:latin typeface="Arial"/>
                <a:ea typeface="MS PGothic" pitchFamily="34" charset="-128"/>
              </a:rPr>
              <a:t>adjustable</a:t>
            </a:r>
            <a:r>
              <a:rPr lang="de-DE" sz="800" dirty="0">
                <a:solidFill>
                  <a:srgbClr val="000000"/>
                </a:solidFill>
                <a:latin typeface="Arial"/>
                <a:ea typeface="MS PGothic" pitchFamily="34" charset="-128"/>
              </a:rPr>
              <a:t>, multi-</a:t>
            </a:r>
            <a:r>
              <a:rPr lang="de-DE" sz="800" dirty="0" err="1">
                <a:solidFill>
                  <a:srgbClr val="000000"/>
                </a:solidFill>
                <a:latin typeface="Arial"/>
                <a:ea typeface="MS PGothic" pitchFamily="34" charset="-128"/>
              </a:rPr>
              <a:t>purpose</a:t>
            </a:r>
            <a:r>
              <a:rPr lang="de-DE" sz="800" dirty="0">
                <a:solidFill>
                  <a:srgbClr val="000000"/>
                </a:solidFill>
                <a:latin typeface="Arial"/>
                <a:ea typeface="MS PGothic" pitchFamily="34" charset="-128"/>
              </a:rPr>
              <a:t> </a:t>
            </a:r>
            <a:r>
              <a:rPr lang="de-DE" sz="800" dirty="0" err="1">
                <a:solidFill>
                  <a:srgbClr val="000000"/>
                </a:solidFill>
                <a:latin typeface="Arial"/>
                <a:ea typeface="MS PGothic" pitchFamily="34" charset="-128"/>
              </a:rPr>
              <a:t>slides</a:t>
            </a:r>
            <a:r>
              <a:rPr lang="de-DE" sz="800" dirty="0">
                <a:solidFill>
                  <a:srgbClr val="000000"/>
                </a:solidFill>
                <a:latin typeface="Arial"/>
                <a:ea typeface="MS PGothic" pitchFamily="34" charset="-128"/>
              </a:rPr>
              <a:t> </a:t>
            </a:r>
            <a:r>
              <a:rPr lang="de-DE" sz="800" dirty="0" err="1">
                <a:solidFill>
                  <a:srgbClr val="000000"/>
                </a:solidFill>
                <a:latin typeface="Arial"/>
                <a:ea typeface="MS PGothic" pitchFamily="34" charset="-128"/>
              </a:rPr>
              <a:t>for</a:t>
            </a:r>
            <a:r>
              <a:rPr lang="de-DE" sz="800" dirty="0">
                <a:solidFill>
                  <a:srgbClr val="000000"/>
                </a:solidFill>
                <a:latin typeface="Arial"/>
                <a:ea typeface="MS PGothic" pitchFamily="34" charset="-128"/>
              </a:rPr>
              <a:t> </a:t>
            </a:r>
            <a:r>
              <a:rPr lang="de-DE" sz="800" dirty="0" err="1">
                <a:solidFill>
                  <a:srgbClr val="000000"/>
                </a:solidFill>
                <a:latin typeface="Arial"/>
                <a:ea typeface="MS PGothic" pitchFamily="34" charset="-128"/>
              </a:rPr>
              <a:t>local</a:t>
            </a:r>
            <a:r>
              <a:rPr lang="de-DE" sz="800" dirty="0">
                <a:solidFill>
                  <a:srgbClr val="000000"/>
                </a:solidFill>
                <a:latin typeface="Arial"/>
                <a:ea typeface="MS PGothic" pitchFamily="34" charset="-128"/>
              </a:rPr>
              <a:t> </a:t>
            </a:r>
            <a:r>
              <a:rPr lang="de-DE" sz="800" dirty="0" err="1">
                <a:solidFill>
                  <a:srgbClr val="000000"/>
                </a:solidFill>
                <a:latin typeface="Arial"/>
                <a:ea typeface="MS PGothic" pitchFamily="34" charset="-128"/>
              </a:rPr>
              <a:t>user</a:t>
            </a:r>
            <a:r>
              <a:rPr lang="de-DE" sz="800" dirty="0">
                <a:solidFill>
                  <a:srgbClr val="000000"/>
                </a:solidFill>
                <a:latin typeface="Arial"/>
                <a:ea typeface="MS PGothic" pitchFamily="34" charset="-128"/>
              </a:rPr>
              <a:t> </a:t>
            </a:r>
            <a:r>
              <a:rPr lang="de-DE" sz="800" dirty="0" err="1">
                <a:solidFill>
                  <a:srgbClr val="000000"/>
                </a:solidFill>
                <a:latin typeface="Arial"/>
                <a:ea typeface="MS PGothic" pitchFamily="34" charset="-128"/>
              </a:rPr>
              <a:t>training</a:t>
            </a:r>
            <a:r>
              <a:rPr lang="de-DE" sz="800" dirty="0">
                <a:solidFill>
                  <a:srgbClr val="000000"/>
                </a:solidFill>
                <a:latin typeface="Arial"/>
                <a:ea typeface="MS PGothic" pitchFamily="34" charset="-128"/>
              </a:rPr>
              <a:t>. </a:t>
            </a:r>
            <a:r>
              <a:rPr lang="de-DE" sz="800" dirty="0" err="1">
                <a:solidFill>
                  <a:srgbClr val="000000"/>
                </a:solidFill>
                <a:latin typeface="Arial"/>
                <a:ea typeface="MS PGothic" pitchFamily="34" charset="-128"/>
              </a:rPr>
              <a:t>Zenodo</a:t>
            </a:r>
            <a:r>
              <a:rPr lang="de-DE" sz="800" dirty="0">
                <a:solidFill>
                  <a:srgbClr val="000000"/>
                </a:solidFill>
                <a:latin typeface="Arial"/>
                <a:ea typeface="MS PGothic" pitchFamily="34" charset="-128"/>
              </a:rPr>
              <a:t>. https://doi.org/10.5281/zenodo.8323588</a:t>
            </a:r>
          </a:p>
        </p:txBody>
      </p:sp>
    </p:spTree>
    <p:extLst>
      <p:ext uri="{BB962C8B-B14F-4D97-AF65-F5344CB8AC3E}">
        <p14:creationId xmlns:p14="http://schemas.microsoft.com/office/powerpoint/2010/main" val="3960151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3094756-62DD-4267-BA2D-161640A75AD8}"/>
              </a:ext>
            </a:extLst>
          </p:cNvPr>
          <p:cNvGrpSpPr/>
          <p:nvPr/>
        </p:nvGrpSpPr>
        <p:grpSpPr>
          <a:xfrm>
            <a:off x="3137647" y="886363"/>
            <a:ext cx="8857125" cy="5473135"/>
            <a:chOff x="3334875" y="1005199"/>
            <a:chExt cx="8303875" cy="5058018"/>
          </a:xfrm>
        </p:grpSpPr>
        <p:pic>
          <p:nvPicPr>
            <p:cNvPr id="18" name="Grafik 2">
              <a:extLst>
                <a:ext uri="{FF2B5EF4-FFF2-40B4-BE49-F238E27FC236}">
                  <a16:creationId xmlns:a16="http://schemas.microsoft.com/office/drawing/2014/main" id="{0F92B8EB-4161-4397-BCEF-59D9939AB8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34875" y="1005199"/>
              <a:ext cx="8303875" cy="5058018"/>
            </a:xfrm>
            <a:prstGeom prst="rect">
              <a:avLst/>
            </a:prstGeom>
          </p:spPr>
        </p:pic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90B7612C-CE82-4B43-9DBA-5F73E0CFE795}"/>
                </a:ext>
              </a:extLst>
            </p:cNvPr>
            <p:cNvSpPr txBox="1"/>
            <p:nvPr/>
          </p:nvSpPr>
          <p:spPr>
            <a:xfrm>
              <a:off x="4532956" y="1230498"/>
              <a:ext cx="4800533" cy="199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585"/>
              <a:r>
                <a:rPr lang="de-DE" sz="800" dirty="0">
                  <a:solidFill>
                    <a:prstClr val="black"/>
                  </a:solidFill>
                  <a:highlight>
                    <a:srgbClr val="FFFF00"/>
                  </a:highlight>
                  <a:latin typeface="Arial"/>
                </a:rPr>
                <a:t>https://YOUR_OMERO_WEB_ADDRESS</a:t>
              </a:r>
            </a:p>
          </p:txBody>
        </p:sp>
      </p:grpSp>
      <p:sp>
        <p:nvSpPr>
          <p:cNvPr id="10" name="Pfeil: nach rechts 9">
            <a:extLst>
              <a:ext uri="{FF2B5EF4-FFF2-40B4-BE49-F238E27FC236}">
                <a16:creationId xmlns:a16="http://schemas.microsoft.com/office/drawing/2014/main" id="{C07395DD-F2C6-4576-929A-999AFDED3910}"/>
              </a:ext>
            </a:extLst>
          </p:cNvPr>
          <p:cNvSpPr/>
          <p:nvPr/>
        </p:nvSpPr>
        <p:spPr bwMode="auto">
          <a:xfrm>
            <a:off x="2633200" y="2382080"/>
            <a:ext cx="396875" cy="288032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200">
              <a:solidFill>
                <a:prstClr val="black"/>
              </a:solidFill>
              <a:latin typeface="Times" charset="0"/>
              <a:ea typeface="ＭＳ Ｐゴシック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64890DEA-8B01-469F-B2EF-F71357C6078B}"/>
              </a:ext>
            </a:extLst>
          </p:cNvPr>
          <p:cNvSpPr txBox="1"/>
          <p:nvPr/>
        </p:nvSpPr>
        <p:spPr>
          <a:xfrm>
            <a:off x="745066" y="2264486"/>
            <a:ext cx="2086571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defTabSz="609585"/>
            <a:r>
              <a:rPr lang="de-DE" sz="1400" i="1" dirty="0" err="1">
                <a:solidFill>
                  <a:prstClr val="black"/>
                </a:solidFill>
                <a:latin typeface="Arial"/>
              </a:rPr>
              <a:t>Example</a:t>
            </a:r>
            <a:r>
              <a:rPr lang="de-DE" sz="1400" i="1" dirty="0">
                <a:solidFill>
                  <a:prstClr val="black"/>
                </a:solidFill>
                <a:latin typeface="Arial"/>
              </a:rPr>
              <a:t> Projects and Datasets</a:t>
            </a:r>
            <a:endParaRPr lang="de-DE" sz="140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7556A1D7-0DC3-463B-B4E3-5666F66F60B4}"/>
              </a:ext>
            </a:extLst>
          </p:cNvPr>
          <p:cNvSpPr txBox="1"/>
          <p:nvPr/>
        </p:nvSpPr>
        <p:spPr>
          <a:xfrm>
            <a:off x="6452129" y="4256086"/>
            <a:ext cx="2013016" cy="3181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defTabSz="609585"/>
            <a:r>
              <a:rPr lang="de-DE" sz="1467" dirty="0">
                <a:solidFill>
                  <a:prstClr val="black"/>
                </a:solidFill>
                <a:latin typeface="Arial"/>
              </a:rPr>
              <a:t>Preview </a:t>
            </a:r>
            <a:r>
              <a:rPr lang="de-DE" sz="1467" dirty="0" err="1">
                <a:solidFill>
                  <a:prstClr val="black"/>
                </a:solidFill>
                <a:latin typeface="Arial"/>
              </a:rPr>
              <a:t>thumbnails</a:t>
            </a:r>
            <a:endParaRPr lang="de-DE" sz="1467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501EC7B3-0641-4202-9E31-AE6D79D63F03}"/>
              </a:ext>
            </a:extLst>
          </p:cNvPr>
          <p:cNvSpPr txBox="1"/>
          <p:nvPr/>
        </p:nvSpPr>
        <p:spPr>
          <a:xfrm>
            <a:off x="10221984" y="3044958"/>
            <a:ext cx="1086121" cy="3181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defTabSz="609585"/>
            <a:r>
              <a:rPr lang="de-DE" sz="1467" dirty="0" err="1">
                <a:solidFill>
                  <a:prstClr val="black"/>
                </a:solidFill>
                <a:latin typeface="Arial"/>
              </a:rPr>
              <a:t>Metadata</a:t>
            </a:r>
            <a:endParaRPr lang="de-DE" sz="1467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969749EC-5B18-4C1E-9993-E8C5F4694FC2}"/>
              </a:ext>
            </a:extLst>
          </p:cNvPr>
          <p:cNvSpPr txBox="1"/>
          <p:nvPr/>
        </p:nvSpPr>
        <p:spPr>
          <a:xfrm>
            <a:off x="197228" y="3044958"/>
            <a:ext cx="283284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 defTabSz="609585">
              <a:buFont typeface="Arial" panose="020B0604020202020204" pitchFamily="34" charset="0"/>
              <a:buChar char="•"/>
            </a:pPr>
            <a:r>
              <a:rPr lang="de-DE" sz="2400" dirty="0" err="1">
                <a:latin typeface="Arial"/>
              </a:rPr>
              <a:t>Managed</a:t>
            </a:r>
            <a:r>
              <a:rPr lang="de-DE" sz="2400" dirty="0">
                <a:latin typeface="Arial"/>
              </a:rPr>
              <a:t> </a:t>
            </a:r>
            <a:r>
              <a:rPr lang="de-DE" sz="2400" dirty="0" err="1">
                <a:latin typeface="Arial"/>
              </a:rPr>
              <a:t>data</a:t>
            </a:r>
            <a:endParaRPr lang="de-DE" sz="2400" dirty="0">
              <a:latin typeface="Arial"/>
            </a:endParaRPr>
          </a:p>
          <a:p>
            <a:pPr marL="380990" indent="-380990" defTabSz="609585">
              <a:buFont typeface="Arial" panose="020B0604020202020204" pitchFamily="34" charset="0"/>
              <a:buChar char="•"/>
            </a:pPr>
            <a:r>
              <a:rPr lang="de-DE" sz="2400" dirty="0">
                <a:latin typeface="Arial"/>
              </a:rPr>
              <a:t>Preview </a:t>
            </a:r>
            <a:r>
              <a:rPr lang="de-DE" sz="2400" dirty="0" err="1">
                <a:latin typeface="Arial"/>
              </a:rPr>
              <a:t>available</a:t>
            </a:r>
            <a:endParaRPr lang="de-DE" sz="2400" dirty="0">
              <a:latin typeface="Arial"/>
            </a:endParaRPr>
          </a:p>
          <a:p>
            <a:pPr marL="380990" indent="-380990" defTabSz="609585">
              <a:buFont typeface="Arial" panose="020B0604020202020204" pitchFamily="34" charset="0"/>
              <a:buChar char="•"/>
            </a:pPr>
            <a:r>
              <a:rPr lang="de-DE" sz="2400" dirty="0">
                <a:latin typeface="Arial"/>
              </a:rPr>
              <a:t>Access </a:t>
            </a:r>
            <a:r>
              <a:rPr lang="de-DE" sz="2400" dirty="0" err="1">
                <a:latin typeface="Arial"/>
              </a:rPr>
              <a:t>to</a:t>
            </a:r>
            <a:r>
              <a:rPr lang="de-DE" sz="2400" dirty="0">
                <a:latin typeface="Arial"/>
              </a:rPr>
              <a:t> </a:t>
            </a:r>
            <a:r>
              <a:rPr lang="de-DE" sz="2400" dirty="0" err="1">
                <a:latin typeface="Arial"/>
              </a:rPr>
              <a:t>metadata</a:t>
            </a:r>
            <a:endParaRPr lang="de-DE" sz="2400" dirty="0">
              <a:latin typeface="Arial"/>
            </a:endParaRPr>
          </a:p>
          <a:p>
            <a:pPr marL="380990" indent="-380990" defTabSz="609585">
              <a:buFont typeface="Arial" panose="020B0604020202020204" pitchFamily="34" charset="0"/>
              <a:buChar char="•"/>
            </a:pPr>
            <a:r>
              <a:rPr lang="de-DE" sz="2400" dirty="0">
                <a:latin typeface="Arial"/>
              </a:rPr>
              <a:t>User-</a:t>
            </a:r>
            <a:r>
              <a:rPr lang="de-DE" sz="2400" dirty="0" err="1">
                <a:latin typeface="Arial"/>
              </a:rPr>
              <a:t>friendly</a:t>
            </a:r>
            <a:r>
              <a:rPr lang="de-DE" sz="2400" dirty="0">
                <a:latin typeface="Arial"/>
              </a:rPr>
              <a:t> but </a:t>
            </a:r>
            <a:r>
              <a:rPr lang="de-DE" sz="2400" dirty="0" err="1">
                <a:latin typeface="Arial"/>
              </a:rPr>
              <a:t>machine-accessible</a:t>
            </a:r>
            <a:endParaRPr lang="de-DE" sz="2400" dirty="0">
              <a:latin typeface="Arial"/>
            </a:endParaRPr>
          </a:p>
        </p:txBody>
      </p:sp>
      <p:sp>
        <p:nvSpPr>
          <p:cNvPr id="17" name="Rectangle 2">
            <a:extLst>
              <a:ext uri="{FF2B5EF4-FFF2-40B4-BE49-F238E27FC236}">
                <a16:creationId xmlns:a16="http://schemas.microsoft.com/office/drawing/2014/main" id="{0A87E438-7AEB-4A78-B6C5-A6691157E7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709" y="193207"/>
            <a:ext cx="11137237" cy="396875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/>
                <a:ea typeface="MS PGothic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/>
                <a:ea typeface="MS PGothic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/>
                <a:ea typeface="MS PGothic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/>
                <a:ea typeface="MS PGothic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/>
                <a:ea typeface="MS PGothic"/>
              </a:defRPr>
            </a:lvl5pPr>
            <a:lvl6pPr marL="25146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6pPr>
            <a:lvl7pPr marL="29718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7pPr>
            <a:lvl8pPr marL="34290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8pPr>
            <a:lvl9pPr marL="3886200" indent="-228600">
              <a:spcBef>
                <a:spcPts val="0"/>
              </a:spcBef>
              <a:spcAft>
                <a:spcPts val="0"/>
              </a:spcAft>
              <a:defRPr sz="2400">
                <a:solidFill>
                  <a:schemeClr val="tx1"/>
                </a:solidFill>
                <a:latin typeface="Times"/>
                <a:ea typeface="MS PGothic"/>
              </a:defRPr>
            </a:lvl9pPr>
          </a:lstStyle>
          <a:p>
            <a:pPr defTabSz="1219170">
              <a:defRPr/>
            </a:pPr>
            <a:r>
              <a:rPr lang="de-DE" sz="2667" b="1" kern="0" dirty="0" err="1">
                <a:solidFill>
                  <a:srgbClr val="0047B9"/>
                </a:solidFill>
                <a:latin typeface="Arial"/>
                <a:cs typeface="Arial"/>
              </a:rPr>
              <a:t>How</a:t>
            </a:r>
            <a:r>
              <a:rPr lang="de-DE" sz="2667" b="1" kern="0" dirty="0">
                <a:solidFill>
                  <a:srgbClr val="0047B9"/>
                </a:solidFill>
                <a:latin typeface="Arial"/>
                <a:cs typeface="Arial"/>
              </a:rPr>
              <a:t> OMERO </a:t>
            </a:r>
            <a:r>
              <a:rPr lang="de-DE" sz="2667" b="1" kern="0" dirty="0" err="1">
                <a:solidFill>
                  <a:srgbClr val="0047B9"/>
                </a:solidFill>
                <a:latin typeface="Arial"/>
                <a:cs typeface="Arial"/>
              </a:rPr>
              <a:t>helps</a:t>
            </a:r>
            <a:r>
              <a:rPr lang="de-DE" sz="2667" b="1" kern="0" dirty="0">
                <a:solidFill>
                  <a:srgbClr val="0047B9"/>
                </a:solidFill>
                <a:latin typeface="Arial"/>
                <a:cs typeface="Arial"/>
              </a:rPr>
              <a:t> </a:t>
            </a:r>
            <a:r>
              <a:rPr lang="de-DE" sz="2667" b="1" kern="0" dirty="0" err="1">
                <a:solidFill>
                  <a:srgbClr val="0047B9"/>
                </a:solidFill>
                <a:latin typeface="Arial"/>
                <a:cs typeface="Arial"/>
              </a:rPr>
              <a:t>with</a:t>
            </a:r>
            <a:r>
              <a:rPr lang="de-DE" sz="2667" b="1" kern="0" dirty="0">
                <a:solidFill>
                  <a:srgbClr val="0047B9"/>
                </a:solidFill>
                <a:latin typeface="Arial"/>
                <a:cs typeface="Arial"/>
              </a:rPr>
              <a:t> </a:t>
            </a:r>
            <a:r>
              <a:rPr lang="de-DE" sz="2667" b="1" kern="0" dirty="0" err="1">
                <a:solidFill>
                  <a:srgbClr val="0047B9"/>
                </a:solidFill>
                <a:latin typeface="Arial"/>
                <a:cs typeface="Arial"/>
              </a:rPr>
              <a:t>data</a:t>
            </a:r>
            <a:r>
              <a:rPr lang="de-DE" sz="2667" b="1" kern="0" dirty="0">
                <a:solidFill>
                  <a:srgbClr val="0047B9"/>
                </a:solidFill>
                <a:latin typeface="Arial"/>
                <a:cs typeface="Arial"/>
              </a:rPr>
              <a:t> </a:t>
            </a:r>
            <a:r>
              <a:rPr lang="de-DE" sz="2667" b="1" kern="0" dirty="0" err="1">
                <a:solidFill>
                  <a:srgbClr val="0047B9"/>
                </a:solidFill>
                <a:latin typeface="Arial"/>
                <a:cs typeface="Arial"/>
              </a:rPr>
              <a:t>management</a:t>
            </a:r>
            <a:endParaRPr sz="3200" kern="0" dirty="0">
              <a:solidFill>
                <a:srgbClr val="000000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0227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8B6A2A2E-0EEF-41BB-8FC4-83CDF19FCC5D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auto">
          <a:xfrm>
            <a:off x="10252181" y="6422389"/>
            <a:ext cx="836598" cy="260985"/>
          </a:xfrm>
          <a:prstGeom prst="rect">
            <a:avLst/>
          </a:prstGeom>
        </p:spPr>
        <p:txBody>
          <a:bodyPr anchor="ctr" anchorCtr="0"/>
          <a:lstStyle>
            <a:lvl1pPr algn="ctr">
              <a:defRPr sz="900">
                <a:solidFill>
                  <a:schemeClr val="tx1"/>
                </a:solidFill>
                <a:latin typeface="Leelawadee UI"/>
                <a:cs typeface="Leelawadee UI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eelawadee UI"/>
                <a:ea typeface="+mn-ea"/>
                <a:cs typeface="Leelawadee UI"/>
              </a:rPr>
              <a:t>2024-09-26</a:t>
            </a:r>
            <a:endParaRPr kumimoji="0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eelawadee UI"/>
              <a:ea typeface="+mn-ea"/>
              <a:cs typeface="Leelawadee UI"/>
            </a:endParaRPr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BD1CCB7D-9983-472F-9EEB-489A94075D1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74058" y="117383"/>
            <a:ext cx="9029902" cy="68135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z="2667" b="1" dirty="0">
                <a:solidFill>
                  <a:srgbClr val="0047B9"/>
                </a:solidFill>
                <a:latin typeface="Arial"/>
                <a:ea typeface="MS PGothic"/>
                <a:cs typeface="+mn-cs"/>
              </a:rPr>
              <a:t>Analysis in </a:t>
            </a:r>
            <a:r>
              <a:rPr lang="de-DE" sz="2667" b="1" dirty="0" err="1">
                <a:solidFill>
                  <a:srgbClr val="0047B9"/>
                </a:solidFill>
                <a:latin typeface="Arial"/>
                <a:ea typeface="MS PGothic"/>
                <a:cs typeface="+mn-cs"/>
              </a:rPr>
              <a:t>the</a:t>
            </a:r>
            <a:r>
              <a:rPr lang="de-DE" sz="2667" b="1" dirty="0">
                <a:solidFill>
                  <a:srgbClr val="0047B9"/>
                </a:solidFill>
                <a:latin typeface="Arial"/>
                <a:ea typeface="MS PGothic"/>
                <a:cs typeface="+mn-cs"/>
              </a:rPr>
              <a:t> </a:t>
            </a:r>
            <a:r>
              <a:rPr lang="de-DE" sz="2667" b="1" dirty="0" err="1">
                <a:solidFill>
                  <a:srgbClr val="0047B9"/>
                </a:solidFill>
                <a:latin typeface="Arial"/>
                <a:ea typeface="MS PGothic"/>
                <a:cs typeface="+mn-cs"/>
              </a:rPr>
              <a:t>data</a:t>
            </a:r>
            <a:r>
              <a:rPr lang="de-DE" sz="2667" b="1" dirty="0">
                <a:solidFill>
                  <a:srgbClr val="0047B9"/>
                </a:solidFill>
                <a:latin typeface="Arial"/>
                <a:ea typeface="MS PGothic"/>
                <a:cs typeface="+mn-cs"/>
              </a:rPr>
              <a:t> </a:t>
            </a:r>
            <a:r>
              <a:rPr lang="de-DE" sz="2667" b="1" dirty="0" err="1">
                <a:solidFill>
                  <a:srgbClr val="0047B9"/>
                </a:solidFill>
                <a:latin typeface="Arial"/>
                <a:ea typeface="MS PGothic"/>
                <a:cs typeface="+mn-cs"/>
              </a:rPr>
              <a:t>management</a:t>
            </a:r>
            <a:r>
              <a:rPr lang="de-DE" sz="2667" b="1" dirty="0">
                <a:solidFill>
                  <a:srgbClr val="0047B9"/>
                </a:solidFill>
                <a:latin typeface="Arial"/>
                <a:ea typeface="MS PGothic"/>
                <a:cs typeface="+mn-cs"/>
              </a:rPr>
              <a:t> </a:t>
            </a:r>
            <a:r>
              <a:rPr lang="de-DE" sz="2667" b="1" dirty="0" err="1">
                <a:solidFill>
                  <a:srgbClr val="0047B9"/>
                </a:solidFill>
                <a:latin typeface="Arial"/>
                <a:ea typeface="MS PGothic"/>
                <a:cs typeface="+mn-cs"/>
              </a:rPr>
              <a:t>workflow</a:t>
            </a:r>
            <a:endParaRPr sz="2667" b="1" dirty="0">
              <a:solidFill>
                <a:srgbClr val="0047B9"/>
              </a:solidFill>
              <a:latin typeface="Arial"/>
              <a:ea typeface="MS PGothic"/>
              <a:cs typeface="+mn-cs"/>
            </a:endParaRPr>
          </a:p>
        </p:txBody>
      </p:sp>
      <p:sp>
        <p:nvSpPr>
          <p:cNvPr id="21" name="TextShape 2">
            <a:extLst>
              <a:ext uri="{FF2B5EF4-FFF2-40B4-BE49-F238E27FC236}">
                <a16:creationId xmlns:a16="http://schemas.microsoft.com/office/drawing/2014/main" id="{FE497DF4-572A-48BF-AF6F-4DD8DA1818FF}"/>
              </a:ext>
            </a:extLst>
          </p:cNvPr>
          <p:cNvSpPr txBox="1"/>
          <p:nvPr/>
        </p:nvSpPr>
        <p:spPr>
          <a:xfrm>
            <a:off x="54078" y="6347593"/>
            <a:ext cx="8640000" cy="4518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4" name="Rechteck 15">
            <a:extLst>
              <a:ext uri="{FF2B5EF4-FFF2-40B4-BE49-F238E27FC236}">
                <a16:creationId xmlns:a16="http://schemas.microsoft.com/office/drawing/2014/main" id="{73618C01-FEE7-437F-894D-0ED84A663E16}"/>
              </a:ext>
            </a:extLst>
          </p:cNvPr>
          <p:cNvSpPr/>
          <p:nvPr/>
        </p:nvSpPr>
        <p:spPr bwMode="auto">
          <a:xfrm>
            <a:off x="0" y="6344820"/>
            <a:ext cx="6409267" cy="338554"/>
          </a:xfrm>
          <a:prstGeom prst="rect">
            <a:avLst/>
          </a:prstGeom>
          <a:solidFill>
            <a:schemeClr val="bg2">
              <a:lumMod val="85000"/>
            </a:schemeClr>
          </a:solidFill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800" dirty="0">
                <a:solidFill>
                  <a:srgbClr val="000000"/>
                </a:solidFill>
                <a:latin typeface="Arial"/>
                <a:ea typeface="MS PGothic" pitchFamily="34" charset="-128"/>
              </a:rPr>
              <a:t>A practical guide to bioimaging research data management in core facilities, Journal of Microscopy, Volume: 294, Issue: 3, Pages: 350-371, First published: 16 May 2024, DOI: (10.1111/jmi.13317)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5D0C23-9EAC-407D-A796-9AFADD025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58" y="953984"/>
            <a:ext cx="5322469" cy="4950031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62CA4140-97E8-432F-87B8-19EA2A17E9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b="27334"/>
          <a:stretch/>
        </p:blipFill>
        <p:spPr bwMode="auto">
          <a:xfrm>
            <a:off x="5382895" y="2135796"/>
            <a:ext cx="2434235" cy="470663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7E76913D-F46B-4EA1-A0C7-5228D7414D2F}"/>
              </a:ext>
            </a:extLst>
          </p:cNvPr>
          <p:cNvSpPr txBox="1"/>
          <p:nvPr/>
        </p:nvSpPr>
        <p:spPr bwMode="auto">
          <a:xfrm>
            <a:off x="8309499" y="1966603"/>
            <a:ext cx="1306864" cy="413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Export</a:t>
            </a: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951F10FB-97E1-4B51-A728-F9F2A57259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 bwMode="auto">
          <a:xfrm>
            <a:off x="7758080" y="3267009"/>
            <a:ext cx="1340138" cy="960687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F9055362-C32F-4CD2-B294-79B8ECAF7CBB}"/>
              </a:ext>
            </a:extLst>
          </p:cNvPr>
          <p:cNvSpPr txBox="1"/>
          <p:nvPr/>
        </p:nvSpPr>
        <p:spPr bwMode="auto">
          <a:xfrm>
            <a:off x="6463810" y="3772361"/>
            <a:ext cx="1306864" cy="413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Import</a:t>
            </a:r>
          </a:p>
        </p:txBody>
      </p:sp>
      <p:sp>
        <p:nvSpPr>
          <p:cNvPr id="32" name="Arrow: Bent 31">
            <a:extLst>
              <a:ext uri="{FF2B5EF4-FFF2-40B4-BE49-F238E27FC236}">
                <a16:creationId xmlns:a16="http://schemas.microsoft.com/office/drawing/2014/main" id="{DDDBB5EB-8DB9-42D2-8BA0-9222292008A2}"/>
              </a:ext>
            </a:extLst>
          </p:cNvPr>
          <p:cNvSpPr/>
          <p:nvPr/>
        </p:nvSpPr>
        <p:spPr bwMode="auto">
          <a:xfrm rot="5400000">
            <a:off x="8029660" y="2483847"/>
            <a:ext cx="823338" cy="599310"/>
          </a:xfrm>
          <a:prstGeom prst="bentArrow">
            <a:avLst/>
          </a:prstGeom>
          <a:solidFill>
            <a:srgbClr val="0098D8"/>
          </a:solidFill>
          <a:ln>
            <a:solidFill>
              <a:srgbClr val="0098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A864E33-A24F-48BF-81CC-0D948A2CEA27}"/>
              </a:ext>
            </a:extLst>
          </p:cNvPr>
          <p:cNvSpPr txBox="1"/>
          <p:nvPr/>
        </p:nvSpPr>
        <p:spPr bwMode="auto">
          <a:xfrm>
            <a:off x="8165591" y="4361068"/>
            <a:ext cx="1546732" cy="413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Analysis</a:t>
            </a:r>
          </a:p>
        </p:txBody>
      </p:sp>
      <p:sp>
        <p:nvSpPr>
          <p:cNvPr id="35" name="Arrow: Bent 34">
            <a:extLst>
              <a:ext uri="{FF2B5EF4-FFF2-40B4-BE49-F238E27FC236}">
                <a16:creationId xmlns:a16="http://schemas.microsoft.com/office/drawing/2014/main" id="{58817B51-B546-4934-9F75-098FC65747FB}"/>
              </a:ext>
            </a:extLst>
          </p:cNvPr>
          <p:cNvSpPr/>
          <p:nvPr/>
        </p:nvSpPr>
        <p:spPr bwMode="auto">
          <a:xfrm rot="16200000">
            <a:off x="6802349" y="2930331"/>
            <a:ext cx="823338" cy="599310"/>
          </a:xfrm>
          <a:prstGeom prst="bentArrow">
            <a:avLst/>
          </a:prstGeom>
          <a:solidFill>
            <a:srgbClr val="0098D8"/>
          </a:solidFill>
          <a:ln>
            <a:solidFill>
              <a:srgbClr val="0098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AC62252-1C36-45F7-ACCB-611A32D82077}"/>
              </a:ext>
            </a:extLst>
          </p:cNvPr>
          <p:cNvSpPr txBox="1"/>
          <p:nvPr/>
        </p:nvSpPr>
        <p:spPr bwMode="auto">
          <a:xfrm>
            <a:off x="10254810" y="2219709"/>
            <a:ext cx="1750450" cy="2456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Images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ROIs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Metadata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Tables</a:t>
            </a:r>
          </a:p>
        </p:txBody>
      </p:sp>
      <p:sp>
        <p:nvSpPr>
          <p:cNvPr id="37" name="Left Brace 36">
            <a:extLst>
              <a:ext uri="{FF2B5EF4-FFF2-40B4-BE49-F238E27FC236}">
                <a16:creationId xmlns:a16="http://schemas.microsoft.com/office/drawing/2014/main" id="{23ACECD6-7A1D-4526-B73E-D38726AE7C33}"/>
              </a:ext>
            </a:extLst>
          </p:cNvPr>
          <p:cNvSpPr/>
          <p:nvPr/>
        </p:nvSpPr>
        <p:spPr bwMode="auto">
          <a:xfrm>
            <a:off x="9679417" y="1965706"/>
            <a:ext cx="449284" cy="3165707"/>
          </a:xfrm>
          <a:prstGeom prst="leftBrace">
            <a:avLst/>
          </a:prstGeom>
          <a:noFill/>
          <a:ln w="76200">
            <a:solidFill>
              <a:srgbClr val="0098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38632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C5E7308-05B2-46C2-8183-F93181EA5B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anchor="ctr" anchorCtr="0"/>
          <a:lstStyle>
            <a:lvl1pPr algn="ctr">
              <a:defRPr sz="900">
                <a:solidFill>
                  <a:srgbClr val="0B1B2E"/>
                </a:solidFill>
                <a:latin typeface="Leelawadee UI" panose="020B0502040204020203" pitchFamily="34" charset="-34"/>
                <a:cs typeface="Leelawadee UI" panose="020B0502040204020203" pitchFamily="34" charset="-34"/>
              </a:defRPr>
            </a:lvl1pPr>
          </a:lstStyle>
          <a:p>
            <a:fld id="{8B28DBE6-A72F-4110-9C20-90C998823C45}" type="slidenum">
              <a:rPr lang="de-DE" smtClean="0"/>
              <a:pPr/>
              <a:t>9</a:t>
            </a:fld>
            <a:endParaRPr lang="de-DE" dirty="0"/>
          </a:p>
        </p:txBody>
      </p:sp>
      <p:pic>
        <p:nvPicPr>
          <p:cNvPr id="8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66ACA8D-0641-4F0B-905F-1ABCEA3E66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083" y="6363629"/>
            <a:ext cx="693652" cy="242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atumsplatzhalter 3">
            <a:extLst>
              <a:ext uri="{FF2B5EF4-FFF2-40B4-BE49-F238E27FC236}">
                <a16:creationId xmlns:a16="http://schemas.microsoft.com/office/drawing/2014/main" id="{B0FFEF4F-6EBE-48CF-B2F1-A83D90BDF1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94429" y="6422389"/>
            <a:ext cx="905142" cy="260985"/>
          </a:xfrm>
          <a:prstGeom prst="rect">
            <a:avLst/>
          </a:prstGeom>
        </p:spPr>
        <p:txBody>
          <a:bodyPr anchor="ctr" anchorCtr="0"/>
          <a:lstStyle>
            <a:lvl1pPr algn="ctr">
              <a:defRPr sz="900">
                <a:solidFill>
                  <a:schemeClr val="tx1"/>
                </a:solidFill>
                <a:latin typeface="Leelawadee UI" panose="020B0502040204020203" pitchFamily="34" charset="-34"/>
                <a:cs typeface="Leelawadee UI" panose="020B0502040204020203" pitchFamily="34" charset="-34"/>
              </a:defRPr>
            </a:lvl1pPr>
          </a:lstStyle>
          <a:p>
            <a:r>
              <a:rPr lang="de-DE" dirty="0"/>
              <a:t>12/03/25</a:t>
            </a:r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38AA98DC-016F-4595-A12E-2A9B643033DE}"/>
              </a:ext>
            </a:extLst>
          </p:cNvPr>
          <p:cNvSpPr txBox="1">
            <a:spLocks noChangeArrowheads="1"/>
          </p:cNvSpPr>
          <p:nvPr/>
        </p:nvSpPr>
        <p:spPr>
          <a:xfrm>
            <a:off x="3036049" y="2509132"/>
            <a:ext cx="988789" cy="470021"/>
          </a:xfrm>
          <a:prstGeom prst="rect">
            <a:avLst/>
          </a:prstGeom>
        </p:spPr>
        <p:txBody>
          <a:bodyPr/>
          <a:lstStyle>
            <a:lvl1pPr marL="190500" indent="-1905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  <a:cs typeface="ＭＳ Ｐゴシック" charset="0"/>
              </a:defRPr>
            </a:lvl1pPr>
            <a:lvl2pPr marL="569913" indent="-188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2pPr>
            <a:lvl3pPr marL="947738" indent="-1873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3pPr>
            <a:lvl4pPr marL="1323975" indent="-1857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4pPr>
            <a:lvl5pPr marL="17922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5pPr>
            <a:lvl6pPr marL="22494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6pPr>
            <a:lvl7pPr marL="27066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7pPr>
            <a:lvl8pPr marL="31638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8pPr>
            <a:lvl9pPr marL="36210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indent="0">
              <a:buClr>
                <a:srgbClr val="0047B9"/>
              </a:buClr>
              <a:buSzPct val="115000"/>
              <a:buNone/>
              <a:defRPr/>
            </a:pPr>
            <a:r>
              <a:rPr lang="de-DE" dirty="0">
                <a:solidFill>
                  <a:srgbClr val="000000"/>
                </a:solidFill>
                <a:cs typeface="+mn-cs"/>
              </a:rPr>
              <a:t>DMSO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6D97447D-4751-4E67-8383-08EF54D214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1700" y="3654361"/>
            <a:ext cx="797916" cy="569184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0664FB9B-F105-44BE-9DFB-079F1792EE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1700" y="2778492"/>
            <a:ext cx="797916" cy="569184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2EE74897-8AD8-437D-B2F7-1345EDD8DE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1700" y="4520982"/>
            <a:ext cx="797916" cy="569184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E4EAC0B4-2720-4EED-B89F-BFC07765FD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944" y="3654361"/>
            <a:ext cx="797916" cy="569184"/>
          </a:xfrm>
          <a:prstGeom prst="rect">
            <a:avLst/>
          </a:prstGeom>
        </p:spPr>
      </p:pic>
      <p:grpSp>
        <p:nvGrpSpPr>
          <p:cNvPr id="80" name="Gruppieren 79">
            <a:extLst>
              <a:ext uri="{FF2B5EF4-FFF2-40B4-BE49-F238E27FC236}">
                <a16:creationId xmlns:a16="http://schemas.microsoft.com/office/drawing/2014/main" id="{7FC52ACE-3FD9-4339-98D8-3C52274702B1}"/>
              </a:ext>
            </a:extLst>
          </p:cNvPr>
          <p:cNvGrpSpPr/>
          <p:nvPr/>
        </p:nvGrpSpPr>
        <p:grpSpPr>
          <a:xfrm>
            <a:off x="228127" y="2284895"/>
            <a:ext cx="1148683" cy="352044"/>
            <a:chOff x="378326" y="2521048"/>
            <a:chExt cx="1148683" cy="352044"/>
          </a:xfrm>
        </p:grpSpPr>
        <p:cxnSp>
          <p:nvCxnSpPr>
            <p:cNvPr id="4" name="Gerader Verbinder 3">
              <a:extLst>
                <a:ext uri="{FF2B5EF4-FFF2-40B4-BE49-F238E27FC236}">
                  <a16:creationId xmlns:a16="http://schemas.microsoft.com/office/drawing/2014/main" id="{5837464A-5D7B-4632-8D2A-622CC5B33EB6}"/>
                </a:ext>
              </a:extLst>
            </p:cNvPr>
            <p:cNvCxnSpPr>
              <a:cxnSpLocks/>
            </p:cNvCxnSpPr>
            <p:nvPr/>
          </p:nvCxnSpPr>
          <p:spPr>
            <a:xfrm>
              <a:off x="378326" y="2873092"/>
              <a:ext cx="114474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Freihandform: Form 16">
              <a:extLst>
                <a:ext uri="{FF2B5EF4-FFF2-40B4-BE49-F238E27FC236}">
                  <a16:creationId xmlns:a16="http://schemas.microsoft.com/office/drawing/2014/main" id="{B838816F-9F28-4FD7-A1F3-CE2DD40751F1}"/>
                </a:ext>
              </a:extLst>
            </p:cNvPr>
            <p:cNvSpPr/>
            <p:nvPr/>
          </p:nvSpPr>
          <p:spPr>
            <a:xfrm>
              <a:off x="630896" y="2604868"/>
              <a:ext cx="896113" cy="268224"/>
            </a:xfrm>
            <a:custGeom>
              <a:avLst/>
              <a:gdLst>
                <a:gd name="connsiteX0" fmla="*/ 896113 w 896113"/>
                <a:gd name="connsiteY0" fmla="*/ 268224 h 268224"/>
                <a:gd name="connsiteX1" fmla="*/ 865633 w 896113"/>
                <a:gd name="connsiteY1" fmla="*/ 237744 h 268224"/>
                <a:gd name="connsiteX2" fmla="*/ 829057 w 896113"/>
                <a:gd name="connsiteY2" fmla="*/ 213360 h 268224"/>
                <a:gd name="connsiteX3" fmla="*/ 810769 w 896113"/>
                <a:gd name="connsiteY3" fmla="*/ 195072 h 268224"/>
                <a:gd name="connsiteX4" fmla="*/ 774193 w 896113"/>
                <a:gd name="connsiteY4" fmla="*/ 176784 h 268224"/>
                <a:gd name="connsiteX5" fmla="*/ 755905 w 896113"/>
                <a:gd name="connsiteY5" fmla="*/ 158496 h 268224"/>
                <a:gd name="connsiteX6" fmla="*/ 719329 w 896113"/>
                <a:gd name="connsiteY6" fmla="*/ 134112 h 268224"/>
                <a:gd name="connsiteX7" fmla="*/ 694945 w 896113"/>
                <a:gd name="connsiteY7" fmla="*/ 115824 h 268224"/>
                <a:gd name="connsiteX8" fmla="*/ 676657 w 896113"/>
                <a:gd name="connsiteY8" fmla="*/ 109728 h 268224"/>
                <a:gd name="connsiteX9" fmla="*/ 658369 w 896113"/>
                <a:gd name="connsiteY9" fmla="*/ 91440 h 268224"/>
                <a:gd name="connsiteX10" fmla="*/ 633985 w 896113"/>
                <a:gd name="connsiteY10" fmla="*/ 79248 h 268224"/>
                <a:gd name="connsiteX11" fmla="*/ 615697 w 896113"/>
                <a:gd name="connsiteY11" fmla="*/ 67056 h 268224"/>
                <a:gd name="connsiteX12" fmla="*/ 560833 w 896113"/>
                <a:gd name="connsiteY12" fmla="*/ 48768 h 268224"/>
                <a:gd name="connsiteX13" fmla="*/ 524257 w 896113"/>
                <a:gd name="connsiteY13" fmla="*/ 36576 h 268224"/>
                <a:gd name="connsiteX14" fmla="*/ 505969 w 896113"/>
                <a:gd name="connsiteY14" fmla="*/ 30480 h 268224"/>
                <a:gd name="connsiteX15" fmla="*/ 457201 w 896113"/>
                <a:gd name="connsiteY15" fmla="*/ 18288 h 268224"/>
                <a:gd name="connsiteX16" fmla="*/ 438913 w 896113"/>
                <a:gd name="connsiteY16" fmla="*/ 12192 h 268224"/>
                <a:gd name="connsiteX17" fmla="*/ 390145 w 896113"/>
                <a:gd name="connsiteY17" fmla="*/ 0 h 268224"/>
                <a:gd name="connsiteX18" fmla="*/ 182881 w 896113"/>
                <a:gd name="connsiteY18" fmla="*/ 6096 h 268224"/>
                <a:gd name="connsiteX19" fmla="*/ 115825 w 896113"/>
                <a:gd name="connsiteY19" fmla="*/ 24384 h 268224"/>
                <a:gd name="connsiteX20" fmla="*/ 97537 w 896113"/>
                <a:gd name="connsiteY20" fmla="*/ 36576 h 268224"/>
                <a:gd name="connsiteX21" fmla="*/ 67057 w 896113"/>
                <a:gd name="connsiteY21" fmla="*/ 67056 h 268224"/>
                <a:gd name="connsiteX22" fmla="*/ 36577 w 896113"/>
                <a:gd name="connsiteY22" fmla="*/ 97536 h 268224"/>
                <a:gd name="connsiteX23" fmla="*/ 18289 w 896113"/>
                <a:gd name="connsiteY23" fmla="*/ 152400 h 268224"/>
                <a:gd name="connsiteX24" fmla="*/ 12193 w 896113"/>
                <a:gd name="connsiteY24" fmla="*/ 170688 h 268224"/>
                <a:gd name="connsiteX25" fmla="*/ 6097 w 896113"/>
                <a:gd name="connsiteY25" fmla="*/ 219456 h 268224"/>
                <a:gd name="connsiteX26" fmla="*/ 1 w 896113"/>
                <a:gd name="connsiteY26" fmla="*/ 268224 h 268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96113" h="268224">
                  <a:moveTo>
                    <a:pt x="896113" y="268224"/>
                  </a:moveTo>
                  <a:cubicBezTo>
                    <a:pt x="885953" y="258064"/>
                    <a:pt x="876754" y="246843"/>
                    <a:pt x="865633" y="237744"/>
                  </a:cubicBezTo>
                  <a:cubicBezTo>
                    <a:pt x="854292" y="228465"/>
                    <a:pt x="839418" y="223721"/>
                    <a:pt x="829057" y="213360"/>
                  </a:cubicBezTo>
                  <a:cubicBezTo>
                    <a:pt x="822961" y="207264"/>
                    <a:pt x="817942" y="199854"/>
                    <a:pt x="810769" y="195072"/>
                  </a:cubicBezTo>
                  <a:cubicBezTo>
                    <a:pt x="755782" y="158414"/>
                    <a:pt x="831746" y="224745"/>
                    <a:pt x="774193" y="176784"/>
                  </a:cubicBezTo>
                  <a:cubicBezTo>
                    <a:pt x="767570" y="171265"/>
                    <a:pt x="762710" y="163789"/>
                    <a:pt x="755905" y="158496"/>
                  </a:cubicBezTo>
                  <a:cubicBezTo>
                    <a:pt x="744339" y="149500"/>
                    <a:pt x="731051" y="142904"/>
                    <a:pt x="719329" y="134112"/>
                  </a:cubicBezTo>
                  <a:cubicBezTo>
                    <a:pt x="711201" y="128016"/>
                    <a:pt x="703766" y="120865"/>
                    <a:pt x="694945" y="115824"/>
                  </a:cubicBezTo>
                  <a:cubicBezTo>
                    <a:pt x="689366" y="112636"/>
                    <a:pt x="682753" y="111760"/>
                    <a:pt x="676657" y="109728"/>
                  </a:cubicBezTo>
                  <a:cubicBezTo>
                    <a:pt x="670561" y="103632"/>
                    <a:pt x="665384" y="96451"/>
                    <a:pt x="658369" y="91440"/>
                  </a:cubicBezTo>
                  <a:cubicBezTo>
                    <a:pt x="650974" y="86158"/>
                    <a:pt x="641875" y="83757"/>
                    <a:pt x="633985" y="79248"/>
                  </a:cubicBezTo>
                  <a:cubicBezTo>
                    <a:pt x="627624" y="75613"/>
                    <a:pt x="622392" y="70032"/>
                    <a:pt x="615697" y="67056"/>
                  </a:cubicBezTo>
                  <a:lnTo>
                    <a:pt x="560833" y="48768"/>
                  </a:lnTo>
                  <a:lnTo>
                    <a:pt x="524257" y="36576"/>
                  </a:lnTo>
                  <a:cubicBezTo>
                    <a:pt x="518161" y="34544"/>
                    <a:pt x="512203" y="32038"/>
                    <a:pt x="505969" y="30480"/>
                  </a:cubicBezTo>
                  <a:cubicBezTo>
                    <a:pt x="489713" y="26416"/>
                    <a:pt x="473097" y="23587"/>
                    <a:pt x="457201" y="18288"/>
                  </a:cubicBezTo>
                  <a:cubicBezTo>
                    <a:pt x="451105" y="16256"/>
                    <a:pt x="445112" y="13883"/>
                    <a:pt x="438913" y="12192"/>
                  </a:cubicBezTo>
                  <a:cubicBezTo>
                    <a:pt x="422747" y="7783"/>
                    <a:pt x="390145" y="0"/>
                    <a:pt x="390145" y="0"/>
                  </a:cubicBezTo>
                  <a:cubicBezTo>
                    <a:pt x="321057" y="2032"/>
                    <a:pt x="251908" y="2556"/>
                    <a:pt x="182881" y="6096"/>
                  </a:cubicBezTo>
                  <a:cubicBezTo>
                    <a:pt x="170476" y="6732"/>
                    <a:pt x="124180" y="18814"/>
                    <a:pt x="115825" y="24384"/>
                  </a:cubicBezTo>
                  <a:lnTo>
                    <a:pt x="97537" y="36576"/>
                  </a:lnTo>
                  <a:cubicBezTo>
                    <a:pt x="65025" y="85344"/>
                    <a:pt x="107697" y="26416"/>
                    <a:pt x="67057" y="67056"/>
                  </a:cubicBezTo>
                  <a:cubicBezTo>
                    <a:pt x="26417" y="107696"/>
                    <a:pt x="85345" y="65024"/>
                    <a:pt x="36577" y="97536"/>
                  </a:cubicBezTo>
                  <a:lnTo>
                    <a:pt x="18289" y="152400"/>
                  </a:lnTo>
                  <a:lnTo>
                    <a:pt x="12193" y="170688"/>
                  </a:lnTo>
                  <a:cubicBezTo>
                    <a:pt x="10161" y="186944"/>
                    <a:pt x="8262" y="203217"/>
                    <a:pt x="6097" y="219456"/>
                  </a:cubicBezTo>
                  <a:cubicBezTo>
                    <a:pt x="-286" y="267331"/>
                    <a:pt x="1" y="247308"/>
                    <a:pt x="1" y="268224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4DFCC941-8F45-4AEF-B64D-CD6286748150}"/>
                </a:ext>
              </a:extLst>
            </p:cNvPr>
            <p:cNvSpPr/>
            <p:nvPr/>
          </p:nvSpPr>
          <p:spPr>
            <a:xfrm>
              <a:off x="1228305" y="2727115"/>
              <a:ext cx="48768" cy="4571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Freihandform: Form 19">
              <a:extLst>
                <a:ext uri="{FF2B5EF4-FFF2-40B4-BE49-F238E27FC236}">
                  <a16:creationId xmlns:a16="http://schemas.microsoft.com/office/drawing/2014/main" id="{EBA54884-62E7-4463-BFCB-2214A8ECE6B7}"/>
                </a:ext>
              </a:extLst>
            </p:cNvPr>
            <p:cNvSpPr/>
            <p:nvPr/>
          </p:nvSpPr>
          <p:spPr>
            <a:xfrm>
              <a:off x="1067777" y="2521048"/>
              <a:ext cx="162802" cy="142240"/>
            </a:xfrm>
            <a:custGeom>
              <a:avLst/>
              <a:gdLst>
                <a:gd name="connsiteX0" fmla="*/ 154940 w 162802"/>
                <a:gd name="connsiteY0" fmla="*/ 142240 h 142240"/>
                <a:gd name="connsiteX1" fmla="*/ 157480 w 162802"/>
                <a:gd name="connsiteY1" fmla="*/ 63500 h 142240"/>
                <a:gd name="connsiteX2" fmla="*/ 149860 w 162802"/>
                <a:gd name="connsiteY2" fmla="*/ 48260 h 142240"/>
                <a:gd name="connsiteX3" fmla="*/ 142240 w 162802"/>
                <a:gd name="connsiteY3" fmla="*/ 43180 h 142240"/>
                <a:gd name="connsiteX4" fmla="*/ 121920 w 162802"/>
                <a:gd name="connsiteY4" fmla="*/ 25400 h 142240"/>
                <a:gd name="connsiteX5" fmla="*/ 106680 w 162802"/>
                <a:gd name="connsiteY5" fmla="*/ 15240 h 142240"/>
                <a:gd name="connsiteX6" fmla="*/ 99060 w 162802"/>
                <a:gd name="connsiteY6" fmla="*/ 10160 h 142240"/>
                <a:gd name="connsiteX7" fmla="*/ 91440 w 162802"/>
                <a:gd name="connsiteY7" fmla="*/ 7620 h 142240"/>
                <a:gd name="connsiteX8" fmla="*/ 81280 w 162802"/>
                <a:gd name="connsiteY8" fmla="*/ 2540 h 142240"/>
                <a:gd name="connsiteX9" fmla="*/ 68580 w 162802"/>
                <a:gd name="connsiteY9" fmla="*/ 0 h 142240"/>
                <a:gd name="connsiteX10" fmla="*/ 30480 w 162802"/>
                <a:gd name="connsiteY10" fmla="*/ 2540 h 142240"/>
                <a:gd name="connsiteX11" fmla="*/ 22860 w 162802"/>
                <a:gd name="connsiteY11" fmla="*/ 7620 h 142240"/>
                <a:gd name="connsiteX12" fmla="*/ 12700 w 162802"/>
                <a:gd name="connsiteY12" fmla="*/ 22860 h 142240"/>
                <a:gd name="connsiteX13" fmla="*/ 7620 w 162802"/>
                <a:gd name="connsiteY13" fmla="*/ 30480 h 142240"/>
                <a:gd name="connsiteX14" fmla="*/ 0 w 162802"/>
                <a:gd name="connsiteY14" fmla="*/ 45720 h 142240"/>
                <a:gd name="connsiteX15" fmla="*/ 2540 w 162802"/>
                <a:gd name="connsiteY15" fmla="*/ 91440 h 142240"/>
                <a:gd name="connsiteX16" fmla="*/ 5080 w 162802"/>
                <a:gd name="connsiteY16" fmla="*/ 99060 h 142240"/>
                <a:gd name="connsiteX17" fmla="*/ 15240 w 162802"/>
                <a:gd name="connsiteY17" fmla="*/ 134620 h 142240"/>
                <a:gd name="connsiteX18" fmla="*/ 17780 w 162802"/>
                <a:gd name="connsiteY18" fmla="*/ 139700 h 142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2802" h="142240">
                  <a:moveTo>
                    <a:pt x="154940" y="142240"/>
                  </a:moveTo>
                  <a:cubicBezTo>
                    <a:pt x="167821" y="110036"/>
                    <a:pt x="162032" y="129504"/>
                    <a:pt x="157480" y="63500"/>
                  </a:cubicBezTo>
                  <a:cubicBezTo>
                    <a:pt x="157174" y="59062"/>
                    <a:pt x="152777" y="51177"/>
                    <a:pt x="149860" y="48260"/>
                  </a:cubicBezTo>
                  <a:cubicBezTo>
                    <a:pt x="147701" y="46101"/>
                    <a:pt x="144780" y="44873"/>
                    <a:pt x="142240" y="43180"/>
                  </a:cubicBezTo>
                  <a:cubicBezTo>
                    <a:pt x="133773" y="30480"/>
                    <a:pt x="139700" y="37253"/>
                    <a:pt x="121920" y="25400"/>
                  </a:cubicBezTo>
                  <a:lnTo>
                    <a:pt x="106680" y="15240"/>
                  </a:lnTo>
                  <a:cubicBezTo>
                    <a:pt x="104140" y="13547"/>
                    <a:pt x="101956" y="11125"/>
                    <a:pt x="99060" y="10160"/>
                  </a:cubicBezTo>
                  <a:cubicBezTo>
                    <a:pt x="96520" y="9313"/>
                    <a:pt x="93901" y="8675"/>
                    <a:pt x="91440" y="7620"/>
                  </a:cubicBezTo>
                  <a:cubicBezTo>
                    <a:pt x="87960" y="6128"/>
                    <a:pt x="84872" y="3737"/>
                    <a:pt x="81280" y="2540"/>
                  </a:cubicBezTo>
                  <a:cubicBezTo>
                    <a:pt x="77184" y="1175"/>
                    <a:pt x="72813" y="847"/>
                    <a:pt x="68580" y="0"/>
                  </a:cubicBezTo>
                  <a:cubicBezTo>
                    <a:pt x="55880" y="847"/>
                    <a:pt x="43035" y="447"/>
                    <a:pt x="30480" y="2540"/>
                  </a:cubicBezTo>
                  <a:cubicBezTo>
                    <a:pt x="27469" y="3042"/>
                    <a:pt x="24870" y="5323"/>
                    <a:pt x="22860" y="7620"/>
                  </a:cubicBezTo>
                  <a:cubicBezTo>
                    <a:pt x="18840" y="12215"/>
                    <a:pt x="16087" y="17780"/>
                    <a:pt x="12700" y="22860"/>
                  </a:cubicBezTo>
                  <a:cubicBezTo>
                    <a:pt x="11007" y="25400"/>
                    <a:pt x="8585" y="27584"/>
                    <a:pt x="7620" y="30480"/>
                  </a:cubicBezTo>
                  <a:cubicBezTo>
                    <a:pt x="4115" y="40996"/>
                    <a:pt x="6565" y="35872"/>
                    <a:pt x="0" y="45720"/>
                  </a:cubicBezTo>
                  <a:cubicBezTo>
                    <a:pt x="847" y="60960"/>
                    <a:pt x="1093" y="76245"/>
                    <a:pt x="2540" y="91440"/>
                  </a:cubicBezTo>
                  <a:cubicBezTo>
                    <a:pt x="2794" y="94105"/>
                    <a:pt x="4376" y="96477"/>
                    <a:pt x="5080" y="99060"/>
                  </a:cubicBezTo>
                  <a:cubicBezTo>
                    <a:pt x="7033" y="106222"/>
                    <a:pt x="11346" y="126833"/>
                    <a:pt x="15240" y="134620"/>
                  </a:cubicBezTo>
                  <a:lnTo>
                    <a:pt x="17780" y="139700"/>
                  </a:ln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1" name="Pfeil: nach rechts 20">
            <a:extLst>
              <a:ext uri="{FF2B5EF4-FFF2-40B4-BE49-F238E27FC236}">
                <a16:creationId xmlns:a16="http://schemas.microsoft.com/office/drawing/2014/main" id="{C7C05B01-CEC1-4CB3-B537-147E0BA64B83}"/>
              </a:ext>
            </a:extLst>
          </p:cNvPr>
          <p:cNvSpPr/>
          <p:nvPr/>
        </p:nvSpPr>
        <p:spPr>
          <a:xfrm rot="5400000">
            <a:off x="499343" y="2896150"/>
            <a:ext cx="682535" cy="540791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Pfeil: nach rechts 21">
            <a:extLst>
              <a:ext uri="{FF2B5EF4-FFF2-40B4-BE49-F238E27FC236}">
                <a16:creationId xmlns:a16="http://schemas.microsoft.com/office/drawing/2014/main" id="{4E4CFB5C-A1C8-442D-8231-75C757E594B0}"/>
              </a:ext>
            </a:extLst>
          </p:cNvPr>
          <p:cNvSpPr/>
          <p:nvPr/>
        </p:nvSpPr>
        <p:spPr>
          <a:xfrm rot="19679047">
            <a:off x="1491644" y="3317193"/>
            <a:ext cx="448056" cy="375893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Pfeil: nach rechts 22">
            <a:extLst>
              <a:ext uri="{FF2B5EF4-FFF2-40B4-BE49-F238E27FC236}">
                <a16:creationId xmlns:a16="http://schemas.microsoft.com/office/drawing/2014/main" id="{88204C80-1433-4329-9181-7983FAFC6D5D}"/>
              </a:ext>
            </a:extLst>
          </p:cNvPr>
          <p:cNvSpPr/>
          <p:nvPr/>
        </p:nvSpPr>
        <p:spPr>
          <a:xfrm>
            <a:off x="1557211" y="3751006"/>
            <a:ext cx="448056" cy="375893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Pfeil: nach rechts 23">
            <a:extLst>
              <a:ext uri="{FF2B5EF4-FFF2-40B4-BE49-F238E27FC236}">
                <a16:creationId xmlns:a16="http://schemas.microsoft.com/office/drawing/2014/main" id="{4F677590-D57F-4FAA-9F79-3CAB1AB9169E}"/>
              </a:ext>
            </a:extLst>
          </p:cNvPr>
          <p:cNvSpPr/>
          <p:nvPr/>
        </p:nvSpPr>
        <p:spPr>
          <a:xfrm rot="1606313">
            <a:off x="1491644" y="4225627"/>
            <a:ext cx="448056" cy="375893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Pfeil: nach rechts 24">
            <a:extLst>
              <a:ext uri="{FF2B5EF4-FFF2-40B4-BE49-F238E27FC236}">
                <a16:creationId xmlns:a16="http://schemas.microsoft.com/office/drawing/2014/main" id="{880C5A85-F76A-4687-8635-42A523BB0F29}"/>
              </a:ext>
            </a:extLst>
          </p:cNvPr>
          <p:cNvSpPr/>
          <p:nvPr/>
        </p:nvSpPr>
        <p:spPr>
          <a:xfrm>
            <a:off x="3234687" y="2913631"/>
            <a:ext cx="448056" cy="375893"/>
          </a:xfrm>
          <a:prstGeom prst="right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Pfeil: nach rechts 25">
            <a:extLst>
              <a:ext uri="{FF2B5EF4-FFF2-40B4-BE49-F238E27FC236}">
                <a16:creationId xmlns:a16="http://schemas.microsoft.com/office/drawing/2014/main" id="{265DCCB9-E11B-4DF9-8CC7-048029ABA51F}"/>
              </a:ext>
            </a:extLst>
          </p:cNvPr>
          <p:cNvSpPr/>
          <p:nvPr/>
        </p:nvSpPr>
        <p:spPr>
          <a:xfrm>
            <a:off x="3234687" y="3751005"/>
            <a:ext cx="448056" cy="375893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Pfeil: nach rechts 26">
            <a:extLst>
              <a:ext uri="{FF2B5EF4-FFF2-40B4-BE49-F238E27FC236}">
                <a16:creationId xmlns:a16="http://schemas.microsoft.com/office/drawing/2014/main" id="{2C81F276-DD1B-4E34-9B39-47F2E339846B}"/>
              </a:ext>
            </a:extLst>
          </p:cNvPr>
          <p:cNvSpPr/>
          <p:nvPr/>
        </p:nvSpPr>
        <p:spPr>
          <a:xfrm>
            <a:off x="3234687" y="4633871"/>
            <a:ext cx="448056" cy="375893"/>
          </a:xfrm>
          <a:prstGeom prst="rightArrow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tangle 3">
            <a:extLst>
              <a:ext uri="{FF2B5EF4-FFF2-40B4-BE49-F238E27FC236}">
                <a16:creationId xmlns:a16="http://schemas.microsoft.com/office/drawing/2014/main" id="{8C8EB77D-EB9B-4E19-BE27-17AEFA0B4541}"/>
              </a:ext>
            </a:extLst>
          </p:cNvPr>
          <p:cNvSpPr txBox="1">
            <a:spLocks noChangeArrowheads="1"/>
          </p:cNvSpPr>
          <p:nvPr/>
        </p:nvSpPr>
        <p:spPr>
          <a:xfrm>
            <a:off x="3150239" y="3402128"/>
            <a:ext cx="760407" cy="470021"/>
          </a:xfrm>
          <a:prstGeom prst="rect">
            <a:avLst/>
          </a:prstGeom>
        </p:spPr>
        <p:txBody>
          <a:bodyPr/>
          <a:lstStyle>
            <a:lvl1pPr marL="190500" indent="-1905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  <a:cs typeface="ＭＳ Ｐゴシック" charset="0"/>
              </a:defRPr>
            </a:lvl1pPr>
            <a:lvl2pPr marL="569913" indent="-188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2pPr>
            <a:lvl3pPr marL="947738" indent="-1873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3pPr>
            <a:lvl4pPr marL="1323975" indent="-1857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4pPr>
            <a:lvl5pPr marL="17922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5pPr>
            <a:lvl6pPr marL="22494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6pPr>
            <a:lvl7pPr marL="27066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7pPr>
            <a:lvl8pPr marL="31638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8pPr>
            <a:lvl9pPr marL="36210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indent="0">
              <a:buClr>
                <a:srgbClr val="0047B9"/>
              </a:buClr>
              <a:buSzPct val="115000"/>
              <a:buNone/>
              <a:defRPr/>
            </a:pPr>
            <a:r>
              <a:rPr lang="de-DE" dirty="0">
                <a:solidFill>
                  <a:srgbClr val="000000"/>
                </a:solidFill>
                <a:cs typeface="+mn-cs"/>
              </a:rPr>
              <a:t>MG</a:t>
            </a:r>
          </a:p>
        </p:txBody>
      </p:sp>
      <p:sp>
        <p:nvSpPr>
          <p:cNvPr id="29" name="Rectangle 3">
            <a:extLst>
              <a:ext uri="{FF2B5EF4-FFF2-40B4-BE49-F238E27FC236}">
                <a16:creationId xmlns:a16="http://schemas.microsoft.com/office/drawing/2014/main" id="{91CA03B8-95A7-4D12-BB16-16B9FC273043}"/>
              </a:ext>
            </a:extLst>
          </p:cNvPr>
          <p:cNvSpPr txBox="1">
            <a:spLocks noChangeArrowheads="1"/>
          </p:cNvSpPr>
          <p:nvPr/>
        </p:nvSpPr>
        <p:spPr>
          <a:xfrm>
            <a:off x="3267708" y="4320160"/>
            <a:ext cx="525467" cy="470021"/>
          </a:xfrm>
          <a:prstGeom prst="rect">
            <a:avLst/>
          </a:prstGeom>
        </p:spPr>
        <p:txBody>
          <a:bodyPr/>
          <a:lstStyle>
            <a:lvl1pPr marL="190500" indent="-1905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  <a:cs typeface="ＭＳ Ｐゴシック" charset="0"/>
              </a:defRPr>
            </a:lvl1pPr>
            <a:lvl2pPr marL="569913" indent="-1889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2pPr>
            <a:lvl3pPr marL="947738" indent="-1873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3pPr>
            <a:lvl4pPr marL="1323975" indent="-1857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4pPr>
            <a:lvl5pPr marL="17922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5pPr>
            <a:lvl6pPr marL="22494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6pPr>
            <a:lvl7pPr marL="27066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7pPr>
            <a:lvl8pPr marL="31638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8pPr>
            <a:lvl9pPr marL="3621088" indent="-2778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 typeface="Times" charset="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pPr marL="0" indent="0">
              <a:buClr>
                <a:srgbClr val="0047B9"/>
              </a:buClr>
              <a:buSzPct val="115000"/>
              <a:buNone/>
              <a:defRPr/>
            </a:pPr>
            <a:r>
              <a:rPr lang="de-DE" dirty="0">
                <a:solidFill>
                  <a:srgbClr val="000000"/>
                </a:solidFill>
                <a:cs typeface="+mn-cs"/>
              </a:rPr>
              <a:t>X</a:t>
            </a:r>
          </a:p>
        </p:txBody>
      </p:sp>
      <p:pic>
        <p:nvPicPr>
          <p:cNvPr id="30" name="Grafik 29">
            <a:extLst>
              <a:ext uri="{FF2B5EF4-FFF2-40B4-BE49-F238E27FC236}">
                <a16:creationId xmlns:a16="http://schemas.microsoft.com/office/drawing/2014/main" id="{63F07C0D-79AD-470E-9B27-1F9EB1468C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9265" y="2872484"/>
            <a:ext cx="797916" cy="569184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7BCDB06B-4569-4D0C-9C08-F75AE937C7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9265" y="2292317"/>
            <a:ext cx="797916" cy="569184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4AE9FBCD-2AAB-4ED3-AF54-C2ED1DA8D5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9265" y="4055685"/>
            <a:ext cx="797916" cy="569184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1EE70DCF-2BCC-4073-9E4C-BD2C2F35C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9265" y="3475518"/>
            <a:ext cx="797916" cy="569184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6621CC01-81F2-45D3-91BA-4E7379C75F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9265" y="5228991"/>
            <a:ext cx="797916" cy="569184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F38AC58D-CCBF-44AE-BD26-5594769096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9265" y="4648824"/>
            <a:ext cx="797916" cy="569184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3F874E43-7DEE-4A5F-AB6B-AA0ACD3337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8072" y="3655256"/>
            <a:ext cx="797916" cy="569184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273D2DC5-611F-4C7C-8850-D965C9F624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8072" y="2779387"/>
            <a:ext cx="797916" cy="569184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F1D7615E-9C02-4F79-91E0-BE34E969A7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8072" y="4521877"/>
            <a:ext cx="797916" cy="569184"/>
          </a:xfrm>
          <a:prstGeom prst="rect">
            <a:avLst/>
          </a:prstGeom>
        </p:spPr>
      </p:pic>
      <p:sp>
        <p:nvSpPr>
          <p:cNvPr id="39" name="Pfeil: nach rechts 38">
            <a:extLst>
              <a:ext uri="{FF2B5EF4-FFF2-40B4-BE49-F238E27FC236}">
                <a16:creationId xmlns:a16="http://schemas.microsoft.com/office/drawing/2014/main" id="{D77B5729-30D8-4774-8776-5FDFA07FEF21}"/>
              </a:ext>
            </a:extLst>
          </p:cNvPr>
          <p:cNvSpPr/>
          <p:nvPr/>
        </p:nvSpPr>
        <p:spPr>
          <a:xfrm rot="19679047">
            <a:off x="4726764" y="2492240"/>
            <a:ext cx="448056" cy="375893"/>
          </a:xfrm>
          <a:prstGeom prst="right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Pfeil: nach rechts 39">
            <a:extLst>
              <a:ext uri="{FF2B5EF4-FFF2-40B4-BE49-F238E27FC236}">
                <a16:creationId xmlns:a16="http://schemas.microsoft.com/office/drawing/2014/main" id="{372179CD-5288-470F-A822-60B07050CF2A}"/>
              </a:ext>
            </a:extLst>
          </p:cNvPr>
          <p:cNvSpPr/>
          <p:nvPr/>
        </p:nvSpPr>
        <p:spPr>
          <a:xfrm rot="1606313">
            <a:off x="4731687" y="2906043"/>
            <a:ext cx="448056" cy="375893"/>
          </a:xfrm>
          <a:prstGeom prst="right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Pfeil: nach rechts 40">
            <a:extLst>
              <a:ext uri="{FF2B5EF4-FFF2-40B4-BE49-F238E27FC236}">
                <a16:creationId xmlns:a16="http://schemas.microsoft.com/office/drawing/2014/main" id="{6F32BD67-F579-41CC-A3F9-3CE7CA2F8FAC}"/>
              </a:ext>
            </a:extLst>
          </p:cNvPr>
          <p:cNvSpPr/>
          <p:nvPr/>
        </p:nvSpPr>
        <p:spPr>
          <a:xfrm rot="19679047">
            <a:off x="4792866" y="3650521"/>
            <a:ext cx="448056" cy="375893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Pfeil: nach rechts 41">
            <a:extLst>
              <a:ext uri="{FF2B5EF4-FFF2-40B4-BE49-F238E27FC236}">
                <a16:creationId xmlns:a16="http://schemas.microsoft.com/office/drawing/2014/main" id="{28001543-9DCB-4EE2-B0AE-31F217EAEA33}"/>
              </a:ext>
            </a:extLst>
          </p:cNvPr>
          <p:cNvSpPr/>
          <p:nvPr/>
        </p:nvSpPr>
        <p:spPr>
          <a:xfrm rot="1606313">
            <a:off x="4797789" y="4064324"/>
            <a:ext cx="448056" cy="375893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Pfeil: nach rechts 42">
            <a:extLst>
              <a:ext uri="{FF2B5EF4-FFF2-40B4-BE49-F238E27FC236}">
                <a16:creationId xmlns:a16="http://schemas.microsoft.com/office/drawing/2014/main" id="{44459FFE-3551-46AA-9965-EE5F6742F31B}"/>
              </a:ext>
            </a:extLst>
          </p:cNvPr>
          <p:cNvSpPr/>
          <p:nvPr/>
        </p:nvSpPr>
        <p:spPr>
          <a:xfrm rot="250097">
            <a:off x="4820326" y="4681178"/>
            <a:ext cx="448056" cy="375893"/>
          </a:xfrm>
          <a:prstGeom prst="rightArrow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Pfeil: nach rechts 43">
            <a:extLst>
              <a:ext uri="{FF2B5EF4-FFF2-40B4-BE49-F238E27FC236}">
                <a16:creationId xmlns:a16="http://schemas.microsoft.com/office/drawing/2014/main" id="{37686B43-F162-4928-837C-9CA4AE9C497B}"/>
              </a:ext>
            </a:extLst>
          </p:cNvPr>
          <p:cNvSpPr/>
          <p:nvPr/>
        </p:nvSpPr>
        <p:spPr>
          <a:xfrm rot="2360560">
            <a:off x="4765017" y="5109787"/>
            <a:ext cx="448056" cy="375893"/>
          </a:xfrm>
          <a:prstGeom prst="rightArrow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5" name="Pfeil: nach rechts 44">
            <a:extLst>
              <a:ext uri="{FF2B5EF4-FFF2-40B4-BE49-F238E27FC236}">
                <a16:creationId xmlns:a16="http://schemas.microsoft.com/office/drawing/2014/main" id="{87EB6980-C5B8-4BC5-B506-EB89E3190558}"/>
              </a:ext>
            </a:extLst>
          </p:cNvPr>
          <p:cNvSpPr/>
          <p:nvPr/>
        </p:nvSpPr>
        <p:spPr>
          <a:xfrm>
            <a:off x="6360718" y="2963419"/>
            <a:ext cx="448056" cy="375893"/>
          </a:xfrm>
          <a:prstGeom prst="rightArrow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6" name="Pfeil: nach rechts 45">
            <a:extLst>
              <a:ext uri="{FF2B5EF4-FFF2-40B4-BE49-F238E27FC236}">
                <a16:creationId xmlns:a16="http://schemas.microsoft.com/office/drawing/2014/main" id="{C8F3039C-A1A6-407D-9C30-E781212ECC18}"/>
              </a:ext>
            </a:extLst>
          </p:cNvPr>
          <p:cNvSpPr/>
          <p:nvPr/>
        </p:nvSpPr>
        <p:spPr>
          <a:xfrm>
            <a:off x="6360718" y="2368249"/>
            <a:ext cx="448056" cy="375893"/>
          </a:xfrm>
          <a:prstGeom prst="rightArrow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Pfeil: nach rechts 46">
            <a:extLst>
              <a:ext uri="{FF2B5EF4-FFF2-40B4-BE49-F238E27FC236}">
                <a16:creationId xmlns:a16="http://schemas.microsoft.com/office/drawing/2014/main" id="{93705B69-C9F2-49B1-9441-0106AD0061A3}"/>
              </a:ext>
            </a:extLst>
          </p:cNvPr>
          <p:cNvSpPr/>
          <p:nvPr/>
        </p:nvSpPr>
        <p:spPr>
          <a:xfrm>
            <a:off x="6387791" y="4217835"/>
            <a:ext cx="448056" cy="375893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Pfeil: nach rechts 47">
            <a:extLst>
              <a:ext uri="{FF2B5EF4-FFF2-40B4-BE49-F238E27FC236}">
                <a16:creationId xmlns:a16="http://schemas.microsoft.com/office/drawing/2014/main" id="{A0FE4918-18C4-4119-A627-C5F7FAF90DC2}"/>
              </a:ext>
            </a:extLst>
          </p:cNvPr>
          <p:cNvSpPr/>
          <p:nvPr/>
        </p:nvSpPr>
        <p:spPr>
          <a:xfrm>
            <a:off x="6387791" y="3622665"/>
            <a:ext cx="448056" cy="375893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9" name="Pfeil: nach rechts 48">
            <a:extLst>
              <a:ext uri="{FF2B5EF4-FFF2-40B4-BE49-F238E27FC236}">
                <a16:creationId xmlns:a16="http://schemas.microsoft.com/office/drawing/2014/main" id="{CADBE463-7EF4-4A24-BDC2-44B99438C29F}"/>
              </a:ext>
            </a:extLst>
          </p:cNvPr>
          <p:cNvSpPr/>
          <p:nvPr/>
        </p:nvSpPr>
        <p:spPr>
          <a:xfrm>
            <a:off x="6399943" y="5367385"/>
            <a:ext cx="448056" cy="375893"/>
          </a:xfrm>
          <a:prstGeom prst="rightArrow">
            <a:avLst/>
          </a:prstGeom>
          <a:solidFill>
            <a:srgbClr val="00B05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Pfeil: nach rechts 49">
            <a:extLst>
              <a:ext uri="{FF2B5EF4-FFF2-40B4-BE49-F238E27FC236}">
                <a16:creationId xmlns:a16="http://schemas.microsoft.com/office/drawing/2014/main" id="{80E2AE47-C423-4E0E-9A64-4F5C0FB262AB}"/>
              </a:ext>
            </a:extLst>
          </p:cNvPr>
          <p:cNvSpPr/>
          <p:nvPr/>
        </p:nvSpPr>
        <p:spPr>
          <a:xfrm>
            <a:off x="6399943" y="4772215"/>
            <a:ext cx="448056" cy="375893"/>
          </a:xfrm>
          <a:prstGeom prst="rightArrow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080BCDD5-0460-492B-ADF0-FA5354027652}"/>
              </a:ext>
            </a:extLst>
          </p:cNvPr>
          <p:cNvSpPr txBox="1"/>
          <p:nvPr/>
        </p:nvSpPr>
        <p:spPr>
          <a:xfrm>
            <a:off x="5869197" y="1165304"/>
            <a:ext cx="1431097" cy="36933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b="1" dirty="0" err="1"/>
              <a:t>activation</a:t>
            </a:r>
            <a:endParaRPr lang="de-DE" b="1" dirty="0"/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F2C041FB-27F7-4EEF-9805-B81751A60D58}"/>
              </a:ext>
            </a:extLst>
          </p:cNvPr>
          <p:cNvSpPr txBox="1"/>
          <p:nvPr/>
        </p:nvSpPr>
        <p:spPr>
          <a:xfrm>
            <a:off x="5869197" y="1641002"/>
            <a:ext cx="1431097" cy="36933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de-DE" b="1" dirty="0" err="1"/>
              <a:t>no</a:t>
            </a:r>
            <a:r>
              <a:rPr lang="de-DE" b="1" dirty="0"/>
              <a:t> </a:t>
            </a:r>
            <a:r>
              <a:rPr lang="de-DE" b="1" dirty="0" err="1"/>
              <a:t>activation</a:t>
            </a:r>
            <a:endParaRPr lang="de-DE" b="1" dirty="0"/>
          </a:p>
        </p:txBody>
      </p:sp>
      <p:grpSp>
        <p:nvGrpSpPr>
          <p:cNvPr id="55" name="Gruppieren 54">
            <a:extLst>
              <a:ext uri="{FF2B5EF4-FFF2-40B4-BE49-F238E27FC236}">
                <a16:creationId xmlns:a16="http://schemas.microsoft.com/office/drawing/2014/main" id="{58B20A95-0169-41E7-B385-5AFB97E16E42}"/>
              </a:ext>
            </a:extLst>
          </p:cNvPr>
          <p:cNvGrpSpPr/>
          <p:nvPr/>
        </p:nvGrpSpPr>
        <p:grpSpPr>
          <a:xfrm>
            <a:off x="8114008" y="2425794"/>
            <a:ext cx="2238426" cy="179074"/>
            <a:chOff x="3168260" y="1932419"/>
            <a:chExt cx="2238426" cy="179074"/>
          </a:xfrm>
        </p:grpSpPr>
        <p:pic>
          <p:nvPicPr>
            <p:cNvPr id="56" name="Grafik 55">
              <a:extLst>
                <a:ext uri="{FF2B5EF4-FFF2-40B4-BE49-F238E27FC236}">
                  <a16:creationId xmlns:a16="http://schemas.microsoft.com/office/drawing/2014/main" id="{811A5299-4D08-4381-BF86-F42666A1F7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68260" y="1932419"/>
              <a:ext cx="2238426" cy="179074"/>
            </a:xfrm>
            <a:prstGeom prst="rect">
              <a:avLst/>
            </a:prstGeom>
          </p:spPr>
        </p:pic>
        <p:pic>
          <p:nvPicPr>
            <p:cNvPr id="57" name="Grafik 56">
              <a:extLst>
                <a:ext uri="{FF2B5EF4-FFF2-40B4-BE49-F238E27FC236}">
                  <a16:creationId xmlns:a16="http://schemas.microsoft.com/office/drawing/2014/main" id="{89F6560E-5663-4B45-9086-76687F70A9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2275" t="25148" r="22038" b="28022"/>
            <a:stretch/>
          </p:blipFill>
          <p:spPr>
            <a:xfrm>
              <a:off x="4272311" y="1932419"/>
              <a:ext cx="550734" cy="103791"/>
            </a:xfrm>
            <a:prstGeom prst="rect">
              <a:avLst/>
            </a:prstGeom>
          </p:spPr>
        </p:pic>
      </p:grpSp>
      <p:grpSp>
        <p:nvGrpSpPr>
          <p:cNvPr id="58" name="Gruppieren 57">
            <a:extLst>
              <a:ext uri="{FF2B5EF4-FFF2-40B4-BE49-F238E27FC236}">
                <a16:creationId xmlns:a16="http://schemas.microsoft.com/office/drawing/2014/main" id="{8BD8B4E9-ECEE-425A-9428-FFB2D3AF59D2}"/>
              </a:ext>
            </a:extLst>
          </p:cNvPr>
          <p:cNvGrpSpPr/>
          <p:nvPr/>
        </p:nvGrpSpPr>
        <p:grpSpPr>
          <a:xfrm>
            <a:off x="8114008" y="2981038"/>
            <a:ext cx="2238426" cy="179074"/>
            <a:chOff x="3168260" y="1932419"/>
            <a:chExt cx="2238426" cy="179074"/>
          </a:xfrm>
        </p:grpSpPr>
        <p:pic>
          <p:nvPicPr>
            <p:cNvPr id="59" name="Grafik 58">
              <a:extLst>
                <a:ext uri="{FF2B5EF4-FFF2-40B4-BE49-F238E27FC236}">
                  <a16:creationId xmlns:a16="http://schemas.microsoft.com/office/drawing/2014/main" id="{B850F045-0EBD-49B6-9713-4BB4D36E85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68260" y="1932419"/>
              <a:ext cx="2238426" cy="179074"/>
            </a:xfrm>
            <a:prstGeom prst="rect">
              <a:avLst/>
            </a:prstGeom>
          </p:spPr>
        </p:pic>
        <p:pic>
          <p:nvPicPr>
            <p:cNvPr id="60" name="Grafik 59">
              <a:extLst>
                <a:ext uri="{FF2B5EF4-FFF2-40B4-BE49-F238E27FC236}">
                  <a16:creationId xmlns:a16="http://schemas.microsoft.com/office/drawing/2014/main" id="{34239F53-506F-47E5-96CA-B3A6EC73B2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2275" t="25148" r="22038" b="28022"/>
            <a:stretch/>
          </p:blipFill>
          <p:spPr>
            <a:xfrm>
              <a:off x="4272311" y="1932419"/>
              <a:ext cx="550734" cy="103791"/>
            </a:xfrm>
            <a:prstGeom prst="rect">
              <a:avLst/>
            </a:prstGeom>
          </p:spPr>
        </p:pic>
      </p:grpSp>
      <p:grpSp>
        <p:nvGrpSpPr>
          <p:cNvPr id="61" name="Gruppieren 60">
            <a:extLst>
              <a:ext uri="{FF2B5EF4-FFF2-40B4-BE49-F238E27FC236}">
                <a16:creationId xmlns:a16="http://schemas.microsoft.com/office/drawing/2014/main" id="{BD4C1182-A5ED-4724-859E-F93237BCE336}"/>
              </a:ext>
            </a:extLst>
          </p:cNvPr>
          <p:cNvGrpSpPr/>
          <p:nvPr/>
        </p:nvGrpSpPr>
        <p:grpSpPr>
          <a:xfrm>
            <a:off x="8114008" y="3655795"/>
            <a:ext cx="2238426" cy="179074"/>
            <a:chOff x="3168260" y="1932419"/>
            <a:chExt cx="2238426" cy="179074"/>
          </a:xfrm>
        </p:grpSpPr>
        <p:pic>
          <p:nvPicPr>
            <p:cNvPr id="62" name="Grafik 61">
              <a:extLst>
                <a:ext uri="{FF2B5EF4-FFF2-40B4-BE49-F238E27FC236}">
                  <a16:creationId xmlns:a16="http://schemas.microsoft.com/office/drawing/2014/main" id="{50D659F7-FFBD-40EF-B8EF-CA004B84823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68260" y="1932419"/>
              <a:ext cx="2238426" cy="179074"/>
            </a:xfrm>
            <a:prstGeom prst="rect">
              <a:avLst/>
            </a:prstGeom>
          </p:spPr>
        </p:pic>
        <p:pic>
          <p:nvPicPr>
            <p:cNvPr id="63" name="Grafik 62">
              <a:extLst>
                <a:ext uri="{FF2B5EF4-FFF2-40B4-BE49-F238E27FC236}">
                  <a16:creationId xmlns:a16="http://schemas.microsoft.com/office/drawing/2014/main" id="{2B4517DF-5DA9-4FA2-9998-A7C8B78CFF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2275" t="25148" r="22038" b="28022"/>
            <a:stretch/>
          </p:blipFill>
          <p:spPr>
            <a:xfrm>
              <a:off x="4272311" y="1932419"/>
              <a:ext cx="550734" cy="103791"/>
            </a:xfrm>
            <a:prstGeom prst="rect">
              <a:avLst/>
            </a:prstGeom>
          </p:spPr>
        </p:pic>
      </p:grpSp>
      <p:grpSp>
        <p:nvGrpSpPr>
          <p:cNvPr id="64" name="Gruppieren 63">
            <a:extLst>
              <a:ext uri="{FF2B5EF4-FFF2-40B4-BE49-F238E27FC236}">
                <a16:creationId xmlns:a16="http://schemas.microsoft.com/office/drawing/2014/main" id="{9E42D7D2-CB86-41C8-AD64-33296A043875}"/>
              </a:ext>
            </a:extLst>
          </p:cNvPr>
          <p:cNvGrpSpPr/>
          <p:nvPr/>
        </p:nvGrpSpPr>
        <p:grpSpPr>
          <a:xfrm>
            <a:off x="8114008" y="4255039"/>
            <a:ext cx="2238426" cy="179074"/>
            <a:chOff x="3168260" y="1932419"/>
            <a:chExt cx="2238426" cy="179074"/>
          </a:xfrm>
        </p:grpSpPr>
        <p:pic>
          <p:nvPicPr>
            <p:cNvPr id="65" name="Grafik 64">
              <a:extLst>
                <a:ext uri="{FF2B5EF4-FFF2-40B4-BE49-F238E27FC236}">
                  <a16:creationId xmlns:a16="http://schemas.microsoft.com/office/drawing/2014/main" id="{535083E6-C5BF-428D-B93C-864DA58A04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68260" y="1932419"/>
              <a:ext cx="2238426" cy="179074"/>
            </a:xfrm>
            <a:prstGeom prst="rect">
              <a:avLst/>
            </a:prstGeom>
          </p:spPr>
        </p:pic>
        <p:pic>
          <p:nvPicPr>
            <p:cNvPr id="66" name="Grafik 65">
              <a:extLst>
                <a:ext uri="{FF2B5EF4-FFF2-40B4-BE49-F238E27FC236}">
                  <a16:creationId xmlns:a16="http://schemas.microsoft.com/office/drawing/2014/main" id="{0B0A1F73-E573-4205-9ACE-81E5426385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2275" t="25148" r="22038" b="28022"/>
            <a:stretch/>
          </p:blipFill>
          <p:spPr>
            <a:xfrm>
              <a:off x="4272311" y="1932419"/>
              <a:ext cx="550734" cy="103791"/>
            </a:xfrm>
            <a:prstGeom prst="rect">
              <a:avLst/>
            </a:prstGeom>
          </p:spPr>
        </p:pic>
      </p:grpSp>
      <p:grpSp>
        <p:nvGrpSpPr>
          <p:cNvPr id="67" name="Gruppieren 66">
            <a:extLst>
              <a:ext uri="{FF2B5EF4-FFF2-40B4-BE49-F238E27FC236}">
                <a16:creationId xmlns:a16="http://schemas.microsoft.com/office/drawing/2014/main" id="{B19FA4E9-A8EC-440C-993B-9D9C656C262F}"/>
              </a:ext>
            </a:extLst>
          </p:cNvPr>
          <p:cNvGrpSpPr/>
          <p:nvPr/>
        </p:nvGrpSpPr>
        <p:grpSpPr>
          <a:xfrm>
            <a:off x="8114008" y="4857267"/>
            <a:ext cx="2238426" cy="179074"/>
            <a:chOff x="3168260" y="1932419"/>
            <a:chExt cx="2238426" cy="179074"/>
          </a:xfrm>
        </p:grpSpPr>
        <p:pic>
          <p:nvPicPr>
            <p:cNvPr id="68" name="Grafik 67">
              <a:extLst>
                <a:ext uri="{FF2B5EF4-FFF2-40B4-BE49-F238E27FC236}">
                  <a16:creationId xmlns:a16="http://schemas.microsoft.com/office/drawing/2014/main" id="{5FAEF679-F8FA-42DA-8C70-839000E54C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68260" y="1932419"/>
              <a:ext cx="2238426" cy="179074"/>
            </a:xfrm>
            <a:prstGeom prst="rect">
              <a:avLst/>
            </a:prstGeom>
          </p:spPr>
        </p:pic>
        <p:pic>
          <p:nvPicPr>
            <p:cNvPr id="69" name="Grafik 68">
              <a:extLst>
                <a:ext uri="{FF2B5EF4-FFF2-40B4-BE49-F238E27FC236}">
                  <a16:creationId xmlns:a16="http://schemas.microsoft.com/office/drawing/2014/main" id="{801A024A-9072-41EC-BDC9-4EA0CCD510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2275" t="25148" r="22038" b="28022"/>
            <a:stretch/>
          </p:blipFill>
          <p:spPr>
            <a:xfrm>
              <a:off x="4272311" y="1932419"/>
              <a:ext cx="550734" cy="103791"/>
            </a:xfrm>
            <a:prstGeom prst="rect">
              <a:avLst/>
            </a:prstGeom>
          </p:spPr>
        </p:pic>
      </p:grpSp>
      <p:grpSp>
        <p:nvGrpSpPr>
          <p:cNvPr id="70" name="Gruppieren 69">
            <a:extLst>
              <a:ext uri="{FF2B5EF4-FFF2-40B4-BE49-F238E27FC236}">
                <a16:creationId xmlns:a16="http://schemas.microsoft.com/office/drawing/2014/main" id="{0CE74349-D1C7-4295-BD53-21C0FCB048DB}"/>
              </a:ext>
            </a:extLst>
          </p:cNvPr>
          <p:cNvGrpSpPr/>
          <p:nvPr/>
        </p:nvGrpSpPr>
        <p:grpSpPr>
          <a:xfrm>
            <a:off x="8114008" y="5471484"/>
            <a:ext cx="2238426" cy="179074"/>
            <a:chOff x="3168260" y="1932419"/>
            <a:chExt cx="2238426" cy="179074"/>
          </a:xfrm>
        </p:grpSpPr>
        <p:pic>
          <p:nvPicPr>
            <p:cNvPr id="71" name="Grafik 70">
              <a:extLst>
                <a:ext uri="{FF2B5EF4-FFF2-40B4-BE49-F238E27FC236}">
                  <a16:creationId xmlns:a16="http://schemas.microsoft.com/office/drawing/2014/main" id="{796AFAB6-A4E4-4D1D-AE5F-32DABE290D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68260" y="1932419"/>
              <a:ext cx="2238426" cy="179074"/>
            </a:xfrm>
            <a:prstGeom prst="rect">
              <a:avLst/>
            </a:prstGeom>
          </p:spPr>
        </p:pic>
        <p:pic>
          <p:nvPicPr>
            <p:cNvPr id="72" name="Grafik 71">
              <a:extLst>
                <a:ext uri="{FF2B5EF4-FFF2-40B4-BE49-F238E27FC236}">
                  <a16:creationId xmlns:a16="http://schemas.microsoft.com/office/drawing/2014/main" id="{A92C673B-5798-416D-90E4-058B0EE4D1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2275" t="25148" r="22038" b="28022"/>
            <a:stretch/>
          </p:blipFill>
          <p:spPr>
            <a:xfrm>
              <a:off x="4272311" y="1932419"/>
              <a:ext cx="550734" cy="103791"/>
            </a:xfrm>
            <a:prstGeom prst="rect">
              <a:avLst/>
            </a:prstGeom>
          </p:spPr>
        </p:pic>
      </p:grpSp>
      <p:sp>
        <p:nvSpPr>
          <p:cNvPr id="73" name="Textfeld 72">
            <a:extLst>
              <a:ext uri="{FF2B5EF4-FFF2-40B4-BE49-F238E27FC236}">
                <a16:creationId xmlns:a16="http://schemas.microsoft.com/office/drawing/2014/main" id="{08E863DF-4400-4F40-ADFF-3EB87FCC31CA}"/>
              </a:ext>
            </a:extLst>
          </p:cNvPr>
          <p:cNvSpPr txBox="1"/>
          <p:nvPr/>
        </p:nvSpPr>
        <p:spPr>
          <a:xfrm>
            <a:off x="8849344" y="1149527"/>
            <a:ext cx="31338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/>
              <a:t>Detect</a:t>
            </a:r>
            <a:r>
              <a:rPr lang="de-DE" b="1" dirty="0"/>
              <a:t> </a:t>
            </a:r>
            <a:r>
              <a:rPr lang="de-DE" b="1" dirty="0" err="1"/>
              <a:t>with</a:t>
            </a:r>
            <a:r>
              <a:rPr lang="de-DE" b="1" dirty="0"/>
              <a:t> </a:t>
            </a:r>
            <a:r>
              <a:rPr lang="de-DE" b="1" dirty="0" err="1"/>
              <a:t>microscope</a:t>
            </a:r>
            <a:r>
              <a:rPr lang="de-DE" b="1" dirty="0"/>
              <a:t>:</a:t>
            </a:r>
          </a:p>
          <a:p>
            <a:r>
              <a:rPr lang="de-DE" b="1" dirty="0"/>
              <a:t>DAPI (</a:t>
            </a:r>
            <a:r>
              <a:rPr lang="de-DE" b="1" dirty="0" err="1"/>
              <a:t>cell</a:t>
            </a:r>
            <a:r>
              <a:rPr lang="de-DE" b="1" dirty="0"/>
              <a:t> </a:t>
            </a:r>
            <a:r>
              <a:rPr lang="de-DE" b="1" dirty="0" err="1"/>
              <a:t>nuclei</a:t>
            </a:r>
            <a:r>
              <a:rPr lang="de-DE" b="1" dirty="0"/>
              <a:t> = DNA)</a:t>
            </a:r>
            <a:br>
              <a:rPr lang="de-DE" b="1" dirty="0"/>
            </a:br>
            <a:r>
              <a:rPr lang="de-DE" b="1" dirty="0"/>
              <a:t>p-ERK (a </a:t>
            </a:r>
            <a:r>
              <a:rPr lang="de-DE" b="1" dirty="0" err="1"/>
              <a:t>protein</a:t>
            </a:r>
            <a:r>
              <a:rPr lang="de-DE" b="1" dirty="0"/>
              <a:t>)</a:t>
            </a:r>
          </a:p>
        </p:txBody>
      </p:sp>
      <p:sp>
        <p:nvSpPr>
          <p:cNvPr id="74" name="Textfeld 73">
            <a:extLst>
              <a:ext uri="{FF2B5EF4-FFF2-40B4-BE49-F238E27FC236}">
                <a16:creationId xmlns:a16="http://schemas.microsoft.com/office/drawing/2014/main" id="{71A2BCCA-8190-4791-9D00-199F6B6DF82C}"/>
              </a:ext>
            </a:extLst>
          </p:cNvPr>
          <p:cNvSpPr txBox="1"/>
          <p:nvPr/>
        </p:nvSpPr>
        <p:spPr>
          <a:xfrm>
            <a:off x="10468446" y="2305663"/>
            <a:ext cx="1731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0h_DMSO_pERK</a:t>
            </a:r>
          </a:p>
        </p:txBody>
      </p:sp>
      <p:sp>
        <p:nvSpPr>
          <p:cNvPr id="75" name="Textfeld 74">
            <a:extLst>
              <a:ext uri="{FF2B5EF4-FFF2-40B4-BE49-F238E27FC236}">
                <a16:creationId xmlns:a16="http://schemas.microsoft.com/office/drawing/2014/main" id="{B2F7C91B-5CDB-45E0-952E-82560F458F0E}"/>
              </a:ext>
            </a:extLst>
          </p:cNvPr>
          <p:cNvSpPr txBox="1"/>
          <p:nvPr/>
        </p:nvSpPr>
        <p:spPr>
          <a:xfrm>
            <a:off x="10468446" y="2792808"/>
            <a:ext cx="1731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3h_DMSO_pERK</a:t>
            </a:r>
          </a:p>
        </p:txBody>
      </p:sp>
      <p:sp>
        <p:nvSpPr>
          <p:cNvPr id="76" name="Textfeld 75">
            <a:extLst>
              <a:ext uri="{FF2B5EF4-FFF2-40B4-BE49-F238E27FC236}">
                <a16:creationId xmlns:a16="http://schemas.microsoft.com/office/drawing/2014/main" id="{A7E8DA9E-0D01-43F6-ADE8-10044F787A5B}"/>
              </a:ext>
            </a:extLst>
          </p:cNvPr>
          <p:cNvSpPr txBox="1"/>
          <p:nvPr/>
        </p:nvSpPr>
        <p:spPr>
          <a:xfrm>
            <a:off x="10506545" y="3545526"/>
            <a:ext cx="1476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0h_MG_pERK</a:t>
            </a:r>
          </a:p>
        </p:txBody>
      </p:sp>
      <p:sp>
        <p:nvSpPr>
          <p:cNvPr id="77" name="Textfeld 76">
            <a:extLst>
              <a:ext uri="{FF2B5EF4-FFF2-40B4-BE49-F238E27FC236}">
                <a16:creationId xmlns:a16="http://schemas.microsoft.com/office/drawing/2014/main" id="{02A98036-6B1C-4F6A-B0F7-DC6CAC5D860E}"/>
              </a:ext>
            </a:extLst>
          </p:cNvPr>
          <p:cNvSpPr txBox="1"/>
          <p:nvPr/>
        </p:nvSpPr>
        <p:spPr>
          <a:xfrm>
            <a:off x="10506545" y="4133403"/>
            <a:ext cx="1476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3h_MG_pERK</a:t>
            </a:r>
          </a:p>
        </p:txBody>
      </p:sp>
      <p:sp>
        <p:nvSpPr>
          <p:cNvPr id="78" name="Textfeld 77">
            <a:extLst>
              <a:ext uri="{FF2B5EF4-FFF2-40B4-BE49-F238E27FC236}">
                <a16:creationId xmlns:a16="http://schemas.microsoft.com/office/drawing/2014/main" id="{CE9AA98F-0709-490C-B150-D07AC1DE08C4}"/>
              </a:ext>
            </a:extLst>
          </p:cNvPr>
          <p:cNvSpPr txBox="1"/>
          <p:nvPr/>
        </p:nvSpPr>
        <p:spPr>
          <a:xfrm>
            <a:off x="10527410" y="4759305"/>
            <a:ext cx="1253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0h_X_pERK</a:t>
            </a:r>
          </a:p>
        </p:txBody>
      </p:sp>
      <p:sp>
        <p:nvSpPr>
          <p:cNvPr id="79" name="Textfeld 78">
            <a:extLst>
              <a:ext uri="{FF2B5EF4-FFF2-40B4-BE49-F238E27FC236}">
                <a16:creationId xmlns:a16="http://schemas.microsoft.com/office/drawing/2014/main" id="{376174B8-7459-446E-813F-4D6EF0F51C1E}"/>
              </a:ext>
            </a:extLst>
          </p:cNvPr>
          <p:cNvSpPr txBox="1"/>
          <p:nvPr/>
        </p:nvSpPr>
        <p:spPr>
          <a:xfrm>
            <a:off x="10527410" y="5347182"/>
            <a:ext cx="1253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3h_X_pERK</a:t>
            </a:r>
          </a:p>
        </p:txBody>
      </p:sp>
      <p:pic>
        <p:nvPicPr>
          <p:cNvPr id="81" name="Grafik 80">
            <a:extLst>
              <a:ext uri="{FF2B5EF4-FFF2-40B4-BE49-F238E27FC236}">
                <a16:creationId xmlns:a16="http://schemas.microsoft.com/office/drawing/2014/main" id="{DAC42571-A5D7-4B4B-A669-6A60AFA48F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9941" y="2861501"/>
            <a:ext cx="797916" cy="569184"/>
          </a:xfrm>
          <a:prstGeom prst="rect">
            <a:avLst/>
          </a:prstGeom>
        </p:spPr>
      </p:pic>
      <p:pic>
        <p:nvPicPr>
          <p:cNvPr id="82" name="Grafik 81">
            <a:extLst>
              <a:ext uri="{FF2B5EF4-FFF2-40B4-BE49-F238E27FC236}">
                <a16:creationId xmlns:a16="http://schemas.microsoft.com/office/drawing/2014/main" id="{9C62490E-D174-4E3E-A234-ACB670FB42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9941" y="2281334"/>
            <a:ext cx="797916" cy="569184"/>
          </a:xfrm>
          <a:prstGeom prst="rect">
            <a:avLst/>
          </a:prstGeom>
        </p:spPr>
      </p:pic>
      <p:pic>
        <p:nvPicPr>
          <p:cNvPr id="83" name="Grafik 82">
            <a:extLst>
              <a:ext uri="{FF2B5EF4-FFF2-40B4-BE49-F238E27FC236}">
                <a16:creationId xmlns:a16="http://schemas.microsoft.com/office/drawing/2014/main" id="{70FDFD3A-FAE1-4341-8845-ACE4DFB2C5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9941" y="4044702"/>
            <a:ext cx="797916" cy="569184"/>
          </a:xfrm>
          <a:prstGeom prst="rect">
            <a:avLst/>
          </a:prstGeom>
        </p:spPr>
      </p:pic>
      <p:pic>
        <p:nvPicPr>
          <p:cNvPr id="84" name="Grafik 83">
            <a:extLst>
              <a:ext uri="{FF2B5EF4-FFF2-40B4-BE49-F238E27FC236}">
                <a16:creationId xmlns:a16="http://schemas.microsoft.com/office/drawing/2014/main" id="{0DFC301C-D913-4989-9FEF-BC822E947B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9941" y="3464535"/>
            <a:ext cx="797916" cy="569184"/>
          </a:xfrm>
          <a:prstGeom prst="rect">
            <a:avLst/>
          </a:prstGeom>
        </p:spPr>
      </p:pic>
      <p:pic>
        <p:nvPicPr>
          <p:cNvPr id="85" name="Grafik 84">
            <a:extLst>
              <a:ext uri="{FF2B5EF4-FFF2-40B4-BE49-F238E27FC236}">
                <a16:creationId xmlns:a16="http://schemas.microsoft.com/office/drawing/2014/main" id="{F6A26334-DAFD-44E2-8100-C86C0FEFBF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9941" y="5218008"/>
            <a:ext cx="797916" cy="569184"/>
          </a:xfrm>
          <a:prstGeom prst="rect">
            <a:avLst/>
          </a:prstGeom>
        </p:spPr>
      </p:pic>
      <p:pic>
        <p:nvPicPr>
          <p:cNvPr id="86" name="Grafik 85">
            <a:extLst>
              <a:ext uri="{FF2B5EF4-FFF2-40B4-BE49-F238E27FC236}">
                <a16:creationId xmlns:a16="http://schemas.microsoft.com/office/drawing/2014/main" id="{62CEF905-9820-4CE9-8DEC-E856F9BE17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9941" y="4637841"/>
            <a:ext cx="797916" cy="569184"/>
          </a:xfrm>
          <a:prstGeom prst="rect">
            <a:avLst/>
          </a:prstGeom>
        </p:spPr>
      </p:pic>
      <p:sp>
        <p:nvSpPr>
          <p:cNvPr id="87" name="Pfeil: nach rechts 86">
            <a:extLst>
              <a:ext uri="{FF2B5EF4-FFF2-40B4-BE49-F238E27FC236}">
                <a16:creationId xmlns:a16="http://schemas.microsoft.com/office/drawing/2014/main" id="{7F6491A0-D672-4A22-86A0-892D78528425}"/>
              </a:ext>
            </a:extLst>
          </p:cNvPr>
          <p:cNvSpPr/>
          <p:nvPr/>
        </p:nvSpPr>
        <p:spPr>
          <a:xfrm>
            <a:off x="7923869" y="2348734"/>
            <a:ext cx="448056" cy="375893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8" name="Pfeil: nach rechts 87">
            <a:extLst>
              <a:ext uri="{FF2B5EF4-FFF2-40B4-BE49-F238E27FC236}">
                <a16:creationId xmlns:a16="http://schemas.microsoft.com/office/drawing/2014/main" id="{092F2C98-F10D-45C3-AE6F-54D965B6BF48}"/>
              </a:ext>
            </a:extLst>
          </p:cNvPr>
          <p:cNvSpPr/>
          <p:nvPr/>
        </p:nvSpPr>
        <p:spPr>
          <a:xfrm>
            <a:off x="7923869" y="2938682"/>
            <a:ext cx="448056" cy="375893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9" name="Pfeil: nach rechts 88">
            <a:extLst>
              <a:ext uri="{FF2B5EF4-FFF2-40B4-BE49-F238E27FC236}">
                <a16:creationId xmlns:a16="http://schemas.microsoft.com/office/drawing/2014/main" id="{4122834B-D5C4-435D-BBE0-6D46AB3230AE}"/>
              </a:ext>
            </a:extLst>
          </p:cNvPr>
          <p:cNvSpPr/>
          <p:nvPr/>
        </p:nvSpPr>
        <p:spPr>
          <a:xfrm>
            <a:off x="7950580" y="3594502"/>
            <a:ext cx="448056" cy="375893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0" name="Pfeil: nach rechts 89">
            <a:extLst>
              <a:ext uri="{FF2B5EF4-FFF2-40B4-BE49-F238E27FC236}">
                <a16:creationId xmlns:a16="http://schemas.microsoft.com/office/drawing/2014/main" id="{37B31AD6-AB74-4308-A745-AE53CBC01190}"/>
              </a:ext>
            </a:extLst>
          </p:cNvPr>
          <p:cNvSpPr/>
          <p:nvPr/>
        </p:nvSpPr>
        <p:spPr>
          <a:xfrm>
            <a:off x="7959897" y="4179277"/>
            <a:ext cx="448056" cy="375893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1" name="Pfeil: nach rechts 90">
            <a:extLst>
              <a:ext uri="{FF2B5EF4-FFF2-40B4-BE49-F238E27FC236}">
                <a16:creationId xmlns:a16="http://schemas.microsoft.com/office/drawing/2014/main" id="{D43D241D-7179-4C77-927E-934A7085FBDF}"/>
              </a:ext>
            </a:extLst>
          </p:cNvPr>
          <p:cNvSpPr/>
          <p:nvPr/>
        </p:nvSpPr>
        <p:spPr>
          <a:xfrm>
            <a:off x="7963632" y="4772215"/>
            <a:ext cx="448056" cy="375893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2" name="Pfeil: nach rechts 91">
            <a:extLst>
              <a:ext uri="{FF2B5EF4-FFF2-40B4-BE49-F238E27FC236}">
                <a16:creationId xmlns:a16="http://schemas.microsoft.com/office/drawing/2014/main" id="{E6A465B3-228A-4205-B988-56707730FAC5}"/>
              </a:ext>
            </a:extLst>
          </p:cNvPr>
          <p:cNvSpPr/>
          <p:nvPr/>
        </p:nvSpPr>
        <p:spPr>
          <a:xfrm>
            <a:off x="8001005" y="5361920"/>
            <a:ext cx="448056" cy="375893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3" name="Textfeld 92">
            <a:extLst>
              <a:ext uri="{FF2B5EF4-FFF2-40B4-BE49-F238E27FC236}">
                <a16:creationId xmlns:a16="http://schemas.microsoft.com/office/drawing/2014/main" id="{1ADB915D-144E-41AF-A428-4F97DC62DD55}"/>
              </a:ext>
            </a:extLst>
          </p:cNvPr>
          <p:cNvSpPr txBox="1"/>
          <p:nvPr/>
        </p:nvSpPr>
        <p:spPr>
          <a:xfrm>
            <a:off x="2653294" y="1663604"/>
            <a:ext cx="1668662" cy="369332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de-DE" b="1" dirty="0"/>
              <a:t>Drug </a:t>
            </a:r>
            <a:r>
              <a:rPr lang="de-DE" b="1" dirty="0" err="1"/>
              <a:t>treatment</a:t>
            </a:r>
            <a:endParaRPr lang="de-DE" b="1" dirty="0"/>
          </a:p>
        </p:txBody>
      </p:sp>
      <p:sp>
        <p:nvSpPr>
          <p:cNvPr id="94" name="Titel 1">
            <a:extLst>
              <a:ext uri="{FF2B5EF4-FFF2-40B4-BE49-F238E27FC236}">
                <a16:creationId xmlns:a16="http://schemas.microsoft.com/office/drawing/2014/main" id="{B4D7F8E0-350B-49D7-9BE0-0DB11A566AA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74058" y="117383"/>
            <a:ext cx="9029902" cy="681355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de-DE" sz="2667" b="1" dirty="0" err="1">
                <a:solidFill>
                  <a:srgbClr val="0047B9"/>
                </a:solidFill>
                <a:latin typeface="Arial"/>
                <a:ea typeface="MS PGothic"/>
                <a:cs typeface="+mn-cs"/>
              </a:rPr>
              <a:t>Example</a:t>
            </a:r>
            <a:r>
              <a:rPr lang="de-DE" sz="2667" b="1" dirty="0">
                <a:solidFill>
                  <a:srgbClr val="0047B9"/>
                </a:solidFill>
                <a:latin typeface="Arial"/>
                <a:ea typeface="MS PGothic"/>
                <a:cs typeface="+mn-cs"/>
              </a:rPr>
              <a:t> </a:t>
            </a:r>
            <a:r>
              <a:rPr lang="de-DE" sz="2667" b="1" dirty="0" err="1">
                <a:solidFill>
                  <a:srgbClr val="0047B9"/>
                </a:solidFill>
                <a:latin typeface="Arial"/>
                <a:ea typeface="MS PGothic"/>
                <a:cs typeface="+mn-cs"/>
              </a:rPr>
              <a:t>layout</a:t>
            </a:r>
            <a:r>
              <a:rPr lang="de-DE" sz="2667" b="1" dirty="0">
                <a:solidFill>
                  <a:srgbClr val="0047B9"/>
                </a:solidFill>
                <a:latin typeface="Arial"/>
                <a:ea typeface="MS PGothic"/>
                <a:cs typeface="+mn-cs"/>
              </a:rPr>
              <a:t> </a:t>
            </a:r>
            <a:r>
              <a:rPr lang="de-DE" sz="2667" b="1" dirty="0" err="1">
                <a:solidFill>
                  <a:srgbClr val="0047B9"/>
                </a:solidFill>
                <a:latin typeface="Arial"/>
                <a:ea typeface="MS PGothic"/>
                <a:cs typeface="+mn-cs"/>
              </a:rPr>
              <a:t>of</a:t>
            </a:r>
            <a:r>
              <a:rPr lang="de-DE" sz="2667" b="1" dirty="0">
                <a:solidFill>
                  <a:srgbClr val="0047B9"/>
                </a:solidFill>
                <a:latin typeface="Arial"/>
                <a:ea typeface="MS PGothic"/>
                <a:cs typeface="+mn-cs"/>
              </a:rPr>
              <a:t> a </a:t>
            </a:r>
            <a:r>
              <a:rPr lang="de-DE" sz="2667" b="1" dirty="0" err="1">
                <a:solidFill>
                  <a:srgbClr val="0047B9"/>
                </a:solidFill>
                <a:latin typeface="Arial"/>
                <a:ea typeface="MS PGothic"/>
                <a:cs typeface="+mn-cs"/>
              </a:rPr>
              <a:t>biological</a:t>
            </a:r>
            <a:r>
              <a:rPr lang="de-DE" sz="2667" b="1" dirty="0">
                <a:solidFill>
                  <a:srgbClr val="0047B9"/>
                </a:solidFill>
                <a:latin typeface="Arial"/>
                <a:ea typeface="MS PGothic"/>
                <a:cs typeface="+mn-cs"/>
              </a:rPr>
              <a:t> </a:t>
            </a:r>
            <a:r>
              <a:rPr lang="de-DE" sz="2667" b="1" dirty="0" err="1">
                <a:solidFill>
                  <a:srgbClr val="0047B9"/>
                </a:solidFill>
                <a:latin typeface="Arial"/>
                <a:ea typeface="MS PGothic"/>
                <a:cs typeface="+mn-cs"/>
              </a:rPr>
              <a:t>study</a:t>
            </a:r>
            <a:r>
              <a:rPr lang="de-DE" sz="2667" b="1" dirty="0">
                <a:solidFill>
                  <a:srgbClr val="0047B9"/>
                </a:solidFill>
                <a:latin typeface="Arial"/>
                <a:ea typeface="MS PGothic"/>
                <a:cs typeface="+mn-cs"/>
              </a:rPr>
              <a:t> </a:t>
            </a:r>
            <a:r>
              <a:rPr lang="de-DE" sz="2667" b="1" dirty="0" err="1">
                <a:solidFill>
                  <a:srgbClr val="0047B9"/>
                </a:solidFill>
                <a:latin typeface="Arial"/>
                <a:ea typeface="MS PGothic"/>
                <a:cs typeface="+mn-cs"/>
              </a:rPr>
              <a:t>with</a:t>
            </a:r>
            <a:r>
              <a:rPr lang="de-DE" sz="2667" b="1" dirty="0">
                <a:solidFill>
                  <a:srgbClr val="0047B9"/>
                </a:solidFill>
                <a:latin typeface="Arial"/>
                <a:ea typeface="MS PGothic"/>
                <a:cs typeface="+mn-cs"/>
              </a:rPr>
              <a:t> </a:t>
            </a:r>
            <a:r>
              <a:rPr lang="de-DE" sz="2667" b="1" dirty="0" err="1">
                <a:solidFill>
                  <a:srgbClr val="0047B9"/>
                </a:solidFill>
                <a:latin typeface="Arial"/>
                <a:ea typeface="MS PGothic"/>
                <a:cs typeface="+mn-cs"/>
              </a:rPr>
              <a:t>bioimaging</a:t>
            </a:r>
            <a:r>
              <a:rPr lang="de-DE" sz="2667" b="1" dirty="0">
                <a:solidFill>
                  <a:srgbClr val="0047B9"/>
                </a:solidFill>
                <a:latin typeface="Arial"/>
                <a:ea typeface="MS PGothic"/>
                <a:cs typeface="+mn-cs"/>
              </a:rPr>
              <a:t> </a:t>
            </a:r>
            <a:r>
              <a:rPr lang="de-DE" sz="2667" b="1" dirty="0" err="1">
                <a:solidFill>
                  <a:srgbClr val="0047B9"/>
                </a:solidFill>
                <a:latin typeface="Arial"/>
                <a:ea typeface="MS PGothic"/>
                <a:cs typeface="+mn-cs"/>
              </a:rPr>
              <a:t>data</a:t>
            </a:r>
            <a:endParaRPr sz="2667" b="1" dirty="0">
              <a:solidFill>
                <a:srgbClr val="0047B9"/>
              </a:solidFill>
              <a:latin typeface="Arial"/>
              <a:ea typeface="MS PGothic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704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74" grpId="0"/>
      <p:bldP spid="75" grpId="0"/>
      <p:bldP spid="76" grpId="0"/>
      <p:bldP spid="77" grpId="0"/>
      <p:bldP spid="78" grpId="0"/>
      <p:bldP spid="79" grpId="0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1537</Words>
  <Application>Microsoft Office PowerPoint</Application>
  <PresentationFormat>Breitbild</PresentationFormat>
  <Paragraphs>197</Paragraphs>
  <Slides>20</Slides>
  <Notes>10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11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32" baseType="lpstr">
      <vt:lpstr>ＭＳ Ｐゴシック</vt:lpstr>
      <vt:lpstr>ＭＳ Ｐゴシック</vt:lpstr>
      <vt:lpstr>Arial</vt:lpstr>
      <vt:lpstr>Avenir Next Regular</vt:lpstr>
      <vt:lpstr>Calibri</vt:lpstr>
      <vt:lpstr>Calibri Light</vt:lpstr>
      <vt:lpstr>Leelawadee</vt:lpstr>
      <vt:lpstr>Leelawadee UI</vt:lpstr>
      <vt:lpstr>Loew-Bold</vt:lpstr>
      <vt:lpstr>Times</vt:lpstr>
      <vt:lpstr>Wingdings</vt:lpstr>
      <vt:lpstr>Office Theme</vt:lpstr>
      <vt:lpstr>Microscopy data storage solutions</vt:lpstr>
      <vt:lpstr>PowerPoint-Präsentation</vt:lpstr>
      <vt:lpstr>Research Data Management Challenges</vt:lpstr>
      <vt:lpstr>PowerPoint-Präsentation</vt:lpstr>
      <vt:lpstr>PowerPoint-Präsentation</vt:lpstr>
      <vt:lpstr>OMERO is a microscopy data management platform</vt:lpstr>
      <vt:lpstr>PowerPoint-Präsentation</vt:lpstr>
      <vt:lpstr>Analysis in the data management workflow</vt:lpstr>
      <vt:lpstr>Example layout of a biological study with bioimaging data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Growing support for viewing analysing</vt:lpstr>
      <vt:lpstr>Let’s explore a “small” example from the BioImage Archive</vt:lpstr>
      <vt:lpstr>There is a faster way!</vt:lpstr>
      <vt:lpstr>PowerPoint-Präsentation</vt:lpstr>
      <vt:lpstr>A FAIR Bioimage Data Vision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Bortolomeazzi, Michele</dc:creator>
  <cp:lastModifiedBy>Schmidt, Christian</cp:lastModifiedBy>
  <cp:revision>85</cp:revision>
  <dcterms:created xsi:type="dcterms:W3CDTF">2024-11-04T12:01:08Z</dcterms:created>
  <dcterms:modified xsi:type="dcterms:W3CDTF">2025-03-14T17:45:52Z</dcterms:modified>
</cp:coreProperties>
</file>