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7"/>
  </p:handoutMasterIdLst>
  <p:sldIdLst>
    <p:sldId id="257" r:id="rId2"/>
    <p:sldId id="271" r:id="rId3"/>
    <p:sldId id="278" r:id="rId4"/>
    <p:sldId id="280" r:id="rId5"/>
    <p:sldId id="272" r:id="rId6"/>
    <p:sldId id="279" r:id="rId7"/>
    <p:sldId id="281" r:id="rId8"/>
    <p:sldId id="274" r:id="rId9"/>
    <p:sldId id="282" r:id="rId10"/>
    <p:sldId id="275" r:id="rId11"/>
    <p:sldId id="283" r:id="rId12"/>
    <p:sldId id="284" r:id="rId13"/>
    <p:sldId id="277" r:id="rId14"/>
    <p:sldId id="287" r:id="rId15"/>
    <p:sldId id="261" r:id="rId16"/>
  </p:sldIdLst>
  <p:sldSz cx="12192000" cy="6858000"/>
  <p:notesSz cx="6858000" cy="9144000"/>
  <p:custDataLst>
    <p:tags r:id="rId18"/>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1C2F"/>
    <a:srgbClr val="0B1B2E"/>
    <a:srgbClr val="0098D8"/>
    <a:srgbClr val="BDCE17"/>
    <a:srgbClr val="EBF0B9"/>
    <a:srgbClr val="B2E0F3"/>
    <a:srgbClr val="B5BAC1"/>
    <a:srgbClr val="F8FAE7"/>
    <a:srgbClr val="E5F4FB"/>
    <a:srgbClr val="E6E8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49" autoAdjust="0"/>
    <p:restoredTop sz="94660"/>
  </p:normalViewPr>
  <p:slideViewPr>
    <p:cSldViewPr snapToGrid="0">
      <p:cViewPr varScale="1">
        <p:scale>
          <a:sx n="85" d="100"/>
          <a:sy n="85" d="100"/>
        </p:scale>
        <p:origin x="254" y="67"/>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5" d="100"/>
          <a:sy n="95" d="100"/>
        </p:scale>
        <p:origin x="3187"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1A506C4-8798-41B7-930A-5C46C43252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C26497F3-FAC5-4F97-B2A0-664BC4EA6C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930C15F-1F45-4690-9695-342ADCEEF33C}" type="datetimeFigureOut">
              <a:rPr lang="de-DE" smtClean="0"/>
              <a:t>14.03.2025</a:t>
            </a:fld>
            <a:endParaRPr lang="de-DE"/>
          </a:p>
        </p:txBody>
      </p:sp>
      <p:sp>
        <p:nvSpPr>
          <p:cNvPr id="4" name="Fußzeilenplatzhalter 3">
            <a:extLst>
              <a:ext uri="{FF2B5EF4-FFF2-40B4-BE49-F238E27FC236}">
                <a16:creationId xmlns:a16="http://schemas.microsoft.com/office/drawing/2014/main" id="{8A18F0C7-0C44-4DF5-B455-56E40960C5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B0BEC7C7-802D-41AE-B19C-73DAD92DAE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5A6F7AB-63DD-4480-B717-4790EAABE48A}" type="slidenum">
              <a:rPr lang="de-DE" smtClean="0"/>
              <a:t>‹Nr.›</a:t>
            </a:fld>
            <a:endParaRPr lang="de-DE"/>
          </a:p>
        </p:txBody>
      </p:sp>
    </p:spTree>
    <p:extLst>
      <p:ext uri="{BB962C8B-B14F-4D97-AF65-F5344CB8AC3E}">
        <p14:creationId xmlns:p14="http://schemas.microsoft.com/office/powerpoint/2010/main" val="174604341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_NFDI4BI_Stil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568E8-E8D8-4B0C-B20C-5E9A1F7F0451}"/>
              </a:ext>
            </a:extLst>
          </p:cNvPr>
          <p:cNvSpPr>
            <a:spLocks noGrp="1"/>
          </p:cNvSpPr>
          <p:nvPr>
            <p:ph type="ctrTitle" hasCustomPrompt="1"/>
          </p:nvPr>
        </p:nvSpPr>
        <p:spPr>
          <a:xfrm>
            <a:off x="1998133" y="2193888"/>
            <a:ext cx="8195734" cy="1115402"/>
          </a:xfrm>
        </p:spPr>
        <p:txBody>
          <a:bodyPr anchor="b"/>
          <a:lstStyle>
            <a:lvl1pPr algn="l">
              <a:defRPr sz="6000">
                <a:solidFill>
                  <a:srgbClr val="0B1B2E"/>
                </a:solidFill>
                <a:latin typeface="Leelawadee UI" panose="020B0502040204020203" pitchFamily="34" charset="-34"/>
                <a:cs typeface="Leelawadee UI" panose="020B0502040204020203" pitchFamily="34" charset="-34"/>
              </a:defRPr>
            </a:lvl1pPr>
          </a:lstStyle>
          <a:p>
            <a:r>
              <a:rPr lang="de-DE" dirty="0"/>
              <a:t>TITEL Stil 1</a:t>
            </a:r>
          </a:p>
        </p:txBody>
      </p:sp>
      <p:sp>
        <p:nvSpPr>
          <p:cNvPr id="3" name="Untertitel 2">
            <a:extLst>
              <a:ext uri="{FF2B5EF4-FFF2-40B4-BE49-F238E27FC236}">
                <a16:creationId xmlns:a16="http://schemas.microsoft.com/office/drawing/2014/main" id="{38314AA3-59CF-4CA5-A1B3-F388C3FA9DD1}"/>
              </a:ext>
            </a:extLst>
          </p:cNvPr>
          <p:cNvSpPr>
            <a:spLocks noGrp="1"/>
          </p:cNvSpPr>
          <p:nvPr>
            <p:ph type="subTitle" idx="1" hasCustomPrompt="1"/>
          </p:nvPr>
        </p:nvSpPr>
        <p:spPr>
          <a:xfrm>
            <a:off x="1998133" y="3429000"/>
            <a:ext cx="8195734" cy="1187032"/>
          </a:xfrm>
        </p:spPr>
        <p:txBody>
          <a:bodyPr/>
          <a:lstStyle>
            <a:lvl1pPr marL="0" indent="0" algn="l">
              <a:buNone/>
              <a:defRPr sz="2400">
                <a:solidFill>
                  <a:srgbClr val="0B1B2E"/>
                </a:solidFill>
                <a:latin typeface="Leelawadee UI" panose="020B0502040204020203" pitchFamily="34" charset="-34"/>
                <a:cs typeface="Leelawadee UI" panose="020B0502040204020203" pitchFamily="34"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Untertitel</a:t>
            </a:r>
          </a:p>
        </p:txBody>
      </p:sp>
      <p:sp>
        <p:nvSpPr>
          <p:cNvPr id="20" name="Textplatzhalter 19">
            <a:extLst>
              <a:ext uri="{FF2B5EF4-FFF2-40B4-BE49-F238E27FC236}">
                <a16:creationId xmlns:a16="http://schemas.microsoft.com/office/drawing/2014/main" id="{4356A2F9-EDC7-48E1-8AB1-E4CCD67C4B13}"/>
              </a:ext>
            </a:extLst>
          </p:cNvPr>
          <p:cNvSpPr>
            <a:spLocks noGrp="1"/>
          </p:cNvSpPr>
          <p:nvPr>
            <p:ph type="body" sz="quarter" idx="13" hasCustomPrompt="1"/>
          </p:nvPr>
        </p:nvSpPr>
        <p:spPr>
          <a:xfrm>
            <a:off x="1997604" y="5133466"/>
            <a:ext cx="8194675" cy="707326"/>
          </a:xfrm>
        </p:spPr>
        <p:txBody>
          <a:bodyPr>
            <a:noAutofit/>
          </a:bodyPr>
          <a:lstStyle>
            <a:lvl1pPr marL="0" indent="0" algn="l">
              <a:buNone/>
              <a:defRPr sz="1800" i="0">
                <a:solidFill>
                  <a:srgbClr val="0B1B2E"/>
                </a:solidFill>
                <a:latin typeface="Leelawadee UI" panose="020B0502040204020203" pitchFamily="34" charset="-34"/>
                <a:cs typeface="Leelawadee UI" panose="020B0502040204020203" pitchFamily="34" charset="-34"/>
              </a:defRPr>
            </a:lvl1pPr>
            <a:lvl2pPr>
              <a:defRPr sz="1800">
                <a:solidFill>
                  <a:srgbClr val="0B1B2E"/>
                </a:solidFill>
                <a:latin typeface="Arial" panose="020B0604020202020204" pitchFamily="34" charset="0"/>
                <a:cs typeface="Arial" panose="020B0604020202020204" pitchFamily="34" charset="0"/>
              </a:defRPr>
            </a:lvl2pPr>
            <a:lvl3pPr>
              <a:defRPr sz="1600">
                <a:solidFill>
                  <a:srgbClr val="0B1B2E"/>
                </a:solidFill>
                <a:latin typeface="Arial" panose="020B0604020202020204" pitchFamily="34" charset="0"/>
                <a:cs typeface="Arial" panose="020B0604020202020204" pitchFamily="34" charset="0"/>
              </a:defRPr>
            </a:lvl3pPr>
            <a:lvl4pPr>
              <a:defRPr sz="1400">
                <a:solidFill>
                  <a:srgbClr val="0B1B2E"/>
                </a:solidFill>
                <a:latin typeface="Arial" panose="020B0604020202020204" pitchFamily="34" charset="0"/>
                <a:cs typeface="Arial" panose="020B0604020202020204" pitchFamily="34" charset="0"/>
              </a:defRPr>
            </a:lvl4pPr>
            <a:lvl5pPr>
              <a:defRPr sz="1400">
                <a:solidFill>
                  <a:srgbClr val="0B1B2E"/>
                </a:solidFill>
                <a:latin typeface="Arial" panose="020B0604020202020204" pitchFamily="34" charset="0"/>
                <a:cs typeface="Arial" panose="020B0604020202020204" pitchFamily="34" charset="0"/>
              </a:defRPr>
            </a:lvl5pPr>
          </a:lstStyle>
          <a:p>
            <a:pPr lvl="0"/>
            <a:r>
              <a:rPr lang="de-DE" dirty="0"/>
              <a:t>Autoren</a:t>
            </a:r>
          </a:p>
        </p:txBody>
      </p:sp>
      <p:sp>
        <p:nvSpPr>
          <p:cNvPr id="15" name="Rechteck 14">
            <a:extLst>
              <a:ext uri="{FF2B5EF4-FFF2-40B4-BE49-F238E27FC236}">
                <a16:creationId xmlns:a16="http://schemas.microsoft.com/office/drawing/2014/main" id="{C44CB247-4B11-4B1F-BFE1-F0AB679E8EDA}"/>
              </a:ext>
            </a:extLst>
          </p:cNvPr>
          <p:cNvSpPr/>
          <p:nvPr userDrawn="1"/>
        </p:nvSpPr>
        <p:spPr>
          <a:xfrm>
            <a:off x="1" y="6667500"/>
            <a:ext cx="1092200" cy="190500"/>
          </a:xfrm>
          <a:prstGeom prst="rect">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A8DDB9D7-FB12-4D6C-AD8F-FB67AF03AD13}"/>
              </a:ext>
            </a:extLst>
          </p:cNvPr>
          <p:cNvSpPr/>
          <p:nvPr userDrawn="1"/>
        </p:nvSpPr>
        <p:spPr>
          <a:xfrm>
            <a:off x="1092201" y="6667500"/>
            <a:ext cx="2123129" cy="190500"/>
          </a:xfrm>
          <a:prstGeom prst="rect">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E5F4FB"/>
              </a:solidFill>
            </a:endParaRPr>
          </a:p>
        </p:txBody>
      </p:sp>
      <p:sp>
        <p:nvSpPr>
          <p:cNvPr id="18" name="Rechteck 17">
            <a:extLst>
              <a:ext uri="{FF2B5EF4-FFF2-40B4-BE49-F238E27FC236}">
                <a16:creationId xmlns:a16="http://schemas.microsoft.com/office/drawing/2014/main" id="{CBA6503D-4F9C-4DFF-8EDA-A0C4BCFDFF71}"/>
              </a:ext>
            </a:extLst>
          </p:cNvPr>
          <p:cNvSpPr/>
          <p:nvPr userDrawn="1"/>
        </p:nvSpPr>
        <p:spPr>
          <a:xfrm>
            <a:off x="3215330" y="6667500"/>
            <a:ext cx="3210870" cy="190500"/>
          </a:xfrm>
          <a:prstGeom prst="rect">
            <a:avLst/>
          </a:prstGeom>
          <a:solidFill>
            <a:srgbClr val="BDC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cxnSp>
        <p:nvCxnSpPr>
          <p:cNvPr id="5" name="Gerader Verbinder 4">
            <a:extLst>
              <a:ext uri="{FF2B5EF4-FFF2-40B4-BE49-F238E27FC236}">
                <a16:creationId xmlns:a16="http://schemas.microsoft.com/office/drawing/2014/main" id="{9AD22F27-9C07-4F53-9642-576077341F1F}"/>
              </a:ext>
            </a:extLst>
          </p:cNvPr>
          <p:cNvCxnSpPr>
            <a:cxnSpLocks/>
          </p:cNvCxnSpPr>
          <p:nvPr userDrawn="1"/>
        </p:nvCxnSpPr>
        <p:spPr>
          <a:xfrm>
            <a:off x="1775460" y="2186268"/>
            <a:ext cx="0" cy="2429764"/>
          </a:xfrm>
          <a:prstGeom prst="line">
            <a:avLst/>
          </a:prstGeom>
        </p:spPr>
        <p:style>
          <a:lnRef idx="1">
            <a:schemeClr val="dk1"/>
          </a:lnRef>
          <a:fillRef idx="0">
            <a:schemeClr val="dk1"/>
          </a:fillRef>
          <a:effectRef idx="0">
            <a:schemeClr val="dk1"/>
          </a:effectRef>
          <a:fontRef idx="minor">
            <a:schemeClr val="tx1"/>
          </a:fontRef>
        </p:style>
      </p:cxnSp>
      <p:pic>
        <p:nvPicPr>
          <p:cNvPr id="13" name="Grafik 12">
            <a:extLst>
              <a:ext uri="{FF2B5EF4-FFF2-40B4-BE49-F238E27FC236}">
                <a16:creationId xmlns:a16="http://schemas.microsoft.com/office/drawing/2014/main" id="{B397C995-1FDA-47DF-A2D9-7C84770DDA9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83626" y="265709"/>
            <a:ext cx="3866757" cy="1207722"/>
          </a:xfrm>
          <a:prstGeom prst="rect">
            <a:avLst/>
          </a:prstGeom>
        </p:spPr>
      </p:pic>
      <p:sp>
        <p:nvSpPr>
          <p:cNvPr id="14" name="Datumsplatzhalter 3">
            <a:extLst>
              <a:ext uri="{FF2B5EF4-FFF2-40B4-BE49-F238E27FC236}">
                <a16:creationId xmlns:a16="http://schemas.microsoft.com/office/drawing/2014/main" id="{CDAC1051-046B-43F2-8617-8B2A924EF9A8}"/>
              </a:ext>
            </a:extLst>
          </p:cNvPr>
          <p:cNvSpPr>
            <a:spLocks noGrp="1"/>
          </p:cNvSpPr>
          <p:nvPr>
            <p:ph type="dt" sz="half" idx="2"/>
          </p:nvPr>
        </p:nvSpPr>
        <p:spPr>
          <a:xfrm>
            <a:off x="10333461" y="6422390"/>
            <a:ext cx="75531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10/04/24</a:t>
            </a:r>
          </a:p>
        </p:txBody>
      </p:sp>
      <p:sp>
        <p:nvSpPr>
          <p:cNvPr id="19" name="Foliennummernplatzhalter 5">
            <a:extLst>
              <a:ext uri="{FF2B5EF4-FFF2-40B4-BE49-F238E27FC236}">
                <a16:creationId xmlns:a16="http://schemas.microsoft.com/office/drawing/2014/main" id="{FFCEAC8B-F1F5-4E83-B2DB-A8C1DB9DDDB8}"/>
              </a:ext>
            </a:extLst>
          </p:cNvPr>
          <p:cNvSpPr>
            <a:spLocks noGrp="1"/>
          </p:cNvSpPr>
          <p:nvPr>
            <p:ph type="sldNum" sz="quarter" idx="4"/>
          </p:nvPr>
        </p:nvSpPr>
        <p:spPr>
          <a:xfrm>
            <a:off x="11099799" y="6422390"/>
            <a:ext cx="584201"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‹Nr.›</a:t>
            </a:fld>
            <a:endParaRPr lang="de-DE" dirty="0"/>
          </a:p>
        </p:txBody>
      </p:sp>
      <p:pic>
        <p:nvPicPr>
          <p:cNvPr id="22" name="Grafik 21">
            <a:extLst>
              <a:ext uri="{FF2B5EF4-FFF2-40B4-BE49-F238E27FC236}">
                <a16:creationId xmlns:a16="http://schemas.microsoft.com/office/drawing/2014/main" id="{4795EB85-BEA9-4BBF-A149-1DE8BAF571E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593620" y="400926"/>
            <a:ext cx="5580704" cy="6151956"/>
          </a:xfrm>
          <a:prstGeom prst="rect">
            <a:avLst/>
          </a:prstGeom>
        </p:spPr>
      </p:pic>
    </p:spTree>
    <p:extLst>
      <p:ext uri="{BB962C8B-B14F-4D97-AF65-F5344CB8AC3E}">
        <p14:creationId xmlns:p14="http://schemas.microsoft.com/office/powerpoint/2010/main" val="2505429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nhalt_01_NFDI4BI_Stil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5F3439-9F3E-4D57-9093-2566E8055C00}"/>
              </a:ext>
            </a:extLst>
          </p:cNvPr>
          <p:cNvSpPr>
            <a:spLocks noGrp="1"/>
          </p:cNvSpPr>
          <p:nvPr>
            <p:ph type="title"/>
          </p:nvPr>
        </p:nvSpPr>
        <p:spPr>
          <a:xfrm>
            <a:off x="838200" y="284507"/>
            <a:ext cx="9029902" cy="681355"/>
          </a:xfrm>
        </p:spPr>
        <p:txBody>
          <a:bodyPr/>
          <a:lstStyle>
            <a:lvl1pPr>
              <a:defRPr>
                <a:solidFill>
                  <a:srgbClr val="0B1B2E"/>
                </a:solidFill>
                <a:latin typeface="Leelawadee UI" panose="020B0502040204020203" pitchFamily="34" charset="-34"/>
                <a:cs typeface="Leelawadee UI" panose="020B0502040204020203" pitchFamily="34" charset="-34"/>
              </a:defRPr>
            </a:lvl1pPr>
          </a:lstStyle>
          <a:p>
            <a:r>
              <a:rPr lang="de-DE" dirty="0"/>
              <a:t>Mastertitelformat bearbeiten</a:t>
            </a:r>
          </a:p>
        </p:txBody>
      </p:sp>
      <p:sp>
        <p:nvSpPr>
          <p:cNvPr id="3" name="Inhaltsplatzhalter 2">
            <a:extLst>
              <a:ext uri="{FF2B5EF4-FFF2-40B4-BE49-F238E27FC236}">
                <a16:creationId xmlns:a16="http://schemas.microsoft.com/office/drawing/2014/main" id="{C041D57A-985F-4B08-BCD7-A5833B483884}"/>
              </a:ext>
            </a:extLst>
          </p:cNvPr>
          <p:cNvSpPr>
            <a:spLocks noGrp="1"/>
          </p:cNvSpPr>
          <p:nvPr>
            <p:ph idx="1" hasCustomPrompt="1"/>
          </p:nvPr>
        </p:nvSpPr>
        <p:spPr>
          <a:xfrm>
            <a:off x="838200" y="1320800"/>
            <a:ext cx="10845800" cy="4856163"/>
          </a:xfrm>
        </p:spPr>
        <p:txBody>
          <a:bodyPr/>
          <a:lstStyle>
            <a:lvl1pPr>
              <a:defRPr>
                <a:latin typeface="Leelawadee UI" panose="020B0502040204020203" pitchFamily="34" charset="-34"/>
                <a:cs typeface="Leelawadee UI" panose="020B0502040204020203" pitchFamily="34" charset="-34"/>
              </a:defRPr>
            </a:lvl1pPr>
            <a:lvl2pPr>
              <a:defRPr>
                <a:latin typeface="Leelawadee UI" panose="020B0502040204020203" pitchFamily="34" charset="-34"/>
                <a:cs typeface="Leelawadee UI" panose="020B0502040204020203" pitchFamily="34" charset="-34"/>
              </a:defRPr>
            </a:lvl2pPr>
            <a:lvl3pPr>
              <a:defRPr>
                <a:latin typeface="Leelawadee UI" panose="020B0502040204020203" pitchFamily="34" charset="-34"/>
                <a:cs typeface="Leelawadee UI" panose="020B0502040204020203" pitchFamily="34" charset="-34"/>
              </a:defRPr>
            </a:lvl3pPr>
            <a:lvl4pPr>
              <a:defRPr>
                <a:latin typeface="Leelawadee UI" panose="020B0502040204020203" pitchFamily="34" charset="-34"/>
                <a:cs typeface="Leelawadee UI" panose="020B0502040204020203" pitchFamily="34" charset="-34"/>
              </a:defRPr>
            </a:lvl4pPr>
            <a:lvl5pPr>
              <a:defRPr>
                <a:latin typeface="Leelawadee UI" panose="020B0502040204020203" pitchFamily="34" charset="-34"/>
                <a:cs typeface="Leelawadee UI" panose="020B0502040204020203" pitchFamily="34" charset="-34"/>
              </a:defRPr>
            </a:lvl5pPr>
          </a:lstStyle>
          <a:p>
            <a:pPr lvl="0"/>
            <a:r>
              <a:rPr lang="de-DE" dirty="0"/>
              <a:t>Inhaltsfolie Stil 1</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7" name="Grafik 6">
            <a:extLst>
              <a:ext uri="{FF2B5EF4-FFF2-40B4-BE49-F238E27FC236}">
                <a16:creationId xmlns:a16="http://schemas.microsoft.com/office/drawing/2014/main" id="{EEB50CCD-96FB-47A6-B43D-8A6386F251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25899" y="284507"/>
            <a:ext cx="1747344" cy="545756"/>
          </a:xfrm>
          <a:prstGeom prst="rect">
            <a:avLst/>
          </a:prstGeom>
        </p:spPr>
      </p:pic>
      <p:sp>
        <p:nvSpPr>
          <p:cNvPr id="15" name="Datumsplatzhalter 3">
            <a:extLst>
              <a:ext uri="{FF2B5EF4-FFF2-40B4-BE49-F238E27FC236}">
                <a16:creationId xmlns:a16="http://schemas.microsoft.com/office/drawing/2014/main" id="{440E430E-D3CB-4674-B57B-53B73B234D93}"/>
              </a:ext>
            </a:extLst>
          </p:cNvPr>
          <p:cNvSpPr>
            <a:spLocks noGrp="1"/>
          </p:cNvSpPr>
          <p:nvPr>
            <p:ph type="dt" sz="half" idx="2"/>
          </p:nvPr>
        </p:nvSpPr>
        <p:spPr>
          <a:xfrm>
            <a:off x="10333461" y="6422390"/>
            <a:ext cx="755317"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10/04/24</a:t>
            </a:r>
          </a:p>
        </p:txBody>
      </p:sp>
      <p:sp>
        <p:nvSpPr>
          <p:cNvPr id="17" name="Foliennummernplatzhalter 5">
            <a:extLst>
              <a:ext uri="{FF2B5EF4-FFF2-40B4-BE49-F238E27FC236}">
                <a16:creationId xmlns:a16="http://schemas.microsoft.com/office/drawing/2014/main" id="{80A0BD95-6A26-4BF4-842E-80F6FB772666}"/>
              </a:ext>
            </a:extLst>
          </p:cNvPr>
          <p:cNvSpPr>
            <a:spLocks noGrp="1"/>
          </p:cNvSpPr>
          <p:nvPr>
            <p:ph type="sldNum" sz="quarter" idx="4"/>
          </p:nvPr>
        </p:nvSpPr>
        <p:spPr>
          <a:xfrm>
            <a:off x="11099799" y="6422390"/>
            <a:ext cx="584201"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‹Nr.›</a:t>
            </a:fld>
            <a:endParaRPr lang="de-DE" dirty="0"/>
          </a:p>
        </p:txBody>
      </p:sp>
      <p:sp>
        <p:nvSpPr>
          <p:cNvPr id="18" name="Rechteck 17">
            <a:extLst>
              <a:ext uri="{FF2B5EF4-FFF2-40B4-BE49-F238E27FC236}">
                <a16:creationId xmlns:a16="http://schemas.microsoft.com/office/drawing/2014/main" id="{1FB3D4C2-91F4-483B-8B9E-051DC83D8DAF}"/>
              </a:ext>
            </a:extLst>
          </p:cNvPr>
          <p:cNvSpPr/>
          <p:nvPr userDrawn="1"/>
        </p:nvSpPr>
        <p:spPr>
          <a:xfrm>
            <a:off x="1" y="6667500"/>
            <a:ext cx="1092200" cy="190500"/>
          </a:xfrm>
          <a:prstGeom prst="rect">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1534C28-FA8E-487C-9A05-751D1C722235}"/>
              </a:ext>
            </a:extLst>
          </p:cNvPr>
          <p:cNvSpPr/>
          <p:nvPr userDrawn="1"/>
        </p:nvSpPr>
        <p:spPr>
          <a:xfrm>
            <a:off x="1092201" y="6667500"/>
            <a:ext cx="2123129" cy="190500"/>
          </a:xfrm>
          <a:prstGeom prst="rect">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rgbClr val="E5F4FB"/>
              </a:solidFill>
            </a:endParaRPr>
          </a:p>
        </p:txBody>
      </p:sp>
      <p:sp>
        <p:nvSpPr>
          <p:cNvPr id="20" name="Rechteck 19">
            <a:extLst>
              <a:ext uri="{FF2B5EF4-FFF2-40B4-BE49-F238E27FC236}">
                <a16:creationId xmlns:a16="http://schemas.microsoft.com/office/drawing/2014/main" id="{1A8874F5-296A-4E89-9001-102DBF3AA4B9}"/>
              </a:ext>
            </a:extLst>
          </p:cNvPr>
          <p:cNvSpPr/>
          <p:nvPr userDrawn="1"/>
        </p:nvSpPr>
        <p:spPr>
          <a:xfrm>
            <a:off x="3215330" y="6667500"/>
            <a:ext cx="3210870" cy="190500"/>
          </a:xfrm>
          <a:prstGeom prst="rect">
            <a:avLst/>
          </a:prstGeom>
          <a:solidFill>
            <a:srgbClr val="BDC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a:extLst>
              <a:ext uri="{FF2B5EF4-FFF2-40B4-BE49-F238E27FC236}">
                <a16:creationId xmlns:a16="http://schemas.microsoft.com/office/drawing/2014/main" id="{E472EABE-6D8F-436C-BF2A-FACE5234AC23}"/>
              </a:ext>
            </a:extLst>
          </p:cNvPr>
          <p:cNvSpPr txBox="1"/>
          <p:nvPr userDrawn="1"/>
        </p:nvSpPr>
        <p:spPr>
          <a:xfrm>
            <a:off x="6668429" y="6422390"/>
            <a:ext cx="3665032" cy="277485"/>
          </a:xfrm>
          <a:prstGeom prst="rect">
            <a:avLst/>
          </a:prstGeom>
          <a:noFill/>
        </p:spPr>
        <p:txBody>
          <a:bodyPr wrap="square" rtlCol="0">
            <a:noAutofit/>
          </a:bodyPr>
          <a:lstStyle/>
          <a:p>
            <a:r>
              <a:rPr lang="de-DE" sz="1050" b="1" dirty="0">
                <a:latin typeface="Leelawadee UI" panose="020B0502040204020203" pitchFamily="34" charset="-34"/>
                <a:cs typeface="Leelawadee UI" panose="020B0502040204020203" pitchFamily="34" charset="-34"/>
              </a:rPr>
              <a:t>EST Workshop 134</a:t>
            </a:r>
          </a:p>
        </p:txBody>
      </p:sp>
    </p:spTree>
    <p:extLst>
      <p:ext uri="{BB962C8B-B14F-4D97-AF65-F5344CB8AC3E}">
        <p14:creationId xmlns:p14="http://schemas.microsoft.com/office/powerpoint/2010/main" val="753371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9F25B63C-1790-4624-A55E-E8E3C3E59928}"/>
              </a:ext>
            </a:extLst>
          </p:cNvPr>
          <p:cNvSpPr>
            <a:spLocks noGrp="1"/>
          </p:cNvSpPr>
          <p:nvPr>
            <p:ph type="dt" sz="half" idx="10"/>
          </p:nvPr>
        </p:nvSpPr>
        <p:spPr/>
        <p:txBody>
          <a:bodyPr/>
          <a:lstStyle/>
          <a:p>
            <a:r>
              <a:rPr lang="de-DE"/>
              <a:t>10/04/24</a:t>
            </a:r>
            <a:endParaRPr lang="de-DE" dirty="0"/>
          </a:p>
        </p:txBody>
      </p:sp>
      <p:sp>
        <p:nvSpPr>
          <p:cNvPr id="3" name="Fußzeilenplatzhalter 2">
            <a:extLst>
              <a:ext uri="{FF2B5EF4-FFF2-40B4-BE49-F238E27FC236}">
                <a16:creationId xmlns:a16="http://schemas.microsoft.com/office/drawing/2014/main" id="{E1ACCC6B-2817-4337-B157-35A511501783}"/>
              </a:ext>
            </a:extLst>
          </p:cNvPr>
          <p:cNvSpPr>
            <a:spLocks noGrp="1"/>
          </p:cNvSpPr>
          <p:nvPr>
            <p:ph type="ftr" sz="quarter" idx="11"/>
          </p:nvPr>
        </p:nvSpPr>
        <p:spPr/>
        <p:txBody>
          <a:bodyPr/>
          <a:lstStyle/>
          <a:p>
            <a:endParaRPr lang="de-DE" dirty="0"/>
          </a:p>
        </p:txBody>
      </p:sp>
      <p:sp>
        <p:nvSpPr>
          <p:cNvPr id="4" name="Foliennummernplatzhalter 3">
            <a:extLst>
              <a:ext uri="{FF2B5EF4-FFF2-40B4-BE49-F238E27FC236}">
                <a16:creationId xmlns:a16="http://schemas.microsoft.com/office/drawing/2014/main" id="{B9B02C20-4B58-4B37-827C-CD746BFB610A}"/>
              </a:ext>
            </a:extLst>
          </p:cNvPr>
          <p:cNvSpPr>
            <a:spLocks noGrp="1"/>
          </p:cNvSpPr>
          <p:nvPr>
            <p:ph type="sldNum" sz="quarter" idx="12"/>
          </p:nvPr>
        </p:nvSpPr>
        <p:spPr/>
        <p:txBody>
          <a:bodyPr/>
          <a:lstStyle/>
          <a:p>
            <a:fld id="{8B28DBE6-A72F-4110-9C20-90C998823C45}" type="slidenum">
              <a:rPr lang="de-DE" smtClean="0"/>
              <a:pPr/>
              <a:t>‹Nr.›</a:t>
            </a:fld>
            <a:endParaRPr lang="de-DE" dirty="0"/>
          </a:p>
        </p:txBody>
      </p:sp>
    </p:spTree>
    <p:extLst>
      <p:ext uri="{BB962C8B-B14F-4D97-AF65-F5344CB8AC3E}">
        <p14:creationId xmlns:p14="http://schemas.microsoft.com/office/powerpoint/2010/main" val="37658761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1A1A6B5-083E-42BF-8433-08C321302978}"/>
              </a:ext>
            </a:extLst>
          </p:cNvPr>
          <p:cNvSpPr>
            <a:spLocks noGrp="1"/>
          </p:cNvSpPr>
          <p:nvPr>
            <p:ph type="title"/>
          </p:nvPr>
        </p:nvSpPr>
        <p:spPr>
          <a:xfrm>
            <a:off x="838200" y="365125"/>
            <a:ext cx="108458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D1BAB5D5-ED86-40C4-BC60-CBF8FB8E605D}"/>
              </a:ext>
            </a:extLst>
          </p:cNvPr>
          <p:cNvSpPr>
            <a:spLocks noGrp="1"/>
          </p:cNvSpPr>
          <p:nvPr>
            <p:ph type="body" idx="1"/>
          </p:nvPr>
        </p:nvSpPr>
        <p:spPr>
          <a:xfrm>
            <a:off x="838200" y="1825625"/>
            <a:ext cx="108458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Datumsplatzhalter 3">
            <a:extLst>
              <a:ext uri="{FF2B5EF4-FFF2-40B4-BE49-F238E27FC236}">
                <a16:creationId xmlns:a16="http://schemas.microsoft.com/office/drawing/2014/main" id="{E3E5F59B-A830-4786-BEED-8A14A0F8F252}"/>
              </a:ext>
            </a:extLst>
          </p:cNvPr>
          <p:cNvSpPr>
            <a:spLocks noGrp="1"/>
          </p:cNvSpPr>
          <p:nvPr>
            <p:ph type="dt" sz="half" idx="2"/>
          </p:nvPr>
        </p:nvSpPr>
        <p:spPr>
          <a:xfrm>
            <a:off x="10094429" y="6416040"/>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10/04/24</a:t>
            </a:r>
          </a:p>
        </p:txBody>
      </p:sp>
      <p:sp>
        <p:nvSpPr>
          <p:cNvPr id="11" name="Fußzeilenplatzhalter 4">
            <a:extLst>
              <a:ext uri="{FF2B5EF4-FFF2-40B4-BE49-F238E27FC236}">
                <a16:creationId xmlns:a16="http://schemas.microsoft.com/office/drawing/2014/main" id="{45A99F85-DEFE-46AE-A20D-5DE4F6327DDF}"/>
              </a:ext>
            </a:extLst>
          </p:cNvPr>
          <p:cNvSpPr>
            <a:spLocks noGrp="1"/>
          </p:cNvSpPr>
          <p:nvPr>
            <p:ph type="ftr" sz="quarter" idx="3"/>
          </p:nvPr>
        </p:nvSpPr>
        <p:spPr>
          <a:xfrm>
            <a:off x="6845769" y="6422389"/>
            <a:ext cx="3248660" cy="260985"/>
          </a:xfrm>
          <a:prstGeom prst="rect">
            <a:avLst/>
          </a:prstGeom>
        </p:spPr>
        <p:txBody>
          <a:bodyPr anchor="ctr" anchorCtr="0"/>
          <a:lstStyle>
            <a:lvl1pPr algn="ctr">
              <a:defRPr sz="900" b="1">
                <a:solidFill>
                  <a:srgbClr val="0B1B2E"/>
                </a:solidFill>
                <a:latin typeface="Leelawadee UI" panose="020B0502040204020203" pitchFamily="34" charset="-34"/>
                <a:cs typeface="Leelawadee UI" panose="020B0502040204020203" pitchFamily="34" charset="-34"/>
              </a:defRPr>
            </a:lvl1pPr>
          </a:lstStyle>
          <a:p>
            <a:endParaRPr lang="de-DE" dirty="0"/>
          </a:p>
        </p:txBody>
      </p:sp>
      <p:sp>
        <p:nvSpPr>
          <p:cNvPr id="12" name="Foliennummernplatzhalter 5">
            <a:extLst>
              <a:ext uri="{FF2B5EF4-FFF2-40B4-BE49-F238E27FC236}">
                <a16:creationId xmlns:a16="http://schemas.microsoft.com/office/drawing/2014/main" id="{3D9BFE18-F82B-487F-A97F-B5DAA512CDA7}"/>
              </a:ext>
            </a:extLst>
          </p:cNvPr>
          <p:cNvSpPr>
            <a:spLocks noGrp="1"/>
          </p:cNvSpPr>
          <p:nvPr>
            <p:ph type="sldNum" sz="quarter" idx="4"/>
          </p:nvPr>
        </p:nvSpPr>
        <p:spPr>
          <a:xfrm>
            <a:off x="10999571" y="6416040"/>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‹Nr.›</a:t>
            </a:fld>
            <a:endParaRPr lang="de-DE" dirty="0"/>
          </a:p>
        </p:txBody>
      </p:sp>
    </p:spTree>
    <p:extLst>
      <p:ext uri="{BB962C8B-B14F-4D97-AF65-F5344CB8AC3E}">
        <p14:creationId xmlns:p14="http://schemas.microsoft.com/office/powerpoint/2010/main" val="3459768777"/>
      </p:ext>
    </p:extLst>
  </p:cSld>
  <p:clrMap bg1="lt1" tx1="dk1" bg2="lt2" tx2="dk2" accent1="accent1" accent2="accent2" accent3="accent3" accent4="accent4" accent5="accent5" accent6="accent6" hlink="hlink" folHlink="folHlink"/>
  <p:sldLayoutIdLst>
    <p:sldLayoutId id="2147483675" r:id="rId1"/>
    <p:sldLayoutId id="2147483674" r:id="rId2"/>
    <p:sldLayoutId id="2147483676" r:id="rId3"/>
  </p:sldLayoutIdLst>
  <p:txStyles>
    <p:titleStyle>
      <a:lvl1pPr algn="l" defTabSz="914400" rtl="0" eaLnBrk="1" latinLnBrk="0" hangingPunct="1">
        <a:lnSpc>
          <a:spcPct val="90000"/>
        </a:lnSpc>
        <a:spcBef>
          <a:spcPct val="0"/>
        </a:spcBef>
        <a:buNone/>
        <a:defRPr sz="4400" kern="1200">
          <a:solidFill>
            <a:schemeClr val="tx1"/>
          </a:solidFill>
          <a:latin typeface="Leelawadee UI" panose="020B0502040204020203" pitchFamily="34" charset="-34"/>
          <a:ea typeface="+mj-ea"/>
          <a:cs typeface="Leelawadee UI" panose="020B0502040204020203" pitchFamily="34" charset="-34"/>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creativecommons.org/licenses/by/4.0" TargetMode="Externa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3" Type="http://schemas.openxmlformats.org/officeDocument/2006/relationships/image" Target="../media/image6.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5.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 Id="rId1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nfdi.social/@nfdi4bioimage" TargetMode="External"/><Relationship Id="rId3" Type="http://schemas.openxmlformats.org/officeDocument/2006/relationships/image" Target="../media/image32.png"/><Relationship Id="rId7" Type="http://schemas.openxmlformats.org/officeDocument/2006/relationships/hyperlink" Target="https://bsky.app/profile/nfdi4bioimage.bsky.social" TargetMode="Externa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hyperlink" Target="https://gerbi-gmb.de/i3dbio/i3dbio-help-contact/" TargetMode="External"/><Relationship Id="rId5" Type="http://schemas.openxmlformats.org/officeDocument/2006/relationships/hyperlink" Target="https://nfdi4bioimage.de/help-desk" TargetMode="External"/><Relationship Id="rId4" Type="http://schemas.openxmlformats.org/officeDocument/2006/relationships/hyperlink" Target="mailto:office@nfdi4bioimage.de" TargetMode="External"/><Relationship Id="rId9" Type="http://schemas.openxmlformats.org/officeDocument/2006/relationships/hyperlink" Target="https://www.linkedin.com/company/nfdi4bioimag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openstax.org/books/concepts-biology/pages/1-introduction" TargetMode="Externa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www.flickr.com/photos/zeissmicro/6908567127" TargetMode="External"/><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5.png"/><Relationship Id="rId4" Type="http://schemas.openxmlformats.org/officeDocument/2006/relationships/hyperlink" Target="https://creativecommons.org/licenses/by-sa/2.0/" TargetMode="External"/><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hyperlink" Target="https://doi.org/10.1111/jmi.13317" TargetMode="Externa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9.jpeg"/><Relationship Id="rId7" Type="http://schemas.openxmlformats.org/officeDocument/2006/relationships/hyperlink" Target="https://creativecommons.org/licenses/by/4.0/" TargetMode="External"/><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hyperlink" Target="https://doi.org/10.5281/zenodo.14186100" TargetMode="External"/><Relationship Id="rId5" Type="http://schemas.openxmlformats.org/officeDocument/2006/relationships/hyperlink" Target="http://falk-illustrations.de/" TargetMode="External"/><Relationship Id="rId4" Type="http://schemas.openxmlformats.org/officeDocument/2006/relationships/hyperlink" Target="https://github.com/NFDI4BIOIMAGE/Postcards-2024#Image-data-life-cycl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F51C391-5120-4D38-8BF8-E07FC1A3419A}"/>
              </a:ext>
            </a:extLst>
          </p:cNvPr>
          <p:cNvSpPr>
            <a:spLocks noGrp="1"/>
          </p:cNvSpPr>
          <p:nvPr>
            <p:ph type="ctrTitle"/>
          </p:nvPr>
        </p:nvSpPr>
        <p:spPr>
          <a:xfrm>
            <a:off x="1940015" y="2538279"/>
            <a:ext cx="10080535" cy="1726627"/>
          </a:xfrm>
        </p:spPr>
        <p:txBody>
          <a:bodyPr wrap="square" anchor="t" anchorCtr="0">
            <a:spAutoFit/>
          </a:bodyPr>
          <a:lstStyle/>
          <a:p>
            <a:r>
              <a:rPr lang="en-US" sz="4000" dirty="0"/>
              <a:t>Managing FAIR microscopy data at scale </a:t>
            </a:r>
            <a:br>
              <a:rPr lang="en-US" sz="4000" dirty="0"/>
            </a:br>
            <a:r>
              <a:rPr lang="en-US" sz="4000" dirty="0"/>
              <a:t>for universities and research institutions: </a:t>
            </a:r>
            <a:br>
              <a:rPr lang="en-US" sz="4800" dirty="0"/>
            </a:br>
            <a:r>
              <a:rPr lang="en-US" sz="3800" dirty="0"/>
              <a:t>an introduction for non-imaging stakeholders</a:t>
            </a:r>
            <a:endParaRPr lang="de-DE" sz="3800" dirty="0">
              <a:latin typeface="Leelawadee UI" panose="020B0502040204020203" pitchFamily="34" charset="-34"/>
              <a:cs typeface="Leelawadee UI" panose="020B0502040204020203" pitchFamily="34" charset="-34"/>
            </a:endParaRPr>
          </a:p>
        </p:txBody>
      </p:sp>
      <p:sp>
        <p:nvSpPr>
          <p:cNvPr id="6" name="Textplatzhalter 5">
            <a:extLst>
              <a:ext uri="{FF2B5EF4-FFF2-40B4-BE49-F238E27FC236}">
                <a16:creationId xmlns:a16="http://schemas.microsoft.com/office/drawing/2014/main" id="{B40AFC36-09A5-4F90-84C6-7064E104EA9A}"/>
              </a:ext>
            </a:extLst>
          </p:cNvPr>
          <p:cNvSpPr>
            <a:spLocks noGrp="1"/>
          </p:cNvSpPr>
          <p:nvPr>
            <p:ph type="body" sz="quarter" idx="13"/>
          </p:nvPr>
        </p:nvSpPr>
        <p:spPr>
          <a:xfrm>
            <a:off x="1940015" y="4453993"/>
            <a:ext cx="8194675" cy="1794136"/>
          </a:xfrm>
        </p:spPr>
        <p:txBody>
          <a:bodyPr/>
          <a:lstStyle/>
          <a:p>
            <a:r>
              <a:rPr lang="de-DE" b="1" u="sng" dirty="0"/>
              <a:t>Christian Schmidt</a:t>
            </a:r>
            <a:r>
              <a:rPr lang="de-DE" b="1" baseline="30000" dirty="0"/>
              <a:t>1</a:t>
            </a:r>
            <a:r>
              <a:rPr lang="de-DE" b="1" dirty="0"/>
              <a:t>, </a:t>
            </a:r>
            <a:r>
              <a:rPr lang="de-DE" b="1" u="sng" dirty="0"/>
              <a:t>Michele Bortolomeazzi</a:t>
            </a:r>
            <a:r>
              <a:rPr lang="de-DE" b="1" baseline="30000" dirty="0"/>
              <a:t>2</a:t>
            </a:r>
            <a:r>
              <a:rPr lang="de-DE" b="1" dirty="0"/>
              <a:t>, </a:t>
            </a:r>
            <a:r>
              <a:rPr lang="de-DE" b="1" u="sng" dirty="0"/>
              <a:t>Ksenia Krooß</a:t>
            </a:r>
            <a:r>
              <a:rPr lang="de-DE" b="1" baseline="30000" dirty="0"/>
              <a:t>3</a:t>
            </a:r>
            <a:r>
              <a:rPr lang="de-DE" b="1" dirty="0"/>
              <a:t>, Jan-Philipp Mallm</a:t>
            </a:r>
            <a:r>
              <a:rPr lang="de-DE" b="1" baseline="30000" dirty="0"/>
              <a:t>2</a:t>
            </a:r>
            <a:r>
              <a:rPr lang="de-DE" b="1" dirty="0"/>
              <a:t>, Elisa Ferrando-May</a:t>
            </a:r>
            <a:r>
              <a:rPr lang="de-DE" b="1" baseline="30000" dirty="0"/>
              <a:t>1</a:t>
            </a:r>
            <a:r>
              <a:rPr lang="de-DE" b="1" dirty="0"/>
              <a:t>, Stefanie Weidtkamp-Peters</a:t>
            </a:r>
            <a:r>
              <a:rPr lang="de-DE" b="1" baseline="30000" dirty="0"/>
              <a:t>3</a:t>
            </a:r>
            <a:br>
              <a:rPr lang="de-DE" dirty="0"/>
            </a:br>
            <a:br>
              <a:rPr lang="de-DE" sz="1400" dirty="0"/>
            </a:br>
            <a:r>
              <a:rPr lang="de-DE" sz="1400" dirty="0"/>
              <a:t>1 Enabling Technology Department, German Cancer Research Center (DKFZ), Heidelberg</a:t>
            </a:r>
            <a:br>
              <a:rPr lang="de-DE" sz="1400" dirty="0"/>
            </a:br>
            <a:r>
              <a:rPr lang="de-DE" sz="1400" dirty="0"/>
              <a:t>2 Single-</a:t>
            </a:r>
            <a:r>
              <a:rPr lang="de-DE" sz="1400" dirty="0" err="1"/>
              <a:t>cell</a:t>
            </a:r>
            <a:r>
              <a:rPr lang="de-DE" sz="1400" dirty="0"/>
              <a:t> open Lab, German Cancer Research Center (DKFZ), Heidelberg</a:t>
            </a:r>
            <a:br>
              <a:rPr lang="de-DE" sz="1400" dirty="0"/>
            </a:br>
            <a:r>
              <a:rPr lang="de-DE" sz="1400" dirty="0"/>
              <a:t>3 Center </a:t>
            </a:r>
            <a:r>
              <a:rPr lang="de-DE" sz="1400" dirty="0" err="1"/>
              <a:t>for</a:t>
            </a:r>
            <a:r>
              <a:rPr lang="de-DE" sz="1400" dirty="0"/>
              <a:t> </a:t>
            </a:r>
            <a:r>
              <a:rPr lang="de-DE" sz="1400" dirty="0" err="1"/>
              <a:t>Advanced</a:t>
            </a:r>
            <a:r>
              <a:rPr lang="de-DE" sz="1400" dirty="0"/>
              <a:t> Imaging (</a:t>
            </a:r>
            <a:r>
              <a:rPr lang="de-DE" sz="1400" dirty="0" err="1"/>
              <a:t>CAi</a:t>
            </a:r>
            <a:r>
              <a:rPr lang="de-DE" sz="1400" dirty="0"/>
              <a:t>), Heinrich Heine University Düsseldorf</a:t>
            </a:r>
            <a:br>
              <a:rPr lang="de-DE" sz="1400" dirty="0"/>
            </a:br>
            <a:endParaRPr lang="de-DE" dirty="0"/>
          </a:p>
        </p:txBody>
      </p:sp>
      <p:sp>
        <p:nvSpPr>
          <p:cNvPr id="7" name="Datumsplatzhalter 3">
            <a:extLst>
              <a:ext uri="{FF2B5EF4-FFF2-40B4-BE49-F238E27FC236}">
                <a16:creationId xmlns:a16="http://schemas.microsoft.com/office/drawing/2014/main" id="{99D76E79-8B71-4F1D-8F99-E4DFA9F8AD9E}"/>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pic>
        <p:nvPicPr>
          <p:cNvPr id="8" name="Picture 2" descr="Creative Commons, Licenses, Icons, By, Sa, Nc, Nd, Gray Creative, png ...">
            <a:extLst>
              <a:ext uri="{FF2B5EF4-FFF2-40B4-BE49-F238E27FC236}">
                <a16:creationId xmlns:a16="http://schemas.microsoft.com/office/drawing/2014/main" id="{BADFEDF4-BC17-4149-A539-8E3938D80ED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5" t="-450" r="51283" b="68767"/>
          <a:stretch/>
        </p:blipFill>
        <p:spPr bwMode="auto">
          <a:xfrm>
            <a:off x="11024643" y="6235510"/>
            <a:ext cx="896999" cy="321526"/>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a:extLst>
              <a:ext uri="{FF2B5EF4-FFF2-40B4-BE49-F238E27FC236}">
                <a16:creationId xmlns:a16="http://schemas.microsoft.com/office/drawing/2014/main" id="{8B2F727F-14FE-4423-98A6-AC863CEE64A9}"/>
              </a:ext>
            </a:extLst>
          </p:cNvPr>
          <p:cNvSpPr txBox="1"/>
          <p:nvPr/>
        </p:nvSpPr>
        <p:spPr>
          <a:xfrm>
            <a:off x="8246318" y="5647340"/>
            <a:ext cx="3894037" cy="861774"/>
          </a:xfrm>
          <a:prstGeom prst="rect">
            <a:avLst/>
          </a:prstGeom>
          <a:noFill/>
        </p:spPr>
        <p:txBody>
          <a:bodyPr wrap="square" rtlCol="0">
            <a:spAutoFit/>
          </a:bodyPr>
          <a:lstStyle/>
          <a:p>
            <a:r>
              <a:rPr lang="de-DE" sz="1000" dirty="0" err="1">
                <a:latin typeface="Leelawadee UI" panose="020B0502040204020203" pitchFamily="34" charset="-34"/>
                <a:cs typeface="Leelawadee UI" panose="020B0502040204020203" pitchFamily="34" charset="-34"/>
              </a:rPr>
              <a:t>With</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exception</a:t>
            </a:r>
            <a:r>
              <a:rPr lang="de-DE" sz="1000" dirty="0">
                <a:latin typeface="Leelawadee UI" panose="020B0502040204020203" pitchFamily="34" charset="-34"/>
                <a:cs typeface="Leelawadee UI" panose="020B0502040204020203" pitchFamily="34" charset="-34"/>
              </a:rPr>
              <a:t> of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used</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logos</a:t>
            </a:r>
            <a:r>
              <a:rPr lang="de-DE" sz="1000" dirty="0">
                <a:latin typeface="Leelawadee UI" panose="020B0502040204020203" pitchFamily="34" charset="-34"/>
                <a:cs typeface="Leelawadee UI" panose="020B0502040204020203" pitchFamily="34" charset="-34"/>
              </a:rPr>
              <a:t>, and </a:t>
            </a:r>
            <a:r>
              <a:rPr lang="de-DE" sz="1000" dirty="0" err="1">
                <a:latin typeface="Leelawadee UI" panose="020B0502040204020203" pitchFamily="34" charset="-34"/>
                <a:cs typeface="Leelawadee UI" panose="020B0502040204020203" pitchFamily="34" charset="-34"/>
              </a:rPr>
              <a:t>unless</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marked</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otherwise</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content</a:t>
            </a:r>
            <a:r>
              <a:rPr lang="de-DE" sz="1000" dirty="0">
                <a:latin typeface="Leelawadee UI" panose="020B0502040204020203" pitchFamily="34" charset="-34"/>
                <a:cs typeface="Leelawadee UI" panose="020B0502040204020203" pitchFamily="34" charset="-34"/>
              </a:rPr>
              <a:t> of </a:t>
            </a:r>
            <a:r>
              <a:rPr lang="de-DE" sz="1000" dirty="0" err="1">
                <a:latin typeface="Leelawadee UI" panose="020B0502040204020203" pitchFamily="34" charset="-34"/>
                <a:cs typeface="Leelawadee UI" panose="020B0502040204020203" pitchFamily="34" charset="-34"/>
              </a:rPr>
              <a:t>these</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slides</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is</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published</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under</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terms</a:t>
            </a:r>
            <a:r>
              <a:rPr lang="de-DE" sz="1000" dirty="0">
                <a:latin typeface="Leelawadee UI" panose="020B0502040204020203" pitchFamily="34" charset="-34"/>
                <a:cs typeface="Leelawadee UI" panose="020B0502040204020203" pitchFamily="34" charset="-34"/>
              </a:rPr>
              <a:t> of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Creative Commons Attribution 4.0 License (CC-BY) (</a:t>
            </a:r>
            <a:r>
              <a:rPr lang="de-DE" sz="1000" dirty="0">
                <a:latin typeface="Leelawadee UI" panose="020B0502040204020203" pitchFamily="34" charset="-34"/>
                <a:cs typeface="Leelawadee UI" panose="020B0502040204020203" pitchFamily="34" charset="-34"/>
                <a:hlinkClick r:id="rId3"/>
              </a:rPr>
              <a:t>http://creativecommons.org/licenses/by/4.0</a:t>
            </a:r>
            <a:r>
              <a:rPr lang="de-DE" sz="1000" dirty="0">
                <a:latin typeface="Leelawadee UI" panose="020B0502040204020203" pitchFamily="34" charset="-34"/>
                <a:cs typeface="Leelawadee UI" panose="020B0502040204020203" pitchFamily="34" charset="-34"/>
              </a:rPr>
              <a:t>)</a:t>
            </a:r>
          </a:p>
          <a:p>
            <a:endParaRPr lang="de-DE" sz="1000" dirty="0">
              <a:latin typeface="Leelawadee UI" panose="020B0502040204020203" pitchFamily="34" charset="-34"/>
              <a:cs typeface="Leelawadee UI" panose="020B0502040204020203" pitchFamily="34" charset="-34"/>
            </a:endParaRPr>
          </a:p>
        </p:txBody>
      </p:sp>
      <p:pic>
        <p:nvPicPr>
          <p:cNvPr id="13" name="Grafik 12">
            <a:extLst>
              <a:ext uri="{FF2B5EF4-FFF2-40B4-BE49-F238E27FC236}">
                <a16:creationId xmlns:a16="http://schemas.microsoft.com/office/drawing/2014/main" id="{58951AAD-EC02-4A3E-9CE6-642B8172F5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771" y="195694"/>
            <a:ext cx="1828537" cy="1794135"/>
          </a:xfrm>
          <a:prstGeom prst="rect">
            <a:avLst/>
          </a:prstGeom>
        </p:spPr>
      </p:pic>
      <p:sp>
        <p:nvSpPr>
          <p:cNvPr id="3" name="Textfeld 2">
            <a:extLst>
              <a:ext uri="{FF2B5EF4-FFF2-40B4-BE49-F238E27FC236}">
                <a16:creationId xmlns:a16="http://schemas.microsoft.com/office/drawing/2014/main" id="{4A356897-2B64-47A8-B0FF-490F75C00533}"/>
              </a:ext>
            </a:extLst>
          </p:cNvPr>
          <p:cNvSpPr txBox="1"/>
          <p:nvPr/>
        </p:nvSpPr>
        <p:spPr>
          <a:xfrm>
            <a:off x="1940015" y="6026941"/>
            <a:ext cx="4020909" cy="369332"/>
          </a:xfrm>
          <a:prstGeom prst="rect">
            <a:avLst/>
          </a:prstGeom>
          <a:noFill/>
        </p:spPr>
        <p:txBody>
          <a:bodyPr wrap="none" rtlCol="0">
            <a:spAutoFit/>
          </a:bodyPr>
          <a:lstStyle/>
          <a:p>
            <a:r>
              <a:rPr lang="de-DE" dirty="0" err="1"/>
              <a:t>Zenodo</a:t>
            </a:r>
            <a:r>
              <a:rPr lang="de-DE" dirty="0"/>
              <a:t> DOI: </a:t>
            </a:r>
            <a:r>
              <a:rPr lang="de-DE" b="1" dirty="0"/>
              <a:t>10.5281/zenodo.15026373</a:t>
            </a:r>
            <a:r>
              <a:rPr lang="de-DE" dirty="0"/>
              <a:t> </a:t>
            </a:r>
          </a:p>
        </p:txBody>
      </p:sp>
    </p:spTree>
    <p:extLst>
      <p:ext uri="{BB962C8B-B14F-4D97-AF65-F5344CB8AC3E}">
        <p14:creationId xmlns:p14="http://schemas.microsoft.com/office/powerpoint/2010/main" val="29016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939ECBE0-7C72-4402-AEA2-6C73FC5DBE6D}"/>
              </a:ext>
            </a:extLst>
          </p:cNvPr>
          <p:cNvPicPr>
            <a:picLocks noChangeAspect="1"/>
          </p:cNvPicPr>
          <p:nvPr/>
        </p:nvPicPr>
        <p:blipFill>
          <a:blip r:embed="rId2"/>
          <a:stretch>
            <a:fillRect/>
          </a:stretch>
        </p:blipFill>
        <p:spPr>
          <a:xfrm rot="21403626">
            <a:off x="42456" y="-2231654"/>
            <a:ext cx="13473617" cy="11047029"/>
          </a:xfrm>
          <a:prstGeom prst="rect">
            <a:avLst/>
          </a:prstGeom>
        </p:spPr>
      </p:pic>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385308" y="411176"/>
            <a:ext cx="6696919" cy="681355"/>
          </a:xfrm>
        </p:spPr>
        <p:txBody>
          <a:bodyPr>
            <a:normAutofit fontScale="90000"/>
          </a:bodyPr>
          <a:lstStyle/>
          <a:p>
            <a:r>
              <a:rPr lang="de-DE" dirty="0"/>
              <a:t>(</a:t>
            </a:r>
            <a:r>
              <a:rPr lang="de-DE" dirty="0" err="1"/>
              <a:t>Inter</a:t>
            </a:r>
            <a:r>
              <a:rPr lang="de-DE" dirty="0"/>
              <a:t>)national </a:t>
            </a:r>
            <a:r>
              <a:rPr lang="de-DE" dirty="0" err="1"/>
              <a:t>collaboration</a:t>
            </a:r>
            <a:r>
              <a:rPr lang="de-DE" dirty="0"/>
              <a:t> </a:t>
            </a:r>
            <a:r>
              <a:rPr lang="de-DE" dirty="0" err="1"/>
              <a:t>is</a:t>
            </a:r>
            <a:r>
              <a:rPr lang="de-DE" dirty="0"/>
              <a:t> </a:t>
            </a:r>
            <a:r>
              <a:rPr lang="de-DE" dirty="0" err="1"/>
              <a:t>key</a:t>
            </a:r>
            <a:r>
              <a:rPr lang="de-DE" dirty="0"/>
              <a:t> </a:t>
            </a:r>
            <a:r>
              <a:rPr lang="de-DE" dirty="0" err="1"/>
              <a:t>to</a:t>
            </a:r>
            <a:r>
              <a:rPr lang="de-DE" dirty="0"/>
              <a:t> RDM</a:t>
            </a:r>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10</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pic>
        <p:nvPicPr>
          <p:cNvPr id="4" name="Grafik 3">
            <a:extLst>
              <a:ext uri="{FF2B5EF4-FFF2-40B4-BE49-F238E27FC236}">
                <a16:creationId xmlns:a16="http://schemas.microsoft.com/office/drawing/2014/main" id="{211779D3-27B3-4B5E-91FD-C9D97401DF38}"/>
              </a:ext>
            </a:extLst>
          </p:cNvPr>
          <p:cNvPicPr>
            <a:picLocks noChangeAspect="1"/>
          </p:cNvPicPr>
          <p:nvPr/>
        </p:nvPicPr>
        <p:blipFill>
          <a:blip r:embed="rId4"/>
          <a:stretch>
            <a:fillRect/>
          </a:stretch>
        </p:blipFill>
        <p:spPr>
          <a:xfrm rot="189641">
            <a:off x="5251643" y="2173143"/>
            <a:ext cx="2351144" cy="3169032"/>
          </a:xfrm>
          <a:prstGeom prst="rect">
            <a:avLst/>
          </a:prstGeom>
        </p:spPr>
      </p:pic>
      <p:pic>
        <p:nvPicPr>
          <p:cNvPr id="10" name="Grafik 9">
            <a:extLst>
              <a:ext uri="{FF2B5EF4-FFF2-40B4-BE49-F238E27FC236}">
                <a16:creationId xmlns:a16="http://schemas.microsoft.com/office/drawing/2014/main" id="{E89D1F72-CE95-4638-B812-B21C2CC10F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8212" y="954961"/>
            <a:ext cx="1227716" cy="1204618"/>
          </a:xfrm>
          <a:prstGeom prst="rect">
            <a:avLst/>
          </a:prstGeom>
        </p:spPr>
      </p:pic>
      <p:pic>
        <p:nvPicPr>
          <p:cNvPr id="11" name="Grafik 10">
            <a:extLst>
              <a:ext uri="{FF2B5EF4-FFF2-40B4-BE49-F238E27FC236}">
                <a16:creationId xmlns:a16="http://schemas.microsoft.com/office/drawing/2014/main" id="{1B4826C7-3520-43A9-AAB0-13A108D01E81}"/>
              </a:ext>
            </a:extLst>
          </p:cNvPr>
          <p:cNvPicPr>
            <a:picLocks noChangeAspect="1"/>
          </p:cNvPicPr>
          <p:nvPr/>
        </p:nvPicPr>
        <p:blipFill>
          <a:blip r:embed="rId6"/>
          <a:stretch>
            <a:fillRect/>
          </a:stretch>
        </p:blipFill>
        <p:spPr>
          <a:xfrm>
            <a:off x="5488969" y="5388582"/>
            <a:ext cx="2199395" cy="685364"/>
          </a:xfrm>
          <a:prstGeom prst="rect">
            <a:avLst/>
          </a:prstGeom>
        </p:spPr>
      </p:pic>
      <p:pic>
        <p:nvPicPr>
          <p:cNvPr id="12" name="Grafik 11">
            <a:extLst>
              <a:ext uri="{FF2B5EF4-FFF2-40B4-BE49-F238E27FC236}">
                <a16:creationId xmlns:a16="http://schemas.microsoft.com/office/drawing/2014/main" id="{CCEECE4F-D91F-4E32-8E12-30C89650FCCB}"/>
              </a:ext>
            </a:extLst>
          </p:cNvPr>
          <p:cNvPicPr>
            <a:picLocks noChangeAspect="1"/>
          </p:cNvPicPr>
          <p:nvPr/>
        </p:nvPicPr>
        <p:blipFill>
          <a:blip r:embed="rId7"/>
          <a:stretch>
            <a:fillRect/>
          </a:stretch>
        </p:blipFill>
        <p:spPr>
          <a:xfrm>
            <a:off x="3112049" y="2795169"/>
            <a:ext cx="899775" cy="633831"/>
          </a:xfrm>
          <a:prstGeom prst="rect">
            <a:avLst/>
          </a:prstGeom>
        </p:spPr>
      </p:pic>
      <p:pic>
        <p:nvPicPr>
          <p:cNvPr id="15" name="Grafik 14">
            <a:extLst>
              <a:ext uri="{FF2B5EF4-FFF2-40B4-BE49-F238E27FC236}">
                <a16:creationId xmlns:a16="http://schemas.microsoft.com/office/drawing/2014/main" id="{99932B12-4BA5-4152-8F50-5AB7761F2E47}"/>
              </a:ext>
            </a:extLst>
          </p:cNvPr>
          <p:cNvPicPr>
            <a:picLocks noChangeAspect="1"/>
          </p:cNvPicPr>
          <p:nvPr/>
        </p:nvPicPr>
        <p:blipFill>
          <a:blip r:embed="rId8"/>
          <a:stretch>
            <a:fillRect/>
          </a:stretch>
        </p:blipFill>
        <p:spPr>
          <a:xfrm>
            <a:off x="3088037" y="2191873"/>
            <a:ext cx="877194" cy="340375"/>
          </a:xfrm>
          <a:prstGeom prst="rect">
            <a:avLst/>
          </a:prstGeom>
        </p:spPr>
      </p:pic>
      <p:pic>
        <p:nvPicPr>
          <p:cNvPr id="16" name="Grafik 15">
            <a:extLst>
              <a:ext uri="{FF2B5EF4-FFF2-40B4-BE49-F238E27FC236}">
                <a16:creationId xmlns:a16="http://schemas.microsoft.com/office/drawing/2014/main" id="{D5AFEFCD-3DBF-4877-9B83-E795A70683B2}"/>
              </a:ext>
            </a:extLst>
          </p:cNvPr>
          <p:cNvPicPr>
            <a:picLocks noChangeAspect="1"/>
          </p:cNvPicPr>
          <p:nvPr/>
        </p:nvPicPr>
        <p:blipFill>
          <a:blip r:embed="rId9"/>
          <a:stretch>
            <a:fillRect/>
          </a:stretch>
        </p:blipFill>
        <p:spPr>
          <a:xfrm>
            <a:off x="8833736" y="5038381"/>
            <a:ext cx="2558163" cy="657321"/>
          </a:xfrm>
          <a:prstGeom prst="rect">
            <a:avLst/>
          </a:prstGeom>
        </p:spPr>
      </p:pic>
      <p:pic>
        <p:nvPicPr>
          <p:cNvPr id="17" name="Picture 2" descr="Release of Bio-Formats 5.5.0 - Announcements - Image.sc Forum">
            <a:extLst>
              <a:ext uri="{FF2B5EF4-FFF2-40B4-BE49-F238E27FC236}">
                <a16:creationId xmlns:a16="http://schemas.microsoft.com/office/drawing/2014/main" id="{3E05B594-7DF9-4620-886A-D3AFEEF77FF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3628" y="1359601"/>
            <a:ext cx="1363251" cy="712298"/>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a:extLst>
              <a:ext uri="{FF2B5EF4-FFF2-40B4-BE49-F238E27FC236}">
                <a16:creationId xmlns:a16="http://schemas.microsoft.com/office/drawing/2014/main" id="{EFA3A6EE-8738-4E9C-8181-157D8F960225}"/>
              </a:ext>
            </a:extLst>
          </p:cNvPr>
          <p:cNvPicPr>
            <a:picLocks noChangeAspect="1"/>
          </p:cNvPicPr>
          <p:nvPr/>
        </p:nvPicPr>
        <p:blipFill>
          <a:blip r:embed="rId11"/>
          <a:stretch>
            <a:fillRect/>
          </a:stretch>
        </p:blipFill>
        <p:spPr>
          <a:xfrm>
            <a:off x="5967009" y="4243708"/>
            <a:ext cx="1078608" cy="685364"/>
          </a:xfrm>
          <a:prstGeom prst="rect">
            <a:avLst/>
          </a:prstGeom>
        </p:spPr>
      </p:pic>
      <p:pic>
        <p:nvPicPr>
          <p:cNvPr id="19" name="Grafik 18">
            <a:extLst>
              <a:ext uri="{FF2B5EF4-FFF2-40B4-BE49-F238E27FC236}">
                <a16:creationId xmlns:a16="http://schemas.microsoft.com/office/drawing/2014/main" id="{9C265AF7-FB77-4A0A-A3F6-1F1AF96694A2}"/>
              </a:ext>
            </a:extLst>
          </p:cNvPr>
          <p:cNvPicPr>
            <a:picLocks noChangeAspect="1"/>
          </p:cNvPicPr>
          <p:nvPr/>
        </p:nvPicPr>
        <p:blipFill>
          <a:blip r:embed="rId12"/>
          <a:stretch>
            <a:fillRect/>
          </a:stretch>
        </p:blipFill>
        <p:spPr>
          <a:xfrm>
            <a:off x="8995543" y="1938441"/>
            <a:ext cx="1965608" cy="609062"/>
          </a:xfrm>
          <a:prstGeom prst="rect">
            <a:avLst/>
          </a:prstGeom>
        </p:spPr>
      </p:pic>
      <p:pic>
        <p:nvPicPr>
          <p:cNvPr id="20" name="Grafik 19">
            <a:extLst>
              <a:ext uri="{FF2B5EF4-FFF2-40B4-BE49-F238E27FC236}">
                <a16:creationId xmlns:a16="http://schemas.microsoft.com/office/drawing/2014/main" id="{E665A289-B9D5-46C8-9296-A64575B2913A}"/>
              </a:ext>
            </a:extLst>
          </p:cNvPr>
          <p:cNvPicPr>
            <a:picLocks noChangeAspect="1"/>
          </p:cNvPicPr>
          <p:nvPr/>
        </p:nvPicPr>
        <p:blipFill>
          <a:blip r:embed="rId13"/>
          <a:stretch>
            <a:fillRect/>
          </a:stretch>
        </p:blipFill>
        <p:spPr>
          <a:xfrm>
            <a:off x="2123692" y="4462850"/>
            <a:ext cx="2644698" cy="441402"/>
          </a:xfrm>
          <a:prstGeom prst="rect">
            <a:avLst/>
          </a:prstGeom>
        </p:spPr>
      </p:pic>
      <p:pic>
        <p:nvPicPr>
          <p:cNvPr id="21" name="Grafik 20">
            <a:extLst>
              <a:ext uri="{FF2B5EF4-FFF2-40B4-BE49-F238E27FC236}">
                <a16:creationId xmlns:a16="http://schemas.microsoft.com/office/drawing/2014/main" id="{929C5F5C-6BA7-4799-8D44-49C275E2A325}"/>
              </a:ext>
            </a:extLst>
          </p:cNvPr>
          <p:cNvPicPr>
            <a:picLocks noChangeAspect="1"/>
          </p:cNvPicPr>
          <p:nvPr/>
        </p:nvPicPr>
        <p:blipFill>
          <a:blip r:embed="rId14"/>
          <a:stretch>
            <a:fillRect/>
          </a:stretch>
        </p:blipFill>
        <p:spPr>
          <a:xfrm>
            <a:off x="7082227" y="4094381"/>
            <a:ext cx="1528665" cy="491335"/>
          </a:xfrm>
          <a:prstGeom prst="rect">
            <a:avLst/>
          </a:prstGeom>
        </p:spPr>
      </p:pic>
    </p:spTree>
    <p:extLst>
      <p:ext uri="{BB962C8B-B14F-4D97-AF65-F5344CB8AC3E}">
        <p14:creationId xmlns:p14="http://schemas.microsoft.com/office/powerpoint/2010/main" val="7081137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410543" y="236694"/>
            <a:ext cx="9511046" cy="681355"/>
          </a:xfrm>
        </p:spPr>
        <p:txBody>
          <a:bodyPr>
            <a:normAutofit fontScale="90000"/>
          </a:bodyPr>
          <a:lstStyle/>
          <a:p>
            <a:r>
              <a:rPr lang="de-DE" dirty="0" err="1"/>
              <a:t>Collaboration</a:t>
            </a:r>
            <a:r>
              <a:rPr lang="de-DE" dirty="0"/>
              <a:t> of different </a:t>
            </a:r>
            <a:r>
              <a:rPr lang="de-DE" dirty="0" err="1"/>
              <a:t>stakeholders</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11</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5" name="Textfeld 4">
            <a:extLst>
              <a:ext uri="{FF2B5EF4-FFF2-40B4-BE49-F238E27FC236}">
                <a16:creationId xmlns:a16="http://schemas.microsoft.com/office/drawing/2014/main" id="{14F97CEF-58FC-4E55-A814-75EB1864E83D}"/>
              </a:ext>
            </a:extLst>
          </p:cNvPr>
          <p:cNvSpPr txBox="1"/>
          <p:nvPr/>
        </p:nvSpPr>
        <p:spPr>
          <a:xfrm>
            <a:off x="1951431" y="1282228"/>
            <a:ext cx="8142998" cy="5016758"/>
          </a:xfrm>
          <a:prstGeom prst="rect">
            <a:avLst/>
          </a:prstGeom>
          <a:noFill/>
        </p:spPr>
        <p:txBody>
          <a:bodyPr wrap="none" rtlCol="0">
            <a:spAutoFit/>
          </a:bodyPr>
          <a:lstStyle/>
          <a:p>
            <a:pPr marL="571500" indent="-571500">
              <a:buFont typeface="Arial" panose="020B0604020202020204" pitchFamily="34" charset="0"/>
              <a:buChar char="•"/>
            </a:pPr>
            <a:r>
              <a:rPr lang="de-DE" sz="3200" dirty="0" err="1">
                <a:latin typeface="Leelawadee" panose="020B0502040204020203" pitchFamily="34" charset="-34"/>
                <a:cs typeface="Leelawadee" panose="020B0502040204020203" pitchFamily="34" charset="-34"/>
              </a:rPr>
              <a:t>Microscopists</a:t>
            </a:r>
            <a:r>
              <a:rPr lang="de-DE" sz="3200" dirty="0">
                <a:latin typeface="Leelawadee" panose="020B0502040204020203" pitchFamily="34" charset="-34"/>
                <a:cs typeface="Leelawadee" panose="020B0502040204020203" pitchFamily="34" charset="-34"/>
              </a:rPr>
              <a:t> / Core </a:t>
            </a:r>
            <a:r>
              <a:rPr lang="de-DE" sz="3200" dirty="0" err="1">
                <a:latin typeface="Leelawadee" panose="020B0502040204020203" pitchFamily="34" charset="-34"/>
                <a:cs typeface="Leelawadee" panose="020B0502040204020203" pitchFamily="34" charset="-34"/>
              </a:rPr>
              <a:t>Facilities</a:t>
            </a:r>
            <a:endParaRPr lang="de-DE" sz="3200" dirty="0">
              <a:latin typeface="Leelawadee" panose="020B0502040204020203" pitchFamily="34" charset="-34"/>
              <a:cs typeface="Leelawadee" panose="020B0502040204020203" pitchFamily="34" charset="-34"/>
            </a:endParaRP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Group </a:t>
            </a:r>
            <a:r>
              <a:rPr lang="de-DE" sz="3200" dirty="0" err="1">
                <a:latin typeface="Leelawadee" panose="020B0502040204020203" pitchFamily="34" charset="-34"/>
                <a:cs typeface="Leelawadee" panose="020B0502040204020203" pitchFamily="34" charset="-34"/>
              </a:rPr>
              <a:t>leaders</a:t>
            </a:r>
            <a:endParaRPr lang="de-DE" sz="3200" dirty="0">
              <a:latin typeface="Leelawadee" panose="020B0502040204020203" pitchFamily="34" charset="-34"/>
              <a:cs typeface="Leelawadee" panose="020B0502040204020203" pitchFamily="34" charset="-34"/>
            </a:endParaRP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Bioimage </a:t>
            </a:r>
            <a:r>
              <a:rPr lang="de-DE" sz="3200" dirty="0" err="1">
                <a:latin typeface="Leelawadee" panose="020B0502040204020203" pitchFamily="34" charset="-34"/>
                <a:cs typeface="Leelawadee" panose="020B0502040204020203" pitchFamily="34" charset="-34"/>
              </a:rPr>
              <a:t>analysts</a:t>
            </a:r>
            <a:r>
              <a:rPr lang="de-DE" sz="3200" dirty="0">
                <a:latin typeface="Leelawadee" panose="020B0502040204020203" pitchFamily="34" charset="-34"/>
                <a:cs typeface="Leelawadee" panose="020B0502040204020203" pitchFamily="34" charset="-34"/>
              </a:rPr>
              <a:t> and </a:t>
            </a:r>
            <a:r>
              <a:rPr lang="de-DE" sz="3200" dirty="0" err="1">
                <a:latin typeface="Leelawadee" panose="020B0502040204020203" pitchFamily="34" charset="-34"/>
                <a:cs typeface="Leelawadee" panose="020B0502040204020203" pitchFamily="34" charset="-34"/>
              </a:rPr>
              <a:t>wet</a:t>
            </a:r>
            <a:r>
              <a:rPr lang="de-DE" sz="3200" dirty="0">
                <a:latin typeface="Leelawadee" panose="020B0502040204020203" pitchFamily="34" charset="-34"/>
                <a:cs typeface="Leelawadee" panose="020B0502040204020203" pitchFamily="34" charset="-34"/>
              </a:rPr>
              <a:t>-lab </a:t>
            </a:r>
            <a:r>
              <a:rPr lang="de-DE" sz="3200" dirty="0" err="1">
                <a:latin typeface="Leelawadee" panose="020B0502040204020203" pitchFamily="34" charset="-34"/>
                <a:cs typeface="Leelawadee" panose="020B0502040204020203" pitchFamily="34" charset="-34"/>
              </a:rPr>
              <a:t>scientists</a:t>
            </a:r>
            <a:r>
              <a:rPr lang="de-DE" sz="3200" dirty="0">
                <a:latin typeface="Leelawadee" panose="020B0502040204020203" pitchFamily="34" charset="-34"/>
                <a:cs typeface="Leelawadee" panose="020B0502040204020203" pitchFamily="34" charset="-34"/>
              </a:rPr>
              <a:t> </a:t>
            </a: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Information Technology / Scientific IT</a:t>
            </a: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Libraries</a:t>
            </a: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RDM </a:t>
            </a:r>
            <a:r>
              <a:rPr lang="de-DE" sz="3200" dirty="0" err="1">
                <a:latin typeface="Leelawadee" panose="020B0502040204020203" pitchFamily="34" charset="-34"/>
                <a:cs typeface="Leelawadee" panose="020B0502040204020203" pitchFamily="34" charset="-34"/>
              </a:rPr>
              <a:t>teams</a:t>
            </a:r>
            <a:endParaRPr lang="de-DE" sz="3200" dirty="0">
              <a:latin typeface="Leelawadee" panose="020B0502040204020203" pitchFamily="34" charset="-34"/>
              <a:cs typeface="Leelawadee" panose="020B0502040204020203" pitchFamily="34" charset="-34"/>
            </a:endParaRP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Open </a:t>
            </a:r>
            <a:r>
              <a:rPr lang="de-DE" sz="3200" dirty="0" err="1">
                <a:latin typeface="Leelawadee" panose="020B0502040204020203" pitchFamily="34" charset="-34"/>
                <a:cs typeface="Leelawadee" panose="020B0502040204020203" pitchFamily="34" charset="-34"/>
              </a:rPr>
              <a:t>science</a:t>
            </a:r>
            <a:r>
              <a:rPr lang="de-DE" sz="3200" dirty="0">
                <a:latin typeface="Leelawadee" panose="020B0502040204020203" pitchFamily="34" charset="-34"/>
                <a:cs typeface="Leelawadee" panose="020B0502040204020203" pitchFamily="34" charset="-34"/>
              </a:rPr>
              <a:t> </a:t>
            </a:r>
            <a:r>
              <a:rPr lang="de-DE" sz="3200" dirty="0" err="1">
                <a:latin typeface="Leelawadee" panose="020B0502040204020203" pitchFamily="34" charset="-34"/>
                <a:cs typeface="Leelawadee" panose="020B0502040204020203" pitchFamily="34" charset="-34"/>
              </a:rPr>
              <a:t>teams</a:t>
            </a:r>
            <a:endParaRPr lang="de-DE" sz="3200" dirty="0">
              <a:latin typeface="Leelawadee" panose="020B0502040204020203" pitchFamily="34" charset="-34"/>
              <a:cs typeface="Leelawadee" panose="020B0502040204020203" pitchFamily="34" charset="-34"/>
            </a:endParaRP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(Data </a:t>
            </a:r>
            <a:r>
              <a:rPr lang="de-DE" sz="3200" dirty="0" err="1">
                <a:latin typeface="Leelawadee" panose="020B0502040204020203" pitchFamily="34" charset="-34"/>
                <a:cs typeface="Leelawadee" panose="020B0502040204020203" pitchFamily="34" charset="-34"/>
              </a:rPr>
              <a:t>protection</a:t>
            </a:r>
            <a:r>
              <a:rPr lang="de-DE" sz="3200" dirty="0">
                <a:latin typeface="Leelawadee" panose="020B0502040204020203" pitchFamily="34" charset="-34"/>
                <a:cs typeface="Leelawadee" panose="020B0502040204020203" pitchFamily="34" charset="-34"/>
              </a:rPr>
              <a:t> </a:t>
            </a:r>
            <a:r>
              <a:rPr lang="de-DE" sz="3200" dirty="0" err="1">
                <a:latin typeface="Leelawadee" panose="020B0502040204020203" pitchFamily="34" charset="-34"/>
                <a:cs typeface="Leelawadee" panose="020B0502040204020203" pitchFamily="34" charset="-34"/>
              </a:rPr>
              <a:t>offices</a:t>
            </a:r>
            <a:r>
              <a:rPr lang="de-DE" sz="3200" dirty="0">
                <a:latin typeface="Leelawadee" panose="020B0502040204020203" pitchFamily="34" charset="-34"/>
                <a:cs typeface="Leelawadee" panose="020B0502040204020203" pitchFamily="34" charset="-34"/>
              </a:rPr>
              <a:t>)</a:t>
            </a: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Legal </a:t>
            </a:r>
            <a:r>
              <a:rPr lang="de-DE" sz="3200" dirty="0" err="1">
                <a:latin typeface="Leelawadee" panose="020B0502040204020203" pitchFamily="34" charset="-34"/>
                <a:cs typeface="Leelawadee" panose="020B0502040204020203" pitchFamily="34" charset="-34"/>
              </a:rPr>
              <a:t>offices</a:t>
            </a:r>
            <a:r>
              <a:rPr lang="de-DE" sz="3200" dirty="0">
                <a:latin typeface="Leelawadee" panose="020B0502040204020203" pitchFamily="34" charset="-34"/>
                <a:cs typeface="Leelawadee" panose="020B0502040204020203" pitchFamily="34" charset="-34"/>
              </a:rPr>
              <a:t> (IP-</a:t>
            </a:r>
            <a:r>
              <a:rPr lang="de-DE" sz="3200" dirty="0" err="1">
                <a:latin typeface="Leelawadee" panose="020B0502040204020203" pitchFamily="34" charset="-34"/>
                <a:cs typeface="Leelawadee" panose="020B0502040204020203" pitchFamily="34" charset="-34"/>
              </a:rPr>
              <a:t>rights</a:t>
            </a:r>
            <a:r>
              <a:rPr lang="de-DE" sz="3200" dirty="0">
                <a:latin typeface="Leelawadee" panose="020B0502040204020203" pitchFamily="34" charset="-34"/>
                <a:cs typeface="Leelawadee" panose="020B0502040204020203" pitchFamily="34" charset="-34"/>
              </a:rPr>
              <a:t>?)</a:t>
            </a:r>
          </a:p>
          <a:p>
            <a:pPr marL="571500" indent="-571500">
              <a:buFont typeface="Arial" panose="020B0604020202020204" pitchFamily="34" charset="0"/>
              <a:buChar char="•"/>
            </a:pPr>
            <a:r>
              <a:rPr lang="de-DE" sz="3200" dirty="0">
                <a:latin typeface="Leelawadee" panose="020B0502040204020203" pitchFamily="34" charset="-34"/>
                <a:cs typeface="Leelawadee" panose="020B0502040204020203" pitchFamily="34" charset="-34"/>
              </a:rPr>
              <a:t>…</a:t>
            </a:r>
          </a:p>
        </p:txBody>
      </p:sp>
      <p:pic>
        <p:nvPicPr>
          <p:cNvPr id="22" name="Grafik 21">
            <a:extLst>
              <a:ext uri="{FF2B5EF4-FFF2-40B4-BE49-F238E27FC236}">
                <a16:creationId xmlns:a16="http://schemas.microsoft.com/office/drawing/2014/main" id="{C9713AF6-9072-47D0-90F7-7141AB9F87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Tree>
    <p:extLst>
      <p:ext uri="{BB962C8B-B14F-4D97-AF65-F5344CB8AC3E}">
        <p14:creationId xmlns:p14="http://schemas.microsoft.com/office/powerpoint/2010/main" val="26150789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410543" y="236694"/>
            <a:ext cx="9511046" cy="681355"/>
          </a:xfrm>
        </p:spPr>
        <p:txBody>
          <a:bodyPr>
            <a:normAutofit fontScale="90000"/>
          </a:bodyPr>
          <a:lstStyle/>
          <a:p>
            <a:r>
              <a:rPr lang="de-DE" dirty="0"/>
              <a:t>Goal </a:t>
            </a:r>
            <a:r>
              <a:rPr lang="de-DE" dirty="0" err="1"/>
              <a:t>for</a:t>
            </a:r>
            <a:r>
              <a:rPr lang="de-DE" dirty="0"/>
              <a:t> </a:t>
            </a:r>
            <a:r>
              <a:rPr lang="de-DE" dirty="0" err="1"/>
              <a:t>this</a:t>
            </a:r>
            <a:r>
              <a:rPr lang="de-DE" dirty="0"/>
              <a:t> </a:t>
            </a:r>
            <a:r>
              <a:rPr lang="de-DE" dirty="0" err="1"/>
              <a:t>workshop</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12</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5" name="Textfeld 4">
            <a:extLst>
              <a:ext uri="{FF2B5EF4-FFF2-40B4-BE49-F238E27FC236}">
                <a16:creationId xmlns:a16="http://schemas.microsoft.com/office/drawing/2014/main" id="{14F97CEF-58FC-4E55-A814-75EB1864E83D}"/>
              </a:ext>
            </a:extLst>
          </p:cNvPr>
          <p:cNvSpPr txBox="1"/>
          <p:nvPr/>
        </p:nvSpPr>
        <p:spPr>
          <a:xfrm>
            <a:off x="1447477" y="3279733"/>
            <a:ext cx="9652322" cy="646331"/>
          </a:xfrm>
          <a:prstGeom prst="rect">
            <a:avLst/>
          </a:prstGeom>
          <a:noFill/>
        </p:spPr>
        <p:txBody>
          <a:bodyPr wrap="none" rtlCol="0">
            <a:spAutoFit/>
          </a:bodyPr>
          <a:lstStyle/>
          <a:p>
            <a:r>
              <a:rPr lang="de-DE" sz="3600" dirty="0">
                <a:latin typeface="Leelawadee" panose="020B0502040204020203" pitchFamily="34" charset="-34"/>
                <a:cs typeface="Leelawadee" panose="020B0502040204020203" pitchFamily="34" charset="-34"/>
              </a:rPr>
              <a:t>Bring </a:t>
            </a:r>
            <a:r>
              <a:rPr lang="de-DE" sz="3600" dirty="0" err="1">
                <a:latin typeface="Leelawadee" panose="020B0502040204020203" pitchFamily="34" charset="-34"/>
                <a:cs typeface="Leelawadee" panose="020B0502040204020203" pitchFamily="34" charset="-34"/>
              </a:rPr>
              <a:t>us</a:t>
            </a:r>
            <a:r>
              <a:rPr lang="de-DE" sz="3600" dirty="0">
                <a:latin typeface="Leelawadee" panose="020B0502040204020203" pitchFamily="34" charset="-34"/>
                <a:cs typeface="Leelawadee" panose="020B0502040204020203" pitchFamily="34" charset="-34"/>
              </a:rPr>
              <a:t> </a:t>
            </a:r>
            <a:r>
              <a:rPr lang="de-DE" sz="3600" dirty="0" err="1">
                <a:latin typeface="Leelawadee" panose="020B0502040204020203" pitchFamily="34" charset="-34"/>
                <a:cs typeface="Leelawadee" panose="020B0502040204020203" pitchFamily="34" charset="-34"/>
              </a:rPr>
              <a:t>closer</a:t>
            </a:r>
            <a:r>
              <a:rPr lang="de-DE" sz="3600" dirty="0">
                <a:latin typeface="Leelawadee" panose="020B0502040204020203" pitchFamily="34" charset="-34"/>
                <a:cs typeface="Leelawadee" panose="020B0502040204020203" pitchFamily="34" charset="-34"/>
              </a:rPr>
              <a:t> </a:t>
            </a:r>
            <a:r>
              <a:rPr lang="de-DE" sz="3600" dirty="0" err="1">
                <a:latin typeface="Leelawadee" panose="020B0502040204020203" pitchFamily="34" charset="-34"/>
                <a:cs typeface="Leelawadee" panose="020B0502040204020203" pitchFamily="34" charset="-34"/>
              </a:rPr>
              <a:t>together</a:t>
            </a:r>
            <a:r>
              <a:rPr lang="de-DE" sz="3600" dirty="0">
                <a:latin typeface="Leelawadee" panose="020B0502040204020203" pitchFamily="34" charset="-34"/>
                <a:cs typeface="Leelawadee" panose="020B0502040204020203" pitchFamily="34" charset="-34"/>
              </a:rPr>
              <a:t>, </a:t>
            </a:r>
            <a:r>
              <a:rPr lang="de-DE" sz="3600" dirty="0" err="1">
                <a:latin typeface="Leelawadee" panose="020B0502040204020203" pitchFamily="34" charset="-34"/>
                <a:cs typeface="Leelawadee" panose="020B0502040204020203" pitchFamily="34" charset="-34"/>
              </a:rPr>
              <a:t>learn</a:t>
            </a:r>
            <a:r>
              <a:rPr lang="de-DE" sz="3600" dirty="0">
                <a:latin typeface="Leelawadee" panose="020B0502040204020203" pitchFamily="34" charset="-34"/>
                <a:cs typeface="Leelawadee" panose="020B0502040204020203" pitchFamily="34" charset="-34"/>
              </a:rPr>
              <a:t> </a:t>
            </a:r>
            <a:r>
              <a:rPr lang="de-DE" sz="3600" dirty="0" err="1">
                <a:latin typeface="Leelawadee" panose="020B0502040204020203" pitchFamily="34" charset="-34"/>
                <a:cs typeface="Leelawadee" panose="020B0502040204020203" pitchFamily="34" charset="-34"/>
              </a:rPr>
              <a:t>from</a:t>
            </a:r>
            <a:r>
              <a:rPr lang="de-DE" sz="3600" dirty="0">
                <a:latin typeface="Leelawadee" panose="020B0502040204020203" pitchFamily="34" charset="-34"/>
                <a:cs typeface="Leelawadee" panose="020B0502040204020203" pitchFamily="34" charset="-34"/>
              </a:rPr>
              <a:t> </a:t>
            </a:r>
            <a:r>
              <a:rPr lang="de-DE" sz="3600" dirty="0" err="1">
                <a:latin typeface="Leelawadee" panose="020B0502040204020203" pitchFamily="34" charset="-34"/>
                <a:cs typeface="Leelawadee" panose="020B0502040204020203" pitchFamily="34" charset="-34"/>
              </a:rPr>
              <a:t>each</a:t>
            </a:r>
            <a:r>
              <a:rPr lang="de-DE" sz="3600" dirty="0">
                <a:latin typeface="Leelawadee" panose="020B0502040204020203" pitchFamily="34" charset="-34"/>
                <a:cs typeface="Leelawadee" panose="020B0502040204020203" pitchFamily="34" charset="-34"/>
              </a:rPr>
              <a:t> </a:t>
            </a:r>
            <a:r>
              <a:rPr lang="de-DE" sz="3600" dirty="0" err="1">
                <a:latin typeface="Leelawadee" panose="020B0502040204020203" pitchFamily="34" charset="-34"/>
                <a:cs typeface="Leelawadee" panose="020B0502040204020203" pitchFamily="34" charset="-34"/>
              </a:rPr>
              <a:t>other</a:t>
            </a:r>
            <a:endParaRPr lang="de-DE" sz="3600" dirty="0">
              <a:latin typeface="Leelawadee" panose="020B0502040204020203" pitchFamily="34" charset="-34"/>
              <a:cs typeface="Leelawadee" panose="020B0502040204020203" pitchFamily="34" charset="-34"/>
            </a:endParaRPr>
          </a:p>
        </p:txBody>
      </p:sp>
      <p:pic>
        <p:nvPicPr>
          <p:cNvPr id="10" name="Grafik 9">
            <a:extLst>
              <a:ext uri="{FF2B5EF4-FFF2-40B4-BE49-F238E27FC236}">
                <a16:creationId xmlns:a16="http://schemas.microsoft.com/office/drawing/2014/main" id="{36A5EFBF-07BC-432E-B895-0DCBC7091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Tree>
    <p:extLst>
      <p:ext uri="{BB962C8B-B14F-4D97-AF65-F5344CB8AC3E}">
        <p14:creationId xmlns:p14="http://schemas.microsoft.com/office/powerpoint/2010/main" val="16667119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Learning </a:t>
            </a:r>
            <a:r>
              <a:rPr lang="de-DE" dirty="0" err="1"/>
              <a:t>goals</a:t>
            </a:r>
            <a:r>
              <a:rPr lang="de-DE" dirty="0"/>
              <a:t> </a:t>
            </a:r>
            <a:r>
              <a:rPr lang="de-DE" dirty="0" err="1"/>
              <a:t>for</a:t>
            </a:r>
            <a:r>
              <a:rPr lang="de-DE" dirty="0"/>
              <a:t> </a:t>
            </a:r>
            <a:r>
              <a:rPr lang="de-DE" dirty="0" err="1"/>
              <a:t>you</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13</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14" name="Textfeld 13">
            <a:extLst>
              <a:ext uri="{FF2B5EF4-FFF2-40B4-BE49-F238E27FC236}">
                <a16:creationId xmlns:a16="http://schemas.microsoft.com/office/drawing/2014/main" id="{D77FA363-8AA9-430E-ABC3-B46E95A7A074}"/>
              </a:ext>
            </a:extLst>
          </p:cNvPr>
          <p:cNvSpPr txBox="1"/>
          <p:nvPr/>
        </p:nvSpPr>
        <p:spPr>
          <a:xfrm>
            <a:off x="501058" y="1429738"/>
            <a:ext cx="10498513" cy="418999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Become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familiar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with</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the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bioimaging</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000" dirty="0">
                <a:latin typeface="Leelawadee UI" panose="020B0502040204020203" pitchFamily="34" charset="-34"/>
                <a:cs typeface="Leelawadee UI" panose="020B0502040204020203" pitchFamily="34" charset="-34"/>
                <a:sym typeface="Wingdings" panose="05000000000000000000" pitchFamily="2" charset="2"/>
              </a:rPr>
              <a:t> type and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the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specific</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challenges</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microscopy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management</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Know</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about</a:t>
            </a:r>
            <a:r>
              <a:rPr lang="de-DE" sz="2000" dirty="0">
                <a:latin typeface="Leelawadee UI" panose="020B0502040204020203" pitchFamily="34" charset="-34"/>
                <a:cs typeface="Leelawadee UI" panose="020B0502040204020203" pitchFamily="34" charset="-34"/>
                <a:sym typeface="Wingdings" panose="05000000000000000000" pitchFamily="2" charset="2"/>
              </a:rPr>
              <a:t> OMERO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as</a:t>
            </a:r>
            <a:r>
              <a:rPr lang="de-DE" sz="2000" dirty="0">
                <a:latin typeface="Leelawadee UI" panose="020B0502040204020203" pitchFamily="34" charset="-34"/>
                <a:cs typeface="Leelawadee UI" panose="020B0502040204020203" pitchFamily="34" charset="-34"/>
                <a:sym typeface="Wingdings" panose="05000000000000000000" pitchFamily="2" charset="2"/>
              </a:rPr>
              <a:t> a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management</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tool</a:t>
            </a:r>
            <a:r>
              <a:rPr lang="de-DE" sz="2000" dirty="0">
                <a:latin typeface="Leelawadee UI" panose="020B0502040204020203" pitchFamily="34" charset="-34"/>
                <a:cs typeface="Leelawadee UI" panose="020B0502040204020203" pitchFamily="34" charset="-34"/>
                <a:sym typeface="Wingdings" panose="05000000000000000000" pitchFamily="2" charset="2"/>
              </a:rPr>
              <a:t> and </a:t>
            </a:r>
            <a:r>
              <a:rPr lang="de-DE" sz="2000" dirty="0" err="1">
                <a:latin typeface="Leelawadee UI" panose="020B0502040204020203" pitchFamily="34" charset="-34"/>
                <a:cs typeface="Leelawadee UI" panose="020B0502040204020203" pitchFamily="34" charset="-34"/>
                <a:sym typeface="Wingdings" panose="05000000000000000000" pitchFamily="2" charset="2"/>
              </a:rPr>
              <a:t>its</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major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assets</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Learn</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about</a:t>
            </a:r>
            <a:r>
              <a:rPr lang="de-DE" sz="2000" dirty="0">
                <a:latin typeface="Leelawadee UI" panose="020B0502040204020203" pitchFamily="34" charset="-34"/>
                <a:cs typeface="Leelawadee UI" panose="020B0502040204020203" pitchFamily="34" charset="-34"/>
                <a:sym typeface="Wingdings" panose="05000000000000000000" pitchFamily="2" charset="2"/>
              </a:rPr>
              <a:t> Next-generation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file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formats</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large N-dimensional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array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000" dirty="0">
                <a:latin typeface="Leelawadee UI" panose="020B0502040204020203" pitchFamily="34" charset="-34"/>
                <a:cs typeface="Leelawadee UI" panose="020B0502040204020203" pitchFamily="34" charset="-34"/>
                <a:sym typeface="Wingdings" panose="05000000000000000000" pitchFamily="2" charset="2"/>
              </a:rPr>
              <a:t>, in </a:t>
            </a:r>
            <a:r>
              <a:rPr lang="de-DE" sz="2000" dirty="0" err="1">
                <a:latin typeface="Leelawadee UI" panose="020B0502040204020203" pitchFamily="34" charset="-34"/>
                <a:cs typeface="Leelawadee UI" panose="020B0502040204020203" pitchFamily="34" charset="-34"/>
                <a:sym typeface="Wingdings" panose="05000000000000000000" pitchFamily="2" charset="2"/>
              </a:rPr>
              <a:t>particular</a:t>
            </a:r>
            <a:r>
              <a:rPr lang="de-DE" sz="2000" dirty="0">
                <a:latin typeface="Leelawadee UI" panose="020B0502040204020203" pitchFamily="34" charset="-34"/>
                <a:cs typeface="Leelawadee UI" panose="020B0502040204020203" pitchFamily="34" charset="-34"/>
                <a:sym typeface="Wingdings" panose="05000000000000000000" pitchFamily="2" charset="2"/>
              </a:rPr>
              <a:t>, OME-</a:t>
            </a:r>
            <a:r>
              <a:rPr lang="de-DE" sz="2000" dirty="0" err="1">
                <a:latin typeface="Leelawadee UI" panose="020B0502040204020203" pitchFamily="34" charset="-34"/>
                <a:cs typeface="Leelawadee UI" panose="020B0502040204020203" pitchFamily="34" charset="-34"/>
                <a:sym typeface="Wingdings" panose="05000000000000000000" pitchFamily="2" charset="2"/>
              </a:rPr>
              <a:t>Zarr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bioimaging</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Learn</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about</a:t>
            </a:r>
            <a:r>
              <a:rPr lang="de-DE" sz="2000" dirty="0">
                <a:latin typeface="Leelawadee UI" panose="020B0502040204020203" pitchFamily="34" charset="-34"/>
                <a:cs typeface="Leelawadee UI" panose="020B0502040204020203" pitchFamily="34" charset="-34"/>
                <a:sym typeface="Wingdings" panose="05000000000000000000" pitchFamily="2" charset="2"/>
              </a:rPr>
              <a:t> REMBI,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the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minimum</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metadata</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microscopy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000" dirty="0">
                <a:latin typeface="Leelawadee UI" panose="020B0502040204020203" pitchFamily="34" charset="-34"/>
                <a:cs typeface="Leelawadee UI" panose="020B0502040204020203" pitchFamily="34" charset="-34"/>
                <a:sym typeface="Wingdings" panose="05000000000000000000" pitchFamily="2" charset="2"/>
              </a:rPr>
              <a:t>.</a:t>
            </a: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Findability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bioimaging</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Where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to</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deposit</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microscopy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data</a:t>
            </a:r>
            <a:r>
              <a:rPr lang="de-DE" sz="2000" dirty="0">
                <a:latin typeface="Leelawadee UI" panose="020B0502040204020203" pitchFamily="34" charset="-34"/>
                <a:cs typeface="Leelawadee UI" panose="020B0502040204020203" pitchFamily="34" charset="-34"/>
                <a:sym typeface="Wingdings" panose="05000000000000000000" pitchFamily="2" charset="2"/>
              </a:rPr>
              <a:t>?</a:t>
            </a: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Discuss</a:t>
            </a:r>
            <a:r>
              <a:rPr lang="de-DE" sz="2000" dirty="0">
                <a:latin typeface="Leelawadee UI" panose="020B0502040204020203" pitchFamily="34" charset="-34"/>
                <a:cs typeface="Leelawadee UI" panose="020B0502040204020203" pitchFamily="34" charset="-34"/>
                <a:sym typeface="Wingdings" panose="05000000000000000000" pitchFamily="2" charset="2"/>
              </a:rPr>
              <a:t> potential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synergies</a:t>
            </a:r>
            <a:r>
              <a:rPr lang="de-DE" sz="2000" dirty="0">
                <a:latin typeface="Leelawadee UI" panose="020B0502040204020203" pitchFamily="34" charset="-34"/>
                <a:cs typeface="Leelawadee UI" panose="020B0502040204020203" pitchFamily="34" charset="-34"/>
                <a:sym typeface="Wingdings" panose="05000000000000000000" pitchFamily="2" charset="2"/>
              </a:rPr>
              <a:t> and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communication</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gaps</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between</a:t>
            </a:r>
            <a:r>
              <a:rPr lang="de-DE" sz="2000" dirty="0">
                <a:latin typeface="Leelawadee UI" panose="020B0502040204020203" pitchFamily="34" charset="-34"/>
                <a:cs typeface="Leelawadee UI" panose="020B0502040204020203" pitchFamily="34" charset="-34"/>
                <a:sym typeface="Wingdings" panose="05000000000000000000" pitchFamily="2" charset="2"/>
              </a:rPr>
              <a:t> different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stakeholders</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342900"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Know</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who</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to</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contact</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with</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use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cases</a:t>
            </a:r>
            <a:r>
              <a:rPr lang="de-DE" sz="2000" dirty="0">
                <a:latin typeface="Leelawadee UI" panose="020B0502040204020203" pitchFamily="34" charset="-34"/>
                <a:cs typeface="Leelawadee UI" panose="020B0502040204020203" pitchFamily="34" charset="-34"/>
                <a:sym typeface="Wingdings" panose="05000000000000000000" pitchFamily="2" charset="2"/>
              </a:rPr>
              <a:t> in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bioimaging</a:t>
            </a:r>
            <a:r>
              <a:rPr lang="de-DE" sz="2000" dirty="0">
                <a:latin typeface="Leelawadee UI" panose="020B0502040204020203" pitchFamily="34" charset="-34"/>
                <a:cs typeface="Leelawadee UI" panose="020B0502040204020203" pitchFamily="34" charset="-34"/>
                <a:sym typeface="Wingdings" panose="05000000000000000000" pitchFamily="2" charset="2"/>
              </a:rPr>
              <a:t> RDM (NFDI4BIOIMAGE and I3D:bio)</a:t>
            </a:r>
          </a:p>
        </p:txBody>
      </p:sp>
      <p:pic>
        <p:nvPicPr>
          <p:cNvPr id="12" name="Grafik 11">
            <a:extLst>
              <a:ext uri="{FF2B5EF4-FFF2-40B4-BE49-F238E27FC236}">
                <a16:creationId xmlns:a16="http://schemas.microsoft.com/office/drawing/2014/main" id="{B2EAB9EF-B827-45A0-A315-2119BFA97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Tree>
    <p:extLst>
      <p:ext uri="{BB962C8B-B14F-4D97-AF65-F5344CB8AC3E}">
        <p14:creationId xmlns:p14="http://schemas.microsoft.com/office/powerpoint/2010/main" val="233527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Learning </a:t>
            </a:r>
            <a:r>
              <a:rPr lang="de-DE" dirty="0" err="1"/>
              <a:t>goals</a:t>
            </a:r>
            <a:r>
              <a:rPr lang="de-DE" dirty="0"/>
              <a:t> </a:t>
            </a:r>
            <a:r>
              <a:rPr lang="de-DE" dirty="0" err="1"/>
              <a:t>for</a:t>
            </a:r>
            <a:r>
              <a:rPr lang="de-DE" dirty="0"/>
              <a:t> </a:t>
            </a:r>
            <a:r>
              <a:rPr lang="de-DE" dirty="0" err="1"/>
              <a:t>us</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14</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14" name="Textfeld 13">
            <a:extLst>
              <a:ext uri="{FF2B5EF4-FFF2-40B4-BE49-F238E27FC236}">
                <a16:creationId xmlns:a16="http://schemas.microsoft.com/office/drawing/2014/main" id="{D77FA363-8AA9-430E-ABC3-B46E95A7A074}"/>
              </a:ext>
            </a:extLst>
          </p:cNvPr>
          <p:cNvSpPr txBox="1"/>
          <p:nvPr/>
        </p:nvSpPr>
        <p:spPr>
          <a:xfrm>
            <a:off x="501058" y="1632663"/>
            <a:ext cx="10498513" cy="739241"/>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de-DE" sz="3200" dirty="0" err="1">
                <a:latin typeface="Leelawadee UI" panose="020B0502040204020203" pitchFamily="34" charset="-34"/>
                <a:cs typeface="Leelawadee UI" panose="020B0502040204020203" pitchFamily="34" charset="-34"/>
                <a:sym typeface="Wingdings" panose="05000000000000000000" pitchFamily="2" charset="2"/>
              </a:rPr>
              <a:t>Learn</a:t>
            </a:r>
            <a:r>
              <a:rPr lang="de-DE" sz="3200" dirty="0">
                <a:latin typeface="Leelawadee UI" panose="020B0502040204020203" pitchFamily="34" charset="-34"/>
                <a:cs typeface="Leelawadee UI" panose="020B0502040204020203" pitchFamily="34" charset="-34"/>
                <a:sym typeface="Wingdings" panose="05000000000000000000" pitchFamily="2" charset="2"/>
              </a:rPr>
              <a:t> </a:t>
            </a:r>
            <a:r>
              <a:rPr lang="de-DE" sz="3200" dirty="0" err="1">
                <a:latin typeface="Leelawadee UI" panose="020B0502040204020203" pitchFamily="34" charset="-34"/>
                <a:cs typeface="Leelawadee UI" panose="020B0502040204020203" pitchFamily="34" charset="-34"/>
                <a:sym typeface="Wingdings" panose="05000000000000000000" pitchFamily="2" charset="2"/>
              </a:rPr>
              <a:t>about</a:t>
            </a:r>
            <a:r>
              <a:rPr lang="de-DE" sz="3200" dirty="0">
                <a:latin typeface="Leelawadee UI" panose="020B0502040204020203" pitchFamily="34" charset="-34"/>
                <a:cs typeface="Leelawadee UI" panose="020B0502040204020203" pitchFamily="34" charset="-34"/>
                <a:sym typeface="Wingdings" panose="05000000000000000000" pitchFamily="2" charset="2"/>
              </a:rPr>
              <a:t> </a:t>
            </a:r>
            <a:r>
              <a:rPr lang="de-DE" sz="3200" dirty="0" err="1">
                <a:latin typeface="Leelawadee UI" panose="020B0502040204020203" pitchFamily="34" charset="-34"/>
                <a:cs typeface="Leelawadee UI" panose="020B0502040204020203" pitchFamily="34" charset="-34"/>
                <a:sym typeface="Wingdings" panose="05000000000000000000" pitchFamily="2" charset="2"/>
              </a:rPr>
              <a:t>your</a:t>
            </a:r>
            <a:r>
              <a:rPr lang="de-DE" sz="3200" dirty="0">
                <a:latin typeface="Leelawadee UI" panose="020B0502040204020203" pitchFamily="34" charset="-34"/>
                <a:cs typeface="Leelawadee UI" panose="020B0502040204020203" pitchFamily="34" charset="-34"/>
                <a:sym typeface="Wingdings" panose="05000000000000000000" pitchFamily="2" charset="2"/>
              </a:rPr>
              <a:t> </a:t>
            </a:r>
            <a:r>
              <a:rPr lang="de-DE" sz="3200" dirty="0" err="1">
                <a:latin typeface="Leelawadee UI" panose="020B0502040204020203" pitchFamily="34" charset="-34"/>
                <a:cs typeface="Leelawadee UI" panose="020B0502040204020203" pitchFamily="34" charset="-34"/>
                <a:sym typeface="Wingdings" panose="05000000000000000000" pitchFamily="2" charset="2"/>
              </a:rPr>
              <a:t>perspectives</a:t>
            </a:r>
            <a:r>
              <a:rPr lang="de-DE" sz="3200" dirty="0">
                <a:latin typeface="Leelawadee UI" panose="020B0502040204020203" pitchFamily="34" charset="-34"/>
                <a:cs typeface="Leelawadee UI" panose="020B0502040204020203" pitchFamily="34" charset="-34"/>
                <a:sym typeface="Wingdings" panose="05000000000000000000" pitchFamily="2" charset="2"/>
              </a:rPr>
              <a:t>, </a:t>
            </a:r>
            <a:r>
              <a:rPr lang="de-DE" sz="3200" dirty="0" err="1">
                <a:latin typeface="Leelawadee UI" panose="020B0502040204020203" pitchFamily="34" charset="-34"/>
                <a:cs typeface="Leelawadee UI" panose="020B0502040204020203" pitchFamily="34" charset="-34"/>
                <a:sym typeface="Wingdings" panose="05000000000000000000" pitchFamily="2" charset="2"/>
              </a:rPr>
              <a:t>insights</a:t>
            </a:r>
            <a:r>
              <a:rPr lang="de-DE" sz="3200" dirty="0">
                <a:latin typeface="Leelawadee UI" panose="020B0502040204020203" pitchFamily="34" charset="-34"/>
                <a:cs typeface="Leelawadee UI" panose="020B0502040204020203" pitchFamily="34" charset="-34"/>
                <a:sym typeface="Wingdings" panose="05000000000000000000" pitchFamily="2" charset="2"/>
              </a:rPr>
              <a:t>, and </a:t>
            </a:r>
            <a:r>
              <a:rPr lang="de-DE" sz="3200" dirty="0" err="1">
                <a:latin typeface="Leelawadee UI" panose="020B0502040204020203" pitchFamily="34" charset="-34"/>
                <a:cs typeface="Leelawadee UI" panose="020B0502040204020203" pitchFamily="34" charset="-34"/>
                <a:sym typeface="Wingdings" panose="05000000000000000000" pitchFamily="2" charset="2"/>
              </a:rPr>
              <a:t>advice</a:t>
            </a:r>
            <a:endParaRPr lang="de-DE" sz="3200" dirty="0">
              <a:latin typeface="Leelawadee UI" panose="020B0502040204020203" pitchFamily="34" charset="-34"/>
              <a:cs typeface="Leelawadee UI" panose="020B0502040204020203" pitchFamily="34" charset="-34"/>
              <a:sym typeface="Wingdings" panose="05000000000000000000" pitchFamily="2" charset="2"/>
            </a:endParaRPr>
          </a:p>
        </p:txBody>
      </p:sp>
      <p:pic>
        <p:nvPicPr>
          <p:cNvPr id="12" name="Grafik 11">
            <a:extLst>
              <a:ext uri="{FF2B5EF4-FFF2-40B4-BE49-F238E27FC236}">
                <a16:creationId xmlns:a16="http://schemas.microsoft.com/office/drawing/2014/main" id="{B2EAB9EF-B827-45A0-A315-2119BFA97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Tree>
    <p:extLst>
      <p:ext uri="{BB962C8B-B14F-4D97-AF65-F5344CB8AC3E}">
        <p14:creationId xmlns:p14="http://schemas.microsoft.com/office/powerpoint/2010/main" val="3938897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a:xfrm>
            <a:off x="236220" y="3091973"/>
            <a:ext cx="5859780" cy="681355"/>
          </a:xfrm>
        </p:spPr>
        <p:txBody>
          <a:bodyPr>
            <a:normAutofit fontScale="90000"/>
          </a:bodyPr>
          <a:lstStyle/>
          <a:p>
            <a:r>
              <a:rPr lang="de-DE" dirty="0" err="1"/>
              <a:t>Acknowledgments</a:t>
            </a:r>
            <a:endParaRPr lang="de-DE" dirty="0"/>
          </a:p>
        </p:txBody>
      </p:sp>
      <p:sp>
        <p:nvSpPr>
          <p:cNvPr id="3" name="Inhaltsplatzhalter 2">
            <a:extLst>
              <a:ext uri="{FF2B5EF4-FFF2-40B4-BE49-F238E27FC236}">
                <a16:creationId xmlns:a16="http://schemas.microsoft.com/office/drawing/2014/main" id="{4D2942D9-8FA3-42CF-B684-F8E3804924A1}"/>
              </a:ext>
            </a:extLst>
          </p:cNvPr>
          <p:cNvSpPr>
            <a:spLocks noGrp="1"/>
          </p:cNvSpPr>
          <p:nvPr>
            <p:ph idx="1"/>
          </p:nvPr>
        </p:nvSpPr>
        <p:spPr>
          <a:xfrm>
            <a:off x="236220" y="3835449"/>
            <a:ext cx="5349240" cy="1832771"/>
          </a:xfrm>
        </p:spPr>
        <p:txBody>
          <a:bodyPr>
            <a:normAutofit fontScale="92500" lnSpcReduction="10000"/>
          </a:bodyPr>
          <a:lstStyle/>
          <a:p>
            <a:r>
              <a:rPr lang="de-DE" dirty="0"/>
              <a:t>NFDI4BIOIMAGE </a:t>
            </a:r>
            <a:r>
              <a:rPr lang="de-DE" dirty="0" err="1"/>
              <a:t>partners</a:t>
            </a:r>
            <a:endParaRPr lang="de-DE" dirty="0"/>
          </a:p>
          <a:p>
            <a:r>
              <a:rPr lang="de-DE" dirty="0"/>
              <a:t>I3D:bio</a:t>
            </a:r>
          </a:p>
          <a:p>
            <a:r>
              <a:rPr lang="de-DE" dirty="0" err="1"/>
              <a:t>Collaboration</a:t>
            </a:r>
            <a:r>
              <a:rPr lang="de-DE" dirty="0"/>
              <a:t> </a:t>
            </a:r>
            <a:r>
              <a:rPr lang="de-DE" dirty="0" err="1"/>
              <a:t>partners</a:t>
            </a:r>
            <a:endParaRPr lang="de-DE" dirty="0"/>
          </a:p>
          <a:p>
            <a:r>
              <a:rPr lang="de-DE" dirty="0" err="1"/>
              <a:t>GerBI</a:t>
            </a:r>
            <a:r>
              <a:rPr lang="de-DE" dirty="0"/>
              <a:t>-GMB </a:t>
            </a:r>
            <a:r>
              <a:rPr lang="de-DE" dirty="0" err="1"/>
              <a:t>community</a:t>
            </a:r>
            <a:endParaRPr lang="de-DE" dirty="0"/>
          </a:p>
        </p:txBody>
      </p:sp>
      <p:sp>
        <p:nvSpPr>
          <p:cNvPr id="4" name="Datumsplatzhalter 3">
            <a:extLst>
              <a:ext uri="{FF2B5EF4-FFF2-40B4-BE49-F238E27FC236}">
                <a16:creationId xmlns:a16="http://schemas.microsoft.com/office/drawing/2014/main" id="{7936DB8C-E3B9-4641-902B-5923DC955E17}"/>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29/09/23</a:t>
            </a:r>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xfrm>
            <a:off x="10999571" y="6422389"/>
            <a:ext cx="684429" cy="260985"/>
          </a:xfrm>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15</a:t>
            </a:fld>
            <a:endParaRPr lang="de-DE" dirty="0"/>
          </a:p>
        </p:txBody>
      </p:sp>
      <p:pic>
        <p:nvPicPr>
          <p:cNvPr id="1026" name="Picture 2" descr="Universitätsklinikum des Saarlandes - Startseite Forschung">
            <a:extLst>
              <a:ext uri="{FF2B5EF4-FFF2-40B4-BE49-F238E27FC236}">
                <a16:creationId xmlns:a16="http://schemas.microsoft.com/office/drawing/2014/main" id="{919E8AD2-9535-410C-A091-6BA1172C2F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3841" y="5796864"/>
            <a:ext cx="1571510" cy="730935"/>
          </a:xfrm>
          <a:prstGeom prst="rect">
            <a:avLst/>
          </a:prstGeom>
          <a:noFill/>
          <a:extLst>
            <a:ext uri="{909E8E84-426E-40DD-AFC4-6F175D3DCCD1}">
              <a14:hiddenFill xmlns:a14="http://schemas.microsoft.com/office/drawing/2010/main">
                <a:solidFill>
                  <a:srgbClr val="FFFFFF"/>
                </a:solidFill>
              </a14:hiddenFill>
            </a:ext>
          </a:extLst>
        </p:spPr>
      </p:pic>
      <p:sp>
        <p:nvSpPr>
          <p:cNvPr id="7" name="Rechteck 6">
            <a:extLst>
              <a:ext uri="{FF2B5EF4-FFF2-40B4-BE49-F238E27FC236}">
                <a16:creationId xmlns:a16="http://schemas.microsoft.com/office/drawing/2014/main" id="{9862DA2D-9689-4DEC-991E-6D8515815613}"/>
              </a:ext>
            </a:extLst>
          </p:cNvPr>
          <p:cNvSpPr/>
          <p:nvPr/>
        </p:nvSpPr>
        <p:spPr>
          <a:xfrm>
            <a:off x="116197" y="5734743"/>
            <a:ext cx="2474603" cy="861774"/>
          </a:xfrm>
          <a:prstGeom prst="rect">
            <a:avLst/>
          </a:prstGeom>
        </p:spPr>
        <p:txBody>
          <a:bodyPr wrap="square">
            <a:spAutoFit/>
          </a:bodyPr>
          <a:lstStyle/>
          <a:p>
            <a:r>
              <a:rPr lang="de-DE" sz="1000" dirty="0" err="1">
                <a:latin typeface="Leelawadee UI" panose="020B0502040204020203" pitchFamily="34" charset="-34"/>
                <a:cs typeface="Leelawadee UI" panose="020B0502040204020203" pitchFamily="34" charset="-34"/>
              </a:rPr>
              <a:t>Funded</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by</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Deutsche Forschungsgemeinschaft (DFG, German  Research </a:t>
            </a:r>
            <a:r>
              <a:rPr lang="de-DE" sz="1000" dirty="0" err="1">
                <a:latin typeface="Leelawadee UI" panose="020B0502040204020203" pitchFamily="34" charset="-34"/>
                <a:cs typeface="Leelawadee UI" panose="020B0502040204020203" pitchFamily="34" charset="-34"/>
              </a:rPr>
              <a:t>Foundation</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under</a:t>
            </a:r>
            <a:r>
              <a:rPr lang="de-DE" sz="1000" dirty="0">
                <a:latin typeface="Leelawadee UI" panose="020B0502040204020203" pitchFamily="34" charset="-34"/>
                <a:cs typeface="Leelawadee UI" panose="020B0502040204020203" pitchFamily="34" charset="-34"/>
              </a:rPr>
              <a:t> </a:t>
            </a:r>
            <a:r>
              <a:rPr lang="de-DE" sz="1000" dirty="0" err="1">
                <a:latin typeface="Leelawadee UI" panose="020B0502040204020203" pitchFamily="34" charset="-34"/>
                <a:cs typeface="Leelawadee UI" panose="020B0502040204020203" pitchFamily="34" charset="-34"/>
              </a:rPr>
              <a:t>the</a:t>
            </a:r>
            <a:r>
              <a:rPr lang="de-DE" sz="1000" dirty="0">
                <a:latin typeface="Leelawadee UI" panose="020B0502040204020203" pitchFamily="34" charset="-34"/>
                <a:cs typeface="Leelawadee UI" panose="020B0502040204020203" pitchFamily="34" charset="-34"/>
              </a:rPr>
              <a:t> National Research Data </a:t>
            </a:r>
            <a:r>
              <a:rPr lang="de-DE" sz="1000" dirty="0" err="1">
                <a:latin typeface="Leelawadee UI" panose="020B0502040204020203" pitchFamily="34" charset="-34"/>
                <a:cs typeface="Leelawadee UI" panose="020B0502040204020203" pitchFamily="34" charset="-34"/>
              </a:rPr>
              <a:t>Infrasstructure</a:t>
            </a:r>
            <a:r>
              <a:rPr lang="de-DE" sz="1000" dirty="0">
                <a:latin typeface="Leelawadee UI" panose="020B0502040204020203" pitchFamily="34" charset="-34"/>
                <a:cs typeface="Leelawadee UI" panose="020B0502040204020203" pitchFamily="34" charset="-34"/>
              </a:rPr>
              <a:t> – NFDI 46/1 – 501864659</a:t>
            </a:r>
          </a:p>
        </p:txBody>
      </p:sp>
      <p:pic>
        <p:nvPicPr>
          <p:cNvPr id="1028" name="Picture 4" descr="Downloads | nfdi">
            <a:extLst>
              <a:ext uri="{FF2B5EF4-FFF2-40B4-BE49-F238E27FC236}">
                <a16:creationId xmlns:a16="http://schemas.microsoft.com/office/drawing/2014/main" id="{25D12332-8624-47D1-B8C1-6952D961FC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1394" y="5547650"/>
            <a:ext cx="1536132" cy="1229362"/>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9">
            <a:extLst>
              <a:ext uri="{FF2B5EF4-FFF2-40B4-BE49-F238E27FC236}">
                <a16:creationId xmlns:a16="http://schemas.microsoft.com/office/drawing/2014/main" id="{93F5BC91-FE32-4900-9601-5A8833B3CEB7}"/>
              </a:ext>
            </a:extLst>
          </p:cNvPr>
          <p:cNvSpPr/>
          <p:nvPr/>
        </p:nvSpPr>
        <p:spPr>
          <a:xfrm>
            <a:off x="7259029" y="5666025"/>
            <a:ext cx="4424971" cy="507831"/>
          </a:xfrm>
          <a:prstGeom prst="rect">
            <a:avLst/>
          </a:prstGeom>
        </p:spPr>
        <p:txBody>
          <a:bodyPr wrap="square">
            <a:spAutoFit/>
          </a:bodyPr>
          <a:lstStyle/>
          <a:p>
            <a:pPr algn="just"/>
            <a:r>
              <a:rPr lang="en-US" sz="900" dirty="0">
                <a:latin typeface="Leelawadee UI" panose="020B0502040204020203" pitchFamily="34" charset="-34"/>
                <a:cs typeface="Leelawadee UI" panose="020B0502040204020203" pitchFamily="34" charset="-34"/>
              </a:rPr>
              <a:t>The NFDI4BIOIMAGE consortium comprises legally independent partners and does not act autonomously towards third parties. The authors represent the contributions from their respective affiliated institutions and work together for the project.</a:t>
            </a:r>
            <a:endParaRPr lang="de-DE" sz="900" dirty="0">
              <a:latin typeface="Leelawadee UI" panose="020B0502040204020203" pitchFamily="34" charset="-34"/>
              <a:cs typeface="Leelawadee UI" panose="020B0502040204020203" pitchFamily="34" charset="-34"/>
            </a:endParaRPr>
          </a:p>
        </p:txBody>
      </p:sp>
      <p:sp>
        <p:nvSpPr>
          <p:cNvPr id="15" name="Titel 1">
            <a:extLst>
              <a:ext uri="{FF2B5EF4-FFF2-40B4-BE49-F238E27FC236}">
                <a16:creationId xmlns:a16="http://schemas.microsoft.com/office/drawing/2014/main" id="{117CE724-CAD3-4C29-9EE7-FD05CE529A5C}"/>
              </a:ext>
            </a:extLst>
          </p:cNvPr>
          <p:cNvSpPr txBox="1">
            <a:spLocks/>
          </p:cNvSpPr>
          <p:nvPr/>
        </p:nvSpPr>
        <p:spPr>
          <a:xfrm>
            <a:off x="236220" y="413883"/>
            <a:ext cx="9029902" cy="68135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rgbClr val="0B1B2E"/>
                </a:solidFill>
                <a:latin typeface="Leelawadee UI" panose="020B0502040204020203" pitchFamily="34" charset="-34"/>
                <a:ea typeface="+mj-ea"/>
                <a:cs typeface="Leelawadee UI" panose="020B0502040204020203" pitchFamily="34" charset="-34"/>
              </a:defRPr>
            </a:lvl1pPr>
          </a:lstStyle>
          <a:p>
            <a:r>
              <a:rPr lang="de-DE" dirty="0"/>
              <a:t>Contact</a:t>
            </a:r>
          </a:p>
        </p:txBody>
      </p:sp>
      <p:sp>
        <p:nvSpPr>
          <p:cNvPr id="16" name="Inhaltsplatzhalter 2">
            <a:extLst>
              <a:ext uri="{FF2B5EF4-FFF2-40B4-BE49-F238E27FC236}">
                <a16:creationId xmlns:a16="http://schemas.microsoft.com/office/drawing/2014/main" id="{682BB007-9A4A-4343-BDD3-A6975A645311}"/>
              </a:ext>
            </a:extLst>
          </p:cNvPr>
          <p:cNvSpPr txBox="1">
            <a:spLocks/>
          </p:cNvSpPr>
          <p:nvPr/>
        </p:nvSpPr>
        <p:spPr>
          <a:xfrm>
            <a:off x="327660" y="1182708"/>
            <a:ext cx="5349240" cy="175726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NFDI4BIOIMAGE </a:t>
            </a:r>
            <a:br>
              <a:rPr lang="de-DE" dirty="0"/>
            </a:br>
            <a:r>
              <a:rPr lang="de-DE" dirty="0"/>
              <a:t>Coordination Office</a:t>
            </a:r>
            <a:br>
              <a:rPr lang="de-DE" dirty="0"/>
            </a:br>
            <a:r>
              <a:rPr lang="de-DE" dirty="0"/>
              <a:t>Inga Mohr &amp; Christian Schmidt</a:t>
            </a:r>
            <a:br>
              <a:rPr lang="de-DE" dirty="0"/>
            </a:br>
            <a:r>
              <a:rPr lang="de-DE" dirty="0">
                <a:hlinkClick r:id="rId4"/>
              </a:rPr>
              <a:t>office@nfdi4bioimage.de</a:t>
            </a:r>
            <a:r>
              <a:rPr lang="de-DE" dirty="0"/>
              <a:t> </a:t>
            </a:r>
          </a:p>
        </p:txBody>
      </p:sp>
      <p:sp>
        <p:nvSpPr>
          <p:cNvPr id="17" name="Inhaltsplatzhalter 2">
            <a:extLst>
              <a:ext uri="{FF2B5EF4-FFF2-40B4-BE49-F238E27FC236}">
                <a16:creationId xmlns:a16="http://schemas.microsoft.com/office/drawing/2014/main" id="{11E449DB-6231-4C2D-A7B4-B16F97AD2FCF}"/>
              </a:ext>
            </a:extLst>
          </p:cNvPr>
          <p:cNvSpPr txBox="1">
            <a:spLocks/>
          </p:cNvSpPr>
          <p:nvPr/>
        </p:nvSpPr>
        <p:spPr>
          <a:xfrm>
            <a:off x="6187440" y="996048"/>
            <a:ext cx="5425440" cy="135603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NFDI4BIOIMAGE Help Desk</a:t>
            </a:r>
            <a:br>
              <a:rPr lang="de-DE" dirty="0"/>
            </a:br>
            <a:r>
              <a:rPr lang="de-DE" dirty="0"/>
              <a:t>Data Stewardship Team</a:t>
            </a:r>
            <a:br>
              <a:rPr lang="de-DE" dirty="0"/>
            </a:br>
            <a:r>
              <a:rPr lang="de-DE" dirty="0">
                <a:hlinkClick r:id="rId5"/>
              </a:rPr>
              <a:t>https://nfdi4bioimage.de/help-desk</a:t>
            </a:r>
            <a:r>
              <a:rPr lang="de-DE" dirty="0"/>
              <a:t>   </a:t>
            </a:r>
          </a:p>
        </p:txBody>
      </p:sp>
      <p:sp>
        <p:nvSpPr>
          <p:cNvPr id="18" name="Inhaltsplatzhalter 2">
            <a:extLst>
              <a:ext uri="{FF2B5EF4-FFF2-40B4-BE49-F238E27FC236}">
                <a16:creationId xmlns:a16="http://schemas.microsoft.com/office/drawing/2014/main" id="{D31E984B-2220-46FC-9395-E5FCC88D44A7}"/>
              </a:ext>
            </a:extLst>
          </p:cNvPr>
          <p:cNvSpPr txBox="1">
            <a:spLocks/>
          </p:cNvSpPr>
          <p:nvPr/>
        </p:nvSpPr>
        <p:spPr>
          <a:xfrm>
            <a:off x="6187440" y="2302065"/>
            <a:ext cx="5496560" cy="135603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de-DE" dirty="0"/>
              <a:t>I3D:bio Help Desk</a:t>
            </a:r>
            <a:br>
              <a:rPr lang="de-DE" dirty="0"/>
            </a:br>
            <a:r>
              <a:rPr lang="de-DE" dirty="0">
                <a:hlinkClick r:id="rId6"/>
              </a:rPr>
              <a:t>https://gerbi-gmb.de/i3dbio/i3dbio-help-contact/</a:t>
            </a:r>
            <a:r>
              <a:rPr lang="de-DE" dirty="0"/>
              <a:t> </a:t>
            </a:r>
          </a:p>
        </p:txBody>
      </p:sp>
      <p:sp>
        <p:nvSpPr>
          <p:cNvPr id="5" name="Rechteck 4">
            <a:extLst>
              <a:ext uri="{FF2B5EF4-FFF2-40B4-BE49-F238E27FC236}">
                <a16:creationId xmlns:a16="http://schemas.microsoft.com/office/drawing/2014/main" id="{7F1AE343-4E56-443F-A599-AEA9FFC93D20}"/>
              </a:ext>
            </a:extLst>
          </p:cNvPr>
          <p:cNvSpPr/>
          <p:nvPr/>
        </p:nvSpPr>
        <p:spPr>
          <a:xfrm>
            <a:off x="6187440" y="4113760"/>
            <a:ext cx="5214504" cy="923330"/>
          </a:xfrm>
          <a:prstGeom prst="rect">
            <a:avLst/>
          </a:prstGeom>
        </p:spPr>
        <p:txBody>
          <a:bodyPr wrap="none">
            <a:spAutoFit/>
          </a:bodyPr>
          <a:lstStyle/>
          <a:p>
            <a:r>
              <a:rPr lang="de-DE" dirty="0">
                <a:hlinkClick r:id="rId7"/>
              </a:rPr>
              <a:t>https://bsky.app/profile/nfdi4bioimage.bsky.social</a:t>
            </a:r>
            <a:endParaRPr lang="de-DE" dirty="0"/>
          </a:p>
          <a:p>
            <a:r>
              <a:rPr lang="de-DE" dirty="0">
                <a:hlinkClick r:id="rId8"/>
              </a:rPr>
              <a:t>https://nfdi.social/@nfdi4bioimage</a:t>
            </a:r>
            <a:r>
              <a:rPr lang="de-DE" dirty="0"/>
              <a:t> </a:t>
            </a:r>
          </a:p>
          <a:p>
            <a:r>
              <a:rPr lang="de-DE" dirty="0">
                <a:hlinkClick r:id="rId9"/>
              </a:rPr>
              <a:t>https://www.linkedin.com/company/nfdi4bioimage/</a:t>
            </a:r>
            <a:r>
              <a:rPr lang="de-DE" dirty="0"/>
              <a:t> </a:t>
            </a:r>
          </a:p>
        </p:txBody>
      </p:sp>
    </p:spTree>
    <p:extLst>
      <p:ext uri="{BB962C8B-B14F-4D97-AF65-F5344CB8AC3E}">
        <p14:creationId xmlns:p14="http://schemas.microsoft.com/office/powerpoint/2010/main" val="3749338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Introduction</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2</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14" name="Textfeld 13">
            <a:extLst>
              <a:ext uri="{FF2B5EF4-FFF2-40B4-BE49-F238E27FC236}">
                <a16:creationId xmlns:a16="http://schemas.microsoft.com/office/drawing/2014/main" id="{D77FA363-8AA9-430E-ABC3-B46E95A7A074}"/>
              </a:ext>
            </a:extLst>
          </p:cNvPr>
          <p:cNvSpPr txBox="1"/>
          <p:nvPr/>
        </p:nvSpPr>
        <p:spPr>
          <a:xfrm>
            <a:off x="838200" y="886086"/>
            <a:ext cx="9293477" cy="6498317"/>
          </a:xfrm>
          <a:prstGeom prst="rect">
            <a:avLst/>
          </a:prstGeom>
          <a:noFill/>
        </p:spPr>
        <p:txBody>
          <a:bodyPr wrap="square" rtlCol="0">
            <a:spAutoFit/>
          </a:bodyPr>
          <a:lstStyle/>
          <a:p>
            <a:pPr>
              <a:lnSpc>
                <a:spcPct val="150000"/>
              </a:lnSpc>
            </a:pPr>
            <a:r>
              <a:rPr lang="de-DE" sz="2000" b="1" dirty="0">
                <a:latin typeface="Leelawadee UI" panose="020B0502040204020203" pitchFamily="34" charset="-34"/>
                <a:cs typeface="Leelawadee UI" panose="020B0502040204020203" pitchFamily="34" charset="-34"/>
                <a:sym typeface="Wingdings" panose="05000000000000000000" pitchFamily="2" charset="2"/>
              </a:rPr>
              <a:t>Ksenia Krooß:</a:t>
            </a:r>
          </a:p>
          <a:p>
            <a:pPr marL="800100" lvl="1"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Center </a:t>
            </a:r>
            <a:r>
              <a:rPr lang="de-DE" sz="2000" dirty="0" err="1">
                <a:latin typeface="Leelawadee UI" panose="020B0502040204020203" pitchFamily="34" charset="-34"/>
                <a:cs typeface="Leelawadee UI" panose="020B0502040204020203" pitchFamily="34" charset="-34"/>
                <a:sym typeface="Wingdings" panose="05000000000000000000" pitchFamily="2" charset="2"/>
              </a:rPr>
              <a:t>for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Advanced</a:t>
            </a:r>
            <a:r>
              <a:rPr lang="de-DE" sz="2000" dirty="0">
                <a:latin typeface="Leelawadee UI" panose="020B0502040204020203" pitchFamily="34" charset="-34"/>
                <a:cs typeface="Leelawadee UI" panose="020B0502040204020203" pitchFamily="34" charset="-34"/>
                <a:sym typeface="Wingdings" panose="05000000000000000000" pitchFamily="2" charset="2"/>
              </a:rPr>
              <a:t> Imaging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the</a:t>
            </a:r>
            <a:r>
              <a:rPr lang="de-DE" sz="2000" dirty="0">
                <a:latin typeface="Leelawadee UI" panose="020B0502040204020203" pitchFamily="34" charset="-34"/>
                <a:cs typeface="Leelawadee UI" panose="020B0502040204020203" pitchFamily="34" charset="-34"/>
                <a:sym typeface="Wingdings" panose="05000000000000000000" pitchFamily="2" charset="2"/>
              </a:rPr>
              <a:t> Heinrich Heine University Düsseldorf</a:t>
            </a:r>
          </a:p>
          <a:p>
            <a:pPr marL="800100" lvl="1"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Biologist</a:t>
            </a:r>
            <a:r>
              <a:rPr lang="de-DE" sz="2000" dirty="0">
                <a:latin typeface="Leelawadee UI" panose="020B0502040204020203" pitchFamily="34" charset="-34"/>
                <a:cs typeface="Leelawadee UI" panose="020B0502040204020203" pitchFamily="34" charset="-34"/>
                <a:sym typeface="Wingdings" panose="05000000000000000000" pitchFamily="2" charset="2"/>
              </a:rPr>
              <a:t> (plant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science</a:t>
            </a:r>
            <a:r>
              <a:rPr lang="de-DE" sz="2000" dirty="0">
                <a:latin typeface="Leelawadee UI" panose="020B0502040204020203" pitchFamily="34" charset="-34"/>
                <a:cs typeface="Leelawadee UI" panose="020B0502040204020203" pitchFamily="34" charset="-34"/>
                <a:sym typeface="Wingdings" panose="05000000000000000000" pitchFamily="2" charset="2"/>
              </a:rPr>
              <a:t>)</a:t>
            </a:r>
          </a:p>
          <a:p>
            <a:pPr marL="800100" lvl="1"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Data Steward in NFDI4BIOIMAGE</a:t>
            </a:r>
          </a:p>
          <a:p>
            <a:pPr>
              <a:lnSpc>
                <a:spcPct val="150000"/>
              </a:lnSpc>
            </a:pPr>
            <a:r>
              <a:rPr lang="de-DE" sz="2000" b="1" dirty="0">
                <a:latin typeface="Leelawadee UI" panose="020B0502040204020203" pitchFamily="34" charset="-34"/>
                <a:cs typeface="Leelawadee UI" panose="020B0502040204020203" pitchFamily="34" charset="-34"/>
                <a:sym typeface="Wingdings" panose="05000000000000000000" pitchFamily="2" charset="2"/>
              </a:rPr>
              <a:t>Michele Bortolomeazzi:</a:t>
            </a:r>
          </a:p>
          <a:p>
            <a:pPr marL="800100" lvl="1"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DKFZ German Cancer Research Center, Heidelberg</a:t>
            </a:r>
          </a:p>
          <a:p>
            <a:pPr marL="800100" lvl="1"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Biologist</a:t>
            </a:r>
            <a:r>
              <a:rPr lang="de-DE" sz="2000" dirty="0">
                <a:latin typeface="Leelawadee UI" panose="020B0502040204020203" pitchFamily="34" charset="-34"/>
                <a:cs typeface="Leelawadee UI" panose="020B0502040204020203" pitchFamily="34" charset="-34"/>
                <a:sym typeface="Wingdings" panose="05000000000000000000" pitchFamily="2" charset="2"/>
              </a:rPr>
              <a:t>/</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bioinformatician</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cancer</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research</a:t>
            </a:r>
            <a:r>
              <a:rPr lang="de-DE" sz="2000" dirty="0">
                <a:latin typeface="Leelawadee UI" panose="020B0502040204020203" pitchFamily="34" charset="-34"/>
                <a:cs typeface="Leelawadee UI" panose="020B0502040204020203" pitchFamily="34" charset="-34"/>
                <a:sym typeface="Wingdings" panose="05000000000000000000" pitchFamily="2" charset="2"/>
              </a:rPr>
              <a:t>)</a:t>
            </a:r>
          </a:p>
          <a:p>
            <a:pPr marL="800100" lvl="1"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Staff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member</a:t>
            </a:r>
            <a:r>
              <a:rPr lang="de-DE" sz="2000" dirty="0">
                <a:latin typeface="Leelawadee UI" panose="020B0502040204020203" pitchFamily="34" charset="-34"/>
                <a:cs typeface="Leelawadee UI" panose="020B0502040204020203" pitchFamily="34" charset="-34"/>
                <a:sym typeface="Wingdings" panose="05000000000000000000" pitchFamily="2" charset="2"/>
              </a:rPr>
              <a:t> of NFDI4BIOIMAGE, OMERO </a:t>
            </a:r>
            <a:r>
              <a:rPr lang="de-DE" sz="2000" dirty="0" err="1">
                <a:latin typeface="Leelawadee UI" panose="020B0502040204020203" pitchFamily="34" charset="-34"/>
                <a:cs typeface="Leelawadee UI" panose="020B0502040204020203" pitchFamily="34" charset="-34"/>
                <a:sym typeface="Wingdings" panose="05000000000000000000" pitchFamily="2" charset="2"/>
              </a:rPr>
              <a:t>administrator</a:t>
            </a:r>
            <a:r>
              <a:rPr lang="de-DE" sz="2000" dirty="0">
                <a:latin typeface="Leelawadee UI" panose="020B0502040204020203" pitchFamily="34" charset="-34"/>
                <a:cs typeface="Leelawadee UI" panose="020B0502040204020203" pitchFamily="34" charset="-34"/>
                <a:sym typeface="Wingdings" panose="05000000000000000000" pitchFamily="2" charset="2"/>
              </a:rPr>
              <a:t>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the</a:t>
            </a:r>
            <a:r>
              <a:rPr lang="de-DE" sz="2000" dirty="0">
                <a:latin typeface="Leelawadee UI" panose="020B0502040204020203" pitchFamily="34" charset="-34"/>
                <a:cs typeface="Leelawadee UI" panose="020B0502040204020203" pitchFamily="34" charset="-34"/>
                <a:sym typeface="Wingdings" panose="05000000000000000000" pitchFamily="2" charset="2"/>
              </a:rPr>
              <a:t> DKFZ</a:t>
            </a:r>
          </a:p>
          <a:p>
            <a:pPr>
              <a:lnSpc>
                <a:spcPct val="150000"/>
              </a:lnSpc>
            </a:pPr>
            <a:r>
              <a:rPr lang="de-DE" sz="2000" b="1" dirty="0">
                <a:latin typeface="Leelawadee UI" panose="020B0502040204020203" pitchFamily="34" charset="-34"/>
                <a:cs typeface="Leelawadee UI" panose="020B0502040204020203" pitchFamily="34" charset="-34"/>
                <a:sym typeface="Wingdings" panose="05000000000000000000" pitchFamily="2" charset="2"/>
              </a:rPr>
              <a:t>Christian Schmidt:</a:t>
            </a:r>
          </a:p>
          <a:p>
            <a:pPr marL="800100" lvl="1"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DKFZ German Cancer Research Center, Heidelberg</a:t>
            </a:r>
          </a:p>
          <a:p>
            <a:pPr marL="800100" lvl="1" indent="-342900">
              <a:lnSpc>
                <a:spcPct val="150000"/>
              </a:lnSpc>
              <a:buFont typeface="Arial" panose="020B0604020202020204" pitchFamily="34" charset="0"/>
              <a:buChar char="•"/>
            </a:pPr>
            <a:r>
              <a:rPr lang="de-DE" sz="2000" dirty="0" err="1">
                <a:latin typeface="Leelawadee UI" panose="020B0502040204020203" pitchFamily="34" charset="-34"/>
                <a:cs typeface="Leelawadee UI" panose="020B0502040204020203" pitchFamily="34" charset="-34"/>
                <a:sym typeface="Wingdings" panose="05000000000000000000" pitchFamily="2" charset="2"/>
              </a:rPr>
              <a:t>Biologist</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immunology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cell</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biology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biochemistry</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science</a:t>
            </a:r>
            <a:r>
              <a:rPr lang="de-DE" sz="2000" dirty="0">
                <a:latin typeface="Leelawadee UI" panose="020B0502040204020203" pitchFamily="34" charset="-34"/>
                <a:cs typeface="Leelawadee UI" panose="020B0502040204020203" pitchFamily="34" charset="-34"/>
                <a:sym typeface="Wingdings" panose="05000000000000000000" pitchFamily="2" charset="2"/>
              </a:rPr>
              <a: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manager</a:t>
            </a: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marL="800100" lvl="1" indent="-342900">
              <a:lnSpc>
                <a:spcPct val="150000"/>
              </a:lnSpc>
              <a:buFont typeface="Arial" panose="020B0604020202020204" pitchFamily="34" charset="0"/>
              <a:buChar char="•"/>
            </a:pPr>
            <a:r>
              <a:rPr lang="de-DE" sz="2000" dirty="0">
                <a:latin typeface="Leelawadee UI" panose="020B0502040204020203" pitchFamily="34" charset="-34"/>
                <a:cs typeface="Leelawadee UI" panose="020B0502040204020203" pitchFamily="34" charset="-34"/>
                <a:sym typeface="Wingdings" panose="05000000000000000000" pitchFamily="2" charset="2"/>
              </a:rPr>
              <a:t>Project </a:t>
            </a:r>
            <a:r>
              <a:rPr lang="de-DE" sz="2000" dirty="0" err="1">
                <a:latin typeface="Leelawadee UI" panose="020B0502040204020203" pitchFamily="34" charset="-34"/>
                <a:cs typeface="Leelawadee UI" panose="020B0502040204020203" pitchFamily="34" charset="-34"/>
                <a:sym typeface="Wingdings" panose="05000000000000000000" pitchFamily="2" charset="2"/>
              </a:rPr>
              <a:t>coordinator</a:t>
            </a:r>
            <a:r>
              <a:rPr lang="de-DE" sz="2000" dirty="0">
                <a:latin typeface="Leelawadee UI" panose="020B0502040204020203" pitchFamily="34" charset="-34"/>
                <a:cs typeface="Leelawadee UI" panose="020B0502040204020203" pitchFamily="34" charset="-34"/>
                <a:sym typeface="Wingdings" panose="05000000000000000000" pitchFamily="2" charset="2"/>
              </a:rPr>
              <a:t> of NFDI4BIOIMAGE and I3D:bio</a:t>
            </a:r>
          </a:p>
          <a:p>
            <a:pPr>
              <a:lnSpc>
                <a:spcPct val="150000"/>
              </a:lnSpc>
            </a:pP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a:lnSpc>
                <a:spcPct val="150000"/>
              </a:lnSpc>
            </a:pP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p:txBody>
      </p:sp>
      <p:pic>
        <p:nvPicPr>
          <p:cNvPr id="12" name="Grafik 11">
            <a:extLst>
              <a:ext uri="{FF2B5EF4-FFF2-40B4-BE49-F238E27FC236}">
                <a16:creationId xmlns:a16="http://schemas.microsoft.com/office/drawing/2014/main" id="{B2EAB9EF-B827-45A0-A315-2119BFA97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Tree>
    <p:extLst>
      <p:ext uri="{BB962C8B-B14F-4D97-AF65-F5344CB8AC3E}">
        <p14:creationId xmlns:p14="http://schemas.microsoft.com/office/powerpoint/2010/main" val="3861337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Slido</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3</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3" name="Rectangle 3">
            <a:extLst>
              <a:ext uri="{FF2B5EF4-FFF2-40B4-BE49-F238E27FC236}">
                <a16:creationId xmlns:a16="http://schemas.microsoft.com/office/drawing/2014/main" id="{38AA98DC-016F-4595-A12E-2A9B643033DE}"/>
              </a:ext>
            </a:extLst>
          </p:cNvPr>
          <p:cNvSpPr txBox="1">
            <a:spLocks noChangeArrowheads="1"/>
          </p:cNvSpPr>
          <p:nvPr/>
        </p:nvSpPr>
        <p:spPr>
          <a:xfrm>
            <a:off x="2328625" y="1793918"/>
            <a:ext cx="8970840" cy="4264292"/>
          </a:xfrm>
          <a:prstGeom prst="rect">
            <a:avLst/>
          </a:prstGeom>
        </p:spPr>
        <p:txBody>
          <a:bodyPr/>
          <a:lstStyle>
            <a:lvl1pPr marL="190500" indent="-190500"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cs typeface="ＭＳ Ｐゴシック" charset="0"/>
              </a:defRPr>
            </a:lvl1pPr>
            <a:lvl2pPr marL="569913" indent="-1889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2pPr>
            <a:lvl3pPr marL="947738" indent="-187325"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3pPr>
            <a:lvl4pPr marL="1323975" indent="-185738"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4pPr>
            <a:lvl5pPr marL="17922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5pPr>
            <a:lvl6pPr marL="22494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6pPr>
            <a:lvl7pPr marL="27066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7pPr>
            <a:lvl8pPr marL="31638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8pPr>
            <a:lvl9pPr marL="3621088" indent="-277813" algn="l" rtl="0" eaLnBrk="1" fontAlgn="base" hangingPunct="1">
              <a:spcBef>
                <a:spcPct val="20000"/>
              </a:spcBef>
              <a:spcAft>
                <a:spcPct val="0"/>
              </a:spcAft>
              <a:buClr>
                <a:srgbClr val="FFFFFF"/>
              </a:buClr>
              <a:buSzPct val="90000"/>
              <a:buFont typeface="Times" charset="0"/>
              <a:buChar char="•"/>
              <a:defRPr sz="2000">
                <a:solidFill>
                  <a:schemeClr val="bg2"/>
                </a:solidFill>
                <a:latin typeface="+mn-lt"/>
                <a:ea typeface="+mn-ea"/>
              </a:defRPr>
            </a:lvl9pPr>
          </a:lstStyle>
          <a:p>
            <a:pPr marL="0" indent="0">
              <a:buClr>
                <a:srgbClr val="0047B9"/>
              </a:buClr>
              <a:buSzPct val="115000"/>
              <a:buNone/>
              <a:defRPr/>
            </a:pPr>
            <a:endParaRPr lang="de-DE" dirty="0">
              <a:solidFill>
                <a:srgbClr val="000000"/>
              </a:solidFill>
              <a:cs typeface="+mn-cs"/>
            </a:endParaRPr>
          </a:p>
        </p:txBody>
      </p:sp>
      <p:sp>
        <p:nvSpPr>
          <p:cNvPr id="14" name="Textfeld 13">
            <a:extLst>
              <a:ext uri="{FF2B5EF4-FFF2-40B4-BE49-F238E27FC236}">
                <a16:creationId xmlns:a16="http://schemas.microsoft.com/office/drawing/2014/main" id="{D77FA363-8AA9-430E-ABC3-B46E95A7A074}"/>
              </a:ext>
            </a:extLst>
          </p:cNvPr>
          <p:cNvSpPr txBox="1"/>
          <p:nvPr/>
        </p:nvSpPr>
        <p:spPr>
          <a:xfrm>
            <a:off x="838200" y="886086"/>
            <a:ext cx="9293477" cy="958339"/>
          </a:xfrm>
          <a:prstGeom prst="rect">
            <a:avLst/>
          </a:prstGeom>
          <a:noFill/>
        </p:spPr>
        <p:txBody>
          <a:bodyPr wrap="square" rtlCol="0">
            <a:spAutoFit/>
          </a:bodyPr>
          <a:lstStyle/>
          <a:p>
            <a:pPr>
              <a:lnSpc>
                <a:spcPct val="150000"/>
              </a:lnSpc>
            </a:pP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a:p>
            <a:pPr>
              <a:lnSpc>
                <a:spcPct val="150000"/>
              </a:lnSpc>
            </a:pPr>
            <a:endParaRPr lang="de-DE" sz="2000" dirty="0">
              <a:latin typeface="Leelawadee UI" panose="020B0502040204020203" pitchFamily="34" charset="-34"/>
              <a:cs typeface="Leelawadee UI" panose="020B0502040204020203" pitchFamily="34" charset="-34"/>
              <a:sym typeface="Wingdings" panose="05000000000000000000" pitchFamily="2" charset="2"/>
            </a:endParaRPr>
          </a:p>
        </p:txBody>
      </p:sp>
      <p:pic>
        <p:nvPicPr>
          <p:cNvPr id="12" name="Grafik 11">
            <a:extLst>
              <a:ext uri="{FF2B5EF4-FFF2-40B4-BE49-F238E27FC236}">
                <a16:creationId xmlns:a16="http://schemas.microsoft.com/office/drawing/2014/main" id="{B2EAB9EF-B827-45A0-A315-2119BFA976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
        <p:nvSpPr>
          <p:cNvPr id="3" name="Textfeld 2">
            <a:extLst>
              <a:ext uri="{FF2B5EF4-FFF2-40B4-BE49-F238E27FC236}">
                <a16:creationId xmlns:a16="http://schemas.microsoft.com/office/drawing/2014/main" id="{BC06404E-38C8-4699-9C71-0BA09079EF29}"/>
              </a:ext>
            </a:extLst>
          </p:cNvPr>
          <p:cNvSpPr txBox="1"/>
          <p:nvPr/>
        </p:nvSpPr>
        <p:spPr>
          <a:xfrm>
            <a:off x="838200" y="1628872"/>
            <a:ext cx="7451933" cy="2308324"/>
          </a:xfrm>
          <a:prstGeom prst="rect">
            <a:avLst/>
          </a:prstGeom>
          <a:noFill/>
        </p:spPr>
        <p:txBody>
          <a:bodyPr wrap="square" rtlCol="0">
            <a:spAutoFit/>
          </a:bodyPr>
          <a:lstStyle/>
          <a:p>
            <a:r>
              <a:rPr lang="de-DE" sz="3200" b="1" dirty="0" err="1">
                <a:latin typeface="Leelawadee" panose="020B0502040204020203" pitchFamily="34" charset="-34"/>
                <a:cs typeface="Leelawadee" panose="020B0502040204020203" pitchFamily="34" charset="-34"/>
              </a:rPr>
              <a:t>Let‘s</a:t>
            </a:r>
            <a:r>
              <a:rPr lang="de-DE" sz="3200" b="1" dirty="0">
                <a:latin typeface="Leelawadee" panose="020B0502040204020203" pitchFamily="34" charset="-34"/>
                <a:cs typeface="Leelawadee" panose="020B0502040204020203" pitchFamily="34" charset="-34"/>
              </a:rPr>
              <a:t> </a:t>
            </a:r>
            <a:r>
              <a:rPr lang="de-DE" sz="3200" b="1" dirty="0" err="1">
                <a:latin typeface="Leelawadee" panose="020B0502040204020203" pitchFamily="34" charset="-34"/>
                <a:cs typeface="Leelawadee" panose="020B0502040204020203" pitchFamily="34" charset="-34"/>
              </a:rPr>
              <a:t>get</a:t>
            </a:r>
            <a:r>
              <a:rPr lang="de-DE" sz="3200" b="1" dirty="0">
                <a:latin typeface="Leelawadee" panose="020B0502040204020203" pitchFamily="34" charset="-34"/>
                <a:cs typeface="Leelawadee" panose="020B0502040204020203" pitchFamily="34" charset="-34"/>
              </a:rPr>
              <a:t> </a:t>
            </a:r>
            <a:r>
              <a:rPr lang="de-DE" sz="3200" b="1" dirty="0" err="1">
                <a:latin typeface="Leelawadee" panose="020B0502040204020203" pitchFamily="34" charset="-34"/>
                <a:cs typeface="Leelawadee" panose="020B0502040204020203" pitchFamily="34" charset="-34"/>
              </a:rPr>
              <a:t>to</a:t>
            </a:r>
            <a:r>
              <a:rPr lang="de-DE" sz="3200" b="1" dirty="0">
                <a:latin typeface="Leelawadee" panose="020B0502040204020203" pitchFamily="34" charset="-34"/>
                <a:cs typeface="Leelawadee" panose="020B0502040204020203" pitchFamily="34" charset="-34"/>
              </a:rPr>
              <a:t> </a:t>
            </a:r>
            <a:r>
              <a:rPr lang="de-DE" sz="3200" b="1" dirty="0" err="1">
                <a:latin typeface="Leelawadee" panose="020B0502040204020203" pitchFamily="34" charset="-34"/>
                <a:cs typeface="Leelawadee" panose="020B0502040204020203" pitchFamily="34" charset="-34"/>
              </a:rPr>
              <a:t>know</a:t>
            </a:r>
            <a:r>
              <a:rPr lang="de-DE" sz="3200" b="1" dirty="0">
                <a:latin typeface="Leelawadee" panose="020B0502040204020203" pitchFamily="34" charset="-34"/>
                <a:cs typeface="Leelawadee" panose="020B0502040204020203" pitchFamily="34" charset="-34"/>
              </a:rPr>
              <a:t> </a:t>
            </a:r>
            <a:r>
              <a:rPr lang="de-DE" sz="3200" b="1" dirty="0" err="1">
                <a:latin typeface="Leelawadee" panose="020B0502040204020203" pitchFamily="34" charset="-34"/>
                <a:cs typeface="Leelawadee" panose="020B0502040204020203" pitchFamily="34" charset="-34"/>
              </a:rPr>
              <a:t>each</a:t>
            </a:r>
            <a:r>
              <a:rPr lang="de-DE" sz="3200" b="1" dirty="0">
                <a:latin typeface="Leelawadee" panose="020B0502040204020203" pitchFamily="34" charset="-34"/>
                <a:cs typeface="Leelawadee" panose="020B0502040204020203" pitchFamily="34" charset="-34"/>
              </a:rPr>
              <a:t> </a:t>
            </a:r>
            <a:r>
              <a:rPr lang="de-DE" sz="3200" b="1" dirty="0" err="1">
                <a:latin typeface="Leelawadee" panose="020B0502040204020203" pitchFamily="34" charset="-34"/>
                <a:cs typeface="Leelawadee" panose="020B0502040204020203" pitchFamily="34" charset="-34"/>
              </a:rPr>
              <a:t>other</a:t>
            </a:r>
            <a:r>
              <a:rPr lang="de-DE" sz="3200" b="1" dirty="0">
                <a:latin typeface="Leelawadee" panose="020B0502040204020203" pitchFamily="34" charset="-34"/>
                <a:cs typeface="Leelawadee" panose="020B0502040204020203" pitchFamily="34" charset="-34"/>
              </a:rPr>
              <a:t>:</a:t>
            </a:r>
          </a:p>
          <a:p>
            <a:endParaRPr lang="de-DE" sz="2800" dirty="0">
              <a:latin typeface="Leelawadee" panose="020B0502040204020203" pitchFamily="34" charset="-34"/>
              <a:cs typeface="Leelawadee" panose="020B0502040204020203" pitchFamily="34" charset="-34"/>
            </a:endParaRPr>
          </a:p>
          <a:p>
            <a:r>
              <a:rPr lang="de-DE" sz="2800" dirty="0" err="1">
                <a:latin typeface="Leelawadee" panose="020B0502040204020203" pitchFamily="34" charset="-34"/>
                <a:cs typeface="Leelawadee" panose="020B0502040204020203" pitchFamily="34" charset="-34"/>
              </a:rPr>
              <a:t>What</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is</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your</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background</a:t>
            </a:r>
            <a:r>
              <a:rPr lang="de-DE" sz="2800" dirty="0">
                <a:latin typeface="Leelawadee" panose="020B0502040204020203" pitchFamily="34" charset="-34"/>
                <a:cs typeface="Leelawadee" panose="020B0502040204020203" pitchFamily="34" charset="-34"/>
              </a:rPr>
              <a:t>?</a:t>
            </a:r>
          </a:p>
          <a:p>
            <a:endParaRPr lang="de-DE" sz="2800" dirty="0">
              <a:latin typeface="Leelawadee" panose="020B0502040204020203" pitchFamily="34" charset="-34"/>
              <a:cs typeface="Leelawadee" panose="020B0502040204020203" pitchFamily="34" charset="-34"/>
            </a:endParaRPr>
          </a:p>
          <a:p>
            <a:r>
              <a:rPr lang="de-DE" sz="2800" dirty="0" err="1">
                <a:latin typeface="Leelawadee" panose="020B0502040204020203" pitchFamily="34" charset="-34"/>
                <a:cs typeface="Leelawadee" panose="020B0502040204020203" pitchFamily="34" charset="-34"/>
              </a:rPr>
              <a:t>What</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is</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your</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current</a:t>
            </a:r>
            <a:r>
              <a:rPr lang="de-DE" sz="2800" dirty="0">
                <a:latin typeface="Leelawadee" panose="020B0502040204020203" pitchFamily="34" charset="-34"/>
                <a:cs typeface="Leelawadee" panose="020B0502040204020203" pitchFamily="34" charset="-34"/>
              </a:rPr>
              <a:t> </a:t>
            </a:r>
            <a:r>
              <a:rPr lang="de-DE" sz="2800" dirty="0" err="1">
                <a:latin typeface="Leelawadee" panose="020B0502040204020203" pitchFamily="34" charset="-34"/>
                <a:cs typeface="Leelawadee" panose="020B0502040204020203" pitchFamily="34" charset="-34"/>
              </a:rPr>
              <a:t>job</a:t>
            </a:r>
            <a:r>
              <a:rPr lang="de-DE" sz="2800" dirty="0">
                <a:latin typeface="Leelawadee" panose="020B0502040204020203" pitchFamily="34" charset="-34"/>
                <a:cs typeface="Leelawadee" panose="020B0502040204020203" pitchFamily="34" charset="-34"/>
              </a:rPr>
              <a:t>/</a:t>
            </a:r>
            <a:r>
              <a:rPr lang="de-DE" sz="2800" dirty="0" err="1">
                <a:latin typeface="Leelawadee" panose="020B0502040204020203" pitchFamily="34" charset="-34"/>
                <a:cs typeface="Leelawadee" panose="020B0502040204020203" pitchFamily="34" charset="-34"/>
              </a:rPr>
              <a:t>profession</a:t>
            </a:r>
            <a:r>
              <a:rPr lang="de-DE" sz="2800" dirty="0">
                <a:latin typeface="Leelawadee" panose="020B0502040204020203" pitchFamily="34" charset="-34"/>
                <a:cs typeface="Leelawadee" panose="020B0502040204020203" pitchFamily="34" charset="-34"/>
              </a:rPr>
              <a:t>?</a:t>
            </a:r>
          </a:p>
        </p:txBody>
      </p:sp>
    </p:spTree>
    <p:extLst>
      <p:ext uri="{BB962C8B-B14F-4D97-AF65-F5344CB8AC3E}">
        <p14:creationId xmlns:p14="http://schemas.microsoft.com/office/powerpoint/2010/main" val="3953757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Bioimaging and </a:t>
            </a:r>
            <a:r>
              <a:rPr lang="de-DE" dirty="0" err="1"/>
              <a:t>its</a:t>
            </a:r>
            <a:r>
              <a:rPr lang="de-DE" dirty="0"/>
              <a:t> </a:t>
            </a:r>
            <a:r>
              <a:rPr lang="de-DE" dirty="0" err="1"/>
              <a:t>role</a:t>
            </a:r>
            <a:r>
              <a:rPr lang="de-DE" dirty="0"/>
              <a:t> in </a:t>
            </a:r>
            <a:r>
              <a:rPr lang="de-DE" dirty="0" err="1"/>
              <a:t>research</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4</a:t>
            </a:fld>
            <a:endParaRPr lang="de-DE" dirty="0"/>
          </a:p>
        </p:txBody>
      </p:sp>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8" name="Rechteck 7">
            <a:extLst>
              <a:ext uri="{FF2B5EF4-FFF2-40B4-BE49-F238E27FC236}">
                <a16:creationId xmlns:a16="http://schemas.microsoft.com/office/drawing/2014/main" id="{DE8F22C3-D94E-4CFD-B03A-DDF343A179AA}"/>
              </a:ext>
            </a:extLst>
          </p:cNvPr>
          <p:cNvSpPr/>
          <p:nvPr/>
        </p:nvSpPr>
        <p:spPr>
          <a:xfrm>
            <a:off x="900315" y="6168473"/>
            <a:ext cx="5995785" cy="507831"/>
          </a:xfrm>
          <a:prstGeom prst="rect">
            <a:avLst/>
          </a:prstGeom>
        </p:spPr>
        <p:txBody>
          <a:bodyPr wrap="square">
            <a:spAutoFit/>
          </a:bodyPr>
          <a:lstStyle/>
          <a:p>
            <a:r>
              <a:rPr lang="en-US" sz="900" dirty="0">
                <a:solidFill>
                  <a:srgbClr val="424242"/>
                </a:solidFill>
                <a:latin typeface="Neue Helvetica W01"/>
              </a:rPr>
              <a:t>Modified after: Samantha Fowler, Rebecca Roush, James Wise, OpenStax, Concepts of Biology, Apr 25, 2013, Houston, Texas</a:t>
            </a:r>
            <a:br>
              <a:rPr lang="en-US" sz="900" dirty="0">
                <a:solidFill>
                  <a:srgbClr val="424242"/>
                </a:solidFill>
                <a:latin typeface="Neue Helvetica W01"/>
              </a:rPr>
            </a:br>
            <a:r>
              <a:rPr lang="en-US" sz="900" dirty="0"/>
              <a:t>Access for free at </a:t>
            </a:r>
            <a:r>
              <a:rPr lang="en-US" sz="900" u="sng" dirty="0">
                <a:hlinkClick r:id="rId2"/>
              </a:rPr>
              <a:t>https://openstax.org/books/concepts-biology/pages/1-introduction</a:t>
            </a:r>
            <a:endParaRPr lang="en-US" sz="900" dirty="0">
              <a:solidFill>
                <a:srgbClr val="424242"/>
              </a:solidFill>
              <a:latin typeface="Neue Helvetica W01"/>
            </a:endParaRPr>
          </a:p>
          <a:p>
            <a:r>
              <a:rPr lang="en-US" sz="900" b="0" i="0" dirty="0">
                <a:solidFill>
                  <a:srgbClr val="424242"/>
                </a:solidFill>
                <a:effectLst/>
                <a:latin typeface="Neue Helvetica W01"/>
              </a:rPr>
              <a:t>Reused under the terms of the CC-BY </a:t>
            </a:r>
            <a:r>
              <a:rPr lang="en-US" sz="900" dirty="0">
                <a:solidFill>
                  <a:srgbClr val="424242"/>
                </a:solidFill>
                <a:latin typeface="Neue Helvetica W01"/>
              </a:rPr>
              <a:t>4.0 license: </a:t>
            </a:r>
            <a:r>
              <a:rPr lang="en-US" sz="900" dirty="0">
                <a:solidFill>
                  <a:srgbClr val="424242"/>
                </a:solidFill>
                <a:latin typeface="Neue Helvetica W01"/>
                <a:hlinkClick r:id="rId3"/>
              </a:rPr>
              <a:t>https://creativecommons.org/licenses/by/4.0/</a:t>
            </a:r>
            <a:r>
              <a:rPr lang="en-US" sz="900" dirty="0">
                <a:solidFill>
                  <a:srgbClr val="424242"/>
                </a:solidFill>
                <a:latin typeface="Neue Helvetica W01"/>
              </a:rPr>
              <a:t> </a:t>
            </a:r>
            <a:endParaRPr lang="en-US" sz="900" b="0" i="0" dirty="0">
              <a:solidFill>
                <a:srgbClr val="424242"/>
              </a:solidFill>
              <a:effectLst/>
              <a:latin typeface="Neue Helvetica W01"/>
            </a:endParaRPr>
          </a:p>
        </p:txBody>
      </p:sp>
      <p:pic>
        <p:nvPicPr>
          <p:cNvPr id="18" name="Picture 2" descr="https://mirrors.creativecommons.org/presskit/buttons/88x31/png/by.png">
            <a:extLst>
              <a:ext uri="{FF2B5EF4-FFF2-40B4-BE49-F238E27FC236}">
                <a16:creationId xmlns:a16="http://schemas.microsoft.com/office/drawing/2014/main" id="{3E129AD4-8B8B-4838-8A67-56503FD5E67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lative sizes on a logarithmic scale, from 0.1 nm to 1 m, are shown. Objects are shown from smallest to largest. The smallest object shown, an atom, is about 1 nm in size. The next largest objects shown are lipids and proteins; these molecules are between 1 and 10 nm. Bacteria are about 100 nm, and mitochondria are about 1 µm. Plant and animal cells are both between 10 and 100 µm. A human egg is between 100 µm and 1 mm. A frog egg is about 1 mm, a chicken egg and an ostrich egg are both between 10 and 100 mm, but a chicken egg is larger. For comparison, a human is approximately 1 m tall.">
            <a:extLst>
              <a:ext uri="{FF2B5EF4-FFF2-40B4-BE49-F238E27FC236}">
                <a16:creationId xmlns:a16="http://schemas.microsoft.com/office/drawing/2014/main" id="{7C12FEC6-DCA1-463E-8DAD-E611199283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3904" y="1128046"/>
            <a:ext cx="7800525" cy="486747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uppieren 28">
            <a:extLst>
              <a:ext uri="{FF2B5EF4-FFF2-40B4-BE49-F238E27FC236}">
                <a16:creationId xmlns:a16="http://schemas.microsoft.com/office/drawing/2014/main" id="{55A66AE0-F69C-4B9D-8594-950BC7C73E37}"/>
              </a:ext>
            </a:extLst>
          </p:cNvPr>
          <p:cNvGrpSpPr/>
          <p:nvPr/>
        </p:nvGrpSpPr>
        <p:grpSpPr>
          <a:xfrm>
            <a:off x="2887573" y="5117511"/>
            <a:ext cx="1973425" cy="466130"/>
            <a:chOff x="2887573" y="5117511"/>
            <a:chExt cx="1973425" cy="466130"/>
          </a:xfrm>
        </p:grpSpPr>
        <p:cxnSp>
          <p:nvCxnSpPr>
            <p:cNvPr id="22" name="Gerader Verbinder 21">
              <a:extLst>
                <a:ext uri="{FF2B5EF4-FFF2-40B4-BE49-F238E27FC236}">
                  <a16:creationId xmlns:a16="http://schemas.microsoft.com/office/drawing/2014/main" id="{0112F9E7-EDA1-408F-96E7-64ABD222A782}"/>
                </a:ext>
              </a:extLst>
            </p:cNvPr>
            <p:cNvCxnSpPr/>
            <p:nvPr/>
          </p:nvCxnSpPr>
          <p:spPr>
            <a:xfrm>
              <a:off x="3294048" y="5117511"/>
              <a:ext cx="0" cy="165447"/>
            </a:xfrm>
            <a:prstGeom prst="line">
              <a:avLst/>
            </a:prstGeom>
            <a:ln w="19050">
              <a:solidFill>
                <a:srgbClr val="0B1C2F"/>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79A1EC3D-4125-4150-8095-324C7B9EFB0F}"/>
                </a:ext>
              </a:extLst>
            </p:cNvPr>
            <p:cNvCxnSpPr>
              <a:cxnSpLocks/>
            </p:cNvCxnSpPr>
            <p:nvPr/>
          </p:nvCxnSpPr>
          <p:spPr>
            <a:xfrm>
              <a:off x="3294048" y="5281301"/>
              <a:ext cx="1249377" cy="0"/>
            </a:xfrm>
            <a:prstGeom prst="line">
              <a:avLst/>
            </a:prstGeom>
            <a:ln w="19050">
              <a:solidFill>
                <a:srgbClr val="0B1C2F"/>
              </a:solidFill>
            </a:ln>
          </p:spPr>
          <p:style>
            <a:lnRef idx="1">
              <a:schemeClr val="accent1"/>
            </a:lnRef>
            <a:fillRef idx="0">
              <a:schemeClr val="accent1"/>
            </a:fillRef>
            <a:effectRef idx="0">
              <a:schemeClr val="accent1"/>
            </a:effectRef>
            <a:fontRef idx="minor">
              <a:schemeClr val="tx1"/>
            </a:fontRef>
          </p:style>
        </p:cxnSp>
        <p:sp>
          <p:nvSpPr>
            <p:cNvPr id="28" name="Textfeld 27">
              <a:extLst>
                <a:ext uri="{FF2B5EF4-FFF2-40B4-BE49-F238E27FC236}">
                  <a16:creationId xmlns:a16="http://schemas.microsoft.com/office/drawing/2014/main" id="{D558A7F3-886A-4EC3-86CD-D44B401DBF39}"/>
                </a:ext>
              </a:extLst>
            </p:cNvPr>
            <p:cNvSpPr txBox="1"/>
            <p:nvPr/>
          </p:nvSpPr>
          <p:spPr>
            <a:xfrm>
              <a:off x="2887573" y="5306642"/>
              <a:ext cx="1973425" cy="276999"/>
            </a:xfrm>
            <a:prstGeom prst="rect">
              <a:avLst/>
            </a:prstGeom>
            <a:noFill/>
          </p:spPr>
          <p:txBody>
            <a:bodyPr wrap="none" rtlCol="0">
              <a:spAutoFit/>
            </a:bodyPr>
            <a:lstStyle/>
            <a:p>
              <a:r>
                <a:rPr lang="de-DE" sz="1200" dirty="0"/>
                <a:t>Super-resolution </a:t>
              </a:r>
              <a:r>
                <a:rPr lang="de-DE" sz="1200" dirty="0" err="1"/>
                <a:t>microscopy</a:t>
              </a:r>
              <a:endParaRPr lang="de-DE" sz="1200" dirty="0"/>
            </a:p>
          </p:txBody>
        </p:sp>
      </p:grpSp>
      <p:sp>
        <p:nvSpPr>
          <p:cNvPr id="32" name="Textfeld 31">
            <a:extLst>
              <a:ext uri="{FF2B5EF4-FFF2-40B4-BE49-F238E27FC236}">
                <a16:creationId xmlns:a16="http://schemas.microsoft.com/office/drawing/2014/main" id="{8EB0B2D8-21C4-4F19-B417-6C0568431838}"/>
              </a:ext>
            </a:extLst>
          </p:cNvPr>
          <p:cNvSpPr txBox="1"/>
          <p:nvPr/>
        </p:nvSpPr>
        <p:spPr>
          <a:xfrm>
            <a:off x="7230649" y="5306642"/>
            <a:ext cx="2637453" cy="276999"/>
          </a:xfrm>
          <a:prstGeom prst="rect">
            <a:avLst/>
          </a:prstGeom>
          <a:noFill/>
        </p:spPr>
        <p:txBody>
          <a:bodyPr wrap="none" rtlCol="0">
            <a:spAutoFit/>
          </a:bodyPr>
          <a:lstStyle/>
          <a:p>
            <a:r>
              <a:rPr lang="de-DE" sz="1200" dirty="0" err="1"/>
              <a:t>Mesoscopy</a:t>
            </a:r>
            <a:r>
              <a:rPr lang="de-DE" sz="1200" dirty="0"/>
              <a:t>, Light </a:t>
            </a:r>
            <a:r>
              <a:rPr lang="de-DE" sz="1200" dirty="0" err="1"/>
              <a:t>sheet</a:t>
            </a:r>
            <a:r>
              <a:rPr lang="de-DE" sz="1200" dirty="0"/>
              <a:t> </a:t>
            </a:r>
            <a:r>
              <a:rPr lang="de-DE" sz="1200" dirty="0" err="1"/>
              <a:t>microscopy</a:t>
            </a:r>
            <a:r>
              <a:rPr lang="de-DE" sz="1200" dirty="0"/>
              <a:t>, </a:t>
            </a:r>
            <a:r>
              <a:rPr lang="de-DE" sz="1200" dirty="0" err="1"/>
              <a:t>etc</a:t>
            </a:r>
            <a:endParaRPr lang="de-DE" sz="1200" dirty="0"/>
          </a:p>
        </p:txBody>
      </p:sp>
      <p:cxnSp>
        <p:nvCxnSpPr>
          <p:cNvPr id="33" name="Gerader Verbinder 32">
            <a:extLst>
              <a:ext uri="{FF2B5EF4-FFF2-40B4-BE49-F238E27FC236}">
                <a16:creationId xmlns:a16="http://schemas.microsoft.com/office/drawing/2014/main" id="{A43C5A1E-5BEB-4FBE-B0D9-7505C5A35C44}"/>
              </a:ext>
            </a:extLst>
          </p:cNvPr>
          <p:cNvCxnSpPr>
            <a:cxnSpLocks/>
          </p:cNvCxnSpPr>
          <p:nvPr/>
        </p:nvCxnSpPr>
        <p:spPr>
          <a:xfrm>
            <a:off x="8102679" y="5193506"/>
            <a:ext cx="0" cy="83396"/>
          </a:xfrm>
          <a:prstGeom prst="line">
            <a:avLst/>
          </a:prstGeom>
          <a:ln w="19050">
            <a:solidFill>
              <a:srgbClr val="0B1C2F"/>
            </a:solidFill>
          </a:ln>
        </p:spPr>
        <p:style>
          <a:lnRef idx="1">
            <a:schemeClr val="accent1"/>
          </a:lnRef>
          <a:fillRef idx="0">
            <a:schemeClr val="accent1"/>
          </a:fillRef>
          <a:effectRef idx="0">
            <a:schemeClr val="accent1"/>
          </a:effectRef>
          <a:fontRef idx="minor">
            <a:schemeClr val="tx1"/>
          </a:fontRef>
        </p:style>
      </p:cxnSp>
      <p:cxnSp>
        <p:nvCxnSpPr>
          <p:cNvPr id="34" name="Gerader Verbinder 33">
            <a:extLst>
              <a:ext uri="{FF2B5EF4-FFF2-40B4-BE49-F238E27FC236}">
                <a16:creationId xmlns:a16="http://schemas.microsoft.com/office/drawing/2014/main" id="{29684E3C-4D8F-4EAD-9A56-264213DA104E}"/>
              </a:ext>
            </a:extLst>
          </p:cNvPr>
          <p:cNvCxnSpPr>
            <a:cxnSpLocks/>
          </p:cNvCxnSpPr>
          <p:nvPr/>
        </p:nvCxnSpPr>
        <p:spPr>
          <a:xfrm>
            <a:off x="7529513" y="5281353"/>
            <a:ext cx="574191" cy="0"/>
          </a:xfrm>
          <a:prstGeom prst="line">
            <a:avLst/>
          </a:prstGeom>
          <a:ln w="19050">
            <a:solidFill>
              <a:srgbClr val="0B1C2F"/>
            </a:solidFill>
          </a:ln>
        </p:spPr>
        <p:style>
          <a:lnRef idx="1">
            <a:schemeClr val="accent1"/>
          </a:lnRef>
          <a:fillRef idx="0">
            <a:schemeClr val="accent1"/>
          </a:fillRef>
          <a:effectRef idx="0">
            <a:schemeClr val="accent1"/>
          </a:effectRef>
          <a:fontRef idx="minor">
            <a:schemeClr val="tx1"/>
          </a:fontRef>
        </p:style>
      </p:cxnSp>
      <p:pic>
        <p:nvPicPr>
          <p:cNvPr id="15" name="Grafik 14">
            <a:extLst>
              <a:ext uri="{FF2B5EF4-FFF2-40B4-BE49-F238E27FC236}">
                <a16:creationId xmlns:a16="http://schemas.microsoft.com/office/drawing/2014/main" id="{1F317498-BC9E-453A-9F6C-912BC19C28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39654" y="92980"/>
            <a:ext cx="832915" cy="817245"/>
          </a:xfrm>
          <a:prstGeom prst="rect">
            <a:avLst/>
          </a:prstGeom>
        </p:spPr>
      </p:pic>
    </p:spTree>
    <p:extLst>
      <p:ext uri="{BB962C8B-B14F-4D97-AF65-F5344CB8AC3E}">
        <p14:creationId xmlns:p14="http://schemas.microsoft.com/office/powerpoint/2010/main" val="596264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Bioimaging and </a:t>
            </a:r>
            <a:r>
              <a:rPr lang="de-DE" dirty="0" err="1"/>
              <a:t>its</a:t>
            </a:r>
            <a:r>
              <a:rPr lang="de-DE" dirty="0"/>
              <a:t> </a:t>
            </a:r>
            <a:r>
              <a:rPr lang="de-DE" dirty="0" err="1"/>
              <a:t>role</a:t>
            </a:r>
            <a:r>
              <a:rPr lang="de-DE" dirty="0"/>
              <a:t> in </a:t>
            </a:r>
            <a:r>
              <a:rPr lang="de-DE" dirty="0" err="1"/>
              <a:t>research</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5</a:t>
            </a:fld>
            <a:endParaRPr lang="de-DE" dirty="0"/>
          </a:p>
        </p:txBody>
      </p:sp>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pic>
        <p:nvPicPr>
          <p:cNvPr id="3" name="Grafik 2">
            <a:extLst>
              <a:ext uri="{FF2B5EF4-FFF2-40B4-BE49-F238E27FC236}">
                <a16:creationId xmlns:a16="http://schemas.microsoft.com/office/drawing/2014/main" id="{E6631B39-231E-4EB2-907E-690C6038C65E}"/>
              </a:ext>
            </a:extLst>
          </p:cNvPr>
          <p:cNvPicPr>
            <a:picLocks noChangeAspect="1"/>
          </p:cNvPicPr>
          <p:nvPr/>
        </p:nvPicPr>
        <p:blipFill>
          <a:blip r:embed="rId2"/>
          <a:stretch>
            <a:fillRect/>
          </a:stretch>
        </p:blipFill>
        <p:spPr>
          <a:xfrm>
            <a:off x="256820" y="3000311"/>
            <a:ext cx="5674408" cy="2879179"/>
          </a:xfrm>
          <a:prstGeom prst="rect">
            <a:avLst/>
          </a:prstGeom>
        </p:spPr>
      </p:pic>
      <p:sp>
        <p:nvSpPr>
          <p:cNvPr id="4" name="Textfeld 3">
            <a:extLst>
              <a:ext uri="{FF2B5EF4-FFF2-40B4-BE49-F238E27FC236}">
                <a16:creationId xmlns:a16="http://schemas.microsoft.com/office/drawing/2014/main" id="{FFC3C2A0-8193-49F4-B75C-F2507FD01FD5}"/>
              </a:ext>
            </a:extLst>
          </p:cNvPr>
          <p:cNvSpPr txBox="1"/>
          <p:nvPr/>
        </p:nvSpPr>
        <p:spPr>
          <a:xfrm>
            <a:off x="0" y="6059122"/>
            <a:ext cx="4059125" cy="338554"/>
          </a:xfrm>
          <a:prstGeom prst="rect">
            <a:avLst/>
          </a:prstGeom>
          <a:noFill/>
        </p:spPr>
        <p:txBody>
          <a:bodyPr wrap="none" rtlCol="0">
            <a:spAutoFit/>
          </a:bodyPr>
          <a:lstStyle/>
          <a:p>
            <a:r>
              <a:rPr lang="de-DE" sz="800" dirty="0"/>
              <a:t>Image </a:t>
            </a:r>
            <a:r>
              <a:rPr lang="de-DE" sz="800" dirty="0" err="1"/>
              <a:t>by</a:t>
            </a:r>
            <a:r>
              <a:rPr lang="de-DE" sz="800" dirty="0"/>
              <a:t> Zeiss </a:t>
            </a:r>
            <a:r>
              <a:rPr lang="de-DE" sz="800" dirty="0" err="1"/>
              <a:t>Microscopy</a:t>
            </a:r>
            <a:r>
              <a:rPr lang="de-DE" sz="800" dirty="0"/>
              <a:t> on Flickr, </a:t>
            </a:r>
            <a:r>
              <a:rPr lang="de-DE" sz="800" dirty="0">
                <a:hlinkClick r:id="rId3"/>
              </a:rPr>
              <a:t>https://www.flickr.com/photos/zeissmicro/6908567127</a:t>
            </a:r>
            <a:endParaRPr lang="de-DE" sz="800" dirty="0"/>
          </a:p>
          <a:p>
            <a:r>
              <a:rPr lang="de-DE" sz="800" dirty="0" err="1"/>
              <a:t>reused</a:t>
            </a:r>
            <a:r>
              <a:rPr lang="de-DE" sz="800" dirty="0"/>
              <a:t> </a:t>
            </a:r>
            <a:r>
              <a:rPr lang="de-DE" sz="800" dirty="0" err="1"/>
              <a:t>under</a:t>
            </a:r>
            <a:r>
              <a:rPr lang="de-DE" sz="800" dirty="0"/>
              <a:t> </a:t>
            </a:r>
            <a:r>
              <a:rPr lang="de-DE" sz="800" dirty="0" err="1"/>
              <a:t>the</a:t>
            </a:r>
            <a:r>
              <a:rPr lang="de-DE" sz="800" dirty="0"/>
              <a:t> CC-BY-SA </a:t>
            </a:r>
            <a:r>
              <a:rPr lang="de-DE" sz="800" dirty="0" err="1"/>
              <a:t>license</a:t>
            </a:r>
            <a:r>
              <a:rPr lang="de-DE" sz="800" dirty="0"/>
              <a:t>, </a:t>
            </a:r>
            <a:r>
              <a:rPr lang="de-DE" sz="800" dirty="0">
                <a:hlinkClick r:id="rId4"/>
              </a:rPr>
              <a:t>https://creativecommons.org/licenses/by-sa/2.0/</a:t>
            </a:r>
            <a:r>
              <a:rPr lang="de-DE" sz="800" dirty="0"/>
              <a:t> </a:t>
            </a:r>
          </a:p>
        </p:txBody>
      </p:sp>
      <p:sp>
        <p:nvSpPr>
          <p:cNvPr id="5" name="Textfeld 4">
            <a:extLst>
              <a:ext uri="{FF2B5EF4-FFF2-40B4-BE49-F238E27FC236}">
                <a16:creationId xmlns:a16="http://schemas.microsoft.com/office/drawing/2014/main" id="{0813F154-3851-4AF2-A54E-3C53F649C244}"/>
              </a:ext>
            </a:extLst>
          </p:cNvPr>
          <p:cNvSpPr txBox="1"/>
          <p:nvPr/>
        </p:nvSpPr>
        <p:spPr>
          <a:xfrm>
            <a:off x="1289387" y="5521388"/>
            <a:ext cx="3664786" cy="369332"/>
          </a:xfrm>
          <a:prstGeom prst="rect">
            <a:avLst/>
          </a:prstGeom>
          <a:noFill/>
        </p:spPr>
        <p:txBody>
          <a:bodyPr wrap="none" rtlCol="0">
            <a:spAutoFit/>
          </a:bodyPr>
          <a:lstStyle/>
          <a:p>
            <a:r>
              <a:rPr lang="de-DE" dirty="0"/>
              <a:t>A </a:t>
            </a:r>
            <a:r>
              <a:rPr lang="de-DE" dirty="0" err="1"/>
              <a:t>laser</a:t>
            </a:r>
            <a:r>
              <a:rPr lang="de-DE" dirty="0"/>
              <a:t> </a:t>
            </a:r>
            <a:r>
              <a:rPr lang="de-DE" dirty="0" err="1"/>
              <a:t>scanning</a:t>
            </a:r>
            <a:r>
              <a:rPr lang="de-DE" dirty="0"/>
              <a:t> </a:t>
            </a:r>
            <a:r>
              <a:rPr lang="de-DE" dirty="0" err="1"/>
              <a:t>confocal</a:t>
            </a:r>
            <a:r>
              <a:rPr lang="de-DE" dirty="0"/>
              <a:t> </a:t>
            </a:r>
            <a:r>
              <a:rPr lang="de-DE" dirty="0" err="1"/>
              <a:t>microscope</a:t>
            </a:r>
            <a:endParaRPr lang="de-DE" dirty="0"/>
          </a:p>
        </p:txBody>
      </p:sp>
      <p:sp>
        <p:nvSpPr>
          <p:cNvPr id="7" name="Pfeil: nach rechts 6">
            <a:extLst>
              <a:ext uri="{FF2B5EF4-FFF2-40B4-BE49-F238E27FC236}">
                <a16:creationId xmlns:a16="http://schemas.microsoft.com/office/drawing/2014/main" id="{39E9D5D0-9EC1-47B3-A67B-DC5FE3569E49}"/>
              </a:ext>
            </a:extLst>
          </p:cNvPr>
          <p:cNvSpPr/>
          <p:nvPr/>
        </p:nvSpPr>
        <p:spPr>
          <a:xfrm>
            <a:off x="6175870" y="2969570"/>
            <a:ext cx="638175" cy="1000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5B7B1375-23E2-487A-97E0-FC0F6879C602}"/>
              </a:ext>
            </a:extLst>
          </p:cNvPr>
          <p:cNvPicPr>
            <a:picLocks noChangeAspect="1"/>
          </p:cNvPicPr>
          <p:nvPr/>
        </p:nvPicPr>
        <p:blipFill>
          <a:blip r:embed="rId5"/>
          <a:stretch>
            <a:fillRect/>
          </a:stretch>
        </p:blipFill>
        <p:spPr>
          <a:xfrm>
            <a:off x="8466472" y="1136592"/>
            <a:ext cx="2242898" cy="2095702"/>
          </a:xfrm>
          <a:prstGeom prst="rect">
            <a:avLst/>
          </a:prstGeom>
        </p:spPr>
      </p:pic>
      <p:pic>
        <p:nvPicPr>
          <p:cNvPr id="11" name="Grafik 10">
            <a:extLst>
              <a:ext uri="{FF2B5EF4-FFF2-40B4-BE49-F238E27FC236}">
                <a16:creationId xmlns:a16="http://schemas.microsoft.com/office/drawing/2014/main" id="{398C32A9-55A8-489E-82FF-794420B6170E}"/>
              </a:ext>
            </a:extLst>
          </p:cNvPr>
          <p:cNvPicPr>
            <a:picLocks noChangeAspect="1"/>
          </p:cNvPicPr>
          <p:nvPr/>
        </p:nvPicPr>
        <p:blipFill>
          <a:blip r:embed="rId6"/>
          <a:stretch>
            <a:fillRect/>
          </a:stretch>
        </p:blipFill>
        <p:spPr>
          <a:xfrm>
            <a:off x="7043478" y="4027324"/>
            <a:ext cx="2238426" cy="2084654"/>
          </a:xfrm>
          <a:prstGeom prst="rect">
            <a:avLst/>
          </a:prstGeom>
        </p:spPr>
      </p:pic>
      <p:pic>
        <p:nvPicPr>
          <p:cNvPr id="12" name="Grafik 11">
            <a:extLst>
              <a:ext uri="{FF2B5EF4-FFF2-40B4-BE49-F238E27FC236}">
                <a16:creationId xmlns:a16="http://schemas.microsoft.com/office/drawing/2014/main" id="{681FA686-F887-407E-8A30-57727DB8780C}"/>
              </a:ext>
            </a:extLst>
          </p:cNvPr>
          <p:cNvPicPr>
            <a:picLocks noChangeAspect="1"/>
          </p:cNvPicPr>
          <p:nvPr/>
        </p:nvPicPr>
        <p:blipFill>
          <a:blip r:embed="rId7"/>
          <a:stretch>
            <a:fillRect/>
          </a:stretch>
        </p:blipFill>
        <p:spPr>
          <a:xfrm>
            <a:off x="9445574" y="4030941"/>
            <a:ext cx="2238426" cy="2092956"/>
          </a:xfrm>
          <a:prstGeom prst="rect">
            <a:avLst/>
          </a:prstGeom>
        </p:spPr>
      </p:pic>
      <p:sp>
        <p:nvSpPr>
          <p:cNvPr id="15" name="Rechteck 14">
            <a:extLst>
              <a:ext uri="{FF2B5EF4-FFF2-40B4-BE49-F238E27FC236}">
                <a16:creationId xmlns:a16="http://schemas.microsoft.com/office/drawing/2014/main" id="{4D5A1D90-AE27-4A4F-9CBB-8999EC0506AB}"/>
              </a:ext>
            </a:extLst>
          </p:cNvPr>
          <p:cNvSpPr/>
          <p:nvPr/>
        </p:nvSpPr>
        <p:spPr>
          <a:xfrm>
            <a:off x="6814045" y="6164249"/>
            <a:ext cx="5131533" cy="246221"/>
          </a:xfrm>
          <a:prstGeom prst="rect">
            <a:avLst/>
          </a:prstGeom>
        </p:spPr>
        <p:txBody>
          <a:bodyPr wrap="none">
            <a:spAutoFit/>
          </a:bodyPr>
          <a:lstStyle/>
          <a:p>
            <a:r>
              <a:rPr lang="de-DE" sz="1000" dirty="0"/>
              <a:t>De Vos, 2019, </a:t>
            </a:r>
            <a:r>
              <a:rPr lang="de-DE" sz="1000" dirty="0" err="1"/>
              <a:t>BioImage</a:t>
            </a:r>
            <a:r>
              <a:rPr lang="de-DE" sz="1000" dirty="0"/>
              <a:t> Archive, https://www.ebi.ac.uk/biostudies/BioImages/studies/S-BIAD7</a:t>
            </a:r>
          </a:p>
        </p:txBody>
      </p:sp>
      <p:cxnSp>
        <p:nvCxnSpPr>
          <p:cNvPr id="17" name="Gerader Verbinder 16">
            <a:extLst>
              <a:ext uri="{FF2B5EF4-FFF2-40B4-BE49-F238E27FC236}">
                <a16:creationId xmlns:a16="http://schemas.microsoft.com/office/drawing/2014/main" id="{E18D74DF-5F63-4886-A548-C68F896861FF}"/>
              </a:ext>
            </a:extLst>
          </p:cNvPr>
          <p:cNvCxnSpPr>
            <a:cxnSpLocks/>
          </p:cNvCxnSpPr>
          <p:nvPr/>
        </p:nvCxnSpPr>
        <p:spPr>
          <a:xfrm>
            <a:off x="9972569" y="3090318"/>
            <a:ext cx="4229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feil: nach rechts 18">
            <a:extLst>
              <a:ext uri="{FF2B5EF4-FFF2-40B4-BE49-F238E27FC236}">
                <a16:creationId xmlns:a16="http://schemas.microsoft.com/office/drawing/2014/main" id="{4BFDE563-8ABF-4D6C-AB5B-69E4761C7415}"/>
              </a:ext>
            </a:extLst>
          </p:cNvPr>
          <p:cNvSpPr/>
          <p:nvPr/>
        </p:nvSpPr>
        <p:spPr>
          <a:xfrm rot="6399739">
            <a:off x="8467185" y="3473578"/>
            <a:ext cx="757034" cy="36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Pfeil: nach rechts 19">
            <a:extLst>
              <a:ext uri="{FF2B5EF4-FFF2-40B4-BE49-F238E27FC236}">
                <a16:creationId xmlns:a16="http://schemas.microsoft.com/office/drawing/2014/main" id="{93356868-D423-4D05-8F02-8B536C4F0934}"/>
              </a:ext>
            </a:extLst>
          </p:cNvPr>
          <p:cNvSpPr/>
          <p:nvPr/>
        </p:nvSpPr>
        <p:spPr>
          <a:xfrm rot="4325419">
            <a:off x="9959256" y="3474890"/>
            <a:ext cx="757034" cy="36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feld 20">
            <a:extLst>
              <a:ext uri="{FF2B5EF4-FFF2-40B4-BE49-F238E27FC236}">
                <a16:creationId xmlns:a16="http://schemas.microsoft.com/office/drawing/2014/main" id="{83406332-F792-48A4-A252-F0E218627F8E}"/>
              </a:ext>
            </a:extLst>
          </p:cNvPr>
          <p:cNvSpPr txBox="1"/>
          <p:nvPr/>
        </p:nvSpPr>
        <p:spPr>
          <a:xfrm>
            <a:off x="6494957" y="1981970"/>
            <a:ext cx="1852430" cy="369332"/>
          </a:xfrm>
          <a:prstGeom prst="rect">
            <a:avLst/>
          </a:prstGeom>
          <a:noFill/>
        </p:spPr>
        <p:txBody>
          <a:bodyPr wrap="none" rtlCol="0">
            <a:spAutoFit/>
          </a:bodyPr>
          <a:lstStyle/>
          <a:p>
            <a:r>
              <a:rPr lang="de-DE" dirty="0"/>
              <a:t>~ µm </a:t>
            </a:r>
            <a:r>
              <a:rPr lang="de-DE" dirty="0" err="1"/>
              <a:t>to</a:t>
            </a:r>
            <a:r>
              <a:rPr lang="de-DE" dirty="0"/>
              <a:t> mm </a:t>
            </a:r>
            <a:r>
              <a:rPr lang="de-DE" dirty="0" err="1"/>
              <a:t>scale</a:t>
            </a:r>
            <a:endParaRPr lang="de-DE" dirty="0"/>
          </a:p>
        </p:txBody>
      </p:sp>
      <p:pic>
        <p:nvPicPr>
          <p:cNvPr id="22" name="Grafik 21">
            <a:extLst>
              <a:ext uri="{FF2B5EF4-FFF2-40B4-BE49-F238E27FC236}">
                <a16:creationId xmlns:a16="http://schemas.microsoft.com/office/drawing/2014/main" id="{70B5DBA2-069F-4594-AC03-F21D32A73E7D}"/>
              </a:ext>
            </a:extLst>
          </p:cNvPr>
          <p:cNvPicPr>
            <a:picLocks noChangeAspect="1"/>
          </p:cNvPicPr>
          <p:nvPr/>
        </p:nvPicPr>
        <p:blipFill>
          <a:blip r:embed="rId8"/>
          <a:stretch>
            <a:fillRect/>
          </a:stretch>
        </p:blipFill>
        <p:spPr>
          <a:xfrm>
            <a:off x="838200" y="1683124"/>
            <a:ext cx="797916" cy="569184"/>
          </a:xfrm>
          <a:prstGeom prst="rect">
            <a:avLst/>
          </a:prstGeom>
        </p:spPr>
      </p:pic>
      <p:sp>
        <p:nvSpPr>
          <p:cNvPr id="25" name="Rechteck 24">
            <a:extLst>
              <a:ext uri="{FF2B5EF4-FFF2-40B4-BE49-F238E27FC236}">
                <a16:creationId xmlns:a16="http://schemas.microsoft.com/office/drawing/2014/main" id="{98DC5144-8DC7-46A6-A17C-C79C17202224}"/>
              </a:ext>
            </a:extLst>
          </p:cNvPr>
          <p:cNvSpPr/>
          <p:nvPr/>
        </p:nvSpPr>
        <p:spPr>
          <a:xfrm>
            <a:off x="0" y="6344820"/>
            <a:ext cx="6814045" cy="338554"/>
          </a:xfrm>
          <a:prstGeom prst="rect">
            <a:avLst/>
          </a:prstGeom>
        </p:spPr>
        <p:txBody>
          <a:bodyPr wrap="square">
            <a:spAutoFit/>
          </a:bodyPr>
          <a:lstStyle/>
          <a:p>
            <a:r>
              <a:rPr lang="de-DE" sz="800" dirty="0" err="1"/>
              <a:t>glassslideflat</a:t>
            </a:r>
            <a:r>
              <a:rPr lang="de-DE" sz="800" dirty="0"/>
              <a:t> </a:t>
            </a:r>
            <a:r>
              <a:rPr lang="de-DE" sz="800" dirty="0" err="1"/>
              <a:t>icon</a:t>
            </a:r>
            <a:r>
              <a:rPr lang="de-DE" sz="800" dirty="0"/>
              <a:t> </a:t>
            </a:r>
            <a:r>
              <a:rPr lang="de-DE" sz="800" dirty="0" err="1"/>
              <a:t>by</a:t>
            </a:r>
            <a:r>
              <a:rPr lang="de-DE" sz="800" dirty="0"/>
              <a:t> </a:t>
            </a:r>
            <a:r>
              <a:rPr lang="de-DE" sz="800" dirty="0" err="1"/>
              <a:t>Servier</a:t>
            </a:r>
            <a:r>
              <a:rPr lang="de-DE" sz="800" dirty="0"/>
              <a:t> https://smart.servier.com/ </a:t>
            </a:r>
            <a:r>
              <a:rPr lang="de-DE" sz="800" dirty="0" err="1"/>
              <a:t>is</a:t>
            </a:r>
            <a:r>
              <a:rPr lang="de-DE" sz="800" dirty="0"/>
              <a:t> </a:t>
            </a:r>
            <a:r>
              <a:rPr lang="de-DE" sz="800" dirty="0" err="1"/>
              <a:t>licensed</a:t>
            </a:r>
            <a:r>
              <a:rPr lang="de-DE" sz="800" dirty="0"/>
              <a:t> </a:t>
            </a:r>
            <a:r>
              <a:rPr lang="de-DE" sz="800" dirty="0" err="1"/>
              <a:t>under</a:t>
            </a:r>
            <a:r>
              <a:rPr lang="de-DE" sz="800" dirty="0"/>
              <a:t> CC-BY 3.0 </a:t>
            </a:r>
            <a:r>
              <a:rPr lang="de-DE" sz="800" dirty="0" err="1"/>
              <a:t>Unported</a:t>
            </a:r>
            <a:r>
              <a:rPr lang="de-DE" sz="800" dirty="0"/>
              <a:t> https://creativecommons.org/licenses/by/3.0/</a:t>
            </a:r>
            <a:br>
              <a:rPr lang="de-DE" sz="800" dirty="0"/>
            </a:br>
            <a:r>
              <a:rPr lang="en-US" sz="800" dirty="0" err="1"/>
              <a:t>stem_cell_colony</a:t>
            </a:r>
            <a:r>
              <a:rPr lang="en-US" sz="800" dirty="0"/>
              <a:t> icon by Marcel Tisch https://twitter.com/MarcelTisch is licensed under CC0 https://creativecommons.org/publicdomain/zero/1.0/</a:t>
            </a:r>
            <a:endParaRPr lang="de-DE" sz="800" dirty="0"/>
          </a:p>
        </p:txBody>
      </p:sp>
      <p:sp>
        <p:nvSpPr>
          <p:cNvPr id="26" name="Pfeil: nach rechts 25">
            <a:extLst>
              <a:ext uri="{FF2B5EF4-FFF2-40B4-BE49-F238E27FC236}">
                <a16:creationId xmlns:a16="http://schemas.microsoft.com/office/drawing/2014/main" id="{FE13C429-B027-4ADC-89B5-80BEC758F404}"/>
              </a:ext>
            </a:extLst>
          </p:cNvPr>
          <p:cNvSpPr/>
          <p:nvPr/>
        </p:nvSpPr>
        <p:spPr>
          <a:xfrm>
            <a:off x="2044794" y="1739066"/>
            <a:ext cx="679593" cy="4858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8" name="Gruppieren 27">
            <a:extLst>
              <a:ext uri="{FF2B5EF4-FFF2-40B4-BE49-F238E27FC236}">
                <a16:creationId xmlns:a16="http://schemas.microsoft.com/office/drawing/2014/main" id="{DF73002E-9CDC-44BD-BE82-FF4B139E0B9C}"/>
              </a:ext>
            </a:extLst>
          </p:cNvPr>
          <p:cNvGrpSpPr/>
          <p:nvPr/>
        </p:nvGrpSpPr>
        <p:grpSpPr>
          <a:xfrm>
            <a:off x="3168260" y="1932419"/>
            <a:ext cx="2238426" cy="179074"/>
            <a:chOff x="3168260" y="1932419"/>
            <a:chExt cx="2238426" cy="179074"/>
          </a:xfrm>
        </p:grpSpPr>
        <p:pic>
          <p:nvPicPr>
            <p:cNvPr id="24" name="Grafik 23">
              <a:extLst>
                <a:ext uri="{FF2B5EF4-FFF2-40B4-BE49-F238E27FC236}">
                  <a16:creationId xmlns:a16="http://schemas.microsoft.com/office/drawing/2014/main" id="{10BA40C9-448C-4B5E-8F96-38102A0376EA}"/>
                </a:ext>
              </a:extLst>
            </p:cNvPr>
            <p:cNvPicPr>
              <a:picLocks noChangeAspect="1"/>
            </p:cNvPicPr>
            <p:nvPr/>
          </p:nvPicPr>
          <p:blipFill>
            <a:blip r:embed="rId9"/>
            <a:stretch>
              <a:fillRect/>
            </a:stretch>
          </p:blipFill>
          <p:spPr>
            <a:xfrm>
              <a:off x="3168260" y="1932419"/>
              <a:ext cx="2238426" cy="179074"/>
            </a:xfrm>
            <a:prstGeom prst="rect">
              <a:avLst/>
            </a:prstGeom>
          </p:spPr>
        </p:pic>
        <p:pic>
          <p:nvPicPr>
            <p:cNvPr id="27" name="Grafik 26">
              <a:extLst>
                <a:ext uri="{FF2B5EF4-FFF2-40B4-BE49-F238E27FC236}">
                  <a16:creationId xmlns:a16="http://schemas.microsoft.com/office/drawing/2014/main" id="{88DF05C0-D303-4218-9A71-87FB0A452621}"/>
                </a:ext>
              </a:extLst>
            </p:cNvPr>
            <p:cNvPicPr>
              <a:picLocks noChangeAspect="1"/>
            </p:cNvPicPr>
            <p:nvPr/>
          </p:nvPicPr>
          <p:blipFill rotWithShape="1">
            <a:blip r:embed="rId8"/>
            <a:srcRect l="22275" t="25148" r="22038" b="28022"/>
            <a:stretch/>
          </p:blipFill>
          <p:spPr>
            <a:xfrm>
              <a:off x="4272311" y="1932419"/>
              <a:ext cx="550734" cy="103791"/>
            </a:xfrm>
            <a:prstGeom prst="rect">
              <a:avLst/>
            </a:prstGeom>
          </p:spPr>
        </p:pic>
      </p:grpSp>
      <p:sp>
        <p:nvSpPr>
          <p:cNvPr id="32" name="Textfeld 31">
            <a:extLst>
              <a:ext uri="{FF2B5EF4-FFF2-40B4-BE49-F238E27FC236}">
                <a16:creationId xmlns:a16="http://schemas.microsoft.com/office/drawing/2014/main" id="{D8BECE50-B342-4C84-9E0A-24B327DDAA93}"/>
              </a:ext>
            </a:extLst>
          </p:cNvPr>
          <p:cNvSpPr txBox="1"/>
          <p:nvPr/>
        </p:nvSpPr>
        <p:spPr>
          <a:xfrm>
            <a:off x="1482630" y="1243537"/>
            <a:ext cx="2010294" cy="307777"/>
          </a:xfrm>
          <a:prstGeom prst="rect">
            <a:avLst/>
          </a:prstGeom>
          <a:noFill/>
        </p:spPr>
        <p:txBody>
          <a:bodyPr wrap="none" rtlCol="0">
            <a:spAutoFit/>
          </a:bodyPr>
          <a:lstStyle/>
          <a:p>
            <a:r>
              <a:rPr lang="de-DE" sz="1400" dirty="0" err="1"/>
              <a:t>Preparation</a:t>
            </a:r>
            <a:r>
              <a:rPr lang="de-DE" sz="1400" dirty="0"/>
              <a:t>, </a:t>
            </a:r>
            <a:r>
              <a:rPr lang="de-DE" sz="1400" dirty="0" err="1"/>
              <a:t>staining</a:t>
            </a:r>
            <a:r>
              <a:rPr lang="de-DE" sz="1400" dirty="0"/>
              <a:t>, </a:t>
            </a:r>
            <a:r>
              <a:rPr lang="de-DE" sz="1400" dirty="0" err="1"/>
              <a:t>etc</a:t>
            </a:r>
            <a:endParaRPr lang="de-DE" sz="1400" dirty="0"/>
          </a:p>
        </p:txBody>
      </p:sp>
      <p:pic>
        <p:nvPicPr>
          <p:cNvPr id="29" name="Grafik 28">
            <a:extLst>
              <a:ext uri="{FF2B5EF4-FFF2-40B4-BE49-F238E27FC236}">
                <a16:creationId xmlns:a16="http://schemas.microsoft.com/office/drawing/2014/main" id="{D301A49D-AB61-47A1-A45D-788769CDABB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39654" y="92980"/>
            <a:ext cx="832915" cy="817245"/>
          </a:xfrm>
          <a:prstGeom prst="rect">
            <a:avLst/>
          </a:prstGeom>
        </p:spPr>
      </p:pic>
    </p:spTree>
    <p:extLst>
      <p:ext uri="{BB962C8B-B14F-4D97-AF65-F5344CB8AC3E}">
        <p14:creationId xmlns:p14="http://schemas.microsoft.com/office/powerpoint/2010/main" val="2017453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0833E-6 4.07407E-6 L -0.16745 0.32638 " pathEditMode="relative" rAng="0" ptsTypes="AA">
                                      <p:cBhvr>
                                        <p:cTn id="6" dur="2000" fill="hold"/>
                                        <p:tgtEl>
                                          <p:spTgt spid="28"/>
                                        </p:tgtEl>
                                        <p:attrNameLst>
                                          <p:attrName>ppt_x</p:attrName>
                                          <p:attrName>ppt_y</p:attrName>
                                        </p:attrNameLst>
                                      </p:cBhvr>
                                      <p:rCtr x="-8372" y="16319"/>
                                    </p:animMotion>
                                  </p:childTnLst>
                                </p:cTn>
                              </p:par>
                              <p:par>
                                <p:cTn id="7" presetID="55" presetClass="exit" presetSubtype="0" fill="hold" nodeType="withEffect">
                                  <p:stCondLst>
                                    <p:cond delay="1000"/>
                                  </p:stCondLst>
                                  <p:childTnLst>
                                    <p:anim calcmode="lin" valueType="num">
                                      <p:cBhvr>
                                        <p:cTn id="8" dur="1000"/>
                                        <p:tgtEl>
                                          <p:spTgt spid="28"/>
                                        </p:tgtEl>
                                        <p:attrNameLst>
                                          <p:attrName>ppt_w</p:attrName>
                                        </p:attrNameLst>
                                      </p:cBhvr>
                                      <p:tavLst>
                                        <p:tav tm="0">
                                          <p:val>
                                            <p:strVal val="ppt_w"/>
                                          </p:val>
                                        </p:tav>
                                        <p:tav tm="100000">
                                          <p:val>
                                            <p:strVal val="ppt_w*0.70"/>
                                          </p:val>
                                        </p:tav>
                                      </p:tavLst>
                                    </p:anim>
                                    <p:anim calcmode="lin" valueType="num">
                                      <p:cBhvr>
                                        <p:cTn id="9" dur="1000"/>
                                        <p:tgtEl>
                                          <p:spTgt spid="28"/>
                                        </p:tgtEl>
                                        <p:attrNameLst>
                                          <p:attrName>ppt_h</p:attrName>
                                        </p:attrNameLst>
                                      </p:cBhvr>
                                      <p:tavLst>
                                        <p:tav tm="0">
                                          <p:val>
                                            <p:strVal val="ppt_h"/>
                                          </p:val>
                                        </p:tav>
                                        <p:tav tm="100000">
                                          <p:val>
                                            <p:strVal val="ppt_h"/>
                                          </p:val>
                                        </p:tav>
                                      </p:tavLst>
                                    </p:anim>
                                    <p:animEffect transition="out" filter="fade">
                                      <p:cBhvr>
                                        <p:cTn id="10" dur="1000"/>
                                        <p:tgtEl>
                                          <p:spTgt spid="28"/>
                                        </p:tgtEl>
                                      </p:cBhvr>
                                    </p:animEffect>
                                    <p:set>
                                      <p:cBhvr>
                                        <p:cTn id="11" dur="1" fill="hold">
                                          <p:stCondLst>
                                            <p:cond delay="999"/>
                                          </p:stCondLst>
                                        </p:cTn>
                                        <p:tgtEl>
                                          <p:spTgt spid="28"/>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 grpId="0"/>
      <p:bldP spid="19" grpId="0" animBg="1"/>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Bioimaging and </a:t>
            </a:r>
            <a:r>
              <a:rPr lang="de-DE" dirty="0" err="1"/>
              <a:t>its</a:t>
            </a:r>
            <a:r>
              <a:rPr lang="de-DE" dirty="0"/>
              <a:t> </a:t>
            </a:r>
            <a:r>
              <a:rPr lang="de-DE" dirty="0" err="1"/>
              <a:t>role</a:t>
            </a:r>
            <a:r>
              <a:rPr lang="de-DE" dirty="0"/>
              <a:t> in </a:t>
            </a:r>
            <a:r>
              <a:rPr lang="de-DE" dirty="0" err="1"/>
              <a:t>research</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6</a:t>
            </a:fld>
            <a:endParaRPr lang="de-DE" dirty="0"/>
          </a:p>
        </p:txBody>
      </p:sp>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pic>
        <p:nvPicPr>
          <p:cNvPr id="3" name="Grafik 2">
            <a:extLst>
              <a:ext uri="{FF2B5EF4-FFF2-40B4-BE49-F238E27FC236}">
                <a16:creationId xmlns:a16="http://schemas.microsoft.com/office/drawing/2014/main" id="{E6631B39-231E-4EB2-907E-690C6038C65E}"/>
              </a:ext>
            </a:extLst>
          </p:cNvPr>
          <p:cNvPicPr>
            <a:picLocks noChangeAspect="1"/>
          </p:cNvPicPr>
          <p:nvPr/>
        </p:nvPicPr>
        <p:blipFill>
          <a:blip r:embed="rId2"/>
          <a:stretch>
            <a:fillRect/>
          </a:stretch>
        </p:blipFill>
        <p:spPr>
          <a:xfrm>
            <a:off x="226729" y="1766963"/>
            <a:ext cx="2493421" cy="1265155"/>
          </a:xfrm>
          <a:prstGeom prst="rect">
            <a:avLst/>
          </a:prstGeom>
        </p:spPr>
      </p:pic>
      <p:sp>
        <p:nvSpPr>
          <p:cNvPr id="5" name="Textfeld 4">
            <a:extLst>
              <a:ext uri="{FF2B5EF4-FFF2-40B4-BE49-F238E27FC236}">
                <a16:creationId xmlns:a16="http://schemas.microsoft.com/office/drawing/2014/main" id="{0813F154-3851-4AF2-A54E-3C53F649C244}"/>
              </a:ext>
            </a:extLst>
          </p:cNvPr>
          <p:cNvSpPr txBox="1"/>
          <p:nvPr/>
        </p:nvSpPr>
        <p:spPr>
          <a:xfrm>
            <a:off x="403703" y="3032118"/>
            <a:ext cx="2310248" cy="261610"/>
          </a:xfrm>
          <a:prstGeom prst="rect">
            <a:avLst/>
          </a:prstGeom>
          <a:noFill/>
        </p:spPr>
        <p:txBody>
          <a:bodyPr wrap="none" rtlCol="0">
            <a:spAutoFit/>
          </a:bodyPr>
          <a:lstStyle/>
          <a:p>
            <a:r>
              <a:rPr lang="de-DE" sz="1100" dirty="0"/>
              <a:t>A </a:t>
            </a:r>
            <a:r>
              <a:rPr lang="de-DE" sz="1100" dirty="0" err="1"/>
              <a:t>laser</a:t>
            </a:r>
            <a:r>
              <a:rPr lang="de-DE" sz="1100" dirty="0"/>
              <a:t> </a:t>
            </a:r>
            <a:r>
              <a:rPr lang="de-DE" sz="1100" dirty="0" err="1"/>
              <a:t>scanning</a:t>
            </a:r>
            <a:r>
              <a:rPr lang="de-DE" sz="1100" dirty="0"/>
              <a:t> </a:t>
            </a:r>
            <a:r>
              <a:rPr lang="de-DE" sz="1100" dirty="0" err="1"/>
              <a:t>confocal</a:t>
            </a:r>
            <a:r>
              <a:rPr lang="de-DE" sz="1100" dirty="0"/>
              <a:t> </a:t>
            </a:r>
            <a:r>
              <a:rPr lang="de-DE" sz="1100" dirty="0" err="1"/>
              <a:t>microscope</a:t>
            </a:r>
            <a:endParaRPr lang="de-DE" sz="1100" dirty="0"/>
          </a:p>
        </p:txBody>
      </p:sp>
      <p:sp>
        <p:nvSpPr>
          <p:cNvPr id="7" name="Pfeil: nach rechts 6">
            <a:extLst>
              <a:ext uri="{FF2B5EF4-FFF2-40B4-BE49-F238E27FC236}">
                <a16:creationId xmlns:a16="http://schemas.microsoft.com/office/drawing/2014/main" id="{39E9D5D0-9EC1-47B3-A67B-DC5FE3569E49}"/>
              </a:ext>
            </a:extLst>
          </p:cNvPr>
          <p:cNvSpPr/>
          <p:nvPr/>
        </p:nvSpPr>
        <p:spPr>
          <a:xfrm>
            <a:off x="2713951" y="2064459"/>
            <a:ext cx="216384" cy="4402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5B7B1375-23E2-487A-97E0-FC0F6879C602}"/>
              </a:ext>
            </a:extLst>
          </p:cNvPr>
          <p:cNvPicPr>
            <a:picLocks noChangeAspect="1"/>
          </p:cNvPicPr>
          <p:nvPr/>
        </p:nvPicPr>
        <p:blipFill>
          <a:blip r:embed="rId3"/>
          <a:stretch>
            <a:fillRect/>
          </a:stretch>
        </p:blipFill>
        <p:spPr>
          <a:xfrm>
            <a:off x="3613887" y="1305326"/>
            <a:ext cx="985564" cy="920884"/>
          </a:xfrm>
          <a:prstGeom prst="rect">
            <a:avLst/>
          </a:prstGeom>
        </p:spPr>
      </p:pic>
      <p:pic>
        <p:nvPicPr>
          <p:cNvPr id="11" name="Grafik 10">
            <a:extLst>
              <a:ext uri="{FF2B5EF4-FFF2-40B4-BE49-F238E27FC236}">
                <a16:creationId xmlns:a16="http://schemas.microsoft.com/office/drawing/2014/main" id="{398C32A9-55A8-489E-82FF-794420B6170E}"/>
              </a:ext>
            </a:extLst>
          </p:cNvPr>
          <p:cNvPicPr>
            <a:picLocks noChangeAspect="1"/>
          </p:cNvPicPr>
          <p:nvPr/>
        </p:nvPicPr>
        <p:blipFill>
          <a:blip r:embed="rId4"/>
          <a:stretch>
            <a:fillRect/>
          </a:stretch>
        </p:blipFill>
        <p:spPr>
          <a:xfrm>
            <a:off x="2949789" y="2504741"/>
            <a:ext cx="983599" cy="916029"/>
          </a:xfrm>
          <a:prstGeom prst="rect">
            <a:avLst/>
          </a:prstGeom>
        </p:spPr>
      </p:pic>
      <p:pic>
        <p:nvPicPr>
          <p:cNvPr id="12" name="Grafik 11">
            <a:extLst>
              <a:ext uri="{FF2B5EF4-FFF2-40B4-BE49-F238E27FC236}">
                <a16:creationId xmlns:a16="http://schemas.microsoft.com/office/drawing/2014/main" id="{681FA686-F887-407E-8A30-57727DB8780C}"/>
              </a:ext>
            </a:extLst>
          </p:cNvPr>
          <p:cNvPicPr>
            <a:picLocks noChangeAspect="1"/>
          </p:cNvPicPr>
          <p:nvPr/>
        </p:nvPicPr>
        <p:blipFill>
          <a:blip r:embed="rId5"/>
          <a:stretch>
            <a:fillRect/>
          </a:stretch>
        </p:blipFill>
        <p:spPr>
          <a:xfrm>
            <a:off x="4115753" y="2501093"/>
            <a:ext cx="983599" cy="919677"/>
          </a:xfrm>
          <a:prstGeom prst="rect">
            <a:avLst/>
          </a:prstGeom>
        </p:spPr>
      </p:pic>
      <p:cxnSp>
        <p:nvCxnSpPr>
          <p:cNvPr id="17" name="Gerader Verbinder 16">
            <a:extLst>
              <a:ext uri="{FF2B5EF4-FFF2-40B4-BE49-F238E27FC236}">
                <a16:creationId xmlns:a16="http://schemas.microsoft.com/office/drawing/2014/main" id="{E18D74DF-5F63-4886-A548-C68F896861FF}"/>
              </a:ext>
            </a:extLst>
          </p:cNvPr>
          <p:cNvCxnSpPr>
            <a:cxnSpLocks/>
          </p:cNvCxnSpPr>
          <p:nvPr/>
        </p:nvCxnSpPr>
        <p:spPr>
          <a:xfrm>
            <a:off x="9972569" y="3090318"/>
            <a:ext cx="4229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Pfeil: nach rechts 18">
            <a:extLst>
              <a:ext uri="{FF2B5EF4-FFF2-40B4-BE49-F238E27FC236}">
                <a16:creationId xmlns:a16="http://schemas.microsoft.com/office/drawing/2014/main" id="{4BFDE563-8ABF-4D6C-AB5B-69E4761C7415}"/>
              </a:ext>
            </a:extLst>
          </p:cNvPr>
          <p:cNvSpPr/>
          <p:nvPr/>
        </p:nvSpPr>
        <p:spPr>
          <a:xfrm rot="6399739">
            <a:off x="3399029" y="2230234"/>
            <a:ext cx="230315" cy="2729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Pfeil: nach rechts 19">
            <a:extLst>
              <a:ext uri="{FF2B5EF4-FFF2-40B4-BE49-F238E27FC236}">
                <a16:creationId xmlns:a16="http://schemas.microsoft.com/office/drawing/2014/main" id="{93356868-D423-4D05-8F02-8B536C4F0934}"/>
              </a:ext>
            </a:extLst>
          </p:cNvPr>
          <p:cNvSpPr/>
          <p:nvPr/>
        </p:nvSpPr>
        <p:spPr>
          <a:xfrm rot="4325419">
            <a:off x="4551520" y="2250837"/>
            <a:ext cx="233238" cy="2553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 Verbindung mit Pfeil 13">
            <a:extLst>
              <a:ext uri="{FF2B5EF4-FFF2-40B4-BE49-F238E27FC236}">
                <a16:creationId xmlns:a16="http://schemas.microsoft.com/office/drawing/2014/main" id="{DFB3102E-5580-4781-9E57-6092E733D9AC}"/>
              </a:ext>
            </a:extLst>
          </p:cNvPr>
          <p:cNvCxnSpPr>
            <a:cxnSpLocks/>
          </p:cNvCxnSpPr>
          <p:nvPr/>
        </p:nvCxnSpPr>
        <p:spPr>
          <a:xfrm>
            <a:off x="3569701" y="1340753"/>
            <a:ext cx="0" cy="8968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61B180AC-70E0-4330-B0C2-64E0A8D142A3}"/>
              </a:ext>
            </a:extLst>
          </p:cNvPr>
          <p:cNvCxnSpPr>
            <a:cxnSpLocks/>
          </p:cNvCxnSpPr>
          <p:nvPr/>
        </p:nvCxnSpPr>
        <p:spPr>
          <a:xfrm>
            <a:off x="3627038" y="1261819"/>
            <a:ext cx="97546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feld 25">
            <a:extLst>
              <a:ext uri="{FF2B5EF4-FFF2-40B4-BE49-F238E27FC236}">
                <a16:creationId xmlns:a16="http://schemas.microsoft.com/office/drawing/2014/main" id="{D62C9347-3EEF-433D-9609-024C2DCA9F51}"/>
              </a:ext>
            </a:extLst>
          </p:cNvPr>
          <p:cNvSpPr txBox="1"/>
          <p:nvPr/>
        </p:nvSpPr>
        <p:spPr>
          <a:xfrm>
            <a:off x="3930894" y="978746"/>
            <a:ext cx="304892" cy="369332"/>
          </a:xfrm>
          <a:prstGeom prst="rect">
            <a:avLst/>
          </a:prstGeom>
          <a:noFill/>
        </p:spPr>
        <p:txBody>
          <a:bodyPr wrap="none" rtlCol="0">
            <a:spAutoFit/>
          </a:bodyPr>
          <a:lstStyle/>
          <a:p>
            <a:r>
              <a:rPr lang="de-DE" dirty="0"/>
              <a:t>X</a:t>
            </a:r>
          </a:p>
        </p:txBody>
      </p:sp>
      <p:sp>
        <p:nvSpPr>
          <p:cNvPr id="27" name="Textfeld 26">
            <a:extLst>
              <a:ext uri="{FF2B5EF4-FFF2-40B4-BE49-F238E27FC236}">
                <a16:creationId xmlns:a16="http://schemas.microsoft.com/office/drawing/2014/main" id="{20EC6494-A993-4E12-94B4-CCDF1D9380EB}"/>
              </a:ext>
            </a:extLst>
          </p:cNvPr>
          <p:cNvSpPr txBox="1"/>
          <p:nvPr/>
        </p:nvSpPr>
        <p:spPr>
          <a:xfrm>
            <a:off x="3312580" y="1554941"/>
            <a:ext cx="304892" cy="369332"/>
          </a:xfrm>
          <a:prstGeom prst="rect">
            <a:avLst/>
          </a:prstGeom>
          <a:noFill/>
        </p:spPr>
        <p:txBody>
          <a:bodyPr wrap="none" rtlCol="0">
            <a:spAutoFit/>
          </a:bodyPr>
          <a:lstStyle/>
          <a:p>
            <a:r>
              <a:rPr lang="de-DE" dirty="0"/>
              <a:t>Y</a:t>
            </a:r>
          </a:p>
        </p:txBody>
      </p:sp>
      <p:sp>
        <p:nvSpPr>
          <p:cNvPr id="28" name="Textfeld 27">
            <a:extLst>
              <a:ext uri="{FF2B5EF4-FFF2-40B4-BE49-F238E27FC236}">
                <a16:creationId xmlns:a16="http://schemas.microsoft.com/office/drawing/2014/main" id="{07D2106A-44FE-4749-91A4-E69AB96A374E}"/>
              </a:ext>
            </a:extLst>
          </p:cNvPr>
          <p:cNvSpPr txBox="1"/>
          <p:nvPr/>
        </p:nvSpPr>
        <p:spPr>
          <a:xfrm>
            <a:off x="3216479" y="3398234"/>
            <a:ext cx="599844" cy="369332"/>
          </a:xfrm>
          <a:prstGeom prst="rect">
            <a:avLst/>
          </a:prstGeom>
          <a:noFill/>
        </p:spPr>
        <p:txBody>
          <a:bodyPr wrap="none" rtlCol="0">
            <a:spAutoFit/>
          </a:bodyPr>
          <a:lstStyle/>
          <a:p>
            <a:r>
              <a:rPr lang="de-DE" dirty="0" err="1"/>
              <a:t>Ch</a:t>
            </a:r>
            <a:r>
              <a:rPr lang="de-DE" dirty="0"/>
              <a:t> 1</a:t>
            </a:r>
          </a:p>
        </p:txBody>
      </p:sp>
      <p:sp>
        <p:nvSpPr>
          <p:cNvPr id="29" name="Textfeld 28">
            <a:extLst>
              <a:ext uri="{FF2B5EF4-FFF2-40B4-BE49-F238E27FC236}">
                <a16:creationId xmlns:a16="http://schemas.microsoft.com/office/drawing/2014/main" id="{A2941596-A526-4D37-8A62-B71BCDF72F7A}"/>
              </a:ext>
            </a:extLst>
          </p:cNvPr>
          <p:cNvSpPr txBox="1"/>
          <p:nvPr/>
        </p:nvSpPr>
        <p:spPr>
          <a:xfrm>
            <a:off x="4289227" y="3398234"/>
            <a:ext cx="599844" cy="369332"/>
          </a:xfrm>
          <a:prstGeom prst="rect">
            <a:avLst/>
          </a:prstGeom>
          <a:noFill/>
        </p:spPr>
        <p:txBody>
          <a:bodyPr wrap="none" rtlCol="0">
            <a:spAutoFit/>
          </a:bodyPr>
          <a:lstStyle/>
          <a:p>
            <a:r>
              <a:rPr lang="de-DE" dirty="0" err="1"/>
              <a:t>Ch</a:t>
            </a:r>
            <a:r>
              <a:rPr lang="de-DE" dirty="0"/>
              <a:t> 2</a:t>
            </a:r>
          </a:p>
        </p:txBody>
      </p:sp>
      <p:pic>
        <p:nvPicPr>
          <p:cNvPr id="32" name="Grafik 31">
            <a:extLst>
              <a:ext uri="{FF2B5EF4-FFF2-40B4-BE49-F238E27FC236}">
                <a16:creationId xmlns:a16="http://schemas.microsoft.com/office/drawing/2014/main" id="{454686FB-D6DF-4687-947C-F2F5BA543313}"/>
              </a:ext>
            </a:extLst>
          </p:cNvPr>
          <p:cNvPicPr>
            <a:picLocks noChangeAspect="1"/>
          </p:cNvPicPr>
          <p:nvPr/>
        </p:nvPicPr>
        <p:blipFill>
          <a:blip r:embed="rId6"/>
          <a:stretch>
            <a:fillRect/>
          </a:stretch>
        </p:blipFill>
        <p:spPr>
          <a:xfrm>
            <a:off x="769677" y="3914183"/>
            <a:ext cx="3345094" cy="2325600"/>
          </a:xfrm>
          <a:prstGeom prst="rect">
            <a:avLst/>
          </a:prstGeom>
        </p:spPr>
      </p:pic>
      <p:sp>
        <p:nvSpPr>
          <p:cNvPr id="33" name="Rechteck 32">
            <a:extLst>
              <a:ext uri="{FF2B5EF4-FFF2-40B4-BE49-F238E27FC236}">
                <a16:creationId xmlns:a16="http://schemas.microsoft.com/office/drawing/2014/main" id="{AD49EDE0-C323-4C6A-B5B3-1CB7203613D8}"/>
              </a:ext>
            </a:extLst>
          </p:cNvPr>
          <p:cNvSpPr/>
          <p:nvPr/>
        </p:nvSpPr>
        <p:spPr>
          <a:xfrm>
            <a:off x="3324225" y="2914650"/>
            <a:ext cx="52388" cy="4571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35" name="Gerader Verbinder 34">
            <a:extLst>
              <a:ext uri="{FF2B5EF4-FFF2-40B4-BE49-F238E27FC236}">
                <a16:creationId xmlns:a16="http://schemas.microsoft.com/office/drawing/2014/main" id="{66AFB22B-6E0B-431E-A42D-47C5749F1C84}"/>
              </a:ext>
            </a:extLst>
          </p:cNvPr>
          <p:cNvCxnSpPr>
            <a:cxnSpLocks/>
            <a:stCxn id="33" idx="1"/>
          </p:cNvCxnSpPr>
          <p:nvPr/>
        </p:nvCxnSpPr>
        <p:spPr>
          <a:xfrm flipH="1">
            <a:off x="768695" y="2937510"/>
            <a:ext cx="2555530" cy="96012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Gerader Verbinder 36">
            <a:extLst>
              <a:ext uri="{FF2B5EF4-FFF2-40B4-BE49-F238E27FC236}">
                <a16:creationId xmlns:a16="http://schemas.microsoft.com/office/drawing/2014/main" id="{6D2CBEBA-91E3-4195-B19E-C118B3B9E532}"/>
              </a:ext>
            </a:extLst>
          </p:cNvPr>
          <p:cNvCxnSpPr>
            <a:stCxn id="33" idx="3"/>
          </p:cNvCxnSpPr>
          <p:nvPr/>
        </p:nvCxnSpPr>
        <p:spPr>
          <a:xfrm>
            <a:off x="3376613" y="2937510"/>
            <a:ext cx="738158" cy="9941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0721C6B6-EE0F-48C6-83D1-2A6FC2E6E201}"/>
              </a:ext>
            </a:extLst>
          </p:cNvPr>
          <p:cNvSpPr txBox="1"/>
          <p:nvPr/>
        </p:nvSpPr>
        <p:spPr>
          <a:xfrm>
            <a:off x="3300413" y="4693920"/>
            <a:ext cx="300082" cy="369332"/>
          </a:xfrm>
          <a:prstGeom prst="rect">
            <a:avLst/>
          </a:prstGeom>
          <a:noFill/>
        </p:spPr>
        <p:txBody>
          <a:bodyPr wrap="none" rtlCol="0">
            <a:spAutoFit/>
          </a:bodyPr>
          <a:lstStyle/>
          <a:p>
            <a:r>
              <a:rPr lang="de-DE" b="1" dirty="0">
                <a:solidFill>
                  <a:schemeClr val="bg1"/>
                </a:solidFill>
              </a:rPr>
              <a:t>*</a:t>
            </a:r>
          </a:p>
        </p:txBody>
      </p:sp>
      <p:sp>
        <p:nvSpPr>
          <p:cNvPr id="41" name="Textfeld 40">
            <a:extLst>
              <a:ext uri="{FF2B5EF4-FFF2-40B4-BE49-F238E27FC236}">
                <a16:creationId xmlns:a16="http://schemas.microsoft.com/office/drawing/2014/main" id="{9C06A946-46F6-47A7-A241-B794629DC28E}"/>
              </a:ext>
            </a:extLst>
          </p:cNvPr>
          <p:cNvSpPr txBox="1"/>
          <p:nvPr/>
        </p:nvSpPr>
        <p:spPr>
          <a:xfrm>
            <a:off x="306420" y="6237723"/>
            <a:ext cx="4327275" cy="369332"/>
          </a:xfrm>
          <a:prstGeom prst="rect">
            <a:avLst/>
          </a:prstGeom>
          <a:noFill/>
        </p:spPr>
        <p:txBody>
          <a:bodyPr wrap="none" rtlCol="0">
            <a:spAutoFit/>
          </a:bodyPr>
          <a:lstStyle/>
          <a:p>
            <a:r>
              <a:rPr lang="de-DE" dirty="0"/>
              <a:t>X: 816; Y: 1037; Ch1: </a:t>
            </a:r>
            <a:r>
              <a:rPr lang="de-DE" dirty="0" err="1"/>
              <a:t>Intensity</a:t>
            </a:r>
            <a:r>
              <a:rPr lang="de-DE" dirty="0"/>
              <a:t> = 1991; 16-bit</a:t>
            </a:r>
          </a:p>
        </p:txBody>
      </p:sp>
      <p:pic>
        <p:nvPicPr>
          <p:cNvPr id="42" name="Grafik 41">
            <a:extLst>
              <a:ext uri="{FF2B5EF4-FFF2-40B4-BE49-F238E27FC236}">
                <a16:creationId xmlns:a16="http://schemas.microsoft.com/office/drawing/2014/main" id="{AE4F7B6F-E268-409A-BC4D-AC96385879D4}"/>
              </a:ext>
            </a:extLst>
          </p:cNvPr>
          <p:cNvPicPr>
            <a:picLocks noChangeAspect="1"/>
          </p:cNvPicPr>
          <p:nvPr/>
        </p:nvPicPr>
        <p:blipFill>
          <a:blip r:embed="rId7"/>
          <a:stretch>
            <a:fillRect/>
          </a:stretch>
        </p:blipFill>
        <p:spPr>
          <a:xfrm>
            <a:off x="6163189" y="1562100"/>
            <a:ext cx="2279483" cy="2283712"/>
          </a:xfrm>
          <a:prstGeom prst="rect">
            <a:avLst/>
          </a:prstGeom>
        </p:spPr>
      </p:pic>
      <p:pic>
        <p:nvPicPr>
          <p:cNvPr id="43" name="Grafik 42">
            <a:extLst>
              <a:ext uri="{FF2B5EF4-FFF2-40B4-BE49-F238E27FC236}">
                <a16:creationId xmlns:a16="http://schemas.microsoft.com/office/drawing/2014/main" id="{CD26B652-7118-4F66-8D7C-D8037E458687}"/>
              </a:ext>
            </a:extLst>
          </p:cNvPr>
          <p:cNvPicPr>
            <a:picLocks noChangeAspect="1"/>
          </p:cNvPicPr>
          <p:nvPr/>
        </p:nvPicPr>
        <p:blipFill>
          <a:blip r:embed="rId8"/>
          <a:stretch>
            <a:fillRect/>
          </a:stretch>
        </p:blipFill>
        <p:spPr>
          <a:xfrm>
            <a:off x="9336409" y="1562101"/>
            <a:ext cx="2357277" cy="2335531"/>
          </a:xfrm>
          <a:prstGeom prst="rect">
            <a:avLst/>
          </a:prstGeom>
        </p:spPr>
      </p:pic>
      <p:sp>
        <p:nvSpPr>
          <p:cNvPr id="44" name="Pfeil: nach rechts 43">
            <a:extLst>
              <a:ext uri="{FF2B5EF4-FFF2-40B4-BE49-F238E27FC236}">
                <a16:creationId xmlns:a16="http://schemas.microsoft.com/office/drawing/2014/main" id="{2BB86924-A065-432E-8AEA-CB647D104B76}"/>
              </a:ext>
            </a:extLst>
          </p:cNvPr>
          <p:cNvSpPr/>
          <p:nvPr/>
        </p:nvSpPr>
        <p:spPr>
          <a:xfrm>
            <a:off x="8486858" y="2378497"/>
            <a:ext cx="784061" cy="6509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Textfeld 44">
            <a:extLst>
              <a:ext uri="{FF2B5EF4-FFF2-40B4-BE49-F238E27FC236}">
                <a16:creationId xmlns:a16="http://schemas.microsoft.com/office/drawing/2014/main" id="{0C57270B-9553-4051-AE5B-5B31BBAA3A07}"/>
              </a:ext>
            </a:extLst>
          </p:cNvPr>
          <p:cNvSpPr txBox="1"/>
          <p:nvPr/>
        </p:nvSpPr>
        <p:spPr>
          <a:xfrm>
            <a:off x="7506805" y="872398"/>
            <a:ext cx="3225795" cy="369332"/>
          </a:xfrm>
          <a:prstGeom prst="rect">
            <a:avLst/>
          </a:prstGeom>
          <a:noFill/>
        </p:spPr>
        <p:txBody>
          <a:bodyPr wrap="square" rtlCol="0">
            <a:spAutoFit/>
          </a:bodyPr>
          <a:lstStyle/>
          <a:p>
            <a:r>
              <a:rPr lang="de-DE" b="1" dirty="0">
                <a:solidFill>
                  <a:schemeClr val="accent1"/>
                </a:solidFill>
              </a:rPr>
              <a:t>Image </a:t>
            </a:r>
            <a:r>
              <a:rPr lang="de-DE" b="1" dirty="0" err="1">
                <a:solidFill>
                  <a:schemeClr val="accent1"/>
                </a:solidFill>
              </a:rPr>
              <a:t>processing</a:t>
            </a:r>
            <a:r>
              <a:rPr lang="de-DE" b="1" dirty="0">
                <a:solidFill>
                  <a:schemeClr val="accent1"/>
                </a:solidFill>
              </a:rPr>
              <a:t> and </a:t>
            </a:r>
            <a:r>
              <a:rPr lang="de-DE" b="1" dirty="0" err="1">
                <a:solidFill>
                  <a:schemeClr val="accent1"/>
                </a:solidFill>
              </a:rPr>
              <a:t>analysis</a:t>
            </a:r>
            <a:endParaRPr lang="de-DE" b="1" dirty="0">
              <a:solidFill>
                <a:schemeClr val="accent1"/>
              </a:solidFill>
            </a:endParaRPr>
          </a:p>
        </p:txBody>
      </p:sp>
      <p:sp>
        <p:nvSpPr>
          <p:cNvPr id="46" name="Textfeld 45">
            <a:extLst>
              <a:ext uri="{FF2B5EF4-FFF2-40B4-BE49-F238E27FC236}">
                <a16:creationId xmlns:a16="http://schemas.microsoft.com/office/drawing/2014/main" id="{9CA32933-6D0F-47F9-9130-5ADD7B75E65D}"/>
              </a:ext>
            </a:extLst>
          </p:cNvPr>
          <p:cNvSpPr txBox="1"/>
          <p:nvPr/>
        </p:nvSpPr>
        <p:spPr>
          <a:xfrm>
            <a:off x="8966200" y="4027323"/>
            <a:ext cx="3225800" cy="1754326"/>
          </a:xfrm>
          <a:prstGeom prst="rect">
            <a:avLst/>
          </a:prstGeom>
          <a:noFill/>
        </p:spPr>
        <p:txBody>
          <a:bodyPr wrap="square" rtlCol="0">
            <a:spAutoFit/>
          </a:bodyPr>
          <a:lstStyle/>
          <a:p>
            <a:pPr marL="285750" indent="-285750">
              <a:buFont typeface="Arial" panose="020B0604020202020204" pitchFamily="34" charset="0"/>
              <a:buChar char="•"/>
            </a:pPr>
            <a:r>
              <a:rPr lang="de-DE" dirty="0"/>
              <a:t>Count </a:t>
            </a:r>
            <a:r>
              <a:rPr lang="de-DE" dirty="0" err="1"/>
              <a:t>the</a:t>
            </a:r>
            <a:r>
              <a:rPr lang="de-DE" dirty="0"/>
              <a:t> </a:t>
            </a:r>
            <a:r>
              <a:rPr lang="de-DE" dirty="0" err="1"/>
              <a:t>number</a:t>
            </a:r>
            <a:r>
              <a:rPr lang="de-DE" dirty="0"/>
              <a:t> of </a:t>
            </a:r>
            <a:r>
              <a:rPr lang="de-DE" dirty="0" err="1"/>
              <a:t>objects</a:t>
            </a:r>
            <a:endParaRPr lang="de-DE" dirty="0"/>
          </a:p>
          <a:p>
            <a:pPr marL="285750" indent="-285750">
              <a:buFont typeface="Arial" panose="020B0604020202020204" pitchFamily="34" charset="0"/>
              <a:buChar char="•"/>
            </a:pPr>
            <a:r>
              <a:rPr lang="de-DE" dirty="0" err="1"/>
              <a:t>Quantify</a:t>
            </a:r>
            <a:r>
              <a:rPr lang="de-DE" dirty="0"/>
              <a:t> </a:t>
            </a:r>
            <a:r>
              <a:rPr lang="de-DE" dirty="0" err="1"/>
              <a:t>the</a:t>
            </a:r>
            <a:r>
              <a:rPr lang="de-DE" dirty="0"/>
              <a:t> </a:t>
            </a:r>
            <a:r>
              <a:rPr lang="de-DE" dirty="0" err="1"/>
              <a:t>area</a:t>
            </a:r>
            <a:endParaRPr lang="de-DE" dirty="0"/>
          </a:p>
          <a:p>
            <a:pPr marL="285750" indent="-285750">
              <a:buFont typeface="Arial" panose="020B0604020202020204" pitchFamily="34" charset="0"/>
              <a:buChar char="•"/>
            </a:pPr>
            <a:r>
              <a:rPr lang="de-DE" dirty="0" err="1"/>
              <a:t>Measure</a:t>
            </a:r>
            <a:r>
              <a:rPr lang="de-DE" dirty="0"/>
              <a:t> </a:t>
            </a:r>
            <a:r>
              <a:rPr lang="de-DE" dirty="0" err="1"/>
              <a:t>cell</a:t>
            </a:r>
            <a:r>
              <a:rPr lang="de-DE" dirty="0"/>
              <a:t> </a:t>
            </a:r>
            <a:r>
              <a:rPr lang="de-DE" dirty="0" err="1"/>
              <a:t>shapes</a:t>
            </a:r>
            <a:endParaRPr lang="de-DE" dirty="0"/>
          </a:p>
          <a:p>
            <a:pPr marL="285750" indent="-285750">
              <a:buFont typeface="Arial" panose="020B0604020202020204" pitchFamily="34" charset="0"/>
              <a:buChar char="•"/>
            </a:pPr>
            <a:r>
              <a:rPr lang="de-DE" dirty="0" err="1"/>
              <a:t>Measure</a:t>
            </a:r>
            <a:r>
              <a:rPr lang="de-DE" dirty="0"/>
              <a:t> </a:t>
            </a:r>
            <a:r>
              <a:rPr lang="de-DE" dirty="0" err="1"/>
              <a:t>the</a:t>
            </a:r>
            <a:r>
              <a:rPr lang="de-DE" dirty="0"/>
              <a:t> </a:t>
            </a:r>
            <a:r>
              <a:rPr lang="de-DE" dirty="0" err="1"/>
              <a:t>fluorescence</a:t>
            </a:r>
            <a:r>
              <a:rPr lang="de-DE" dirty="0"/>
              <a:t> </a:t>
            </a:r>
            <a:r>
              <a:rPr lang="de-DE" dirty="0" err="1"/>
              <a:t>intensity</a:t>
            </a:r>
            <a:r>
              <a:rPr lang="de-DE" dirty="0"/>
              <a:t> of </a:t>
            </a:r>
            <a:r>
              <a:rPr lang="de-DE" dirty="0" err="1"/>
              <a:t>other</a:t>
            </a:r>
            <a:r>
              <a:rPr lang="de-DE" dirty="0"/>
              <a:t> </a:t>
            </a:r>
            <a:r>
              <a:rPr lang="de-DE" dirty="0" err="1"/>
              <a:t>channels</a:t>
            </a:r>
            <a:endParaRPr lang="de-DE" dirty="0"/>
          </a:p>
          <a:p>
            <a:pPr marL="285750" indent="-285750">
              <a:buFont typeface="Arial" panose="020B0604020202020204" pitchFamily="34" charset="0"/>
              <a:buChar char="•"/>
            </a:pPr>
            <a:r>
              <a:rPr lang="de-DE" dirty="0"/>
              <a:t>Etc…</a:t>
            </a:r>
          </a:p>
        </p:txBody>
      </p:sp>
      <p:sp>
        <p:nvSpPr>
          <p:cNvPr id="47" name="Textfeld 46">
            <a:extLst>
              <a:ext uri="{FF2B5EF4-FFF2-40B4-BE49-F238E27FC236}">
                <a16:creationId xmlns:a16="http://schemas.microsoft.com/office/drawing/2014/main" id="{1C82530D-7C9B-4D20-969C-B02002891EB0}"/>
              </a:ext>
            </a:extLst>
          </p:cNvPr>
          <p:cNvSpPr txBox="1"/>
          <p:nvPr/>
        </p:nvSpPr>
        <p:spPr>
          <a:xfrm>
            <a:off x="1711328" y="883930"/>
            <a:ext cx="2171824" cy="369332"/>
          </a:xfrm>
          <a:prstGeom prst="rect">
            <a:avLst/>
          </a:prstGeom>
          <a:noFill/>
        </p:spPr>
        <p:txBody>
          <a:bodyPr wrap="square" rtlCol="0">
            <a:spAutoFit/>
          </a:bodyPr>
          <a:lstStyle/>
          <a:p>
            <a:r>
              <a:rPr lang="de-DE" b="1" dirty="0">
                <a:solidFill>
                  <a:schemeClr val="accent1"/>
                </a:solidFill>
              </a:rPr>
              <a:t>Image Acquisition</a:t>
            </a:r>
          </a:p>
        </p:txBody>
      </p:sp>
      <p:sp>
        <p:nvSpPr>
          <p:cNvPr id="48" name="Textfeld 47">
            <a:extLst>
              <a:ext uri="{FF2B5EF4-FFF2-40B4-BE49-F238E27FC236}">
                <a16:creationId xmlns:a16="http://schemas.microsoft.com/office/drawing/2014/main" id="{0E438EE5-90DA-4138-8F2C-AE4E2D839238}"/>
              </a:ext>
            </a:extLst>
          </p:cNvPr>
          <p:cNvSpPr txBox="1"/>
          <p:nvPr/>
        </p:nvSpPr>
        <p:spPr>
          <a:xfrm>
            <a:off x="5943600" y="5861531"/>
            <a:ext cx="5750086" cy="369332"/>
          </a:xfrm>
          <a:prstGeom prst="rect">
            <a:avLst/>
          </a:prstGeom>
          <a:noFill/>
        </p:spPr>
        <p:txBody>
          <a:bodyPr wrap="square" rtlCol="0">
            <a:spAutoFit/>
          </a:bodyPr>
          <a:lstStyle/>
          <a:p>
            <a:r>
              <a:rPr lang="de-DE" b="1" dirty="0">
                <a:solidFill>
                  <a:schemeClr val="accent1"/>
                </a:solidFill>
                <a:sym typeface="Wingdings" panose="05000000000000000000" pitchFamily="2" charset="2"/>
              </a:rPr>
              <a:t> Statistical </a:t>
            </a:r>
            <a:r>
              <a:rPr lang="de-DE" b="1" dirty="0" err="1">
                <a:solidFill>
                  <a:schemeClr val="accent1"/>
                </a:solidFill>
                <a:sym typeface="Wingdings" panose="05000000000000000000" pitchFamily="2" charset="2"/>
              </a:rPr>
              <a:t>evaluation</a:t>
            </a:r>
            <a:r>
              <a:rPr lang="de-DE" b="1" dirty="0">
                <a:solidFill>
                  <a:schemeClr val="accent1"/>
                </a:solidFill>
                <a:sym typeface="Wingdings" panose="05000000000000000000" pitchFamily="2" charset="2"/>
              </a:rPr>
              <a:t> and </a:t>
            </a:r>
            <a:r>
              <a:rPr lang="de-DE" b="1" dirty="0" err="1">
                <a:solidFill>
                  <a:schemeClr val="accent1"/>
                </a:solidFill>
                <a:sym typeface="Wingdings" panose="05000000000000000000" pitchFamily="2" charset="2"/>
              </a:rPr>
              <a:t>presentation</a:t>
            </a:r>
            <a:r>
              <a:rPr lang="de-DE" b="1" dirty="0">
                <a:solidFill>
                  <a:schemeClr val="accent1"/>
                </a:solidFill>
                <a:sym typeface="Wingdings" panose="05000000000000000000" pitchFamily="2" charset="2"/>
              </a:rPr>
              <a:t> of </a:t>
            </a:r>
            <a:r>
              <a:rPr lang="de-DE" b="1" dirty="0" err="1">
                <a:solidFill>
                  <a:schemeClr val="accent1"/>
                </a:solidFill>
                <a:sym typeface="Wingdings" panose="05000000000000000000" pitchFamily="2" charset="2"/>
              </a:rPr>
              <a:t>the</a:t>
            </a:r>
            <a:r>
              <a:rPr lang="de-DE" b="1" dirty="0">
                <a:solidFill>
                  <a:schemeClr val="accent1"/>
                </a:solidFill>
                <a:sym typeface="Wingdings" panose="05000000000000000000" pitchFamily="2" charset="2"/>
              </a:rPr>
              <a:t> </a:t>
            </a:r>
            <a:r>
              <a:rPr lang="de-DE" b="1" dirty="0" err="1">
                <a:solidFill>
                  <a:schemeClr val="accent1"/>
                </a:solidFill>
                <a:sym typeface="Wingdings" panose="05000000000000000000" pitchFamily="2" charset="2"/>
              </a:rPr>
              <a:t>results</a:t>
            </a:r>
            <a:endParaRPr lang="de-DE" b="1" dirty="0">
              <a:solidFill>
                <a:schemeClr val="accent1"/>
              </a:solidFill>
            </a:endParaRPr>
          </a:p>
        </p:txBody>
      </p:sp>
      <p:pic>
        <p:nvPicPr>
          <p:cNvPr id="34" name="Grafik 33">
            <a:extLst>
              <a:ext uri="{FF2B5EF4-FFF2-40B4-BE49-F238E27FC236}">
                <a16:creationId xmlns:a16="http://schemas.microsoft.com/office/drawing/2014/main" id="{434AFA9D-627B-47C5-A0B9-60340247A6F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39654" y="92980"/>
            <a:ext cx="832915" cy="817245"/>
          </a:xfrm>
          <a:prstGeom prst="rect">
            <a:avLst/>
          </a:prstGeom>
        </p:spPr>
      </p:pic>
    </p:spTree>
    <p:extLst>
      <p:ext uri="{BB962C8B-B14F-4D97-AF65-F5344CB8AC3E}">
        <p14:creationId xmlns:p14="http://schemas.microsoft.com/office/powerpoint/2010/main" val="28749007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0" grpId="0"/>
      <p:bldP spid="41" grpId="0"/>
      <p:bldP spid="44" grpId="0" animBg="1"/>
      <p:bldP spid="46"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err="1"/>
              <a:t>Schematic</a:t>
            </a:r>
            <a:r>
              <a:rPr lang="de-DE" dirty="0"/>
              <a:t> of </a:t>
            </a:r>
            <a:r>
              <a:rPr lang="de-DE" dirty="0" err="1"/>
              <a:t>bioimage</a:t>
            </a:r>
            <a:r>
              <a:rPr lang="de-DE" dirty="0"/>
              <a:t> </a:t>
            </a:r>
            <a:r>
              <a:rPr lang="de-DE" dirty="0" err="1"/>
              <a:t>data</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7</a:t>
            </a:fld>
            <a:endParaRPr lang="de-DE" dirty="0"/>
          </a:p>
        </p:txBody>
      </p:sp>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cxnSp>
        <p:nvCxnSpPr>
          <p:cNvPr id="17" name="Gerader Verbinder 16">
            <a:extLst>
              <a:ext uri="{FF2B5EF4-FFF2-40B4-BE49-F238E27FC236}">
                <a16:creationId xmlns:a16="http://schemas.microsoft.com/office/drawing/2014/main" id="{E18D74DF-5F63-4886-A548-C68F896861FF}"/>
              </a:ext>
            </a:extLst>
          </p:cNvPr>
          <p:cNvCxnSpPr>
            <a:cxnSpLocks/>
          </p:cNvCxnSpPr>
          <p:nvPr/>
        </p:nvCxnSpPr>
        <p:spPr>
          <a:xfrm>
            <a:off x="9972569" y="3266372"/>
            <a:ext cx="4229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Grafik 17">
            <a:extLst>
              <a:ext uri="{FF2B5EF4-FFF2-40B4-BE49-F238E27FC236}">
                <a16:creationId xmlns:a16="http://schemas.microsoft.com/office/drawing/2014/main" id="{BA1CB25F-04E2-4C59-B131-590EF2A890A2}"/>
              </a:ext>
            </a:extLst>
          </p:cNvPr>
          <p:cNvPicPr>
            <a:picLocks noChangeAspect="1"/>
          </p:cNvPicPr>
          <p:nvPr/>
        </p:nvPicPr>
        <p:blipFill>
          <a:blip r:embed="rId2"/>
          <a:srcRect l="81250" t="9440" b="32602"/>
          <a:stretch/>
        </p:blipFill>
        <p:spPr bwMode="auto">
          <a:xfrm>
            <a:off x="645839" y="2318077"/>
            <a:ext cx="796536" cy="2124096"/>
          </a:xfrm>
          <a:prstGeom prst="rect">
            <a:avLst/>
          </a:prstGeom>
        </p:spPr>
      </p:pic>
      <p:sp>
        <p:nvSpPr>
          <p:cNvPr id="8" name="Textfeld 7">
            <a:extLst>
              <a:ext uri="{FF2B5EF4-FFF2-40B4-BE49-F238E27FC236}">
                <a16:creationId xmlns:a16="http://schemas.microsoft.com/office/drawing/2014/main" id="{9FC7084B-F34D-4C5E-BDEE-C2E7219DDC34}"/>
              </a:ext>
            </a:extLst>
          </p:cNvPr>
          <p:cNvSpPr txBox="1"/>
          <p:nvPr/>
        </p:nvSpPr>
        <p:spPr>
          <a:xfrm>
            <a:off x="1676030" y="2399810"/>
            <a:ext cx="2323072" cy="1200329"/>
          </a:xfrm>
          <a:prstGeom prst="rect">
            <a:avLst/>
          </a:prstGeom>
          <a:noFill/>
        </p:spPr>
        <p:txBody>
          <a:bodyPr wrap="none" rtlCol="0">
            <a:spAutoFit/>
          </a:bodyPr>
          <a:lstStyle/>
          <a:p>
            <a:r>
              <a:rPr lang="de-DE" dirty="0">
                <a:latin typeface="Leelawadee" panose="020B0502040204020203" pitchFamily="34" charset="-34"/>
                <a:cs typeface="Leelawadee" panose="020B0502040204020203" pitchFamily="34" charset="-34"/>
              </a:rPr>
              <a:t>X and Y </a:t>
            </a:r>
            <a:r>
              <a:rPr lang="de-DE" dirty="0" err="1">
                <a:latin typeface="Leelawadee" panose="020B0502040204020203" pitchFamily="34" charset="-34"/>
                <a:cs typeface="Leelawadee" panose="020B0502040204020203" pitchFamily="34" charset="-34"/>
              </a:rPr>
              <a:t>dimension</a:t>
            </a:r>
            <a:endParaRPr lang="de-DE" dirty="0">
              <a:latin typeface="Leelawadee" panose="020B0502040204020203" pitchFamily="34" charset="-34"/>
              <a:cs typeface="Leelawadee" panose="020B0502040204020203" pitchFamily="34" charset="-34"/>
            </a:endParaRPr>
          </a:p>
          <a:p>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channel</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dimension</a:t>
            </a:r>
            <a:endParaRPr lang="de-DE" dirty="0">
              <a:latin typeface="Leelawadee" panose="020B0502040204020203" pitchFamily="34" charset="-34"/>
              <a:cs typeface="Leelawadee" panose="020B0502040204020203" pitchFamily="34" charset="-34"/>
            </a:endParaRPr>
          </a:p>
          <a:p>
            <a:endParaRPr lang="de-DE" dirty="0">
              <a:latin typeface="Leelawadee" panose="020B0502040204020203" pitchFamily="34" charset="-34"/>
              <a:cs typeface="Leelawadee" panose="020B0502040204020203" pitchFamily="34" charset="-34"/>
            </a:endParaRPr>
          </a:p>
          <a:p>
            <a:r>
              <a:rPr lang="de-DE" b="1" dirty="0">
                <a:latin typeface="Leelawadee" panose="020B0502040204020203" pitchFamily="34" charset="-34"/>
                <a:cs typeface="Leelawadee" panose="020B0502040204020203" pitchFamily="34" charset="-34"/>
                <a:sym typeface="Wingdings" panose="05000000000000000000" pitchFamily="2" charset="2"/>
              </a:rPr>
              <a:t> </a:t>
            </a:r>
            <a:r>
              <a:rPr lang="de-DE" b="1" dirty="0">
                <a:latin typeface="Leelawadee" panose="020B0502040204020203" pitchFamily="34" charset="-34"/>
                <a:cs typeface="Leelawadee" panose="020B0502040204020203" pitchFamily="34" charset="-34"/>
              </a:rPr>
              <a:t>3D </a:t>
            </a:r>
            <a:r>
              <a:rPr lang="de-DE" b="1" dirty="0" err="1">
                <a:latin typeface="Leelawadee" panose="020B0502040204020203" pitchFamily="34" charset="-34"/>
                <a:cs typeface="Leelawadee" panose="020B0502040204020203" pitchFamily="34" charset="-34"/>
              </a:rPr>
              <a:t>image</a:t>
            </a:r>
            <a:endParaRPr lang="de-DE" b="1" dirty="0">
              <a:latin typeface="Leelawadee" panose="020B0502040204020203" pitchFamily="34" charset="-34"/>
              <a:cs typeface="Leelawadee" panose="020B0502040204020203" pitchFamily="34" charset="-34"/>
            </a:endParaRPr>
          </a:p>
        </p:txBody>
      </p:sp>
      <p:sp>
        <p:nvSpPr>
          <p:cNvPr id="23" name="Textfeld 22">
            <a:extLst>
              <a:ext uri="{FF2B5EF4-FFF2-40B4-BE49-F238E27FC236}">
                <a16:creationId xmlns:a16="http://schemas.microsoft.com/office/drawing/2014/main" id="{F20E72EF-BB85-4CD5-8491-93BF18B0D2C3}"/>
              </a:ext>
            </a:extLst>
          </p:cNvPr>
          <p:cNvSpPr txBox="1"/>
          <p:nvPr/>
        </p:nvSpPr>
        <p:spPr>
          <a:xfrm>
            <a:off x="9360928" y="2399810"/>
            <a:ext cx="2323072" cy="1754326"/>
          </a:xfrm>
          <a:prstGeom prst="rect">
            <a:avLst/>
          </a:prstGeom>
          <a:noFill/>
        </p:spPr>
        <p:txBody>
          <a:bodyPr wrap="none" rtlCol="0">
            <a:spAutoFit/>
          </a:bodyPr>
          <a:lstStyle/>
          <a:p>
            <a:r>
              <a:rPr lang="de-DE" dirty="0">
                <a:latin typeface="Leelawadee" panose="020B0502040204020203" pitchFamily="34" charset="-34"/>
                <a:cs typeface="Leelawadee" panose="020B0502040204020203" pitchFamily="34" charset="-34"/>
              </a:rPr>
              <a:t>X and Y </a:t>
            </a:r>
            <a:r>
              <a:rPr lang="de-DE" dirty="0" err="1">
                <a:latin typeface="Leelawadee" panose="020B0502040204020203" pitchFamily="34" charset="-34"/>
                <a:cs typeface="Leelawadee" panose="020B0502040204020203" pitchFamily="34" charset="-34"/>
              </a:rPr>
              <a:t>dimension</a:t>
            </a:r>
            <a:endParaRPr lang="de-DE" dirty="0">
              <a:latin typeface="Leelawadee" panose="020B0502040204020203" pitchFamily="34" charset="-34"/>
              <a:cs typeface="Leelawadee" panose="020B0502040204020203" pitchFamily="34" charset="-34"/>
            </a:endParaRPr>
          </a:p>
          <a:p>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channel</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dimension</a:t>
            </a:r>
            <a:endParaRPr lang="de-DE" dirty="0">
              <a:latin typeface="Leelawadee" panose="020B0502040204020203" pitchFamily="34" charset="-34"/>
              <a:cs typeface="Leelawadee" panose="020B0502040204020203" pitchFamily="34" charset="-34"/>
            </a:endParaRPr>
          </a:p>
          <a:p>
            <a:r>
              <a:rPr lang="de-DE" dirty="0">
                <a:latin typeface="Leelawadee" panose="020B0502040204020203" pitchFamily="34" charset="-34"/>
                <a:cs typeface="Leelawadee" panose="020B0502040204020203" pitchFamily="34" charset="-34"/>
              </a:rPr>
              <a:t>+ time </a:t>
            </a:r>
            <a:r>
              <a:rPr lang="de-DE" dirty="0" err="1">
                <a:latin typeface="Leelawadee" panose="020B0502040204020203" pitchFamily="34" charset="-34"/>
                <a:cs typeface="Leelawadee" panose="020B0502040204020203" pitchFamily="34" charset="-34"/>
              </a:rPr>
              <a:t>dimension</a:t>
            </a:r>
            <a:endParaRPr lang="de-DE" dirty="0">
              <a:latin typeface="Leelawadee" panose="020B0502040204020203" pitchFamily="34" charset="-34"/>
              <a:cs typeface="Leelawadee" panose="020B0502040204020203" pitchFamily="34" charset="-34"/>
            </a:endParaRPr>
          </a:p>
          <a:p>
            <a:r>
              <a:rPr lang="de-DE" dirty="0">
                <a:latin typeface="Leelawadee" panose="020B0502040204020203" pitchFamily="34" charset="-34"/>
                <a:cs typeface="Leelawadee" panose="020B0502040204020203" pitchFamily="34" charset="-34"/>
              </a:rPr>
              <a:t>+ Z </a:t>
            </a:r>
            <a:r>
              <a:rPr lang="de-DE" dirty="0" err="1">
                <a:latin typeface="Leelawadee" panose="020B0502040204020203" pitchFamily="34" charset="-34"/>
                <a:cs typeface="Leelawadee" panose="020B0502040204020203" pitchFamily="34" charset="-34"/>
              </a:rPr>
              <a:t>stack</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dimension</a:t>
            </a:r>
            <a:endParaRPr lang="de-DE" dirty="0">
              <a:latin typeface="Leelawadee" panose="020B0502040204020203" pitchFamily="34" charset="-34"/>
              <a:cs typeface="Leelawadee" panose="020B0502040204020203" pitchFamily="34" charset="-34"/>
            </a:endParaRPr>
          </a:p>
          <a:p>
            <a:endParaRPr lang="de-DE" dirty="0">
              <a:latin typeface="Leelawadee" panose="020B0502040204020203" pitchFamily="34" charset="-34"/>
              <a:cs typeface="Leelawadee" panose="020B0502040204020203" pitchFamily="34" charset="-34"/>
            </a:endParaRPr>
          </a:p>
          <a:p>
            <a:r>
              <a:rPr lang="de-DE" b="1" dirty="0">
                <a:latin typeface="Leelawadee" panose="020B0502040204020203" pitchFamily="34" charset="-34"/>
                <a:cs typeface="Leelawadee" panose="020B0502040204020203" pitchFamily="34" charset="-34"/>
                <a:sym typeface="Wingdings" panose="05000000000000000000" pitchFamily="2" charset="2"/>
              </a:rPr>
              <a:t> </a:t>
            </a:r>
            <a:r>
              <a:rPr lang="de-DE" b="1" dirty="0">
                <a:latin typeface="Leelawadee" panose="020B0502040204020203" pitchFamily="34" charset="-34"/>
                <a:cs typeface="Leelawadee" panose="020B0502040204020203" pitchFamily="34" charset="-34"/>
              </a:rPr>
              <a:t>5D </a:t>
            </a:r>
            <a:r>
              <a:rPr lang="de-DE" b="1" dirty="0" err="1">
                <a:latin typeface="Leelawadee" panose="020B0502040204020203" pitchFamily="34" charset="-34"/>
                <a:cs typeface="Leelawadee" panose="020B0502040204020203" pitchFamily="34" charset="-34"/>
              </a:rPr>
              <a:t>image</a:t>
            </a:r>
            <a:endParaRPr lang="de-DE" b="1" dirty="0">
              <a:latin typeface="Leelawadee" panose="020B0502040204020203" pitchFamily="34" charset="-34"/>
              <a:cs typeface="Leelawadee" panose="020B0502040204020203" pitchFamily="34" charset="-34"/>
            </a:endParaRPr>
          </a:p>
        </p:txBody>
      </p:sp>
      <p:grpSp>
        <p:nvGrpSpPr>
          <p:cNvPr id="3" name="Gruppieren 2">
            <a:extLst>
              <a:ext uri="{FF2B5EF4-FFF2-40B4-BE49-F238E27FC236}">
                <a16:creationId xmlns:a16="http://schemas.microsoft.com/office/drawing/2014/main" id="{6CCC3C68-4080-47DB-BA20-8DF8A8BDCC7B}"/>
              </a:ext>
            </a:extLst>
          </p:cNvPr>
          <p:cNvGrpSpPr/>
          <p:nvPr/>
        </p:nvGrpSpPr>
        <p:grpSpPr>
          <a:xfrm>
            <a:off x="4807064" y="2048379"/>
            <a:ext cx="4361103" cy="2657838"/>
            <a:chOff x="4807064" y="2048379"/>
            <a:chExt cx="4361103" cy="2657838"/>
          </a:xfrm>
        </p:grpSpPr>
        <p:pic>
          <p:nvPicPr>
            <p:cNvPr id="22" name="Grafik 21">
              <a:extLst>
                <a:ext uri="{FF2B5EF4-FFF2-40B4-BE49-F238E27FC236}">
                  <a16:creationId xmlns:a16="http://schemas.microsoft.com/office/drawing/2014/main" id="{9E0B50A5-9D36-4495-8B6D-47A00BEF551E}"/>
                </a:ext>
              </a:extLst>
            </p:cNvPr>
            <p:cNvPicPr>
              <a:picLocks noChangeAspect="1"/>
            </p:cNvPicPr>
            <p:nvPr/>
          </p:nvPicPr>
          <p:blipFill rotWithShape="1">
            <a:blip r:embed="rId2"/>
            <a:srcRect b="32043"/>
            <a:stretch/>
          </p:blipFill>
          <p:spPr bwMode="auto">
            <a:xfrm>
              <a:off x="4807064" y="2048379"/>
              <a:ext cx="4361103" cy="2556713"/>
            </a:xfrm>
            <a:prstGeom prst="rect">
              <a:avLst/>
            </a:prstGeom>
          </p:spPr>
        </p:pic>
        <p:sp>
          <p:nvSpPr>
            <p:cNvPr id="4" name="Rechteck 3">
              <a:extLst>
                <a:ext uri="{FF2B5EF4-FFF2-40B4-BE49-F238E27FC236}">
                  <a16:creationId xmlns:a16="http://schemas.microsoft.com/office/drawing/2014/main" id="{E15B9170-8B3C-4B0D-B866-A5D15CC423CB}"/>
                </a:ext>
              </a:extLst>
            </p:cNvPr>
            <p:cNvSpPr/>
            <p:nvPr/>
          </p:nvSpPr>
          <p:spPr>
            <a:xfrm>
              <a:off x="6904781" y="4323841"/>
              <a:ext cx="1278520" cy="3823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4" name="Pfeil: nach rechts 33">
            <a:extLst>
              <a:ext uri="{FF2B5EF4-FFF2-40B4-BE49-F238E27FC236}">
                <a16:creationId xmlns:a16="http://schemas.microsoft.com/office/drawing/2014/main" id="{1A4EBDA4-1453-42FA-9C95-4792D89E4A34}"/>
              </a:ext>
            </a:extLst>
          </p:cNvPr>
          <p:cNvSpPr/>
          <p:nvPr/>
        </p:nvSpPr>
        <p:spPr>
          <a:xfrm>
            <a:off x="2144239" y="5443685"/>
            <a:ext cx="881087" cy="5909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760682A2-5DC0-40D2-8A4F-73D7CE617107}"/>
              </a:ext>
            </a:extLst>
          </p:cNvPr>
          <p:cNvSpPr/>
          <p:nvPr/>
        </p:nvSpPr>
        <p:spPr>
          <a:xfrm>
            <a:off x="3086547" y="4909966"/>
            <a:ext cx="8186857" cy="1569660"/>
          </a:xfrm>
          <a:prstGeom prst="rect">
            <a:avLst/>
          </a:prstGeom>
        </p:spPr>
        <p:txBody>
          <a:bodyPr wrap="none">
            <a:spAutoFit/>
          </a:bodyPr>
          <a:lstStyle/>
          <a:p>
            <a:r>
              <a:rPr lang="de-DE" sz="2400" b="1" dirty="0">
                <a:latin typeface="Leelawadee" panose="020B0502040204020203" pitchFamily="34" charset="-34"/>
                <a:cs typeface="Leelawadee" panose="020B0502040204020203" pitchFamily="34" charset="-34"/>
                <a:sym typeface="Wingdings" panose="05000000000000000000" pitchFamily="2" charset="2"/>
              </a:rPr>
              <a:t> Very </a:t>
            </a:r>
            <a:r>
              <a:rPr lang="de-DE" sz="2400" b="1" dirty="0" err="1">
                <a:latin typeface="Leelawadee" panose="020B0502040204020203" pitchFamily="34" charset="-34"/>
                <a:cs typeface="Leelawadee" panose="020B0502040204020203" pitchFamily="34" charset="-34"/>
                <a:sym typeface="Wingdings" panose="05000000000000000000" pitchFamily="2" charset="2"/>
              </a:rPr>
              <a:t>complex</a:t>
            </a:r>
            <a:r>
              <a:rPr lang="de-DE" sz="2400" b="1" dirty="0">
                <a:latin typeface="Leelawadee" panose="020B0502040204020203" pitchFamily="34" charset="-34"/>
                <a:cs typeface="Leelawadee" panose="020B0502040204020203" pitchFamily="34" charset="-34"/>
                <a:sym typeface="Wingdings" panose="05000000000000000000" pitchFamily="2" charset="2"/>
              </a:rPr>
              <a:t> in </a:t>
            </a:r>
            <a:r>
              <a:rPr lang="de-DE" sz="2400" b="1" dirty="0" err="1">
                <a:latin typeface="Leelawadee" panose="020B0502040204020203" pitchFamily="34" charset="-34"/>
                <a:cs typeface="Leelawadee" panose="020B0502040204020203" pitchFamily="34" charset="-34"/>
                <a:sym typeface="Wingdings" panose="05000000000000000000" pitchFamily="2" charset="2"/>
              </a:rPr>
              <a:t>its</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structure</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a:latin typeface="Leelawadee" panose="020B0502040204020203" pitchFamily="34" charset="-34"/>
                <a:cs typeface="Leelawadee" panose="020B0502040204020203" pitchFamily="34" charset="-34"/>
              </a:rPr>
              <a:t>N-dimensional </a:t>
            </a:r>
            <a:r>
              <a:rPr lang="de-DE" sz="2400" b="1" dirty="0" err="1">
                <a:latin typeface="Leelawadee" panose="020B0502040204020203" pitchFamily="34" charset="-34"/>
                <a:cs typeface="Leelawadee" panose="020B0502040204020203" pitchFamily="34" charset="-34"/>
              </a:rPr>
              <a:t>arrays</a:t>
            </a:r>
            <a:r>
              <a:rPr lang="de-DE" sz="2400" b="1" dirty="0">
                <a:latin typeface="Leelawadee" panose="020B0502040204020203" pitchFamily="34" charset="-34"/>
                <a:cs typeface="Leelawadee" panose="020B0502040204020203" pitchFamily="34" charset="-34"/>
              </a:rPr>
              <a:t>)</a:t>
            </a:r>
          </a:p>
          <a:p>
            <a:pPr marL="342900" indent="-342900">
              <a:buFont typeface="Wingdings" panose="05000000000000000000" pitchFamily="2" charset="2"/>
              <a:buChar char="à"/>
            </a:pPr>
            <a:r>
              <a:rPr lang="de-DE" sz="2400" b="1" dirty="0" err="1">
                <a:latin typeface="Leelawadee" panose="020B0502040204020203" pitchFamily="34" charset="-34"/>
                <a:cs typeface="Leelawadee" panose="020B0502040204020203" pitchFamily="34" charset="-34"/>
                <a:sym typeface="Wingdings" panose="05000000000000000000" pitchFamily="2" charset="2"/>
              </a:rPr>
              <a:t>Often</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very</a:t>
            </a:r>
            <a:r>
              <a:rPr lang="de-DE" sz="2400" b="1" dirty="0">
                <a:latin typeface="Leelawadee" panose="020B0502040204020203" pitchFamily="34" charset="-34"/>
                <a:cs typeface="Leelawadee" panose="020B0502040204020203" pitchFamily="34" charset="-34"/>
                <a:sym typeface="Wingdings" panose="05000000000000000000" pitchFamily="2" charset="2"/>
              </a:rPr>
              <a:t> large </a:t>
            </a:r>
            <a:r>
              <a:rPr lang="de-DE" sz="2400" b="1" dirty="0" err="1">
                <a:latin typeface="Leelawadee" panose="020B0502040204020203" pitchFamily="34" charset="-34"/>
                <a:cs typeface="Leelawadee" panose="020B0502040204020203" pitchFamily="34" charset="-34"/>
                <a:sym typeface="Wingdings" panose="05000000000000000000" pitchFamily="2" charset="2"/>
              </a:rPr>
              <a:t>file</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sizes</a:t>
            </a:r>
            <a:r>
              <a:rPr lang="de-DE" sz="2400" b="1" dirty="0">
                <a:latin typeface="Leelawadee" panose="020B0502040204020203" pitchFamily="34" charset="-34"/>
                <a:cs typeface="Leelawadee" panose="020B0502040204020203" pitchFamily="34" charset="-34"/>
                <a:sym typeface="Wingdings" panose="05000000000000000000" pitchFamily="2" charset="2"/>
              </a:rPr>
              <a:t> (GB </a:t>
            </a:r>
            <a:r>
              <a:rPr lang="de-DE" sz="2400" b="1" dirty="0" err="1">
                <a:latin typeface="Leelawadee" panose="020B0502040204020203" pitchFamily="34" charset="-34"/>
                <a:cs typeface="Leelawadee" panose="020B0502040204020203" pitchFamily="34" charset="-34"/>
                <a:sym typeface="Wingdings" panose="05000000000000000000" pitchFamily="2" charset="2"/>
              </a:rPr>
              <a:t>to</a:t>
            </a:r>
            <a:r>
              <a:rPr lang="de-DE" sz="2400" b="1" dirty="0">
                <a:latin typeface="Leelawadee" panose="020B0502040204020203" pitchFamily="34" charset="-34"/>
                <a:cs typeface="Leelawadee" panose="020B0502040204020203" pitchFamily="34" charset="-34"/>
                <a:sym typeface="Wingdings" panose="05000000000000000000" pitchFamily="2" charset="2"/>
              </a:rPr>
              <a:t> TB </a:t>
            </a:r>
            <a:r>
              <a:rPr lang="de-DE" sz="2400" b="1" dirty="0" err="1">
                <a:latin typeface="Leelawadee" panose="020B0502040204020203" pitchFamily="34" charset="-34"/>
                <a:cs typeface="Leelawadee" panose="020B0502040204020203" pitchFamily="34" charset="-34"/>
                <a:sym typeface="Wingdings" panose="05000000000000000000" pitchFamily="2" charset="2"/>
              </a:rPr>
              <a:t>range</a:t>
            </a:r>
            <a:r>
              <a:rPr lang="de-DE" sz="2400" b="1" dirty="0">
                <a:latin typeface="Leelawadee" panose="020B0502040204020203" pitchFamily="34" charset="-34"/>
                <a:cs typeface="Leelawadee" panose="020B0502040204020203" pitchFamily="34" charset="-34"/>
                <a:sym typeface="Wingdings" panose="05000000000000000000" pitchFamily="2" charset="2"/>
              </a:rPr>
              <a:t>)</a:t>
            </a:r>
          </a:p>
          <a:p>
            <a:pPr marL="342900" indent="-342900">
              <a:buFont typeface="Wingdings" panose="05000000000000000000" pitchFamily="2" charset="2"/>
              <a:buChar char="à"/>
            </a:pPr>
            <a:r>
              <a:rPr lang="de-DE" sz="2400" b="1" dirty="0" err="1">
                <a:latin typeface="Leelawadee" panose="020B0502040204020203" pitchFamily="34" charset="-34"/>
                <a:cs typeface="Leelawadee" panose="020B0502040204020203" pitchFamily="34" charset="-34"/>
                <a:sym typeface="Wingdings" panose="05000000000000000000" pitchFamily="2" charset="2"/>
              </a:rPr>
              <a:t>Often</a:t>
            </a:r>
            <a:r>
              <a:rPr lang="de-DE" sz="2400" b="1" dirty="0">
                <a:latin typeface="Leelawadee" panose="020B0502040204020203" pitchFamily="34" charset="-34"/>
                <a:cs typeface="Leelawadee" panose="020B0502040204020203" pitchFamily="34" charset="-34"/>
                <a:sym typeface="Wingdings" panose="05000000000000000000" pitchFamily="2" charset="2"/>
              </a:rPr>
              <a:t> in </a:t>
            </a:r>
            <a:r>
              <a:rPr lang="de-DE" sz="2400" b="1" dirty="0" err="1">
                <a:latin typeface="Leelawadee" panose="020B0502040204020203" pitchFamily="34" charset="-34"/>
                <a:cs typeface="Leelawadee" panose="020B0502040204020203" pitchFamily="34" charset="-34"/>
                <a:sym typeface="Wingdings" panose="05000000000000000000" pitchFamily="2" charset="2"/>
              </a:rPr>
              <a:t>proprietary</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vendor-owned</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file</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formats</a:t>
            </a:r>
            <a:endParaRPr lang="de-DE" sz="2400" b="1" dirty="0">
              <a:latin typeface="Leelawadee" panose="020B0502040204020203" pitchFamily="34" charset="-34"/>
              <a:cs typeface="Leelawadee" panose="020B0502040204020203" pitchFamily="34" charset="-34"/>
              <a:sym typeface="Wingdings" panose="05000000000000000000" pitchFamily="2" charset="2"/>
            </a:endParaRPr>
          </a:p>
          <a:p>
            <a:pPr marL="342900" indent="-342900">
              <a:buFont typeface="Wingdings" panose="05000000000000000000" pitchFamily="2" charset="2"/>
              <a:buChar char="à"/>
            </a:pPr>
            <a:r>
              <a:rPr lang="de-DE" sz="2400" b="1" dirty="0" err="1">
                <a:latin typeface="Leelawadee" panose="020B0502040204020203" pitchFamily="34" charset="-34"/>
                <a:cs typeface="Leelawadee" panose="020B0502040204020203" pitchFamily="34" charset="-34"/>
                <a:sym typeface="Wingdings" panose="05000000000000000000" pitchFamily="2" charset="2"/>
              </a:rPr>
              <a:t>No</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standard</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metadata</a:t>
            </a:r>
            <a:r>
              <a:rPr lang="de-DE" sz="2400" b="1" dirty="0">
                <a:latin typeface="Leelawadee" panose="020B0502040204020203" pitchFamily="34" charset="-34"/>
                <a:cs typeface="Leelawadee" panose="020B0502040204020203" pitchFamily="34" charset="-34"/>
                <a:sym typeface="Wingdings" panose="05000000000000000000" pitchFamily="2" charset="2"/>
              </a:rPr>
              <a:t> </a:t>
            </a:r>
            <a:r>
              <a:rPr lang="de-DE" sz="2400" b="1" dirty="0" err="1">
                <a:latin typeface="Leelawadee" panose="020B0502040204020203" pitchFamily="34" charset="-34"/>
                <a:cs typeface="Leelawadee" panose="020B0502040204020203" pitchFamily="34" charset="-34"/>
                <a:sym typeface="Wingdings" panose="05000000000000000000" pitchFamily="2" charset="2"/>
              </a:rPr>
              <a:t>attached</a:t>
            </a:r>
            <a:r>
              <a:rPr lang="de-DE" sz="2400" b="1" dirty="0">
                <a:latin typeface="Leelawadee" panose="020B0502040204020203" pitchFamily="34" charset="-34"/>
                <a:cs typeface="Leelawadee" panose="020B0502040204020203" pitchFamily="34" charset="-34"/>
                <a:sym typeface="Wingdings" panose="05000000000000000000" pitchFamily="2" charset="2"/>
              </a:rPr>
              <a:t> </a:t>
            </a:r>
            <a:endParaRPr lang="de-DE" sz="2400" b="1" dirty="0">
              <a:latin typeface="Leelawadee" panose="020B0502040204020203" pitchFamily="34" charset="-34"/>
              <a:cs typeface="Leelawadee" panose="020B0502040204020203" pitchFamily="34" charset="-34"/>
            </a:endParaRPr>
          </a:p>
        </p:txBody>
      </p:sp>
      <p:pic>
        <p:nvPicPr>
          <p:cNvPr id="14" name="Grafik 13">
            <a:extLst>
              <a:ext uri="{FF2B5EF4-FFF2-40B4-BE49-F238E27FC236}">
                <a16:creationId xmlns:a16="http://schemas.microsoft.com/office/drawing/2014/main" id="{35934CD3-DA50-4E93-B71D-05DD433E7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
        <p:nvSpPr>
          <p:cNvPr id="16" name="Textfeld 15">
            <a:extLst>
              <a:ext uri="{FF2B5EF4-FFF2-40B4-BE49-F238E27FC236}">
                <a16:creationId xmlns:a16="http://schemas.microsoft.com/office/drawing/2014/main" id="{2830313C-8569-4DC1-A5F8-684FBED9CBE9}"/>
              </a:ext>
            </a:extLst>
          </p:cNvPr>
          <p:cNvSpPr txBox="1"/>
          <p:nvPr/>
        </p:nvSpPr>
        <p:spPr bwMode="auto">
          <a:xfrm>
            <a:off x="0" y="6437465"/>
            <a:ext cx="3557384"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Goldberg et al., 2005, Genome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Biol</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de-DE" sz="900" b="0" i="0" u="none" strike="noStrike" kern="1200" cap="none" spc="0" normalizeH="0" baseline="0" noProof="0" dirty="0" err="1">
                <a:ln>
                  <a:noFill/>
                </a:ln>
                <a:solidFill>
                  <a:prstClr val="black"/>
                </a:solidFill>
                <a:effectLst/>
                <a:uLnTx/>
                <a:uFillTx/>
                <a:latin typeface="Calibri" panose="020F0502020204030204"/>
                <a:ea typeface="+mn-ea"/>
                <a:cs typeface="+mn-cs"/>
              </a:rPr>
              <a:t>doi</a:t>
            </a:r>
            <a:r>
              <a:rPr kumimoji="0" lang="de-DE" sz="900" b="0" i="0" u="none" strike="noStrike" kern="1200" cap="none" spc="0" normalizeH="0" baseline="0" noProof="0" dirty="0">
                <a:ln>
                  <a:noFill/>
                </a:ln>
                <a:solidFill>
                  <a:prstClr val="black"/>
                </a:solidFill>
                <a:effectLst/>
                <a:uLnTx/>
                <a:uFillTx/>
                <a:latin typeface="Calibri" panose="020F0502020204030204"/>
                <a:ea typeface="+mn-ea"/>
                <a:cs typeface="+mn-cs"/>
              </a:rPr>
              <a:t>: 10.1186/gb-2005-6-5-r47</a:t>
            </a:r>
            <a:endParaRPr kumimoji="0"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40002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a:extLst>
              <a:ext uri="{FF2B5EF4-FFF2-40B4-BE49-F238E27FC236}">
                <a16:creationId xmlns:a16="http://schemas.microsoft.com/office/drawing/2014/main" id="{2DA4FB94-631C-4E2E-A75D-3CF20B77BBD9}"/>
              </a:ext>
            </a:extLst>
          </p:cNvPr>
          <p:cNvGrpSpPr/>
          <p:nvPr/>
        </p:nvGrpSpPr>
        <p:grpSpPr>
          <a:xfrm>
            <a:off x="3733325" y="1084043"/>
            <a:ext cx="4540719" cy="4798191"/>
            <a:chOff x="3733325" y="1084043"/>
            <a:chExt cx="4540719" cy="4798191"/>
          </a:xfrm>
        </p:grpSpPr>
        <p:pic>
          <p:nvPicPr>
            <p:cNvPr id="4" name="Grafik 3">
              <a:extLst>
                <a:ext uri="{FF2B5EF4-FFF2-40B4-BE49-F238E27FC236}">
                  <a16:creationId xmlns:a16="http://schemas.microsoft.com/office/drawing/2014/main" id="{CD77BD28-F949-45C7-A74A-38F2B6D7EF51}"/>
                </a:ext>
              </a:extLst>
            </p:cNvPr>
            <p:cNvPicPr>
              <a:picLocks noChangeAspect="1"/>
            </p:cNvPicPr>
            <p:nvPr/>
          </p:nvPicPr>
          <p:blipFill rotWithShape="1">
            <a:blip r:embed="rId2"/>
            <a:srcRect t="17623" r="16045" b="14234"/>
            <a:stretch/>
          </p:blipFill>
          <p:spPr>
            <a:xfrm>
              <a:off x="3794760" y="1473200"/>
              <a:ext cx="4345940" cy="4045390"/>
            </a:xfrm>
            <a:prstGeom prst="rect">
              <a:avLst/>
            </a:prstGeom>
          </p:spPr>
        </p:pic>
        <p:sp>
          <p:nvSpPr>
            <p:cNvPr id="5" name="Rechteck 4">
              <a:extLst>
                <a:ext uri="{FF2B5EF4-FFF2-40B4-BE49-F238E27FC236}">
                  <a16:creationId xmlns:a16="http://schemas.microsoft.com/office/drawing/2014/main" id="{23EBD9D7-D1AA-468C-98E9-77BBFD978A30}"/>
                </a:ext>
              </a:extLst>
            </p:cNvPr>
            <p:cNvSpPr/>
            <p:nvPr/>
          </p:nvSpPr>
          <p:spPr>
            <a:xfrm rot="2726059">
              <a:off x="7027175" y="1505380"/>
              <a:ext cx="1445270" cy="6025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811DFB5-983B-403F-8904-30D79D488A63}"/>
                </a:ext>
              </a:extLst>
            </p:cNvPr>
            <p:cNvSpPr/>
            <p:nvPr/>
          </p:nvSpPr>
          <p:spPr>
            <a:xfrm rot="4669345">
              <a:off x="7432573" y="2892460"/>
              <a:ext cx="1476750" cy="206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DBA2D8B-1592-431F-AB1A-1C1DCD092697}"/>
                </a:ext>
              </a:extLst>
            </p:cNvPr>
            <p:cNvSpPr/>
            <p:nvPr/>
          </p:nvSpPr>
          <p:spPr>
            <a:xfrm rot="8092231">
              <a:off x="7060482" y="4791287"/>
              <a:ext cx="1476750" cy="7051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43D44FED-1837-40F6-836B-D27B52EFD02A}"/>
                </a:ext>
              </a:extLst>
            </p:cNvPr>
            <p:cNvSpPr/>
            <p:nvPr/>
          </p:nvSpPr>
          <p:spPr>
            <a:xfrm rot="12958425">
              <a:off x="3733325" y="4950387"/>
              <a:ext cx="1605927" cy="767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The </a:t>
            </a:r>
            <a:r>
              <a:rPr lang="de-DE" dirty="0" err="1"/>
              <a:t>bioimage</a:t>
            </a:r>
            <a:r>
              <a:rPr lang="de-DE" dirty="0"/>
              <a:t> </a:t>
            </a:r>
            <a:r>
              <a:rPr lang="de-DE" dirty="0" err="1"/>
              <a:t>data</a:t>
            </a:r>
            <a:r>
              <a:rPr lang="de-DE" dirty="0"/>
              <a:t> </a:t>
            </a:r>
            <a:r>
              <a:rPr lang="de-DE" dirty="0" err="1"/>
              <a:t>life</a:t>
            </a:r>
            <a:r>
              <a:rPr lang="de-DE" dirty="0"/>
              <a:t> </a:t>
            </a:r>
            <a:r>
              <a:rPr lang="de-DE" dirty="0" err="1"/>
              <a:t>cycle</a:t>
            </a:r>
            <a:endParaRPr lang="de-DE" dirty="0"/>
          </a:p>
        </p:txBody>
      </p:sp>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8</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sp>
        <p:nvSpPr>
          <p:cNvPr id="10" name="Textfeld 9">
            <a:extLst>
              <a:ext uri="{FF2B5EF4-FFF2-40B4-BE49-F238E27FC236}">
                <a16:creationId xmlns:a16="http://schemas.microsoft.com/office/drawing/2014/main" id="{054472B5-A984-4AE6-B155-86D209BDB1C0}"/>
              </a:ext>
            </a:extLst>
          </p:cNvPr>
          <p:cNvSpPr txBox="1"/>
          <p:nvPr/>
        </p:nvSpPr>
        <p:spPr>
          <a:xfrm>
            <a:off x="7847428" y="1292612"/>
            <a:ext cx="3058610" cy="923330"/>
          </a:xfrm>
          <a:prstGeom prst="rect">
            <a:avLst/>
          </a:prstGeom>
          <a:noFill/>
        </p:spPr>
        <p:txBody>
          <a:bodyPr wrap="square" rtlCol="0">
            <a:spAutoFit/>
          </a:bodyPr>
          <a:lstStyle/>
          <a:p>
            <a:r>
              <a:rPr lang="de-DE" dirty="0"/>
              <a:t>Sample </a:t>
            </a:r>
            <a:r>
              <a:rPr lang="de-DE" dirty="0" err="1"/>
              <a:t>preparation</a:t>
            </a:r>
            <a:r>
              <a:rPr lang="de-DE" dirty="0"/>
              <a:t>, </a:t>
            </a:r>
            <a:r>
              <a:rPr lang="de-DE" dirty="0" err="1"/>
              <a:t>instrument</a:t>
            </a:r>
            <a:r>
              <a:rPr lang="de-DE" dirty="0"/>
              <a:t> </a:t>
            </a:r>
            <a:r>
              <a:rPr lang="de-DE" dirty="0" err="1"/>
              <a:t>setup</a:t>
            </a:r>
            <a:r>
              <a:rPr lang="de-DE" dirty="0"/>
              <a:t> and QC,</a:t>
            </a:r>
          </a:p>
          <a:p>
            <a:r>
              <a:rPr lang="de-DE" dirty="0"/>
              <a:t>Image </a:t>
            </a:r>
            <a:r>
              <a:rPr lang="de-DE" dirty="0" err="1"/>
              <a:t>acquisition</a:t>
            </a:r>
            <a:r>
              <a:rPr lang="de-DE" dirty="0"/>
              <a:t> </a:t>
            </a:r>
            <a:r>
              <a:rPr lang="de-DE" dirty="0" err="1"/>
              <a:t>campaign</a:t>
            </a:r>
            <a:endParaRPr lang="de-DE" dirty="0"/>
          </a:p>
        </p:txBody>
      </p:sp>
      <p:sp>
        <p:nvSpPr>
          <p:cNvPr id="15" name="Textfeld 14">
            <a:extLst>
              <a:ext uri="{FF2B5EF4-FFF2-40B4-BE49-F238E27FC236}">
                <a16:creationId xmlns:a16="http://schemas.microsoft.com/office/drawing/2014/main" id="{EA613C78-9291-46D8-90A2-7E6866F527FB}"/>
              </a:ext>
            </a:extLst>
          </p:cNvPr>
          <p:cNvSpPr txBox="1"/>
          <p:nvPr/>
        </p:nvSpPr>
        <p:spPr>
          <a:xfrm>
            <a:off x="7371036" y="4951025"/>
            <a:ext cx="3913736" cy="923330"/>
          </a:xfrm>
          <a:prstGeom prst="rect">
            <a:avLst/>
          </a:prstGeom>
          <a:noFill/>
        </p:spPr>
        <p:txBody>
          <a:bodyPr wrap="square" rtlCol="0">
            <a:spAutoFit/>
          </a:bodyPr>
          <a:lstStyle/>
          <a:p>
            <a:r>
              <a:rPr lang="de-DE" dirty="0"/>
              <a:t>Point-and-</a:t>
            </a:r>
            <a:r>
              <a:rPr lang="de-DE" dirty="0" err="1"/>
              <a:t>click</a:t>
            </a:r>
            <a:r>
              <a:rPr lang="de-DE" dirty="0"/>
              <a:t> Software vs. </a:t>
            </a:r>
            <a:r>
              <a:rPr lang="de-DE" dirty="0" err="1"/>
              <a:t>automated</a:t>
            </a:r>
            <a:r>
              <a:rPr lang="de-DE" dirty="0"/>
              <a:t> </a:t>
            </a:r>
            <a:r>
              <a:rPr lang="de-DE" dirty="0" err="1"/>
              <a:t>workflows</a:t>
            </a:r>
            <a:r>
              <a:rPr lang="de-DE" dirty="0"/>
              <a:t>, </a:t>
            </a:r>
            <a:r>
              <a:rPr lang="de-DE" dirty="0" err="1"/>
              <a:t>reproducibility</a:t>
            </a:r>
            <a:r>
              <a:rPr lang="de-DE" dirty="0"/>
              <a:t> of </a:t>
            </a:r>
            <a:r>
              <a:rPr lang="de-DE" dirty="0" err="1"/>
              <a:t>steps</a:t>
            </a:r>
            <a:r>
              <a:rPr lang="de-DE" dirty="0"/>
              <a:t> and </a:t>
            </a:r>
            <a:r>
              <a:rPr lang="de-DE" dirty="0" err="1"/>
              <a:t>pipelines</a:t>
            </a:r>
            <a:endParaRPr lang="de-DE" dirty="0"/>
          </a:p>
        </p:txBody>
      </p:sp>
      <p:sp>
        <p:nvSpPr>
          <p:cNvPr id="16" name="Textfeld 15">
            <a:extLst>
              <a:ext uri="{FF2B5EF4-FFF2-40B4-BE49-F238E27FC236}">
                <a16:creationId xmlns:a16="http://schemas.microsoft.com/office/drawing/2014/main" id="{4F7D4589-1D1B-4D5F-AFA6-50B612C7AEA5}"/>
              </a:ext>
            </a:extLst>
          </p:cNvPr>
          <p:cNvSpPr txBox="1"/>
          <p:nvPr/>
        </p:nvSpPr>
        <p:spPr>
          <a:xfrm>
            <a:off x="1651659" y="3341580"/>
            <a:ext cx="2067582" cy="646331"/>
          </a:xfrm>
          <a:prstGeom prst="rect">
            <a:avLst/>
          </a:prstGeom>
          <a:noFill/>
        </p:spPr>
        <p:txBody>
          <a:bodyPr wrap="square" rtlCol="0">
            <a:spAutoFit/>
          </a:bodyPr>
          <a:lstStyle/>
          <a:p>
            <a:r>
              <a:rPr lang="de-DE" dirty="0"/>
              <a:t>Internal </a:t>
            </a:r>
            <a:r>
              <a:rPr lang="de-DE" dirty="0" err="1"/>
              <a:t>archives</a:t>
            </a:r>
            <a:r>
              <a:rPr lang="de-DE" dirty="0"/>
              <a:t> vs. Public </a:t>
            </a:r>
            <a:r>
              <a:rPr lang="de-DE" dirty="0" err="1"/>
              <a:t>repositories</a:t>
            </a:r>
            <a:endParaRPr lang="de-DE" dirty="0"/>
          </a:p>
        </p:txBody>
      </p:sp>
      <p:sp>
        <p:nvSpPr>
          <p:cNvPr id="17" name="Textfeld 16">
            <a:extLst>
              <a:ext uri="{FF2B5EF4-FFF2-40B4-BE49-F238E27FC236}">
                <a16:creationId xmlns:a16="http://schemas.microsoft.com/office/drawing/2014/main" id="{F26B4166-5125-4DE0-AD6F-3C8FD7F70436}"/>
              </a:ext>
            </a:extLst>
          </p:cNvPr>
          <p:cNvSpPr txBox="1"/>
          <p:nvPr/>
        </p:nvSpPr>
        <p:spPr>
          <a:xfrm>
            <a:off x="986963" y="4716747"/>
            <a:ext cx="3932988" cy="923330"/>
          </a:xfrm>
          <a:prstGeom prst="rect">
            <a:avLst/>
          </a:prstGeom>
          <a:noFill/>
        </p:spPr>
        <p:txBody>
          <a:bodyPr wrap="square" rtlCol="0">
            <a:spAutoFit/>
          </a:bodyPr>
          <a:lstStyle/>
          <a:p>
            <a:r>
              <a:rPr lang="de-DE" dirty="0"/>
              <a:t>Integration of </a:t>
            </a:r>
            <a:r>
              <a:rPr lang="de-DE" dirty="0" err="1"/>
              <a:t>image</a:t>
            </a:r>
            <a:r>
              <a:rPr lang="de-DE" dirty="0"/>
              <a:t> </a:t>
            </a:r>
            <a:r>
              <a:rPr lang="de-DE" dirty="0" err="1"/>
              <a:t>data</a:t>
            </a:r>
            <a:r>
              <a:rPr lang="de-DE" dirty="0"/>
              <a:t> </a:t>
            </a:r>
            <a:r>
              <a:rPr lang="de-DE" dirty="0" err="1"/>
              <a:t>into</a:t>
            </a:r>
            <a:r>
              <a:rPr lang="de-DE" dirty="0"/>
              <a:t> </a:t>
            </a:r>
            <a:r>
              <a:rPr lang="de-DE" dirty="0" err="1"/>
              <a:t>figures</a:t>
            </a:r>
            <a:r>
              <a:rPr lang="de-DE" dirty="0"/>
              <a:t>, </a:t>
            </a:r>
            <a:r>
              <a:rPr lang="de-DE" dirty="0" err="1"/>
              <a:t>best</a:t>
            </a:r>
            <a:r>
              <a:rPr lang="de-DE" dirty="0"/>
              <a:t> </a:t>
            </a:r>
            <a:r>
              <a:rPr lang="de-DE" dirty="0" err="1"/>
              <a:t>practices</a:t>
            </a:r>
            <a:r>
              <a:rPr lang="de-DE" dirty="0"/>
              <a:t> </a:t>
            </a:r>
            <a:r>
              <a:rPr lang="de-DE" dirty="0" err="1"/>
              <a:t>for</a:t>
            </a:r>
            <a:r>
              <a:rPr lang="de-DE" dirty="0"/>
              <a:t> </a:t>
            </a:r>
            <a:r>
              <a:rPr lang="de-DE" dirty="0" err="1"/>
              <a:t>representation</a:t>
            </a:r>
            <a:r>
              <a:rPr lang="de-DE" dirty="0"/>
              <a:t>,</a:t>
            </a:r>
          </a:p>
          <a:p>
            <a:r>
              <a:rPr lang="de-DE" dirty="0"/>
              <a:t>Sharing original </a:t>
            </a:r>
            <a:r>
              <a:rPr lang="de-DE" dirty="0" err="1"/>
              <a:t>underlying</a:t>
            </a:r>
            <a:r>
              <a:rPr lang="de-DE" dirty="0"/>
              <a:t> </a:t>
            </a:r>
            <a:r>
              <a:rPr lang="de-DE" dirty="0" err="1"/>
              <a:t>data</a:t>
            </a:r>
            <a:endParaRPr lang="de-DE" dirty="0"/>
          </a:p>
        </p:txBody>
      </p:sp>
      <p:sp>
        <p:nvSpPr>
          <p:cNvPr id="18" name="Textfeld 17">
            <a:extLst>
              <a:ext uri="{FF2B5EF4-FFF2-40B4-BE49-F238E27FC236}">
                <a16:creationId xmlns:a16="http://schemas.microsoft.com/office/drawing/2014/main" id="{2A31133A-87EB-4517-9A6A-A7BD0959974F}"/>
              </a:ext>
            </a:extLst>
          </p:cNvPr>
          <p:cNvSpPr txBox="1"/>
          <p:nvPr/>
        </p:nvSpPr>
        <p:spPr>
          <a:xfrm>
            <a:off x="8512497" y="2895730"/>
            <a:ext cx="2298456" cy="1200329"/>
          </a:xfrm>
          <a:prstGeom prst="rect">
            <a:avLst/>
          </a:prstGeom>
          <a:noFill/>
        </p:spPr>
        <p:txBody>
          <a:bodyPr wrap="square" rtlCol="0">
            <a:spAutoFit/>
          </a:bodyPr>
          <a:lstStyle/>
          <a:p>
            <a:r>
              <a:rPr lang="de-DE" dirty="0"/>
              <a:t>Storage </a:t>
            </a:r>
            <a:r>
              <a:rPr lang="de-DE" dirty="0" err="1"/>
              <a:t>space</a:t>
            </a:r>
            <a:r>
              <a:rPr lang="de-DE" dirty="0"/>
              <a:t> and </a:t>
            </a:r>
            <a:r>
              <a:rPr lang="de-DE" dirty="0" err="1"/>
              <a:t>file</a:t>
            </a:r>
            <a:r>
              <a:rPr lang="de-DE" dirty="0"/>
              <a:t> </a:t>
            </a:r>
            <a:r>
              <a:rPr lang="de-DE" dirty="0" err="1"/>
              <a:t>organization</a:t>
            </a:r>
            <a:r>
              <a:rPr lang="de-DE" dirty="0"/>
              <a:t>,</a:t>
            </a:r>
          </a:p>
          <a:p>
            <a:r>
              <a:rPr lang="de-DE" dirty="0"/>
              <a:t>Tracing </a:t>
            </a:r>
            <a:r>
              <a:rPr lang="de-DE" dirty="0" err="1"/>
              <a:t>metadata</a:t>
            </a:r>
            <a:r>
              <a:rPr lang="de-DE" dirty="0"/>
              <a:t> </a:t>
            </a:r>
            <a:r>
              <a:rPr lang="de-DE" dirty="0" err="1"/>
              <a:t>provenance</a:t>
            </a:r>
            <a:endParaRPr lang="de-DE" dirty="0"/>
          </a:p>
        </p:txBody>
      </p:sp>
      <p:sp>
        <p:nvSpPr>
          <p:cNvPr id="21" name="Textfeld 20">
            <a:extLst>
              <a:ext uri="{FF2B5EF4-FFF2-40B4-BE49-F238E27FC236}">
                <a16:creationId xmlns:a16="http://schemas.microsoft.com/office/drawing/2014/main" id="{0B7A7CCC-4CF4-4A0E-8276-373B914BB921}"/>
              </a:ext>
            </a:extLst>
          </p:cNvPr>
          <p:cNvSpPr txBox="1"/>
          <p:nvPr/>
        </p:nvSpPr>
        <p:spPr>
          <a:xfrm>
            <a:off x="1371581" y="1273122"/>
            <a:ext cx="3222001" cy="923330"/>
          </a:xfrm>
          <a:prstGeom prst="rect">
            <a:avLst/>
          </a:prstGeom>
          <a:noFill/>
        </p:spPr>
        <p:txBody>
          <a:bodyPr wrap="square" rtlCol="0">
            <a:spAutoFit/>
          </a:bodyPr>
          <a:lstStyle/>
          <a:p>
            <a:r>
              <a:rPr lang="de-DE" dirty="0" err="1"/>
              <a:t>Findability</a:t>
            </a:r>
            <a:r>
              <a:rPr lang="de-DE" dirty="0"/>
              <a:t>, </a:t>
            </a:r>
            <a:r>
              <a:rPr lang="de-DE" dirty="0" err="1"/>
              <a:t>access</a:t>
            </a:r>
            <a:r>
              <a:rPr lang="de-DE" dirty="0"/>
              <a:t> </a:t>
            </a:r>
            <a:r>
              <a:rPr lang="de-DE" dirty="0" err="1"/>
              <a:t>regulations</a:t>
            </a:r>
            <a:r>
              <a:rPr lang="de-DE" dirty="0"/>
              <a:t>, </a:t>
            </a:r>
            <a:r>
              <a:rPr lang="de-DE" dirty="0" err="1"/>
              <a:t>reusable</a:t>
            </a:r>
            <a:r>
              <a:rPr lang="de-DE" dirty="0"/>
              <a:t> </a:t>
            </a:r>
            <a:r>
              <a:rPr lang="de-DE" dirty="0" err="1"/>
              <a:t>workflows</a:t>
            </a:r>
            <a:r>
              <a:rPr lang="de-DE" dirty="0"/>
              <a:t> and </a:t>
            </a:r>
            <a:r>
              <a:rPr lang="de-DE" dirty="0" err="1"/>
              <a:t>microscopy-based</a:t>
            </a:r>
            <a:r>
              <a:rPr lang="de-DE" dirty="0"/>
              <a:t> </a:t>
            </a:r>
            <a:r>
              <a:rPr lang="de-DE" dirty="0" err="1"/>
              <a:t>assays</a:t>
            </a:r>
            <a:endParaRPr lang="de-DE" dirty="0"/>
          </a:p>
        </p:txBody>
      </p:sp>
      <p:pic>
        <p:nvPicPr>
          <p:cNvPr id="22" name="Grafik 21">
            <a:extLst>
              <a:ext uri="{FF2B5EF4-FFF2-40B4-BE49-F238E27FC236}">
                <a16:creationId xmlns:a16="http://schemas.microsoft.com/office/drawing/2014/main" id="{26EC8863-9291-44A7-B4EA-872E6D6351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
        <p:nvSpPr>
          <p:cNvPr id="7" name="Rechteck 6">
            <a:extLst>
              <a:ext uri="{FF2B5EF4-FFF2-40B4-BE49-F238E27FC236}">
                <a16:creationId xmlns:a16="http://schemas.microsoft.com/office/drawing/2014/main" id="{E4DED90D-51AA-459F-B902-5EB2A6ED01F8}"/>
              </a:ext>
            </a:extLst>
          </p:cNvPr>
          <p:cNvSpPr/>
          <p:nvPr/>
        </p:nvSpPr>
        <p:spPr>
          <a:xfrm>
            <a:off x="986963" y="6218270"/>
            <a:ext cx="4865197" cy="461665"/>
          </a:xfrm>
          <a:prstGeom prst="rect">
            <a:avLst/>
          </a:prstGeom>
        </p:spPr>
        <p:txBody>
          <a:bodyPr wrap="square">
            <a:spAutoFit/>
          </a:bodyPr>
          <a:lstStyle/>
          <a:p>
            <a:r>
              <a:rPr lang="de-DE" sz="800" dirty="0">
                <a:solidFill>
                  <a:srgbClr val="1C1D1E"/>
                </a:solidFill>
                <a:latin typeface="Leelawadee" panose="020B0502040204020203" pitchFamily="34" charset="-34"/>
                <a:cs typeface="Leelawadee" panose="020B0502040204020203" pitchFamily="34" charset="-34"/>
              </a:rPr>
              <a:t>Schmidt, C., Boissonnet, T., Dohle, J., Bernhardt, K., </a:t>
            </a:r>
            <a:r>
              <a:rPr lang="de-DE" sz="800" dirty="0" err="1">
                <a:solidFill>
                  <a:srgbClr val="1C1D1E"/>
                </a:solidFill>
                <a:latin typeface="Leelawadee" panose="020B0502040204020203" pitchFamily="34" charset="-34"/>
                <a:cs typeface="Leelawadee" panose="020B0502040204020203" pitchFamily="34" charset="-34"/>
              </a:rPr>
              <a:t>Ferrando</a:t>
            </a:r>
            <a:r>
              <a:rPr lang="de-DE" sz="800" dirty="0">
                <a:solidFill>
                  <a:srgbClr val="1C1D1E"/>
                </a:solidFill>
                <a:latin typeface="Leelawadee" panose="020B0502040204020203" pitchFamily="34" charset="-34"/>
                <a:cs typeface="Leelawadee" panose="020B0502040204020203" pitchFamily="34" charset="-34"/>
              </a:rPr>
              <a:t>-May, E., </a:t>
            </a:r>
            <a:r>
              <a:rPr lang="de-DE" sz="800" dirty="0" err="1">
                <a:solidFill>
                  <a:srgbClr val="1C1D1E"/>
                </a:solidFill>
                <a:latin typeface="Leelawadee" panose="020B0502040204020203" pitchFamily="34" charset="-34"/>
                <a:cs typeface="Leelawadee" panose="020B0502040204020203" pitchFamily="34" charset="-34"/>
              </a:rPr>
              <a:t>Wernet</a:t>
            </a:r>
            <a:r>
              <a:rPr lang="de-DE" sz="800" dirty="0">
                <a:solidFill>
                  <a:srgbClr val="1C1D1E"/>
                </a:solidFill>
                <a:latin typeface="Leelawadee" panose="020B0502040204020203" pitchFamily="34" charset="-34"/>
                <a:cs typeface="Leelawadee" panose="020B0502040204020203" pitchFamily="34" charset="-34"/>
              </a:rPr>
              <a:t>, T., Nitschke, R., Kunis, S., &amp; Weidtkamp-Peters, S. (2024). A </a:t>
            </a:r>
            <a:r>
              <a:rPr lang="de-DE" sz="800" dirty="0" err="1">
                <a:solidFill>
                  <a:srgbClr val="1C1D1E"/>
                </a:solidFill>
                <a:latin typeface="Leelawadee" panose="020B0502040204020203" pitchFamily="34" charset="-34"/>
                <a:cs typeface="Leelawadee" panose="020B0502040204020203" pitchFamily="34" charset="-34"/>
              </a:rPr>
              <a:t>practical</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guide</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to</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bioimaging</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research</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data</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management</a:t>
            </a:r>
            <a:r>
              <a:rPr lang="de-DE" sz="800" dirty="0">
                <a:solidFill>
                  <a:srgbClr val="1C1D1E"/>
                </a:solidFill>
                <a:latin typeface="Leelawadee" panose="020B0502040204020203" pitchFamily="34" charset="-34"/>
                <a:cs typeface="Leelawadee" panose="020B0502040204020203" pitchFamily="34" charset="-34"/>
              </a:rPr>
              <a:t> in </a:t>
            </a:r>
            <a:r>
              <a:rPr lang="de-DE" sz="800" dirty="0" err="1">
                <a:solidFill>
                  <a:srgbClr val="1C1D1E"/>
                </a:solidFill>
                <a:latin typeface="Leelawadee" panose="020B0502040204020203" pitchFamily="34" charset="-34"/>
                <a:cs typeface="Leelawadee" panose="020B0502040204020203" pitchFamily="34" charset="-34"/>
              </a:rPr>
              <a:t>core</a:t>
            </a:r>
            <a:r>
              <a:rPr lang="de-DE" sz="800" dirty="0">
                <a:solidFill>
                  <a:srgbClr val="1C1D1E"/>
                </a:solidFill>
                <a:latin typeface="Leelawadee" panose="020B0502040204020203" pitchFamily="34" charset="-34"/>
                <a:cs typeface="Leelawadee" panose="020B0502040204020203" pitchFamily="34" charset="-34"/>
              </a:rPr>
              <a:t> </a:t>
            </a:r>
            <a:r>
              <a:rPr lang="de-DE" sz="800" dirty="0" err="1">
                <a:solidFill>
                  <a:srgbClr val="1C1D1E"/>
                </a:solidFill>
                <a:latin typeface="Leelawadee" panose="020B0502040204020203" pitchFamily="34" charset="-34"/>
                <a:cs typeface="Leelawadee" panose="020B0502040204020203" pitchFamily="34" charset="-34"/>
              </a:rPr>
              <a:t>facilities</a:t>
            </a:r>
            <a:r>
              <a:rPr lang="de-DE" sz="800" dirty="0">
                <a:solidFill>
                  <a:srgbClr val="1C1D1E"/>
                </a:solidFill>
                <a:latin typeface="Leelawadee" panose="020B0502040204020203" pitchFamily="34" charset="-34"/>
                <a:cs typeface="Leelawadee" panose="020B0502040204020203" pitchFamily="34" charset="-34"/>
              </a:rPr>
              <a:t>. </a:t>
            </a:r>
            <a:r>
              <a:rPr lang="de-DE" sz="800" i="1" dirty="0">
                <a:solidFill>
                  <a:srgbClr val="1C1D1E"/>
                </a:solidFill>
                <a:latin typeface="Leelawadee" panose="020B0502040204020203" pitchFamily="34" charset="-34"/>
                <a:cs typeface="Leelawadee" panose="020B0502040204020203" pitchFamily="34" charset="-34"/>
              </a:rPr>
              <a:t>Journal of </a:t>
            </a:r>
            <a:r>
              <a:rPr lang="de-DE" sz="800" i="1" dirty="0" err="1">
                <a:solidFill>
                  <a:srgbClr val="1C1D1E"/>
                </a:solidFill>
                <a:latin typeface="Leelawadee" panose="020B0502040204020203" pitchFamily="34" charset="-34"/>
                <a:cs typeface="Leelawadee" panose="020B0502040204020203" pitchFamily="34" charset="-34"/>
              </a:rPr>
              <a:t>Microscopy</a:t>
            </a:r>
            <a:r>
              <a:rPr lang="de-DE" sz="800" dirty="0">
                <a:solidFill>
                  <a:srgbClr val="1C1D1E"/>
                </a:solidFill>
                <a:latin typeface="Leelawadee" panose="020B0502040204020203" pitchFamily="34" charset="-34"/>
                <a:cs typeface="Leelawadee" panose="020B0502040204020203" pitchFamily="34" charset="-34"/>
              </a:rPr>
              <a:t>,. </a:t>
            </a:r>
            <a:r>
              <a:rPr lang="de-DE" sz="800" dirty="0">
                <a:latin typeface="Leelawadee" panose="020B0502040204020203" pitchFamily="34" charset="-34"/>
                <a:cs typeface="Leelawadee" panose="020B0502040204020203" pitchFamily="34" charset="-34"/>
                <a:hlinkClick r:id="rId5"/>
              </a:rPr>
              <a:t>https://doi.org/10.1111/jmi.13317</a:t>
            </a:r>
            <a:endParaRPr lang="de-DE" sz="800" dirty="0">
              <a:latin typeface="Leelawadee" panose="020B0502040204020203" pitchFamily="34" charset="-34"/>
              <a:cs typeface="Leelawadee" panose="020B0502040204020203" pitchFamily="34" charset="-34"/>
            </a:endParaRPr>
          </a:p>
        </p:txBody>
      </p:sp>
    </p:spTree>
    <p:extLst>
      <p:ext uri="{BB962C8B-B14F-4D97-AF65-F5344CB8AC3E}">
        <p14:creationId xmlns:p14="http://schemas.microsoft.com/office/powerpoint/2010/main" val="614094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3C5E7308-05B2-46C2-8183-F93181EA5B4E}"/>
              </a:ext>
            </a:extLst>
          </p:cNvPr>
          <p:cNvSpPr>
            <a:spLocks noGrp="1"/>
          </p:cNvSpPr>
          <p:nvPr>
            <p:ph type="sldNum" sz="quarter" idx="4"/>
          </p:nvPr>
        </p:nvSpPr>
        <p:spPr>
          <a:prstGeom prst="rect">
            <a:avLst/>
          </a:prstGeom>
        </p:spPr>
        <p:txBody>
          <a:bodyPr anchor="ctr" anchorCtr="0"/>
          <a:lstStyle>
            <a:lvl1pPr algn="ctr">
              <a:defRPr sz="900">
                <a:solidFill>
                  <a:srgbClr val="0B1B2E"/>
                </a:solidFill>
                <a:latin typeface="Leelawadee UI" panose="020B0502040204020203" pitchFamily="34" charset="-34"/>
                <a:cs typeface="Leelawadee UI" panose="020B0502040204020203" pitchFamily="34" charset="-34"/>
              </a:defRPr>
            </a:lvl1pPr>
          </a:lstStyle>
          <a:p>
            <a:fld id="{8B28DBE6-A72F-4110-9C20-90C998823C45}" type="slidenum">
              <a:rPr lang="de-DE" smtClean="0"/>
              <a:pPr/>
              <a:t>9</a:t>
            </a:fld>
            <a:endParaRPr lang="de-DE" dirty="0"/>
          </a:p>
        </p:txBody>
      </p:sp>
      <p:pic>
        <p:nvPicPr>
          <p:cNvPr id="8" name="Picture 2" descr="https://mirrors.creativecommons.org/presskit/buttons/88x31/png/by.png">
            <a:extLst>
              <a:ext uri="{FF2B5EF4-FFF2-40B4-BE49-F238E27FC236}">
                <a16:creationId xmlns:a16="http://schemas.microsoft.com/office/drawing/2014/main" id="{F66ACA8D-0641-4F0B-905F-1ABCEA3E66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3083" y="6363629"/>
            <a:ext cx="693652" cy="242690"/>
          </a:xfrm>
          <a:prstGeom prst="rect">
            <a:avLst/>
          </a:prstGeom>
          <a:noFill/>
          <a:extLst>
            <a:ext uri="{909E8E84-426E-40DD-AFC4-6F175D3DCCD1}">
              <a14:hiddenFill xmlns:a14="http://schemas.microsoft.com/office/drawing/2010/main">
                <a:solidFill>
                  <a:srgbClr val="FFFFFF"/>
                </a:solidFill>
              </a14:hiddenFill>
            </a:ext>
          </a:extLst>
        </p:spPr>
      </p:pic>
      <p:sp>
        <p:nvSpPr>
          <p:cNvPr id="9" name="Datumsplatzhalter 3">
            <a:extLst>
              <a:ext uri="{FF2B5EF4-FFF2-40B4-BE49-F238E27FC236}">
                <a16:creationId xmlns:a16="http://schemas.microsoft.com/office/drawing/2014/main" id="{B0FFEF4F-6EBE-48CF-B2F1-A83D90BDF1E6}"/>
              </a:ext>
            </a:extLst>
          </p:cNvPr>
          <p:cNvSpPr>
            <a:spLocks noGrp="1"/>
          </p:cNvSpPr>
          <p:nvPr>
            <p:ph type="dt" sz="half" idx="2"/>
          </p:nvPr>
        </p:nvSpPr>
        <p:spPr>
          <a:xfrm>
            <a:off x="10094429" y="6422389"/>
            <a:ext cx="905142" cy="260985"/>
          </a:xfrm>
          <a:prstGeom prst="rect">
            <a:avLst/>
          </a:prstGeom>
        </p:spPr>
        <p:txBody>
          <a:bodyPr anchor="ctr" anchorCtr="0"/>
          <a:lstStyle>
            <a:lvl1pPr algn="ctr">
              <a:defRPr sz="900">
                <a:solidFill>
                  <a:schemeClr val="tx1"/>
                </a:solidFill>
                <a:latin typeface="Leelawadee UI" panose="020B0502040204020203" pitchFamily="34" charset="-34"/>
                <a:cs typeface="Leelawadee UI" panose="020B0502040204020203" pitchFamily="34" charset="-34"/>
              </a:defRPr>
            </a:lvl1pPr>
          </a:lstStyle>
          <a:p>
            <a:r>
              <a:rPr lang="de-DE" dirty="0"/>
              <a:t>12/03/25</a:t>
            </a:r>
          </a:p>
        </p:txBody>
      </p:sp>
      <p:pic>
        <p:nvPicPr>
          <p:cNvPr id="1026" name="Picture 2" descr="ImagingData_Lifecycle.jpg">
            <a:extLst>
              <a:ext uri="{FF2B5EF4-FFF2-40B4-BE49-F238E27FC236}">
                <a16:creationId xmlns:a16="http://schemas.microsoft.com/office/drawing/2014/main" id="{90635A04-8D10-49A8-82F9-C84D95B077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9714" y="852068"/>
            <a:ext cx="7754238" cy="5483436"/>
          </a:xfrm>
          <a:prstGeom prst="rect">
            <a:avLst/>
          </a:prstGeom>
          <a:noFill/>
          <a:extLst>
            <a:ext uri="{909E8E84-426E-40DD-AFC4-6F175D3DCCD1}">
              <a14:hiddenFill xmlns:a14="http://schemas.microsoft.com/office/drawing/2010/main">
                <a:solidFill>
                  <a:srgbClr val="FFFFFF"/>
                </a:solidFill>
              </a14:hiddenFill>
            </a:ext>
          </a:extLst>
        </p:spPr>
      </p:pic>
      <p:sp>
        <p:nvSpPr>
          <p:cNvPr id="7" name="Rechteck 6">
            <a:extLst>
              <a:ext uri="{FF2B5EF4-FFF2-40B4-BE49-F238E27FC236}">
                <a16:creationId xmlns:a16="http://schemas.microsoft.com/office/drawing/2014/main" id="{868F92DB-F797-44DD-9E6C-4414F14766EE}"/>
              </a:ext>
            </a:extLst>
          </p:cNvPr>
          <p:cNvSpPr/>
          <p:nvPr/>
        </p:nvSpPr>
        <p:spPr>
          <a:xfrm>
            <a:off x="886735" y="6221709"/>
            <a:ext cx="4123415" cy="461665"/>
          </a:xfrm>
          <a:prstGeom prst="rect">
            <a:avLst/>
          </a:prstGeom>
        </p:spPr>
        <p:txBody>
          <a:bodyPr wrap="square">
            <a:spAutoFit/>
          </a:bodyPr>
          <a:lstStyle/>
          <a:p>
            <a:r>
              <a:rPr lang="en-US" sz="800" i="1" u="sng" dirty="0">
                <a:solidFill>
                  <a:srgbClr val="1F2328"/>
                </a:solidFill>
                <a:latin typeface="-apple-system"/>
                <a:hlinkClick r:id="rId4"/>
              </a:rPr>
              <a:t>“Image Data life cycle"</a:t>
            </a:r>
            <a:r>
              <a:rPr lang="en-US" sz="800" i="1" dirty="0">
                <a:solidFill>
                  <a:srgbClr val="1F2328"/>
                </a:solidFill>
                <a:latin typeface="-apple-system"/>
              </a:rPr>
              <a:t>, NFDI4BIOIMAGE Consortium (2024): NFDI4BIOIMAGE data management illustrations by </a:t>
            </a:r>
            <a:r>
              <a:rPr lang="en-US" sz="800" i="1" u="sng" dirty="0">
                <a:solidFill>
                  <a:srgbClr val="1F2328"/>
                </a:solidFill>
                <a:latin typeface="-apple-system"/>
                <a:hlinkClick r:id="rId5"/>
              </a:rPr>
              <a:t>Henning Falk</a:t>
            </a:r>
            <a:r>
              <a:rPr lang="en-US" sz="800" i="1" dirty="0">
                <a:solidFill>
                  <a:srgbClr val="1F2328"/>
                </a:solidFill>
                <a:latin typeface="-apple-system"/>
              </a:rPr>
              <a:t>, </a:t>
            </a:r>
            <a:r>
              <a:rPr lang="en-US" sz="800" i="1" dirty="0" err="1">
                <a:solidFill>
                  <a:srgbClr val="1F2328"/>
                </a:solidFill>
                <a:latin typeface="-apple-system"/>
              </a:rPr>
              <a:t>Zenodo</a:t>
            </a:r>
            <a:r>
              <a:rPr lang="en-US" sz="800" i="1" dirty="0">
                <a:solidFill>
                  <a:srgbClr val="1F2328"/>
                </a:solidFill>
                <a:latin typeface="-apple-system"/>
              </a:rPr>
              <a:t>, </a:t>
            </a:r>
            <a:r>
              <a:rPr lang="en-US" sz="800" i="1" u="sng" dirty="0">
                <a:solidFill>
                  <a:srgbClr val="1F2328"/>
                </a:solidFill>
                <a:latin typeface="-apple-system"/>
                <a:hlinkClick r:id="rId6"/>
              </a:rPr>
              <a:t>https://doi.org/10.5281/zenodo.14186100</a:t>
            </a:r>
            <a:r>
              <a:rPr lang="en-US" sz="800" i="1" dirty="0">
                <a:solidFill>
                  <a:srgbClr val="1F2328"/>
                </a:solidFill>
                <a:latin typeface="-apple-system"/>
              </a:rPr>
              <a:t>, is used under a </a:t>
            </a:r>
            <a:r>
              <a:rPr lang="en-US" sz="800" i="1" u="sng" dirty="0">
                <a:solidFill>
                  <a:srgbClr val="1F2328"/>
                </a:solidFill>
                <a:latin typeface="-apple-system"/>
                <a:hlinkClick r:id="rId7"/>
              </a:rPr>
              <a:t>CC BY 4.0</a:t>
            </a:r>
            <a:r>
              <a:rPr lang="en-US" sz="800" i="1" dirty="0">
                <a:solidFill>
                  <a:srgbClr val="1F2328"/>
                </a:solidFill>
                <a:latin typeface="-apple-system"/>
              </a:rPr>
              <a:t> license. </a:t>
            </a:r>
            <a:endParaRPr lang="de-DE" sz="800" dirty="0"/>
          </a:p>
        </p:txBody>
      </p:sp>
      <p:sp>
        <p:nvSpPr>
          <p:cNvPr id="2" name="Titel 1">
            <a:extLst>
              <a:ext uri="{FF2B5EF4-FFF2-40B4-BE49-F238E27FC236}">
                <a16:creationId xmlns:a16="http://schemas.microsoft.com/office/drawing/2014/main" id="{22B98569-6D80-414C-AB33-B25807DC0E2C}"/>
              </a:ext>
            </a:extLst>
          </p:cNvPr>
          <p:cNvSpPr>
            <a:spLocks noGrp="1"/>
          </p:cNvSpPr>
          <p:nvPr>
            <p:ph type="title"/>
          </p:nvPr>
        </p:nvSpPr>
        <p:spPr/>
        <p:txBody>
          <a:bodyPr>
            <a:normAutofit fontScale="90000"/>
          </a:bodyPr>
          <a:lstStyle/>
          <a:p>
            <a:r>
              <a:rPr lang="de-DE" dirty="0"/>
              <a:t>The </a:t>
            </a:r>
            <a:r>
              <a:rPr lang="de-DE" dirty="0" err="1"/>
              <a:t>bioimage</a:t>
            </a:r>
            <a:r>
              <a:rPr lang="de-DE" dirty="0"/>
              <a:t> </a:t>
            </a:r>
            <a:r>
              <a:rPr lang="de-DE" dirty="0" err="1"/>
              <a:t>data</a:t>
            </a:r>
            <a:r>
              <a:rPr lang="de-DE" dirty="0"/>
              <a:t> </a:t>
            </a:r>
            <a:r>
              <a:rPr lang="de-DE" dirty="0" err="1"/>
              <a:t>life</a:t>
            </a:r>
            <a:r>
              <a:rPr lang="de-DE" dirty="0"/>
              <a:t> </a:t>
            </a:r>
            <a:r>
              <a:rPr lang="de-DE" dirty="0" err="1"/>
              <a:t>cycle</a:t>
            </a:r>
            <a:r>
              <a:rPr lang="de-DE" dirty="0"/>
              <a:t>???</a:t>
            </a:r>
          </a:p>
        </p:txBody>
      </p:sp>
      <p:pic>
        <p:nvPicPr>
          <p:cNvPr id="22" name="Grafik 21">
            <a:extLst>
              <a:ext uri="{FF2B5EF4-FFF2-40B4-BE49-F238E27FC236}">
                <a16:creationId xmlns:a16="http://schemas.microsoft.com/office/drawing/2014/main" id="{FB74B8E8-C7C6-4360-BA7F-00B377448A1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47000" y="965862"/>
            <a:ext cx="1359173" cy="1333602"/>
          </a:xfrm>
          <a:prstGeom prst="rect">
            <a:avLst/>
          </a:prstGeom>
        </p:spPr>
      </p:pic>
    </p:spTree>
    <p:extLst>
      <p:ext uri="{BB962C8B-B14F-4D97-AF65-F5344CB8AC3E}">
        <p14:creationId xmlns:p14="http://schemas.microsoft.com/office/powerpoint/2010/main" val="1507709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O_APP_VERSION" val="1.13.0.5724"/>
  <p:tag name="SLIDO_PRESENTATION_ID" val="def1a721-86a0-4653-8425-1f967697895c"/>
  <p:tag name="SLIDO_EVENT_UUID" val="49ec1170-0936-402b-b939-cd2c6e4e194d"/>
  <p:tag name="SLIDO_EVENT_SECTION_UUID" val="79f1d313-40fd-4e17-8dea-6261a8ec725f"/>
</p:tagLst>
</file>

<file path=ppt/theme/theme1.xml><?xml version="1.0" encoding="utf-8"?>
<a:theme xmlns:a="http://schemas.openxmlformats.org/drawingml/2006/main" name="1_Office">
  <a:themeElements>
    <a:clrScheme name="NFDI4BIOIMAGE 2023">
      <a:dk1>
        <a:sysClr val="windowText" lastClr="000000"/>
      </a:dk1>
      <a:lt1>
        <a:sysClr val="window" lastClr="FFFFFF"/>
      </a:lt1>
      <a:dk2>
        <a:srgbClr val="3B485A"/>
      </a:dk2>
      <a:lt2>
        <a:srgbClr val="E7E6E6"/>
      </a:lt2>
      <a:accent1>
        <a:srgbClr val="0098D9"/>
      </a:accent1>
      <a:accent2>
        <a:srgbClr val="BDCC18"/>
      </a:accent2>
      <a:accent3>
        <a:srgbClr val="B5BAC1"/>
      </a:accent3>
      <a:accent4>
        <a:srgbClr val="FFC000"/>
      </a:accent4>
      <a:accent5>
        <a:srgbClr val="70AD47"/>
      </a:accent5>
      <a:accent6>
        <a:srgbClr val="954F72"/>
      </a:accent6>
      <a:hlink>
        <a:srgbClr val="0098D9"/>
      </a:hlink>
      <a:folHlink>
        <a:srgbClr val="4FCA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1162</Words>
  <Application>Microsoft Office PowerPoint</Application>
  <PresentationFormat>Breitbild</PresentationFormat>
  <Paragraphs>148</Paragraphs>
  <Slides>15</Slides>
  <Notes>0</Notes>
  <HiddenSlides>1</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15</vt:i4>
      </vt:variant>
    </vt:vector>
  </HeadingPairs>
  <TitlesOfParts>
    <vt:vector size="25" baseType="lpstr">
      <vt:lpstr>ＭＳ Ｐゴシック</vt:lpstr>
      <vt:lpstr>-apple-system</vt:lpstr>
      <vt:lpstr>Arial</vt:lpstr>
      <vt:lpstr>Calibri</vt:lpstr>
      <vt:lpstr>Leelawadee</vt:lpstr>
      <vt:lpstr>Leelawadee UI</vt:lpstr>
      <vt:lpstr>Neue Helvetica W01</vt:lpstr>
      <vt:lpstr>Times</vt:lpstr>
      <vt:lpstr>Wingdings</vt:lpstr>
      <vt:lpstr>1_Office</vt:lpstr>
      <vt:lpstr>Managing FAIR microscopy data at scale  for universities and research institutions:  an introduction for non-imaging stakeholders</vt:lpstr>
      <vt:lpstr>Introduction</vt:lpstr>
      <vt:lpstr>Slido</vt:lpstr>
      <vt:lpstr>Bioimaging and its role in research</vt:lpstr>
      <vt:lpstr>Bioimaging and its role in research</vt:lpstr>
      <vt:lpstr>Bioimaging and its role in research</vt:lpstr>
      <vt:lpstr>Schematic of bioimage data</vt:lpstr>
      <vt:lpstr>The bioimage data life cycle</vt:lpstr>
      <vt:lpstr>The bioimage data life cycle???</vt:lpstr>
      <vt:lpstr>(Inter)national collaboration is key to RDM</vt:lpstr>
      <vt:lpstr>Collaboration of different stakeholders</vt:lpstr>
      <vt:lpstr>Goal for this workshop</vt:lpstr>
      <vt:lpstr>Learning goals for you</vt:lpstr>
      <vt:lpstr>Learning goals for us</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Schmidt, Christian</dc:creator>
  <cp:lastModifiedBy>Schmidt, Christian</cp:lastModifiedBy>
  <cp:revision>82</cp:revision>
  <dcterms:created xsi:type="dcterms:W3CDTF">2023-09-28T07:40:53Z</dcterms:created>
  <dcterms:modified xsi:type="dcterms:W3CDTF">2025-03-14T17:52:36Z</dcterms:modified>
</cp:coreProperties>
</file>