
<file path=[Content_Types].xml><?xml version="1.0" encoding="utf-8"?>
<Types xmlns="http://schemas.openxmlformats.org/package/2006/content-types">
  <Default Extension="png" ContentType="image/png"/>
  <Default Extension="svg" ContentType="image/svg+xml"/>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2"/>
  </p:notesMasterIdLst>
  <p:sldIdLst>
    <p:sldId id="257" r:id="rId2"/>
    <p:sldId id="308" r:id="rId3"/>
    <p:sldId id="283" r:id="rId4"/>
    <p:sldId id="284" r:id="rId5"/>
    <p:sldId id="286" r:id="rId6"/>
    <p:sldId id="309" r:id="rId7"/>
    <p:sldId id="288" r:id="rId8"/>
    <p:sldId id="307" r:id="rId9"/>
    <p:sldId id="290" r:id="rId10"/>
    <p:sldId id="270" r:id="rId11"/>
    <p:sldId id="292" r:id="rId12"/>
    <p:sldId id="310" r:id="rId13"/>
    <p:sldId id="291" r:id="rId14"/>
    <p:sldId id="296" r:id="rId15"/>
    <p:sldId id="293" r:id="rId16"/>
    <p:sldId id="294" r:id="rId17"/>
    <p:sldId id="302" r:id="rId18"/>
    <p:sldId id="263" r:id="rId19"/>
    <p:sldId id="260" r:id="rId20"/>
    <p:sldId id="295" r:id="rId21"/>
  </p:sldIdLst>
  <p:sldSz cx="12192000" cy="6858000"/>
  <p:notesSz cx="6858000" cy="12192000"/>
  <p:custDataLst>
    <p:tags r:id="rId23"/>
  </p:custDataLst>
  <p:defaultTextStyle>
    <a:defPPr>
      <a:defRPr lang="de-DE"/>
    </a:defPPr>
    <a:lvl1pPr marL="0" algn="l" defTabSz="914400">
      <a:defRPr sz="1800">
        <a:solidFill>
          <a:schemeClr val="tx1"/>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Ksenia Krooß" initials="KK" lastIdx="1" clrIdx="0">
    <p:extLst>
      <p:ext uri="{19B8F6BF-5375-455C-9EA6-DF929625EA0E}">
        <p15:presenceInfo xmlns:p15="http://schemas.microsoft.com/office/powerpoint/2012/main" userId="Ksenia Krooß"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883" autoAdjust="0"/>
    <p:restoredTop sz="86420" autoAdjust="0"/>
  </p:normalViewPr>
  <p:slideViewPr>
    <p:cSldViewPr>
      <p:cViewPr varScale="1">
        <p:scale>
          <a:sx n="74" d="100"/>
          <a:sy n="74" d="100"/>
        </p:scale>
        <p:origin x="998" y="62"/>
      </p:cViewPr>
      <p:guideLst>
        <p:guide orient="horz" pos="2160"/>
        <p:guide pos="2880"/>
      </p:guideLst>
    </p:cSldViewPr>
  </p:slideViewPr>
  <p:notesTextViewPr>
    <p:cViewPr>
      <p:scale>
        <a:sx n="100" d="100"/>
        <a:sy n="100" d="100"/>
      </p:scale>
      <p:origin x="0" y="0"/>
    </p:cViewPr>
  </p:notesTextViewPr>
  <p:notesViewPr>
    <p:cSldViewPr>
      <p:cViewPr varScale="1">
        <p:scale>
          <a:sx n="56" d="100"/>
          <a:sy n="56" d="100"/>
        </p:scale>
        <p:origin x="3868" y="5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commentAuthors" Target="commentAuthor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gs" Target="tags/tag1.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 Id="rId27"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2971800" cy="611188"/>
          </a:xfrm>
          <a:prstGeom prst="rect">
            <a:avLst/>
          </a:prstGeom>
        </p:spPr>
        <p:txBody>
          <a:bodyPr vert="horz" lIns="91440" tIns="45720" rIns="91440" bIns="45720" rtlCol="0"/>
          <a:lstStyle>
            <a:lvl1pPr algn="l">
              <a:defRPr sz="1200"/>
            </a:lvl1pPr>
          </a:lstStyle>
          <a:p>
            <a:endParaRPr lang="de-DE"/>
          </a:p>
        </p:txBody>
      </p:sp>
      <p:sp>
        <p:nvSpPr>
          <p:cNvPr id="3" name="Datumsplatzhalter 2"/>
          <p:cNvSpPr>
            <a:spLocks noGrp="1"/>
          </p:cNvSpPr>
          <p:nvPr>
            <p:ph type="dt" idx="1"/>
          </p:nvPr>
        </p:nvSpPr>
        <p:spPr>
          <a:xfrm>
            <a:off x="3884613" y="0"/>
            <a:ext cx="2971800" cy="611188"/>
          </a:xfrm>
          <a:prstGeom prst="rect">
            <a:avLst/>
          </a:prstGeom>
        </p:spPr>
        <p:txBody>
          <a:bodyPr vert="horz" lIns="91440" tIns="45720" rIns="91440" bIns="45720" rtlCol="0"/>
          <a:lstStyle>
            <a:lvl1pPr algn="r">
              <a:defRPr sz="1200"/>
            </a:lvl1pPr>
          </a:lstStyle>
          <a:p>
            <a:fld id="{A325AFBC-4523-45AF-8385-FCDB43D3010E}" type="datetimeFigureOut">
              <a:rPr lang="de-DE" smtClean="0"/>
              <a:t>14.03.2025</a:t>
            </a:fld>
            <a:endParaRPr lang="de-DE"/>
          </a:p>
        </p:txBody>
      </p:sp>
      <p:sp>
        <p:nvSpPr>
          <p:cNvPr id="4" name="Folienbildplatzhalter 3"/>
          <p:cNvSpPr>
            <a:spLocks noGrp="1" noRot="1" noChangeAspect="1"/>
          </p:cNvSpPr>
          <p:nvPr>
            <p:ph type="sldImg" idx="2"/>
          </p:nvPr>
        </p:nvSpPr>
        <p:spPr>
          <a:xfrm>
            <a:off x="-228600" y="1524000"/>
            <a:ext cx="7315200" cy="4114800"/>
          </a:xfrm>
          <a:prstGeom prst="rect">
            <a:avLst/>
          </a:prstGeom>
          <a:noFill/>
          <a:ln w="12700">
            <a:solidFill>
              <a:prstClr val="black"/>
            </a:solidFill>
          </a:ln>
        </p:spPr>
        <p:txBody>
          <a:bodyPr vert="horz" lIns="91440" tIns="45720" rIns="91440" bIns="45720" rtlCol="0" anchor="ctr"/>
          <a:lstStyle/>
          <a:p>
            <a:endParaRPr lang="de-DE"/>
          </a:p>
        </p:txBody>
      </p:sp>
      <p:sp>
        <p:nvSpPr>
          <p:cNvPr id="5" name="Notizenplatzhalter 4"/>
          <p:cNvSpPr>
            <a:spLocks noGrp="1"/>
          </p:cNvSpPr>
          <p:nvPr>
            <p:ph type="body" sz="quarter" idx="3"/>
          </p:nvPr>
        </p:nvSpPr>
        <p:spPr>
          <a:xfrm>
            <a:off x="685800" y="5867400"/>
            <a:ext cx="5486400" cy="4800600"/>
          </a:xfrm>
          <a:prstGeom prst="rect">
            <a:avLst/>
          </a:prstGeom>
        </p:spPr>
        <p:txBody>
          <a:bodyPr vert="horz" lIns="91440" tIns="45720" rIns="91440" bIns="45720" rtlCol="0"/>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6" name="Fußzeilenplatzhalter 5"/>
          <p:cNvSpPr>
            <a:spLocks noGrp="1"/>
          </p:cNvSpPr>
          <p:nvPr>
            <p:ph type="ftr" sz="quarter" idx="4"/>
          </p:nvPr>
        </p:nvSpPr>
        <p:spPr>
          <a:xfrm>
            <a:off x="0" y="11580813"/>
            <a:ext cx="2971800" cy="611187"/>
          </a:xfrm>
          <a:prstGeom prst="rect">
            <a:avLst/>
          </a:prstGeom>
        </p:spPr>
        <p:txBody>
          <a:bodyPr vert="horz" lIns="91440" tIns="45720" rIns="91440" bIns="45720" rtlCol="0" anchor="b"/>
          <a:lstStyle>
            <a:lvl1pPr algn="l">
              <a:defRPr sz="1200"/>
            </a:lvl1pPr>
          </a:lstStyle>
          <a:p>
            <a:endParaRPr lang="de-DE"/>
          </a:p>
        </p:txBody>
      </p:sp>
      <p:sp>
        <p:nvSpPr>
          <p:cNvPr id="7" name="Foliennummernplatzhalter 6"/>
          <p:cNvSpPr>
            <a:spLocks noGrp="1"/>
          </p:cNvSpPr>
          <p:nvPr>
            <p:ph type="sldNum" sz="quarter" idx="5"/>
          </p:nvPr>
        </p:nvSpPr>
        <p:spPr>
          <a:xfrm>
            <a:off x="3884613" y="11580813"/>
            <a:ext cx="2971800" cy="611187"/>
          </a:xfrm>
          <a:prstGeom prst="rect">
            <a:avLst/>
          </a:prstGeom>
        </p:spPr>
        <p:txBody>
          <a:bodyPr vert="horz" lIns="91440" tIns="45720" rIns="91440" bIns="45720" rtlCol="0" anchor="b"/>
          <a:lstStyle>
            <a:lvl1pPr algn="r">
              <a:defRPr sz="1200"/>
            </a:lvl1pPr>
          </a:lstStyle>
          <a:p>
            <a:fld id="{0C422D8A-238A-45F6-A382-EE54A7A2987D}" type="slidenum">
              <a:rPr lang="de-DE" smtClean="0"/>
              <a:t>‹Nr.›</a:t>
            </a:fld>
            <a:endParaRPr lang="de-DE"/>
          </a:p>
        </p:txBody>
      </p:sp>
    </p:spTree>
    <p:extLst>
      <p:ext uri="{BB962C8B-B14F-4D97-AF65-F5344CB8AC3E}">
        <p14:creationId xmlns:p14="http://schemas.microsoft.com/office/powerpoint/2010/main" val="284286878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0C422D8A-238A-45F6-A382-EE54A7A2987D}" type="slidenum">
              <a:rPr lang="de-DE" smtClean="0"/>
              <a:t>1</a:t>
            </a:fld>
            <a:endParaRPr lang="de-DE"/>
          </a:p>
        </p:txBody>
      </p:sp>
    </p:spTree>
    <p:extLst>
      <p:ext uri="{BB962C8B-B14F-4D97-AF65-F5344CB8AC3E}">
        <p14:creationId xmlns:p14="http://schemas.microsoft.com/office/powerpoint/2010/main" val="39064045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0C422D8A-238A-45F6-A382-EE54A7A2987D}" type="slidenum">
              <a:rPr lang="de-DE" smtClean="0"/>
              <a:t>13</a:t>
            </a:fld>
            <a:endParaRPr lang="de-DE"/>
          </a:p>
        </p:txBody>
      </p:sp>
    </p:spTree>
    <p:extLst>
      <p:ext uri="{BB962C8B-B14F-4D97-AF65-F5344CB8AC3E}">
        <p14:creationId xmlns:p14="http://schemas.microsoft.com/office/powerpoint/2010/main" val="213515537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0C422D8A-238A-45F6-A382-EE54A7A2987D}" type="slidenum">
              <a:rPr lang="de-DE" smtClean="0"/>
              <a:t>14</a:t>
            </a:fld>
            <a:endParaRPr lang="de-DE"/>
          </a:p>
        </p:txBody>
      </p:sp>
    </p:spTree>
    <p:extLst>
      <p:ext uri="{BB962C8B-B14F-4D97-AF65-F5344CB8AC3E}">
        <p14:creationId xmlns:p14="http://schemas.microsoft.com/office/powerpoint/2010/main" val="252612238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0C422D8A-238A-45F6-A382-EE54A7A2987D}" type="slidenum">
              <a:rPr lang="de-DE" smtClean="0"/>
              <a:t>15</a:t>
            </a:fld>
            <a:endParaRPr lang="de-DE"/>
          </a:p>
        </p:txBody>
      </p:sp>
    </p:spTree>
    <p:extLst>
      <p:ext uri="{BB962C8B-B14F-4D97-AF65-F5344CB8AC3E}">
        <p14:creationId xmlns:p14="http://schemas.microsoft.com/office/powerpoint/2010/main" val="60869196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0C422D8A-238A-45F6-A382-EE54A7A2987D}" type="slidenum">
              <a:rPr lang="de-DE" smtClean="0"/>
              <a:t>16</a:t>
            </a:fld>
            <a:endParaRPr lang="de-DE"/>
          </a:p>
        </p:txBody>
      </p:sp>
    </p:spTree>
    <p:extLst>
      <p:ext uri="{BB962C8B-B14F-4D97-AF65-F5344CB8AC3E}">
        <p14:creationId xmlns:p14="http://schemas.microsoft.com/office/powerpoint/2010/main" val="44103835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0C422D8A-238A-45F6-A382-EE54A7A2987D}" type="slidenum">
              <a:rPr lang="de-DE" smtClean="0"/>
              <a:t>17</a:t>
            </a:fld>
            <a:endParaRPr lang="de-DE"/>
          </a:p>
        </p:txBody>
      </p:sp>
    </p:spTree>
    <p:extLst>
      <p:ext uri="{BB962C8B-B14F-4D97-AF65-F5344CB8AC3E}">
        <p14:creationId xmlns:p14="http://schemas.microsoft.com/office/powerpoint/2010/main" val="294421204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0C422D8A-238A-45F6-A382-EE54A7A2987D}" type="slidenum">
              <a:rPr lang="de-DE" smtClean="0"/>
              <a:t>18</a:t>
            </a:fld>
            <a:endParaRPr lang="de-DE"/>
          </a:p>
        </p:txBody>
      </p:sp>
    </p:spTree>
    <p:extLst>
      <p:ext uri="{BB962C8B-B14F-4D97-AF65-F5344CB8AC3E}">
        <p14:creationId xmlns:p14="http://schemas.microsoft.com/office/powerpoint/2010/main" val="273325211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0C422D8A-238A-45F6-A382-EE54A7A2987D}" type="slidenum">
              <a:rPr lang="de-DE" smtClean="0"/>
              <a:t>19</a:t>
            </a:fld>
            <a:endParaRPr lang="de-DE"/>
          </a:p>
        </p:txBody>
      </p:sp>
    </p:spTree>
    <p:extLst>
      <p:ext uri="{BB962C8B-B14F-4D97-AF65-F5344CB8AC3E}">
        <p14:creationId xmlns:p14="http://schemas.microsoft.com/office/powerpoint/2010/main" val="205033161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0C422D8A-238A-45F6-A382-EE54A7A2987D}" type="slidenum">
              <a:rPr lang="de-DE" smtClean="0"/>
              <a:t>20</a:t>
            </a:fld>
            <a:endParaRPr lang="de-DE"/>
          </a:p>
        </p:txBody>
      </p:sp>
    </p:spTree>
    <p:extLst>
      <p:ext uri="{BB962C8B-B14F-4D97-AF65-F5344CB8AC3E}">
        <p14:creationId xmlns:p14="http://schemas.microsoft.com/office/powerpoint/2010/main" val="141717096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lvl="0" indent="0">
              <a:lnSpc>
                <a:spcPct val="107000"/>
              </a:lnSpc>
              <a:buFont typeface="Calibri" panose="020F0502020204030204" pitchFamily="34" charset="0"/>
              <a:buNone/>
            </a:pPr>
            <a:r>
              <a:rPr lang="de-DE" sz="1800" dirty="0">
                <a:effectLst/>
                <a:latin typeface="Calibri" panose="020F0502020204030204" pitchFamily="34" charset="0"/>
                <a:ea typeface="Calibri" panose="020F0502020204030204" pitchFamily="34" charset="0"/>
                <a:cs typeface="Times New Roman" panose="02020603050405020304" pitchFamily="18" charset="0"/>
              </a:rPr>
              <a:t>At </a:t>
            </a:r>
            <a:r>
              <a:rPr lang="de-DE" sz="1800" dirty="0" err="1">
                <a:effectLst/>
                <a:latin typeface="Calibri" panose="020F0502020204030204" pitchFamily="34" charset="0"/>
                <a:ea typeface="Calibri" panose="020F0502020204030204" pitchFamily="34" charset="0"/>
                <a:cs typeface="Times New Roman" panose="02020603050405020304" pitchFamily="18" charset="0"/>
              </a:rPr>
              <a:t>which</a:t>
            </a:r>
            <a:r>
              <a:rPr lang="de-DE" sz="1800" dirty="0">
                <a:effectLst/>
                <a:latin typeface="Calibri" panose="020F0502020204030204" pitchFamily="34" charset="0"/>
                <a:ea typeface="Calibri" panose="020F0502020204030204" pitchFamily="34" charset="0"/>
                <a:cs typeface="Times New Roman" panose="02020603050405020304" pitchFamily="18" charset="0"/>
              </a:rPr>
              <a:t> </a:t>
            </a:r>
            <a:r>
              <a:rPr lang="de-DE" sz="1800" dirty="0" err="1">
                <a:effectLst/>
                <a:latin typeface="Calibri" panose="020F0502020204030204" pitchFamily="34" charset="0"/>
                <a:ea typeface="Calibri" panose="020F0502020204030204" pitchFamily="34" charset="0"/>
                <a:cs typeface="Times New Roman" panose="02020603050405020304" pitchFamily="18" charset="0"/>
              </a:rPr>
              <a:t>state</a:t>
            </a:r>
            <a:r>
              <a:rPr lang="de-DE" sz="1800" dirty="0">
                <a:effectLst/>
                <a:latin typeface="Calibri" panose="020F0502020204030204" pitchFamily="34" charset="0"/>
                <a:ea typeface="Calibri" panose="020F0502020204030204" pitchFamily="34" charset="0"/>
                <a:cs typeface="Times New Roman" panose="02020603050405020304" pitchFamily="18" charset="0"/>
              </a:rPr>
              <a:t> </a:t>
            </a:r>
            <a:r>
              <a:rPr lang="de-DE" sz="1800" dirty="0" err="1">
                <a:effectLst/>
                <a:latin typeface="Calibri" panose="020F0502020204030204" pitchFamily="34" charset="0"/>
                <a:ea typeface="Calibri" panose="020F0502020204030204" pitchFamily="34" charset="0"/>
                <a:cs typeface="Times New Roman" panose="02020603050405020304" pitchFamily="18" charset="0"/>
              </a:rPr>
              <a:t>of</a:t>
            </a:r>
            <a:r>
              <a:rPr lang="de-DE" sz="1800" dirty="0">
                <a:effectLst/>
                <a:latin typeface="Calibri" panose="020F0502020204030204" pitchFamily="34" charset="0"/>
                <a:ea typeface="Calibri" panose="020F0502020204030204" pitchFamily="34" charset="0"/>
                <a:cs typeface="Times New Roman" panose="02020603050405020304" pitchFamily="18" charset="0"/>
              </a:rPr>
              <a:t> </a:t>
            </a:r>
            <a:r>
              <a:rPr lang="de-DE" sz="1800" dirty="0" err="1">
                <a:effectLst/>
                <a:latin typeface="Calibri" panose="020F0502020204030204" pitchFamily="34" charset="0"/>
                <a:ea typeface="Calibri" panose="020F0502020204030204" pitchFamily="34" charset="0"/>
                <a:cs typeface="Times New Roman" panose="02020603050405020304" pitchFamily="18" charset="0"/>
              </a:rPr>
              <a:t>the</a:t>
            </a:r>
            <a:r>
              <a:rPr lang="de-DE" sz="1800" dirty="0">
                <a:effectLst/>
                <a:latin typeface="Calibri" panose="020F0502020204030204" pitchFamily="34" charset="0"/>
                <a:ea typeface="Calibri" panose="020F0502020204030204" pitchFamily="34" charset="0"/>
                <a:cs typeface="Times New Roman" panose="02020603050405020304" pitchFamily="18" charset="0"/>
              </a:rPr>
              <a:t> </a:t>
            </a:r>
            <a:r>
              <a:rPr lang="de-DE" sz="1800" dirty="0" err="1">
                <a:effectLst/>
                <a:latin typeface="Calibri" panose="020F0502020204030204" pitchFamily="34" charset="0"/>
                <a:ea typeface="Calibri" panose="020F0502020204030204" pitchFamily="34" charset="0"/>
                <a:cs typeface="Times New Roman" panose="02020603050405020304" pitchFamily="18" charset="0"/>
              </a:rPr>
              <a:t>bioimage</a:t>
            </a:r>
            <a:r>
              <a:rPr lang="de-DE" sz="1800" dirty="0">
                <a:effectLst/>
                <a:latin typeface="Calibri" panose="020F0502020204030204" pitchFamily="34" charset="0"/>
                <a:ea typeface="Calibri" panose="020F0502020204030204" pitchFamily="34" charset="0"/>
                <a:cs typeface="Times New Roman" panose="02020603050405020304" pitchFamily="18" charset="0"/>
              </a:rPr>
              <a:t> </a:t>
            </a:r>
            <a:r>
              <a:rPr lang="de-DE" sz="1800" dirty="0" err="1">
                <a:effectLst/>
                <a:latin typeface="Calibri" panose="020F0502020204030204" pitchFamily="34" charset="0"/>
                <a:ea typeface="Calibri" panose="020F0502020204030204" pitchFamily="34" charset="0"/>
                <a:cs typeface="Times New Roman" panose="02020603050405020304" pitchFamily="18" charset="0"/>
              </a:rPr>
              <a:t>lifecycle</a:t>
            </a:r>
            <a:r>
              <a:rPr lang="de-DE" sz="1800" dirty="0">
                <a:effectLst/>
                <a:latin typeface="Calibri" panose="020F0502020204030204" pitchFamily="34" charset="0"/>
                <a:ea typeface="Calibri" panose="020F0502020204030204" pitchFamily="34" charset="0"/>
                <a:cs typeface="Times New Roman" panose="02020603050405020304" pitchFamily="18" charset="0"/>
              </a:rPr>
              <a:t> do </a:t>
            </a:r>
            <a:r>
              <a:rPr lang="de-DE" sz="1800" dirty="0" err="1">
                <a:effectLst/>
                <a:latin typeface="Calibri" panose="020F0502020204030204" pitchFamily="34" charset="0"/>
                <a:ea typeface="Calibri" panose="020F0502020204030204" pitchFamily="34" charset="0"/>
                <a:cs typeface="Times New Roman" panose="02020603050405020304" pitchFamily="18" charset="0"/>
              </a:rPr>
              <a:t>repositories</a:t>
            </a:r>
            <a:r>
              <a:rPr lang="de-DE" sz="1800" dirty="0">
                <a:effectLst/>
                <a:latin typeface="Calibri" panose="020F0502020204030204" pitchFamily="34" charset="0"/>
                <a:ea typeface="Calibri" panose="020F0502020204030204" pitchFamily="34" charset="0"/>
                <a:cs typeface="Times New Roman" panose="02020603050405020304" pitchFamily="18" charset="0"/>
              </a:rPr>
              <a:t> </a:t>
            </a:r>
            <a:r>
              <a:rPr lang="de-DE" sz="1800" dirty="0" err="1">
                <a:effectLst/>
                <a:latin typeface="Calibri" panose="020F0502020204030204" pitchFamily="34" charset="0"/>
                <a:ea typeface="Calibri" panose="020F0502020204030204" pitchFamily="34" charset="0"/>
                <a:cs typeface="Times New Roman" panose="02020603050405020304" pitchFamily="18" charset="0"/>
              </a:rPr>
              <a:t>come</a:t>
            </a:r>
            <a:r>
              <a:rPr lang="de-DE" sz="1800" dirty="0">
                <a:effectLst/>
                <a:latin typeface="Calibri" panose="020F0502020204030204" pitchFamily="34" charset="0"/>
                <a:ea typeface="Calibri" panose="020F0502020204030204" pitchFamily="34" charset="0"/>
                <a:cs typeface="Times New Roman" panose="02020603050405020304" pitchFamily="18" charset="0"/>
              </a:rPr>
              <a:t> </a:t>
            </a:r>
            <a:r>
              <a:rPr lang="de-DE" sz="1800" dirty="0" err="1">
                <a:effectLst/>
                <a:latin typeface="Calibri" panose="020F0502020204030204" pitchFamily="34" charset="0"/>
                <a:ea typeface="Calibri" panose="020F0502020204030204" pitchFamily="34" charset="0"/>
                <a:cs typeface="Times New Roman" panose="02020603050405020304" pitchFamily="18" charset="0"/>
              </a:rPr>
              <a:t>into</a:t>
            </a:r>
            <a:r>
              <a:rPr lang="de-DE" sz="1800" dirty="0">
                <a:effectLst/>
                <a:latin typeface="Calibri" panose="020F0502020204030204" pitchFamily="34" charset="0"/>
                <a:ea typeface="Calibri" panose="020F0502020204030204" pitchFamily="34" charset="0"/>
                <a:cs typeface="Times New Roman" panose="02020603050405020304" pitchFamily="18" charset="0"/>
              </a:rPr>
              <a:t> </a:t>
            </a:r>
            <a:r>
              <a:rPr lang="de-DE" sz="1800" dirty="0" err="1">
                <a:effectLst/>
                <a:latin typeface="Calibri" panose="020F0502020204030204" pitchFamily="34" charset="0"/>
                <a:ea typeface="Calibri" panose="020F0502020204030204" pitchFamily="34" charset="0"/>
                <a:cs typeface="Times New Roman" panose="02020603050405020304" pitchFamily="18" charset="0"/>
              </a:rPr>
              <a:t>focus</a:t>
            </a:r>
            <a:endParaRPr lang="de-DE" sz="1800" dirty="0">
              <a:effectLst/>
              <a:latin typeface="Calibri" panose="020F0502020204030204" pitchFamily="34" charset="0"/>
              <a:ea typeface="Calibri" panose="020F0502020204030204" pitchFamily="34" charset="0"/>
              <a:cs typeface="Times New Roman" panose="02020603050405020304" pitchFamily="18" charset="0"/>
            </a:endParaRPr>
          </a:p>
          <a:p>
            <a:pPr marL="0" lvl="0" indent="0">
              <a:lnSpc>
                <a:spcPct val="107000"/>
              </a:lnSpc>
              <a:buFont typeface="Calibri" panose="020F0502020204030204" pitchFamily="34" charset="0"/>
              <a:buNone/>
            </a:pPr>
            <a:r>
              <a:rPr lang="de-DE" sz="1800" dirty="0" err="1">
                <a:effectLst/>
                <a:latin typeface="Calibri" panose="020F0502020204030204" pitchFamily="34" charset="0"/>
                <a:ea typeface="Calibri" panose="020F0502020204030204" pitchFamily="34" charset="0"/>
                <a:cs typeface="Times New Roman" panose="02020603050405020304" pitchFamily="18" charset="0"/>
              </a:rPr>
              <a:t>Explain</a:t>
            </a:r>
            <a:r>
              <a:rPr lang="de-DE" sz="1800" dirty="0">
                <a:effectLst/>
                <a:latin typeface="Calibri" panose="020F0502020204030204" pitchFamily="34" charset="0"/>
                <a:ea typeface="Calibri" panose="020F0502020204030204" pitchFamily="34" charset="0"/>
                <a:cs typeface="Times New Roman" panose="02020603050405020304" pitchFamily="18" charset="0"/>
              </a:rPr>
              <a:t> </a:t>
            </a:r>
            <a:r>
              <a:rPr lang="de-DE" sz="1800" dirty="0" err="1">
                <a:effectLst/>
                <a:latin typeface="Calibri" panose="020F0502020204030204" pitchFamily="34" charset="0"/>
                <a:ea typeface="Calibri" panose="020F0502020204030204" pitchFamily="34" charset="0"/>
                <a:cs typeface="Times New Roman" panose="02020603050405020304" pitchFamily="18" charset="0"/>
              </a:rPr>
              <a:t>the</a:t>
            </a:r>
            <a:r>
              <a:rPr lang="de-DE" sz="1800" dirty="0">
                <a:effectLst/>
                <a:latin typeface="Calibri" panose="020F0502020204030204" pitchFamily="34" charset="0"/>
                <a:ea typeface="Calibri" panose="020F0502020204030204" pitchFamily="34" charset="0"/>
                <a:cs typeface="Times New Roman" panose="02020603050405020304" pitchFamily="18" charset="0"/>
              </a:rPr>
              <a:t> </a:t>
            </a:r>
            <a:r>
              <a:rPr lang="de-DE" sz="1800" dirty="0" err="1">
                <a:effectLst/>
                <a:latin typeface="Calibri" panose="020F0502020204030204" pitchFamily="34" charset="0"/>
                <a:ea typeface="Calibri" panose="020F0502020204030204" pitchFamily="34" charset="0"/>
                <a:cs typeface="Times New Roman" panose="02020603050405020304" pitchFamily="18" charset="0"/>
              </a:rPr>
              <a:t>concept</a:t>
            </a:r>
            <a:r>
              <a:rPr lang="de-DE" sz="1800" dirty="0">
                <a:effectLst/>
                <a:latin typeface="Calibri" panose="020F0502020204030204" pitchFamily="34" charset="0"/>
                <a:ea typeface="Calibri" panose="020F0502020204030204" pitchFamily="34" charset="0"/>
                <a:cs typeface="Times New Roman" panose="02020603050405020304" pitchFamily="18" charset="0"/>
              </a:rPr>
              <a:t> </a:t>
            </a:r>
            <a:r>
              <a:rPr lang="de-DE" sz="1800" dirty="0" err="1">
                <a:effectLst/>
                <a:latin typeface="Calibri" panose="020F0502020204030204" pitchFamily="34" charset="0"/>
                <a:ea typeface="Calibri" panose="020F0502020204030204" pitchFamily="34" charset="0"/>
                <a:cs typeface="Times New Roman" panose="02020603050405020304" pitchFamily="18" charset="0"/>
              </a:rPr>
              <a:t>of</a:t>
            </a:r>
            <a:r>
              <a:rPr lang="de-DE" sz="1800" dirty="0">
                <a:effectLst/>
                <a:latin typeface="Calibri" panose="020F0502020204030204" pitchFamily="34" charset="0"/>
                <a:ea typeface="Calibri" panose="020F0502020204030204" pitchFamily="34" charset="0"/>
                <a:cs typeface="Times New Roman" panose="02020603050405020304" pitchFamily="18" charset="0"/>
              </a:rPr>
              <a:t> </a:t>
            </a:r>
            <a:r>
              <a:rPr lang="de-DE" sz="1800" dirty="0" err="1">
                <a:effectLst/>
                <a:latin typeface="Calibri" panose="020F0502020204030204" pitchFamily="34" charset="0"/>
                <a:ea typeface="Calibri" panose="020F0502020204030204" pitchFamily="34" charset="0"/>
                <a:cs typeface="Times New Roman" panose="02020603050405020304" pitchFamily="18" charset="0"/>
              </a:rPr>
              <a:t>repositories</a:t>
            </a:r>
            <a:endParaRPr lang="de-DE" sz="1800" dirty="0">
              <a:effectLst/>
              <a:latin typeface="Calibri" panose="020F0502020204030204" pitchFamily="34" charset="0"/>
              <a:ea typeface="Calibri" panose="020F0502020204030204" pitchFamily="34" charset="0"/>
              <a:cs typeface="Times New Roman" panose="02020603050405020304" pitchFamily="18" charset="0"/>
            </a:endParaRPr>
          </a:p>
          <a:p>
            <a:pPr marL="0" lvl="0" indent="0">
              <a:lnSpc>
                <a:spcPct val="107000"/>
              </a:lnSpc>
              <a:buFont typeface="Calibri" panose="020F0502020204030204" pitchFamily="34" charset="0"/>
              <a:buNone/>
            </a:pPr>
            <a:r>
              <a:rPr lang="de-DE" sz="1800" dirty="0">
                <a:effectLst/>
                <a:latin typeface="Calibri" panose="020F0502020204030204" pitchFamily="34" charset="0"/>
                <a:ea typeface="Calibri" panose="020F0502020204030204" pitchFamily="34" charset="0"/>
                <a:cs typeface="Times New Roman" panose="02020603050405020304" pitchFamily="18" charset="0"/>
              </a:rPr>
              <a:t>Highlight </a:t>
            </a:r>
            <a:r>
              <a:rPr lang="de-DE" sz="1800" dirty="0" err="1">
                <a:effectLst/>
                <a:latin typeface="Calibri" panose="020F0502020204030204" pitchFamily="34" charset="0"/>
                <a:ea typeface="Calibri" panose="020F0502020204030204" pitchFamily="34" charset="0"/>
                <a:cs typeface="Times New Roman" panose="02020603050405020304" pitchFamily="18" charset="0"/>
              </a:rPr>
              <a:t>data</a:t>
            </a:r>
            <a:r>
              <a:rPr lang="de-DE" sz="1800" dirty="0">
                <a:effectLst/>
                <a:latin typeface="Calibri" panose="020F0502020204030204" pitchFamily="34" charset="0"/>
                <a:ea typeface="Calibri" panose="020F0502020204030204" pitchFamily="34" charset="0"/>
                <a:cs typeface="Times New Roman" panose="02020603050405020304" pitchFamily="18" charset="0"/>
              </a:rPr>
              <a:t> </a:t>
            </a:r>
            <a:r>
              <a:rPr lang="de-DE" sz="1800" dirty="0" err="1">
                <a:effectLst/>
                <a:latin typeface="Calibri" panose="020F0502020204030204" pitchFamily="34" charset="0"/>
                <a:ea typeface="Calibri" panose="020F0502020204030204" pitchFamily="34" charset="0"/>
                <a:cs typeface="Times New Roman" panose="02020603050405020304" pitchFamily="18" charset="0"/>
              </a:rPr>
              <a:t>publication</a:t>
            </a:r>
            <a:r>
              <a:rPr lang="de-DE" sz="1800" dirty="0">
                <a:effectLst/>
                <a:latin typeface="Calibri" panose="020F0502020204030204" pitchFamily="34" charset="0"/>
                <a:ea typeface="Calibri" panose="020F0502020204030204" pitchFamily="34" charset="0"/>
                <a:cs typeface="Times New Roman" panose="02020603050405020304" pitchFamily="18" charset="0"/>
              </a:rPr>
              <a:t> </a:t>
            </a:r>
            <a:r>
              <a:rPr lang="de-DE" sz="1800" dirty="0" err="1">
                <a:effectLst/>
                <a:latin typeface="Calibri" panose="020F0502020204030204" pitchFamily="34" charset="0"/>
                <a:ea typeface="Calibri" panose="020F0502020204030204" pitchFamily="34" charset="0"/>
                <a:cs typeface="Times New Roman" panose="02020603050405020304" pitchFamily="18" charset="0"/>
              </a:rPr>
              <a:t>as</a:t>
            </a:r>
            <a:r>
              <a:rPr lang="de-DE" sz="1800" dirty="0">
                <a:effectLst/>
                <a:latin typeface="Calibri" panose="020F0502020204030204" pitchFamily="34" charset="0"/>
                <a:ea typeface="Calibri" panose="020F0502020204030204" pitchFamily="34" charset="0"/>
                <a:cs typeface="Times New Roman" panose="02020603050405020304" pitchFamily="18" charset="0"/>
              </a:rPr>
              <a:t> </a:t>
            </a:r>
            <a:r>
              <a:rPr lang="de-DE" sz="1800" dirty="0" err="1">
                <a:effectLst/>
                <a:latin typeface="Calibri" panose="020F0502020204030204" pitchFamily="34" charset="0"/>
                <a:ea typeface="Calibri" panose="020F0502020204030204" pitchFamily="34" charset="0"/>
                <a:cs typeface="Times New Roman" panose="02020603050405020304" pitchFamily="18" charset="0"/>
              </a:rPr>
              <a:t>part</a:t>
            </a:r>
            <a:r>
              <a:rPr lang="de-DE" sz="1800" dirty="0">
                <a:effectLst/>
                <a:latin typeface="Calibri" panose="020F0502020204030204" pitchFamily="34" charset="0"/>
                <a:ea typeface="Calibri" panose="020F0502020204030204" pitchFamily="34" charset="0"/>
                <a:cs typeface="Times New Roman" panose="02020603050405020304" pitchFamily="18" charset="0"/>
              </a:rPr>
              <a:t> </a:t>
            </a:r>
            <a:r>
              <a:rPr lang="de-DE" sz="1800" dirty="0" err="1">
                <a:effectLst/>
                <a:latin typeface="Calibri" panose="020F0502020204030204" pitchFamily="34" charset="0"/>
                <a:ea typeface="Calibri" panose="020F0502020204030204" pitchFamily="34" charset="0"/>
                <a:cs typeface="Times New Roman" panose="02020603050405020304" pitchFamily="18" charset="0"/>
              </a:rPr>
              <a:t>of</a:t>
            </a:r>
            <a:r>
              <a:rPr lang="de-DE" sz="1800" dirty="0">
                <a:effectLst/>
                <a:latin typeface="Calibri" panose="020F0502020204030204" pitchFamily="34" charset="0"/>
                <a:ea typeface="Calibri" panose="020F0502020204030204" pitchFamily="34" charset="0"/>
                <a:cs typeface="Times New Roman" panose="02020603050405020304" pitchFamily="18" charset="0"/>
              </a:rPr>
              <a:t> </a:t>
            </a:r>
            <a:r>
              <a:rPr lang="de-DE" sz="1800" dirty="0" err="1">
                <a:effectLst/>
                <a:latin typeface="Calibri" panose="020F0502020204030204" pitchFamily="34" charset="0"/>
                <a:ea typeface="Calibri" panose="020F0502020204030204" pitchFamily="34" charset="0"/>
                <a:cs typeface="Times New Roman" panose="02020603050405020304" pitchFamily="18" charset="0"/>
              </a:rPr>
              <a:t>scientific</a:t>
            </a:r>
            <a:r>
              <a:rPr lang="de-DE" sz="1800" dirty="0">
                <a:effectLst/>
                <a:latin typeface="Calibri" panose="020F0502020204030204" pitchFamily="34" charset="0"/>
                <a:ea typeface="Calibri" panose="020F0502020204030204" pitchFamily="34" charset="0"/>
                <a:cs typeface="Times New Roman" panose="02020603050405020304" pitchFamily="18" charset="0"/>
              </a:rPr>
              <a:t> </a:t>
            </a:r>
            <a:r>
              <a:rPr lang="de-DE" sz="1800" dirty="0" err="1">
                <a:effectLst/>
                <a:latin typeface="Calibri" panose="020F0502020204030204" pitchFamily="34" charset="0"/>
                <a:ea typeface="Calibri" panose="020F0502020204030204" pitchFamily="34" charset="0"/>
                <a:cs typeface="Times New Roman" panose="02020603050405020304" pitchFamily="18" charset="0"/>
              </a:rPr>
              <a:t>work</a:t>
            </a:r>
            <a:endParaRPr lang="de-DE" sz="1800" dirty="0">
              <a:effectLst/>
              <a:latin typeface="Calibri" panose="020F0502020204030204" pitchFamily="34" charset="0"/>
              <a:ea typeface="Calibri" panose="020F0502020204030204" pitchFamily="34" charset="0"/>
              <a:cs typeface="Times New Roman" panose="02020603050405020304" pitchFamily="18" charset="0"/>
            </a:endParaRPr>
          </a:p>
          <a:p>
            <a:pPr marL="0" lvl="0" indent="0">
              <a:lnSpc>
                <a:spcPct val="107000"/>
              </a:lnSpc>
              <a:buFont typeface="Calibri" panose="020F0502020204030204" pitchFamily="34" charset="0"/>
              <a:buNone/>
            </a:pPr>
            <a:r>
              <a:rPr lang="de-DE" sz="1800" dirty="0">
                <a:effectLst/>
                <a:latin typeface="Calibri" panose="020F0502020204030204" pitchFamily="34" charset="0"/>
                <a:ea typeface="Calibri" panose="020F0502020204030204" pitchFamily="34" charset="0"/>
                <a:cs typeface="Times New Roman" panose="02020603050405020304" pitchFamily="18" charset="0"/>
              </a:rPr>
              <a:t>Comic </a:t>
            </a:r>
            <a:r>
              <a:rPr lang="de-DE" sz="1800" dirty="0" err="1">
                <a:effectLst/>
                <a:latin typeface="Calibri" panose="020F0502020204030204" pitchFamily="34" charset="0"/>
                <a:ea typeface="Calibri" panose="020F0502020204030204" pitchFamily="34" charset="0"/>
                <a:cs typeface="Times New Roman" panose="02020603050405020304" pitchFamily="18" charset="0"/>
              </a:rPr>
              <a:t>should</a:t>
            </a:r>
            <a:r>
              <a:rPr lang="de-DE" sz="1800" dirty="0">
                <a:effectLst/>
                <a:latin typeface="Calibri" panose="020F0502020204030204" pitchFamily="34" charset="0"/>
                <a:ea typeface="Calibri" panose="020F0502020204030204" pitchFamily="34" charset="0"/>
                <a:cs typeface="Times New Roman" panose="02020603050405020304" pitchFamily="18" charset="0"/>
              </a:rPr>
              <a:t> </a:t>
            </a:r>
            <a:r>
              <a:rPr lang="de-DE" sz="1800" dirty="0" err="1">
                <a:effectLst/>
                <a:latin typeface="Calibri" panose="020F0502020204030204" pitchFamily="34" charset="0"/>
                <a:ea typeface="Calibri" panose="020F0502020204030204" pitchFamily="34" charset="0"/>
                <a:cs typeface="Times New Roman" panose="02020603050405020304" pitchFamily="18" charset="0"/>
              </a:rPr>
              <a:t>show</a:t>
            </a:r>
            <a:r>
              <a:rPr lang="de-DE" sz="1800" dirty="0">
                <a:effectLst/>
                <a:latin typeface="Calibri" panose="020F0502020204030204" pitchFamily="34" charset="0"/>
                <a:ea typeface="Calibri" panose="020F0502020204030204" pitchFamily="34" charset="0"/>
                <a:cs typeface="Times New Roman" panose="02020603050405020304" pitchFamily="18" charset="0"/>
              </a:rPr>
              <a:t> </a:t>
            </a:r>
            <a:r>
              <a:rPr lang="de-DE" sz="1800" dirty="0" err="1">
                <a:effectLst/>
                <a:latin typeface="Calibri" panose="020F0502020204030204" pitchFamily="34" charset="0"/>
                <a:ea typeface="Calibri" panose="020F0502020204030204" pitchFamily="34" charset="0"/>
                <a:cs typeface="Times New Roman" panose="02020603050405020304" pitchFamily="18" charset="0"/>
              </a:rPr>
              <a:t>what</a:t>
            </a:r>
            <a:r>
              <a:rPr lang="de-DE" sz="1800" dirty="0">
                <a:effectLst/>
                <a:latin typeface="Calibri" panose="020F0502020204030204" pitchFamily="34" charset="0"/>
                <a:ea typeface="Calibri" panose="020F0502020204030204" pitchFamily="34" charset="0"/>
                <a:cs typeface="Times New Roman" panose="02020603050405020304" pitchFamily="18" charset="0"/>
              </a:rPr>
              <a:t> </a:t>
            </a:r>
            <a:r>
              <a:rPr lang="de-DE" sz="1800" dirty="0" err="1">
                <a:effectLst/>
                <a:latin typeface="Calibri" panose="020F0502020204030204" pitchFamily="34" charset="0"/>
                <a:ea typeface="Calibri" panose="020F0502020204030204" pitchFamily="34" charset="0"/>
                <a:cs typeface="Times New Roman" panose="02020603050405020304" pitchFamily="18" charset="0"/>
              </a:rPr>
              <a:t>we</a:t>
            </a:r>
            <a:r>
              <a:rPr lang="de-DE" sz="1800" dirty="0">
                <a:effectLst/>
                <a:latin typeface="Calibri" panose="020F0502020204030204" pitchFamily="34" charset="0"/>
                <a:ea typeface="Calibri" panose="020F0502020204030204" pitchFamily="34" charset="0"/>
                <a:cs typeface="Times New Roman" panose="02020603050405020304" pitchFamily="18" charset="0"/>
              </a:rPr>
              <a:t> </a:t>
            </a:r>
            <a:r>
              <a:rPr lang="de-DE" sz="1800" dirty="0" err="1">
                <a:effectLst/>
                <a:latin typeface="Calibri" panose="020F0502020204030204" pitchFamily="34" charset="0"/>
                <a:ea typeface="Calibri" panose="020F0502020204030204" pitchFamily="34" charset="0"/>
                <a:cs typeface="Times New Roman" panose="02020603050405020304" pitchFamily="18" charset="0"/>
              </a:rPr>
              <a:t>try</a:t>
            </a:r>
            <a:r>
              <a:rPr lang="de-DE" sz="1800" dirty="0">
                <a:effectLst/>
                <a:latin typeface="Calibri" panose="020F0502020204030204" pitchFamily="34" charset="0"/>
                <a:ea typeface="Calibri" panose="020F0502020204030204" pitchFamily="34" charset="0"/>
                <a:cs typeface="Times New Roman" panose="02020603050405020304" pitchFamily="18" charset="0"/>
              </a:rPr>
              <a:t> </a:t>
            </a:r>
            <a:r>
              <a:rPr lang="de-DE" sz="1800" dirty="0" err="1">
                <a:effectLst/>
                <a:latin typeface="Calibri" panose="020F0502020204030204" pitchFamily="34" charset="0"/>
                <a:ea typeface="Calibri" panose="020F0502020204030204" pitchFamily="34" charset="0"/>
                <a:cs typeface="Times New Roman" panose="02020603050405020304" pitchFamily="18" charset="0"/>
              </a:rPr>
              <a:t>to</a:t>
            </a:r>
            <a:r>
              <a:rPr lang="de-DE" sz="1800" dirty="0">
                <a:effectLst/>
                <a:latin typeface="Calibri" panose="020F0502020204030204" pitchFamily="34" charset="0"/>
                <a:ea typeface="Calibri" panose="020F0502020204030204" pitchFamily="34" charset="0"/>
                <a:cs typeface="Times New Roman" panose="02020603050405020304" pitchFamily="18" charset="0"/>
              </a:rPr>
              <a:t> </a:t>
            </a:r>
            <a:r>
              <a:rPr lang="de-DE" sz="1800" dirty="0" err="1">
                <a:effectLst/>
                <a:latin typeface="Calibri" panose="020F0502020204030204" pitchFamily="34" charset="0"/>
                <a:ea typeface="Calibri" panose="020F0502020204030204" pitchFamily="34" charset="0"/>
                <a:cs typeface="Times New Roman" panose="02020603050405020304" pitchFamily="18" charset="0"/>
              </a:rPr>
              <a:t>avoid</a:t>
            </a:r>
            <a:r>
              <a:rPr lang="de-DE" sz="1800" dirty="0">
                <a:effectLst/>
                <a:latin typeface="Calibri" panose="020F0502020204030204" pitchFamily="34" charset="0"/>
                <a:ea typeface="Calibri" panose="020F0502020204030204" pitchFamily="34" charset="0"/>
                <a:cs typeface="Times New Roman" panose="02020603050405020304" pitchFamily="18" charset="0"/>
              </a:rPr>
              <a:t> </a:t>
            </a:r>
            <a:r>
              <a:rPr lang="de-DE" sz="1800" dirty="0" err="1">
                <a:effectLst/>
                <a:latin typeface="Calibri" panose="020F0502020204030204" pitchFamily="34" charset="0"/>
                <a:ea typeface="Calibri" panose="020F0502020204030204" pitchFamily="34" charset="0"/>
                <a:cs typeface="Times New Roman" panose="02020603050405020304" pitchFamily="18" charset="0"/>
              </a:rPr>
              <a:t>by</a:t>
            </a:r>
            <a:r>
              <a:rPr lang="de-DE" sz="1800" dirty="0">
                <a:effectLst/>
                <a:latin typeface="Calibri" panose="020F0502020204030204" pitchFamily="34" charset="0"/>
                <a:ea typeface="Calibri" panose="020F0502020204030204" pitchFamily="34" charset="0"/>
                <a:cs typeface="Times New Roman" panose="02020603050405020304" pitchFamily="18" charset="0"/>
              </a:rPr>
              <a:t> </a:t>
            </a:r>
            <a:r>
              <a:rPr lang="de-DE" sz="1800" dirty="0" err="1">
                <a:effectLst/>
                <a:latin typeface="Calibri" panose="020F0502020204030204" pitchFamily="34" charset="0"/>
                <a:ea typeface="Calibri" panose="020F0502020204030204" pitchFamily="34" charset="0"/>
                <a:cs typeface="Times New Roman" panose="02020603050405020304" pitchFamily="18" charset="0"/>
              </a:rPr>
              <a:t>using</a:t>
            </a:r>
            <a:r>
              <a:rPr lang="de-DE" sz="1800" dirty="0">
                <a:effectLst/>
                <a:latin typeface="Calibri" panose="020F0502020204030204" pitchFamily="34" charset="0"/>
                <a:ea typeface="Calibri" panose="020F0502020204030204" pitchFamily="34" charset="0"/>
                <a:cs typeface="Times New Roman" panose="02020603050405020304" pitchFamily="18" charset="0"/>
              </a:rPr>
              <a:t> </a:t>
            </a:r>
            <a:r>
              <a:rPr lang="de-DE" sz="1800" dirty="0" err="1">
                <a:effectLst/>
                <a:latin typeface="Calibri" panose="020F0502020204030204" pitchFamily="34" charset="0"/>
                <a:ea typeface="Calibri" panose="020F0502020204030204" pitchFamily="34" charset="0"/>
                <a:cs typeface="Times New Roman" panose="02020603050405020304" pitchFamily="18" charset="0"/>
              </a:rPr>
              <a:t>repositores</a:t>
            </a:r>
            <a:endParaRPr lang="de-DE"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Foliennummernplatzhalter 3"/>
          <p:cNvSpPr>
            <a:spLocks noGrp="1"/>
          </p:cNvSpPr>
          <p:nvPr>
            <p:ph type="sldNum" sz="quarter" idx="5"/>
          </p:nvPr>
        </p:nvSpPr>
        <p:spPr/>
        <p:txBody>
          <a:bodyPr/>
          <a:lstStyle/>
          <a:p>
            <a:fld id="{0C422D8A-238A-45F6-A382-EE54A7A2987D}" type="slidenum">
              <a:rPr lang="de-DE" smtClean="0"/>
              <a:t>3</a:t>
            </a:fld>
            <a:endParaRPr lang="de-DE"/>
          </a:p>
        </p:txBody>
      </p:sp>
    </p:spTree>
    <p:extLst>
      <p:ext uri="{BB962C8B-B14F-4D97-AF65-F5344CB8AC3E}">
        <p14:creationId xmlns:p14="http://schemas.microsoft.com/office/powerpoint/2010/main" val="181337191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lvl="0" indent="0">
              <a:lnSpc>
                <a:spcPct val="107000"/>
              </a:lnSpc>
              <a:buFont typeface="Calibri" panose="020F0502020204030204" pitchFamily="34" charset="0"/>
              <a:buNone/>
            </a:pPr>
            <a:r>
              <a:rPr lang="de-DE" sz="1800" dirty="0">
                <a:effectLst/>
                <a:latin typeface="Calibri" panose="020F0502020204030204" pitchFamily="34" charset="0"/>
                <a:ea typeface="Calibri" panose="020F0502020204030204" pitchFamily="34" charset="0"/>
                <a:cs typeface="Times New Roman" panose="02020603050405020304" pitchFamily="18" charset="0"/>
              </a:rPr>
              <a:t>Data on a </a:t>
            </a:r>
            <a:r>
              <a:rPr lang="de-DE" sz="1800" dirty="0" err="1">
                <a:effectLst/>
                <a:latin typeface="Calibri" panose="020F0502020204030204" pitchFamily="34" charset="0"/>
                <a:ea typeface="Calibri" panose="020F0502020204030204" pitchFamily="34" charset="0"/>
                <a:cs typeface="Times New Roman" panose="02020603050405020304" pitchFamily="18" charset="0"/>
              </a:rPr>
              <a:t>repository</a:t>
            </a:r>
            <a:r>
              <a:rPr lang="de-DE" sz="1800" dirty="0">
                <a:effectLst/>
                <a:latin typeface="Calibri" panose="020F0502020204030204" pitchFamily="34" charset="0"/>
                <a:ea typeface="Calibri" panose="020F0502020204030204" pitchFamily="34" charset="0"/>
                <a:cs typeface="Times New Roman" panose="02020603050405020304" pitchFamily="18" charset="0"/>
              </a:rPr>
              <a:t> will save </a:t>
            </a:r>
            <a:r>
              <a:rPr lang="de-DE" sz="1800" dirty="0" err="1">
                <a:effectLst/>
                <a:latin typeface="Calibri" panose="020F0502020204030204" pitchFamily="34" charset="0"/>
                <a:ea typeface="Calibri" panose="020F0502020204030204" pitchFamily="34" charset="0"/>
                <a:cs typeface="Times New Roman" panose="02020603050405020304" pitchFamily="18" charset="0"/>
              </a:rPr>
              <a:t>ressources</a:t>
            </a:r>
            <a:r>
              <a:rPr lang="de-DE" sz="1800" dirty="0">
                <a:effectLst/>
                <a:latin typeface="Calibri" panose="020F0502020204030204" pitchFamily="34" charset="0"/>
                <a:ea typeface="Calibri" panose="020F0502020204030204" pitchFamily="34" charset="0"/>
                <a:cs typeface="Times New Roman" panose="02020603050405020304" pitchFamily="18" charset="0"/>
              </a:rPr>
              <a:t> </a:t>
            </a:r>
            <a:r>
              <a:rPr lang="de-DE" sz="1800" dirty="0" err="1">
                <a:effectLst/>
                <a:latin typeface="Calibri" panose="020F0502020204030204" pitchFamily="34" charset="0"/>
                <a:ea typeface="Calibri" panose="020F0502020204030204" pitchFamily="34" charset="0"/>
                <a:cs typeface="Times New Roman" panose="02020603050405020304" pitchFamily="18" charset="0"/>
              </a:rPr>
              <a:t>by</a:t>
            </a:r>
            <a:r>
              <a:rPr lang="de-DE" sz="1800" dirty="0">
                <a:effectLst/>
                <a:latin typeface="Calibri" panose="020F0502020204030204" pitchFamily="34" charset="0"/>
                <a:ea typeface="Calibri" panose="020F0502020204030204" pitchFamily="34" charset="0"/>
                <a:cs typeface="Times New Roman" panose="02020603050405020304" pitchFamily="18" charset="0"/>
              </a:rPr>
              <a:t> </a:t>
            </a:r>
            <a:r>
              <a:rPr lang="de-DE" sz="1800" dirty="0" err="1">
                <a:effectLst/>
                <a:latin typeface="Calibri" panose="020F0502020204030204" pitchFamily="34" charset="0"/>
                <a:ea typeface="Calibri" panose="020F0502020204030204" pitchFamily="34" charset="0"/>
                <a:cs typeface="Times New Roman" panose="02020603050405020304" pitchFamily="18" charset="0"/>
              </a:rPr>
              <a:t>eliminating</a:t>
            </a:r>
            <a:r>
              <a:rPr lang="de-DE" sz="1800" dirty="0">
                <a:effectLst/>
                <a:latin typeface="Calibri" panose="020F0502020204030204" pitchFamily="34" charset="0"/>
                <a:ea typeface="Calibri" panose="020F0502020204030204" pitchFamily="34" charset="0"/>
                <a:cs typeface="Times New Roman" panose="02020603050405020304" pitchFamily="18" charset="0"/>
              </a:rPr>
              <a:t> </a:t>
            </a:r>
            <a:r>
              <a:rPr lang="de-DE" sz="1800" dirty="0" err="1">
                <a:effectLst/>
                <a:latin typeface="Calibri" panose="020F0502020204030204" pitchFamily="34" charset="0"/>
                <a:ea typeface="Calibri" panose="020F0502020204030204" pitchFamily="34" charset="0"/>
                <a:cs typeface="Times New Roman" panose="02020603050405020304" pitchFamily="18" charset="0"/>
              </a:rPr>
              <a:t>the</a:t>
            </a:r>
            <a:r>
              <a:rPr lang="de-DE" sz="1800" dirty="0">
                <a:effectLst/>
                <a:latin typeface="Calibri" panose="020F0502020204030204" pitchFamily="34" charset="0"/>
                <a:ea typeface="Calibri" panose="020F0502020204030204" pitchFamily="34" charset="0"/>
                <a:cs typeface="Times New Roman" panose="02020603050405020304" pitchFamily="18" charset="0"/>
              </a:rPr>
              <a:t> </a:t>
            </a:r>
            <a:r>
              <a:rPr lang="de-DE" sz="1800" dirty="0" err="1">
                <a:effectLst/>
                <a:latin typeface="Calibri" panose="020F0502020204030204" pitchFamily="34" charset="0"/>
                <a:ea typeface="Calibri" panose="020F0502020204030204" pitchFamily="34" charset="0"/>
                <a:cs typeface="Times New Roman" panose="02020603050405020304" pitchFamily="18" charset="0"/>
              </a:rPr>
              <a:t>need</a:t>
            </a:r>
            <a:r>
              <a:rPr lang="de-DE" sz="1800" dirty="0">
                <a:effectLst/>
                <a:latin typeface="Calibri" panose="020F0502020204030204" pitchFamily="34" charset="0"/>
                <a:ea typeface="Calibri" panose="020F0502020204030204" pitchFamily="34" charset="0"/>
                <a:cs typeface="Times New Roman" panose="02020603050405020304" pitchFamily="18" charset="0"/>
              </a:rPr>
              <a:t> </a:t>
            </a:r>
            <a:r>
              <a:rPr lang="de-DE" sz="1800" dirty="0" err="1">
                <a:effectLst/>
                <a:latin typeface="Calibri" panose="020F0502020204030204" pitchFamily="34" charset="0"/>
                <a:ea typeface="Calibri" panose="020F0502020204030204" pitchFamily="34" charset="0"/>
                <a:cs typeface="Times New Roman" panose="02020603050405020304" pitchFamily="18" charset="0"/>
              </a:rPr>
              <a:t>to</a:t>
            </a:r>
            <a:r>
              <a:rPr lang="de-DE" sz="1800" dirty="0">
                <a:effectLst/>
                <a:latin typeface="Calibri" panose="020F0502020204030204" pitchFamily="34" charset="0"/>
                <a:ea typeface="Calibri" panose="020F0502020204030204" pitchFamily="34" charset="0"/>
                <a:cs typeface="Times New Roman" panose="02020603050405020304" pitchFamily="18" charset="0"/>
              </a:rPr>
              <a:t> perform </a:t>
            </a:r>
            <a:r>
              <a:rPr lang="de-DE" sz="1800" dirty="0" err="1">
                <a:effectLst/>
                <a:latin typeface="Calibri" panose="020F0502020204030204" pitchFamily="34" charset="0"/>
                <a:ea typeface="Calibri" panose="020F0502020204030204" pitchFamily="34" charset="0"/>
                <a:cs typeface="Times New Roman" panose="02020603050405020304" pitchFamily="18" charset="0"/>
              </a:rPr>
              <a:t>the</a:t>
            </a:r>
            <a:r>
              <a:rPr lang="de-DE" sz="1800" dirty="0">
                <a:effectLst/>
                <a:latin typeface="Calibri" panose="020F0502020204030204" pitchFamily="34" charset="0"/>
                <a:ea typeface="Calibri" panose="020F0502020204030204" pitchFamily="34" charset="0"/>
                <a:cs typeface="Times New Roman" panose="02020603050405020304" pitchFamily="18" charset="0"/>
              </a:rPr>
              <a:t> </a:t>
            </a:r>
            <a:r>
              <a:rPr lang="de-DE" sz="1800" dirty="0" err="1">
                <a:effectLst/>
                <a:latin typeface="Calibri" panose="020F0502020204030204" pitchFamily="34" charset="0"/>
                <a:ea typeface="Calibri" panose="020F0502020204030204" pitchFamily="34" charset="0"/>
                <a:cs typeface="Times New Roman" panose="02020603050405020304" pitchFamily="18" charset="0"/>
              </a:rPr>
              <a:t>exact</a:t>
            </a:r>
            <a:r>
              <a:rPr lang="de-DE" sz="1800" dirty="0">
                <a:effectLst/>
                <a:latin typeface="Calibri" panose="020F0502020204030204" pitchFamily="34" charset="0"/>
                <a:ea typeface="Calibri" panose="020F0502020204030204" pitchFamily="34" charset="0"/>
                <a:cs typeface="Times New Roman" panose="02020603050405020304" pitchFamily="18" charset="0"/>
              </a:rPr>
              <a:t> same </a:t>
            </a:r>
            <a:r>
              <a:rPr lang="de-DE" sz="1800" dirty="0" err="1">
                <a:effectLst/>
                <a:latin typeface="Calibri" panose="020F0502020204030204" pitchFamily="34" charset="0"/>
                <a:ea typeface="Calibri" panose="020F0502020204030204" pitchFamily="34" charset="0"/>
                <a:cs typeface="Times New Roman" panose="02020603050405020304" pitchFamily="18" charset="0"/>
              </a:rPr>
              <a:t>experiments</a:t>
            </a:r>
            <a:r>
              <a:rPr lang="de-DE" sz="1800" dirty="0">
                <a:effectLst/>
                <a:latin typeface="Calibri" panose="020F0502020204030204" pitchFamily="34" charset="0"/>
                <a:ea typeface="Calibri" panose="020F0502020204030204" pitchFamily="34" charset="0"/>
                <a:cs typeface="Times New Roman" panose="02020603050405020304" pitchFamily="18" charset="0"/>
              </a:rPr>
              <a:t> </a:t>
            </a:r>
            <a:r>
              <a:rPr lang="de-DE" sz="1800" dirty="0" err="1">
                <a:effectLst/>
                <a:latin typeface="Calibri" panose="020F0502020204030204" pitchFamily="34" charset="0"/>
                <a:ea typeface="Calibri" panose="020F0502020204030204" pitchFamily="34" charset="0"/>
                <a:cs typeface="Times New Roman" panose="02020603050405020304" pitchFamily="18" charset="0"/>
              </a:rPr>
              <a:t>or</a:t>
            </a:r>
            <a:r>
              <a:rPr lang="de-DE" sz="1800" dirty="0">
                <a:effectLst/>
                <a:latin typeface="Calibri" panose="020F0502020204030204" pitchFamily="34" charset="0"/>
                <a:ea typeface="Calibri" panose="020F0502020204030204" pitchFamily="34" charset="0"/>
                <a:cs typeface="Times New Roman" panose="02020603050405020304" pitchFamily="18" charset="0"/>
              </a:rPr>
              <a:t> </a:t>
            </a:r>
            <a:r>
              <a:rPr lang="de-DE" sz="1800" dirty="0" err="1">
                <a:effectLst/>
                <a:latin typeface="Calibri" panose="020F0502020204030204" pitchFamily="34" charset="0"/>
                <a:ea typeface="Calibri" panose="020F0502020204030204" pitchFamily="34" charset="0"/>
                <a:cs typeface="Times New Roman" panose="02020603050405020304" pitchFamily="18" charset="0"/>
              </a:rPr>
              <a:t>enable</a:t>
            </a:r>
            <a:r>
              <a:rPr lang="de-DE" sz="1800" dirty="0">
                <a:effectLst/>
                <a:latin typeface="Calibri" panose="020F0502020204030204" pitchFamily="34" charset="0"/>
                <a:ea typeface="Calibri" panose="020F0502020204030204" pitchFamily="34" charset="0"/>
                <a:cs typeface="Times New Roman" panose="02020603050405020304" pitchFamily="18" charset="0"/>
              </a:rPr>
              <a:t> </a:t>
            </a:r>
            <a:r>
              <a:rPr lang="de-DE" sz="1800" dirty="0" err="1">
                <a:effectLst/>
                <a:latin typeface="Calibri" panose="020F0502020204030204" pitchFamily="34" charset="0"/>
                <a:ea typeface="Calibri" panose="020F0502020204030204" pitchFamily="34" charset="0"/>
                <a:cs typeface="Times New Roman" panose="02020603050405020304" pitchFamily="18" charset="0"/>
              </a:rPr>
              <a:t>analysis</a:t>
            </a:r>
            <a:r>
              <a:rPr lang="de-DE" sz="1800" dirty="0">
                <a:effectLst/>
                <a:latin typeface="Calibri" panose="020F0502020204030204" pitchFamily="34" charset="0"/>
                <a:ea typeface="Calibri" panose="020F0502020204030204" pitchFamily="34" charset="0"/>
                <a:cs typeface="Times New Roman" panose="02020603050405020304" pitchFamily="18" charset="0"/>
              </a:rPr>
              <a:t> </a:t>
            </a:r>
            <a:r>
              <a:rPr lang="de-DE" sz="1800" dirty="0" err="1">
                <a:effectLst/>
                <a:latin typeface="Calibri" panose="020F0502020204030204" pitchFamily="34" charset="0"/>
                <a:ea typeface="Calibri" panose="020F0502020204030204" pitchFamily="34" charset="0"/>
                <a:cs typeface="Times New Roman" panose="02020603050405020304" pitchFamily="18" charset="0"/>
              </a:rPr>
              <a:t>without</a:t>
            </a:r>
            <a:r>
              <a:rPr lang="de-DE" sz="1800" dirty="0">
                <a:effectLst/>
                <a:latin typeface="Calibri" panose="020F0502020204030204" pitchFamily="34" charset="0"/>
                <a:ea typeface="Calibri" panose="020F0502020204030204" pitchFamily="34" charset="0"/>
                <a:cs typeface="Times New Roman" panose="02020603050405020304" pitchFamily="18" charset="0"/>
              </a:rPr>
              <a:t> </a:t>
            </a:r>
            <a:r>
              <a:rPr lang="de-DE" sz="1800" dirty="0" err="1">
                <a:effectLst/>
                <a:latin typeface="Calibri" panose="020F0502020204030204" pitchFamily="34" charset="0"/>
                <a:ea typeface="Calibri" panose="020F0502020204030204" pitchFamily="34" charset="0"/>
                <a:cs typeface="Times New Roman" panose="02020603050405020304" pitchFamily="18" charset="0"/>
              </a:rPr>
              <a:t>the</a:t>
            </a:r>
            <a:r>
              <a:rPr lang="de-DE" sz="1800" dirty="0">
                <a:effectLst/>
                <a:latin typeface="Calibri" panose="020F0502020204030204" pitchFamily="34" charset="0"/>
                <a:ea typeface="Calibri" panose="020F0502020204030204" pitchFamily="34" charset="0"/>
                <a:cs typeface="Times New Roman" panose="02020603050405020304" pitchFamily="18" charset="0"/>
              </a:rPr>
              <a:t> </a:t>
            </a:r>
            <a:r>
              <a:rPr lang="de-DE" sz="1800" dirty="0" err="1">
                <a:effectLst/>
                <a:latin typeface="Calibri" panose="020F0502020204030204" pitchFamily="34" charset="0"/>
                <a:ea typeface="Calibri" panose="020F0502020204030204" pitchFamily="34" charset="0"/>
                <a:cs typeface="Times New Roman" panose="02020603050405020304" pitchFamily="18" charset="0"/>
              </a:rPr>
              <a:t>need</a:t>
            </a:r>
            <a:r>
              <a:rPr lang="de-DE" sz="1800" dirty="0">
                <a:effectLst/>
                <a:latin typeface="Calibri" panose="020F0502020204030204" pitchFamily="34" charset="0"/>
                <a:ea typeface="Calibri" panose="020F0502020204030204" pitchFamily="34" charset="0"/>
                <a:cs typeface="Times New Roman" panose="02020603050405020304" pitchFamily="18" charset="0"/>
              </a:rPr>
              <a:t> </a:t>
            </a:r>
            <a:r>
              <a:rPr lang="de-DE" sz="1800" dirty="0" err="1">
                <a:effectLst/>
                <a:latin typeface="Calibri" panose="020F0502020204030204" pitchFamily="34" charset="0"/>
                <a:ea typeface="Calibri" panose="020F0502020204030204" pitchFamily="34" charset="0"/>
                <a:cs typeface="Times New Roman" panose="02020603050405020304" pitchFamily="18" charset="0"/>
              </a:rPr>
              <a:t>to</a:t>
            </a:r>
            <a:r>
              <a:rPr lang="de-DE" sz="1800" dirty="0">
                <a:effectLst/>
                <a:latin typeface="Calibri" panose="020F0502020204030204" pitchFamily="34" charset="0"/>
                <a:ea typeface="Calibri" panose="020F0502020204030204" pitchFamily="34" charset="0"/>
                <a:cs typeface="Times New Roman" panose="02020603050405020304" pitchFamily="18" charset="0"/>
              </a:rPr>
              <a:t> perform </a:t>
            </a:r>
            <a:r>
              <a:rPr lang="de-DE" sz="1800" dirty="0" err="1">
                <a:effectLst/>
                <a:latin typeface="Calibri" panose="020F0502020204030204" pitchFamily="34" charset="0"/>
                <a:ea typeface="Calibri" panose="020F0502020204030204" pitchFamily="34" charset="0"/>
                <a:cs typeface="Times New Roman" panose="02020603050405020304" pitchFamily="18" charset="0"/>
              </a:rPr>
              <a:t>imaging</a:t>
            </a:r>
            <a:endParaRPr lang="de-DE" sz="1800" dirty="0">
              <a:effectLst/>
              <a:latin typeface="Calibri" panose="020F0502020204030204" pitchFamily="34" charset="0"/>
              <a:ea typeface="Calibri" panose="020F0502020204030204" pitchFamily="34" charset="0"/>
              <a:cs typeface="Times New Roman" panose="02020603050405020304" pitchFamily="18" charset="0"/>
            </a:endParaRPr>
          </a:p>
          <a:p>
            <a:pPr marL="0" lvl="0" indent="0">
              <a:lnSpc>
                <a:spcPct val="107000"/>
              </a:lnSpc>
              <a:buFont typeface="Calibri" panose="020F0502020204030204" pitchFamily="34" charset="0"/>
              <a:buNone/>
            </a:pPr>
            <a:r>
              <a:rPr lang="de-DE" sz="1800" dirty="0">
                <a:effectLst/>
                <a:latin typeface="Calibri" panose="020F0502020204030204" pitchFamily="34" charset="0"/>
                <a:ea typeface="Calibri" panose="020F0502020204030204" pitchFamily="34" charset="0"/>
                <a:cs typeface="Times New Roman" panose="02020603050405020304" pitchFamily="18" charset="0"/>
              </a:rPr>
              <a:t>At </a:t>
            </a:r>
            <a:r>
              <a:rPr lang="de-DE" sz="1800" dirty="0" err="1">
                <a:effectLst/>
                <a:latin typeface="Calibri" panose="020F0502020204030204" pitchFamily="34" charset="0"/>
                <a:ea typeface="Calibri" panose="020F0502020204030204" pitchFamily="34" charset="0"/>
                <a:cs typeface="Times New Roman" panose="02020603050405020304" pitchFamily="18" charset="0"/>
              </a:rPr>
              <a:t>best</a:t>
            </a:r>
            <a:r>
              <a:rPr lang="de-DE" sz="1800" dirty="0">
                <a:effectLst/>
                <a:latin typeface="Calibri" panose="020F0502020204030204" pitchFamily="34" charset="0"/>
                <a:ea typeface="Calibri" panose="020F0502020204030204" pitchFamily="34" charset="0"/>
                <a:cs typeface="Times New Roman" panose="02020603050405020304" pitchFamily="18" charset="0"/>
              </a:rPr>
              <a:t>, </a:t>
            </a:r>
            <a:r>
              <a:rPr lang="de-DE" sz="1800" dirty="0" err="1">
                <a:effectLst/>
                <a:latin typeface="Calibri" panose="020F0502020204030204" pitchFamily="34" charset="0"/>
                <a:ea typeface="Calibri" panose="020F0502020204030204" pitchFamily="34" charset="0"/>
                <a:cs typeface="Times New Roman" panose="02020603050405020304" pitchFamily="18" charset="0"/>
              </a:rPr>
              <a:t>data</a:t>
            </a:r>
            <a:r>
              <a:rPr lang="de-DE" sz="1800" dirty="0">
                <a:effectLst/>
                <a:latin typeface="Calibri" panose="020F0502020204030204" pitchFamily="34" charset="0"/>
                <a:ea typeface="Calibri" panose="020F0502020204030204" pitchFamily="34" charset="0"/>
                <a:cs typeface="Times New Roman" panose="02020603050405020304" pitchFamily="18" charset="0"/>
              </a:rPr>
              <a:t> </a:t>
            </a:r>
            <a:r>
              <a:rPr lang="de-DE" sz="1800" dirty="0" err="1">
                <a:effectLst/>
                <a:latin typeface="Calibri" panose="020F0502020204030204" pitchFamily="34" charset="0"/>
                <a:ea typeface="Calibri" panose="020F0502020204030204" pitchFamily="34" charset="0"/>
                <a:cs typeface="Times New Roman" panose="02020603050405020304" pitchFamily="18" charset="0"/>
              </a:rPr>
              <a:t>deposition</a:t>
            </a:r>
            <a:r>
              <a:rPr lang="de-DE" sz="1800" dirty="0">
                <a:effectLst/>
                <a:latin typeface="Calibri" panose="020F0502020204030204" pitchFamily="34" charset="0"/>
                <a:ea typeface="Calibri" panose="020F0502020204030204" pitchFamily="34" charset="0"/>
                <a:cs typeface="Times New Roman" panose="02020603050405020304" pitchFamily="18" charset="0"/>
              </a:rPr>
              <a:t> </a:t>
            </a:r>
            <a:r>
              <a:rPr lang="de-DE" sz="1800" dirty="0" err="1">
                <a:effectLst/>
                <a:latin typeface="Calibri" panose="020F0502020204030204" pitchFamily="34" charset="0"/>
                <a:ea typeface="Calibri" panose="020F0502020204030204" pitchFamily="34" charset="0"/>
                <a:cs typeface="Times New Roman" panose="02020603050405020304" pitchFamily="18" charset="0"/>
              </a:rPr>
              <a:t>is</a:t>
            </a:r>
            <a:r>
              <a:rPr lang="de-DE" sz="1800" dirty="0">
                <a:effectLst/>
                <a:latin typeface="Calibri" panose="020F0502020204030204" pitchFamily="34" charset="0"/>
                <a:ea typeface="Calibri" panose="020F0502020204030204" pitchFamily="34" charset="0"/>
                <a:cs typeface="Times New Roman" panose="02020603050405020304" pitchFamily="18" charset="0"/>
              </a:rPr>
              <a:t> </a:t>
            </a:r>
            <a:r>
              <a:rPr lang="de-DE" sz="1800" dirty="0" err="1">
                <a:effectLst/>
                <a:latin typeface="Calibri" panose="020F0502020204030204" pitchFamily="34" charset="0"/>
                <a:ea typeface="Calibri" panose="020F0502020204030204" pitchFamily="34" charset="0"/>
                <a:cs typeface="Times New Roman" panose="02020603050405020304" pitchFamily="18" charset="0"/>
              </a:rPr>
              <a:t>done</a:t>
            </a:r>
            <a:r>
              <a:rPr lang="de-DE" sz="1800" dirty="0">
                <a:effectLst/>
                <a:latin typeface="Calibri" panose="020F0502020204030204" pitchFamily="34" charset="0"/>
                <a:ea typeface="Calibri" panose="020F0502020204030204" pitchFamily="34" charset="0"/>
                <a:cs typeface="Times New Roman" panose="02020603050405020304" pitchFamily="18" charset="0"/>
              </a:rPr>
              <a:t> </a:t>
            </a:r>
            <a:r>
              <a:rPr lang="de-DE" sz="1800" dirty="0" err="1">
                <a:effectLst/>
                <a:latin typeface="Calibri" panose="020F0502020204030204" pitchFamily="34" charset="0"/>
                <a:ea typeface="Calibri" panose="020F0502020204030204" pitchFamily="34" charset="0"/>
                <a:cs typeface="Times New Roman" panose="02020603050405020304" pitchFamily="18" charset="0"/>
              </a:rPr>
              <a:t>during</a:t>
            </a:r>
            <a:r>
              <a:rPr lang="de-DE" sz="1800" dirty="0">
                <a:effectLst/>
                <a:latin typeface="Calibri" panose="020F0502020204030204" pitchFamily="34" charset="0"/>
                <a:ea typeface="Calibri" panose="020F0502020204030204" pitchFamily="34" charset="0"/>
                <a:cs typeface="Times New Roman" panose="02020603050405020304" pitchFamily="18" charset="0"/>
              </a:rPr>
              <a:t> </a:t>
            </a:r>
            <a:r>
              <a:rPr lang="de-DE" sz="1800" dirty="0" err="1">
                <a:effectLst/>
                <a:latin typeface="Calibri" panose="020F0502020204030204" pitchFamily="34" charset="0"/>
                <a:ea typeface="Calibri" panose="020F0502020204030204" pitchFamily="34" charset="0"/>
                <a:cs typeface="Times New Roman" panose="02020603050405020304" pitchFamily="18" charset="0"/>
              </a:rPr>
              <a:t>the</a:t>
            </a:r>
            <a:r>
              <a:rPr lang="de-DE" sz="1800" dirty="0">
                <a:effectLst/>
                <a:latin typeface="Calibri" panose="020F0502020204030204" pitchFamily="34" charset="0"/>
                <a:ea typeface="Calibri" panose="020F0502020204030204" pitchFamily="34" charset="0"/>
                <a:cs typeface="Times New Roman" panose="02020603050405020304" pitchFamily="18" charset="0"/>
              </a:rPr>
              <a:t> </a:t>
            </a:r>
            <a:r>
              <a:rPr lang="de-DE" sz="1800" dirty="0" err="1">
                <a:effectLst/>
                <a:latin typeface="Calibri" panose="020F0502020204030204" pitchFamily="34" charset="0"/>
                <a:ea typeface="Calibri" panose="020F0502020204030204" pitchFamily="34" charset="0"/>
                <a:cs typeface="Times New Roman" panose="02020603050405020304" pitchFamily="18" charset="0"/>
              </a:rPr>
              <a:t>submission</a:t>
            </a:r>
            <a:r>
              <a:rPr lang="de-DE" sz="1800" dirty="0">
                <a:effectLst/>
                <a:latin typeface="Calibri" panose="020F0502020204030204" pitchFamily="34" charset="0"/>
                <a:ea typeface="Calibri" panose="020F0502020204030204" pitchFamily="34" charset="0"/>
                <a:cs typeface="Times New Roman" panose="02020603050405020304" pitchFamily="18" charset="0"/>
              </a:rPr>
              <a:t> </a:t>
            </a:r>
            <a:r>
              <a:rPr lang="de-DE" sz="1800" dirty="0" err="1">
                <a:effectLst/>
                <a:latin typeface="Calibri" panose="020F0502020204030204" pitchFamily="34" charset="0"/>
                <a:ea typeface="Calibri" panose="020F0502020204030204" pitchFamily="34" charset="0"/>
                <a:cs typeface="Times New Roman" panose="02020603050405020304" pitchFamily="18" charset="0"/>
              </a:rPr>
              <a:t>process</a:t>
            </a:r>
            <a:r>
              <a:rPr lang="de-DE" sz="1800" dirty="0">
                <a:effectLst/>
                <a:latin typeface="Calibri" panose="020F0502020204030204" pitchFamily="34" charset="0"/>
                <a:ea typeface="Calibri" panose="020F0502020204030204" pitchFamily="34" charset="0"/>
                <a:cs typeface="Times New Roman" panose="02020603050405020304" pitchFamily="18" charset="0"/>
              </a:rPr>
              <a:t> so </a:t>
            </a:r>
            <a:r>
              <a:rPr lang="de-DE" sz="1800" dirty="0" err="1">
                <a:effectLst/>
                <a:latin typeface="Calibri" panose="020F0502020204030204" pitchFamily="34" charset="0"/>
                <a:ea typeface="Calibri" panose="020F0502020204030204" pitchFamily="34" charset="0"/>
                <a:cs typeface="Times New Roman" panose="02020603050405020304" pitchFamily="18" charset="0"/>
              </a:rPr>
              <a:t>the</a:t>
            </a:r>
            <a:r>
              <a:rPr lang="de-DE" sz="1800" dirty="0">
                <a:effectLst/>
                <a:latin typeface="Calibri" panose="020F0502020204030204" pitchFamily="34" charset="0"/>
                <a:ea typeface="Calibri" panose="020F0502020204030204" pitchFamily="34" charset="0"/>
                <a:cs typeface="Times New Roman" panose="02020603050405020304" pitchFamily="18" charset="0"/>
              </a:rPr>
              <a:t> </a:t>
            </a:r>
            <a:r>
              <a:rPr lang="de-DE" sz="1800" dirty="0" err="1">
                <a:effectLst/>
                <a:latin typeface="Calibri" panose="020F0502020204030204" pitchFamily="34" charset="0"/>
                <a:ea typeface="Calibri" panose="020F0502020204030204" pitchFamily="34" charset="0"/>
                <a:cs typeface="Times New Roman" panose="02020603050405020304" pitchFamily="18" charset="0"/>
              </a:rPr>
              <a:t>information</a:t>
            </a:r>
            <a:r>
              <a:rPr lang="de-DE" sz="1800" dirty="0">
                <a:effectLst/>
                <a:latin typeface="Calibri" panose="020F0502020204030204" pitchFamily="34" charset="0"/>
                <a:ea typeface="Calibri" panose="020F0502020204030204" pitchFamily="34" charset="0"/>
                <a:cs typeface="Times New Roman" panose="02020603050405020304" pitchFamily="18" charset="0"/>
              </a:rPr>
              <a:t> </a:t>
            </a:r>
            <a:r>
              <a:rPr lang="de-DE" sz="1800" dirty="0" err="1">
                <a:effectLst/>
                <a:latin typeface="Calibri" panose="020F0502020204030204" pitchFamily="34" charset="0"/>
                <a:ea typeface="Calibri" panose="020F0502020204030204" pitchFamily="34" charset="0"/>
                <a:cs typeface="Times New Roman" panose="02020603050405020304" pitchFamily="18" charset="0"/>
              </a:rPr>
              <a:t>where</a:t>
            </a:r>
            <a:r>
              <a:rPr lang="de-DE" sz="1800" dirty="0">
                <a:effectLst/>
                <a:latin typeface="Calibri" panose="020F0502020204030204" pitchFamily="34" charset="0"/>
                <a:ea typeface="Calibri" panose="020F0502020204030204" pitchFamily="34" charset="0"/>
                <a:cs typeface="Times New Roman" panose="02020603050405020304" pitchFamily="18" charset="0"/>
              </a:rPr>
              <a:t> </a:t>
            </a:r>
            <a:r>
              <a:rPr lang="de-DE" sz="1800" dirty="0" err="1">
                <a:effectLst/>
                <a:latin typeface="Calibri" panose="020F0502020204030204" pitchFamily="34" charset="0"/>
                <a:ea typeface="Calibri" panose="020F0502020204030204" pitchFamily="34" charset="0"/>
                <a:cs typeface="Times New Roman" panose="02020603050405020304" pitchFamily="18" charset="0"/>
              </a:rPr>
              <a:t>to</a:t>
            </a:r>
            <a:r>
              <a:rPr lang="de-DE" sz="1800" dirty="0">
                <a:effectLst/>
                <a:latin typeface="Calibri" panose="020F0502020204030204" pitchFamily="34" charset="0"/>
                <a:ea typeface="Calibri" panose="020F0502020204030204" pitchFamily="34" charset="0"/>
                <a:cs typeface="Times New Roman" panose="02020603050405020304" pitchFamily="18" charset="0"/>
              </a:rPr>
              <a:t> find </a:t>
            </a:r>
            <a:r>
              <a:rPr lang="de-DE" sz="1800" dirty="0" err="1">
                <a:effectLst/>
                <a:latin typeface="Calibri" panose="020F0502020204030204" pitchFamily="34" charset="0"/>
                <a:ea typeface="Calibri" panose="020F0502020204030204" pitchFamily="34" charset="0"/>
                <a:cs typeface="Times New Roman" panose="02020603050405020304" pitchFamily="18" charset="0"/>
              </a:rPr>
              <a:t>the</a:t>
            </a:r>
            <a:r>
              <a:rPr lang="de-DE" sz="1800" dirty="0">
                <a:effectLst/>
                <a:latin typeface="Calibri" panose="020F0502020204030204" pitchFamily="34" charset="0"/>
                <a:ea typeface="Calibri" panose="020F0502020204030204" pitchFamily="34" charset="0"/>
                <a:cs typeface="Times New Roman" panose="02020603050405020304" pitchFamily="18" charset="0"/>
              </a:rPr>
              <a:t> </a:t>
            </a:r>
            <a:r>
              <a:rPr lang="de-DE" sz="1800" dirty="0" err="1">
                <a:effectLst/>
                <a:latin typeface="Calibri" panose="020F0502020204030204" pitchFamily="34" charset="0"/>
                <a:ea typeface="Calibri" panose="020F0502020204030204" pitchFamily="34" charset="0"/>
                <a:cs typeface="Times New Roman" panose="02020603050405020304" pitchFamily="18" charset="0"/>
              </a:rPr>
              <a:t>data</a:t>
            </a:r>
            <a:r>
              <a:rPr lang="de-DE" sz="1800" dirty="0">
                <a:effectLst/>
                <a:latin typeface="Calibri" panose="020F0502020204030204" pitchFamily="34" charset="0"/>
                <a:ea typeface="Calibri" panose="020F0502020204030204" pitchFamily="34" charset="0"/>
                <a:cs typeface="Times New Roman" panose="02020603050405020304" pitchFamily="18" charset="0"/>
              </a:rPr>
              <a:t> </a:t>
            </a:r>
            <a:r>
              <a:rPr lang="de-DE" sz="1800" dirty="0" err="1">
                <a:effectLst/>
                <a:latin typeface="Calibri" panose="020F0502020204030204" pitchFamily="34" charset="0"/>
                <a:ea typeface="Calibri" panose="020F0502020204030204" pitchFamily="34" charset="0"/>
                <a:cs typeface="Times New Roman" panose="02020603050405020304" pitchFamily="18" charset="0"/>
              </a:rPr>
              <a:t>can</a:t>
            </a:r>
            <a:r>
              <a:rPr lang="de-DE" sz="1800" dirty="0">
                <a:effectLst/>
                <a:latin typeface="Calibri" panose="020F0502020204030204" pitchFamily="34" charset="0"/>
                <a:ea typeface="Calibri" panose="020F0502020204030204" pitchFamily="34" charset="0"/>
                <a:cs typeface="Times New Roman" panose="02020603050405020304" pitchFamily="18" charset="0"/>
              </a:rPr>
              <a:t> </a:t>
            </a:r>
            <a:r>
              <a:rPr lang="de-DE" sz="1800" dirty="0" err="1">
                <a:effectLst/>
                <a:latin typeface="Calibri" panose="020F0502020204030204" pitchFamily="34" charset="0"/>
                <a:ea typeface="Calibri" panose="020F0502020204030204" pitchFamily="34" charset="0"/>
                <a:cs typeface="Times New Roman" panose="02020603050405020304" pitchFamily="18" charset="0"/>
              </a:rPr>
              <a:t>be</a:t>
            </a:r>
            <a:r>
              <a:rPr lang="de-DE" sz="1800" dirty="0">
                <a:effectLst/>
                <a:latin typeface="Calibri" panose="020F0502020204030204" pitchFamily="34" charset="0"/>
                <a:ea typeface="Calibri" panose="020F0502020204030204" pitchFamily="34" charset="0"/>
                <a:cs typeface="Times New Roman" panose="02020603050405020304" pitchFamily="18" charset="0"/>
              </a:rPr>
              <a:t> </a:t>
            </a:r>
            <a:r>
              <a:rPr lang="de-DE" sz="1800" dirty="0" err="1">
                <a:effectLst/>
                <a:latin typeface="Calibri" panose="020F0502020204030204" pitchFamily="34" charset="0"/>
                <a:ea typeface="Calibri" panose="020F0502020204030204" pitchFamily="34" charset="0"/>
                <a:cs typeface="Times New Roman" panose="02020603050405020304" pitchFamily="18" charset="0"/>
              </a:rPr>
              <a:t>added</a:t>
            </a:r>
            <a:r>
              <a:rPr lang="de-DE" sz="1800" dirty="0">
                <a:effectLst/>
                <a:latin typeface="Calibri" panose="020F0502020204030204" pitchFamily="34" charset="0"/>
                <a:ea typeface="Calibri" panose="020F0502020204030204" pitchFamily="34" charset="0"/>
                <a:cs typeface="Times New Roman" panose="02020603050405020304" pitchFamily="18" charset="0"/>
              </a:rPr>
              <a:t> </a:t>
            </a:r>
            <a:r>
              <a:rPr lang="de-DE" sz="1800" dirty="0" err="1">
                <a:effectLst/>
                <a:latin typeface="Calibri" panose="020F0502020204030204" pitchFamily="34" charset="0"/>
                <a:ea typeface="Calibri" panose="020F0502020204030204" pitchFamily="34" charset="0"/>
                <a:cs typeface="Times New Roman" panose="02020603050405020304" pitchFamily="18" charset="0"/>
              </a:rPr>
              <a:t>to</a:t>
            </a:r>
            <a:r>
              <a:rPr lang="de-DE" sz="1800" dirty="0">
                <a:effectLst/>
                <a:latin typeface="Calibri" panose="020F0502020204030204" pitchFamily="34" charset="0"/>
                <a:ea typeface="Calibri" panose="020F0502020204030204" pitchFamily="34" charset="0"/>
                <a:cs typeface="Times New Roman" panose="02020603050405020304" pitchFamily="18" charset="0"/>
              </a:rPr>
              <a:t> </a:t>
            </a:r>
            <a:r>
              <a:rPr lang="de-DE" sz="1800" dirty="0" err="1">
                <a:effectLst/>
                <a:latin typeface="Calibri" panose="020F0502020204030204" pitchFamily="34" charset="0"/>
                <a:ea typeface="Calibri" panose="020F0502020204030204" pitchFamily="34" charset="0"/>
                <a:cs typeface="Times New Roman" panose="02020603050405020304" pitchFamily="18" charset="0"/>
              </a:rPr>
              <a:t>the</a:t>
            </a:r>
            <a:r>
              <a:rPr lang="de-DE" sz="1800" dirty="0">
                <a:effectLst/>
                <a:latin typeface="Calibri" panose="020F0502020204030204" pitchFamily="34" charset="0"/>
                <a:ea typeface="Calibri" panose="020F0502020204030204" pitchFamily="34" charset="0"/>
                <a:cs typeface="Times New Roman" panose="02020603050405020304" pitchFamily="18" charset="0"/>
              </a:rPr>
              <a:t> </a:t>
            </a:r>
            <a:r>
              <a:rPr lang="de-DE" sz="1800" dirty="0" err="1">
                <a:effectLst/>
                <a:latin typeface="Calibri" panose="020F0502020204030204" pitchFamily="34" charset="0"/>
                <a:ea typeface="Calibri" panose="020F0502020204030204" pitchFamily="34" charset="0"/>
                <a:cs typeface="Times New Roman" panose="02020603050405020304" pitchFamily="18" charset="0"/>
              </a:rPr>
              <a:t>publication</a:t>
            </a:r>
            <a:endParaRPr lang="de-DE"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7000"/>
              </a:lnSpc>
              <a:spcBef>
                <a:spcPts val="0"/>
              </a:spcBef>
              <a:spcAft>
                <a:spcPts val="0"/>
              </a:spcAft>
              <a:buClrTx/>
              <a:buSzTx/>
              <a:buFont typeface="Calibri" panose="020F0502020204030204" pitchFamily="34" charset="0"/>
              <a:buNone/>
              <a:tabLst/>
              <a:defRPr/>
            </a:pPr>
            <a:r>
              <a:rPr lang="en-US" sz="1800" dirty="0"/>
              <a:t>Funding agencies and journals might demand deposition of data to a repository</a:t>
            </a:r>
          </a:p>
        </p:txBody>
      </p:sp>
      <p:sp>
        <p:nvSpPr>
          <p:cNvPr id="4" name="Foliennummernplatzhalter 3"/>
          <p:cNvSpPr>
            <a:spLocks noGrp="1"/>
          </p:cNvSpPr>
          <p:nvPr>
            <p:ph type="sldNum" sz="quarter" idx="5"/>
          </p:nvPr>
        </p:nvSpPr>
        <p:spPr/>
        <p:txBody>
          <a:bodyPr/>
          <a:lstStyle/>
          <a:p>
            <a:fld id="{0C422D8A-238A-45F6-A382-EE54A7A2987D}" type="slidenum">
              <a:rPr lang="de-DE" smtClean="0"/>
              <a:t>4</a:t>
            </a:fld>
            <a:endParaRPr lang="de-DE"/>
          </a:p>
        </p:txBody>
      </p:sp>
    </p:spTree>
    <p:extLst>
      <p:ext uri="{BB962C8B-B14F-4D97-AF65-F5344CB8AC3E}">
        <p14:creationId xmlns:p14="http://schemas.microsoft.com/office/powerpoint/2010/main" val="184142388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171450" indent="-171450">
              <a:buFont typeface="Arial" panose="020B0604020202020204" pitchFamily="34" charset="0"/>
              <a:buChar char="•"/>
            </a:pPr>
            <a:r>
              <a:rPr lang="en-US" sz="1200" dirty="0">
                <a:latin typeface="Leelawadee UI" panose="020B0502040204020203" pitchFamily="34" charset="-34"/>
                <a:cs typeface="Leelawadee UI" panose="020B0502040204020203" pitchFamily="34" charset="-34"/>
              </a:rPr>
              <a:t>Re3data.org is a global registry of research data repositories. The registry covers research data repositories from different academic disciplines. re3data presents repositories for the permanent storage and access of data sets to researchers, funding bodies, publishers and scholarly institutions. re3data is funded by the DFG.</a:t>
            </a:r>
          </a:p>
          <a:p>
            <a:pPr marL="171450" indent="-171450">
              <a:buFont typeface="Arial" panose="020B0604020202020204" pitchFamily="34" charset="0"/>
              <a:buChar char="•"/>
            </a:pPr>
            <a:r>
              <a:rPr lang="en-US" sz="1200" dirty="0"/>
              <a:t>FAIRsharing.org is a resource on data and metadata standards, inter-related to databases and data policies. More than a repository registry but it also allows to search for suitable repositories based on subject, method, and more. </a:t>
            </a:r>
            <a:r>
              <a:rPr lang="en-US" sz="1200" dirty="0" err="1"/>
              <a:t>FAIRsharing</a:t>
            </a:r>
            <a:r>
              <a:rPr lang="en-US" sz="1200" dirty="0"/>
              <a:t> team precisely curates information on standards employed for the identification, citation and reporting of data and metadata, via four standards subtypes. </a:t>
            </a:r>
            <a:r>
              <a:rPr lang="en-US" sz="1200" dirty="0" err="1"/>
              <a:t>FAIRsharing</a:t>
            </a:r>
            <a:r>
              <a:rPr lang="en-US" sz="1200" dirty="0"/>
              <a:t> monitors the evolution of these standards, their implementation in databases and repositories, and recommendation by journal and funder data policies.</a:t>
            </a:r>
          </a:p>
          <a:p>
            <a:pPr marL="171450" indent="-171450">
              <a:buFont typeface="Arial" panose="020B0604020202020204" pitchFamily="34" charset="0"/>
              <a:buChar char="•"/>
            </a:pPr>
            <a:r>
              <a:rPr lang="en-US" sz="1200" dirty="0" err="1">
                <a:latin typeface="Leelawadee UI" panose="020B0502040204020203" pitchFamily="34" charset="-34"/>
                <a:cs typeface="Leelawadee UI" panose="020B0502040204020203" pitchFamily="34" charset="-34"/>
              </a:rPr>
              <a:t>OpenAIRE</a:t>
            </a:r>
            <a:r>
              <a:rPr lang="en-US" sz="1200" dirty="0">
                <a:latin typeface="Leelawadee UI" panose="020B0502040204020203" pitchFamily="34" charset="-34"/>
                <a:cs typeface="Leelawadee UI" panose="020B0502040204020203" pitchFamily="34" charset="-34"/>
              </a:rPr>
              <a:t> is a service that is part of the EU-funded </a:t>
            </a:r>
            <a:r>
              <a:rPr lang="en-US" sz="1200" dirty="0" err="1">
                <a:latin typeface="Leelawadee UI" panose="020B0502040204020203" pitchFamily="34" charset="-34"/>
                <a:cs typeface="Leelawadee UI" panose="020B0502040204020203" pitchFamily="34" charset="-34"/>
              </a:rPr>
              <a:t>OpenAIRE</a:t>
            </a:r>
            <a:r>
              <a:rPr lang="en-US" sz="1200" dirty="0">
                <a:latin typeface="Leelawadee UI" panose="020B0502040204020203" pitchFamily="34" charset="-34"/>
                <a:cs typeface="Leelawadee UI" panose="020B0502040204020203" pitchFamily="34" charset="-34"/>
              </a:rPr>
              <a:t> project. The </a:t>
            </a:r>
            <a:r>
              <a:rPr lang="en-US" sz="1200" dirty="0" err="1">
                <a:latin typeface="Leelawadee UI" panose="020B0502040204020203" pitchFamily="34" charset="-34"/>
                <a:cs typeface="Leelawadee UI" panose="020B0502040204020203" pitchFamily="34" charset="-34"/>
              </a:rPr>
              <a:t>OpenAIRE</a:t>
            </a:r>
            <a:r>
              <a:rPr lang="en-US" sz="1200" dirty="0">
                <a:latin typeface="Leelawadee UI" panose="020B0502040204020203" pitchFamily="34" charset="-34"/>
                <a:cs typeface="Leelawadee UI" panose="020B0502040204020203" pitchFamily="34" charset="-34"/>
              </a:rPr>
              <a:t> explore service harvests information about data sources, licenses, publications, research software items, etc. Among those, you can search for repositories.</a:t>
            </a:r>
          </a:p>
        </p:txBody>
      </p:sp>
      <p:sp>
        <p:nvSpPr>
          <p:cNvPr id="4" name="Foliennummernplatzhalter 3"/>
          <p:cNvSpPr>
            <a:spLocks noGrp="1"/>
          </p:cNvSpPr>
          <p:nvPr>
            <p:ph type="sldNum" sz="quarter" idx="5"/>
          </p:nvPr>
        </p:nvSpPr>
        <p:spPr/>
        <p:txBody>
          <a:bodyPr/>
          <a:lstStyle/>
          <a:p>
            <a:fld id="{0C422D8A-238A-45F6-A382-EE54A7A2987D}" type="slidenum">
              <a:rPr lang="de-DE" smtClean="0"/>
              <a:t>5</a:t>
            </a:fld>
            <a:endParaRPr lang="de-DE"/>
          </a:p>
        </p:txBody>
      </p:sp>
    </p:spTree>
    <p:extLst>
      <p:ext uri="{BB962C8B-B14F-4D97-AF65-F5344CB8AC3E}">
        <p14:creationId xmlns:p14="http://schemas.microsoft.com/office/powerpoint/2010/main" val="182220735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EMPIAR - </a:t>
            </a:r>
            <a:r>
              <a:rPr lang="de-DE" dirty="0" err="1"/>
              <a:t>Electron</a:t>
            </a:r>
            <a:r>
              <a:rPr lang="de-DE" dirty="0"/>
              <a:t> </a:t>
            </a:r>
            <a:r>
              <a:rPr lang="de-DE" dirty="0" err="1"/>
              <a:t>Microscopy</a:t>
            </a:r>
            <a:r>
              <a:rPr lang="de-DE" dirty="0"/>
              <a:t> Public Image Archive</a:t>
            </a:r>
          </a:p>
        </p:txBody>
      </p:sp>
      <p:sp>
        <p:nvSpPr>
          <p:cNvPr id="4" name="Foliennummernplatzhalter 3"/>
          <p:cNvSpPr>
            <a:spLocks noGrp="1"/>
          </p:cNvSpPr>
          <p:nvPr>
            <p:ph type="sldNum" sz="quarter" idx="5"/>
          </p:nvPr>
        </p:nvSpPr>
        <p:spPr/>
        <p:txBody>
          <a:bodyPr/>
          <a:lstStyle/>
          <a:p>
            <a:fld id="{0C422D8A-238A-45F6-A382-EE54A7A2987D}" type="slidenum">
              <a:rPr lang="de-DE" smtClean="0"/>
              <a:t>7</a:t>
            </a:fld>
            <a:endParaRPr lang="de-DE"/>
          </a:p>
        </p:txBody>
      </p:sp>
    </p:spTree>
    <p:extLst>
      <p:ext uri="{BB962C8B-B14F-4D97-AF65-F5344CB8AC3E}">
        <p14:creationId xmlns:p14="http://schemas.microsoft.com/office/powerpoint/2010/main" val="414190300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dirty="0" err="1"/>
              <a:t>Introduce</a:t>
            </a:r>
            <a:r>
              <a:rPr lang="de-DE" dirty="0"/>
              <a:t> BIA</a:t>
            </a:r>
          </a:p>
          <a:p>
            <a:pPr marL="0" marR="0" lvl="0" indent="0" algn="l" defTabSz="914400" rtl="0" eaLnBrk="1" fontAlgn="auto" latinLnBrk="0" hangingPunct="1">
              <a:lnSpc>
                <a:spcPct val="100000"/>
              </a:lnSpc>
              <a:spcBef>
                <a:spcPts val="0"/>
              </a:spcBef>
              <a:spcAft>
                <a:spcPts val="0"/>
              </a:spcAft>
              <a:buClrTx/>
              <a:buSzTx/>
              <a:buFontTx/>
              <a:buNone/>
              <a:tabLst/>
              <a:defRPr/>
            </a:pPr>
            <a:r>
              <a:rPr lang="de-DE" dirty="0"/>
              <a:t>BIA</a:t>
            </a:r>
            <a:r>
              <a:rPr lang="en-US" sz="1200" dirty="0"/>
              <a:t> does not accept patient-identifiable data.</a:t>
            </a:r>
          </a:p>
        </p:txBody>
      </p:sp>
      <p:sp>
        <p:nvSpPr>
          <p:cNvPr id="4" name="Foliennummernplatzhalter 3"/>
          <p:cNvSpPr>
            <a:spLocks noGrp="1"/>
          </p:cNvSpPr>
          <p:nvPr>
            <p:ph type="sldNum" sz="quarter" idx="5"/>
          </p:nvPr>
        </p:nvSpPr>
        <p:spPr/>
        <p:txBody>
          <a:bodyPr/>
          <a:lstStyle/>
          <a:p>
            <a:fld id="{0C422D8A-238A-45F6-A382-EE54A7A2987D}" type="slidenum">
              <a:rPr lang="de-DE" smtClean="0"/>
              <a:t>8</a:t>
            </a:fld>
            <a:endParaRPr lang="de-DE"/>
          </a:p>
        </p:txBody>
      </p:sp>
    </p:spTree>
    <p:extLst>
      <p:ext uri="{BB962C8B-B14F-4D97-AF65-F5344CB8AC3E}">
        <p14:creationId xmlns:p14="http://schemas.microsoft.com/office/powerpoint/2010/main" val="416958253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p>
        </p:txBody>
      </p:sp>
      <p:sp>
        <p:nvSpPr>
          <p:cNvPr id="4" name="Foliennummernplatzhalter 3"/>
          <p:cNvSpPr>
            <a:spLocks noGrp="1"/>
          </p:cNvSpPr>
          <p:nvPr>
            <p:ph type="sldNum" sz="quarter" idx="5"/>
          </p:nvPr>
        </p:nvSpPr>
        <p:spPr/>
        <p:txBody>
          <a:bodyPr/>
          <a:lstStyle/>
          <a:p>
            <a:fld id="{0C422D8A-238A-45F6-A382-EE54A7A2987D}" type="slidenum">
              <a:rPr lang="de-DE" smtClean="0"/>
              <a:t>9</a:t>
            </a:fld>
            <a:endParaRPr lang="de-DE"/>
          </a:p>
        </p:txBody>
      </p:sp>
    </p:spTree>
    <p:extLst>
      <p:ext uri="{BB962C8B-B14F-4D97-AF65-F5344CB8AC3E}">
        <p14:creationId xmlns:p14="http://schemas.microsoft.com/office/powerpoint/2010/main" val="344053424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0C422D8A-238A-45F6-A382-EE54A7A2987D}" type="slidenum">
              <a:rPr lang="de-DE" smtClean="0"/>
              <a:t>10</a:t>
            </a:fld>
            <a:endParaRPr lang="de-DE"/>
          </a:p>
        </p:txBody>
      </p:sp>
    </p:spTree>
    <p:extLst>
      <p:ext uri="{BB962C8B-B14F-4D97-AF65-F5344CB8AC3E}">
        <p14:creationId xmlns:p14="http://schemas.microsoft.com/office/powerpoint/2010/main" val="420377240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0C422D8A-238A-45F6-A382-EE54A7A2987D}" type="slidenum">
              <a:rPr lang="de-DE" smtClean="0"/>
              <a:t>11</a:t>
            </a:fld>
            <a:endParaRPr lang="de-DE"/>
          </a:p>
        </p:txBody>
      </p:sp>
    </p:spTree>
    <p:extLst>
      <p:ext uri="{BB962C8B-B14F-4D97-AF65-F5344CB8AC3E}">
        <p14:creationId xmlns:p14="http://schemas.microsoft.com/office/powerpoint/2010/main" val="497905400"/>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PhAnim="0" preserve="1" userDrawn="1">
  <p:cSld name="Titel_NFDI4BI_Stil1">
    <p:spTree>
      <p:nvGrpSpPr>
        <p:cNvPr id="1" name=""/>
        <p:cNvGrpSpPr/>
        <p:nvPr/>
      </p:nvGrpSpPr>
      <p:grpSpPr bwMode="auto">
        <a:xfrm>
          <a:off x="0" y="0"/>
          <a:ext cx="0" cy="0"/>
          <a:chOff x="0" y="0"/>
          <a:chExt cx="0" cy="0"/>
        </a:xfrm>
      </p:grpSpPr>
      <p:sp>
        <p:nvSpPr>
          <p:cNvPr id="4" name="Titel 1"/>
          <p:cNvSpPr>
            <a:spLocks noGrp="1"/>
          </p:cNvSpPr>
          <p:nvPr>
            <p:ph type="ctrTitle" hasCustomPrompt="1"/>
          </p:nvPr>
        </p:nvSpPr>
        <p:spPr bwMode="auto">
          <a:xfrm>
            <a:off x="1998133" y="2193888"/>
            <a:ext cx="8195734" cy="1115402"/>
          </a:xfrm>
        </p:spPr>
        <p:txBody>
          <a:bodyPr anchor="b"/>
          <a:lstStyle>
            <a:lvl1pPr algn="l">
              <a:defRPr sz="6000">
                <a:solidFill>
                  <a:srgbClr val="0B1B2E"/>
                </a:solidFill>
                <a:latin typeface="Leelawadee UI"/>
                <a:cs typeface="Leelawadee UI"/>
              </a:defRPr>
            </a:lvl1pPr>
          </a:lstStyle>
          <a:p>
            <a:pPr>
              <a:defRPr/>
            </a:pPr>
            <a:r>
              <a:rPr lang="de-DE"/>
              <a:t>TITEL Stil 1</a:t>
            </a:r>
            <a:endParaRPr/>
          </a:p>
        </p:txBody>
      </p:sp>
      <p:sp>
        <p:nvSpPr>
          <p:cNvPr id="5" name="Untertitel 2"/>
          <p:cNvSpPr>
            <a:spLocks noGrp="1"/>
          </p:cNvSpPr>
          <p:nvPr>
            <p:ph type="subTitle" idx="1" hasCustomPrompt="1"/>
          </p:nvPr>
        </p:nvSpPr>
        <p:spPr bwMode="auto">
          <a:xfrm>
            <a:off x="1998133" y="3429000"/>
            <a:ext cx="8195734" cy="1187032"/>
          </a:xfrm>
        </p:spPr>
        <p:txBody>
          <a:bodyPr/>
          <a:lstStyle>
            <a:lvl1pPr marL="0" indent="0" algn="l">
              <a:buNone/>
              <a:defRPr sz="2400">
                <a:solidFill>
                  <a:srgbClr val="0B1B2E"/>
                </a:solidFill>
                <a:latin typeface="Leelawadee UI"/>
                <a:cs typeface="Leelawadee UI"/>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a:defRPr/>
            </a:pPr>
            <a:r>
              <a:rPr lang="de-DE"/>
              <a:t>Untertitel</a:t>
            </a:r>
            <a:endParaRPr/>
          </a:p>
        </p:txBody>
      </p:sp>
      <p:sp>
        <p:nvSpPr>
          <p:cNvPr id="6" name="Textplatzhalter 19"/>
          <p:cNvSpPr>
            <a:spLocks noGrp="1"/>
          </p:cNvSpPr>
          <p:nvPr>
            <p:ph type="body" sz="quarter" idx="13" hasCustomPrompt="1"/>
          </p:nvPr>
        </p:nvSpPr>
        <p:spPr bwMode="auto">
          <a:xfrm>
            <a:off x="1997604" y="5133466"/>
            <a:ext cx="8194674" cy="707326"/>
          </a:xfrm>
        </p:spPr>
        <p:txBody>
          <a:bodyPr>
            <a:noAutofit/>
          </a:bodyPr>
          <a:lstStyle>
            <a:lvl1pPr marL="0" indent="0" algn="l">
              <a:buNone/>
              <a:defRPr sz="1800" i="0">
                <a:solidFill>
                  <a:srgbClr val="0B1B2E"/>
                </a:solidFill>
                <a:latin typeface="Leelawadee UI"/>
                <a:cs typeface="Leelawadee UI"/>
              </a:defRPr>
            </a:lvl1pPr>
            <a:lvl2pPr>
              <a:defRPr sz="1800">
                <a:solidFill>
                  <a:srgbClr val="0B1B2E"/>
                </a:solidFill>
                <a:latin typeface="Arial"/>
                <a:cs typeface="Arial"/>
              </a:defRPr>
            </a:lvl2pPr>
            <a:lvl3pPr>
              <a:defRPr sz="1600">
                <a:solidFill>
                  <a:srgbClr val="0B1B2E"/>
                </a:solidFill>
                <a:latin typeface="Arial"/>
                <a:cs typeface="Arial"/>
              </a:defRPr>
            </a:lvl3pPr>
            <a:lvl4pPr>
              <a:defRPr sz="1400">
                <a:solidFill>
                  <a:srgbClr val="0B1B2E"/>
                </a:solidFill>
                <a:latin typeface="Arial"/>
                <a:cs typeface="Arial"/>
              </a:defRPr>
            </a:lvl4pPr>
            <a:lvl5pPr>
              <a:defRPr sz="1400">
                <a:solidFill>
                  <a:srgbClr val="0B1B2E"/>
                </a:solidFill>
                <a:latin typeface="Arial"/>
                <a:cs typeface="Arial"/>
              </a:defRPr>
            </a:lvl5pPr>
          </a:lstStyle>
          <a:p>
            <a:pPr lvl="0">
              <a:defRPr/>
            </a:pPr>
            <a:r>
              <a:rPr lang="de-DE"/>
              <a:t>Autoren</a:t>
            </a:r>
            <a:endParaRPr/>
          </a:p>
        </p:txBody>
      </p:sp>
      <p:sp>
        <p:nvSpPr>
          <p:cNvPr id="7" name="Rechteck 14"/>
          <p:cNvSpPr/>
          <p:nvPr userDrawn="1"/>
        </p:nvSpPr>
        <p:spPr bwMode="auto">
          <a:xfrm>
            <a:off x="1" y="6667500"/>
            <a:ext cx="1092200" cy="190500"/>
          </a:xfrm>
          <a:prstGeom prst="rect">
            <a:avLst/>
          </a:prstGeom>
          <a:solidFill>
            <a:srgbClr val="0B1C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de-DE"/>
          </a:p>
        </p:txBody>
      </p:sp>
      <p:sp>
        <p:nvSpPr>
          <p:cNvPr id="8" name="Rechteck 15"/>
          <p:cNvSpPr/>
          <p:nvPr userDrawn="1"/>
        </p:nvSpPr>
        <p:spPr bwMode="auto">
          <a:xfrm>
            <a:off x="1092201" y="6667500"/>
            <a:ext cx="2123129" cy="190500"/>
          </a:xfrm>
          <a:prstGeom prst="rect">
            <a:avLst/>
          </a:prstGeom>
          <a:solidFill>
            <a:srgbClr val="0098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de-DE">
              <a:solidFill>
                <a:srgbClr val="E5F4FB"/>
              </a:solidFill>
            </a:endParaRPr>
          </a:p>
        </p:txBody>
      </p:sp>
      <p:sp>
        <p:nvSpPr>
          <p:cNvPr id="9" name="Rechteck 17"/>
          <p:cNvSpPr/>
          <p:nvPr userDrawn="1"/>
        </p:nvSpPr>
        <p:spPr bwMode="auto">
          <a:xfrm>
            <a:off x="3215329" y="6667500"/>
            <a:ext cx="3210870" cy="190500"/>
          </a:xfrm>
          <a:prstGeom prst="rect">
            <a:avLst/>
          </a:prstGeom>
          <a:solidFill>
            <a:srgbClr val="BDCE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de-DE"/>
          </a:p>
        </p:txBody>
      </p:sp>
      <p:cxnSp>
        <p:nvCxnSpPr>
          <p:cNvPr id="10" name="Gerader Verbinder 4"/>
          <p:cNvCxnSpPr>
            <a:cxnSpLocks/>
          </p:cNvCxnSpPr>
          <p:nvPr userDrawn="1"/>
        </p:nvCxnSpPr>
        <p:spPr bwMode="auto">
          <a:xfrm>
            <a:off x="1775460" y="2186268"/>
            <a:ext cx="0" cy="2429764"/>
          </a:xfrm>
          <a:prstGeom prst="line">
            <a:avLst/>
          </a:prstGeom>
        </p:spPr>
        <p:style>
          <a:lnRef idx="1">
            <a:schemeClr val="dk1"/>
          </a:lnRef>
          <a:fillRef idx="0">
            <a:schemeClr val="dk1"/>
          </a:fillRef>
          <a:effectRef idx="0">
            <a:schemeClr val="dk1"/>
          </a:effectRef>
          <a:fontRef idx="minor">
            <a:schemeClr val="tx1"/>
          </a:fontRef>
        </p:style>
      </p:cxnSp>
      <p:pic>
        <p:nvPicPr>
          <p:cNvPr id="11" name="Grafik 12"/>
          <p:cNvPicPr>
            <a:picLocks noChangeAspect="1"/>
          </p:cNvPicPr>
          <p:nvPr userDrawn="1"/>
        </p:nvPicPr>
        <p:blipFill>
          <a:blip r:embed="rId2"/>
          <a:stretch/>
        </p:blipFill>
        <p:spPr bwMode="auto">
          <a:xfrm>
            <a:off x="7983626" y="265709"/>
            <a:ext cx="3866757" cy="1207722"/>
          </a:xfrm>
          <a:prstGeom prst="rect">
            <a:avLst/>
          </a:prstGeom>
        </p:spPr>
      </p:pic>
      <p:pic>
        <p:nvPicPr>
          <p:cNvPr id="15" name="Grafik 21"/>
          <p:cNvPicPr>
            <a:picLocks noChangeAspect="1"/>
          </p:cNvPicPr>
          <p:nvPr userDrawn="1"/>
        </p:nvPicPr>
        <p:blipFill>
          <a:blip r:embed="rId3"/>
          <a:stretch/>
        </p:blipFill>
        <p:spPr bwMode="auto">
          <a:xfrm>
            <a:off x="5593620" y="400926"/>
            <a:ext cx="5580703" cy="6151956"/>
          </a:xfrm>
          <a:prstGeom prst="rect">
            <a:avLst/>
          </a:prstGeom>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PhAnim="0" type="obj" preserve="1" userDrawn="1">
  <p:cSld name="Inhalt_01_NFDI4BI_Stil1">
    <p:spTree>
      <p:nvGrpSpPr>
        <p:cNvPr id="1" name=""/>
        <p:cNvGrpSpPr/>
        <p:nvPr/>
      </p:nvGrpSpPr>
      <p:grpSpPr bwMode="auto">
        <a:xfrm>
          <a:off x="0" y="0"/>
          <a:ext cx="0" cy="0"/>
          <a:chOff x="0" y="0"/>
          <a:chExt cx="0" cy="0"/>
        </a:xfrm>
      </p:grpSpPr>
      <p:sp>
        <p:nvSpPr>
          <p:cNvPr id="4" name="Titel 1"/>
          <p:cNvSpPr>
            <a:spLocks noGrp="1"/>
          </p:cNvSpPr>
          <p:nvPr>
            <p:ph type="title"/>
          </p:nvPr>
        </p:nvSpPr>
        <p:spPr bwMode="auto">
          <a:xfrm>
            <a:off x="838200" y="284507"/>
            <a:ext cx="9029902" cy="681355"/>
          </a:xfrm>
        </p:spPr>
        <p:txBody>
          <a:bodyPr/>
          <a:lstStyle>
            <a:lvl1pPr>
              <a:defRPr>
                <a:solidFill>
                  <a:srgbClr val="0B1B2E"/>
                </a:solidFill>
                <a:latin typeface="Leelawadee UI"/>
                <a:cs typeface="Leelawadee UI"/>
              </a:defRPr>
            </a:lvl1pPr>
          </a:lstStyle>
          <a:p>
            <a:pPr>
              <a:defRPr/>
            </a:pPr>
            <a:r>
              <a:rPr lang="de-DE"/>
              <a:t>Mastertitelformat bearbeiten</a:t>
            </a:r>
            <a:endParaRPr/>
          </a:p>
        </p:txBody>
      </p:sp>
      <p:sp>
        <p:nvSpPr>
          <p:cNvPr id="5" name="Inhaltsplatzhalter 2"/>
          <p:cNvSpPr>
            <a:spLocks noGrp="1"/>
          </p:cNvSpPr>
          <p:nvPr>
            <p:ph idx="1" hasCustomPrompt="1"/>
          </p:nvPr>
        </p:nvSpPr>
        <p:spPr bwMode="auto">
          <a:xfrm>
            <a:off x="838200" y="1320800"/>
            <a:ext cx="10845800" cy="4856163"/>
          </a:xfrm>
        </p:spPr>
        <p:txBody>
          <a:bodyPr/>
          <a:lstStyle>
            <a:lvl1pPr>
              <a:defRPr>
                <a:latin typeface="Leelawadee UI"/>
                <a:cs typeface="Leelawadee UI"/>
              </a:defRPr>
            </a:lvl1pPr>
            <a:lvl2pPr>
              <a:defRPr>
                <a:latin typeface="Leelawadee UI"/>
                <a:cs typeface="Leelawadee UI"/>
              </a:defRPr>
            </a:lvl2pPr>
            <a:lvl3pPr>
              <a:defRPr>
                <a:latin typeface="Leelawadee UI"/>
                <a:cs typeface="Leelawadee UI"/>
              </a:defRPr>
            </a:lvl3pPr>
            <a:lvl4pPr>
              <a:defRPr>
                <a:latin typeface="Leelawadee UI"/>
                <a:cs typeface="Leelawadee UI"/>
              </a:defRPr>
            </a:lvl4pPr>
            <a:lvl5pPr>
              <a:defRPr>
                <a:latin typeface="Leelawadee UI"/>
                <a:cs typeface="Leelawadee UI"/>
              </a:defRPr>
            </a:lvl5pPr>
          </a:lstStyle>
          <a:p>
            <a:pPr lvl="0">
              <a:defRPr/>
            </a:pPr>
            <a:r>
              <a:rPr lang="de-DE"/>
              <a:t>Inhaltsfolie Stil 1</a:t>
            </a:r>
            <a:endParaRPr/>
          </a:p>
          <a:p>
            <a:pPr lvl="1">
              <a:defRPr/>
            </a:pPr>
            <a:r>
              <a:rPr lang="de-DE"/>
              <a:t>Zweite Ebene</a:t>
            </a:r>
            <a:endParaRPr/>
          </a:p>
          <a:p>
            <a:pPr lvl="2">
              <a:defRPr/>
            </a:pPr>
            <a:r>
              <a:rPr lang="de-DE"/>
              <a:t>Dritte Ebene</a:t>
            </a:r>
            <a:endParaRPr/>
          </a:p>
          <a:p>
            <a:pPr lvl="3">
              <a:defRPr/>
            </a:pPr>
            <a:r>
              <a:rPr lang="de-DE"/>
              <a:t>Vierte Ebene</a:t>
            </a:r>
            <a:endParaRPr/>
          </a:p>
          <a:p>
            <a:pPr lvl="4">
              <a:defRPr/>
            </a:pPr>
            <a:r>
              <a:rPr lang="de-DE"/>
              <a:t>Fünfte Ebene</a:t>
            </a:r>
            <a:endParaRPr/>
          </a:p>
        </p:txBody>
      </p:sp>
      <p:pic>
        <p:nvPicPr>
          <p:cNvPr id="6" name="Grafik 6"/>
          <p:cNvPicPr>
            <a:picLocks noChangeAspect="1"/>
          </p:cNvPicPr>
          <p:nvPr userDrawn="1"/>
        </p:nvPicPr>
        <p:blipFill>
          <a:blip r:embed="rId2"/>
          <a:stretch/>
        </p:blipFill>
        <p:spPr bwMode="auto">
          <a:xfrm>
            <a:off x="10125899" y="284507"/>
            <a:ext cx="1747344" cy="545756"/>
          </a:xfrm>
          <a:prstGeom prst="rect">
            <a:avLst/>
          </a:prstGeom>
        </p:spPr>
      </p:pic>
      <p:sp>
        <p:nvSpPr>
          <p:cNvPr id="9" name="Rechteck 17"/>
          <p:cNvSpPr/>
          <p:nvPr userDrawn="1"/>
        </p:nvSpPr>
        <p:spPr bwMode="auto">
          <a:xfrm>
            <a:off x="1" y="6667500"/>
            <a:ext cx="1092200" cy="190500"/>
          </a:xfrm>
          <a:prstGeom prst="rect">
            <a:avLst/>
          </a:prstGeom>
          <a:solidFill>
            <a:srgbClr val="0B1C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de-DE"/>
          </a:p>
        </p:txBody>
      </p:sp>
      <p:sp>
        <p:nvSpPr>
          <p:cNvPr id="10" name="Rechteck 18"/>
          <p:cNvSpPr/>
          <p:nvPr userDrawn="1"/>
        </p:nvSpPr>
        <p:spPr bwMode="auto">
          <a:xfrm>
            <a:off x="1092201" y="6667500"/>
            <a:ext cx="2123129" cy="190500"/>
          </a:xfrm>
          <a:prstGeom prst="rect">
            <a:avLst/>
          </a:prstGeom>
          <a:solidFill>
            <a:srgbClr val="0098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de-DE">
              <a:solidFill>
                <a:srgbClr val="E5F4FB"/>
              </a:solidFill>
            </a:endParaRPr>
          </a:p>
        </p:txBody>
      </p:sp>
      <p:sp>
        <p:nvSpPr>
          <p:cNvPr id="11" name="Rechteck 19"/>
          <p:cNvSpPr/>
          <p:nvPr userDrawn="1"/>
        </p:nvSpPr>
        <p:spPr bwMode="auto">
          <a:xfrm>
            <a:off x="3215329" y="6667500"/>
            <a:ext cx="3210870" cy="190500"/>
          </a:xfrm>
          <a:prstGeom prst="rect">
            <a:avLst/>
          </a:prstGeom>
          <a:solidFill>
            <a:srgbClr val="BDCE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de-DE"/>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2" name="Datumsplatzhalter 1">
            <a:extLst>
              <a:ext uri="{FF2B5EF4-FFF2-40B4-BE49-F238E27FC236}">
                <a16:creationId xmlns:a16="http://schemas.microsoft.com/office/drawing/2014/main" id="{B32AE86B-0B20-486C-B34B-749DE09102BA}"/>
              </a:ext>
            </a:extLst>
          </p:cNvPr>
          <p:cNvSpPr>
            <a:spLocks noGrp="1"/>
          </p:cNvSpPr>
          <p:nvPr>
            <p:ph type="dt" sz="half" idx="10"/>
          </p:nvPr>
        </p:nvSpPr>
        <p:spPr/>
        <p:txBody>
          <a:bodyPr/>
          <a:lstStyle/>
          <a:p>
            <a:pPr>
              <a:defRPr/>
            </a:pPr>
            <a:r>
              <a:rPr lang="de-DE"/>
              <a:t>28/09/23</a:t>
            </a:r>
          </a:p>
        </p:txBody>
      </p:sp>
      <p:sp>
        <p:nvSpPr>
          <p:cNvPr id="3" name="Fußzeilenplatzhalter 2">
            <a:extLst>
              <a:ext uri="{FF2B5EF4-FFF2-40B4-BE49-F238E27FC236}">
                <a16:creationId xmlns:a16="http://schemas.microsoft.com/office/drawing/2014/main" id="{150ED5D0-09E5-48A8-B02E-F04743EB1283}"/>
              </a:ext>
            </a:extLst>
          </p:cNvPr>
          <p:cNvSpPr>
            <a:spLocks noGrp="1"/>
          </p:cNvSpPr>
          <p:nvPr>
            <p:ph type="ftr" sz="quarter" idx="11"/>
          </p:nvPr>
        </p:nvSpPr>
        <p:spPr/>
        <p:txBody>
          <a:bodyPr/>
          <a:lstStyle/>
          <a:p>
            <a:pPr>
              <a:defRPr/>
            </a:pPr>
            <a:endParaRPr lang="de-DE" dirty="0"/>
          </a:p>
        </p:txBody>
      </p:sp>
      <p:sp>
        <p:nvSpPr>
          <p:cNvPr id="4" name="Foliennummernplatzhalter 3">
            <a:extLst>
              <a:ext uri="{FF2B5EF4-FFF2-40B4-BE49-F238E27FC236}">
                <a16:creationId xmlns:a16="http://schemas.microsoft.com/office/drawing/2014/main" id="{958FC5B4-8633-4A48-9294-802E62AC32D8}"/>
              </a:ext>
            </a:extLst>
          </p:cNvPr>
          <p:cNvSpPr>
            <a:spLocks noGrp="1"/>
          </p:cNvSpPr>
          <p:nvPr>
            <p:ph type="sldNum" sz="quarter" idx="12"/>
          </p:nvPr>
        </p:nvSpPr>
        <p:spPr/>
        <p:txBody>
          <a:bodyPr/>
          <a:lstStyle/>
          <a:p>
            <a:pPr>
              <a:defRPr/>
            </a:pPr>
            <a:fld id="{8B28DBE6-A72F-4110-9C20-90C998823C45}" type="slidenum">
              <a:rPr lang="de-DE" smtClean="0"/>
              <a:t>‹Nr.›</a:t>
            </a:fld>
            <a:endParaRPr lang="de-DE"/>
          </a:p>
        </p:txBody>
      </p:sp>
    </p:spTree>
    <p:extLst>
      <p:ext uri="{BB962C8B-B14F-4D97-AF65-F5344CB8AC3E}">
        <p14:creationId xmlns:p14="http://schemas.microsoft.com/office/powerpoint/2010/main" val="4239567397"/>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bwMode="auto">
        <a:xfrm>
          <a:off x="0" y="0"/>
          <a:ext cx="0" cy="0"/>
          <a:chOff x="0" y="0"/>
          <a:chExt cx="0" cy="0"/>
        </a:xfrm>
      </p:grpSpPr>
      <p:sp>
        <p:nvSpPr>
          <p:cNvPr id="4" name="Titelplatzhalter 1"/>
          <p:cNvSpPr>
            <a:spLocks noGrp="1"/>
          </p:cNvSpPr>
          <p:nvPr>
            <p:ph type="title"/>
          </p:nvPr>
        </p:nvSpPr>
        <p:spPr bwMode="auto">
          <a:xfrm>
            <a:off x="838200" y="365125"/>
            <a:ext cx="10845800" cy="1325563"/>
          </a:xfrm>
          <a:prstGeom prst="rect">
            <a:avLst/>
          </a:prstGeom>
        </p:spPr>
        <p:txBody>
          <a:bodyPr vert="horz" lIns="91440" tIns="45720" rIns="91440" bIns="45720" rtlCol="0" anchor="ctr">
            <a:normAutofit/>
          </a:bodyPr>
          <a:lstStyle/>
          <a:p>
            <a:pPr>
              <a:defRPr/>
            </a:pPr>
            <a:r>
              <a:rPr lang="de-DE"/>
              <a:t>Mastertitelformat bearbeiten</a:t>
            </a:r>
            <a:endParaRPr/>
          </a:p>
        </p:txBody>
      </p:sp>
      <p:sp>
        <p:nvSpPr>
          <p:cNvPr id="5" name="Textplatzhalter 2"/>
          <p:cNvSpPr>
            <a:spLocks noGrp="1"/>
          </p:cNvSpPr>
          <p:nvPr>
            <p:ph type="body" idx="1"/>
          </p:nvPr>
        </p:nvSpPr>
        <p:spPr bwMode="auto">
          <a:xfrm>
            <a:off x="838200" y="1825625"/>
            <a:ext cx="10845800" cy="4351338"/>
          </a:xfrm>
          <a:prstGeom prst="rect">
            <a:avLst/>
          </a:prstGeom>
        </p:spPr>
        <p:txBody>
          <a:bodyPr vert="horz" lIns="91440" tIns="45720" rIns="91440" bIns="45720" rtlCol="0">
            <a:normAutofit/>
          </a:bodyPr>
          <a:lstStyle/>
          <a:p>
            <a:pPr lvl="0">
              <a:defRPr/>
            </a:pPr>
            <a:r>
              <a:rPr lang="de-DE"/>
              <a:t>Mastertextformat bearbeiten</a:t>
            </a:r>
            <a:endParaRPr/>
          </a:p>
          <a:p>
            <a:pPr lvl="1">
              <a:defRPr/>
            </a:pPr>
            <a:r>
              <a:rPr lang="de-DE"/>
              <a:t>Zweite Ebene</a:t>
            </a:r>
            <a:endParaRPr/>
          </a:p>
          <a:p>
            <a:pPr lvl="2">
              <a:defRPr/>
            </a:pPr>
            <a:r>
              <a:rPr lang="de-DE"/>
              <a:t>Dritte Ebene</a:t>
            </a:r>
            <a:endParaRPr/>
          </a:p>
          <a:p>
            <a:pPr lvl="3">
              <a:defRPr/>
            </a:pPr>
            <a:r>
              <a:rPr lang="de-DE"/>
              <a:t>Vierte Ebene</a:t>
            </a:r>
            <a:endParaRPr/>
          </a:p>
          <a:p>
            <a:pPr lvl="4">
              <a:defRPr/>
            </a:pPr>
            <a:r>
              <a:rPr lang="de-DE"/>
              <a:t>Fünfte Ebene</a:t>
            </a:r>
            <a:endParaRPr/>
          </a:p>
        </p:txBody>
      </p:sp>
      <p:sp>
        <p:nvSpPr>
          <p:cNvPr id="6" name="Datumsplatzhalter 3"/>
          <p:cNvSpPr>
            <a:spLocks noGrp="1"/>
          </p:cNvSpPr>
          <p:nvPr>
            <p:ph type="dt" sz="half" idx="2"/>
          </p:nvPr>
        </p:nvSpPr>
        <p:spPr bwMode="auto">
          <a:xfrm>
            <a:off x="10094429" y="6416040"/>
            <a:ext cx="905142" cy="260985"/>
          </a:xfrm>
          <a:prstGeom prst="rect">
            <a:avLst/>
          </a:prstGeom>
        </p:spPr>
        <p:txBody>
          <a:bodyPr anchor="ctr" anchorCtr="0"/>
          <a:lstStyle>
            <a:lvl1pPr algn="ctr">
              <a:defRPr sz="900">
                <a:solidFill>
                  <a:schemeClr val="tx1"/>
                </a:solidFill>
                <a:latin typeface="Leelawadee UI"/>
                <a:cs typeface="Leelawadee UI"/>
              </a:defRPr>
            </a:lvl1pPr>
          </a:lstStyle>
          <a:p>
            <a:pPr>
              <a:defRPr/>
            </a:pPr>
            <a:r>
              <a:rPr lang="de-DE"/>
              <a:t>28/09/23</a:t>
            </a:r>
          </a:p>
        </p:txBody>
      </p:sp>
      <p:sp>
        <p:nvSpPr>
          <p:cNvPr id="7" name="Fußzeilenplatzhalter 4"/>
          <p:cNvSpPr>
            <a:spLocks noGrp="1"/>
          </p:cNvSpPr>
          <p:nvPr>
            <p:ph type="ftr" sz="quarter" idx="3"/>
          </p:nvPr>
        </p:nvSpPr>
        <p:spPr bwMode="auto">
          <a:xfrm>
            <a:off x="6845769" y="6422389"/>
            <a:ext cx="3248660" cy="260985"/>
          </a:xfrm>
          <a:prstGeom prst="rect">
            <a:avLst/>
          </a:prstGeom>
        </p:spPr>
        <p:txBody>
          <a:bodyPr anchor="ctr" anchorCtr="0"/>
          <a:lstStyle>
            <a:lvl1pPr algn="ctr">
              <a:defRPr sz="900" b="1">
                <a:solidFill>
                  <a:srgbClr val="0B1B2E"/>
                </a:solidFill>
                <a:latin typeface="Leelawadee UI"/>
                <a:cs typeface="Leelawadee UI"/>
              </a:defRPr>
            </a:lvl1pPr>
          </a:lstStyle>
          <a:p>
            <a:pPr>
              <a:defRPr/>
            </a:pPr>
            <a:endParaRPr lang="de-DE" dirty="0"/>
          </a:p>
        </p:txBody>
      </p:sp>
      <p:sp>
        <p:nvSpPr>
          <p:cNvPr id="8" name="Foliennummernplatzhalter 5"/>
          <p:cNvSpPr>
            <a:spLocks noGrp="1"/>
          </p:cNvSpPr>
          <p:nvPr>
            <p:ph type="sldNum" sz="quarter" idx="4"/>
          </p:nvPr>
        </p:nvSpPr>
        <p:spPr bwMode="auto">
          <a:xfrm>
            <a:off x="10999571" y="6416040"/>
            <a:ext cx="684429" cy="260985"/>
          </a:xfrm>
          <a:prstGeom prst="rect">
            <a:avLst/>
          </a:prstGeom>
        </p:spPr>
        <p:txBody>
          <a:bodyPr anchor="ctr" anchorCtr="0"/>
          <a:lstStyle>
            <a:lvl1pPr algn="ctr">
              <a:defRPr sz="900">
                <a:solidFill>
                  <a:srgbClr val="0B1B2E"/>
                </a:solidFill>
                <a:latin typeface="Leelawadee UI"/>
                <a:cs typeface="Leelawadee UI"/>
              </a:defRPr>
            </a:lvl1pPr>
          </a:lstStyle>
          <a:p>
            <a:pPr>
              <a:defRPr/>
            </a:pPr>
            <a:fld id="{8B28DBE6-A72F-4110-9C20-90C998823C45}" type="slidenum">
              <a:rPr lang="de-DE"/>
              <a:t>‹Nr.›</a:t>
            </a:fld>
            <a:endParaRPr lang="de-DE"/>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Lst>
  <p:txStyles>
    <p:titleStyle>
      <a:lvl1pPr algn="l" defTabSz="914400">
        <a:lnSpc>
          <a:spcPct val="90000"/>
        </a:lnSpc>
        <a:spcBef>
          <a:spcPts val="0"/>
        </a:spcBef>
        <a:buNone/>
        <a:defRPr sz="4400">
          <a:solidFill>
            <a:schemeClr val="tx1"/>
          </a:solidFill>
          <a:latin typeface="Leelawadee UI"/>
          <a:ea typeface="+mj-ea"/>
          <a:cs typeface="Leelawadee UI"/>
        </a:defRPr>
      </a:lvl1pPr>
    </p:titleStyle>
    <p:bodyStyle>
      <a:lvl1pPr marL="228600" indent="-228600" algn="l" defTabSz="914400">
        <a:lnSpc>
          <a:spcPct val="90000"/>
        </a:lnSpc>
        <a:spcBef>
          <a:spcPts val="1000"/>
        </a:spcBef>
        <a:buFont typeface="Arial"/>
        <a:buChar char="•"/>
        <a:defRPr sz="2800">
          <a:solidFill>
            <a:schemeClr val="tx1"/>
          </a:solidFill>
          <a:latin typeface="Leelawadee UI"/>
          <a:ea typeface="+mn-ea"/>
          <a:cs typeface="Leelawadee UI"/>
        </a:defRPr>
      </a:lvl1pPr>
      <a:lvl2pPr marL="685800" indent="-228600" algn="l" defTabSz="914400">
        <a:lnSpc>
          <a:spcPct val="90000"/>
        </a:lnSpc>
        <a:spcBef>
          <a:spcPts val="500"/>
        </a:spcBef>
        <a:buFont typeface="Arial"/>
        <a:buChar char="•"/>
        <a:defRPr sz="2400">
          <a:solidFill>
            <a:schemeClr val="tx1"/>
          </a:solidFill>
          <a:latin typeface="Leelawadee UI"/>
          <a:ea typeface="+mn-ea"/>
          <a:cs typeface="Leelawadee UI"/>
        </a:defRPr>
      </a:lvl2pPr>
      <a:lvl3pPr marL="1143000" indent="-228600" algn="l" defTabSz="914400">
        <a:lnSpc>
          <a:spcPct val="90000"/>
        </a:lnSpc>
        <a:spcBef>
          <a:spcPts val="500"/>
        </a:spcBef>
        <a:buFont typeface="Arial"/>
        <a:buChar char="•"/>
        <a:defRPr sz="2000">
          <a:solidFill>
            <a:schemeClr val="tx1"/>
          </a:solidFill>
          <a:latin typeface="Leelawadee UI"/>
          <a:ea typeface="+mn-ea"/>
          <a:cs typeface="Leelawadee UI"/>
        </a:defRPr>
      </a:lvl3pPr>
      <a:lvl4pPr marL="1600200" indent="-228600" algn="l" defTabSz="914400">
        <a:lnSpc>
          <a:spcPct val="90000"/>
        </a:lnSpc>
        <a:spcBef>
          <a:spcPts val="500"/>
        </a:spcBef>
        <a:buFont typeface="Arial"/>
        <a:buChar char="•"/>
        <a:defRPr sz="1800">
          <a:solidFill>
            <a:schemeClr val="tx1"/>
          </a:solidFill>
          <a:latin typeface="Leelawadee UI"/>
          <a:ea typeface="+mn-ea"/>
          <a:cs typeface="Leelawadee UI"/>
        </a:defRPr>
      </a:lvl4pPr>
      <a:lvl5pPr marL="2057400" indent="-228600" algn="l" defTabSz="914400">
        <a:lnSpc>
          <a:spcPct val="90000"/>
        </a:lnSpc>
        <a:spcBef>
          <a:spcPts val="500"/>
        </a:spcBef>
        <a:buFont typeface="Arial"/>
        <a:buChar char="•"/>
        <a:defRPr sz="1800">
          <a:solidFill>
            <a:schemeClr val="tx1"/>
          </a:solidFill>
          <a:latin typeface="Leelawadee UI"/>
          <a:ea typeface="+mn-ea"/>
          <a:cs typeface="Leelawadee UI"/>
        </a:defRPr>
      </a:lvl5pPr>
      <a:lvl6pPr marL="2514600" indent="-228600" algn="l" defTabSz="914400">
        <a:lnSpc>
          <a:spcPct val="90000"/>
        </a:lnSpc>
        <a:spcBef>
          <a:spcPts val="500"/>
        </a:spcBef>
        <a:buFont typeface="Arial"/>
        <a:buChar char="•"/>
        <a:defRPr sz="1800">
          <a:solidFill>
            <a:schemeClr val="tx1"/>
          </a:solidFill>
          <a:latin typeface="+mn-lt"/>
          <a:ea typeface="+mn-ea"/>
          <a:cs typeface="+mn-cs"/>
        </a:defRPr>
      </a:lvl6pPr>
      <a:lvl7pPr marL="2971800" indent="-228600" algn="l" defTabSz="914400">
        <a:lnSpc>
          <a:spcPct val="90000"/>
        </a:lnSpc>
        <a:spcBef>
          <a:spcPts val="500"/>
        </a:spcBef>
        <a:buFont typeface="Arial"/>
        <a:buChar char="•"/>
        <a:defRPr sz="1800">
          <a:solidFill>
            <a:schemeClr val="tx1"/>
          </a:solidFill>
          <a:latin typeface="+mn-lt"/>
          <a:ea typeface="+mn-ea"/>
          <a:cs typeface="+mn-cs"/>
        </a:defRPr>
      </a:lvl7pPr>
      <a:lvl8pPr marL="3429000" indent="-228600" algn="l" defTabSz="914400">
        <a:lnSpc>
          <a:spcPct val="90000"/>
        </a:lnSpc>
        <a:spcBef>
          <a:spcPts val="500"/>
        </a:spcBef>
        <a:buFont typeface="Arial"/>
        <a:buChar char="•"/>
        <a:defRPr sz="1800">
          <a:solidFill>
            <a:schemeClr val="tx1"/>
          </a:solidFill>
          <a:latin typeface="+mn-lt"/>
          <a:ea typeface="+mn-ea"/>
          <a:cs typeface="+mn-cs"/>
        </a:defRPr>
      </a:lvl8pPr>
      <a:lvl9pPr marL="3886200" indent="-228600" algn="l" defTabSz="914400">
        <a:lnSpc>
          <a:spcPct val="90000"/>
        </a:lnSpc>
        <a:spcBef>
          <a:spcPts val="500"/>
        </a:spcBef>
        <a:buFont typeface="Arial"/>
        <a:buChar char="•"/>
        <a:defRPr sz="1800">
          <a:solidFill>
            <a:schemeClr val="tx1"/>
          </a:solidFill>
          <a:latin typeface="+mn-lt"/>
          <a:ea typeface="+mn-ea"/>
          <a:cs typeface="+mn-cs"/>
        </a:defRPr>
      </a:lvl9pPr>
    </p:bodyStyle>
    <p:otherStyle>
      <a:defPPr>
        <a:defRPr lang="de-DE"/>
      </a:defPPr>
      <a:lvl1pPr marL="0" algn="l" defTabSz="914400">
        <a:defRPr sz="1800">
          <a:solidFill>
            <a:schemeClr val="tx1"/>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mailto:ksenia.krooss@hhu.de" TargetMode="External"/><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hyperlink" Target="http://creativecommons.org/licenses/by/4.0" TargetMode="External"/></Relationships>
</file>

<file path=ppt/slides/_rels/slide10.xml.rels><?xml version="1.0" encoding="UTF-8" standalone="yes"?>
<Relationships xmlns="http://schemas.openxmlformats.org/package/2006/relationships"><Relationship Id="rId8" Type="http://schemas.openxmlformats.org/officeDocument/2006/relationships/hyperlink" Target="https://idr.openmicroscopy.org/" TargetMode="External"/><Relationship Id="rId3" Type="http://schemas.openxmlformats.org/officeDocument/2006/relationships/image" Target="../media/image3.png"/><Relationship Id="rId7" Type="http://schemas.openxmlformats.org/officeDocument/2006/relationships/image" Target="../media/image19.png"/><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14.svg"/><Relationship Id="rId5" Type="http://schemas.openxmlformats.org/officeDocument/2006/relationships/image" Target="../media/image13.png"/><Relationship Id="rId4" Type="http://schemas.openxmlformats.org/officeDocument/2006/relationships/image" Target="../media/image4.png"/></Relationships>
</file>

<file path=ppt/slides/_rels/slide11.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3.png"/><Relationship Id="rId7" Type="http://schemas.openxmlformats.org/officeDocument/2006/relationships/hyperlink" Target="https://idr.openmicroscopy.org/webclient/?show=screen-2051" TargetMode="External"/><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14.svg"/><Relationship Id="rId5" Type="http://schemas.openxmlformats.org/officeDocument/2006/relationships/image" Target="../media/image13.png"/><Relationship Id="rId4" Type="http://schemas.openxmlformats.org/officeDocument/2006/relationships/image" Target="../media/image4.png"/></Relationships>
</file>

<file path=ppt/slides/_rels/slide12.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22.png"/><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hyperlink" Target="https://creativecommons.org/licenses/by/4.0/" TargetMode="External"/><Relationship Id="rId5" Type="http://schemas.openxmlformats.org/officeDocument/2006/relationships/hyperlink" Target="https://doi.org/10.5281/zenodo.14186100" TargetMode="External"/><Relationship Id="rId4" Type="http://schemas.openxmlformats.org/officeDocument/2006/relationships/image" Target="../media/image4.png"/></Relationships>
</file>

<file path=ppt/slides/_rels/slide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image" Target="../media/image23.emf"/><Relationship Id="rId5" Type="http://schemas.openxmlformats.org/officeDocument/2006/relationships/hyperlink" Target="https://doi.org/10.1038/s41592-021-01166-8" TargetMode="External"/><Relationship Id="rId4" Type="http://schemas.openxmlformats.org/officeDocument/2006/relationships/image" Target="../media/image4.png"/></Relationships>
</file>

<file path=ppt/slides/_rels/slide15.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hyperlink" Target="https://www.ebi.ac.uk/bioimage-archive/rembi-help-overview/" TargetMode="External"/><Relationship Id="rId5" Type="http://schemas.openxmlformats.org/officeDocument/2006/relationships/hyperlink" Target="https://doi.org/10.1038/s41592-021-01166-8" TargetMode="External"/><Relationship Id="rId4" Type="http://schemas.openxmlformats.org/officeDocument/2006/relationships/image" Target="../media/image4.png"/></Relationships>
</file>

<file path=ppt/slides/_rels/slide16.xml.rels><?xml version="1.0" encoding="UTF-8" standalone="yes"?>
<Relationships xmlns="http://schemas.openxmlformats.org/package/2006/relationships"><Relationship Id="rId8" Type="http://schemas.openxmlformats.org/officeDocument/2006/relationships/image" Target="../media/image28.png"/><Relationship Id="rId3" Type="http://schemas.openxmlformats.org/officeDocument/2006/relationships/image" Target="../media/image25.png"/><Relationship Id="rId7" Type="http://schemas.openxmlformats.org/officeDocument/2006/relationships/image" Target="../media/image27.png"/><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image" Target="../media/image26.png"/><Relationship Id="rId5" Type="http://schemas.openxmlformats.org/officeDocument/2006/relationships/image" Target="../media/image4.png"/><Relationship Id="rId4" Type="http://schemas.openxmlformats.org/officeDocument/2006/relationships/image" Target="../media/image3.png"/></Relationships>
</file>

<file path=ppt/slides/_rels/slide17.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3.png"/><Relationship Id="rId7" Type="http://schemas.openxmlformats.org/officeDocument/2006/relationships/image" Target="../media/image12.png"/><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hyperlink" Target="https://idr.openmicroscopy.org/webclient/?show=screen-2051" TargetMode="External"/><Relationship Id="rId5" Type="http://schemas.openxmlformats.org/officeDocument/2006/relationships/hyperlink" Target="https://www.ebi.ac.uk/biostudies/bioimages/studies/S-BIAD1241" TargetMode="External"/><Relationship Id="rId4" Type="http://schemas.openxmlformats.org/officeDocument/2006/relationships/image" Target="../media/image4.png"/><Relationship Id="rId9" Type="http://schemas.openxmlformats.org/officeDocument/2006/relationships/image" Target="../media/image14.svg"/></Relationships>
</file>

<file path=ppt/slides/_rels/slide18.xml.rels><?xml version="1.0" encoding="UTF-8" standalone="yes"?>
<Relationships xmlns="http://schemas.openxmlformats.org/package/2006/relationships"><Relationship Id="rId8" Type="http://schemas.openxmlformats.org/officeDocument/2006/relationships/image" Target="../media/image32.png"/><Relationship Id="rId13" Type="http://schemas.openxmlformats.org/officeDocument/2006/relationships/hyperlink" Target="https://nfdi4bioimage.de/help-desk" TargetMode="External"/><Relationship Id="rId3" Type="http://schemas.openxmlformats.org/officeDocument/2006/relationships/image" Target="../media/image29.png"/><Relationship Id="rId7" Type="http://schemas.openxmlformats.org/officeDocument/2006/relationships/image" Target="../media/image31.png"/><Relationship Id="rId12" Type="http://schemas.openxmlformats.org/officeDocument/2006/relationships/image" Target="../media/image4.png"/><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image" Target="../media/image30.png"/><Relationship Id="rId11" Type="http://schemas.openxmlformats.org/officeDocument/2006/relationships/image" Target="../media/image35.png"/><Relationship Id="rId5" Type="http://schemas.openxmlformats.org/officeDocument/2006/relationships/hyperlink" Target="https://nfdi4bioimage.de/about-us/data-stewardship-team/" TargetMode="External"/><Relationship Id="rId15" Type="http://schemas.openxmlformats.org/officeDocument/2006/relationships/image" Target="../media/image36.png"/><Relationship Id="rId10" Type="http://schemas.openxmlformats.org/officeDocument/2006/relationships/image" Target="../media/image34.png"/><Relationship Id="rId4" Type="http://schemas.openxmlformats.org/officeDocument/2006/relationships/image" Target="../media/image3.png"/><Relationship Id="rId9" Type="http://schemas.openxmlformats.org/officeDocument/2006/relationships/image" Target="../media/image33.png"/><Relationship Id="rId14" Type="http://schemas.openxmlformats.org/officeDocument/2006/relationships/hyperlink" Target="mailto:helpdesk@nfdi4biomage.de" TargetMode="External"/></Relationships>
</file>

<file path=ppt/slides/_rels/slide19.xml.rels><?xml version="1.0" encoding="UTF-8" standalone="yes"?>
<Relationships xmlns="http://schemas.openxmlformats.org/package/2006/relationships"><Relationship Id="rId8" Type="http://schemas.openxmlformats.org/officeDocument/2006/relationships/hyperlink" Target="https://nfdi4bioimage.de/about-us/data-stewardship-team/" TargetMode="External"/><Relationship Id="rId13" Type="http://schemas.openxmlformats.org/officeDocument/2006/relationships/image" Target="../media/image41.jpeg"/><Relationship Id="rId3" Type="http://schemas.openxmlformats.org/officeDocument/2006/relationships/image" Target="../media/image37.png"/><Relationship Id="rId7" Type="http://schemas.openxmlformats.org/officeDocument/2006/relationships/hyperlink" Target="https://nfdi4bioimage.de/help-desk" TargetMode="External"/><Relationship Id="rId12" Type="http://schemas.openxmlformats.org/officeDocument/2006/relationships/image" Target="../media/image4.png"/><Relationship Id="rId2" Type="http://schemas.openxmlformats.org/officeDocument/2006/relationships/notesSlide" Target="../notesSlides/notesSlide16.xml"/><Relationship Id="rId1" Type="http://schemas.openxmlformats.org/officeDocument/2006/relationships/slideLayout" Target="../slideLayouts/slideLayout2.xml"/><Relationship Id="rId6" Type="http://schemas.openxmlformats.org/officeDocument/2006/relationships/hyperlink" Target="mailto:helpdesk@nfdi4biomage.de" TargetMode="External"/><Relationship Id="rId11" Type="http://schemas.openxmlformats.org/officeDocument/2006/relationships/image" Target="../media/image40.png"/><Relationship Id="rId5" Type="http://schemas.openxmlformats.org/officeDocument/2006/relationships/hyperlink" Target="mailto:office@nfdi4bioimage.de" TargetMode="External"/><Relationship Id="rId10" Type="http://schemas.openxmlformats.org/officeDocument/2006/relationships/image" Target="../media/image39.png"/><Relationship Id="rId4" Type="http://schemas.openxmlformats.org/officeDocument/2006/relationships/image" Target="../media/image38.png"/><Relationship Id="rId9" Type="http://schemas.openxmlformats.org/officeDocument/2006/relationships/hyperlink" Target="https://gerbi-gmb.de/i3dbio/" TargetMode="External"/></Relationships>
</file>

<file path=ppt/slides/_rels/slide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7.xml"/><Relationship Id="rId1" Type="http://schemas.openxmlformats.org/officeDocument/2006/relationships/slideLayout" Target="../slideLayouts/slideLayout2.xml"/><Relationship Id="rId6" Type="http://schemas.openxmlformats.org/officeDocument/2006/relationships/hyperlink" Target="https://f1000research.s3.amazonaws.com/manuscripts/138717/652a4b5e-e5ed-4bb9-a190-631334fd8660_figure9.gif" TargetMode="External"/><Relationship Id="rId5" Type="http://schemas.openxmlformats.org/officeDocument/2006/relationships/image" Target="../media/image42.png"/><Relationship Id="rId4" Type="http://schemas.openxmlformats.org/officeDocument/2006/relationships/image" Target="../media/image4.png"/></Relationships>
</file>

<file path=ppt/slides/_rels/slide3.xml.rels><?xml version="1.0" encoding="UTF-8" standalone="yes"?>
<Relationships xmlns="http://schemas.openxmlformats.org/package/2006/relationships"><Relationship Id="rId8" Type="http://schemas.openxmlformats.org/officeDocument/2006/relationships/hyperlink" Target="https://creativecommons.org/licenses/by/4.0/" TargetMode="External"/><Relationship Id="rId3" Type="http://schemas.openxmlformats.org/officeDocument/2006/relationships/image" Target="../media/image6.emf"/><Relationship Id="rId7" Type="http://schemas.openxmlformats.org/officeDocument/2006/relationships/hyperlink" Target="https://doi.org/10.5281/zenodo.14186100" TargetMode="External"/><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hyperlink" Target="https://doi.org/10.1038/s41592-018-0195-8" TargetMode="External"/><Relationship Id="rId5" Type="http://schemas.openxmlformats.org/officeDocument/2006/relationships/hyperlink" Target="https://nfdi4bioimage.de/about-us/goals-and-task-areas/" TargetMode="External"/><Relationship Id="rId10" Type="http://schemas.openxmlformats.org/officeDocument/2006/relationships/image" Target="../media/image4.png"/><Relationship Id="rId4" Type="http://schemas.openxmlformats.org/officeDocument/2006/relationships/image" Target="../media/image3.png"/><Relationship Id="rId9" Type="http://schemas.openxmlformats.org/officeDocument/2006/relationships/image" Target="../media/image7.png"/></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4.png"/><Relationship Id="rId5" Type="http://schemas.openxmlformats.org/officeDocument/2006/relationships/image" Target="../media/image7.png"/><Relationship Id="rId4" Type="http://schemas.openxmlformats.org/officeDocument/2006/relationships/hyperlink" Target="https://nfdi4bioimage.de/about-us/goals-and-task-areas/" TargetMode="External"/></Relationships>
</file>

<file path=ppt/slides/_rels/slide5.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hyperlink" Target="https://www.re3data.org/" TargetMode="External"/><Relationship Id="rId7"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3.png"/><Relationship Id="rId11" Type="http://schemas.openxmlformats.org/officeDocument/2006/relationships/hyperlink" Target="https://zenodo.org/records/4915862" TargetMode="External"/><Relationship Id="rId5" Type="http://schemas.openxmlformats.org/officeDocument/2006/relationships/hyperlink" Target="https://explore.openaire.eu/" TargetMode="External"/><Relationship Id="rId10" Type="http://schemas.openxmlformats.org/officeDocument/2006/relationships/image" Target="../media/image10.png"/><Relationship Id="rId4" Type="http://schemas.openxmlformats.org/officeDocument/2006/relationships/hyperlink" Target="https://fairsharing.org/" TargetMode="External"/><Relationship Id="rId9" Type="http://schemas.openxmlformats.org/officeDocument/2006/relationships/image" Target="../media/image9.png"/></Relationships>
</file>

<file path=ppt/slides/_rels/slide6.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image" Target="../media/image3.png"/><Relationship Id="rId7" Type="http://schemas.openxmlformats.org/officeDocument/2006/relationships/image" Target="../media/image14.sv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4.png"/><Relationship Id="rId9" Type="http://schemas.openxmlformats.org/officeDocument/2006/relationships/image" Target="../media/image16.png"/></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hyperlink" Target="https://www.ebi.ac.uk/bioimage-archive/" TargetMode="External"/><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17.png"/><Relationship Id="rId5" Type="http://schemas.openxmlformats.org/officeDocument/2006/relationships/image" Target="../media/image12.png"/><Relationship Id="rId4" Type="http://schemas.openxmlformats.org/officeDocument/2006/relationships/image" Target="../media/image4.png"/></Relationships>
</file>

<file path=ppt/slides/_rels/slide9.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image" Target="../media/image3.png"/><Relationship Id="rId7" Type="http://schemas.openxmlformats.org/officeDocument/2006/relationships/hyperlink" Target="https://alpha.bioimagearchive.org/bioimage-archive/study/S-BIAD1241/" TargetMode="External"/><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hyperlink" Target="https://www.ebi.ac.uk/biostudies/bioimages/studies/S-BIAD1241" TargetMode="External"/><Relationship Id="rId5" Type="http://schemas.openxmlformats.org/officeDocument/2006/relationships/image" Target="../media/image12.png"/><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Titel 3"/>
          <p:cNvSpPr>
            <a:spLocks noGrp="1"/>
          </p:cNvSpPr>
          <p:nvPr>
            <p:ph type="ctrTitle"/>
          </p:nvPr>
        </p:nvSpPr>
        <p:spPr bwMode="auto">
          <a:xfrm>
            <a:off x="1998130" y="2369753"/>
            <a:ext cx="10193870" cy="2211375"/>
          </a:xfrm>
        </p:spPr>
        <p:txBody>
          <a:bodyPr wrap="square" anchor="t" anchorCtr="0">
            <a:spAutoFit/>
          </a:bodyPr>
          <a:lstStyle/>
          <a:p>
            <a:pPr algn="l">
              <a:defRPr/>
            </a:pPr>
            <a:r>
              <a:rPr lang="de-DE" sz="5700" dirty="0" err="1">
                <a:latin typeface="Leelawadee" panose="020B0502040204020203" pitchFamily="34" charset="-34"/>
                <a:cs typeface="Leelawadee" panose="020B0502040204020203" pitchFamily="34" charset="-34"/>
              </a:rPr>
              <a:t>What</a:t>
            </a:r>
            <a:r>
              <a:rPr lang="de-DE" sz="5700" dirty="0">
                <a:latin typeface="Leelawadee" panose="020B0502040204020203" pitchFamily="34" charset="-34"/>
                <a:cs typeface="Leelawadee" panose="020B0502040204020203" pitchFamily="34" charset="-34"/>
              </a:rPr>
              <a:t> </a:t>
            </a:r>
            <a:r>
              <a:rPr lang="de-DE" sz="5700" dirty="0" err="1">
                <a:latin typeface="Leelawadee" panose="020B0502040204020203" pitchFamily="34" charset="-34"/>
                <a:cs typeface="Leelawadee" panose="020B0502040204020203" pitchFamily="34" charset="-34"/>
              </a:rPr>
              <a:t>about</a:t>
            </a:r>
            <a:r>
              <a:rPr lang="de-DE" sz="5700" dirty="0">
                <a:latin typeface="Leelawadee" panose="020B0502040204020203" pitchFamily="34" charset="-34"/>
                <a:cs typeface="Leelawadee" panose="020B0502040204020203" pitchFamily="34" charset="-34"/>
              </a:rPr>
              <a:t> </a:t>
            </a:r>
            <a:r>
              <a:rPr lang="de-DE" sz="5700" dirty="0" err="1">
                <a:latin typeface="Leelawadee" panose="020B0502040204020203" pitchFamily="34" charset="-34"/>
                <a:cs typeface="Leelawadee" panose="020B0502040204020203" pitchFamily="34" charset="-34"/>
              </a:rPr>
              <a:t>the</a:t>
            </a:r>
            <a:r>
              <a:rPr lang="de-DE" sz="5700" dirty="0">
                <a:latin typeface="Leelawadee" panose="020B0502040204020203" pitchFamily="34" charset="-34"/>
                <a:cs typeface="Leelawadee" panose="020B0502040204020203" pitchFamily="34" charset="-34"/>
              </a:rPr>
              <a:t> FA in FAIR?</a:t>
            </a:r>
            <a:br>
              <a:rPr lang="de-DE" sz="5700" dirty="0">
                <a:latin typeface="Leelawadee" panose="020B0502040204020203" pitchFamily="34" charset="-34"/>
                <a:cs typeface="Leelawadee" panose="020B0502040204020203" pitchFamily="34" charset="-34"/>
              </a:rPr>
            </a:br>
            <a:r>
              <a:rPr lang="de-DE" sz="4800" dirty="0">
                <a:latin typeface="Leelawadee" panose="020B0502040204020203" pitchFamily="34" charset="-34"/>
                <a:cs typeface="Leelawadee" panose="020B0502040204020203" pitchFamily="34" charset="-34"/>
              </a:rPr>
              <a:t>Image </a:t>
            </a:r>
            <a:r>
              <a:rPr lang="de-DE" sz="4800" dirty="0" err="1">
                <a:latin typeface="Leelawadee" panose="020B0502040204020203" pitchFamily="34" charset="-34"/>
                <a:cs typeface="Leelawadee" panose="020B0502040204020203" pitchFamily="34" charset="-34"/>
              </a:rPr>
              <a:t>repositories</a:t>
            </a:r>
            <a:r>
              <a:rPr lang="de-DE" sz="4800" dirty="0">
                <a:latin typeface="Leelawadee" panose="020B0502040204020203" pitchFamily="34" charset="-34"/>
                <a:cs typeface="Leelawadee" panose="020B0502040204020203" pitchFamily="34" charset="-34"/>
              </a:rPr>
              <a:t> </a:t>
            </a:r>
            <a:r>
              <a:rPr lang="de-DE" sz="4800" dirty="0" err="1">
                <a:latin typeface="Leelawadee" panose="020B0502040204020203" pitchFamily="34" charset="-34"/>
                <a:cs typeface="Leelawadee" panose="020B0502040204020203" pitchFamily="34" charset="-34"/>
              </a:rPr>
              <a:t>for</a:t>
            </a:r>
            <a:r>
              <a:rPr lang="de-DE" sz="4800" dirty="0">
                <a:latin typeface="Leelawadee" panose="020B0502040204020203" pitchFamily="34" charset="-34"/>
                <a:cs typeface="Leelawadee" panose="020B0502040204020203" pitchFamily="34" charset="-34"/>
              </a:rPr>
              <a:t> </a:t>
            </a:r>
            <a:r>
              <a:rPr lang="de-DE" sz="4800" dirty="0" err="1">
                <a:latin typeface="Leelawadee" panose="020B0502040204020203" pitchFamily="34" charset="-34"/>
                <a:cs typeface="Leelawadee" panose="020B0502040204020203" pitchFamily="34" charset="-34"/>
              </a:rPr>
              <a:t>findable</a:t>
            </a:r>
            <a:r>
              <a:rPr lang="de-DE" sz="4800" dirty="0">
                <a:latin typeface="Leelawadee" panose="020B0502040204020203" pitchFamily="34" charset="-34"/>
                <a:cs typeface="Leelawadee" panose="020B0502040204020203" pitchFamily="34" charset="-34"/>
              </a:rPr>
              <a:t> and </a:t>
            </a:r>
            <a:r>
              <a:rPr lang="de-DE" sz="4800" dirty="0" err="1">
                <a:latin typeface="Leelawadee" panose="020B0502040204020203" pitchFamily="34" charset="-34"/>
                <a:cs typeface="Leelawadee" panose="020B0502040204020203" pitchFamily="34" charset="-34"/>
              </a:rPr>
              <a:t>accessible</a:t>
            </a:r>
            <a:r>
              <a:rPr lang="de-DE" sz="4800" dirty="0">
                <a:latin typeface="Leelawadee" panose="020B0502040204020203" pitchFamily="34" charset="-34"/>
                <a:cs typeface="Leelawadee" panose="020B0502040204020203" pitchFamily="34" charset="-34"/>
              </a:rPr>
              <a:t> </a:t>
            </a:r>
            <a:r>
              <a:rPr lang="de-DE" sz="4800" dirty="0" err="1">
                <a:latin typeface="Leelawadee" panose="020B0502040204020203" pitchFamily="34" charset="-34"/>
                <a:cs typeface="Leelawadee" panose="020B0502040204020203" pitchFamily="34" charset="-34"/>
              </a:rPr>
              <a:t>imaging</a:t>
            </a:r>
            <a:r>
              <a:rPr lang="de-DE" sz="4800" dirty="0">
                <a:latin typeface="Leelawadee" panose="020B0502040204020203" pitchFamily="34" charset="-34"/>
                <a:cs typeface="Leelawadee" panose="020B0502040204020203" pitchFamily="34" charset="-34"/>
              </a:rPr>
              <a:t> </a:t>
            </a:r>
            <a:r>
              <a:rPr lang="de-DE" sz="4800" dirty="0" err="1">
                <a:latin typeface="Leelawadee" panose="020B0502040204020203" pitchFamily="34" charset="-34"/>
                <a:cs typeface="Leelawadee" panose="020B0502040204020203" pitchFamily="34" charset="-34"/>
              </a:rPr>
              <a:t>data</a:t>
            </a:r>
            <a:endParaRPr sz="5000" dirty="0">
              <a:latin typeface="Leelawadee" panose="020B0502040204020203" pitchFamily="34" charset="-34"/>
              <a:cs typeface="Leelawadee" panose="020B0502040204020203" pitchFamily="34" charset="-34"/>
            </a:endParaRPr>
          </a:p>
        </p:txBody>
      </p:sp>
      <p:sp>
        <p:nvSpPr>
          <p:cNvPr id="6" name="Textplatzhalter 5"/>
          <p:cNvSpPr>
            <a:spLocks noGrp="1"/>
          </p:cNvSpPr>
          <p:nvPr>
            <p:ph type="body" sz="quarter" idx="13"/>
          </p:nvPr>
        </p:nvSpPr>
        <p:spPr bwMode="auto">
          <a:xfrm>
            <a:off x="2057606" y="4653136"/>
            <a:ext cx="8790922" cy="1139374"/>
          </a:xfrm>
        </p:spPr>
        <p:txBody>
          <a:bodyPr/>
          <a:lstStyle/>
          <a:p>
            <a:pPr>
              <a:defRPr/>
            </a:pPr>
            <a:r>
              <a:rPr lang="de-DE" dirty="0">
                <a:latin typeface="Leelawadee" panose="020B0502040204020203" pitchFamily="34" charset="-34"/>
                <a:cs typeface="Leelawadee" panose="020B0502040204020203" pitchFamily="34" charset="-34"/>
              </a:rPr>
              <a:t>Trainers: Christian Schmidt, Michele Bortolomeazzi, </a:t>
            </a:r>
            <a:r>
              <a:rPr lang="de-DE" b="1" dirty="0">
                <a:latin typeface="Leelawadee" panose="020B0502040204020203" pitchFamily="34" charset="-34"/>
                <a:cs typeface="Leelawadee" panose="020B0502040204020203" pitchFamily="34" charset="-34"/>
              </a:rPr>
              <a:t>Ksenia Krooß</a:t>
            </a:r>
          </a:p>
          <a:p>
            <a:pPr>
              <a:defRPr/>
            </a:pPr>
            <a:r>
              <a:rPr lang="de-DE" dirty="0">
                <a:latin typeface="Leelawadee" panose="020B0502040204020203" pitchFamily="34" charset="-34"/>
                <a:cs typeface="Leelawadee" panose="020B0502040204020203" pitchFamily="34" charset="-34"/>
              </a:rPr>
              <a:t>Data Steward</a:t>
            </a:r>
          </a:p>
          <a:p>
            <a:pPr>
              <a:defRPr/>
            </a:pPr>
            <a:r>
              <a:rPr lang="de-DE" dirty="0">
                <a:latin typeface="Leelawadee" panose="020B0502040204020203" pitchFamily="34" charset="-34"/>
                <a:cs typeface="Leelawadee" panose="020B0502040204020203" pitchFamily="34" charset="-34"/>
              </a:rPr>
              <a:t>Center </a:t>
            </a:r>
            <a:r>
              <a:rPr lang="de-DE" dirty="0" err="1">
                <a:latin typeface="Leelawadee" panose="020B0502040204020203" pitchFamily="34" charset="-34"/>
                <a:cs typeface="Leelawadee" panose="020B0502040204020203" pitchFamily="34" charset="-34"/>
              </a:rPr>
              <a:t>for</a:t>
            </a:r>
            <a:r>
              <a:rPr lang="de-DE" dirty="0">
                <a:latin typeface="Leelawadee" panose="020B0502040204020203" pitchFamily="34" charset="-34"/>
                <a:cs typeface="Leelawadee" panose="020B0502040204020203" pitchFamily="34" charset="-34"/>
              </a:rPr>
              <a:t> </a:t>
            </a:r>
            <a:r>
              <a:rPr lang="de-DE" dirty="0" err="1">
                <a:latin typeface="Leelawadee" panose="020B0502040204020203" pitchFamily="34" charset="-34"/>
                <a:cs typeface="Leelawadee" panose="020B0502040204020203" pitchFamily="34" charset="-34"/>
              </a:rPr>
              <a:t>Advanced</a:t>
            </a:r>
            <a:r>
              <a:rPr lang="de-DE" dirty="0">
                <a:latin typeface="Leelawadee" panose="020B0502040204020203" pitchFamily="34" charset="-34"/>
                <a:cs typeface="Leelawadee" panose="020B0502040204020203" pitchFamily="34" charset="-34"/>
              </a:rPr>
              <a:t> </a:t>
            </a:r>
            <a:r>
              <a:rPr lang="de-DE" dirty="0" err="1">
                <a:latin typeface="Leelawadee" panose="020B0502040204020203" pitchFamily="34" charset="-34"/>
                <a:cs typeface="Leelawadee" panose="020B0502040204020203" pitchFamily="34" charset="-34"/>
              </a:rPr>
              <a:t>imaging</a:t>
            </a:r>
            <a:r>
              <a:rPr lang="de-DE" dirty="0">
                <a:latin typeface="Leelawadee" panose="020B0502040204020203" pitchFamily="34" charset="-34"/>
                <a:cs typeface="Leelawadee" panose="020B0502040204020203" pitchFamily="34" charset="-34"/>
              </a:rPr>
              <a:t> (</a:t>
            </a:r>
            <a:r>
              <a:rPr lang="de-DE" dirty="0" err="1">
                <a:latin typeface="Leelawadee" panose="020B0502040204020203" pitchFamily="34" charset="-34"/>
                <a:cs typeface="Leelawadee" panose="020B0502040204020203" pitchFamily="34" charset="-34"/>
              </a:rPr>
              <a:t>CAi</a:t>
            </a:r>
            <a:r>
              <a:rPr lang="de-DE" dirty="0">
                <a:latin typeface="Leelawadee" panose="020B0502040204020203" pitchFamily="34" charset="-34"/>
                <a:cs typeface="Leelawadee" panose="020B0502040204020203" pitchFamily="34" charset="-34"/>
              </a:rPr>
              <a:t>), Heinrich-Heine-Universität Düsseldorf</a:t>
            </a:r>
          </a:p>
          <a:p>
            <a:pPr>
              <a:defRPr/>
            </a:pPr>
            <a:r>
              <a:rPr lang="de-DE" dirty="0">
                <a:latin typeface="Leelawadee" panose="020B0502040204020203" pitchFamily="34" charset="-34"/>
                <a:cs typeface="Leelawadee" panose="020B0502040204020203" pitchFamily="34" charset="-34"/>
                <a:hlinkClick r:id="rId3"/>
              </a:rPr>
              <a:t>ksenia.krooss@hhu.de</a:t>
            </a:r>
            <a:endParaRPr lang="de-DE" dirty="0">
              <a:latin typeface="Leelawadee" panose="020B0502040204020203" pitchFamily="34" charset="-34"/>
              <a:cs typeface="Leelawadee" panose="020B0502040204020203" pitchFamily="34" charset="-34"/>
            </a:endParaRPr>
          </a:p>
          <a:p>
            <a:pPr>
              <a:defRPr/>
            </a:pPr>
            <a:endParaRPr lang="de-DE" dirty="0">
              <a:latin typeface="Leelawadee" panose="020B0502040204020203" pitchFamily="34" charset="-34"/>
              <a:cs typeface="Leelawadee" panose="020B0502040204020203" pitchFamily="34" charset="-34"/>
            </a:endParaRPr>
          </a:p>
        </p:txBody>
      </p:sp>
      <p:sp>
        <p:nvSpPr>
          <p:cNvPr id="8" name="TextBox 1"/>
          <p:cNvSpPr>
            <a:spLocks/>
          </p:cNvSpPr>
          <p:nvPr/>
        </p:nvSpPr>
        <p:spPr bwMode="auto">
          <a:xfrm>
            <a:off x="1035050" y="6181216"/>
            <a:ext cx="3404766" cy="461665"/>
          </a:xfrm>
          <a:prstGeom prst="rect">
            <a:avLst/>
          </a:prstGeom>
          <a:noFill/>
        </p:spPr>
        <p:txBody>
          <a:bodyPr wrap="square" rtlCol="0">
            <a:spAutoFit/>
          </a:bodyPr>
          <a:lstStyle/>
          <a:p>
            <a:pPr>
              <a:defRPr/>
            </a:pPr>
            <a:r>
              <a:rPr lang="de-DE" sz="800" dirty="0" err="1">
                <a:latin typeface="Leelawadee" panose="020B0502040204020203" pitchFamily="34" charset="-34"/>
                <a:cs typeface="Leelawadee" panose="020B0502040204020203" pitchFamily="34" charset="-34"/>
              </a:rPr>
              <a:t>With</a:t>
            </a:r>
            <a:r>
              <a:rPr lang="de-DE" sz="800" dirty="0">
                <a:latin typeface="Leelawadee" panose="020B0502040204020203" pitchFamily="34" charset="-34"/>
                <a:cs typeface="Leelawadee" panose="020B0502040204020203" pitchFamily="34" charset="-34"/>
              </a:rPr>
              <a:t> </a:t>
            </a:r>
            <a:r>
              <a:rPr lang="de-DE" sz="800" dirty="0" err="1">
                <a:latin typeface="Leelawadee" panose="020B0502040204020203" pitchFamily="34" charset="-34"/>
                <a:cs typeface="Leelawadee" panose="020B0502040204020203" pitchFamily="34" charset="-34"/>
              </a:rPr>
              <a:t>the</a:t>
            </a:r>
            <a:r>
              <a:rPr lang="de-DE" sz="800" dirty="0">
                <a:latin typeface="Leelawadee" panose="020B0502040204020203" pitchFamily="34" charset="-34"/>
                <a:cs typeface="Leelawadee" panose="020B0502040204020203" pitchFamily="34" charset="-34"/>
              </a:rPr>
              <a:t> </a:t>
            </a:r>
            <a:r>
              <a:rPr lang="de-DE" sz="800" dirty="0" err="1">
                <a:latin typeface="Leelawadee" panose="020B0502040204020203" pitchFamily="34" charset="-34"/>
                <a:cs typeface="Leelawadee" panose="020B0502040204020203" pitchFamily="34" charset="-34"/>
              </a:rPr>
              <a:t>exception</a:t>
            </a:r>
            <a:r>
              <a:rPr lang="de-DE" sz="800" dirty="0">
                <a:latin typeface="Leelawadee" panose="020B0502040204020203" pitchFamily="34" charset="-34"/>
                <a:cs typeface="Leelawadee" panose="020B0502040204020203" pitchFamily="34" charset="-34"/>
              </a:rPr>
              <a:t> </a:t>
            </a:r>
            <a:r>
              <a:rPr lang="de-DE" sz="800" dirty="0" err="1">
                <a:latin typeface="Leelawadee" panose="020B0502040204020203" pitchFamily="34" charset="-34"/>
                <a:cs typeface="Leelawadee" panose="020B0502040204020203" pitchFamily="34" charset="-34"/>
              </a:rPr>
              <a:t>of</a:t>
            </a:r>
            <a:r>
              <a:rPr lang="de-DE" sz="800" dirty="0">
                <a:latin typeface="Leelawadee" panose="020B0502040204020203" pitchFamily="34" charset="-34"/>
                <a:cs typeface="Leelawadee" panose="020B0502040204020203" pitchFamily="34" charset="-34"/>
              </a:rPr>
              <a:t> </a:t>
            </a:r>
            <a:r>
              <a:rPr lang="de-DE" sz="800" dirty="0" err="1">
                <a:latin typeface="Leelawadee" panose="020B0502040204020203" pitchFamily="34" charset="-34"/>
                <a:cs typeface="Leelawadee" panose="020B0502040204020203" pitchFamily="34" charset="-34"/>
              </a:rPr>
              <a:t>logos</a:t>
            </a:r>
            <a:r>
              <a:rPr lang="de-DE" sz="800" dirty="0">
                <a:latin typeface="Leelawadee" panose="020B0502040204020203" pitchFamily="34" charset="-34"/>
                <a:cs typeface="Leelawadee" panose="020B0502040204020203" pitchFamily="34" charset="-34"/>
              </a:rPr>
              <a:t> and </a:t>
            </a:r>
            <a:r>
              <a:rPr lang="de-DE" sz="800" dirty="0" err="1">
                <a:latin typeface="Leelawadee" panose="020B0502040204020203" pitchFamily="34" charset="-34"/>
                <a:cs typeface="Leelawadee" panose="020B0502040204020203" pitchFamily="34" charset="-34"/>
              </a:rPr>
              <a:t>cited</a:t>
            </a:r>
            <a:r>
              <a:rPr lang="de-DE" sz="800" dirty="0">
                <a:latin typeface="Leelawadee" panose="020B0502040204020203" pitchFamily="34" charset="-34"/>
                <a:cs typeface="Leelawadee" panose="020B0502040204020203" pitchFamily="34" charset="-34"/>
              </a:rPr>
              <a:t> </a:t>
            </a:r>
            <a:r>
              <a:rPr lang="de-DE" sz="800" dirty="0" err="1">
                <a:latin typeface="Leelawadee" panose="020B0502040204020203" pitchFamily="34" charset="-34"/>
                <a:cs typeface="Leelawadee" panose="020B0502040204020203" pitchFamily="34" charset="-34"/>
              </a:rPr>
              <a:t>third</a:t>
            </a:r>
            <a:r>
              <a:rPr lang="de-DE" sz="800" dirty="0">
                <a:latin typeface="Leelawadee" panose="020B0502040204020203" pitchFamily="34" charset="-34"/>
                <a:cs typeface="Leelawadee" panose="020B0502040204020203" pitchFamily="34" charset="-34"/>
              </a:rPr>
              <a:t>-party </a:t>
            </a:r>
            <a:r>
              <a:rPr lang="de-DE" sz="800" dirty="0" err="1">
                <a:latin typeface="Leelawadee" panose="020B0502040204020203" pitchFamily="34" charset="-34"/>
                <a:cs typeface="Leelawadee" panose="020B0502040204020203" pitchFamily="34" charset="-34"/>
              </a:rPr>
              <a:t>content</a:t>
            </a:r>
            <a:r>
              <a:rPr lang="de-DE" sz="800" dirty="0">
                <a:latin typeface="Leelawadee" panose="020B0502040204020203" pitchFamily="34" charset="-34"/>
                <a:cs typeface="Leelawadee" panose="020B0502040204020203" pitchFamily="34" charset="-34"/>
              </a:rPr>
              <a:t>, </a:t>
            </a:r>
            <a:r>
              <a:rPr lang="de-DE" sz="800" dirty="0" err="1">
                <a:latin typeface="Leelawadee" panose="020B0502040204020203" pitchFamily="34" charset="-34"/>
                <a:cs typeface="Leelawadee" panose="020B0502040204020203" pitchFamily="34" charset="-34"/>
              </a:rPr>
              <a:t>the</a:t>
            </a:r>
            <a:r>
              <a:rPr lang="de-DE" sz="800" dirty="0">
                <a:latin typeface="Leelawadee" panose="020B0502040204020203" pitchFamily="34" charset="-34"/>
                <a:cs typeface="Leelawadee" panose="020B0502040204020203" pitchFamily="34" charset="-34"/>
              </a:rPr>
              <a:t> </a:t>
            </a:r>
            <a:r>
              <a:rPr lang="de-DE" sz="800" dirty="0" err="1">
                <a:latin typeface="Leelawadee" panose="020B0502040204020203" pitchFamily="34" charset="-34"/>
                <a:cs typeface="Leelawadee" panose="020B0502040204020203" pitchFamily="34" charset="-34"/>
              </a:rPr>
              <a:t>content</a:t>
            </a:r>
            <a:r>
              <a:rPr lang="de-DE" sz="800" dirty="0">
                <a:latin typeface="Leelawadee" panose="020B0502040204020203" pitchFamily="34" charset="-34"/>
                <a:cs typeface="Leelawadee" panose="020B0502040204020203" pitchFamily="34" charset="-34"/>
              </a:rPr>
              <a:t> </a:t>
            </a:r>
            <a:r>
              <a:rPr lang="de-DE" sz="800" dirty="0" err="1">
                <a:latin typeface="Leelawadee" panose="020B0502040204020203" pitchFamily="34" charset="-34"/>
                <a:cs typeface="Leelawadee" panose="020B0502040204020203" pitchFamily="34" charset="-34"/>
              </a:rPr>
              <a:t>of</a:t>
            </a:r>
            <a:r>
              <a:rPr lang="de-DE" sz="800" dirty="0">
                <a:latin typeface="Leelawadee" panose="020B0502040204020203" pitchFamily="34" charset="-34"/>
                <a:cs typeface="Leelawadee" panose="020B0502040204020203" pitchFamily="34" charset="-34"/>
              </a:rPr>
              <a:t> </a:t>
            </a:r>
            <a:r>
              <a:rPr lang="de-DE" sz="800" dirty="0" err="1">
                <a:latin typeface="Leelawadee" panose="020B0502040204020203" pitchFamily="34" charset="-34"/>
                <a:cs typeface="Leelawadee" panose="020B0502040204020203" pitchFamily="34" charset="-34"/>
              </a:rPr>
              <a:t>these</a:t>
            </a:r>
            <a:r>
              <a:rPr lang="de-DE" sz="800" dirty="0">
                <a:latin typeface="Leelawadee" panose="020B0502040204020203" pitchFamily="34" charset="-34"/>
                <a:cs typeface="Leelawadee" panose="020B0502040204020203" pitchFamily="34" charset="-34"/>
              </a:rPr>
              <a:t> </a:t>
            </a:r>
            <a:r>
              <a:rPr lang="de-DE" sz="800" dirty="0" err="1">
                <a:latin typeface="Leelawadee" panose="020B0502040204020203" pitchFamily="34" charset="-34"/>
                <a:cs typeface="Leelawadee" panose="020B0502040204020203" pitchFamily="34" charset="-34"/>
              </a:rPr>
              <a:t>slides</a:t>
            </a:r>
            <a:r>
              <a:rPr lang="de-DE" sz="800" dirty="0">
                <a:latin typeface="Leelawadee" panose="020B0502040204020203" pitchFamily="34" charset="-34"/>
                <a:cs typeface="Leelawadee" panose="020B0502040204020203" pitchFamily="34" charset="-34"/>
              </a:rPr>
              <a:t> </a:t>
            </a:r>
            <a:r>
              <a:rPr lang="de-DE" sz="800" dirty="0" err="1">
                <a:latin typeface="Leelawadee" panose="020B0502040204020203" pitchFamily="34" charset="-34"/>
                <a:cs typeface="Leelawadee" panose="020B0502040204020203" pitchFamily="34" charset="-34"/>
              </a:rPr>
              <a:t>is</a:t>
            </a:r>
            <a:r>
              <a:rPr lang="de-DE" sz="800" dirty="0">
                <a:latin typeface="Leelawadee" panose="020B0502040204020203" pitchFamily="34" charset="-34"/>
                <a:cs typeface="Leelawadee" panose="020B0502040204020203" pitchFamily="34" charset="-34"/>
              </a:rPr>
              <a:t> </a:t>
            </a:r>
            <a:r>
              <a:rPr lang="de-DE" sz="800" dirty="0" err="1">
                <a:latin typeface="Leelawadee" panose="020B0502040204020203" pitchFamily="34" charset="-34"/>
                <a:cs typeface="Leelawadee" panose="020B0502040204020203" pitchFamily="34" charset="-34"/>
              </a:rPr>
              <a:t>shared</a:t>
            </a:r>
            <a:r>
              <a:rPr lang="de-DE" sz="800" dirty="0">
                <a:latin typeface="Leelawadee" panose="020B0502040204020203" pitchFamily="34" charset="-34"/>
                <a:cs typeface="Leelawadee" panose="020B0502040204020203" pitchFamily="34" charset="-34"/>
              </a:rPr>
              <a:t> </a:t>
            </a:r>
            <a:r>
              <a:rPr lang="de-DE" sz="800" dirty="0" err="1">
                <a:latin typeface="Leelawadee" panose="020B0502040204020203" pitchFamily="34" charset="-34"/>
                <a:cs typeface="Leelawadee" panose="020B0502040204020203" pitchFamily="34" charset="-34"/>
              </a:rPr>
              <a:t>under</a:t>
            </a:r>
            <a:r>
              <a:rPr lang="de-DE" sz="800" dirty="0">
                <a:latin typeface="Leelawadee" panose="020B0502040204020203" pitchFamily="34" charset="-34"/>
                <a:cs typeface="Leelawadee" panose="020B0502040204020203" pitchFamily="34" charset="-34"/>
              </a:rPr>
              <a:t> </a:t>
            </a:r>
            <a:r>
              <a:rPr lang="de-DE" sz="800" dirty="0" err="1">
                <a:latin typeface="Leelawadee" panose="020B0502040204020203" pitchFamily="34" charset="-34"/>
                <a:cs typeface="Leelawadee" panose="020B0502040204020203" pitchFamily="34" charset="-34"/>
              </a:rPr>
              <a:t>the</a:t>
            </a:r>
            <a:r>
              <a:rPr lang="de-DE" sz="800" dirty="0">
                <a:latin typeface="Leelawadee" panose="020B0502040204020203" pitchFamily="34" charset="-34"/>
                <a:cs typeface="Leelawadee" panose="020B0502040204020203" pitchFamily="34" charset="-34"/>
              </a:rPr>
              <a:t> </a:t>
            </a:r>
            <a:r>
              <a:rPr lang="de-DE" sz="800" dirty="0" err="1">
                <a:latin typeface="Leelawadee" panose="020B0502040204020203" pitchFamily="34" charset="-34"/>
                <a:cs typeface="Leelawadee" panose="020B0502040204020203" pitchFamily="34" charset="-34"/>
              </a:rPr>
              <a:t>terms</a:t>
            </a:r>
            <a:r>
              <a:rPr lang="de-DE" sz="800" dirty="0">
                <a:latin typeface="Leelawadee" panose="020B0502040204020203" pitchFamily="34" charset="-34"/>
                <a:cs typeface="Leelawadee" panose="020B0502040204020203" pitchFamily="34" charset="-34"/>
              </a:rPr>
              <a:t> </a:t>
            </a:r>
            <a:r>
              <a:rPr lang="de-DE" sz="800" dirty="0" err="1">
                <a:latin typeface="Leelawadee" panose="020B0502040204020203" pitchFamily="34" charset="-34"/>
                <a:cs typeface="Leelawadee" panose="020B0502040204020203" pitchFamily="34" charset="-34"/>
              </a:rPr>
              <a:t>of</a:t>
            </a:r>
            <a:r>
              <a:rPr lang="de-DE" sz="800" dirty="0">
                <a:latin typeface="Leelawadee" panose="020B0502040204020203" pitchFamily="34" charset="-34"/>
                <a:cs typeface="Leelawadee" panose="020B0502040204020203" pitchFamily="34" charset="-34"/>
              </a:rPr>
              <a:t> </a:t>
            </a:r>
            <a:r>
              <a:rPr lang="de-DE" sz="800" dirty="0" err="1">
                <a:latin typeface="Leelawadee" panose="020B0502040204020203" pitchFamily="34" charset="-34"/>
                <a:cs typeface="Leelawadee" panose="020B0502040204020203" pitchFamily="34" charset="-34"/>
              </a:rPr>
              <a:t>the</a:t>
            </a:r>
            <a:r>
              <a:rPr lang="de-DE" sz="800" dirty="0">
                <a:latin typeface="Leelawadee" panose="020B0502040204020203" pitchFamily="34" charset="-34"/>
                <a:cs typeface="Leelawadee" panose="020B0502040204020203" pitchFamily="34" charset="-34"/>
              </a:rPr>
              <a:t> </a:t>
            </a:r>
            <a:r>
              <a:rPr lang="de-DE" sz="800" u="sng" dirty="0">
                <a:latin typeface="Leelawadee" panose="020B0502040204020203" pitchFamily="34" charset="-34"/>
                <a:cs typeface="Leelawadee" panose="020B0502040204020203" pitchFamily="34" charset="-34"/>
                <a:hlinkClick r:id="rId4" tooltip="http://creativecommons.org/licenses/by/4.0"/>
              </a:rPr>
              <a:t>Creative Commons Attribution License (CC-BY 4.0)</a:t>
            </a:r>
            <a:r>
              <a:rPr lang="de-DE" sz="800" dirty="0">
                <a:latin typeface="Leelawadee" panose="020B0502040204020203" pitchFamily="34" charset="-34"/>
                <a:cs typeface="Leelawadee" panose="020B0502040204020203" pitchFamily="34" charset="-34"/>
              </a:rPr>
              <a:t> </a:t>
            </a:r>
            <a:r>
              <a:rPr lang="de-DE" sz="800" dirty="0" err="1">
                <a:latin typeface="Leelawadee" panose="020B0502040204020203" pitchFamily="34" charset="-34"/>
                <a:cs typeface="Leelawadee" panose="020B0502040204020203" pitchFamily="34" charset="-34"/>
              </a:rPr>
              <a:t>unless</a:t>
            </a:r>
            <a:r>
              <a:rPr lang="de-DE" sz="800" dirty="0">
                <a:latin typeface="Leelawadee" panose="020B0502040204020203" pitchFamily="34" charset="-34"/>
                <a:cs typeface="Leelawadee" panose="020B0502040204020203" pitchFamily="34" charset="-34"/>
              </a:rPr>
              <a:t> </a:t>
            </a:r>
            <a:r>
              <a:rPr lang="de-DE" sz="800" dirty="0" err="1">
                <a:latin typeface="Leelawadee" panose="020B0502040204020203" pitchFamily="34" charset="-34"/>
                <a:cs typeface="Leelawadee" panose="020B0502040204020203" pitchFamily="34" charset="-34"/>
              </a:rPr>
              <a:t>the</a:t>
            </a:r>
            <a:r>
              <a:rPr lang="de-DE" sz="800" dirty="0">
                <a:latin typeface="Leelawadee" panose="020B0502040204020203" pitchFamily="34" charset="-34"/>
                <a:cs typeface="Leelawadee" panose="020B0502040204020203" pitchFamily="34" charset="-34"/>
              </a:rPr>
              <a:t> </a:t>
            </a:r>
            <a:r>
              <a:rPr lang="de-DE" sz="800" dirty="0" err="1">
                <a:latin typeface="Leelawadee" panose="020B0502040204020203" pitchFamily="34" charset="-34"/>
                <a:cs typeface="Leelawadee" panose="020B0502040204020203" pitchFamily="34" charset="-34"/>
              </a:rPr>
              <a:t>content</a:t>
            </a:r>
            <a:r>
              <a:rPr lang="de-DE" sz="800" dirty="0">
                <a:latin typeface="Leelawadee" panose="020B0502040204020203" pitchFamily="34" charset="-34"/>
                <a:cs typeface="Leelawadee" panose="020B0502040204020203" pitchFamily="34" charset="-34"/>
              </a:rPr>
              <a:t> </a:t>
            </a:r>
            <a:r>
              <a:rPr lang="de-DE" sz="800" dirty="0" err="1">
                <a:latin typeface="Leelawadee" panose="020B0502040204020203" pitchFamily="34" charset="-34"/>
                <a:cs typeface="Leelawadee" panose="020B0502040204020203" pitchFamily="34" charset="-34"/>
              </a:rPr>
              <a:t>is</a:t>
            </a:r>
            <a:r>
              <a:rPr lang="de-DE" sz="800" dirty="0">
                <a:latin typeface="Leelawadee" panose="020B0502040204020203" pitchFamily="34" charset="-34"/>
                <a:cs typeface="Leelawadee" panose="020B0502040204020203" pitchFamily="34" charset="-34"/>
              </a:rPr>
              <a:t> </a:t>
            </a:r>
            <a:r>
              <a:rPr lang="de-DE" sz="800" dirty="0" err="1">
                <a:latin typeface="Leelawadee" panose="020B0502040204020203" pitchFamily="34" charset="-34"/>
                <a:cs typeface="Leelawadee" panose="020B0502040204020203" pitchFamily="34" charset="-34"/>
              </a:rPr>
              <a:t>marked</a:t>
            </a:r>
            <a:r>
              <a:rPr lang="de-DE" sz="800" dirty="0">
                <a:latin typeface="Leelawadee" panose="020B0502040204020203" pitchFamily="34" charset="-34"/>
                <a:cs typeface="Leelawadee" panose="020B0502040204020203" pitchFamily="34" charset="-34"/>
              </a:rPr>
              <a:t> </a:t>
            </a:r>
            <a:r>
              <a:rPr lang="de-DE" sz="800" dirty="0" err="1">
                <a:latin typeface="Leelawadee" panose="020B0502040204020203" pitchFamily="34" charset="-34"/>
                <a:cs typeface="Leelawadee" panose="020B0502040204020203" pitchFamily="34" charset="-34"/>
              </a:rPr>
              <a:t>otherwise</a:t>
            </a:r>
            <a:r>
              <a:rPr lang="de-DE" sz="800" dirty="0">
                <a:latin typeface="Leelawadee" panose="020B0502040204020203" pitchFamily="34" charset="-34"/>
                <a:cs typeface="Leelawadee" panose="020B0502040204020203" pitchFamily="34" charset="-34"/>
              </a:rPr>
              <a:t>.</a:t>
            </a:r>
            <a:endParaRPr dirty="0">
              <a:latin typeface="Leelawadee" panose="020B0502040204020203" pitchFamily="34" charset="-34"/>
              <a:cs typeface="Leelawadee" panose="020B0502040204020203" pitchFamily="34" charset="-34"/>
            </a:endParaRPr>
          </a:p>
        </p:txBody>
      </p:sp>
      <p:pic>
        <p:nvPicPr>
          <p:cNvPr id="9" name="Picture 2" descr="https://mirrors.creativecommons.org/presskit/buttons/88x31/png/by.png"/>
          <p:cNvPicPr>
            <a:picLocks noChangeAspect="1" noChangeArrowheads="1"/>
          </p:cNvPicPr>
          <p:nvPr/>
        </p:nvPicPr>
        <p:blipFill>
          <a:blip r:embed="rId5"/>
          <a:stretch/>
        </p:blipFill>
        <p:spPr bwMode="auto">
          <a:xfrm>
            <a:off x="92008" y="6257416"/>
            <a:ext cx="943043" cy="329946"/>
          </a:xfrm>
          <a:prstGeom prst="rect">
            <a:avLst/>
          </a:prstGeom>
          <a:noFill/>
        </p:spPr>
      </p:pic>
      <p:pic>
        <p:nvPicPr>
          <p:cNvPr id="10" name="Grafik 9">
            <a:extLst>
              <a:ext uri="{FF2B5EF4-FFF2-40B4-BE49-F238E27FC236}">
                <a16:creationId xmlns:a16="http://schemas.microsoft.com/office/drawing/2014/main" id="{3DB2BBEB-1D62-490D-949C-F7C32B15863C}"/>
              </a:ext>
            </a:extLst>
          </p:cNvPr>
          <p:cNvPicPr>
            <a:picLocks noChangeAspect="1"/>
          </p:cNvPicPr>
          <p:nvPr/>
        </p:nvPicPr>
        <p:blipFill>
          <a:blip r:embed="rId6"/>
          <a:stretch>
            <a:fillRect/>
          </a:stretch>
        </p:blipFill>
        <p:spPr bwMode="auto">
          <a:xfrm>
            <a:off x="229814" y="233105"/>
            <a:ext cx="1610472" cy="1179671"/>
          </a:xfrm>
          <a:prstGeom prst="rect">
            <a:avLst/>
          </a:prstGeom>
        </p:spPr>
      </p:pic>
      <p:sp>
        <p:nvSpPr>
          <p:cNvPr id="11" name="Datumsplatzhalter 3">
            <a:extLst>
              <a:ext uri="{FF2B5EF4-FFF2-40B4-BE49-F238E27FC236}">
                <a16:creationId xmlns:a16="http://schemas.microsoft.com/office/drawing/2014/main" id="{DDB9A475-DD68-4BE9-B274-9F3DBE4B9058}"/>
              </a:ext>
            </a:extLst>
          </p:cNvPr>
          <p:cNvSpPr txBox="1">
            <a:spLocks/>
          </p:cNvSpPr>
          <p:nvPr/>
        </p:nvSpPr>
        <p:spPr bwMode="auto">
          <a:xfrm>
            <a:off x="10094429" y="6422389"/>
            <a:ext cx="905142" cy="260985"/>
          </a:xfrm>
          <a:prstGeom prst="rect">
            <a:avLst/>
          </a:prstGeom>
        </p:spPr>
        <p:txBody>
          <a:bodyPr anchor="ctr" anchorCtr="0"/>
          <a:lstStyle>
            <a:defPPr>
              <a:defRPr lang="de-DE"/>
            </a:defPPr>
            <a:lvl1pPr marL="0" algn="ctr" defTabSz="914400">
              <a:defRPr sz="900">
                <a:solidFill>
                  <a:schemeClr val="tx1"/>
                </a:solidFill>
                <a:latin typeface="Leelawadee UI"/>
                <a:ea typeface="+mn-ea"/>
                <a:cs typeface="Leelawadee UI"/>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a:lstStyle>
          <a:p>
            <a:pPr>
              <a:defRPr/>
            </a:pPr>
            <a:r>
              <a:rPr lang="de-DE" dirty="0">
                <a:latin typeface="Leelawadee" panose="020B0502040204020203" pitchFamily="34" charset="-34"/>
                <a:cs typeface="Leelawadee" panose="020B0502040204020203" pitchFamily="34" charset="-34"/>
              </a:rPr>
              <a:t>12.03.2025</a:t>
            </a:r>
          </a:p>
        </p:txBody>
      </p:sp>
      <p:sp>
        <p:nvSpPr>
          <p:cNvPr id="12" name="Datumsplatzhalter 3">
            <a:extLst>
              <a:ext uri="{FF2B5EF4-FFF2-40B4-BE49-F238E27FC236}">
                <a16:creationId xmlns:a16="http://schemas.microsoft.com/office/drawing/2014/main" id="{5F284905-4BE8-4CF8-9D5B-32F1370A13EC}"/>
              </a:ext>
            </a:extLst>
          </p:cNvPr>
          <p:cNvSpPr txBox="1">
            <a:spLocks/>
          </p:cNvSpPr>
          <p:nvPr/>
        </p:nvSpPr>
        <p:spPr bwMode="auto">
          <a:xfrm>
            <a:off x="9048328" y="6442636"/>
            <a:ext cx="1046101" cy="220491"/>
          </a:xfrm>
          <a:prstGeom prst="rect">
            <a:avLst/>
          </a:prstGeom>
        </p:spPr>
        <p:txBody>
          <a:bodyPr anchor="ctr" anchorCtr="0"/>
          <a:lstStyle>
            <a:defPPr>
              <a:defRPr lang="de-DE"/>
            </a:defPPr>
            <a:lvl1pPr marL="0" algn="ctr" defTabSz="914400">
              <a:defRPr sz="900">
                <a:solidFill>
                  <a:schemeClr val="tx1"/>
                </a:solidFill>
                <a:latin typeface="Leelawadee UI"/>
                <a:ea typeface="+mn-ea"/>
                <a:cs typeface="Leelawadee UI"/>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a:lstStyle>
          <a:p>
            <a:pPr>
              <a:defRPr/>
            </a:pPr>
            <a:r>
              <a:rPr lang="de-DE" b="1" dirty="0">
                <a:latin typeface="Leelawadee" panose="020B0502040204020203" pitchFamily="34" charset="-34"/>
                <a:cs typeface="Leelawadee" panose="020B0502040204020203" pitchFamily="34" charset="-34"/>
              </a:rPr>
              <a:t>E-Science Tage</a:t>
            </a:r>
          </a:p>
        </p:txBody>
      </p:sp>
      <p:sp>
        <p:nvSpPr>
          <p:cNvPr id="13" name="Textfeld 12">
            <a:extLst>
              <a:ext uri="{FF2B5EF4-FFF2-40B4-BE49-F238E27FC236}">
                <a16:creationId xmlns:a16="http://schemas.microsoft.com/office/drawing/2014/main" id="{DC9E047B-6519-4194-A7C8-EC13F483913C}"/>
              </a:ext>
            </a:extLst>
          </p:cNvPr>
          <p:cNvSpPr txBox="1"/>
          <p:nvPr/>
        </p:nvSpPr>
        <p:spPr>
          <a:xfrm>
            <a:off x="7968208" y="5922783"/>
            <a:ext cx="4020909" cy="369332"/>
          </a:xfrm>
          <a:prstGeom prst="rect">
            <a:avLst/>
          </a:prstGeom>
          <a:noFill/>
        </p:spPr>
        <p:txBody>
          <a:bodyPr wrap="none" rtlCol="0">
            <a:spAutoFit/>
          </a:bodyPr>
          <a:lstStyle/>
          <a:p>
            <a:r>
              <a:rPr lang="de-DE" dirty="0" err="1"/>
              <a:t>Zenodo</a:t>
            </a:r>
            <a:r>
              <a:rPr lang="de-DE" dirty="0"/>
              <a:t> DOI: </a:t>
            </a:r>
            <a:r>
              <a:rPr lang="de-DE" b="1" dirty="0"/>
              <a:t>10.5281/zenodo.15026373</a:t>
            </a:r>
            <a:r>
              <a:rPr lang="de-DE" dirty="0"/>
              <a:t> </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5" name="Inhaltsplatzhalter 2"/>
          <p:cNvSpPr>
            <a:spLocks noGrp="1"/>
          </p:cNvSpPr>
          <p:nvPr>
            <p:ph idx="1"/>
          </p:nvPr>
        </p:nvSpPr>
        <p:spPr bwMode="auto">
          <a:xfrm>
            <a:off x="838199" y="1320800"/>
            <a:ext cx="4033665" cy="4856163"/>
          </a:xfrm>
        </p:spPr>
        <p:txBody>
          <a:bodyPr>
            <a:normAutofit fontScale="92500"/>
          </a:bodyPr>
          <a:lstStyle/>
          <a:p>
            <a:pPr marL="0" indent="0">
              <a:buNone/>
              <a:defRPr/>
            </a:pPr>
            <a:r>
              <a:rPr lang="en-US" sz="2400" b="1" dirty="0">
                <a:latin typeface="Leelawadee" panose="020B0502040204020203" pitchFamily="34" charset="-34"/>
                <a:cs typeface="Leelawadee" panose="020B0502040204020203" pitchFamily="34" charset="-34"/>
              </a:rPr>
              <a:t>Type: </a:t>
            </a:r>
          </a:p>
          <a:p>
            <a:pPr>
              <a:defRPr/>
            </a:pPr>
            <a:r>
              <a:rPr lang="en-US" sz="2400" dirty="0">
                <a:latin typeface="Leelawadee" panose="020B0502040204020203" pitchFamily="34" charset="-34"/>
                <a:cs typeface="Leelawadee" panose="020B0502040204020203" pitchFamily="34" charset="-34"/>
              </a:rPr>
              <a:t>added-value database</a:t>
            </a:r>
          </a:p>
          <a:p>
            <a:pPr marL="0" indent="0">
              <a:buNone/>
              <a:defRPr/>
            </a:pPr>
            <a:r>
              <a:rPr lang="en-US" sz="2400" b="1" dirty="0">
                <a:latin typeface="Leelawadee" panose="020B0502040204020203" pitchFamily="34" charset="-34"/>
                <a:cs typeface="Leelawadee" panose="020B0502040204020203" pitchFamily="34" charset="-34"/>
              </a:rPr>
              <a:t>Location:</a:t>
            </a:r>
          </a:p>
          <a:p>
            <a:pPr>
              <a:defRPr/>
            </a:pPr>
            <a:r>
              <a:rPr lang="en-US" sz="2400" dirty="0">
                <a:latin typeface="Leelawadee" panose="020B0502040204020203" pitchFamily="34" charset="-34"/>
                <a:cs typeface="Leelawadee" panose="020B0502040204020203" pitchFamily="34" charset="-34"/>
              </a:rPr>
              <a:t>developed as a collaboration of the EMBL-EBI at </a:t>
            </a:r>
            <a:r>
              <a:rPr lang="en-US" sz="2400" dirty="0" err="1">
                <a:latin typeface="Leelawadee" panose="020B0502040204020203" pitchFamily="34" charset="-34"/>
                <a:cs typeface="Leelawadee" panose="020B0502040204020203" pitchFamily="34" charset="-34"/>
              </a:rPr>
              <a:t>Hinxton</a:t>
            </a:r>
            <a:r>
              <a:rPr lang="en-US" sz="2400" dirty="0">
                <a:latin typeface="Leelawadee" panose="020B0502040204020203" pitchFamily="34" charset="-34"/>
                <a:cs typeface="Leelawadee" panose="020B0502040204020203" pitchFamily="34" charset="-34"/>
              </a:rPr>
              <a:t>, UK, and the Open Microscopy Environment consortium (OME) at University of Dundee</a:t>
            </a:r>
          </a:p>
          <a:p>
            <a:pPr marL="0" indent="0">
              <a:buNone/>
            </a:pPr>
            <a:r>
              <a:rPr lang="en-US" sz="2400" b="1" dirty="0">
                <a:latin typeface="Leelawadee" panose="020B0502040204020203" pitchFamily="34" charset="-34"/>
                <a:cs typeface="Leelawadee" panose="020B0502040204020203" pitchFamily="34" charset="-34"/>
              </a:rPr>
              <a:t>Data uploaded:</a:t>
            </a:r>
          </a:p>
          <a:p>
            <a:r>
              <a:rPr lang="en-US" sz="2400" dirty="0">
                <a:latin typeface="Leelawadee" panose="020B0502040204020203" pitchFamily="34" charset="-34"/>
                <a:cs typeface="Leelawadee" panose="020B0502040204020203" pitchFamily="34" charset="-34"/>
              </a:rPr>
              <a:t>as of January 2025 411 TB was deposited</a:t>
            </a:r>
          </a:p>
          <a:p>
            <a:r>
              <a:rPr lang="en-US" sz="2400" dirty="0">
                <a:latin typeface="Leelawadee" panose="020B0502040204020203" pitchFamily="34" charset="-34"/>
                <a:cs typeface="Leelawadee" panose="020B0502040204020203" pitchFamily="34" charset="-34"/>
              </a:rPr>
              <a:t>in over 130 studies</a:t>
            </a:r>
          </a:p>
        </p:txBody>
      </p:sp>
      <p:sp>
        <p:nvSpPr>
          <p:cNvPr id="7" name="Foliennummernplatzhalter 5"/>
          <p:cNvSpPr>
            <a:spLocks noGrp="1"/>
          </p:cNvSpPr>
          <p:nvPr>
            <p:ph type="sldNum" sz="quarter" idx="4294967295"/>
          </p:nvPr>
        </p:nvSpPr>
        <p:spPr bwMode="auto">
          <a:xfrm>
            <a:off x="10999571" y="6422389"/>
            <a:ext cx="684429" cy="260985"/>
          </a:xfrm>
          <a:prstGeom prst="rect">
            <a:avLst/>
          </a:prstGeom>
        </p:spPr>
        <p:txBody>
          <a:bodyPr anchor="ctr" anchorCtr="0"/>
          <a:lstStyle>
            <a:lvl1pPr algn="ctr">
              <a:defRPr sz="900">
                <a:solidFill>
                  <a:srgbClr val="0B1B2E"/>
                </a:solidFill>
                <a:latin typeface="Leelawadee UI"/>
                <a:cs typeface="Leelawadee UI"/>
              </a:defRPr>
            </a:lvl1pPr>
          </a:lstStyle>
          <a:p>
            <a:pPr>
              <a:defRPr/>
            </a:pPr>
            <a:fld id="{8B28DBE6-A72F-4110-9C20-90C998823C45}" type="slidenum">
              <a:rPr lang="de-DE">
                <a:latin typeface="Leelawadee" panose="020B0502040204020203" pitchFamily="34" charset="-34"/>
                <a:cs typeface="Leelawadee" panose="020B0502040204020203" pitchFamily="34" charset="-34"/>
              </a:rPr>
              <a:t>10</a:t>
            </a:fld>
            <a:endParaRPr lang="de-DE">
              <a:latin typeface="Leelawadee" panose="020B0502040204020203" pitchFamily="34" charset="-34"/>
              <a:cs typeface="Leelawadee" panose="020B0502040204020203" pitchFamily="34" charset="-34"/>
            </a:endParaRPr>
          </a:p>
        </p:txBody>
      </p:sp>
      <p:pic>
        <p:nvPicPr>
          <p:cNvPr id="8" name="Picture 2" descr="https://mirrors.creativecommons.org/presskit/buttons/88x31/png/by.png"/>
          <p:cNvPicPr>
            <a:picLocks noChangeAspect="1" noChangeArrowheads="1"/>
          </p:cNvPicPr>
          <p:nvPr/>
        </p:nvPicPr>
        <p:blipFill>
          <a:blip r:embed="rId3"/>
          <a:stretch/>
        </p:blipFill>
        <p:spPr bwMode="auto">
          <a:xfrm>
            <a:off x="193083" y="6363629"/>
            <a:ext cx="693652" cy="242690"/>
          </a:xfrm>
          <a:prstGeom prst="rect">
            <a:avLst/>
          </a:prstGeom>
          <a:noFill/>
        </p:spPr>
      </p:pic>
      <p:pic>
        <p:nvPicPr>
          <p:cNvPr id="17" name="Grafik 16">
            <a:extLst>
              <a:ext uri="{FF2B5EF4-FFF2-40B4-BE49-F238E27FC236}">
                <a16:creationId xmlns:a16="http://schemas.microsoft.com/office/drawing/2014/main" id="{AA91E4BF-15C7-40BD-8C07-D9B4C1783971}"/>
              </a:ext>
            </a:extLst>
          </p:cNvPr>
          <p:cNvPicPr>
            <a:picLocks noChangeAspect="1"/>
          </p:cNvPicPr>
          <p:nvPr/>
        </p:nvPicPr>
        <p:blipFill>
          <a:blip r:embed="rId4"/>
          <a:stretch>
            <a:fillRect/>
          </a:stretch>
        </p:blipFill>
        <p:spPr bwMode="auto">
          <a:xfrm>
            <a:off x="127097" y="247971"/>
            <a:ext cx="1000351" cy="732757"/>
          </a:xfrm>
          <a:prstGeom prst="rect">
            <a:avLst/>
          </a:prstGeom>
        </p:spPr>
      </p:pic>
      <p:sp>
        <p:nvSpPr>
          <p:cNvPr id="18" name="Titel 1">
            <a:extLst>
              <a:ext uri="{FF2B5EF4-FFF2-40B4-BE49-F238E27FC236}">
                <a16:creationId xmlns:a16="http://schemas.microsoft.com/office/drawing/2014/main" id="{1036FFC1-024B-4579-B134-134E0556AD0D}"/>
              </a:ext>
            </a:extLst>
          </p:cNvPr>
          <p:cNvSpPr txBox="1">
            <a:spLocks/>
          </p:cNvSpPr>
          <p:nvPr/>
        </p:nvSpPr>
        <p:spPr bwMode="auto">
          <a:xfrm>
            <a:off x="1343472" y="284507"/>
            <a:ext cx="8524630" cy="681355"/>
          </a:xfrm>
          <a:prstGeom prst="rect">
            <a:avLst/>
          </a:prstGeom>
        </p:spPr>
        <p:txBody>
          <a:bodyPr vert="horz" lIns="91440" tIns="45720" rIns="91440" bIns="45720" rtlCol="0" anchor="ctr">
            <a:normAutofit fontScale="97500"/>
          </a:bodyPr>
          <a:lstStyle>
            <a:lvl1pPr algn="l" defTabSz="914400">
              <a:lnSpc>
                <a:spcPct val="90000"/>
              </a:lnSpc>
              <a:spcBef>
                <a:spcPts val="0"/>
              </a:spcBef>
              <a:buNone/>
              <a:defRPr sz="4400">
                <a:solidFill>
                  <a:srgbClr val="0B1B2E"/>
                </a:solidFill>
                <a:latin typeface="Leelawadee UI"/>
                <a:ea typeface="+mj-ea"/>
                <a:cs typeface="Leelawadee UI"/>
              </a:defRPr>
            </a:lvl1pPr>
          </a:lstStyle>
          <a:p>
            <a:pPr algn="ctr">
              <a:defRPr/>
            </a:pPr>
            <a:r>
              <a:rPr lang="de-DE" dirty="0">
                <a:latin typeface="Leelawadee" panose="020B0502040204020203" pitchFamily="34" charset="-34"/>
                <a:cs typeface="Leelawadee" panose="020B0502040204020203" pitchFamily="34" charset="-34"/>
              </a:rPr>
              <a:t>Image Data </a:t>
            </a:r>
            <a:r>
              <a:rPr lang="de-DE" dirty="0" err="1">
                <a:latin typeface="Leelawadee" panose="020B0502040204020203" pitchFamily="34" charset="-34"/>
                <a:cs typeface="Leelawadee" panose="020B0502040204020203" pitchFamily="34" charset="-34"/>
              </a:rPr>
              <a:t>Resource</a:t>
            </a:r>
            <a:r>
              <a:rPr lang="de-DE" dirty="0">
                <a:latin typeface="Leelawadee" panose="020B0502040204020203" pitchFamily="34" charset="-34"/>
                <a:cs typeface="Leelawadee" panose="020B0502040204020203" pitchFamily="34" charset="-34"/>
              </a:rPr>
              <a:t> (IDR)</a:t>
            </a:r>
          </a:p>
        </p:txBody>
      </p:sp>
      <p:pic>
        <p:nvPicPr>
          <p:cNvPr id="9" name="Grafik 8">
            <a:extLst>
              <a:ext uri="{FF2B5EF4-FFF2-40B4-BE49-F238E27FC236}">
                <a16:creationId xmlns:a16="http://schemas.microsoft.com/office/drawing/2014/main" id="{8EADBA1D-CD85-4789-AF50-B87B56CE2D12}"/>
              </a:ext>
            </a:extLst>
          </p:cNvPr>
          <p:cNvPicPr>
            <a:picLocks noChangeAspect="1"/>
          </p:cNvPicPr>
          <p:nvPr/>
        </p:nvPicPr>
        <p:blipFill rotWithShape="1">
          <a:blip r:embed="rId5">
            <a:extLst>
              <a:ext uri="{96DAC541-7B7A-43D3-8B79-37D633B846F1}">
                <asvg:svgBlip xmlns:asvg="http://schemas.microsoft.com/office/drawing/2016/SVG/main" r:embed="rId6"/>
              </a:ext>
            </a:extLst>
          </a:blip>
          <a:srcRect t="1" r="61474" b="-20203"/>
          <a:stretch/>
        </p:blipFill>
        <p:spPr bwMode="auto">
          <a:xfrm>
            <a:off x="8976320" y="193426"/>
            <a:ext cx="828567" cy="1001866"/>
          </a:xfrm>
          <a:prstGeom prst="rect">
            <a:avLst/>
          </a:prstGeom>
        </p:spPr>
      </p:pic>
      <p:sp>
        <p:nvSpPr>
          <p:cNvPr id="16" name="Datumsplatzhalter 3">
            <a:extLst>
              <a:ext uri="{FF2B5EF4-FFF2-40B4-BE49-F238E27FC236}">
                <a16:creationId xmlns:a16="http://schemas.microsoft.com/office/drawing/2014/main" id="{16E51005-FFB4-450D-9381-91543DC7F6EA}"/>
              </a:ext>
            </a:extLst>
          </p:cNvPr>
          <p:cNvSpPr txBox="1">
            <a:spLocks/>
          </p:cNvSpPr>
          <p:nvPr/>
        </p:nvSpPr>
        <p:spPr bwMode="auto">
          <a:xfrm>
            <a:off x="10094429" y="6422389"/>
            <a:ext cx="905142" cy="260985"/>
          </a:xfrm>
          <a:prstGeom prst="rect">
            <a:avLst/>
          </a:prstGeom>
        </p:spPr>
        <p:txBody>
          <a:bodyPr anchor="ctr" anchorCtr="0"/>
          <a:lstStyle>
            <a:defPPr>
              <a:defRPr lang="de-DE"/>
            </a:defPPr>
            <a:lvl1pPr marL="0" algn="ctr" defTabSz="914400">
              <a:defRPr sz="900">
                <a:solidFill>
                  <a:schemeClr val="tx1"/>
                </a:solidFill>
                <a:latin typeface="Leelawadee UI"/>
                <a:ea typeface="+mn-ea"/>
                <a:cs typeface="Leelawadee UI"/>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a:lstStyle>
          <a:p>
            <a:pPr>
              <a:defRPr/>
            </a:pPr>
            <a:r>
              <a:rPr lang="de-DE" dirty="0">
                <a:latin typeface="Leelawadee" panose="020B0502040204020203" pitchFamily="34" charset="-34"/>
                <a:cs typeface="Leelawadee" panose="020B0502040204020203" pitchFamily="34" charset="-34"/>
              </a:rPr>
              <a:t>12.03.2025</a:t>
            </a:r>
          </a:p>
        </p:txBody>
      </p:sp>
      <p:pic>
        <p:nvPicPr>
          <p:cNvPr id="3" name="Grafik 2">
            <a:extLst>
              <a:ext uri="{FF2B5EF4-FFF2-40B4-BE49-F238E27FC236}">
                <a16:creationId xmlns:a16="http://schemas.microsoft.com/office/drawing/2014/main" id="{2C4DC301-1A6C-4322-BB33-1EA3C54F2441}"/>
              </a:ext>
            </a:extLst>
          </p:cNvPr>
          <p:cNvPicPr>
            <a:picLocks noChangeAspect="1"/>
          </p:cNvPicPr>
          <p:nvPr/>
        </p:nvPicPr>
        <p:blipFill>
          <a:blip r:embed="rId7"/>
          <a:stretch>
            <a:fillRect/>
          </a:stretch>
        </p:blipFill>
        <p:spPr>
          <a:xfrm>
            <a:off x="5020734" y="2132857"/>
            <a:ext cx="6944901" cy="3136674"/>
          </a:xfrm>
          <a:prstGeom prst="rect">
            <a:avLst/>
          </a:prstGeom>
        </p:spPr>
      </p:pic>
      <p:sp>
        <p:nvSpPr>
          <p:cNvPr id="14" name="Rechteck 13">
            <a:extLst>
              <a:ext uri="{FF2B5EF4-FFF2-40B4-BE49-F238E27FC236}">
                <a16:creationId xmlns:a16="http://schemas.microsoft.com/office/drawing/2014/main" id="{A9318EE5-8CE9-48F2-B76F-CD6ED90F5D54}"/>
              </a:ext>
            </a:extLst>
          </p:cNvPr>
          <p:cNvSpPr/>
          <p:nvPr/>
        </p:nvSpPr>
        <p:spPr bwMode="auto">
          <a:xfrm>
            <a:off x="6945012" y="5315822"/>
            <a:ext cx="3096344" cy="584775"/>
          </a:xfrm>
          <a:prstGeom prst="rect">
            <a:avLst/>
          </a:prstGeom>
        </p:spPr>
        <p:txBody>
          <a:bodyPr wrap="square">
            <a:spAutoFit/>
          </a:bodyPr>
          <a:lstStyle/>
          <a:p>
            <a:pPr marL="0" indent="0">
              <a:buNone/>
            </a:pPr>
            <a:r>
              <a:rPr lang="en-US" sz="1600" dirty="0">
                <a:latin typeface="Leelawadee" panose="020B0502040204020203" pitchFamily="34" charset="-34"/>
                <a:cs typeface="Leelawadee" panose="020B0502040204020203" pitchFamily="34" charset="-34"/>
                <a:hlinkClick r:id="rId8"/>
              </a:rPr>
              <a:t>https://idr.openmicroscopy.org/</a:t>
            </a:r>
            <a:endParaRPr lang="en-US" sz="1600" dirty="0">
              <a:latin typeface="Leelawadee" panose="020B0502040204020203" pitchFamily="34" charset="-34"/>
              <a:cs typeface="Leelawadee" panose="020B0502040204020203" pitchFamily="34" charset="-34"/>
            </a:endParaRPr>
          </a:p>
          <a:p>
            <a:pPr marL="0" indent="0">
              <a:buNone/>
            </a:pPr>
            <a:endParaRPr lang="en-US" sz="1600" dirty="0">
              <a:latin typeface="Leelawadee" panose="020B0502040204020203" pitchFamily="34" charset="-34"/>
              <a:cs typeface="Leelawadee" panose="020B0502040204020203" pitchFamily="34" charset="-34"/>
            </a:endParaRPr>
          </a:p>
        </p:txBody>
      </p:sp>
      <p:sp>
        <p:nvSpPr>
          <p:cNvPr id="12" name="Datumsplatzhalter 3">
            <a:extLst>
              <a:ext uri="{FF2B5EF4-FFF2-40B4-BE49-F238E27FC236}">
                <a16:creationId xmlns:a16="http://schemas.microsoft.com/office/drawing/2014/main" id="{E94870D3-AB43-48D5-98AB-ECD37970C3CC}"/>
              </a:ext>
            </a:extLst>
          </p:cNvPr>
          <p:cNvSpPr txBox="1">
            <a:spLocks/>
          </p:cNvSpPr>
          <p:nvPr/>
        </p:nvSpPr>
        <p:spPr bwMode="auto">
          <a:xfrm>
            <a:off x="7118962" y="6606319"/>
            <a:ext cx="2846301" cy="200245"/>
          </a:xfrm>
          <a:prstGeom prst="rect">
            <a:avLst/>
          </a:prstGeom>
        </p:spPr>
        <p:txBody>
          <a:bodyPr anchor="ctr" anchorCtr="0"/>
          <a:lstStyle>
            <a:defPPr>
              <a:defRPr lang="de-DE"/>
            </a:defPPr>
            <a:lvl1pPr marL="0" algn="ctr" defTabSz="914400">
              <a:defRPr sz="900">
                <a:solidFill>
                  <a:schemeClr val="tx1"/>
                </a:solidFill>
                <a:latin typeface="Leelawadee UI"/>
                <a:ea typeface="+mn-ea"/>
                <a:cs typeface="Leelawadee UI"/>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a:lstStyle>
          <a:p>
            <a:pPr>
              <a:defRPr/>
            </a:pPr>
            <a:r>
              <a:rPr lang="de-DE" b="1" dirty="0">
                <a:latin typeface="Leelawadee" panose="020B0502040204020203" pitchFamily="34" charset="-34"/>
                <a:cs typeface="Leelawadee" panose="020B0502040204020203" pitchFamily="34" charset="-34"/>
              </a:rPr>
              <a:t>Workshop 134 – E-Science Tage</a:t>
            </a:r>
          </a:p>
        </p:txBody>
      </p:sp>
    </p:spTree>
    <p:extLst>
      <p:ext uri="{BB962C8B-B14F-4D97-AF65-F5344CB8AC3E}">
        <p14:creationId xmlns:p14="http://schemas.microsoft.com/office/powerpoint/2010/main" val="37972453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5">
                                            <p:txEl>
                                              <p:pRg st="4" end="4"/>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5">
                                            <p:txEl>
                                              <p:pRg st="5" end="5"/>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5">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7" name="Foliennummernplatzhalter 5"/>
          <p:cNvSpPr>
            <a:spLocks noGrp="1"/>
          </p:cNvSpPr>
          <p:nvPr>
            <p:ph type="sldNum" sz="quarter" idx="4294967295"/>
          </p:nvPr>
        </p:nvSpPr>
        <p:spPr bwMode="auto">
          <a:xfrm>
            <a:off x="10999571" y="6422389"/>
            <a:ext cx="684429" cy="260985"/>
          </a:xfrm>
          <a:prstGeom prst="rect">
            <a:avLst/>
          </a:prstGeom>
        </p:spPr>
        <p:txBody>
          <a:bodyPr anchor="ctr" anchorCtr="0"/>
          <a:lstStyle>
            <a:lvl1pPr algn="ctr">
              <a:defRPr sz="900">
                <a:solidFill>
                  <a:srgbClr val="0B1B2E"/>
                </a:solidFill>
                <a:latin typeface="Leelawadee UI"/>
                <a:cs typeface="Leelawadee UI"/>
              </a:defRPr>
            </a:lvl1pPr>
          </a:lstStyle>
          <a:p>
            <a:pPr>
              <a:defRPr/>
            </a:pPr>
            <a:fld id="{8B28DBE6-A72F-4110-9C20-90C998823C45}" type="slidenum">
              <a:rPr lang="de-DE">
                <a:latin typeface="Leelawadee" panose="020B0502040204020203" pitchFamily="34" charset="-34"/>
                <a:cs typeface="Leelawadee" panose="020B0502040204020203" pitchFamily="34" charset="-34"/>
              </a:rPr>
              <a:t>11</a:t>
            </a:fld>
            <a:endParaRPr lang="de-DE">
              <a:latin typeface="Leelawadee" panose="020B0502040204020203" pitchFamily="34" charset="-34"/>
              <a:cs typeface="Leelawadee" panose="020B0502040204020203" pitchFamily="34" charset="-34"/>
            </a:endParaRPr>
          </a:p>
        </p:txBody>
      </p:sp>
      <p:pic>
        <p:nvPicPr>
          <p:cNvPr id="8" name="Picture 2" descr="https://mirrors.creativecommons.org/presskit/buttons/88x31/png/by.png"/>
          <p:cNvPicPr>
            <a:picLocks noChangeAspect="1" noChangeArrowheads="1"/>
          </p:cNvPicPr>
          <p:nvPr/>
        </p:nvPicPr>
        <p:blipFill>
          <a:blip r:embed="rId3"/>
          <a:stretch/>
        </p:blipFill>
        <p:spPr bwMode="auto">
          <a:xfrm>
            <a:off x="193083" y="6363629"/>
            <a:ext cx="693652" cy="242690"/>
          </a:xfrm>
          <a:prstGeom prst="rect">
            <a:avLst/>
          </a:prstGeom>
          <a:noFill/>
        </p:spPr>
      </p:pic>
      <p:pic>
        <p:nvPicPr>
          <p:cNvPr id="17" name="Grafik 16">
            <a:extLst>
              <a:ext uri="{FF2B5EF4-FFF2-40B4-BE49-F238E27FC236}">
                <a16:creationId xmlns:a16="http://schemas.microsoft.com/office/drawing/2014/main" id="{AA91E4BF-15C7-40BD-8C07-D9B4C1783971}"/>
              </a:ext>
            </a:extLst>
          </p:cNvPr>
          <p:cNvPicPr>
            <a:picLocks noChangeAspect="1"/>
          </p:cNvPicPr>
          <p:nvPr/>
        </p:nvPicPr>
        <p:blipFill>
          <a:blip r:embed="rId4"/>
          <a:stretch>
            <a:fillRect/>
          </a:stretch>
        </p:blipFill>
        <p:spPr bwMode="auto">
          <a:xfrm>
            <a:off x="127097" y="247971"/>
            <a:ext cx="1000351" cy="732757"/>
          </a:xfrm>
          <a:prstGeom prst="rect">
            <a:avLst/>
          </a:prstGeom>
        </p:spPr>
      </p:pic>
      <p:sp>
        <p:nvSpPr>
          <p:cNvPr id="18" name="Titel 1">
            <a:extLst>
              <a:ext uri="{FF2B5EF4-FFF2-40B4-BE49-F238E27FC236}">
                <a16:creationId xmlns:a16="http://schemas.microsoft.com/office/drawing/2014/main" id="{1036FFC1-024B-4579-B134-134E0556AD0D}"/>
              </a:ext>
            </a:extLst>
          </p:cNvPr>
          <p:cNvSpPr txBox="1">
            <a:spLocks/>
          </p:cNvSpPr>
          <p:nvPr/>
        </p:nvSpPr>
        <p:spPr bwMode="auto">
          <a:xfrm>
            <a:off x="1343472" y="284507"/>
            <a:ext cx="8524630" cy="681355"/>
          </a:xfrm>
          <a:prstGeom prst="rect">
            <a:avLst/>
          </a:prstGeom>
        </p:spPr>
        <p:txBody>
          <a:bodyPr vert="horz" lIns="91440" tIns="45720" rIns="91440" bIns="45720" rtlCol="0" anchor="ctr">
            <a:normAutofit fontScale="97500"/>
          </a:bodyPr>
          <a:lstStyle>
            <a:lvl1pPr algn="l" defTabSz="914400">
              <a:lnSpc>
                <a:spcPct val="90000"/>
              </a:lnSpc>
              <a:spcBef>
                <a:spcPts val="0"/>
              </a:spcBef>
              <a:buNone/>
              <a:defRPr sz="4400">
                <a:solidFill>
                  <a:srgbClr val="0B1B2E"/>
                </a:solidFill>
                <a:latin typeface="Leelawadee UI"/>
                <a:ea typeface="+mj-ea"/>
                <a:cs typeface="Leelawadee UI"/>
              </a:defRPr>
            </a:lvl1pPr>
          </a:lstStyle>
          <a:p>
            <a:pPr algn="ctr">
              <a:defRPr/>
            </a:pPr>
            <a:r>
              <a:rPr lang="de-DE" dirty="0">
                <a:latin typeface="Leelawadee" panose="020B0502040204020203" pitchFamily="34" charset="-34"/>
                <a:cs typeface="Leelawadee" panose="020B0502040204020203" pitchFamily="34" charset="-34"/>
              </a:rPr>
              <a:t>Image Data </a:t>
            </a:r>
            <a:r>
              <a:rPr lang="de-DE" dirty="0" err="1">
                <a:latin typeface="Leelawadee" panose="020B0502040204020203" pitchFamily="34" charset="-34"/>
                <a:cs typeface="Leelawadee" panose="020B0502040204020203" pitchFamily="34" charset="-34"/>
              </a:rPr>
              <a:t>Resource</a:t>
            </a:r>
            <a:r>
              <a:rPr lang="de-DE" dirty="0">
                <a:latin typeface="Leelawadee" panose="020B0502040204020203" pitchFamily="34" charset="-34"/>
                <a:cs typeface="Leelawadee" panose="020B0502040204020203" pitchFamily="34" charset="-34"/>
              </a:rPr>
              <a:t> (IDR)</a:t>
            </a:r>
          </a:p>
        </p:txBody>
      </p:sp>
      <p:pic>
        <p:nvPicPr>
          <p:cNvPr id="9" name="Grafik 8">
            <a:extLst>
              <a:ext uri="{FF2B5EF4-FFF2-40B4-BE49-F238E27FC236}">
                <a16:creationId xmlns:a16="http://schemas.microsoft.com/office/drawing/2014/main" id="{8EADBA1D-CD85-4789-AF50-B87B56CE2D12}"/>
              </a:ext>
            </a:extLst>
          </p:cNvPr>
          <p:cNvPicPr>
            <a:picLocks noChangeAspect="1"/>
          </p:cNvPicPr>
          <p:nvPr/>
        </p:nvPicPr>
        <p:blipFill rotWithShape="1">
          <a:blip r:embed="rId5">
            <a:extLst>
              <a:ext uri="{96DAC541-7B7A-43D3-8B79-37D633B846F1}">
                <asvg:svgBlip xmlns:asvg="http://schemas.microsoft.com/office/drawing/2016/SVG/main" r:embed="rId6"/>
              </a:ext>
            </a:extLst>
          </a:blip>
          <a:srcRect t="1" r="61474" b="-20203"/>
          <a:stretch/>
        </p:blipFill>
        <p:spPr bwMode="auto">
          <a:xfrm>
            <a:off x="8976320" y="193426"/>
            <a:ext cx="828567" cy="1001866"/>
          </a:xfrm>
          <a:prstGeom prst="rect">
            <a:avLst/>
          </a:prstGeom>
        </p:spPr>
      </p:pic>
      <p:sp>
        <p:nvSpPr>
          <p:cNvPr id="12" name="Rechteck 11">
            <a:extLst>
              <a:ext uri="{FF2B5EF4-FFF2-40B4-BE49-F238E27FC236}">
                <a16:creationId xmlns:a16="http://schemas.microsoft.com/office/drawing/2014/main" id="{B9E091FD-D2E3-4E91-8926-6A8EF4938424}"/>
              </a:ext>
            </a:extLst>
          </p:cNvPr>
          <p:cNvSpPr/>
          <p:nvPr/>
        </p:nvSpPr>
        <p:spPr bwMode="auto">
          <a:xfrm>
            <a:off x="918659" y="6328309"/>
            <a:ext cx="4236653" cy="215444"/>
          </a:xfrm>
          <a:prstGeom prst="rect">
            <a:avLst/>
          </a:prstGeom>
        </p:spPr>
        <p:txBody>
          <a:bodyPr wrap="square">
            <a:spAutoFit/>
          </a:bodyPr>
          <a:lstStyle/>
          <a:p>
            <a:pPr marL="0" indent="0">
              <a:buNone/>
            </a:pPr>
            <a:r>
              <a:rPr lang="en-US" sz="800" dirty="0">
                <a:latin typeface="Leelawadee" panose="020B0502040204020203" pitchFamily="34" charset="-34"/>
                <a:cs typeface="Leelawadee" panose="020B0502040204020203" pitchFamily="34" charset="-34"/>
              </a:rPr>
              <a:t>https://idr.openmicroscopy.org/</a:t>
            </a:r>
          </a:p>
        </p:txBody>
      </p:sp>
      <p:sp>
        <p:nvSpPr>
          <p:cNvPr id="14" name="Inhaltsplatzhalter 3">
            <a:extLst>
              <a:ext uri="{FF2B5EF4-FFF2-40B4-BE49-F238E27FC236}">
                <a16:creationId xmlns:a16="http://schemas.microsoft.com/office/drawing/2014/main" id="{47BAFCAB-78DB-4FDA-A838-1AA191AE1B93}"/>
              </a:ext>
            </a:extLst>
          </p:cNvPr>
          <p:cNvSpPr txBox="1">
            <a:spLocks/>
          </p:cNvSpPr>
          <p:nvPr/>
        </p:nvSpPr>
        <p:spPr bwMode="auto">
          <a:xfrm>
            <a:off x="838200" y="1340768"/>
            <a:ext cx="3457600" cy="4856163"/>
          </a:xfrm>
          <a:prstGeom prst="rect">
            <a:avLst/>
          </a:prstGeom>
        </p:spPr>
        <p:txBody>
          <a:bodyPr vert="horz" lIns="91440" tIns="45720" rIns="91440" bIns="45720" rtlCol="0">
            <a:normAutofit/>
          </a:bodyPr>
          <a:lstStyle>
            <a:lvl1pPr marL="228600" indent="-228600" algn="l" defTabSz="914400">
              <a:lnSpc>
                <a:spcPct val="90000"/>
              </a:lnSpc>
              <a:spcBef>
                <a:spcPts val="1000"/>
              </a:spcBef>
              <a:buFont typeface="Arial"/>
              <a:buChar char="•"/>
              <a:defRPr sz="2800">
                <a:solidFill>
                  <a:schemeClr val="tx1"/>
                </a:solidFill>
                <a:latin typeface="Leelawadee UI"/>
                <a:ea typeface="+mn-ea"/>
                <a:cs typeface="Leelawadee UI"/>
              </a:defRPr>
            </a:lvl1pPr>
            <a:lvl2pPr marL="685800" indent="-228600" algn="l" defTabSz="914400">
              <a:lnSpc>
                <a:spcPct val="90000"/>
              </a:lnSpc>
              <a:spcBef>
                <a:spcPts val="500"/>
              </a:spcBef>
              <a:buFont typeface="Arial"/>
              <a:buChar char="•"/>
              <a:defRPr sz="2400">
                <a:solidFill>
                  <a:schemeClr val="tx1"/>
                </a:solidFill>
                <a:latin typeface="Leelawadee UI"/>
                <a:ea typeface="+mn-ea"/>
                <a:cs typeface="Leelawadee UI"/>
              </a:defRPr>
            </a:lvl2pPr>
            <a:lvl3pPr marL="1143000" indent="-228600" algn="l" defTabSz="914400">
              <a:lnSpc>
                <a:spcPct val="90000"/>
              </a:lnSpc>
              <a:spcBef>
                <a:spcPts val="500"/>
              </a:spcBef>
              <a:buFont typeface="Arial"/>
              <a:buChar char="•"/>
              <a:defRPr sz="2000">
                <a:solidFill>
                  <a:schemeClr val="tx1"/>
                </a:solidFill>
                <a:latin typeface="Leelawadee UI"/>
                <a:ea typeface="+mn-ea"/>
                <a:cs typeface="Leelawadee UI"/>
              </a:defRPr>
            </a:lvl3pPr>
            <a:lvl4pPr marL="1600200" indent="-228600" algn="l" defTabSz="914400">
              <a:lnSpc>
                <a:spcPct val="90000"/>
              </a:lnSpc>
              <a:spcBef>
                <a:spcPts val="500"/>
              </a:spcBef>
              <a:buFont typeface="Arial"/>
              <a:buChar char="•"/>
              <a:defRPr sz="1800">
                <a:solidFill>
                  <a:schemeClr val="tx1"/>
                </a:solidFill>
                <a:latin typeface="Leelawadee UI"/>
                <a:ea typeface="+mn-ea"/>
                <a:cs typeface="Leelawadee UI"/>
              </a:defRPr>
            </a:lvl4pPr>
            <a:lvl5pPr marL="2057400" indent="-228600" algn="l" defTabSz="914400">
              <a:lnSpc>
                <a:spcPct val="90000"/>
              </a:lnSpc>
              <a:spcBef>
                <a:spcPts val="500"/>
              </a:spcBef>
              <a:buFont typeface="Arial"/>
              <a:buChar char="•"/>
              <a:defRPr sz="1800">
                <a:solidFill>
                  <a:schemeClr val="tx1"/>
                </a:solidFill>
                <a:latin typeface="Leelawadee UI"/>
                <a:ea typeface="+mn-ea"/>
                <a:cs typeface="Leelawadee UI"/>
              </a:defRPr>
            </a:lvl5pPr>
            <a:lvl6pPr marL="2514600" indent="-228600" algn="l" defTabSz="914400">
              <a:lnSpc>
                <a:spcPct val="90000"/>
              </a:lnSpc>
              <a:spcBef>
                <a:spcPts val="500"/>
              </a:spcBef>
              <a:buFont typeface="Arial"/>
              <a:buChar char="•"/>
              <a:defRPr sz="1800">
                <a:solidFill>
                  <a:schemeClr val="tx1"/>
                </a:solidFill>
                <a:latin typeface="+mn-lt"/>
                <a:ea typeface="+mn-ea"/>
                <a:cs typeface="+mn-cs"/>
              </a:defRPr>
            </a:lvl6pPr>
            <a:lvl7pPr marL="2971800" indent="-228600" algn="l" defTabSz="914400">
              <a:lnSpc>
                <a:spcPct val="90000"/>
              </a:lnSpc>
              <a:spcBef>
                <a:spcPts val="500"/>
              </a:spcBef>
              <a:buFont typeface="Arial"/>
              <a:buChar char="•"/>
              <a:defRPr sz="1800">
                <a:solidFill>
                  <a:schemeClr val="tx1"/>
                </a:solidFill>
                <a:latin typeface="+mn-lt"/>
                <a:ea typeface="+mn-ea"/>
                <a:cs typeface="+mn-cs"/>
              </a:defRPr>
            </a:lvl7pPr>
            <a:lvl8pPr marL="3429000" indent="-228600" algn="l" defTabSz="914400">
              <a:lnSpc>
                <a:spcPct val="90000"/>
              </a:lnSpc>
              <a:spcBef>
                <a:spcPts val="500"/>
              </a:spcBef>
              <a:buFont typeface="Arial"/>
              <a:buChar char="•"/>
              <a:defRPr sz="1800">
                <a:solidFill>
                  <a:schemeClr val="tx1"/>
                </a:solidFill>
                <a:latin typeface="+mn-lt"/>
                <a:ea typeface="+mn-ea"/>
                <a:cs typeface="+mn-cs"/>
              </a:defRPr>
            </a:lvl8pPr>
            <a:lvl9pPr marL="3886200" indent="-228600" algn="l" defTabSz="914400">
              <a:lnSpc>
                <a:spcPct val="90000"/>
              </a:lnSpc>
              <a:spcBef>
                <a:spcPts val="500"/>
              </a:spcBef>
              <a:buFont typeface="Arial"/>
              <a:buChar char="•"/>
              <a:defRPr sz="1800">
                <a:solidFill>
                  <a:schemeClr val="tx1"/>
                </a:solidFill>
                <a:latin typeface="+mn-lt"/>
                <a:ea typeface="+mn-ea"/>
                <a:cs typeface="+mn-cs"/>
              </a:defRPr>
            </a:lvl9pPr>
          </a:lstStyle>
          <a:p>
            <a:pPr marL="0" indent="0">
              <a:buNone/>
              <a:defRPr/>
            </a:pPr>
            <a:r>
              <a:rPr lang="en-US" sz="2200" b="1" dirty="0">
                <a:latin typeface="Leelawadee" panose="020B0502040204020203" pitchFamily="34" charset="-34"/>
                <a:cs typeface="Leelawadee" panose="020B0502040204020203" pitchFamily="34" charset="-34"/>
              </a:rPr>
              <a:t>Image preview:</a:t>
            </a:r>
          </a:p>
          <a:p>
            <a:pPr>
              <a:defRPr/>
            </a:pPr>
            <a:r>
              <a:rPr lang="en-US" sz="2200" dirty="0">
                <a:latin typeface="Leelawadee" panose="020B0502040204020203" pitchFamily="34" charset="-34"/>
                <a:cs typeface="Leelawadee" panose="020B0502040204020203" pitchFamily="34" charset="-34"/>
              </a:rPr>
              <a:t>image preview possible with BIO-FORMATS plugin (as in OMERO)</a:t>
            </a:r>
          </a:p>
          <a:p>
            <a:pPr marL="0" indent="0">
              <a:buNone/>
              <a:defRPr/>
            </a:pPr>
            <a:r>
              <a:rPr lang="en-US" sz="2200" b="1" dirty="0">
                <a:latin typeface="Leelawadee" panose="020B0502040204020203" pitchFamily="34" charset="-34"/>
                <a:cs typeface="Leelawadee" panose="020B0502040204020203" pitchFamily="34" charset="-34"/>
              </a:rPr>
              <a:t>Type of data:</a:t>
            </a:r>
          </a:p>
          <a:p>
            <a:pPr>
              <a:defRPr/>
            </a:pPr>
            <a:r>
              <a:rPr lang="en-US" sz="2200" dirty="0">
                <a:latin typeface="Leelawadee" panose="020B0502040204020203" pitchFamily="34" charset="-34"/>
                <a:cs typeface="Leelawadee" panose="020B0502040204020203" pitchFamily="34" charset="-34"/>
              </a:rPr>
              <a:t>curated datasets that will be valuable to broad scientific audience, cell- and tissue-centric </a:t>
            </a:r>
          </a:p>
          <a:p>
            <a:pPr marL="0" indent="0">
              <a:buNone/>
              <a:defRPr/>
            </a:pPr>
            <a:r>
              <a:rPr lang="en-US" sz="2200" b="1" dirty="0">
                <a:latin typeface="Leelawadee" panose="020B0502040204020203" pitchFamily="34" charset="-34"/>
                <a:cs typeface="Leelawadee" panose="020B0502040204020203" pitchFamily="34" charset="-34"/>
              </a:rPr>
              <a:t>Metadata requirements:</a:t>
            </a:r>
          </a:p>
          <a:p>
            <a:pPr>
              <a:defRPr/>
            </a:pPr>
            <a:r>
              <a:rPr lang="en-US" sz="2200" dirty="0">
                <a:latin typeface="Leelawadee" panose="020B0502040204020203" pitchFamily="34" charset="-34"/>
                <a:cs typeface="Leelawadee" panose="020B0502040204020203" pitchFamily="34" charset="-34"/>
              </a:rPr>
              <a:t>moderate mandatory metadata requirements</a:t>
            </a:r>
          </a:p>
        </p:txBody>
      </p:sp>
      <p:sp>
        <p:nvSpPr>
          <p:cNvPr id="20" name="Textfeld 19">
            <a:extLst>
              <a:ext uri="{FF2B5EF4-FFF2-40B4-BE49-F238E27FC236}">
                <a16:creationId xmlns:a16="http://schemas.microsoft.com/office/drawing/2014/main" id="{40E4B277-0635-4223-9317-47D5B593C38D}"/>
              </a:ext>
            </a:extLst>
          </p:cNvPr>
          <p:cNvSpPr txBox="1"/>
          <p:nvPr/>
        </p:nvSpPr>
        <p:spPr>
          <a:xfrm>
            <a:off x="5491263" y="5724545"/>
            <a:ext cx="5832648" cy="584775"/>
          </a:xfrm>
          <a:prstGeom prst="rect">
            <a:avLst/>
          </a:prstGeom>
          <a:noFill/>
        </p:spPr>
        <p:txBody>
          <a:bodyPr wrap="square">
            <a:spAutoFit/>
          </a:bodyPr>
          <a:lstStyle/>
          <a:p>
            <a:r>
              <a:rPr lang="en-GB" sz="1600" dirty="0">
                <a:latin typeface="Leelawadee" panose="020B0502040204020203" pitchFamily="34" charset="-34"/>
                <a:cs typeface="Leelawadee" panose="020B0502040204020203" pitchFamily="34" charset="-34"/>
                <a:hlinkClick r:id="rId7"/>
              </a:rPr>
              <a:t>https://idr.openmicroscopy.org/webclient/?show=screen-2051</a:t>
            </a:r>
            <a:endParaRPr lang="en-GB" sz="1600" dirty="0">
              <a:latin typeface="Leelawadee" panose="020B0502040204020203" pitchFamily="34" charset="-34"/>
              <a:cs typeface="Leelawadee" panose="020B0502040204020203" pitchFamily="34" charset="-34"/>
            </a:endParaRPr>
          </a:p>
          <a:p>
            <a:endParaRPr lang="en-GB" sz="1600" dirty="0">
              <a:latin typeface="Leelawadee" panose="020B0502040204020203" pitchFamily="34" charset="-34"/>
              <a:cs typeface="Leelawadee" panose="020B0502040204020203" pitchFamily="34" charset="-34"/>
            </a:endParaRPr>
          </a:p>
        </p:txBody>
      </p:sp>
      <p:pic>
        <p:nvPicPr>
          <p:cNvPr id="3" name="Grafik 2">
            <a:extLst>
              <a:ext uri="{FF2B5EF4-FFF2-40B4-BE49-F238E27FC236}">
                <a16:creationId xmlns:a16="http://schemas.microsoft.com/office/drawing/2014/main" id="{0931106B-1577-435C-A256-DB4C31EBE7F9}"/>
              </a:ext>
            </a:extLst>
          </p:cNvPr>
          <p:cNvPicPr>
            <a:picLocks noChangeAspect="1"/>
          </p:cNvPicPr>
          <p:nvPr/>
        </p:nvPicPr>
        <p:blipFill>
          <a:blip r:embed="rId8"/>
          <a:stretch>
            <a:fillRect/>
          </a:stretch>
        </p:blipFill>
        <p:spPr>
          <a:xfrm>
            <a:off x="4793020" y="2125445"/>
            <a:ext cx="7229133" cy="3486030"/>
          </a:xfrm>
          <a:prstGeom prst="rect">
            <a:avLst/>
          </a:prstGeom>
        </p:spPr>
      </p:pic>
      <p:sp>
        <p:nvSpPr>
          <p:cNvPr id="16" name="Inhaltsplatzhalter 3">
            <a:extLst>
              <a:ext uri="{FF2B5EF4-FFF2-40B4-BE49-F238E27FC236}">
                <a16:creationId xmlns:a16="http://schemas.microsoft.com/office/drawing/2014/main" id="{B24E24A2-F0D4-4070-B6D4-1808DDBA6F17}"/>
              </a:ext>
            </a:extLst>
          </p:cNvPr>
          <p:cNvSpPr txBox="1">
            <a:spLocks/>
          </p:cNvSpPr>
          <p:nvPr/>
        </p:nvSpPr>
        <p:spPr bwMode="auto">
          <a:xfrm>
            <a:off x="6175338" y="1569627"/>
            <a:ext cx="4464496" cy="442748"/>
          </a:xfrm>
          <a:prstGeom prst="rect">
            <a:avLst/>
          </a:prstGeom>
        </p:spPr>
        <p:txBody>
          <a:bodyPr vert="horz" lIns="91440" tIns="45720" rIns="91440" bIns="45720" rtlCol="0">
            <a:normAutofit/>
          </a:bodyPr>
          <a:lstStyle>
            <a:lvl1pPr marL="228600" indent="-228600" algn="l" defTabSz="914400">
              <a:lnSpc>
                <a:spcPct val="90000"/>
              </a:lnSpc>
              <a:spcBef>
                <a:spcPts val="1000"/>
              </a:spcBef>
              <a:buFont typeface="Arial"/>
              <a:buChar char="•"/>
              <a:defRPr sz="2800">
                <a:solidFill>
                  <a:schemeClr val="tx1"/>
                </a:solidFill>
                <a:latin typeface="Leelawadee UI"/>
                <a:ea typeface="+mn-ea"/>
                <a:cs typeface="Leelawadee UI"/>
              </a:defRPr>
            </a:lvl1pPr>
            <a:lvl2pPr marL="685800" indent="-228600" algn="l" defTabSz="914400">
              <a:lnSpc>
                <a:spcPct val="90000"/>
              </a:lnSpc>
              <a:spcBef>
                <a:spcPts val="500"/>
              </a:spcBef>
              <a:buFont typeface="Arial"/>
              <a:buChar char="•"/>
              <a:defRPr sz="2400">
                <a:solidFill>
                  <a:schemeClr val="tx1"/>
                </a:solidFill>
                <a:latin typeface="Leelawadee UI"/>
                <a:ea typeface="+mn-ea"/>
                <a:cs typeface="Leelawadee UI"/>
              </a:defRPr>
            </a:lvl2pPr>
            <a:lvl3pPr marL="1143000" indent="-228600" algn="l" defTabSz="914400">
              <a:lnSpc>
                <a:spcPct val="90000"/>
              </a:lnSpc>
              <a:spcBef>
                <a:spcPts val="500"/>
              </a:spcBef>
              <a:buFont typeface="Arial"/>
              <a:buChar char="•"/>
              <a:defRPr sz="2000">
                <a:solidFill>
                  <a:schemeClr val="tx1"/>
                </a:solidFill>
                <a:latin typeface="Leelawadee UI"/>
                <a:ea typeface="+mn-ea"/>
                <a:cs typeface="Leelawadee UI"/>
              </a:defRPr>
            </a:lvl3pPr>
            <a:lvl4pPr marL="1600200" indent="-228600" algn="l" defTabSz="914400">
              <a:lnSpc>
                <a:spcPct val="90000"/>
              </a:lnSpc>
              <a:spcBef>
                <a:spcPts val="500"/>
              </a:spcBef>
              <a:buFont typeface="Arial"/>
              <a:buChar char="•"/>
              <a:defRPr sz="1800">
                <a:solidFill>
                  <a:schemeClr val="tx1"/>
                </a:solidFill>
                <a:latin typeface="Leelawadee UI"/>
                <a:ea typeface="+mn-ea"/>
                <a:cs typeface="Leelawadee UI"/>
              </a:defRPr>
            </a:lvl4pPr>
            <a:lvl5pPr marL="2057400" indent="-228600" algn="l" defTabSz="914400">
              <a:lnSpc>
                <a:spcPct val="90000"/>
              </a:lnSpc>
              <a:spcBef>
                <a:spcPts val="500"/>
              </a:spcBef>
              <a:buFont typeface="Arial"/>
              <a:buChar char="•"/>
              <a:defRPr sz="1800">
                <a:solidFill>
                  <a:schemeClr val="tx1"/>
                </a:solidFill>
                <a:latin typeface="Leelawadee UI"/>
                <a:ea typeface="+mn-ea"/>
                <a:cs typeface="Leelawadee UI"/>
              </a:defRPr>
            </a:lvl5pPr>
            <a:lvl6pPr marL="2514600" indent="-228600" algn="l" defTabSz="914400">
              <a:lnSpc>
                <a:spcPct val="90000"/>
              </a:lnSpc>
              <a:spcBef>
                <a:spcPts val="500"/>
              </a:spcBef>
              <a:buFont typeface="Arial"/>
              <a:buChar char="•"/>
              <a:defRPr sz="1800">
                <a:solidFill>
                  <a:schemeClr val="tx1"/>
                </a:solidFill>
                <a:latin typeface="+mn-lt"/>
                <a:ea typeface="+mn-ea"/>
                <a:cs typeface="+mn-cs"/>
              </a:defRPr>
            </a:lvl6pPr>
            <a:lvl7pPr marL="2971800" indent="-228600" algn="l" defTabSz="914400">
              <a:lnSpc>
                <a:spcPct val="90000"/>
              </a:lnSpc>
              <a:spcBef>
                <a:spcPts val="500"/>
              </a:spcBef>
              <a:buFont typeface="Arial"/>
              <a:buChar char="•"/>
              <a:defRPr sz="1800">
                <a:solidFill>
                  <a:schemeClr val="tx1"/>
                </a:solidFill>
                <a:latin typeface="+mn-lt"/>
                <a:ea typeface="+mn-ea"/>
                <a:cs typeface="+mn-cs"/>
              </a:defRPr>
            </a:lvl7pPr>
            <a:lvl8pPr marL="3429000" indent="-228600" algn="l" defTabSz="914400">
              <a:lnSpc>
                <a:spcPct val="90000"/>
              </a:lnSpc>
              <a:spcBef>
                <a:spcPts val="500"/>
              </a:spcBef>
              <a:buFont typeface="Arial"/>
              <a:buChar char="•"/>
              <a:defRPr sz="1800">
                <a:solidFill>
                  <a:schemeClr val="tx1"/>
                </a:solidFill>
                <a:latin typeface="+mn-lt"/>
                <a:ea typeface="+mn-ea"/>
                <a:cs typeface="+mn-cs"/>
              </a:defRPr>
            </a:lvl8pPr>
            <a:lvl9pPr marL="3886200" indent="-228600" algn="l" defTabSz="914400">
              <a:lnSpc>
                <a:spcPct val="90000"/>
              </a:lnSpc>
              <a:spcBef>
                <a:spcPts val="500"/>
              </a:spcBef>
              <a:buFont typeface="Arial"/>
              <a:buChar char="•"/>
              <a:defRPr sz="1800">
                <a:solidFill>
                  <a:schemeClr val="tx1"/>
                </a:solidFill>
                <a:latin typeface="+mn-lt"/>
                <a:ea typeface="+mn-ea"/>
                <a:cs typeface="+mn-cs"/>
              </a:defRPr>
            </a:lvl9pPr>
          </a:lstStyle>
          <a:p>
            <a:pPr marL="0" indent="0">
              <a:buNone/>
              <a:defRPr/>
            </a:pPr>
            <a:r>
              <a:rPr lang="en-US" sz="2200" b="1" dirty="0">
                <a:latin typeface="Leelawadee" panose="020B0502040204020203" pitchFamily="34" charset="-34"/>
                <a:cs typeface="Leelawadee" panose="020B0502040204020203" pitchFamily="34" charset="-34"/>
              </a:rPr>
              <a:t>Example of a data publication</a:t>
            </a:r>
          </a:p>
        </p:txBody>
      </p:sp>
      <p:sp>
        <p:nvSpPr>
          <p:cNvPr id="2" name="Rechteck 1">
            <a:extLst>
              <a:ext uri="{FF2B5EF4-FFF2-40B4-BE49-F238E27FC236}">
                <a16:creationId xmlns:a16="http://schemas.microsoft.com/office/drawing/2014/main" id="{BEF5E202-84DA-43A5-A39D-96DAD98801BB}"/>
              </a:ext>
            </a:extLst>
          </p:cNvPr>
          <p:cNvSpPr/>
          <p:nvPr/>
        </p:nvSpPr>
        <p:spPr>
          <a:xfrm>
            <a:off x="1127448" y="5611475"/>
            <a:ext cx="1224136" cy="337805"/>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Datumsplatzhalter 3">
            <a:extLst>
              <a:ext uri="{FF2B5EF4-FFF2-40B4-BE49-F238E27FC236}">
                <a16:creationId xmlns:a16="http://schemas.microsoft.com/office/drawing/2014/main" id="{EF0B22EA-FE54-4EFC-9B65-6A28C84ED3A7}"/>
              </a:ext>
            </a:extLst>
          </p:cNvPr>
          <p:cNvSpPr txBox="1">
            <a:spLocks/>
          </p:cNvSpPr>
          <p:nvPr/>
        </p:nvSpPr>
        <p:spPr bwMode="auto">
          <a:xfrm>
            <a:off x="10094429" y="6422389"/>
            <a:ext cx="905142" cy="260985"/>
          </a:xfrm>
          <a:prstGeom prst="rect">
            <a:avLst/>
          </a:prstGeom>
        </p:spPr>
        <p:txBody>
          <a:bodyPr anchor="ctr" anchorCtr="0"/>
          <a:lstStyle>
            <a:defPPr>
              <a:defRPr lang="de-DE"/>
            </a:defPPr>
            <a:lvl1pPr marL="0" algn="ctr" defTabSz="914400">
              <a:defRPr sz="900">
                <a:solidFill>
                  <a:schemeClr val="tx1"/>
                </a:solidFill>
                <a:latin typeface="Leelawadee UI"/>
                <a:ea typeface="+mn-ea"/>
                <a:cs typeface="Leelawadee UI"/>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a:lstStyle>
          <a:p>
            <a:pPr>
              <a:defRPr/>
            </a:pPr>
            <a:r>
              <a:rPr lang="de-DE" dirty="0">
                <a:latin typeface="Leelawadee" panose="020B0502040204020203" pitchFamily="34" charset="-34"/>
                <a:cs typeface="Leelawadee" panose="020B0502040204020203" pitchFamily="34" charset="-34"/>
              </a:rPr>
              <a:t>12.03.2025</a:t>
            </a:r>
          </a:p>
        </p:txBody>
      </p:sp>
      <p:sp>
        <p:nvSpPr>
          <p:cNvPr id="15" name="Datumsplatzhalter 3">
            <a:extLst>
              <a:ext uri="{FF2B5EF4-FFF2-40B4-BE49-F238E27FC236}">
                <a16:creationId xmlns:a16="http://schemas.microsoft.com/office/drawing/2014/main" id="{540C5C2C-A6F5-43D5-951B-52146D8F606F}"/>
              </a:ext>
            </a:extLst>
          </p:cNvPr>
          <p:cNvSpPr txBox="1">
            <a:spLocks/>
          </p:cNvSpPr>
          <p:nvPr/>
        </p:nvSpPr>
        <p:spPr bwMode="auto">
          <a:xfrm>
            <a:off x="7118962" y="6606319"/>
            <a:ext cx="2846301" cy="200245"/>
          </a:xfrm>
          <a:prstGeom prst="rect">
            <a:avLst/>
          </a:prstGeom>
        </p:spPr>
        <p:txBody>
          <a:bodyPr anchor="ctr" anchorCtr="0"/>
          <a:lstStyle>
            <a:defPPr>
              <a:defRPr lang="de-DE"/>
            </a:defPPr>
            <a:lvl1pPr marL="0" algn="ctr" defTabSz="914400">
              <a:defRPr sz="900">
                <a:solidFill>
                  <a:schemeClr val="tx1"/>
                </a:solidFill>
                <a:latin typeface="Leelawadee UI"/>
                <a:ea typeface="+mn-ea"/>
                <a:cs typeface="Leelawadee UI"/>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a:lstStyle>
          <a:p>
            <a:pPr>
              <a:defRPr/>
            </a:pPr>
            <a:r>
              <a:rPr lang="de-DE" b="1" dirty="0">
                <a:latin typeface="Leelawadee" panose="020B0502040204020203" pitchFamily="34" charset="-34"/>
                <a:cs typeface="Leelawadee" panose="020B0502040204020203" pitchFamily="34" charset="-34"/>
              </a:rPr>
              <a:t>Workshop 134 – E-Science Tage</a:t>
            </a:r>
          </a:p>
        </p:txBody>
      </p:sp>
    </p:spTree>
    <p:extLst>
      <p:ext uri="{BB962C8B-B14F-4D97-AF65-F5344CB8AC3E}">
        <p14:creationId xmlns:p14="http://schemas.microsoft.com/office/powerpoint/2010/main" val="35376408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4">
                                            <p:txEl>
                                              <p:pRg st="3" end="3"/>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4">
                                            <p:txEl>
                                              <p:pRg st="4" end="4"/>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4">
                                            <p:txEl>
                                              <p:pRg st="5" end="5"/>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Grafik 4">
            <a:extLst>
              <a:ext uri="{FF2B5EF4-FFF2-40B4-BE49-F238E27FC236}">
                <a16:creationId xmlns:a16="http://schemas.microsoft.com/office/drawing/2014/main" id="{4C662424-3891-4E71-9D0E-F278DBC3B08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255187" y="2122056"/>
            <a:ext cx="7681626" cy="2613887"/>
          </a:xfrm>
          <a:prstGeom prst="rect">
            <a:avLst/>
          </a:prstGeom>
        </p:spPr>
      </p:pic>
    </p:spTree>
    <p:extLst>
      <p:ext uri="{BB962C8B-B14F-4D97-AF65-F5344CB8AC3E}">
        <p14:creationId xmlns:p14="http://schemas.microsoft.com/office/powerpoint/2010/main" val="177241577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7" name="Foliennummernplatzhalter 5"/>
          <p:cNvSpPr>
            <a:spLocks noGrp="1"/>
          </p:cNvSpPr>
          <p:nvPr>
            <p:ph type="sldNum" sz="quarter" idx="4294967295"/>
          </p:nvPr>
        </p:nvSpPr>
        <p:spPr bwMode="auto">
          <a:xfrm>
            <a:off x="10999571" y="6422389"/>
            <a:ext cx="684429" cy="260985"/>
          </a:xfrm>
          <a:prstGeom prst="rect">
            <a:avLst/>
          </a:prstGeom>
        </p:spPr>
        <p:txBody>
          <a:bodyPr anchor="ctr" anchorCtr="0"/>
          <a:lstStyle>
            <a:lvl1pPr algn="ctr">
              <a:defRPr sz="900">
                <a:solidFill>
                  <a:srgbClr val="0B1B2E"/>
                </a:solidFill>
                <a:latin typeface="Leelawadee UI"/>
                <a:cs typeface="Leelawadee UI"/>
              </a:defRPr>
            </a:lvl1pPr>
          </a:lstStyle>
          <a:p>
            <a:pPr>
              <a:defRPr/>
            </a:pPr>
            <a:fld id="{8B28DBE6-A72F-4110-9C20-90C998823C45}" type="slidenum">
              <a:rPr lang="de-DE">
                <a:latin typeface="Leelawadee" panose="020B0502040204020203" pitchFamily="34" charset="-34"/>
                <a:cs typeface="Leelawadee" panose="020B0502040204020203" pitchFamily="34" charset="-34"/>
              </a:rPr>
              <a:t>13</a:t>
            </a:fld>
            <a:endParaRPr lang="de-DE">
              <a:latin typeface="Leelawadee" panose="020B0502040204020203" pitchFamily="34" charset="-34"/>
              <a:cs typeface="Leelawadee" panose="020B0502040204020203" pitchFamily="34" charset="-34"/>
            </a:endParaRPr>
          </a:p>
        </p:txBody>
      </p:sp>
      <p:pic>
        <p:nvPicPr>
          <p:cNvPr id="8" name="Picture 2" descr="https://mirrors.creativecommons.org/presskit/buttons/88x31/png/by.png"/>
          <p:cNvPicPr>
            <a:picLocks noChangeAspect="1" noChangeArrowheads="1"/>
          </p:cNvPicPr>
          <p:nvPr/>
        </p:nvPicPr>
        <p:blipFill>
          <a:blip r:embed="rId3"/>
          <a:stretch/>
        </p:blipFill>
        <p:spPr bwMode="auto">
          <a:xfrm>
            <a:off x="193083" y="6363629"/>
            <a:ext cx="693652" cy="242690"/>
          </a:xfrm>
          <a:prstGeom prst="rect">
            <a:avLst/>
          </a:prstGeom>
          <a:noFill/>
        </p:spPr>
      </p:pic>
      <p:pic>
        <p:nvPicPr>
          <p:cNvPr id="17" name="Grafik 16">
            <a:extLst>
              <a:ext uri="{FF2B5EF4-FFF2-40B4-BE49-F238E27FC236}">
                <a16:creationId xmlns:a16="http://schemas.microsoft.com/office/drawing/2014/main" id="{AA91E4BF-15C7-40BD-8C07-D9B4C1783971}"/>
              </a:ext>
            </a:extLst>
          </p:cNvPr>
          <p:cNvPicPr>
            <a:picLocks noChangeAspect="1"/>
          </p:cNvPicPr>
          <p:nvPr/>
        </p:nvPicPr>
        <p:blipFill>
          <a:blip r:embed="rId4"/>
          <a:stretch>
            <a:fillRect/>
          </a:stretch>
        </p:blipFill>
        <p:spPr bwMode="auto">
          <a:xfrm>
            <a:off x="127097" y="247971"/>
            <a:ext cx="1000351" cy="732757"/>
          </a:xfrm>
          <a:prstGeom prst="rect">
            <a:avLst/>
          </a:prstGeom>
        </p:spPr>
      </p:pic>
      <p:sp>
        <p:nvSpPr>
          <p:cNvPr id="18" name="Titel 1">
            <a:extLst>
              <a:ext uri="{FF2B5EF4-FFF2-40B4-BE49-F238E27FC236}">
                <a16:creationId xmlns:a16="http://schemas.microsoft.com/office/drawing/2014/main" id="{1036FFC1-024B-4579-B134-134E0556AD0D}"/>
              </a:ext>
            </a:extLst>
          </p:cNvPr>
          <p:cNvSpPr txBox="1">
            <a:spLocks/>
          </p:cNvSpPr>
          <p:nvPr/>
        </p:nvSpPr>
        <p:spPr bwMode="auto">
          <a:xfrm>
            <a:off x="1343472" y="284507"/>
            <a:ext cx="8524630" cy="681355"/>
          </a:xfrm>
          <a:prstGeom prst="rect">
            <a:avLst/>
          </a:prstGeom>
        </p:spPr>
        <p:txBody>
          <a:bodyPr vert="horz" lIns="91440" tIns="45720" rIns="91440" bIns="45720" rtlCol="0" anchor="ctr">
            <a:normAutofit fontScale="97500"/>
          </a:bodyPr>
          <a:lstStyle>
            <a:lvl1pPr algn="l" defTabSz="914400">
              <a:lnSpc>
                <a:spcPct val="90000"/>
              </a:lnSpc>
              <a:spcBef>
                <a:spcPts val="0"/>
              </a:spcBef>
              <a:buNone/>
              <a:defRPr sz="4400">
                <a:solidFill>
                  <a:srgbClr val="0B1B2E"/>
                </a:solidFill>
                <a:latin typeface="Leelawadee UI"/>
                <a:ea typeface="+mj-ea"/>
                <a:cs typeface="Leelawadee UI"/>
              </a:defRPr>
            </a:lvl1pPr>
          </a:lstStyle>
          <a:p>
            <a:pPr algn="ctr"/>
            <a:r>
              <a:rPr lang="en-US" dirty="0">
                <a:latin typeface="Leelawadee" panose="020B0502040204020203" pitchFamily="34" charset="-34"/>
                <a:cs typeface="Leelawadee" panose="020B0502040204020203" pitchFamily="34" charset="-34"/>
              </a:rPr>
              <a:t>Metadata – data about data</a:t>
            </a:r>
          </a:p>
        </p:txBody>
      </p:sp>
      <p:sp>
        <p:nvSpPr>
          <p:cNvPr id="12" name="Rechteck 11">
            <a:extLst>
              <a:ext uri="{FF2B5EF4-FFF2-40B4-BE49-F238E27FC236}">
                <a16:creationId xmlns:a16="http://schemas.microsoft.com/office/drawing/2014/main" id="{B9E091FD-D2E3-4E91-8926-6A8EF4938424}"/>
              </a:ext>
            </a:extLst>
          </p:cNvPr>
          <p:cNvSpPr/>
          <p:nvPr/>
        </p:nvSpPr>
        <p:spPr bwMode="auto">
          <a:xfrm>
            <a:off x="918659" y="6328309"/>
            <a:ext cx="5825413" cy="338554"/>
          </a:xfrm>
          <a:prstGeom prst="rect">
            <a:avLst/>
          </a:prstGeom>
        </p:spPr>
        <p:txBody>
          <a:bodyPr wrap="square">
            <a:spAutoFit/>
          </a:bodyPr>
          <a:lstStyle/>
          <a:p>
            <a:r>
              <a:rPr lang="en-US" sz="800" dirty="0">
                <a:latin typeface="Leelawadee" panose="020B0502040204020203" pitchFamily="34" charset="-34"/>
                <a:cs typeface="Leelawadee" panose="020B0502040204020203" pitchFamily="34" charset="-34"/>
              </a:rPr>
              <a:t>"Data </a:t>
            </a:r>
            <a:r>
              <a:rPr lang="en-US" sz="800" dirty="0" err="1">
                <a:latin typeface="Leelawadee" panose="020B0502040204020203" pitchFamily="34" charset="-34"/>
                <a:cs typeface="Leelawadee" panose="020B0502040204020203" pitchFamily="34" charset="-34"/>
              </a:rPr>
              <a:t>annoation</a:t>
            </a:r>
            <a:r>
              <a:rPr lang="en-US" sz="800" dirty="0">
                <a:latin typeface="Leelawadee" panose="020B0502040204020203" pitchFamily="34" charset="-34"/>
                <a:cs typeface="Leelawadee" panose="020B0502040204020203" pitchFamily="34" charset="-34"/>
              </a:rPr>
              <a:t> matters", NFDI4BIOIMAGE Consortium (2024): NFDI4BIOIMAGE data management illustrations by Henning Falk, </a:t>
            </a:r>
            <a:r>
              <a:rPr lang="en-US" sz="800" dirty="0" err="1">
                <a:latin typeface="Leelawadee" panose="020B0502040204020203" pitchFamily="34" charset="-34"/>
                <a:cs typeface="Leelawadee" panose="020B0502040204020203" pitchFamily="34" charset="-34"/>
              </a:rPr>
              <a:t>Zenodo</a:t>
            </a:r>
            <a:r>
              <a:rPr lang="en-US" sz="800" dirty="0">
                <a:latin typeface="Leelawadee" panose="020B0502040204020203" pitchFamily="34" charset="-34"/>
                <a:cs typeface="Leelawadee" panose="020B0502040204020203" pitchFamily="34" charset="-34"/>
              </a:rPr>
              <a:t>, </a:t>
            </a:r>
            <a:r>
              <a:rPr lang="en-US" sz="800" dirty="0">
                <a:latin typeface="Leelawadee" panose="020B0502040204020203" pitchFamily="34" charset="-34"/>
                <a:cs typeface="Leelawadee" panose="020B0502040204020203" pitchFamily="34" charset="-34"/>
                <a:hlinkClick r:id="rId5"/>
              </a:rPr>
              <a:t>https://doi.org/10.5281/zenodo.14186100</a:t>
            </a:r>
            <a:r>
              <a:rPr lang="en-US" sz="800" dirty="0">
                <a:latin typeface="Leelawadee" panose="020B0502040204020203" pitchFamily="34" charset="-34"/>
                <a:cs typeface="Leelawadee" panose="020B0502040204020203" pitchFamily="34" charset="-34"/>
              </a:rPr>
              <a:t>, is used under a </a:t>
            </a:r>
            <a:r>
              <a:rPr lang="en-US" sz="800" dirty="0">
                <a:latin typeface="Leelawadee" panose="020B0502040204020203" pitchFamily="34" charset="-34"/>
                <a:cs typeface="Leelawadee" panose="020B0502040204020203" pitchFamily="34" charset="-34"/>
                <a:hlinkClick r:id="rId6"/>
              </a:rPr>
              <a:t>CC-BY 4.0 </a:t>
            </a:r>
            <a:r>
              <a:rPr lang="en-US" sz="800" dirty="0">
                <a:latin typeface="Leelawadee" panose="020B0502040204020203" pitchFamily="34" charset="-34"/>
                <a:cs typeface="Leelawadee" panose="020B0502040204020203" pitchFamily="34" charset="-34"/>
              </a:rPr>
              <a:t>license.</a:t>
            </a:r>
          </a:p>
        </p:txBody>
      </p:sp>
      <p:sp>
        <p:nvSpPr>
          <p:cNvPr id="4" name="Inhaltsplatzhalter 3">
            <a:extLst>
              <a:ext uri="{FF2B5EF4-FFF2-40B4-BE49-F238E27FC236}">
                <a16:creationId xmlns:a16="http://schemas.microsoft.com/office/drawing/2014/main" id="{1A338F10-0022-4F48-8C9B-331ACD36742F}"/>
              </a:ext>
            </a:extLst>
          </p:cNvPr>
          <p:cNvSpPr>
            <a:spLocks noGrp="1"/>
          </p:cNvSpPr>
          <p:nvPr>
            <p:ph idx="1"/>
          </p:nvPr>
        </p:nvSpPr>
        <p:spPr/>
        <p:txBody>
          <a:bodyPr/>
          <a:lstStyle/>
          <a:p>
            <a:pPr marL="0" indent="0">
              <a:buNone/>
            </a:pPr>
            <a:endParaRPr lang="de-DE" dirty="0">
              <a:latin typeface="Leelawadee" panose="020B0502040204020203" pitchFamily="34" charset="-34"/>
              <a:cs typeface="Leelawadee" panose="020B0502040204020203" pitchFamily="34" charset="-34"/>
            </a:endParaRPr>
          </a:p>
          <a:p>
            <a:pPr marL="0" indent="0">
              <a:buNone/>
            </a:pPr>
            <a:endParaRPr lang="de-DE" dirty="0">
              <a:latin typeface="Leelawadee" panose="020B0502040204020203" pitchFamily="34" charset="-34"/>
              <a:cs typeface="Leelawadee" panose="020B0502040204020203" pitchFamily="34" charset="-34"/>
            </a:endParaRPr>
          </a:p>
        </p:txBody>
      </p:sp>
      <p:sp>
        <p:nvSpPr>
          <p:cNvPr id="14" name="Inhaltsplatzhalter 3">
            <a:extLst>
              <a:ext uri="{FF2B5EF4-FFF2-40B4-BE49-F238E27FC236}">
                <a16:creationId xmlns:a16="http://schemas.microsoft.com/office/drawing/2014/main" id="{47BAFCAB-78DB-4FDA-A838-1AA191AE1B93}"/>
              </a:ext>
            </a:extLst>
          </p:cNvPr>
          <p:cNvSpPr txBox="1">
            <a:spLocks/>
          </p:cNvSpPr>
          <p:nvPr/>
        </p:nvSpPr>
        <p:spPr bwMode="auto">
          <a:xfrm>
            <a:off x="5951984" y="1211288"/>
            <a:ext cx="5904656" cy="5152341"/>
          </a:xfrm>
          <a:prstGeom prst="rect">
            <a:avLst/>
          </a:prstGeom>
        </p:spPr>
        <p:txBody>
          <a:bodyPr vert="horz" lIns="91440" tIns="45720" rIns="91440" bIns="45720" rtlCol="0">
            <a:normAutofit lnSpcReduction="10000"/>
          </a:bodyPr>
          <a:lstStyle>
            <a:lvl1pPr marL="228600" indent="-228600" algn="l" defTabSz="914400">
              <a:lnSpc>
                <a:spcPct val="90000"/>
              </a:lnSpc>
              <a:spcBef>
                <a:spcPts val="1000"/>
              </a:spcBef>
              <a:buFont typeface="Arial"/>
              <a:buChar char="•"/>
              <a:defRPr sz="2800">
                <a:solidFill>
                  <a:schemeClr val="tx1"/>
                </a:solidFill>
                <a:latin typeface="Leelawadee UI"/>
                <a:ea typeface="+mn-ea"/>
                <a:cs typeface="Leelawadee UI"/>
              </a:defRPr>
            </a:lvl1pPr>
            <a:lvl2pPr marL="685800" indent="-228600" algn="l" defTabSz="914400">
              <a:lnSpc>
                <a:spcPct val="90000"/>
              </a:lnSpc>
              <a:spcBef>
                <a:spcPts val="500"/>
              </a:spcBef>
              <a:buFont typeface="Arial"/>
              <a:buChar char="•"/>
              <a:defRPr sz="2400">
                <a:solidFill>
                  <a:schemeClr val="tx1"/>
                </a:solidFill>
                <a:latin typeface="Leelawadee UI"/>
                <a:ea typeface="+mn-ea"/>
                <a:cs typeface="Leelawadee UI"/>
              </a:defRPr>
            </a:lvl2pPr>
            <a:lvl3pPr marL="1143000" indent="-228600" algn="l" defTabSz="914400">
              <a:lnSpc>
                <a:spcPct val="90000"/>
              </a:lnSpc>
              <a:spcBef>
                <a:spcPts val="500"/>
              </a:spcBef>
              <a:buFont typeface="Arial"/>
              <a:buChar char="•"/>
              <a:defRPr sz="2000">
                <a:solidFill>
                  <a:schemeClr val="tx1"/>
                </a:solidFill>
                <a:latin typeface="Leelawadee UI"/>
                <a:ea typeface="+mn-ea"/>
                <a:cs typeface="Leelawadee UI"/>
              </a:defRPr>
            </a:lvl3pPr>
            <a:lvl4pPr marL="1600200" indent="-228600" algn="l" defTabSz="914400">
              <a:lnSpc>
                <a:spcPct val="90000"/>
              </a:lnSpc>
              <a:spcBef>
                <a:spcPts val="500"/>
              </a:spcBef>
              <a:buFont typeface="Arial"/>
              <a:buChar char="•"/>
              <a:defRPr sz="1800">
                <a:solidFill>
                  <a:schemeClr val="tx1"/>
                </a:solidFill>
                <a:latin typeface="Leelawadee UI"/>
                <a:ea typeface="+mn-ea"/>
                <a:cs typeface="Leelawadee UI"/>
              </a:defRPr>
            </a:lvl4pPr>
            <a:lvl5pPr marL="2057400" indent="-228600" algn="l" defTabSz="914400">
              <a:lnSpc>
                <a:spcPct val="90000"/>
              </a:lnSpc>
              <a:spcBef>
                <a:spcPts val="500"/>
              </a:spcBef>
              <a:buFont typeface="Arial"/>
              <a:buChar char="•"/>
              <a:defRPr sz="1800">
                <a:solidFill>
                  <a:schemeClr val="tx1"/>
                </a:solidFill>
                <a:latin typeface="Leelawadee UI"/>
                <a:ea typeface="+mn-ea"/>
                <a:cs typeface="Leelawadee UI"/>
              </a:defRPr>
            </a:lvl5pPr>
            <a:lvl6pPr marL="2514600" indent="-228600" algn="l" defTabSz="914400">
              <a:lnSpc>
                <a:spcPct val="90000"/>
              </a:lnSpc>
              <a:spcBef>
                <a:spcPts val="500"/>
              </a:spcBef>
              <a:buFont typeface="Arial"/>
              <a:buChar char="•"/>
              <a:defRPr sz="1800">
                <a:solidFill>
                  <a:schemeClr val="tx1"/>
                </a:solidFill>
                <a:latin typeface="+mn-lt"/>
                <a:ea typeface="+mn-ea"/>
                <a:cs typeface="+mn-cs"/>
              </a:defRPr>
            </a:lvl6pPr>
            <a:lvl7pPr marL="2971800" indent="-228600" algn="l" defTabSz="914400">
              <a:lnSpc>
                <a:spcPct val="90000"/>
              </a:lnSpc>
              <a:spcBef>
                <a:spcPts val="500"/>
              </a:spcBef>
              <a:buFont typeface="Arial"/>
              <a:buChar char="•"/>
              <a:defRPr sz="1800">
                <a:solidFill>
                  <a:schemeClr val="tx1"/>
                </a:solidFill>
                <a:latin typeface="+mn-lt"/>
                <a:ea typeface="+mn-ea"/>
                <a:cs typeface="+mn-cs"/>
              </a:defRPr>
            </a:lvl7pPr>
            <a:lvl8pPr marL="3429000" indent="-228600" algn="l" defTabSz="914400">
              <a:lnSpc>
                <a:spcPct val="90000"/>
              </a:lnSpc>
              <a:spcBef>
                <a:spcPts val="500"/>
              </a:spcBef>
              <a:buFont typeface="Arial"/>
              <a:buChar char="•"/>
              <a:defRPr sz="1800">
                <a:solidFill>
                  <a:schemeClr val="tx1"/>
                </a:solidFill>
                <a:latin typeface="+mn-lt"/>
                <a:ea typeface="+mn-ea"/>
                <a:cs typeface="+mn-cs"/>
              </a:defRPr>
            </a:lvl8pPr>
            <a:lvl9pPr marL="3886200" indent="-228600" algn="l" defTabSz="914400">
              <a:lnSpc>
                <a:spcPct val="90000"/>
              </a:lnSpc>
              <a:spcBef>
                <a:spcPts val="500"/>
              </a:spcBef>
              <a:buFont typeface="Arial"/>
              <a:buChar char="•"/>
              <a:defRPr sz="1800">
                <a:solidFill>
                  <a:schemeClr val="tx1"/>
                </a:solidFill>
                <a:latin typeface="+mn-lt"/>
                <a:ea typeface="+mn-ea"/>
                <a:cs typeface="+mn-cs"/>
              </a:defRPr>
            </a:lvl9pPr>
          </a:lstStyle>
          <a:p>
            <a:pPr marL="0" indent="0">
              <a:buNone/>
            </a:pPr>
            <a:r>
              <a:rPr lang="en-US" sz="2200" dirty="0">
                <a:latin typeface="Leelawadee" panose="020B0502040204020203" pitchFamily="34" charset="-34"/>
                <a:cs typeface="Leelawadee" panose="020B0502040204020203" pitchFamily="34" charset="-34"/>
              </a:rPr>
              <a:t>Two types of metadata:</a:t>
            </a:r>
          </a:p>
          <a:p>
            <a:r>
              <a:rPr lang="en-US" sz="2200" dirty="0">
                <a:latin typeface="Leelawadee" panose="020B0502040204020203" pitchFamily="34" charset="-34"/>
                <a:cs typeface="Leelawadee" panose="020B0502040204020203" pitchFamily="34" charset="-34"/>
              </a:rPr>
              <a:t>technical metadata – stored with the image</a:t>
            </a:r>
          </a:p>
          <a:p>
            <a:r>
              <a:rPr lang="en-US" sz="2200" dirty="0">
                <a:latin typeface="Leelawadee" panose="020B0502040204020203" pitchFamily="34" charset="-34"/>
                <a:cs typeface="Leelawadee" panose="020B0502040204020203" pitchFamily="34" charset="-34"/>
              </a:rPr>
              <a:t>biological metadata – needs to be annotated</a:t>
            </a:r>
          </a:p>
          <a:p>
            <a:pPr marL="0" indent="0">
              <a:buNone/>
            </a:pPr>
            <a:endParaRPr lang="en-US" sz="2200" dirty="0">
              <a:latin typeface="Leelawadee" panose="020B0502040204020203" pitchFamily="34" charset="-34"/>
              <a:cs typeface="Leelawadee" panose="020B0502040204020203" pitchFamily="34" charset="-34"/>
            </a:endParaRPr>
          </a:p>
          <a:p>
            <a:pPr marL="0" indent="0">
              <a:buNone/>
            </a:pPr>
            <a:r>
              <a:rPr lang="en-US" sz="2200" dirty="0">
                <a:latin typeface="Leelawadee" panose="020B0502040204020203" pitchFamily="34" charset="-34"/>
                <a:cs typeface="Leelawadee" panose="020B0502040204020203" pitchFamily="34" charset="-34"/>
              </a:rPr>
              <a:t>Adequate data management tool like OMERO will give access to both:</a:t>
            </a:r>
          </a:p>
          <a:p>
            <a:r>
              <a:rPr lang="en-US" sz="2200" dirty="0">
                <a:latin typeface="Leelawadee" panose="020B0502040204020203" pitchFamily="34" charset="-34"/>
                <a:cs typeface="Leelawadee" panose="020B0502040204020203" pitchFamily="34" charset="-34"/>
              </a:rPr>
              <a:t>automatic read-out of technical metadata (via BIO-FORMATS plugin)</a:t>
            </a:r>
          </a:p>
          <a:p>
            <a:r>
              <a:rPr lang="en-US" sz="2200" dirty="0">
                <a:latin typeface="Leelawadee" panose="020B0502040204020203" pitchFamily="34" charset="-34"/>
                <a:cs typeface="Leelawadee" panose="020B0502040204020203" pitchFamily="34" charset="-34"/>
              </a:rPr>
              <a:t>using key-value pairs for biological metadata annotation by hand or via scripts</a:t>
            </a:r>
          </a:p>
          <a:p>
            <a:pPr marL="0" indent="0">
              <a:buFont typeface="Arial"/>
              <a:buNone/>
            </a:pPr>
            <a:endParaRPr lang="en-US" sz="2200" dirty="0">
              <a:latin typeface="Leelawadee" panose="020B0502040204020203" pitchFamily="34" charset="-34"/>
              <a:cs typeface="Leelawadee" panose="020B0502040204020203" pitchFamily="34" charset="-34"/>
            </a:endParaRPr>
          </a:p>
          <a:p>
            <a:pPr>
              <a:buFont typeface="Wingdings" panose="05000000000000000000" pitchFamily="2" charset="2"/>
              <a:buChar char="Ø"/>
            </a:pPr>
            <a:r>
              <a:rPr lang="en-US" sz="2200" dirty="0">
                <a:latin typeface="Leelawadee" panose="020B0502040204020203" pitchFamily="34" charset="-34"/>
                <a:cs typeface="Leelawadee" panose="020B0502040204020203" pitchFamily="34" charset="-34"/>
              </a:rPr>
              <a:t> Bonus: depositing data to a repository will be less effort</a:t>
            </a:r>
          </a:p>
        </p:txBody>
      </p:sp>
      <p:pic>
        <p:nvPicPr>
          <p:cNvPr id="21" name="Grafik 20">
            <a:extLst>
              <a:ext uri="{FF2B5EF4-FFF2-40B4-BE49-F238E27FC236}">
                <a16:creationId xmlns:a16="http://schemas.microsoft.com/office/drawing/2014/main" id="{E8820F9D-3FF5-4AF5-997A-0020D8FA49F4}"/>
              </a:ext>
            </a:extLst>
          </p:cNvPr>
          <p:cNvPicPr>
            <a:picLocks noChangeAspect="1"/>
          </p:cNvPicPr>
          <p:nvPr/>
        </p:nvPicPr>
        <p:blipFill>
          <a:blip r:embed="rId7"/>
          <a:stretch>
            <a:fillRect/>
          </a:stretch>
        </p:blipFill>
        <p:spPr>
          <a:xfrm>
            <a:off x="115165" y="1470957"/>
            <a:ext cx="5553394" cy="3916086"/>
          </a:xfrm>
          <a:prstGeom prst="rect">
            <a:avLst/>
          </a:prstGeom>
        </p:spPr>
      </p:pic>
      <p:sp>
        <p:nvSpPr>
          <p:cNvPr id="16" name="Datumsplatzhalter 3">
            <a:extLst>
              <a:ext uri="{FF2B5EF4-FFF2-40B4-BE49-F238E27FC236}">
                <a16:creationId xmlns:a16="http://schemas.microsoft.com/office/drawing/2014/main" id="{458D9B66-03F8-454C-BDCB-362175C34723}"/>
              </a:ext>
            </a:extLst>
          </p:cNvPr>
          <p:cNvSpPr txBox="1">
            <a:spLocks/>
          </p:cNvSpPr>
          <p:nvPr/>
        </p:nvSpPr>
        <p:spPr bwMode="auto">
          <a:xfrm>
            <a:off x="10094429" y="6422389"/>
            <a:ext cx="905142" cy="260985"/>
          </a:xfrm>
          <a:prstGeom prst="rect">
            <a:avLst/>
          </a:prstGeom>
        </p:spPr>
        <p:txBody>
          <a:bodyPr anchor="ctr" anchorCtr="0"/>
          <a:lstStyle>
            <a:defPPr>
              <a:defRPr lang="de-DE"/>
            </a:defPPr>
            <a:lvl1pPr marL="0" algn="ctr" defTabSz="914400">
              <a:defRPr sz="900">
                <a:solidFill>
                  <a:schemeClr val="tx1"/>
                </a:solidFill>
                <a:latin typeface="Leelawadee UI"/>
                <a:ea typeface="+mn-ea"/>
                <a:cs typeface="Leelawadee UI"/>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a:lstStyle>
          <a:p>
            <a:pPr>
              <a:defRPr/>
            </a:pPr>
            <a:r>
              <a:rPr lang="de-DE" dirty="0">
                <a:latin typeface="Leelawadee" panose="020B0502040204020203" pitchFamily="34" charset="-34"/>
                <a:cs typeface="Leelawadee" panose="020B0502040204020203" pitchFamily="34" charset="-34"/>
              </a:rPr>
              <a:t>12.03.2025</a:t>
            </a:r>
          </a:p>
        </p:txBody>
      </p:sp>
      <p:sp>
        <p:nvSpPr>
          <p:cNvPr id="13" name="Datumsplatzhalter 3">
            <a:extLst>
              <a:ext uri="{FF2B5EF4-FFF2-40B4-BE49-F238E27FC236}">
                <a16:creationId xmlns:a16="http://schemas.microsoft.com/office/drawing/2014/main" id="{5137B3B3-0B81-4794-9EF4-FA9C0E8F00B1}"/>
              </a:ext>
            </a:extLst>
          </p:cNvPr>
          <p:cNvSpPr txBox="1">
            <a:spLocks/>
          </p:cNvSpPr>
          <p:nvPr/>
        </p:nvSpPr>
        <p:spPr bwMode="auto">
          <a:xfrm>
            <a:off x="7118962" y="6606319"/>
            <a:ext cx="2846301" cy="200245"/>
          </a:xfrm>
          <a:prstGeom prst="rect">
            <a:avLst/>
          </a:prstGeom>
        </p:spPr>
        <p:txBody>
          <a:bodyPr anchor="ctr" anchorCtr="0"/>
          <a:lstStyle>
            <a:defPPr>
              <a:defRPr lang="de-DE"/>
            </a:defPPr>
            <a:lvl1pPr marL="0" algn="ctr" defTabSz="914400">
              <a:defRPr sz="900">
                <a:solidFill>
                  <a:schemeClr val="tx1"/>
                </a:solidFill>
                <a:latin typeface="Leelawadee UI"/>
                <a:ea typeface="+mn-ea"/>
                <a:cs typeface="Leelawadee UI"/>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a:lstStyle>
          <a:p>
            <a:pPr>
              <a:defRPr/>
            </a:pPr>
            <a:r>
              <a:rPr lang="de-DE" b="1" dirty="0">
                <a:latin typeface="Leelawadee" panose="020B0502040204020203" pitchFamily="34" charset="-34"/>
                <a:cs typeface="Leelawadee" panose="020B0502040204020203" pitchFamily="34" charset="-34"/>
              </a:rPr>
              <a:t>Workshop 134 – E-Science Tage</a:t>
            </a:r>
          </a:p>
        </p:txBody>
      </p:sp>
    </p:spTree>
    <p:extLst>
      <p:ext uri="{BB962C8B-B14F-4D97-AF65-F5344CB8AC3E}">
        <p14:creationId xmlns:p14="http://schemas.microsoft.com/office/powerpoint/2010/main" val="1932373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4">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4">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4">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4">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4">
                                            <p:txEl>
                                              <p:pRg st="6" end="6"/>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4">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7" name="Foliennummernplatzhalter 5"/>
          <p:cNvSpPr>
            <a:spLocks noGrp="1"/>
          </p:cNvSpPr>
          <p:nvPr>
            <p:ph type="sldNum" sz="quarter" idx="4294967295"/>
          </p:nvPr>
        </p:nvSpPr>
        <p:spPr bwMode="auto">
          <a:xfrm>
            <a:off x="10999571" y="6422389"/>
            <a:ext cx="684429" cy="260985"/>
          </a:xfrm>
          <a:prstGeom prst="rect">
            <a:avLst/>
          </a:prstGeom>
        </p:spPr>
        <p:txBody>
          <a:bodyPr anchor="ctr" anchorCtr="0"/>
          <a:lstStyle>
            <a:lvl1pPr algn="ctr">
              <a:defRPr sz="900">
                <a:solidFill>
                  <a:srgbClr val="0B1B2E"/>
                </a:solidFill>
                <a:latin typeface="Leelawadee UI"/>
                <a:cs typeface="Leelawadee UI"/>
              </a:defRPr>
            </a:lvl1pPr>
          </a:lstStyle>
          <a:p>
            <a:pPr>
              <a:defRPr/>
            </a:pPr>
            <a:fld id="{8B28DBE6-A72F-4110-9C20-90C998823C45}" type="slidenum">
              <a:rPr lang="de-DE">
                <a:latin typeface="Leelawadee" panose="020B0502040204020203" pitchFamily="34" charset="-34"/>
                <a:cs typeface="Leelawadee" panose="020B0502040204020203" pitchFamily="34" charset="-34"/>
              </a:rPr>
              <a:t>14</a:t>
            </a:fld>
            <a:endParaRPr lang="de-DE">
              <a:latin typeface="Leelawadee" panose="020B0502040204020203" pitchFamily="34" charset="-34"/>
              <a:cs typeface="Leelawadee" panose="020B0502040204020203" pitchFamily="34" charset="-34"/>
            </a:endParaRPr>
          </a:p>
        </p:txBody>
      </p:sp>
      <p:pic>
        <p:nvPicPr>
          <p:cNvPr id="8" name="Picture 2" descr="https://mirrors.creativecommons.org/presskit/buttons/88x31/png/by.png"/>
          <p:cNvPicPr>
            <a:picLocks noChangeAspect="1" noChangeArrowheads="1"/>
          </p:cNvPicPr>
          <p:nvPr/>
        </p:nvPicPr>
        <p:blipFill>
          <a:blip r:embed="rId3"/>
          <a:stretch/>
        </p:blipFill>
        <p:spPr bwMode="auto">
          <a:xfrm>
            <a:off x="193083" y="6363629"/>
            <a:ext cx="693652" cy="242690"/>
          </a:xfrm>
          <a:prstGeom prst="rect">
            <a:avLst/>
          </a:prstGeom>
          <a:noFill/>
        </p:spPr>
      </p:pic>
      <p:pic>
        <p:nvPicPr>
          <p:cNvPr id="17" name="Grafik 16">
            <a:extLst>
              <a:ext uri="{FF2B5EF4-FFF2-40B4-BE49-F238E27FC236}">
                <a16:creationId xmlns:a16="http://schemas.microsoft.com/office/drawing/2014/main" id="{AA91E4BF-15C7-40BD-8C07-D9B4C1783971}"/>
              </a:ext>
            </a:extLst>
          </p:cNvPr>
          <p:cNvPicPr>
            <a:picLocks noChangeAspect="1"/>
          </p:cNvPicPr>
          <p:nvPr/>
        </p:nvPicPr>
        <p:blipFill>
          <a:blip r:embed="rId4"/>
          <a:stretch>
            <a:fillRect/>
          </a:stretch>
        </p:blipFill>
        <p:spPr bwMode="auto">
          <a:xfrm>
            <a:off x="127097" y="247971"/>
            <a:ext cx="1000351" cy="732757"/>
          </a:xfrm>
          <a:prstGeom prst="rect">
            <a:avLst/>
          </a:prstGeom>
        </p:spPr>
      </p:pic>
      <p:sp>
        <p:nvSpPr>
          <p:cNvPr id="18" name="Titel 1">
            <a:extLst>
              <a:ext uri="{FF2B5EF4-FFF2-40B4-BE49-F238E27FC236}">
                <a16:creationId xmlns:a16="http://schemas.microsoft.com/office/drawing/2014/main" id="{1036FFC1-024B-4579-B134-134E0556AD0D}"/>
              </a:ext>
            </a:extLst>
          </p:cNvPr>
          <p:cNvSpPr txBox="1">
            <a:spLocks/>
          </p:cNvSpPr>
          <p:nvPr/>
        </p:nvSpPr>
        <p:spPr bwMode="auto">
          <a:xfrm>
            <a:off x="1343472" y="284507"/>
            <a:ext cx="8524630" cy="681355"/>
          </a:xfrm>
          <a:prstGeom prst="rect">
            <a:avLst/>
          </a:prstGeom>
        </p:spPr>
        <p:txBody>
          <a:bodyPr vert="horz" lIns="91440" tIns="45720" rIns="91440" bIns="45720" rtlCol="0" anchor="ctr">
            <a:normAutofit fontScale="97500"/>
          </a:bodyPr>
          <a:lstStyle>
            <a:lvl1pPr algn="l" defTabSz="914400">
              <a:lnSpc>
                <a:spcPct val="90000"/>
              </a:lnSpc>
              <a:spcBef>
                <a:spcPts val="0"/>
              </a:spcBef>
              <a:buNone/>
              <a:defRPr sz="4400">
                <a:solidFill>
                  <a:srgbClr val="0B1B2E"/>
                </a:solidFill>
                <a:latin typeface="Leelawadee UI"/>
                <a:ea typeface="+mj-ea"/>
                <a:cs typeface="Leelawadee UI"/>
              </a:defRPr>
            </a:lvl1pPr>
          </a:lstStyle>
          <a:p>
            <a:pPr algn="ctr">
              <a:defRPr/>
            </a:pPr>
            <a:r>
              <a:rPr lang="de-DE" dirty="0" err="1">
                <a:latin typeface="Leelawadee" panose="020B0502040204020203" pitchFamily="34" charset="-34"/>
                <a:cs typeface="Leelawadee" panose="020B0502040204020203" pitchFamily="34" charset="-34"/>
              </a:rPr>
              <a:t>Metadata</a:t>
            </a:r>
            <a:r>
              <a:rPr lang="de-DE" dirty="0">
                <a:latin typeface="Leelawadee" panose="020B0502040204020203" pitchFamily="34" charset="-34"/>
                <a:cs typeface="Leelawadee" panose="020B0502040204020203" pitchFamily="34" charset="-34"/>
              </a:rPr>
              <a:t> </a:t>
            </a:r>
            <a:r>
              <a:rPr lang="de-DE" dirty="0" err="1">
                <a:latin typeface="Leelawadee" panose="020B0502040204020203" pitchFamily="34" charset="-34"/>
                <a:cs typeface="Leelawadee" panose="020B0502040204020203" pitchFamily="34" charset="-34"/>
              </a:rPr>
              <a:t>for</a:t>
            </a:r>
            <a:r>
              <a:rPr lang="de-DE" dirty="0">
                <a:latin typeface="Leelawadee" panose="020B0502040204020203" pitchFamily="34" charset="-34"/>
                <a:cs typeface="Leelawadee" panose="020B0502040204020203" pitchFamily="34" charset="-34"/>
              </a:rPr>
              <a:t> </a:t>
            </a:r>
            <a:r>
              <a:rPr lang="de-DE" dirty="0" err="1">
                <a:latin typeface="Leelawadee" panose="020B0502040204020203" pitchFamily="34" charset="-34"/>
                <a:cs typeface="Leelawadee" panose="020B0502040204020203" pitchFamily="34" charset="-34"/>
              </a:rPr>
              <a:t>biological</a:t>
            </a:r>
            <a:r>
              <a:rPr lang="de-DE" dirty="0">
                <a:latin typeface="Leelawadee" panose="020B0502040204020203" pitchFamily="34" charset="-34"/>
                <a:cs typeface="Leelawadee" panose="020B0502040204020203" pitchFamily="34" charset="-34"/>
              </a:rPr>
              <a:t> </a:t>
            </a:r>
            <a:r>
              <a:rPr lang="de-DE" dirty="0" err="1">
                <a:latin typeface="Leelawadee" panose="020B0502040204020203" pitchFamily="34" charset="-34"/>
                <a:cs typeface="Leelawadee" panose="020B0502040204020203" pitchFamily="34" charset="-34"/>
              </a:rPr>
              <a:t>images</a:t>
            </a:r>
            <a:endParaRPr lang="de-DE" dirty="0">
              <a:latin typeface="Leelawadee" panose="020B0502040204020203" pitchFamily="34" charset="-34"/>
              <a:cs typeface="Leelawadee" panose="020B0502040204020203" pitchFamily="34" charset="-34"/>
            </a:endParaRPr>
          </a:p>
        </p:txBody>
      </p:sp>
      <p:sp>
        <p:nvSpPr>
          <p:cNvPr id="12" name="Rechteck 11">
            <a:extLst>
              <a:ext uri="{FF2B5EF4-FFF2-40B4-BE49-F238E27FC236}">
                <a16:creationId xmlns:a16="http://schemas.microsoft.com/office/drawing/2014/main" id="{B9E091FD-D2E3-4E91-8926-6A8EF4938424}"/>
              </a:ext>
            </a:extLst>
          </p:cNvPr>
          <p:cNvSpPr/>
          <p:nvPr/>
        </p:nvSpPr>
        <p:spPr bwMode="auto">
          <a:xfrm>
            <a:off x="918659" y="6328309"/>
            <a:ext cx="2585053" cy="338554"/>
          </a:xfrm>
          <a:prstGeom prst="rect">
            <a:avLst/>
          </a:prstGeom>
        </p:spPr>
        <p:txBody>
          <a:bodyPr wrap="square">
            <a:spAutoFit/>
          </a:bodyPr>
          <a:lstStyle/>
          <a:p>
            <a:pPr marL="0" indent="0">
              <a:buNone/>
            </a:pPr>
            <a:r>
              <a:rPr lang="en-US" sz="800" dirty="0">
                <a:latin typeface="Leelawadee" panose="020B0502040204020203" pitchFamily="34" charset="-34"/>
                <a:cs typeface="Leelawadee" panose="020B0502040204020203" pitchFamily="34" charset="-34"/>
                <a:hlinkClick r:id="rId5"/>
              </a:rPr>
              <a:t>https://doi.org/10.1038/s41592-021-01166-8</a:t>
            </a:r>
            <a:endParaRPr lang="en-US" sz="800" dirty="0">
              <a:latin typeface="Leelawadee" panose="020B0502040204020203" pitchFamily="34" charset="-34"/>
              <a:cs typeface="Leelawadee" panose="020B0502040204020203" pitchFamily="34" charset="-34"/>
            </a:endParaRPr>
          </a:p>
          <a:p>
            <a:pPr marL="0" indent="0">
              <a:buNone/>
            </a:pPr>
            <a:endParaRPr lang="en-US" sz="800" dirty="0">
              <a:latin typeface="Leelawadee" panose="020B0502040204020203" pitchFamily="34" charset="-34"/>
              <a:cs typeface="Leelawadee" panose="020B0502040204020203" pitchFamily="34" charset="-34"/>
            </a:endParaRPr>
          </a:p>
        </p:txBody>
      </p:sp>
      <p:sp>
        <p:nvSpPr>
          <p:cNvPr id="4" name="Inhaltsplatzhalter 3">
            <a:extLst>
              <a:ext uri="{FF2B5EF4-FFF2-40B4-BE49-F238E27FC236}">
                <a16:creationId xmlns:a16="http://schemas.microsoft.com/office/drawing/2014/main" id="{1A338F10-0022-4F48-8C9B-331ACD36742F}"/>
              </a:ext>
            </a:extLst>
          </p:cNvPr>
          <p:cNvSpPr>
            <a:spLocks noGrp="1"/>
          </p:cNvSpPr>
          <p:nvPr>
            <p:ph idx="1"/>
          </p:nvPr>
        </p:nvSpPr>
        <p:spPr/>
        <p:txBody>
          <a:bodyPr/>
          <a:lstStyle/>
          <a:p>
            <a:pPr marL="0" indent="0">
              <a:buNone/>
            </a:pPr>
            <a:endParaRPr lang="de-DE" dirty="0">
              <a:latin typeface="Leelawadee" panose="020B0502040204020203" pitchFamily="34" charset="-34"/>
              <a:cs typeface="Leelawadee" panose="020B0502040204020203" pitchFamily="34" charset="-34"/>
            </a:endParaRPr>
          </a:p>
          <a:p>
            <a:pPr marL="0" indent="0">
              <a:buNone/>
            </a:pPr>
            <a:endParaRPr lang="de-DE" dirty="0">
              <a:latin typeface="Leelawadee" panose="020B0502040204020203" pitchFamily="34" charset="-34"/>
              <a:cs typeface="Leelawadee" panose="020B0502040204020203" pitchFamily="34" charset="-34"/>
            </a:endParaRPr>
          </a:p>
        </p:txBody>
      </p:sp>
      <p:sp>
        <p:nvSpPr>
          <p:cNvPr id="14" name="Inhaltsplatzhalter 3">
            <a:extLst>
              <a:ext uri="{FF2B5EF4-FFF2-40B4-BE49-F238E27FC236}">
                <a16:creationId xmlns:a16="http://schemas.microsoft.com/office/drawing/2014/main" id="{47BAFCAB-78DB-4FDA-A838-1AA191AE1B93}"/>
              </a:ext>
            </a:extLst>
          </p:cNvPr>
          <p:cNvSpPr txBox="1">
            <a:spLocks/>
          </p:cNvSpPr>
          <p:nvPr/>
        </p:nvSpPr>
        <p:spPr bwMode="auto">
          <a:xfrm>
            <a:off x="838200" y="1340768"/>
            <a:ext cx="5905872" cy="4856163"/>
          </a:xfrm>
          <a:prstGeom prst="rect">
            <a:avLst/>
          </a:prstGeom>
        </p:spPr>
        <p:txBody>
          <a:bodyPr vert="horz" lIns="91440" tIns="45720" rIns="91440" bIns="45720" rtlCol="0">
            <a:normAutofit lnSpcReduction="10000"/>
          </a:bodyPr>
          <a:lstStyle>
            <a:lvl1pPr marL="228600" indent="-228600" algn="l" defTabSz="914400">
              <a:lnSpc>
                <a:spcPct val="90000"/>
              </a:lnSpc>
              <a:spcBef>
                <a:spcPts val="1000"/>
              </a:spcBef>
              <a:buFont typeface="Arial"/>
              <a:buChar char="•"/>
              <a:defRPr sz="2800">
                <a:solidFill>
                  <a:schemeClr val="tx1"/>
                </a:solidFill>
                <a:latin typeface="Leelawadee UI"/>
                <a:ea typeface="+mn-ea"/>
                <a:cs typeface="Leelawadee UI"/>
              </a:defRPr>
            </a:lvl1pPr>
            <a:lvl2pPr marL="685800" indent="-228600" algn="l" defTabSz="914400">
              <a:lnSpc>
                <a:spcPct val="90000"/>
              </a:lnSpc>
              <a:spcBef>
                <a:spcPts val="500"/>
              </a:spcBef>
              <a:buFont typeface="Arial"/>
              <a:buChar char="•"/>
              <a:defRPr sz="2400">
                <a:solidFill>
                  <a:schemeClr val="tx1"/>
                </a:solidFill>
                <a:latin typeface="Leelawadee UI"/>
                <a:ea typeface="+mn-ea"/>
                <a:cs typeface="Leelawadee UI"/>
              </a:defRPr>
            </a:lvl2pPr>
            <a:lvl3pPr marL="1143000" indent="-228600" algn="l" defTabSz="914400">
              <a:lnSpc>
                <a:spcPct val="90000"/>
              </a:lnSpc>
              <a:spcBef>
                <a:spcPts val="500"/>
              </a:spcBef>
              <a:buFont typeface="Arial"/>
              <a:buChar char="•"/>
              <a:defRPr sz="2000">
                <a:solidFill>
                  <a:schemeClr val="tx1"/>
                </a:solidFill>
                <a:latin typeface="Leelawadee UI"/>
                <a:ea typeface="+mn-ea"/>
                <a:cs typeface="Leelawadee UI"/>
              </a:defRPr>
            </a:lvl3pPr>
            <a:lvl4pPr marL="1600200" indent="-228600" algn="l" defTabSz="914400">
              <a:lnSpc>
                <a:spcPct val="90000"/>
              </a:lnSpc>
              <a:spcBef>
                <a:spcPts val="500"/>
              </a:spcBef>
              <a:buFont typeface="Arial"/>
              <a:buChar char="•"/>
              <a:defRPr sz="1800">
                <a:solidFill>
                  <a:schemeClr val="tx1"/>
                </a:solidFill>
                <a:latin typeface="Leelawadee UI"/>
                <a:ea typeface="+mn-ea"/>
                <a:cs typeface="Leelawadee UI"/>
              </a:defRPr>
            </a:lvl4pPr>
            <a:lvl5pPr marL="2057400" indent="-228600" algn="l" defTabSz="914400">
              <a:lnSpc>
                <a:spcPct val="90000"/>
              </a:lnSpc>
              <a:spcBef>
                <a:spcPts val="500"/>
              </a:spcBef>
              <a:buFont typeface="Arial"/>
              <a:buChar char="•"/>
              <a:defRPr sz="1800">
                <a:solidFill>
                  <a:schemeClr val="tx1"/>
                </a:solidFill>
                <a:latin typeface="Leelawadee UI"/>
                <a:ea typeface="+mn-ea"/>
                <a:cs typeface="Leelawadee UI"/>
              </a:defRPr>
            </a:lvl5pPr>
            <a:lvl6pPr marL="2514600" indent="-228600" algn="l" defTabSz="914400">
              <a:lnSpc>
                <a:spcPct val="90000"/>
              </a:lnSpc>
              <a:spcBef>
                <a:spcPts val="500"/>
              </a:spcBef>
              <a:buFont typeface="Arial"/>
              <a:buChar char="•"/>
              <a:defRPr sz="1800">
                <a:solidFill>
                  <a:schemeClr val="tx1"/>
                </a:solidFill>
                <a:latin typeface="+mn-lt"/>
                <a:ea typeface="+mn-ea"/>
                <a:cs typeface="+mn-cs"/>
              </a:defRPr>
            </a:lvl6pPr>
            <a:lvl7pPr marL="2971800" indent="-228600" algn="l" defTabSz="914400">
              <a:lnSpc>
                <a:spcPct val="90000"/>
              </a:lnSpc>
              <a:spcBef>
                <a:spcPts val="500"/>
              </a:spcBef>
              <a:buFont typeface="Arial"/>
              <a:buChar char="•"/>
              <a:defRPr sz="1800">
                <a:solidFill>
                  <a:schemeClr val="tx1"/>
                </a:solidFill>
                <a:latin typeface="+mn-lt"/>
                <a:ea typeface="+mn-ea"/>
                <a:cs typeface="+mn-cs"/>
              </a:defRPr>
            </a:lvl7pPr>
            <a:lvl8pPr marL="3429000" indent="-228600" algn="l" defTabSz="914400">
              <a:lnSpc>
                <a:spcPct val="90000"/>
              </a:lnSpc>
              <a:spcBef>
                <a:spcPts val="500"/>
              </a:spcBef>
              <a:buFont typeface="Arial"/>
              <a:buChar char="•"/>
              <a:defRPr sz="1800">
                <a:solidFill>
                  <a:schemeClr val="tx1"/>
                </a:solidFill>
                <a:latin typeface="+mn-lt"/>
                <a:ea typeface="+mn-ea"/>
                <a:cs typeface="+mn-cs"/>
              </a:defRPr>
            </a:lvl8pPr>
            <a:lvl9pPr marL="3886200" indent="-228600" algn="l" defTabSz="914400">
              <a:lnSpc>
                <a:spcPct val="90000"/>
              </a:lnSpc>
              <a:spcBef>
                <a:spcPts val="500"/>
              </a:spcBef>
              <a:buFont typeface="Arial"/>
              <a:buChar char="•"/>
              <a:defRPr sz="1800">
                <a:solidFill>
                  <a:schemeClr val="tx1"/>
                </a:solidFill>
                <a:latin typeface="+mn-lt"/>
                <a:ea typeface="+mn-ea"/>
                <a:cs typeface="+mn-cs"/>
              </a:defRPr>
            </a:lvl9pPr>
          </a:lstStyle>
          <a:p>
            <a:pPr marL="0" indent="0">
              <a:buFont typeface="Arial"/>
              <a:buNone/>
            </a:pPr>
            <a:r>
              <a:rPr lang="en-US" sz="2200" dirty="0">
                <a:latin typeface="Leelawadee" panose="020B0502040204020203" pitchFamily="34" charset="-34"/>
                <a:cs typeface="Leelawadee" panose="020B0502040204020203" pitchFamily="34" charset="-34"/>
              </a:rPr>
              <a:t>Metadata annotation depends on the discipline or data repository</a:t>
            </a:r>
          </a:p>
          <a:p>
            <a:r>
              <a:rPr lang="en-US" sz="2200" dirty="0">
                <a:latin typeface="Leelawadee" panose="020B0502040204020203" pitchFamily="34" charset="-34"/>
                <a:cs typeface="Leelawadee" panose="020B0502040204020203" pitchFamily="34" charset="-34"/>
              </a:rPr>
              <a:t>IDR has same layout as OMERO</a:t>
            </a:r>
          </a:p>
          <a:p>
            <a:r>
              <a:rPr lang="en-US" sz="2200" dirty="0">
                <a:latin typeface="Leelawadee" panose="020B0502040204020203" pitchFamily="34" charset="-34"/>
                <a:cs typeface="Leelawadee" panose="020B0502040204020203" pitchFamily="34" charset="-34"/>
              </a:rPr>
              <a:t>BIA metadata schema is based on REMBI</a:t>
            </a:r>
          </a:p>
          <a:p>
            <a:pPr marL="0" indent="0">
              <a:buFont typeface="Arial"/>
              <a:buNone/>
            </a:pPr>
            <a:endParaRPr lang="en-US" sz="2200" dirty="0">
              <a:latin typeface="Leelawadee" panose="020B0502040204020203" pitchFamily="34" charset="-34"/>
              <a:cs typeface="Leelawadee" panose="020B0502040204020203" pitchFamily="34" charset="-34"/>
            </a:endParaRPr>
          </a:p>
          <a:p>
            <a:pPr marL="0" indent="0">
              <a:buNone/>
            </a:pPr>
            <a:r>
              <a:rPr lang="en-US" sz="2200" dirty="0">
                <a:latin typeface="Leelawadee" panose="020B0502040204020203" pitchFamily="34" charset="-34"/>
                <a:cs typeface="Leelawadee" panose="020B0502040204020203" pitchFamily="34" charset="-34"/>
              </a:rPr>
              <a:t>Recommended Metadata for Biological Images (REMBI)</a:t>
            </a:r>
          </a:p>
          <a:p>
            <a:r>
              <a:rPr lang="en-US" sz="2200" dirty="0">
                <a:latin typeface="Leelawadee" panose="020B0502040204020203" pitchFamily="34" charset="-34"/>
                <a:cs typeface="Leelawadee" panose="020B0502040204020203" pitchFamily="34" charset="-34"/>
              </a:rPr>
              <a:t>is a widely used collection of metadata</a:t>
            </a:r>
          </a:p>
          <a:p>
            <a:r>
              <a:rPr lang="en-US" sz="2200" dirty="0">
                <a:latin typeface="Leelawadee" panose="020B0502040204020203" pitchFamily="34" charset="-34"/>
                <a:cs typeface="Leelawadee" panose="020B0502040204020203" pitchFamily="34" charset="-34"/>
              </a:rPr>
              <a:t>provides examples to look up</a:t>
            </a:r>
          </a:p>
          <a:p>
            <a:r>
              <a:rPr lang="en-US" sz="2200" dirty="0">
                <a:latin typeface="Leelawadee" panose="020B0502040204020203" pitchFamily="34" charset="-34"/>
                <a:cs typeface="Leelawadee" panose="020B0502040204020203" pitchFamily="34" charset="-34"/>
              </a:rPr>
              <a:t>recommends ontology databases</a:t>
            </a:r>
          </a:p>
          <a:p>
            <a:pPr marL="0" indent="0">
              <a:buFont typeface="Arial"/>
              <a:buNone/>
            </a:pPr>
            <a:endParaRPr lang="en-US" sz="2200" dirty="0">
              <a:latin typeface="Leelawadee" panose="020B0502040204020203" pitchFamily="34" charset="-34"/>
              <a:cs typeface="Leelawadee" panose="020B0502040204020203" pitchFamily="34" charset="-34"/>
            </a:endParaRPr>
          </a:p>
          <a:p>
            <a:pPr>
              <a:buFont typeface="Wingdings" panose="05000000000000000000" pitchFamily="2" charset="2"/>
              <a:buChar char="Ø"/>
            </a:pPr>
            <a:r>
              <a:rPr lang="en-US" sz="2200" dirty="0">
                <a:latin typeface="Leelawadee" panose="020B0502040204020203" pitchFamily="34" charset="-34"/>
                <a:cs typeface="Leelawadee" panose="020B0502040204020203" pitchFamily="34" charset="-34"/>
              </a:rPr>
              <a:t> REMBI is used as a metadata guideline for biological images, but not set in stone!</a:t>
            </a:r>
          </a:p>
        </p:txBody>
      </p:sp>
      <p:pic>
        <p:nvPicPr>
          <p:cNvPr id="2" name="Grafik 1">
            <a:extLst>
              <a:ext uri="{FF2B5EF4-FFF2-40B4-BE49-F238E27FC236}">
                <a16:creationId xmlns:a16="http://schemas.microsoft.com/office/drawing/2014/main" id="{14EB3500-DDD8-4180-9FDD-6521ECE72B1B}"/>
              </a:ext>
            </a:extLst>
          </p:cNvPr>
          <p:cNvPicPr>
            <a:picLocks noChangeAspect="1"/>
          </p:cNvPicPr>
          <p:nvPr/>
        </p:nvPicPr>
        <p:blipFill>
          <a:blip r:embed="rId6"/>
          <a:stretch>
            <a:fillRect/>
          </a:stretch>
        </p:blipFill>
        <p:spPr>
          <a:xfrm>
            <a:off x="7104112" y="1351157"/>
            <a:ext cx="4778218" cy="4825805"/>
          </a:xfrm>
          <a:prstGeom prst="rect">
            <a:avLst/>
          </a:prstGeom>
        </p:spPr>
      </p:pic>
      <p:sp>
        <p:nvSpPr>
          <p:cNvPr id="16" name="Datumsplatzhalter 3">
            <a:extLst>
              <a:ext uri="{FF2B5EF4-FFF2-40B4-BE49-F238E27FC236}">
                <a16:creationId xmlns:a16="http://schemas.microsoft.com/office/drawing/2014/main" id="{096AE76E-43CF-4B68-8F29-24B79271EE6C}"/>
              </a:ext>
            </a:extLst>
          </p:cNvPr>
          <p:cNvSpPr txBox="1">
            <a:spLocks/>
          </p:cNvSpPr>
          <p:nvPr/>
        </p:nvSpPr>
        <p:spPr bwMode="auto">
          <a:xfrm>
            <a:off x="10094429" y="6422389"/>
            <a:ext cx="905142" cy="260985"/>
          </a:xfrm>
          <a:prstGeom prst="rect">
            <a:avLst/>
          </a:prstGeom>
        </p:spPr>
        <p:txBody>
          <a:bodyPr anchor="ctr" anchorCtr="0"/>
          <a:lstStyle>
            <a:defPPr>
              <a:defRPr lang="de-DE"/>
            </a:defPPr>
            <a:lvl1pPr marL="0" algn="ctr" defTabSz="914400">
              <a:defRPr sz="900">
                <a:solidFill>
                  <a:schemeClr val="tx1"/>
                </a:solidFill>
                <a:latin typeface="Leelawadee UI"/>
                <a:ea typeface="+mn-ea"/>
                <a:cs typeface="Leelawadee UI"/>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a:lstStyle>
          <a:p>
            <a:pPr>
              <a:defRPr/>
            </a:pPr>
            <a:r>
              <a:rPr lang="de-DE" dirty="0">
                <a:latin typeface="Leelawadee" panose="020B0502040204020203" pitchFamily="34" charset="-34"/>
                <a:cs typeface="Leelawadee" panose="020B0502040204020203" pitchFamily="34" charset="-34"/>
              </a:rPr>
              <a:t>12.03.2025</a:t>
            </a:r>
          </a:p>
        </p:txBody>
      </p:sp>
      <p:sp>
        <p:nvSpPr>
          <p:cNvPr id="13" name="Datumsplatzhalter 3">
            <a:extLst>
              <a:ext uri="{FF2B5EF4-FFF2-40B4-BE49-F238E27FC236}">
                <a16:creationId xmlns:a16="http://schemas.microsoft.com/office/drawing/2014/main" id="{B44F63CF-E456-4E93-9F23-EFBB170C3C33}"/>
              </a:ext>
            </a:extLst>
          </p:cNvPr>
          <p:cNvSpPr txBox="1">
            <a:spLocks/>
          </p:cNvSpPr>
          <p:nvPr/>
        </p:nvSpPr>
        <p:spPr bwMode="auto">
          <a:xfrm>
            <a:off x="7118962" y="6606319"/>
            <a:ext cx="2846301" cy="200245"/>
          </a:xfrm>
          <a:prstGeom prst="rect">
            <a:avLst/>
          </a:prstGeom>
        </p:spPr>
        <p:txBody>
          <a:bodyPr anchor="ctr" anchorCtr="0"/>
          <a:lstStyle>
            <a:defPPr>
              <a:defRPr lang="de-DE"/>
            </a:defPPr>
            <a:lvl1pPr marL="0" algn="ctr" defTabSz="914400">
              <a:defRPr sz="900">
                <a:solidFill>
                  <a:schemeClr val="tx1"/>
                </a:solidFill>
                <a:latin typeface="Leelawadee UI"/>
                <a:ea typeface="+mn-ea"/>
                <a:cs typeface="Leelawadee UI"/>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a:lstStyle>
          <a:p>
            <a:pPr>
              <a:defRPr/>
            </a:pPr>
            <a:r>
              <a:rPr lang="de-DE" b="1" dirty="0">
                <a:latin typeface="Leelawadee" panose="020B0502040204020203" pitchFamily="34" charset="-34"/>
                <a:cs typeface="Leelawadee" panose="020B0502040204020203" pitchFamily="34" charset="-34"/>
              </a:rPr>
              <a:t>Workshop 134 – E-Science Tage</a:t>
            </a:r>
          </a:p>
        </p:txBody>
      </p:sp>
    </p:spTree>
    <p:extLst>
      <p:ext uri="{BB962C8B-B14F-4D97-AF65-F5344CB8AC3E}">
        <p14:creationId xmlns:p14="http://schemas.microsoft.com/office/powerpoint/2010/main" val="33890223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4">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4">
                                            <p:txEl>
                                              <p:pRg st="4" end="4"/>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4">
                                            <p:txEl>
                                              <p:pRg st="5" end="5"/>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2"/>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14">
                                            <p:txEl>
                                              <p:pRg st="6" end="6"/>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14">
                                            <p:txEl>
                                              <p:pRg st="7" end="7"/>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4">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pic>
        <p:nvPicPr>
          <p:cNvPr id="21" name="Grafik 20">
            <a:extLst>
              <a:ext uri="{FF2B5EF4-FFF2-40B4-BE49-F238E27FC236}">
                <a16:creationId xmlns:a16="http://schemas.microsoft.com/office/drawing/2014/main" id="{D2853664-39B0-4D5B-B6FE-67CCE5997B17}"/>
              </a:ext>
            </a:extLst>
          </p:cNvPr>
          <p:cNvPicPr>
            <a:picLocks noChangeAspect="1"/>
          </p:cNvPicPr>
          <p:nvPr/>
        </p:nvPicPr>
        <p:blipFill>
          <a:blip r:embed="rId3"/>
          <a:stretch>
            <a:fillRect/>
          </a:stretch>
        </p:blipFill>
        <p:spPr bwMode="auto">
          <a:xfrm>
            <a:off x="3541282" y="1700808"/>
            <a:ext cx="5109436" cy="4103573"/>
          </a:xfrm>
          <a:prstGeom prst="rect">
            <a:avLst/>
          </a:prstGeom>
        </p:spPr>
      </p:pic>
      <p:sp>
        <p:nvSpPr>
          <p:cNvPr id="7" name="Foliennummernplatzhalter 5"/>
          <p:cNvSpPr>
            <a:spLocks noGrp="1"/>
          </p:cNvSpPr>
          <p:nvPr>
            <p:ph type="sldNum" sz="quarter" idx="4294967295"/>
          </p:nvPr>
        </p:nvSpPr>
        <p:spPr bwMode="auto">
          <a:xfrm>
            <a:off x="10999571" y="6422389"/>
            <a:ext cx="684429" cy="260985"/>
          </a:xfrm>
          <a:prstGeom prst="rect">
            <a:avLst/>
          </a:prstGeom>
        </p:spPr>
        <p:txBody>
          <a:bodyPr anchor="ctr" anchorCtr="0"/>
          <a:lstStyle>
            <a:lvl1pPr algn="ctr">
              <a:defRPr sz="900">
                <a:solidFill>
                  <a:srgbClr val="0B1B2E"/>
                </a:solidFill>
                <a:latin typeface="Leelawadee UI"/>
                <a:cs typeface="Leelawadee UI"/>
              </a:defRPr>
            </a:lvl1pPr>
          </a:lstStyle>
          <a:p>
            <a:pPr>
              <a:defRPr/>
            </a:pPr>
            <a:fld id="{8B28DBE6-A72F-4110-9C20-90C998823C45}" type="slidenum">
              <a:rPr lang="de-DE">
                <a:latin typeface="Leelawadee" panose="020B0502040204020203" pitchFamily="34" charset="-34"/>
                <a:cs typeface="Leelawadee" panose="020B0502040204020203" pitchFamily="34" charset="-34"/>
              </a:rPr>
              <a:t>15</a:t>
            </a:fld>
            <a:endParaRPr lang="de-DE">
              <a:latin typeface="Leelawadee" panose="020B0502040204020203" pitchFamily="34" charset="-34"/>
              <a:cs typeface="Leelawadee" panose="020B0502040204020203" pitchFamily="34" charset="-34"/>
            </a:endParaRPr>
          </a:p>
        </p:txBody>
      </p:sp>
      <p:pic>
        <p:nvPicPr>
          <p:cNvPr id="17" name="Grafik 16">
            <a:extLst>
              <a:ext uri="{FF2B5EF4-FFF2-40B4-BE49-F238E27FC236}">
                <a16:creationId xmlns:a16="http://schemas.microsoft.com/office/drawing/2014/main" id="{AA91E4BF-15C7-40BD-8C07-D9B4C1783971}"/>
              </a:ext>
            </a:extLst>
          </p:cNvPr>
          <p:cNvPicPr>
            <a:picLocks noChangeAspect="1"/>
          </p:cNvPicPr>
          <p:nvPr/>
        </p:nvPicPr>
        <p:blipFill>
          <a:blip r:embed="rId4"/>
          <a:stretch>
            <a:fillRect/>
          </a:stretch>
        </p:blipFill>
        <p:spPr bwMode="auto">
          <a:xfrm>
            <a:off x="127097" y="247971"/>
            <a:ext cx="1000351" cy="732757"/>
          </a:xfrm>
          <a:prstGeom prst="rect">
            <a:avLst/>
          </a:prstGeom>
        </p:spPr>
      </p:pic>
      <p:sp>
        <p:nvSpPr>
          <p:cNvPr id="18" name="Titel 1">
            <a:extLst>
              <a:ext uri="{FF2B5EF4-FFF2-40B4-BE49-F238E27FC236}">
                <a16:creationId xmlns:a16="http://schemas.microsoft.com/office/drawing/2014/main" id="{1036FFC1-024B-4579-B134-134E0556AD0D}"/>
              </a:ext>
            </a:extLst>
          </p:cNvPr>
          <p:cNvSpPr txBox="1">
            <a:spLocks/>
          </p:cNvSpPr>
          <p:nvPr/>
        </p:nvSpPr>
        <p:spPr bwMode="auto">
          <a:xfrm>
            <a:off x="1343472" y="284507"/>
            <a:ext cx="8524630" cy="681355"/>
          </a:xfrm>
          <a:prstGeom prst="rect">
            <a:avLst/>
          </a:prstGeom>
        </p:spPr>
        <p:txBody>
          <a:bodyPr vert="horz" lIns="91440" tIns="45720" rIns="91440" bIns="45720" rtlCol="0" anchor="ctr">
            <a:normAutofit fontScale="97500"/>
          </a:bodyPr>
          <a:lstStyle>
            <a:lvl1pPr algn="l" defTabSz="914400">
              <a:lnSpc>
                <a:spcPct val="90000"/>
              </a:lnSpc>
              <a:spcBef>
                <a:spcPts val="0"/>
              </a:spcBef>
              <a:buNone/>
              <a:defRPr sz="4400">
                <a:solidFill>
                  <a:srgbClr val="0B1B2E"/>
                </a:solidFill>
                <a:latin typeface="Leelawadee UI"/>
                <a:ea typeface="+mj-ea"/>
                <a:cs typeface="Leelawadee UI"/>
              </a:defRPr>
            </a:lvl1pPr>
          </a:lstStyle>
          <a:p>
            <a:pPr algn="ctr">
              <a:defRPr/>
            </a:pPr>
            <a:r>
              <a:rPr lang="de-DE" dirty="0">
                <a:latin typeface="Leelawadee" panose="020B0502040204020203" pitchFamily="34" charset="-34"/>
                <a:cs typeface="Leelawadee" panose="020B0502040204020203" pitchFamily="34" charset="-34"/>
              </a:rPr>
              <a:t>Modules </a:t>
            </a:r>
            <a:r>
              <a:rPr lang="de-DE" dirty="0" err="1">
                <a:latin typeface="Leelawadee" panose="020B0502040204020203" pitchFamily="34" charset="-34"/>
                <a:cs typeface="Leelawadee" panose="020B0502040204020203" pitchFamily="34" charset="-34"/>
              </a:rPr>
              <a:t>of</a:t>
            </a:r>
            <a:r>
              <a:rPr lang="de-DE" dirty="0">
                <a:latin typeface="Leelawadee" panose="020B0502040204020203" pitchFamily="34" charset="-34"/>
                <a:cs typeface="Leelawadee" panose="020B0502040204020203" pitchFamily="34" charset="-34"/>
              </a:rPr>
              <a:t> REMBI</a:t>
            </a:r>
          </a:p>
        </p:txBody>
      </p:sp>
      <p:sp>
        <p:nvSpPr>
          <p:cNvPr id="20" name="Rechteck 19">
            <a:extLst>
              <a:ext uri="{FF2B5EF4-FFF2-40B4-BE49-F238E27FC236}">
                <a16:creationId xmlns:a16="http://schemas.microsoft.com/office/drawing/2014/main" id="{164A7AFC-3315-416F-87B7-8A3A3C195119}"/>
              </a:ext>
            </a:extLst>
          </p:cNvPr>
          <p:cNvSpPr/>
          <p:nvPr/>
        </p:nvSpPr>
        <p:spPr bwMode="auto">
          <a:xfrm>
            <a:off x="29583" y="6322048"/>
            <a:ext cx="5825413" cy="461665"/>
          </a:xfrm>
          <a:prstGeom prst="rect">
            <a:avLst/>
          </a:prstGeom>
        </p:spPr>
        <p:txBody>
          <a:bodyPr wrap="square">
            <a:spAutoFit/>
          </a:bodyPr>
          <a:lstStyle/>
          <a:p>
            <a:r>
              <a:rPr lang="en-US" sz="800" dirty="0">
                <a:latin typeface="Leelawadee" panose="020B0502040204020203" pitchFamily="34" charset="-34"/>
                <a:cs typeface="Leelawadee" panose="020B0502040204020203" pitchFamily="34" charset="-34"/>
                <a:hlinkClick r:id="rId5"/>
              </a:rPr>
              <a:t>https://doi.org/10.1038/s41592-021-01166-8</a:t>
            </a:r>
            <a:r>
              <a:rPr lang="en-US" sz="800" dirty="0">
                <a:latin typeface="Leelawadee" panose="020B0502040204020203" pitchFamily="34" charset="-34"/>
                <a:cs typeface="Leelawadee" panose="020B0502040204020203" pitchFamily="34" charset="-34"/>
              </a:rPr>
              <a:t>, rights reserved! </a:t>
            </a:r>
          </a:p>
          <a:p>
            <a:r>
              <a:rPr lang="en-US" sz="800" dirty="0">
                <a:latin typeface="Leelawadee" panose="020B0502040204020203" pitchFamily="34" charset="-34"/>
                <a:cs typeface="Leelawadee" panose="020B0502040204020203" pitchFamily="34" charset="-34"/>
                <a:hlinkClick r:id="rId6"/>
              </a:rPr>
              <a:t>https://www.ebi.ac.uk/bioimage-archive/rembi-help-overview/</a:t>
            </a:r>
            <a:endParaRPr lang="en-US" sz="800" dirty="0">
              <a:latin typeface="Leelawadee" panose="020B0502040204020203" pitchFamily="34" charset="-34"/>
              <a:cs typeface="Leelawadee" panose="020B0502040204020203" pitchFamily="34" charset="-34"/>
            </a:endParaRPr>
          </a:p>
          <a:p>
            <a:endParaRPr lang="en-US" sz="800" dirty="0">
              <a:latin typeface="Leelawadee" panose="020B0502040204020203" pitchFamily="34" charset="-34"/>
              <a:cs typeface="Leelawadee" panose="020B0502040204020203" pitchFamily="34" charset="-34"/>
            </a:endParaRPr>
          </a:p>
        </p:txBody>
      </p:sp>
      <p:sp>
        <p:nvSpPr>
          <p:cNvPr id="24" name="Textfeld 23">
            <a:extLst>
              <a:ext uri="{FF2B5EF4-FFF2-40B4-BE49-F238E27FC236}">
                <a16:creationId xmlns:a16="http://schemas.microsoft.com/office/drawing/2014/main" id="{BEFB8485-12F6-448B-B30E-7F8C19B81F5E}"/>
              </a:ext>
            </a:extLst>
          </p:cNvPr>
          <p:cNvSpPr txBox="1"/>
          <p:nvPr/>
        </p:nvSpPr>
        <p:spPr>
          <a:xfrm>
            <a:off x="5591944" y="1025877"/>
            <a:ext cx="2222083" cy="369332"/>
          </a:xfrm>
          <a:prstGeom prst="rect">
            <a:avLst/>
          </a:prstGeom>
          <a:noFill/>
        </p:spPr>
        <p:txBody>
          <a:bodyPr wrap="none" rtlCol="0">
            <a:spAutoFit/>
          </a:bodyPr>
          <a:lstStyle/>
          <a:p>
            <a:r>
              <a:rPr lang="en-GB" dirty="0">
                <a:latin typeface="Leelawadee" panose="020B0502040204020203" pitchFamily="34" charset="-34"/>
                <a:cs typeface="Leelawadee" panose="020B0502040204020203" pitchFamily="34" charset="-34"/>
              </a:rPr>
              <a:t>General information</a:t>
            </a:r>
          </a:p>
        </p:txBody>
      </p:sp>
      <p:sp>
        <p:nvSpPr>
          <p:cNvPr id="25" name="Textfeld 24">
            <a:extLst>
              <a:ext uri="{FF2B5EF4-FFF2-40B4-BE49-F238E27FC236}">
                <a16:creationId xmlns:a16="http://schemas.microsoft.com/office/drawing/2014/main" id="{DB32AF7E-56C4-4109-BD04-D58B451C4576}"/>
              </a:ext>
            </a:extLst>
          </p:cNvPr>
          <p:cNvSpPr txBox="1"/>
          <p:nvPr/>
        </p:nvSpPr>
        <p:spPr bwMode="auto">
          <a:xfrm>
            <a:off x="7854381" y="2051556"/>
            <a:ext cx="4059125" cy="369332"/>
          </a:xfrm>
          <a:prstGeom prst="rect">
            <a:avLst/>
          </a:prstGeom>
          <a:noFill/>
        </p:spPr>
        <p:txBody>
          <a:bodyPr wrap="none" rtlCol="0">
            <a:spAutoFit/>
          </a:bodyPr>
          <a:lstStyle/>
          <a:p>
            <a:r>
              <a:rPr lang="en-GB" dirty="0">
                <a:latin typeface="Leelawadee" panose="020B0502040204020203" pitchFamily="34" charset="-34"/>
                <a:cs typeface="Leelawadee" panose="020B0502040204020203" pitchFamily="34" charset="-34"/>
              </a:rPr>
              <a:t>Information on the respective data set</a:t>
            </a:r>
          </a:p>
        </p:txBody>
      </p:sp>
      <p:sp>
        <p:nvSpPr>
          <p:cNvPr id="26" name="Textfeld 25">
            <a:extLst>
              <a:ext uri="{FF2B5EF4-FFF2-40B4-BE49-F238E27FC236}">
                <a16:creationId xmlns:a16="http://schemas.microsoft.com/office/drawing/2014/main" id="{CD1D4F54-2617-45F7-8079-994F5A411CFB}"/>
              </a:ext>
            </a:extLst>
          </p:cNvPr>
          <p:cNvSpPr txBox="1"/>
          <p:nvPr/>
        </p:nvSpPr>
        <p:spPr bwMode="auto">
          <a:xfrm>
            <a:off x="8412033" y="3203684"/>
            <a:ext cx="2204450" cy="369332"/>
          </a:xfrm>
          <a:prstGeom prst="rect">
            <a:avLst/>
          </a:prstGeom>
          <a:noFill/>
        </p:spPr>
        <p:txBody>
          <a:bodyPr wrap="none" rtlCol="0">
            <a:spAutoFit/>
          </a:bodyPr>
          <a:lstStyle/>
          <a:p>
            <a:r>
              <a:rPr lang="en-GB" dirty="0">
                <a:latin typeface="Leelawadee" panose="020B0502040204020203" pitchFamily="34" charset="-34"/>
                <a:cs typeface="Leelawadee" panose="020B0502040204020203" pitchFamily="34" charset="-34"/>
              </a:rPr>
              <a:t>Biological metadata</a:t>
            </a:r>
          </a:p>
        </p:txBody>
      </p:sp>
      <p:sp>
        <p:nvSpPr>
          <p:cNvPr id="27" name="Textfeld 26">
            <a:extLst>
              <a:ext uri="{FF2B5EF4-FFF2-40B4-BE49-F238E27FC236}">
                <a16:creationId xmlns:a16="http://schemas.microsoft.com/office/drawing/2014/main" id="{B6ACA28A-FA64-4684-955B-4E731191F926}"/>
              </a:ext>
            </a:extLst>
          </p:cNvPr>
          <p:cNvSpPr txBox="1"/>
          <p:nvPr/>
        </p:nvSpPr>
        <p:spPr bwMode="auto">
          <a:xfrm>
            <a:off x="8077662" y="4355812"/>
            <a:ext cx="2204450" cy="369332"/>
          </a:xfrm>
          <a:prstGeom prst="rect">
            <a:avLst/>
          </a:prstGeom>
          <a:noFill/>
        </p:spPr>
        <p:txBody>
          <a:bodyPr wrap="none" rtlCol="0">
            <a:spAutoFit/>
          </a:bodyPr>
          <a:lstStyle/>
          <a:p>
            <a:r>
              <a:rPr lang="en-GB" dirty="0">
                <a:latin typeface="Leelawadee" panose="020B0502040204020203" pitchFamily="34" charset="-34"/>
                <a:cs typeface="Leelawadee" panose="020B0502040204020203" pitchFamily="34" charset="-34"/>
              </a:rPr>
              <a:t>Biological metadata</a:t>
            </a:r>
          </a:p>
        </p:txBody>
      </p:sp>
      <p:sp>
        <p:nvSpPr>
          <p:cNvPr id="28" name="Textfeld 27">
            <a:extLst>
              <a:ext uri="{FF2B5EF4-FFF2-40B4-BE49-F238E27FC236}">
                <a16:creationId xmlns:a16="http://schemas.microsoft.com/office/drawing/2014/main" id="{4BF23B6C-B152-436C-9AF8-448AF8403428}"/>
              </a:ext>
            </a:extLst>
          </p:cNvPr>
          <p:cNvSpPr txBox="1"/>
          <p:nvPr/>
        </p:nvSpPr>
        <p:spPr bwMode="auto">
          <a:xfrm>
            <a:off x="5624003" y="5789962"/>
            <a:ext cx="2157963" cy="369332"/>
          </a:xfrm>
          <a:prstGeom prst="rect">
            <a:avLst/>
          </a:prstGeom>
          <a:noFill/>
        </p:spPr>
        <p:txBody>
          <a:bodyPr wrap="none" rtlCol="0">
            <a:spAutoFit/>
          </a:bodyPr>
          <a:lstStyle/>
          <a:p>
            <a:r>
              <a:rPr lang="en-GB" dirty="0">
                <a:latin typeface="Leelawadee" panose="020B0502040204020203" pitchFamily="34" charset="-34"/>
                <a:cs typeface="Leelawadee" panose="020B0502040204020203" pitchFamily="34" charset="-34"/>
              </a:rPr>
              <a:t>Technical metadata</a:t>
            </a:r>
          </a:p>
        </p:txBody>
      </p:sp>
      <p:sp>
        <p:nvSpPr>
          <p:cNvPr id="29" name="Textfeld 28">
            <a:extLst>
              <a:ext uri="{FF2B5EF4-FFF2-40B4-BE49-F238E27FC236}">
                <a16:creationId xmlns:a16="http://schemas.microsoft.com/office/drawing/2014/main" id="{422FBE43-7328-4982-BD88-96DA669BAA40}"/>
              </a:ext>
            </a:extLst>
          </p:cNvPr>
          <p:cNvSpPr txBox="1"/>
          <p:nvPr/>
        </p:nvSpPr>
        <p:spPr bwMode="auto">
          <a:xfrm>
            <a:off x="1946960" y="4324357"/>
            <a:ext cx="2157963" cy="369332"/>
          </a:xfrm>
          <a:prstGeom prst="rect">
            <a:avLst/>
          </a:prstGeom>
          <a:noFill/>
        </p:spPr>
        <p:txBody>
          <a:bodyPr wrap="none" rtlCol="0">
            <a:spAutoFit/>
          </a:bodyPr>
          <a:lstStyle/>
          <a:p>
            <a:r>
              <a:rPr lang="en-GB" dirty="0">
                <a:latin typeface="Leelawadee" panose="020B0502040204020203" pitchFamily="34" charset="-34"/>
                <a:cs typeface="Leelawadee" panose="020B0502040204020203" pitchFamily="34" charset="-34"/>
              </a:rPr>
              <a:t>Technical metadata</a:t>
            </a:r>
          </a:p>
        </p:txBody>
      </p:sp>
      <p:sp>
        <p:nvSpPr>
          <p:cNvPr id="30" name="Textfeld 29">
            <a:extLst>
              <a:ext uri="{FF2B5EF4-FFF2-40B4-BE49-F238E27FC236}">
                <a16:creationId xmlns:a16="http://schemas.microsoft.com/office/drawing/2014/main" id="{B2C5FE77-0618-4A3D-8D0D-080BCDFE8B01}"/>
              </a:ext>
            </a:extLst>
          </p:cNvPr>
          <p:cNvSpPr txBox="1"/>
          <p:nvPr/>
        </p:nvSpPr>
        <p:spPr bwMode="auto">
          <a:xfrm>
            <a:off x="2229335" y="2051556"/>
            <a:ext cx="1994457" cy="369332"/>
          </a:xfrm>
          <a:prstGeom prst="rect">
            <a:avLst/>
          </a:prstGeom>
          <a:noFill/>
        </p:spPr>
        <p:txBody>
          <a:bodyPr wrap="none" rtlCol="0">
            <a:spAutoFit/>
          </a:bodyPr>
          <a:lstStyle/>
          <a:p>
            <a:r>
              <a:rPr lang="en-GB" dirty="0">
                <a:latin typeface="Leelawadee" panose="020B0502040204020203" pitchFamily="34" charset="-34"/>
                <a:cs typeface="Leelawadee" panose="020B0502040204020203" pitchFamily="34" charset="-34"/>
              </a:rPr>
              <a:t>Analysis workflow</a:t>
            </a:r>
          </a:p>
        </p:txBody>
      </p:sp>
      <p:sp>
        <p:nvSpPr>
          <p:cNvPr id="31" name="Textfeld 30">
            <a:extLst>
              <a:ext uri="{FF2B5EF4-FFF2-40B4-BE49-F238E27FC236}">
                <a16:creationId xmlns:a16="http://schemas.microsoft.com/office/drawing/2014/main" id="{51BD131D-F4E8-4BFE-AC63-59BF6D38D677}"/>
              </a:ext>
            </a:extLst>
          </p:cNvPr>
          <p:cNvSpPr txBox="1"/>
          <p:nvPr/>
        </p:nvSpPr>
        <p:spPr bwMode="auto">
          <a:xfrm>
            <a:off x="1871025" y="3203684"/>
            <a:ext cx="1920719" cy="369332"/>
          </a:xfrm>
          <a:prstGeom prst="rect">
            <a:avLst/>
          </a:prstGeom>
          <a:noFill/>
        </p:spPr>
        <p:txBody>
          <a:bodyPr wrap="none" rtlCol="0">
            <a:spAutoFit/>
          </a:bodyPr>
          <a:lstStyle/>
          <a:p>
            <a:r>
              <a:rPr lang="en-GB" dirty="0">
                <a:latin typeface="Leelawadee" panose="020B0502040204020203" pitchFamily="34" charset="-34"/>
                <a:cs typeface="Leelawadee" panose="020B0502040204020203" pitchFamily="34" charset="-34"/>
              </a:rPr>
              <a:t>Related data sets</a:t>
            </a:r>
          </a:p>
        </p:txBody>
      </p:sp>
      <p:sp>
        <p:nvSpPr>
          <p:cNvPr id="32" name="Textfeld 31">
            <a:extLst>
              <a:ext uri="{FF2B5EF4-FFF2-40B4-BE49-F238E27FC236}">
                <a16:creationId xmlns:a16="http://schemas.microsoft.com/office/drawing/2014/main" id="{32B66ED2-235A-4EEA-89E0-3C130B8F2F35}"/>
              </a:ext>
            </a:extLst>
          </p:cNvPr>
          <p:cNvSpPr txBox="1"/>
          <p:nvPr/>
        </p:nvSpPr>
        <p:spPr bwMode="auto">
          <a:xfrm>
            <a:off x="7075932" y="1342509"/>
            <a:ext cx="1245854" cy="646331"/>
          </a:xfrm>
          <a:prstGeom prst="rect">
            <a:avLst/>
          </a:prstGeom>
          <a:noFill/>
        </p:spPr>
        <p:txBody>
          <a:bodyPr wrap="none" rtlCol="0">
            <a:spAutoFit/>
          </a:bodyPr>
          <a:lstStyle/>
          <a:p>
            <a:pPr marL="285750" indent="-285750">
              <a:buFont typeface="Arial" panose="020B0604020202020204" pitchFamily="34" charset="0"/>
              <a:buChar char="•"/>
            </a:pPr>
            <a:r>
              <a:rPr lang="en-GB" sz="1200" dirty="0">
                <a:latin typeface="Leelawadee" panose="020B0502040204020203" pitchFamily="34" charset="-34"/>
                <a:cs typeface="Leelawadee" panose="020B0502040204020203" pitchFamily="34" charset="-34"/>
              </a:rPr>
              <a:t>Description</a:t>
            </a:r>
          </a:p>
          <a:p>
            <a:pPr marL="285750" indent="-285750">
              <a:buFont typeface="Arial" panose="020B0604020202020204" pitchFamily="34" charset="0"/>
              <a:buChar char="•"/>
            </a:pPr>
            <a:r>
              <a:rPr lang="en-GB" sz="1200" dirty="0">
                <a:latin typeface="Leelawadee" panose="020B0502040204020203" pitchFamily="34" charset="-34"/>
                <a:cs typeface="Leelawadee" panose="020B0502040204020203" pitchFamily="34" charset="-34"/>
              </a:rPr>
              <a:t>Authors</a:t>
            </a:r>
          </a:p>
          <a:p>
            <a:pPr marL="285750" indent="-285750">
              <a:buFont typeface="Arial" panose="020B0604020202020204" pitchFamily="34" charset="0"/>
              <a:buChar char="•"/>
            </a:pPr>
            <a:r>
              <a:rPr lang="en-GB" sz="1200" dirty="0">
                <a:latin typeface="Leelawadee" panose="020B0502040204020203" pitchFamily="34" charset="-34"/>
                <a:cs typeface="Leelawadee" panose="020B0502040204020203" pitchFamily="34" charset="-34"/>
              </a:rPr>
              <a:t>License</a:t>
            </a:r>
          </a:p>
        </p:txBody>
      </p:sp>
      <p:sp>
        <p:nvSpPr>
          <p:cNvPr id="33" name="Textfeld 32">
            <a:extLst>
              <a:ext uri="{FF2B5EF4-FFF2-40B4-BE49-F238E27FC236}">
                <a16:creationId xmlns:a16="http://schemas.microsoft.com/office/drawing/2014/main" id="{7AD0617B-BC98-4C63-A1B8-DA233EA4919E}"/>
              </a:ext>
            </a:extLst>
          </p:cNvPr>
          <p:cNvSpPr txBox="1"/>
          <p:nvPr/>
        </p:nvSpPr>
        <p:spPr bwMode="auto">
          <a:xfrm>
            <a:off x="8230680" y="2348880"/>
            <a:ext cx="1609736" cy="461665"/>
          </a:xfrm>
          <a:prstGeom prst="rect">
            <a:avLst/>
          </a:prstGeom>
          <a:noFill/>
        </p:spPr>
        <p:txBody>
          <a:bodyPr wrap="none" rtlCol="0">
            <a:spAutoFit/>
          </a:bodyPr>
          <a:lstStyle/>
          <a:p>
            <a:pPr marL="285750" indent="-285750">
              <a:buFont typeface="Arial" panose="020B0604020202020204" pitchFamily="34" charset="0"/>
              <a:buChar char="•"/>
            </a:pPr>
            <a:r>
              <a:rPr lang="en-GB" sz="1200" dirty="0">
                <a:latin typeface="Leelawadee" panose="020B0502040204020203" pitchFamily="34" charset="-34"/>
                <a:cs typeface="Leelawadee" panose="020B0502040204020203" pitchFamily="34" charset="-34"/>
              </a:rPr>
              <a:t>Description</a:t>
            </a:r>
          </a:p>
          <a:p>
            <a:pPr marL="285750" indent="-285750">
              <a:buFont typeface="Arial" panose="020B0604020202020204" pitchFamily="34" charset="0"/>
              <a:buChar char="•"/>
            </a:pPr>
            <a:r>
              <a:rPr lang="en-GB" sz="1200" dirty="0">
                <a:latin typeface="Leelawadee" panose="020B0502040204020203" pitchFamily="34" charset="-34"/>
                <a:cs typeface="Leelawadee" panose="020B0502040204020203" pitchFamily="34" charset="-34"/>
              </a:rPr>
              <a:t>Imaging method</a:t>
            </a:r>
          </a:p>
        </p:txBody>
      </p:sp>
      <p:sp>
        <p:nvSpPr>
          <p:cNvPr id="34" name="Textfeld 33">
            <a:extLst>
              <a:ext uri="{FF2B5EF4-FFF2-40B4-BE49-F238E27FC236}">
                <a16:creationId xmlns:a16="http://schemas.microsoft.com/office/drawing/2014/main" id="{8F47960A-49EF-4ED0-B127-37F6BCC92697}"/>
              </a:ext>
            </a:extLst>
          </p:cNvPr>
          <p:cNvSpPr txBox="1"/>
          <p:nvPr/>
        </p:nvSpPr>
        <p:spPr bwMode="auto">
          <a:xfrm>
            <a:off x="8680516" y="3501008"/>
            <a:ext cx="1091966" cy="646331"/>
          </a:xfrm>
          <a:prstGeom prst="rect">
            <a:avLst/>
          </a:prstGeom>
          <a:noFill/>
        </p:spPr>
        <p:txBody>
          <a:bodyPr wrap="none" rtlCol="0">
            <a:spAutoFit/>
          </a:bodyPr>
          <a:lstStyle/>
          <a:p>
            <a:pPr marL="285750" indent="-285750">
              <a:buFont typeface="Arial" panose="020B0604020202020204" pitchFamily="34" charset="0"/>
              <a:buChar char="•"/>
            </a:pPr>
            <a:r>
              <a:rPr lang="en-GB" sz="1200" dirty="0">
                <a:latin typeface="Leelawadee" panose="020B0502040204020203" pitchFamily="34" charset="-34"/>
                <a:cs typeface="Leelawadee" panose="020B0502040204020203" pitchFamily="34" charset="-34"/>
              </a:rPr>
              <a:t>Species</a:t>
            </a:r>
          </a:p>
          <a:p>
            <a:pPr marL="285750" indent="-285750">
              <a:buFont typeface="Arial" panose="020B0604020202020204" pitchFamily="34" charset="0"/>
              <a:buChar char="•"/>
            </a:pPr>
            <a:r>
              <a:rPr lang="en-GB" sz="1200" dirty="0">
                <a:latin typeface="Leelawadee" panose="020B0502040204020203" pitchFamily="34" charset="-34"/>
                <a:cs typeface="Leelawadee" panose="020B0502040204020203" pitchFamily="34" charset="-34"/>
              </a:rPr>
              <a:t>Tissue</a:t>
            </a:r>
          </a:p>
          <a:p>
            <a:pPr marL="285750" indent="-285750">
              <a:buFont typeface="Arial" panose="020B0604020202020204" pitchFamily="34" charset="0"/>
              <a:buChar char="•"/>
            </a:pPr>
            <a:r>
              <a:rPr lang="en-GB" sz="1200" dirty="0">
                <a:latin typeface="Leelawadee" panose="020B0502040204020203" pitchFamily="34" charset="-34"/>
                <a:cs typeface="Leelawadee" panose="020B0502040204020203" pitchFamily="34" charset="-34"/>
              </a:rPr>
              <a:t>Variables</a:t>
            </a:r>
          </a:p>
        </p:txBody>
      </p:sp>
      <p:sp>
        <p:nvSpPr>
          <p:cNvPr id="35" name="Textfeld 34">
            <a:extLst>
              <a:ext uri="{FF2B5EF4-FFF2-40B4-BE49-F238E27FC236}">
                <a16:creationId xmlns:a16="http://schemas.microsoft.com/office/drawing/2014/main" id="{B6FA4B94-FBB1-493A-97A5-506D123B38B1}"/>
              </a:ext>
            </a:extLst>
          </p:cNvPr>
          <p:cNvSpPr txBox="1"/>
          <p:nvPr/>
        </p:nvSpPr>
        <p:spPr bwMode="auto">
          <a:xfrm>
            <a:off x="8244394" y="4653136"/>
            <a:ext cx="1370888" cy="461665"/>
          </a:xfrm>
          <a:prstGeom prst="rect">
            <a:avLst/>
          </a:prstGeom>
          <a:noFill/>
        </p:spPr>
        <p:txBody>
          <a:bodyPr wrap="none" rtlCol="0">
            <a:spAutoFit/>
          </a:bodyPr>
          <a:lstStyle/>
          <a:p>
            <a:pPr marL="285750" indent="-285750">
              <a:buFont typeface="Arial" panose="020B0604020202020204" pitchFamily="34" charset="0"/>
              <a:buChar char="•"/>
            </a:pPr>
            <a:r>
              <a:rPr lang="en-GB" sz="1200" dirty="0">
                <a:latin typeface="Leelawadee" panose="020B0502040204020203" pitchFamily="34" charset="-34"/>
                <a:cs typeface="Leelawadee" panose="020B0502040204020203" pitchFamily="34" charset="-34"/>
              </a:rPr>
              <a:t>Preparation</a:t>
            </a:r>
          </a:p>
          <a:p>
            <a:pPr marL="285750" indent="-285750">
              <a:buFont typeface="Arial" panose="020B0604020202020204" pitchFamily="34" charset="0"/>
              <a:buChar char="•"/>
            </a:pPr>
            <a:r>
              <a:rPr lang="en-GB" sz="1200" dirty="0">
                <a:latin typeface="Leelawadee" panose="020B0502040204020203" pitchFamily="34" charset="-34"/>
                <a:cs typeface="Leelawadee" panose="020B0502040204020203" pitchFamily="34" charset="-34"/>
              </a:rPr>
              <a:t>Fluorophores</a:t>
            </a:r>
          </a:p>
        </p:txBody>
      </p:sp>
      <p:sp>
        <p:nvSpPr>
          <p:cNvPr id="36" name="Textfeld 35">
            <a:extLst>
              <a:ext uri="{FF2B5EF4-FFF2-40B4-BE49-F238E27FC236}">
                <a16:creationId xmlns:a16="http://schemas.microsoft.com/office/drawing/2014/main" id="{F1B225F5-7F5A-42C2-9499-A22E0DE19ABE}"/>
              </a:ext>
            </a:extLst>
          </p:cNvPr>
          <p:cNvSpPr txBox="1"/>
          <p:nvPr/>
        </p:nvSpPr>
        <p:spPr bwMode="auto">
          <a:xfrm>
            <a:off x="6539425" y="6077994"/>
            <a:ext cx="1972015" cy="461665"/>
          </a:xfrm>
          <a:prstGeom prst="rect">
            <a:avLst/>
          </a:prstGeom>
          <a:noFill/>
        </p:spPr>
        <p:txBody>
          <a:bodyPr wrap="none" rtlCol="0">
            <a:spAutoFit/>
          </a:bodyPr>
          <a:lstStyle/>
          <a:p>
            <a:pPr marL="285750" indent="-285750">
              <a:buFont typeface="Arial" panose="020B0604020202020204" pitchFamily="34" charset="0"/>
              <a:buChar char="•"/>
            </a:pPr>
            <a:r>
              <a:rPr lang="en-GB" sz="1200" dirty="0">
                <a:latin typeface="Leelawadee" panose="020B0502040204020203" pitchFamily="34" charset="-34"/>
                <a:cs typeface="Leelawadee" panose="020B0502040204020203" pitchFamily="34" charset="-34"/>
              </a:rPr>
              <a:t>Instrument</a:t>
            </a:r>
          </a:p>
          <a:p>
            <a:pPr marL="285750" indent="-285750">
              <a:buFont typeface="Arial" panose="020B0604020202020204" pitchFamily="34" charset="0"/>
              <a:buChar char="•"/>
            </a:pPr>
            <a:r>
              <a:rPr lang="en-GB" sz="1200" dirty="0">
                <a:latin typeface="Leelawadee" panose="020B0502040204020203" pitchFamily="34" charset="-34"/>
                <a:cs typeface="Leelawadee" panose="020B0502040204020203" pitchFamily="34" charset="-34"/>
              </a:rPr>
              <a:t>Acquisition parameter</a:t>
            </a:r>
          </a:p>
        </p:txBody>
      </p:sp>
      <p:sp>
        <p:nvSpPr>
          <p:cNvPr id="37" name="Textfeld 36">
            <a:extLst>
              <a:ext uri="{FF2B5EF4-FFF2-40B4-BE49-F238E27FC236}">
                <a16:creationId xmlns:a16="http://schemas.microsoft.com/office/drawing/2014/main" id="{BE870964-3E1E-41CC-9337-F4BD7ADF8FF5}"/>
              </a:ext>
            </a:extLst>
          </p:cNvPr>
          <p:cNvSpPr txBox="1"/>
          <p:nvPr/>
        </p:nvSpPr>
        <p:spPr bwMode="auto">
          <a:xfrm>
            <a:off x="2576718" y="4653136"/>
            <a:ext cx="1221809" cy="646331"/>
          </a:xfrm>
          <a:prstGeom prst="rect">
            <a:avLst/>
          </a:prstGeom>
          <a:noFill/>
        </p:spPr>
        <p:txBody>
          <a:bodyPr wrap="none" rtlCol="0">
            <a:spAutoFit/>
          </a:bodyPr>
          <a:lstStyle/>
          <a:p>
            <a:pPr marL="285750" indent="-285750">
              <a:buFont typeface="Arial" panose="020B0604020202020204" pitchFamily="34" charset="0"/>
              <a:buChar char="•"/>
            </a:pPr>
            <a:r>
              <a:rPr lang="en-GB" sz="1200" dirty="0">
                <a:latin typeface="Leelawadee" panose="020B0502040204020203" pitchFamily="34" charset="-34"/>
                <a:cs typeface="Leelawadee" panose="020B0502040204020203" pitchFamily="34" charset="-34"/>
              </a:rPr>
              <a:t>Size</a:t>
            </a:r>
          </a:p>
          <a:p>
            <a:pPr marL="285750" indent="-285750">
              <a:buFont typeface="Arial" panose="020B0604020202020204" pitchFamily="34" charset="0"/>
              <a:buChar char="•"/>
            </a:pPr>
            <a:r>
              <a:rPr lang="en-GB" sz="1200" dirty="0">
                <a:latin typeface="Leelawadee" panose="020B0502040204020203" pitchFamily="34" charset="-34"/>
                <a:cs typeface="Leelawadee" panose="020B0502040204020203" pitchFamily="34" charset="-34"/>
              </a:rPr>
              <a:t>Pixel/Voxel</a:t>
            </a:r>
          </a:p>
          <a:p>
            <a:pPr marL="285750" indent="-285750">
              <a:buFont typeface="Arial" panose="020B0604020202020204" pitchFamily="34" charset="0"/>
              <a:buChar char="•"/>
            </a:pPr>
            <a:r>
              <a:rPr lang="en-GB" sz="1200" dirty="0">
                <a:latin typeface="Leelawadee" panose="020B0502040204020203" pitchFamily="34" charset="-34"/>
                <a:cs typeface="Leelawadee" panose="020B0502040204020203" pitchFamily="34" charset="-34"/>
              </a:rPr>
              <a:t>Channels</a:t>
            </a:r>
          </a:p>
        </p:txBody>
      </p:sp>
      <p:sp>
        <p:nvSpPr>
          <p:cNvPr id="38" name="Textfeld 37">
            <a:extLst>
              <a:ext uri="{FF2B5EF4-FFF2-40B4-BE49-F238E27FC236}">
                <a16:creationId xmlns:a16="http://schemas.microsoft.com/office/drawing/2014/main" id="{24599590-330B-4318-9CDD-75EF79EB9559}"/>
              </a:ext>
            </a:extLst>
          </p:cNvPr>
          <p:cNvSpPr txBox="1"/>
          <p:nvPr/>
        </p:nvSpPr>
        <p:spPr bwMode="auto">
          <a:xfrm>
            <a:off x="1487488" y="3548473"/>
            <a:ext cx="2125903" cy="276999"/>
          </a:xfrm>
          <a:prstGeom prst="rect">
            <a:avLst/>
          </a:prstGeom>
          <a:noFill/>
        </p:spPr>
        <p:txBody>
          <a:bodyPr wrap="none" rtlCol="0">
            <a:spAutoFit/>
          </a:bodyPr>
          <a:lstStyle/>
          <a:p>
            <a:pPr marL="285750" indent="-285750">
              <a:buFont typeface="Arial" panose="020B0604020202020204" pitchFamily="34" charset="0"/>
              <a:buChar char="•"/>
            </a:pPr>
            <a:r>
              <a:rPr lang="en-GB" sz="1200" dirty="0">
                <a:latin typeface="Leelawadee" panose="020B0502040204020203" pitchFamily="34" charset="-34"/>
                <a:cs typeface="Leelawadee" panose="020B0502040204020203" pitchFamily="34" charset="-34"/>
              </a:rPr>
              <a:t>Other related modalities</a:t>
            </a:r>
          </a:p>
        </p:txBody>
      </p:sp>
      <p:sp>
        <p:nvSpPr>
          <p:cNvPr id="39" name="Textfeld 38">
            <a:extLst>
              <a:ext uri="{FF2B5EF4-FFF2-40B4-BE49-F238E27FC236}">
                <a16:creationId xmlns:a16="http://schemas.microsoft.com/office/drawing/2014/main" id="{7D0CCE00-A0F9-47E1-9399-499528D6D53D}"/>
              </a:ext>
            </a:extLst>
          </p:cNvPr>
          <p:cNvSpPr txBox="1"/>
          <p:nvPr/>
        </p:nvSpPr>
        <p:spPr bwMode="auto">
          <a:xfrm>
            <a:off x="2145128" y="2338792"/>
            <a:ext cx="1827744" cy="461665"/>
          </a:xfrm>
          <a:prstGeom prst="rect">
            <a:avLst/>
          </a:prstGeom>
          <a:noFill/>
        </p:spPr>
        <p:txBody>
          <a:bodyPr wrap="none" rtlCol="0">
            <a:spAutoFit/>
          </a:bodyPr>
          <a:lstStyle/>
          <a:p>
            <a:pPr marL="285750" indent="-285750">
              <a:buFont typeface="Arial" panose="020B0604020202020204" pitchFamily="34" charset="0"/>
              <a:buChar char="•"/>
            </a:pPr>
            <a:r>
              <a:rPr lang="en-GB" sz="1200" dirty="0">
                <a:latin typeface="Leelawadee" panose="020B0502040204020203" pitchFamily="34" charset="-34"/>
                <a:cs typeface="Leelawadee" panose="020B0502040204020203" pitchFamily="34" charset="-34"/>
              </a:rPr>
              <a:t>Analysis software</a:t>
            </a:r>
          </a:p>
          <a:p>
            <a:pPr marL="285750" indent="-285750">
              <a:buFont typeface="Arial" panose="020B0604020202020204" pitchFamily="34" charset="0"/>
              <a:buChar char="•"/>
            </a:pPr>
            <a:r>
              <a:rPr lang="en-GB" sz="1200" dirty="0">
                <a:latin typeface="Leelawadee" panose="020B0502040204020203" pitchFamily="34" charset="-34"/>
                <a:cs typeface="Leelawadee" panose="020B0502040204020203" pitchFamily="34" charset="-34"/>
              </a:rPr>
              <a:t>Analysed parameter</a:t>
            </a:r>
          </a:p>
        </p:txBody>
      </p:sp>
      <p:sp>
        <p:nvSpPr>
          <p:cNvPr id="40" name="Datumsplatzhalter 3">
            <a:extLst>
              <a:ext uri="{FF2B5EF4-FFF2-40B4-BE49-F238E27FC236}">
                <a16:creationId xmlns:a16="http://schemas.microsoft.com/office/drawing/2014/main" id="{D0215FAD-369D-4D1E-B5D5-74E9A81A5E16}"/>
              </a:ext>
            </a:extLst>
          </p:cNvPr>
          <p:cNvSpPr txBox="1">
            <a:spLocks/>
          </p:cNvSpPr>
          <p:nvPr/>
        </p:nvSpPr>
        <p:spPr bwMode="auto">
          <a:xfrm>
            <a:off x="10094429" y="6422389"/>
            <a:ext cx="905142" cy="260985"/>
          </a:xfrm>
          <a:prstGeom prst="rect">
            <a:avLst/>
          </a:prstGeom>
        </p:spPr>
        <p:txBody>
          <a:bodyPr anchor="ctr" anchorCtr="0"/>
          <a:lstStyle>
            <a:defPPr>
              <a:defRPr lang="de-DE"/>
            </a:defPPr>
            <a:lvl1pPr marL="0" algn="ctr" defTabSz="914400">
              <a:defRPr sz="900">
                <a:solidFill>
                  <a:schemeClr val="tx1"/>
                </a:solidFill>
                <a:latin typeface="Leelawadee UI"/>
                <a:ea typeface="+mn-ea"/>
                <a:cs typeface="Leelawadee UI"/>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a:lstStyle>
          <a:p>
            <a:pPr>
              <a:defRPr/>
            </a:pPr>
            <a:r>
              <a:rPr lang="de-DE" dirty="0">
                <a:latin typeface="Leelawadee" panose="020B0502040204020203" pitchFamily="34" charset="-34"/>
                <a:cs typeface="Leelawadee" panose="020B0502040204020203" pitchFamily="34" charset="-34"/>
              </a:rPr>
              <a:t>12.03.2025</a:t>
            </a:r>
          </a:p>
        </p:txBody>
      </p:sp>
      <p:sp>
        <p:nvSpPr>
          <p:cNvPr id="42" name="Datumsplatzhalter 3">
            <a:extLst>
              <a:ext uri="{FF2B5EF4-FFF2-40B4-BE49-F238E27FC236}">
                <a16:creationId xmlns:a16="http://schemas.microsoft.com/office/drawing/2014/main" id="{34E48FA8-E4EC-40CD-87DE-FAAAB6703EC2}"/>
              </a:ext>
            </a:extLst>
          </p:cNvPr>
          <p:cNvSpPr txBox="1">
            <a:spLocks/>
          </p:cNvSpPr>
          <p:nvPr/>
        </p:nvSpPr>
        <p:spPr bwMode="auto">
          <a:xfrm>
            <a:off x="7118962" y="6606319"/>
            <a:ext cx="2846301" cy="200245"/>
          </a:xfrm>
          <a:prstGeom prst="rect">
            <a:avLst/>
          </a:prstGeom>
        </p:spPr>
        <p:txBody>
          <a:bodyPr anchor="ctr" anchorCtr="0"/>
          <a:lstStyle>
            <a:defPPr>
              <a:defRPr lang="de-DE"/>
            </a:defPPr>
            <a:lvl1pPr marL="0" algn="ctr" defTabSz="914400">
              <a:defRPr sz="900">
                <a:solidFill>
                  <a:schemeClr val="tx1"/>
                </a:solidFill>
                <a:latin typeface="Leelawadee UI"/>
                <a:ea typeface="+mn-ea"/>
                <a:cs typeface="Leelawadee UI"/>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a:lstStyle>
          <a:p>
            <a:pPr>
              <a:defRPr/>
            </a:pPr>
            <a:r>
              <a:rPr lang="de-DE" b="1" dirty="0">
                <a:latin typeface="Leelawadee" panose="020B0502040204020203" pitchFamily="34" charset="-34"/>
                <a:cs typeface="Leelawadee" panose="020B0502040204020203" pitchFamily="34" charset="-34"/>
              </a:rPr>
              <a:t>Workshop 134 – E-Science Tage</a:t>
            </a:r>
          </a:p>
        </p:txBody>
      </p:sp>
    </p:spTree>
    <p:extLst>
      <p:ext uri="{BB962C8B-B14F-4D97-AF65-F5344CB8AC3E}">
        <p14:creationId xmlns:p14="http://schemas.microsoft.com/office/powerpoint/2010/main" val="16926090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2"/>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4"/>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25"/>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6"/>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34"/>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27"/>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35"/>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28"/>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36"/>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29"/>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37"/>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31"/>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38"/>
                                        </p:tgtEl>
                                        <p:attrNameLst>
                                          <p:attrName>style.visibility</p:attrName>
                                        </p:attrNameLst>
                                      </p:cBhvr>
                                      <p:to>
                                        <p:strVal val="visible"/>
                                      </p:to>
                                    </p:set>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grpId="0" nodeType="clickEffect">
                                  <p:stCondLst>
                                    <p:cond delay="0"/>
                                  </p:stCondLst>
                                  <p:childTnLst>
                                    <p:set>
                                      <p:cBhvr>
                                        <p:cTn id="48" dur="1" fill="hold">
                                          <p:stCondLst>
                                            <p:cond delay="0"/>
                                          </p:stCondLst>
                                        </p:cTn>
                                        <p:tgtEl>
                                          <p:spTgt spid="30"/>
                                        </p:tgtEl>
                                        <p:attrNameLst>
                                          <p:attrName>style.visibility</p:attrName>
                                        </p:attrNameLst>
                                      </p:cBhvr>
                                      <p:to>
                                        <p:strVal val="visible"/>
                                      </p:to>
                                    </p:set>
                                  </p:childTnLst>
                                </p:cTn>
                              </p:par>
                              <p:par>
                                <p:cTn id="49" presetID="1" presetClass="entr" presetSubtype="0" fill="hold" grpId="0" nodeType="withEffect">
                                  <p:stCondLst>
                                    <p:cond delay="0"/>
                                  </p:stCondLst>
                                  <p:childTnLst>
                                    <p:set>
                                      <p:cBhvr>
                                        <p:cTn id="50" dur="1" fill="hold">
                                          <p:stCondLst>
                                            <p:cond delay="0"/>
                                          </p:stCondLst>
                                        </p:cTn>
                                        <p:tgtEl>
                                          <p:spTgt spid="3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5" grpId="0"/>
      <p:bldP spid="26" grpId="0"/>
      <p:bldP spid="27" grpId="0"/>
      <p:bldP spid="28" grpId="0"/>
      <p:bldP spid="29" grpId="0"/>
      <p:bldP spid="30" grpId="0"/>
      <p:bldP spid="31" grpId="0"/>
      <p:bldP spid="32" grpId="0"/>
      <p:bldP spid="33" grpId="0"/>
      <p:bldP spid="34" grpId="0"/>
      <p:bldP spid="35" grpId="0"/>
      <p:bldP spid="36" grpId="0"/>
      <p:bldP spid="37" grpId="0"/>
      <p:bldP spid="38" grpId="0"/>
      <p:bldP spid="39" grpId="0"/>
    </p:bldLst>
  </p:timing>
</p:sld>
</file>

<file path=ppt/slides/slide1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grpSp>
        <p:nvGrpSpPr>
          <p:cNvPr id="14" name="Gruppieren 13">
            <a:extLst>
              <a:ext uri="{FF2B5EF4-FFF2-40B4-BE49-F238E27FC236}">
                <a16:creationId xmlns:a16="http://schemas.microsoft.com/office/drawing/2014/main" id="{1439BAF0-A4A5-42F1-8F2A-4638713830EA}"/>
              </a:ext>
            </a:extLst>
          </p:cNvPr>
          <p:cNvGrpSpPr/>
          <p:nvPr/>
        </p:nvGrpSpPr>
        <p:grpSpPr>
          <a:xfrm>
            <a:off x="419708" y="1082958"/>
            <a:ext cx="11496600" cy="5178441"/>
            <a:chOff x="0" y="698831"/>
            <a:chExt cx="12192000" cy="5460338"/>
          </a:xfrm>
        </p:grpSpPr>
        <p:pic>
          <p:nvPicPr>
            <p:cNvPr id="11" name="Grafik 10">
              <a:extLst>
                <a:ext uri="{FF2B5EF4-FFF2-40B4-BE49-F238E27FC236}">
                  <a16:creationId xmlns:a16="http://schemas.microsoft.com/office/drawing/2014/main" id="{D5EC42F2-D270-4C55-8368-D5BE5EE40181}"/>
                </a:ext>
              </a:extLst>
            </p:cNvPr>
            <p:cNvPicPr>
              <a:picLocks noChangeAspect="1"/>
            </p:cNvPicPr>
            <p:nvPr/>
          </p:nvPicPr>
          <p:blipFill>
            <a:blip r:embed="rId3"/>
            <a:stretch>
              <a:fillRect/>
            </a:stretch>
          </p:blipFill>
          <p:spPr>
            <a:xfrm>
              <a:off x="0" y="698831"/>
              <a:ext cx="12192000" cy="5460338"/>
            </a:xfrm>
            <a:prstGeom prst="rect">
              <a:avLst/>
            </a:prstGeom>
          </p:spPr>
        </p:pic>
        <p:sp>
          <p:nvSpPr>
            <p:cNvPr id="12" name="Rechteck 11">
              <a:extLst>
                <a:ext uri="{FF2B5EF4-FFF2-40B4-BE49-F238E27FC236}">
                  <a16:creationId xmlns:a16="http://schemas.microsoft.com/office/drawing/2014/main" id="{0B939743-2142-4A37-A9C5-66ACC3D5CC2C}"/>
                </a:ext>
              </a:extLst>
            </p:cNvPr>
            <p:cNvSpPr/>
            <p:nvPr/>
          </p:nvSpPr>
          <p:spPr>
            <a:xfrm>
              <a:off x="8544272" y="1988840"/>
              <a:ext cx="792088" cy="130099"/>
            </a:xfrm>
            <a:prstGeom prst="rect">
              <a:avLst/>
            </a:prstGeom>
            <a:solidFill>
              <a:schemeClr val="bg1">
                <a:lumMod val="9500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atin typeface="Leelawadee" panose="020B0502040204020203" pitchFamily="34" charset="-34"/>
                <a:cs typeface="Leelawadee" panose="020B0502040204020203" pitchFamily="34" charset="-34"/>
              </a:endParaRPr>
            </a:p>
          </p:txBody>
        </p:sp>
        <p:sp>
          <p:nvSpPr>
            <p:cNvPr id="25" name="Rechteck 24">
              <a:extLst>
                <a:ext uri="{FF2B5EF4-FFF2-40B4-BE49-F238E27FC236}">
                  <a16:creationId xmlns:a16="http://schemas.microsoft.com/office/drawing/2014/main" id="{B71F8324-A0CA-4C0C-8BFA-06141455F2AE}"/>
                </a:ext>
              </a:extLst>
            </p:cNvPr>
            <p:cNvSpPr/>
            <p:nvPr/>
          </p:nvSpPr>
          <p:spPr bwMode="auto">
            <a:xfrm>
              <a:off x="8256240" y="4051362"/>
              <a:ext cx="936000" cy="130099"/>
            </a:xfrm>
            <a:prstGeom prst="rect">
              <a:avLst/>
            </a:prstGeom>
            <a:solidFill>
              <a:schemeClr val="bg1">
                <a:lumMod val="9500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atin typeface="Leelawadee" panose="020B0502040204020203" pitchFamily="34" charset="-34"/>
                <a:cs typeface="Leelawadee" panose="020B0502040204020203" pitchFamily="34" charset="-34"/>
              </a:endParaRPr>
            </a:p>
          </p:txBody>
        </p:sp>
      </p:grpSp>
      <p:sp>
        <p:nvSpPr>
          <p:cNvPr id="7" name="Foliennummernplatzhalter 5"/>
          <p:cNvSpPr>
            <a:spLocks noGrp="1"/>
          </p:cNvSpPr>
          <p:nvPr>
            <p:ph type="sldNum" sz="quarter" idx="4294967295"/>
          </p:nvPr>
        </p:nvSpPr>
        <p:spPr bwMode="auto">
          <a:xfrm>
            <a:off x="10999571" y="6422389"/>
            <a:ext cx="684429" cy="260985"/>
          </a:xfrm>
          <a:prstGeom prst="rect">
            <a:avLst/>
          </a:prstGeom>
        </p:spPr>
        <p:txBody>
          <a:bodyPr anchor="ctr" anchorCtr="0"/>
          <a:lstStyle>
            <a:lvl1pPr algn="ctr">
              <a:defRPr sz="900">
                <a:solidFill>
                  <a:srgbClr val="0B1B2E"/>
                </a:solidFill>
                <a:latin typeface="Leelawadee UI"/>
                <a:cs typeface="Leelawadee UI"/>
              </a:defRPr>
            </a:lvl1pPr>
          </a:lstStyle>
          <a:p>
            <a:pPr>
              <a:defRPr/>
            </a:pPr>
            <a:fld id="{8B28DBE6-A72F-4110-9C20-90C998823C45}" type="slidenum">
              <a:rPr lang="de-DE">
                <a:latin typeface="Leelawadee" panose="020B0502040204020203" pitchFamily="34" charset="-34"/>
                <a:cs typeface="Leelawadee" panose="020B0502040204020203" pitchFamily="34" charset="-34"/>
              </a:rPr>
              <a:t>16</a:t>
            </a:fld>
            <a:endParaRPr lang="de-DE">
              <a:latin typeface="Leelawadee" panose="020B0502040204020203" pitchFamily="34" charset="-34"/>
              <a:cs typeface="Leelawadee" panose="020B0502040204020203" pitchFamily="34" charset="-34"/>
            </a:endParaRPr>
          </a:p>
        </p:txBody>
      </p:sp>
      <p:pic>
        <p:nvPicPr>
          <p:cNvPr id="8" name="Picture 2" descr="https://mirrors.creativecommons.org/presskit/buttons/88x31/png/by.png"/>
          <p:cNvPicPr>
            <a:picLocks noChangeAspect="1" noChangeArrowheads="1"/>
          </p:cNvPicPr>
          <p:nvPr/>
        </p:nvPicPr>
        <p:blipFill>
          <a:blip r:embed="rId4"/>
          <a:stretch/>
        </p:blipFill>
        <p:spPr bwMode="auto">
          <a:xfrm>
            <a:off x="193083" y="6363629"/>
            <a:ext cx="693652" cy="242690"/>
          </a:xfrm>
          <a:prstGeom prst="rect">
            <a:avLst/>
          </a:prstGeom>
          <a:noFill/>
        </p:spPr>
      </p:pic>
      <p:pic>
        <p:nvPicPr>
          <p:cNvPr id="17" name="Grafik 16">
            <a:extLst>
              <a:ext uri="{FF2B5EF4-FFF2-40B4-BE49-F238E27FC236}">
                <a16:creationId xmlns:a16="http://schemas.microsoft.com/office/drawing/2014/main" id="{AA91E4BF-15C7-40BD-8C07-D9B4C1783971}"/>
              </a:ext>
            </a:extLst>
          </p:cNvPr>
          <p:cNvPicPr>
            <a:picLocks noChangeAspect="1"/>
          </p:cNvPicPr>
          <p:nvPr/>
        </p:nvPicPr>
        <p:blipFill>
          <a:blip r:embed="rId5"/>
          <a:stretch>
            <a:fillRect/>
          </a:stretch>
        </p:blipFill>
        <p:spPr bwMode="auto">
          <a:xfrm>
            <a:off x="127097" y="247971"/>
            <a:ext cx="1000351" cy="732757"/>
          </a:xfrm>
          <a:prstGeom prst="rect">
            <a:avLst/>
          </a:prstGeom>
        </p:spPr>
      </p:pic>
      <p:sp>
        <p:nvSpPr>
          <p:cNvPr id="18" name="Titel 1">
            <a:extLst>
              <a:ext uri="{FF2B5EF4-FFF2-40B4-BE49-F238E27FC236}">
                <a16:creationId xmlns:a16="http://schemas.microsoft.com/office/drawing/2014/main" id="{1036FFC1-024B-4579-B134-134E0556AD0D}"/>
              </a:ext>
            </a:extLst>
          </p:cNvPr>
          <p:cNvSpPr txBox="1">
            <a:spLocks/>
          </p:cNvSpPr>
          <p:nvPr/>
        </p:nvSpPr>
        <p:spPr bwMode="auto">
          <a:xfrm>
            <a:off x="1343472" y="284507"/>
            <a:ext cx="8524630" cy="681355"/>
          </a:xfrm>
          <a:prstGeom prst="rect">
            <a:avLst/>
          </a:prstGeom>
        </p:spPr>
        <p:txBody>
          <a:bodyPr vert="horz" lIns="91440" tIns="45720" rIns="91440" bIns="45720" rtlCol="0" anchor="ctr">
            <a:normAutofit fontScale="82500" lnSpcReduction="10000"/>
          </a:bodyPr>
          <a:lstStyle>
            <a:lvl1pPr algn="l" defTabSz="914400">
              <a:lnSpc>
                <a:spcPct val="90000"/>
              </a:lnSpc>
              <a:spcBef>
                <a:spcPts val="0"/>
              </a:spcBef>
              <a:buNone/>
              <a:defRPr sz="4400">
                <a:solidFill>
                  <a:srgbClr val="0B1B2E"/>
                </a:solidFill>
                <a:latin typeface="Leelawadee UI"/>
                <a:ea typeface="+mj-ea"/>
                <a:cs typeface="Leelawadee UI"/>
              </a:defRPr>
            </a:lvl1pPr>
          </a:lstStyle>
          <a:p>
            <a:pPr algn="ctr">
              <a:defRPr/>
            </a:pPr>
            <a:r>
              <a:rPr lang="de-DE" dirty="0" err="1">
                <a:latin typeface="Leelawadee" panose="020B0502040204020203" pitchFamily="34" charset="-34"/>
                <a:cs typeface="Leelawadee" panose="020B0502040204020203" pitchFamily="34" charset="-34"/>
              </a:rPr>
              <a:t>What</a:t>
            </a:r>
            <a:r>
              <a:rPr lang="de-DE" dirty="0">
                <a:latin typeface="Leelawadee" panose="020B0502040204020203" pitchFamily="34" charset="-34"/>
                <a:cs typeface="Leelawadee" panose="020B0502040204020203" pitchFamily="34" charset="-34"/>
              </a:rPr>
              <a:t> </a:t>
            </a:r>
            <a:r>
              <a:rPr lang="de-DE" dirty="0" err="1">
                <a:latin typeface="Leelawadee" panose="020B0502040204020203" pitchFamily="34" charset="-34"/>
                <a:cs typeface="Leelawadee" panose="020B0502040204020203" pitchFamily="34" charset="-34"/>
              </a:rPr>
              <a:t>annotation</a:t>
            </a:r>
            <a:r>
              <a:rPr lang="de-DE" dirty="0">
                <a:latin typeface="Leelawadee" panose="020B0502040204020203" pitchFamily="34" charset="-34"/>
                <a:cs typeface="Leelawadee" panose="020B0502040204020203" pitchFamily="34" charset="-34"/>
              </a:rPr>
              <a:t> </a:t>
            </a:r>
            <a:r>
              <a:rPr lang="de-DE" dirty="0" err="1">
                <a:latin typeface="Leelawadee" panose="020B0502040204020203" pitchFamily="34" charset="-34"/>
                <a:cs typeface="Leelawadee" panose="020B0502040204020203" pitchFamily="34" charset="-34"/>
              </a:rPr>
              <a:t>can</a:t>
            </a:r>
            <a:r>
              <a:rPr lang="de-DE" dirty="0">
                <a:latin typeface="Leelawadee" panose="020B0502040204020203" pitchFamily="34" charset="-34"/>
                <a:cs typeface="Leelawadee" panose="020B0502040204020203" pitchFamily="34" charset="-34"/>
              </a:rPr>
              <a:t> </a:t>
            </a:r>
            <a:r>
              <a:rPr lang="de-DE" dirty="0" err="1">
                <a:latin typeface="Leelawadee" panose="020B0502040204020203" pitchFamily="34" charset="-34"/>
                <a:cs typeface="Leelawadee" panose="020B0502040204020203" pitchFamily="34" charset="-34"/>
              </a:rPr>
              <a:t>look</a:t>
            </a:r>
            <a:r>
              <a:rPr lang="de-DE" dirty="0">
                <a:latin typeface="Leelawadee" panose="020B0502040204020203" pitchFamily="34" charset="-34"/>
                <a:cs typeface="Leelawadee" panose="020B0502040204020203" pitchFamily="34" charset="-34"/>
              </a:rPr>
              <a:t> like in OMERO</a:t>
            </a:r>
          </a:p>
        </p:txBody>
      </p:sp>
      <p:grpSp>
        <p:nvGrpSpPr>
          <p:cNvPr id="16" name="Gruppieren 15">
            <a:extLst>
              <a:ext uri="{FF2B5EF4-FFF2-40B4-BE49-F238E27FC236}">
                <a16:creationId xmlns:a16="http://schemas.microsoft.com/office/drawing/2014/main" id="{AFFE2283-F555-4F5E-AA77-670952555D18}"/>
              </a:ext>
            </a:extLst>
          </p:cNvPr>
          <p:cNvGrpSpPr/>
          <p:nvPr/>
        </p:nvGrpSpPr>
        <p:grpSpPr>
          <a:xfrm>
            <a:off x="3782798" y="2721974"/>
            <a:ext cx="3870460" cy="2520109"/>
            <a:chOff x="5953371" y="1936134"/>
            <a:chExt cx="5730629" cy="3472087"/>
          </a:xfrm>
        </p:grpSpPr>
        <p:pic>
          <p:nvPicPr>
            <p:cNvPr id="24" name="Grafik 23">
              <a:extLst>
                <a:ext uri="{FF2B5EF4-FFF2-40B4-BE49-F238E27FC236}">
                  <a16:creationId xmlns:a16="http://schemas.microsoft.com/office/drawing/2014/main" id="{CCE3CD0A-A16F-4F6D-A286-26CE933EF19B}"/>
                </a:ext>
              </a:extLst>
            </p:cNvPr>
            <p:cNvPicPr>
              <a:picLocks noChangeAspect="1"/>
            </p:cNvPicPr>
            <p:nvPr/>
          </p:nvPicPr>
          <p:blipFill>
            <a:blip r:embed="rId6"/>
            <a:stretch>
              <a:fillRect/>
            </a:stretch>
          </p:blipFill>
          <p:spPr>
            <a:xfrm>
              <a:off x="5953371" y="1936134"/>
              <a:ext cx="5730629" cy="3472087"/>
            </a:xfrm>
            <a:prstGeom prst="rect">
              <a:avLst/>
            </a:prstGeom>
          </p:spPr>
        </p:pic>
        <p:sp>
          <p:nvSpPr>
            <p:cNvPr id="9" name="Rechteck 8">
              <a:extLst>
                <a:ext uri="{FF2B5EF4-FFF2-40B4-BE49-F238E27FC236}">
                  <a16:creationId xmlns:a16="http://schemas.microsoft.com/office/drawing/2014/main" id="{00E1A2FA-6FDA-47AE-94D8-FEBB542CD9BE}"/>
                </a:ext>
              </a:extLst>
            </p:cNvPr>
            <p:cNvSpPr/>
            <p:nvPr/>
          </p:nvSpPr>
          <p:spPr>
            <a:xfrm>
              <a:off x="8850091" y="4596853"/>
              <a:ext cx="2729045" cy="4320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atin typeface="Leelawadee" panose="020B0502040204020203" pitchFamily="34" charset="-34"/>
                <a:cs typeface="Leelawadee" panose="020B0502040204020203" pitchFamily="34" charset="-34"/>
              </a:endParaRPr>
            </a:p>
          </p:txBody>
        </p:sp>
      </p:grpSp>
      <p:grpSp>
        <p:nvGrpSpPr>
          <p:cNvPr id="6" name="Gruppieren 5">
            <a:extLst>
              <a:ext uri="{FF2B5EF4-FFF2-40B4-BE49-F238E27FC236}">
                <a16:creationId xmlns:a16="http://schemas.microsoft.com/office/drawing/2014/main" id="{B2CBF027-AF78-4EE9-BD44-AED0784B6A67}"/>
              </a:ext>
            </a:extLst>
          </p:cNvPr>
          <p:cNvGrpSpPr/>
          <p:nvPr/>
        </p:nvGrpSpPr>
        <p:grpSpPr>
          <a:xfrm>
            <a:off x="7964356" y="1082957"/>
            <a:ext cx="3377429" cy="5136380"/>
            <a:chOff x="2316732" y="-1804122"/>
            <a:chExt cx="7218597" cy="10583752"/>
          </a:xfrm>
        </p:grpSpPr>
        <p:pic>
          <p:nvPicPr>
            <p:cNvPr id="3" name="Grafik 2">
              <a:extLst>
                <a:ext uri="{FF2B5EF4-FFF2-40B4-BE49-F238E27FC236}">
                  <a16:creationId xmlns:a16="http://schemas.microsoft.com/office/drawing/2014/main" id="{8206A029-205B-461C-9907-532399AD8A83}"/>
                </a:ext>
              </a:extLst>
            </p:cNvPr>
            <p:cNvPicPr>
              <a:picLocks noChangeAspect="1"/>
            </p:cNvPicPr>
            <p:nvPr/>
          </p:nvPicPr>
          <p:blipFill>
            <a:blip r:embed="rId7"/>
            <a:stretch>
              <a:fillRect/>
            </a:stretch>
          </p:blipFill>
          <p:spPr>
            <a:xfrm>
              <a:off x="2323898" y="-1804122"/>
              <a:ext cx="7211431" cy="5153744"/>
            </a:xfrm>
            <a:prstGeom prst="rect">
              <a:avLst/>
            </a:prstGeom>
          </p:spPr>
        </p:pic>
        <p:pic>
          <p:nvPicPr>
            <p:cNvPr id="5" name="Grafik 4">
              <a:extLst>
                <a:ext uri="{FF2B5EF4-FFF2-40B4-BE49-F238E27FC236}">
                  <a16:creationId xmlns:a16="http://schemas.microsoft.com/office/drawing/2014/main" id="{338F01F6-5C79-4926-B982-EE4DC523B3EB}"/>
                </a:ext>
              </a:extLst>
            </p:cNvPr>
            <p:cNvPicPr>
              <a:picLocks noChangeAspect="1"/>
            </p:cNvPicPr>
            <p:nvPr/>
          </p:nvPicPr>
          <p:blipFill>
            <a:blip r:embed="rId8"/>
            <a:stretch>
              <a:fillRect/>
            </a:stretch>
          </p:blipFill>
          <p:spPr>
            <a:xfrm>
              <a:off x="2316732" y="3349622"/>
              <a:ext cx="7201905" cy="5430008"/>
            </a:xfrm>
            <a:prstGeom prst="rect">
              <a:avLst/>
            </a:prstGeom>
          </p:spPr>
        </p:pic>
      </p:grpSp>
      <p:cxnSp>
        <p:nvCxnSpPr>
          <p:cNvPr id="10" name="Gerader Verbinder 9">
            <a:extLst>
              <a:ext uri="{FF2B5EF4-FFF2-40B4-BE49-F238E27FC236}">
                <a16:creationId xmlns:a16="http://schemas.microsoft.com/office/drawing/2014/main" id="{DF93200F-FE95-4468-9115-626481F3C872}"/>
              </a:ext>
            </a:extLst>
          </p:cNvPr>
          <p:cNvCxnSpPr>
            <a:cxnSpLocks/>
          </p:cNvCxnSpPr>
          <p:nvPr/>
        </p:nvCxnSpPr>
        <p:spPr>
          <a:xfrm>
            <a:off x="1919536" y="2368060"/>
            <a:ext cx="1863262" cy="412868"/>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1" name="Gerader Verbinder 20">
            <a:extLst>
              <a:ext uri="{FF2B5EF4-FFF2-40B4-BE49-F238E27FC236}">
                <a16:creationId xmlns:a16="http://schemas.microsoft.com/office/drawing/2014/main" id="{1958D9EC-62A5-44B7-A0EF-4F4D711F85EE}"/>
              </a:ext>
            </a:extLst>
          </p:cNvPr>
          <p:cNvCxnSpPr>
            <a:cxnSpLocks/>
          </p:cNvCxnSpPr>
          <p:nvPr/>
        </p:nvCxnSpPr>
        <p:spPr bwMode="auto">
          <a:xfrm flipV="1">
            <a:off x="2071936" y="1232125"/>
            <a:ext cx="5892420" cy="1288336"/>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sp>
        <p:nvSpPr>
          <p:cNvPr id="22" name="Datumsplatzhalter 3">
            <a:extLst>
              <a:ext uri="{FF2B5EF4-FFF2-40B4-BE49-F238E27FC236}">
                <a16:creationId xmlns:a16="http://schemas.microsoft.com/office/drawing/2014/main" id="{7A0E0B2C-538C-47DA-BEBD-B2E850AE2BB9}"/>
              </a:ext>
            </a:extLst>
          </p:cNvPr>
          <p:cNvSpPr txBox="1">
            <a:spLocks/>
          </p:cNvSpPr>
          <p:nvPr/>
        </p:nvSpPr>
        <p:spPr bwMode="auto">
          <a:xfrm>
            <a:off x="10094429" y="6422389"/>
            <a:ext cx="905142" cy="260985"/>
          </a:xfrm>
          <a:prstGeom prst="rect">
            <a:avLst/>
          </a:prstGeom>
        </p:spPr>
        <p:txBody>
          <a:bodyPr anchor="ctr" anchorCtr="0"/>
          <a:lstStyle>
            <a:defPPr>
              <a:defRPr lang="de-DE"/>
            </a:defPPr>
            <a:lvl1pPr marL="0" algn="ctr" defTabSz="914400">
              <a:defRPr sz="900">
                <a:solidFill>
                  <a:schemeClr val="tx1"/>
                </a:solidFill>
                <a:latin typeface="Leelawadee UI"/>
                <a:ea typeface="+mn-ea"/>
                <a:cs typeface="Leelawadee UI"/>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a:lstStyle>
          <a:p>
            <a:pPr>
              <a:defRPr/>
            </a:pPr>
            <a:r>
              <a:rPr lang="de-DE" dirty="0">
                <a:latin typeface="Leelawadee" panose="020B0502040204020203" pitchFamily="34" charset="-34"/>
                <a:cs typeface="Leelawadee" panose="020B0502040204020203" pitchFamily="34" charset="-34"/>
              </a:rPr>
              <a:t>12.03.2025</a:t>
            </a:r>
          </a:p>
        </p:txBody>
      </p:sp>
      <p:sp>
        <p:nvSpPr>
          <p:cNvPr id="20" name="Datumsplatzhalter 3">
            <a:extLst>
              <a:ext uri="{FF2B5EF4-FFF2-40B4-BE49-F238E27FC236}">
                <a16:creationId xmlns:a16="http://schemas.microsoft.com/office/drawing/2014/main" id="{414C3466-B6D7-453A-AE94-3ABFCBF293E3}"/>
              </a:ext>
            </a:extLst>
          </p:cNvPr>
          <p:cNvSpPr txBox="1">
            <a:spLocks/>
          </p:cNvSpPr>
          <p:nvPr/>
        </p:nvSpPr>
        <p:spPr bwMode="auto">
          <a:xfrm>
            <a:off x="7118962" y="6606319"/>
            <a:ext cx="2846301" cy="200245"/>
          </a:xfrm>
          <a:prstGeom prst="rect">
            <a:avLst/>
          </a:prstGeom>
        </p:spPr>
        <p:txBody>
          <a:bodyPr anchor="ctr" anchorCtr="0"/>
          <a:lstStyle>
            <a:defPPr>
              <a:defRPr lang="de-DE"/>
            </a:defPPr>
            <a:lvl1pPr marL="0" algn="ctr" defTabSz="914400">
              <a:defRPr sz="900">
                <a:solidFill>
                  <a:schemeClr val="tx1"/>
                </a:solidFill>
                <a:latin typeface="Leelawadee UI"/>
                <a:ea typeface="+mn-ea"/>
                <a:cs typeface="Leelawadee UI"/>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a:lstStyle>
          <a:p>
            <a:pPr>
              <a:defRPr/>
            </a:pPr>
            <a:r>
              <a:rPr lang="de-DE" b="1" dirty="0">
                <a:latin typeface="Leelawadee" panose="020B0502040204020203" pitchFamily="34" charset="-34"/>
                <a:cs typeface="Leelawadee" panose="020B0502040204020203" pitchFamily="34" charset="-34"/>
              </a:rPr>
              <a:t>Workshop 134 – E-Science Tage</a:t>
            </a:r>
          </a:p>
        </p:txBody>
      </p:sp>
    </p:spTree>
    <p:extLst>
      <p:ext uri="{BB962C8B-B14F-4D97-AF65-F5344CB8AC3E}">
        <p14:creationId xmlns:p14="http://schemas.microsoft.com/office/powerpoint/2010/main" val="19543353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0"/>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6"/>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7" name="Foliennummernplatzhalter 5"/>
          <p:cNvSpPr>
            <a:spLocks noGrp="1"/>
          </p:cNvSpPr>
          <p:nvPr>
            <p:ph type="sldNum" sz="quarter" idx="4294967295"/>
          </p:nvPr>
        </p:nvSpPr>
        <p:spPr bwMode="auto">
          <a:xfrm>
            <a:off x="10999571" y="6422389"/>
            <a:ext cx="684429" cy="260985"/>
          </a:xfrm>
          <a:prstGeom prst="rect">
            <a:avLst/>
          </a:prstGeom>
        </p:spPr>
        <p:txBody>
          <a:bodyPr anchor="ctr" anchorCtr="0"/>
          <a:lstStyle>
            <a:lvl1pPr algn="ctr">
              <a:defRPr sz="900">
                <a:solidFill>
                  <a:srgbClr val="0B1B2E"/>
                </a:solidFill>
                <a:latin typeface="Leelawadee UI"/>
                <a:cs typeface="Leelawadee UI"/>
              </a:defRPr>
            </a:lvl1pPr>
          </a:lstStyle>
          <a:p>
            <a:pPr>
              <a:defRPr/>
            </a:pPr>
            <a:fld id="{8B28DBE6-A72F-4110-9C20-90C998823C45}" type="slidenum">
              <a:rPr lang="de-DE">
                <a:latin typeface="Leelawadee" panose="020B0502040204020203" pitchFamily="34" charset="-34"/>
                <a:cs typeface="Leelawadee" panose="020B0502040204020203" pitchFamily="34" charset="-34"/>
              </a:rPr>
              <a:t>17</a:t>
            </a:fld>
            <a:endParaRPr lang="de-DE">
              <a:latin typeface="Leelawadee" panose="020B0502040204020203" pitchFamily="34" charset="-34"/>
              <a:cs typeface="Leelawadee" panose="020B0502040204020203" pitchFamily="34" charset="-34"/>
            </a:endParaRPr>
          </a:p>
        </p:txBody>
      </p:sp>
      <p:pic>
        <p:nvPicPr>
          <p:cNvPr id="8" name="Picture 2" descr="https://mirrors.creativecommons.org/presskit/buttons/88x31/png/by.png"/>
          <p:cNvPicPr>
            <a:picLocks noChangeAspect="1" noChangeArrowheads="1"/>
          </p:cNvPicPr>
          <p:nvPr/>
        </p:nvPicPr>
        <p:blipFill>
          <a:blip r:embed="rId3"/>
          <a:stretch/>
        </p:blipFill>
        <p:spPr bwMode="auto">
          <a:xfrm>
            <a:off x="193083" y="6363629"/>
            <a:ext cx="693652" cy="242690"/>
          </a:xfrm>
          <a:prstGeom prst="rect">
            <a:avLst/>
          </a:prstGeom>
          <a:noFill/>
        </p:spPr>
      </p:pic>
      <p:pic>
        <p:nvPicPr>
          <p:cNvPr id="17" name="Grafik 16">
            <a:extLst>
              <a:ext uri="{FF2B5EF4-FFF2-40B4-BE49-F238E27FC236}">
                <a16:creationId xmlns:a16="http://schemas.microsoft.com/office/drawing/2014/main" id="{AA91E4BF-15C7-40BD-8C07-D9B4C1783971}"/>
              </a:ext>
            </a:extLst>
          </p:cNvPr>
          <p:cNvPicPr>
            <a:picLocks noChangeAspect="1"/>
          </p:cNvPicPr>
          <p:nvPr/>
        </p:nvPicPr>
        <p:blipFill>
          <a:blip r:embed="rId4"/>
          <a:stretch>
            <a:fillRect/>
          </a:stretch>
        </p:blipFill>
        <p:spPr bwMode="auto">
          <a:xfrm>
            <a:off x="127097" y="247971"/>
            <a:ext cx="1000351" cy="732757"/>
          </a:xfrm>
          <a:prstGeom prst="rect">
            <a:avLst/>
          </a:prstGeom>
        </p:spPr>
      </p:pic>
      <p:sp>
        <p:nvSpPr>
          <p:cNvPr id="18" name="Titel 1">
            <a:extLst>
              <a:ext uri="{FF2B5EF4-FFF2-40B4-BE49-F238E27FC236}">
                <a16:creationId xmlns:a16="http://schemas.microsoft.com/office/drawing/2014/main" id="{1036FFC1-024B-4579-B134-134E0556AD0D}"/>
              </a:ext>
            </a:extLst>
          </p:cNvPr>
          <p:cNvSpPr txBox="1">
            <a:spLocks/>
          </p:cNvSpPr>
          <p:nvPr/>
        </p:nvSpPr>
        <p:spPr bwMode="auto">
          <a:xfrm>
            <a:off x="1343472" y="284507"/>
            <a:ext cx="8524630" cy="681355"/>
          </a:xfrm>
          <a:prstGeom prst="rect">
            <a:avLst/>
          </a:prstGeom>
        </p:spPr>
        <p:txBody>
          <a:bodyPr vert="horz" lIns="91440" tIns="45720" rIns="91440" bIns="45720" rtlCol="0" anchor="ctr">
            <a:normAutofit fontScale="97500"/>
          </a:bodyPr>
          <a:lstStyle>
            <a:lvl1pPr algn="l" defTabSz="914400">
              <a:lnSpc>
                <a:spcPct val="90000"/>
              </a:lnSpc>
              <a:spcBef>
                <a:spcPts val="0"/>
              </a:spcBef>
              <a:buNone/>
              <a:defRPr sz="4400">
                <a:solidFill>
                  <a:srgbClr val="0B1B2E"/>
                </a:solidFill>
                <a:latin typeface="Leelawadee UI"/>
                <a:ea typeface="+mj-ea"/>
                <a:cs typeface="Leelawadee UI"/>
              </a:defRPr>
            </a:lvl1pPr>
          </a:lstStyle>
          <a:p>
            <a:pPr algn="ctr">
              <a:defRPr/>
            </a:pPr>
            <a:r>
              <a:rPr lang="de-DE" dirty="0" err="1">
                <a:latin typeface="Leelawadee" panose="020B0502040204020203" pitchFamily="34" charset="-34"/>
                <a:cs typeface="Leelawadee" panose="020B0502040204020203" pitchFamily="34" charset="-34"/>
              </a:rPr>
              <a:t>What</a:t>
            </a:r>
            <a:r>
              <a:rPr lang="de-DE" dirty="0">
                <a:latin typeface="Leelawadee" panose="020B0502040204020203" pitchFamily="34" charset="-34"/>
                <a:cs typeface="Leelawadee" panose="020B0502040204020203" pitchFamily="34" charset="-34"/>
              </a:rPr>
              <a:t> </a:t>
            </a:r>
            <a:r>
              <a:rPr lang="de-DE" dirty="0" err="1">
                <a:latin typeface="Leelawadee" panose="020B0502040204020203" pitchFamily="34" charset="-34"/>
                <a:cs typeface="Leelawadee" panose="020B0502040204020203" pitchFamily="34" charset="-34"/>
              </a:rPr>
              <a:t>annotation</a:t>
            </a:r>
            <a:r>
              <a:rPr lang="de-DE" dirty="0">
                <a:latin typeface="Leelawadee" panose="020B0502040204020203" pitchFamily="34" charset="-34"/>
                <a:cs typeface="Leelawadee" panose="020B0502040204020203" pitchFamily="34" charset="-34"/>
              </a:rPr>
              <a:t> </a:t>
            </a:r>
            <a:r>
              <a:rPr lang="de-DE" dirty="0" err="1">
                <a:latin typeface="Leelawadee" panose="020B0502040204020203" pitchFamily="34" charset="-34"/>
                <a:cs typeface="Leelawadee" panose="020B0502040204020203" pitchFamily="34" charset="-34"/>
              </a:rPr>
              <a:t>can</a:t>
            </a:r>
            <a:r>
              <a:rPr lang="de-DE" dirty="0">
                <a:latin typeface="Leelawadee" panose="020B0502040204020203" pitchFamily="34" charset="-34"/>
                <a:cs typeface="Leelawadee" panose="020B0502040204020203" pitchFamily="34" charset="-34"/>
              </a:rPr>
              <a:t> </a:t>
            </a:r>
            <a:r>
              <a:rPr lang="de-DE" dirty="0" err="1">
                <a:latin typeface="Leelawadee" panose="020B0502040204020203" pitchFamily="34" charset="-34"/>
                <a:cs typeface="Leelawadee" panose="020B0502040204020203" pitchFamily="34" charset="-34"/>
              </a:rPr>
              <a:t>look</a:t>
            </a:r>
            <a:r>
              <a:rPr lang="de-DE" dirty="0">
                <a:latin typeface="Leelawadee" panose="020B0502040204020203" pitchFamily="34" charset="-34"/>
                <a:cs typeface="Leelawadee" panose="020B0502040204020203" pitchFamily="34" charset="-34"/>
              </a:rPr>
              <a:t> like</a:t>
            </a:r>
          </a:p>
        </p:txBody>
      </p:sp>
      <p:sp>
        <p:nvSpPr>
          <p:cNvPr id="21" name="Textfeld 20">
            <a:extLst>
              <a:ext uri="{FF2B5EF4-FFF2-40B4-BE49-F238E27FC236}">
                <a16:creationId xmlns:a16="http://schemas.microsoft.com/office/drawing/2014/main" id="{11452930-943A-4435-83DA-352CD46ECD2F}"/>
              </a:ext>
            </a:extLst>
          </p:cNvPr>
          <p:cNvSpPr txBox="1"/>
          <p:nvPr/>
        </p:nvSpPr>
        <p:spPr bwMode="auto">
          <a:xfrm>
            <a:off x="3071664" y="2926506"/>
            <a:ext cx="5976664" cy="584775"/>
          </a:xfrm>
          <a:prstGeom prst="rect">
            <a:avLst/>
          </a:prstGeom>
          <a:noFill/>
        </p:spPr>
        <p:txBody>
          <a:bodyPr wrap="square">
            <a:spAutoFit/>
          </a:bodyPr>
          <a:lstStyle/>
          <a:p>
            <a:r>
              <a:rPr lang="en-GB" sz="1600" dirty="0">
                <a:latin typeface="Leelawadee" panose="020B0502040204020203" pitchFamily="34" charset="-34"/>
                <a:cs typeface="Leelawadee" panose="020B0502040204020203" pitchFamily="34" charset="-34"/>
                <a:hlinkClick r:id="rId5"/>
              </a:rPr>
              <a:t>https://www.ebi.ac.uk/biostudies/bioimages/studies/S-BIAD1241</a:t>
            </a:r>
            <a:endParaRPr lang="en-GB" sz="1600" dirty="0">
              <a:latin typeface="Leelawadee" panose="020B0502040204020203" pitchFamily="34" charset="-34"/>
              <a:cs typeface="Leelawadee" panose="020B0502040204020203" pitchFamily="34" charset="-34"/>
            </a:endParaRPr>
          </a:p>
          <a:p>
            <a:endParaRPr lang="en-GB" sz="1600" dirty="0">
              <a:latin typeface="Leelawadee" panose="020B0502040204020203" pitchFamily="34" charset="-34"/>
              <a:cs typeface="Leelawadee" panose="020B0502040204020203" pitchFamily="34" charset="-34"/>
            </a:endParaRPr>
          </a:p>
        </p:txBody>
      </p:sp>
      <p:sp>
        <p:nvSpPr>
          <p:cNvPr id="22" name="Textfeld 21">
            <a:extLst>
              <a:ext uri="{FF2B5EF4-FFF2-40B4-BE49-F238E27FC236}">
                <a16:creationId xmlns:a16="http://schemas.microsoft.com/office/drawing/2014/main" id="{D825F19B-201A-44BF-857A-3B2B381A4860}"/>
              </a:ext>
            </a:extLst>
          </p:cNvPr>
          <p:cNvSpPr txBox="1"/>
          <p:nvPr/>
        </p:nvSpPr>
        <p:spPr bwMode="auto">
          <a:xfrm>
            <a:off x="3168309" y="4866559"/>
            <a:ext cx="5783374" cy="584775"/>
          </a:xfrm>
          <a:prstGeom prst="rect">
            <a:avLst/>
          </a:prstGeom>
          <a:noFill/>
        </p:spPr>
        <p:txBody>
          <a:bodyPr wrap="square">
            <a:spAutoFit/>
          </a:bodyPr>
          <a:lstStyle/>
          <a:p>
            <a:r>
              <a:rPr lang="en-GB" sz="1600" dirty="0">
                <a:latin typeface="Leelawadee" panose="020B0502040204020203" pitchFamily="34" charset="-34"/>
                <a:cs typeface="Leelawadee" panose="020B0502040204020203" pitchFamily="34" charset="-34"/>
                <a:hlinkClick r:id="rId6"/>
              </a:rPr>
              <a:t>https://idr.openmicroscopy.org/webclient/?show=screen-2051</a:t>
            </a:r>
            <a:endParaRPr lang="en-GB" sz="1600" dirty="0">
              <a:latin typeface="Leelawadee" panose="020B0502040204020203" pitchFamily="34" charset="-34"/>
              <a:cs typeface="Leelawadee" panose="020B0502040204020203" pitchFamily="34" charset="-34"/>
            </a:endParaRPr>
          </a:p>
          <a:p>
            <a:endParaRPr lang="en-GB" sz="1600" dirty="0">
              <a:latin typeface="Leelawadee" panose="020B0502040204020203" pitchFamily="34" charset="-34"/>
              <a:cs typeface="Leelawadee" panose="020B0502040204020203" pitchFamily="34" charset="-34"/>
            </a:endParaRPr>
          </a:p>
        </p:txBody>
      </p:sp>
      <p:pic>
        <p:nvPicPr>
          <p:cNvPr id="23" name="Grafik 22">
            <a:extLst>
              <a:ext uri="{FF2B5EF4-FFF2-40B4-BE49-F238E27FC236}">
                <a16:creationId xmlns:a16="http://schemas.microsoft.com/office/drawing/2014/main" id="{3B4C4FD2-09C8-4041-9A83-A78545C58691}"/>
              </a:ext>
            </a:extLst>
          </p:cNvPr>
          <p:cNvPicPr>
            <a:picLocks noChangeAspect="1"/>
          </p:cNvPicPr>
          <p:nvPr/>
        </p:nvPicPr>
        <p:blipFill rotWithShape="1">
          <a:blip r:embed="rId7"/>
          <a:srcRect r="90036" b="14499"/>
          <a:stretch/>
        </p:blipFill>
        <p:spPr bwMode="auto">
          <a:xfrm>
            <a:off x="5592709" y="1642754"/>
            <a:ext cx="934575" cy="879504"/>
          </a:xfrm>
          <a:prstGeom prst="rect">
            <a:avLst/>
          </a:prstGeom>
        </p:spPr>
      </p:pic>
      <p:pic>
        <p:nvPicPr>
          <p:cNvPr id="26" name="Grafik 25">
            <a:extLst>
              <a:ext uri="{FF2B5EF4-FFF2-40B4-BE49-F238E27FC236}">
                <a16:creationId xmlns:a16="http://schemas.microsoft.com/office/drawing/2014/main" id="{FFFB4EA0-4629-4865-AC2D-5B58B2E34D56}"/>
              </a:ext>
            </a:extLst>
          </p:cNvPr>
          <p:cNvPicPr>
            <a:picLocks noChangeAspect="1"/>
          </p:cNvPicPr>
          <p:nvPr/>
        </p:nvPicPr>
        <p:blipFill rotWithShape="1">
          <a:blip r:embed="rId8">
            <a:extLst>
              <a:ext uri="{96DAC541-7B7A-43D3-8B79-37D633B846F1}">
                <asvg:svgBlip xmlns:asvg="http://schemas.microsoft.com/office/drawing/2016/SVG/main" r:embed="rId9"/>
              </a:ext>
            </a:extLst>
          </a:blip>
          <a:srcRect t="1" r="61474" b="-20203"/>
          <a:stretch/>
        </p:blipFill>
        <p:spPr bwMode="auto">
          <a:xfrm>
            <a:off x="5619564" y="3704421"/>
            <a:ext cx="880864" cy="1065101"/>
          </a:xfrm>
          <a:prstGeom prst="rect">
            <a:avLst/>
          </a:prstGeom>
        </p:spPr>
      </p:pic>
      <p:sp>
        <p:nvSpPr>
          <p:cNvPr id="12" name="Datumsplatzhalter 3">
            <a:extLst>
              <a:ext uri="{FF2B5EF4-FFF2-40B4-BE49-F238E27FC236}">
                <a16:creationId xmlns:a16="http://schemas.microsoft.com/office/drawing/2014/main" id="{829FD39D-6D2B-4FF4-AE65-FDA6018DE110}"/>
              </a:ext>
            </a:extLst>
          </p:cNvPr>
          <p:cNvSpPr txBox="1">
            <a:spLocks/>
          </p:cNvSpPr>
          <p:nvPr/>
        </p:nvSpPr>
        <p:spPr bwMode="auto">
          <a:xfrm>
            <a:off x="10094429" y="6422389"/>
            <a:ext cx="905142" cy="260985"/>
          </a:xfrm>
          <a:prstGeom prst="rect">
            <a:avLst/>
          </a:prstGeom>
        </p:spPr>
        <p:txBody>
          <a:bodyPr anchor="ctr" anchorCtr="0"/>
          <a:lstStyle>
            <a:defPPr>
              <a:defRPr lang="de-DE"/>
            </a:defPPr>
            <a:lvl1pPr marL="0" algn="ctr" defTabSz="914400">
              <a:defRPr sz="900">
                <a:solidFill>
                  <a:schemeClr val="tx1"/>
                </a:solidFill>
                <a:latin typeface="Leelawadee UI"/>
                <a:ea typeface="+mn-ea"/>
                <a:cs typeface="Leelawadee UI"/>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a:lstStyle>
          <a:p>
            <a:pPr>
              <a:defRPr/>
            </a:pPr>
            <a:r>
              <a:rPr lang="de-DE" dirty="0">
                <a:latin typeface="Leelawadee" panose="020B0502040204020203" pitchFamily="34" charset="-34"/>
                <a:cs typeface="Leelawadee" panose="020B0502040204020203" pitchFamily="34" charset="-34"/>
              </a:rPr>
              <a:t>12.03.2025</a:t>
            </a:r>
          </a:p>
        </p:txBody>
      </p:sp>
      <p:sp>
        <p:nvSpPr>
          <p:cNvPr id="13" name="Datumsplatzhalter 3">
            <a:extLst>
              <a:ext uri="{FF2B5EF4-FFF2-40B4-BE49-F238E27FC236}">
                <a16:creationId xmlns:a16="http://schemas.microsoft.com/office/drawing/2014/main" id="{4C271E8E-FB8B-453E-93C3-EE090B5F2BD5}"/>
              </a:ext>
            </a:extLst>
          </p:cNvPr>
          <p:cNvSpPr txBox="1">
            <a:spLocks/>
          </p:cNvSpPr>
          <p:nvPr/>
        </p:nvSpPr>
        <p:spPr bwMode="auto">
          <a:xfrm>
            <a:off x="7118962" y="6606319"/>
            <a:ext cx="2846301" cy="200245"/>
          </a:xfrm>
          <a:prstGeom prst="rect">
            <a:avLst/>
          </a:prstGeom>
        </p:spPr>
        <p:txBody>
          <a:bodyPr anchor="ctr" anchorCtr="0"/>
          <a:lstStyle>
            <a:defPPr>
              <a:defRPr lang="de-DE"/>
            </a:defPPr>
            <a:lvl1pPr marL="0" algn="ctr" defTabSz="914400">
              <a:defRPr sz="900">
                <a:solidFill>
                  <a:schemeClr val="tx1"/>
                </a:solidFill>
                <a:latin typeface="Leelawadee UI"/>
                <a:ea typeface="+mn-ea"/>
                <a:cs typeface="Leelawadee UI"/>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a:lstStyle>
          <a:p>
            <a:pPr>
              <a:defRPr/>
            </a:pPr>
            <a:r>
              <a:rPr lang="de-DE" b="1" dirty="0">
                <a:latin typeface="Leelawadee" panose="020B0502040204020203" pitchFamily="34" charset="-34"/>
                <a:cs typeface="Leelawadee" panose="020B0502040204020203" pitchFamily="34" charset="-34"/>
              </a:rPr>
              <a:t>Workshop 134 – E-Science Tage</a:t>
            </a:r>
          </a:p>
        </p:txBody>
      </p:sp>
    </p:spTree>
    <p:extLst>
      <p:ext uri="{BB962C8B-B14F-4D97-AF65-F5344CB8AC3E}">
        <p14:creationId xmlns:p14="http://schemas.microsoft.com/office/powerpoint/2010/main" val="190449012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pic>
        <p:nvPicPr>
          <p:cNvPr id="20" name="Grafik 19">
            <a:extLst>
              <a:ext uri="{FF2B5EF4-FFF2-40B4-BE49-F238E27FC236}">
                <a16:creationId xmlns:a16="http://schemas.microsoft.com/office/drawing/2014/main" id="{74C637EC-C570-40D6-8A64-0397DC840846}"/>
              </a:ext>
            </a:extLst>
          </p:cNvPr>
          <p:cNvPicPr>
            <a:picLocks noChangeAspect="1"/>
          </p:cNvPicPr>
          <p:nvPr/>
        </p:nvPicPr>
        <p:blipFill rotWithShape="1">
          <a:blip r:embed="rId3"/>
          <a:srcRect t="4805"/>
          <a:stretch/>
        </p:blipFill>
        <p:spPr>
          <a:xfrm>
            <a:off x="1541168" y="1124744"/>
            <a:ext cx="7876262" cy="5333559"/>
          </a:xfrm>
          <a:prstGeom prst="rect">
            <a:avLst/>
          </a:prstGeom>
        </p:spPr>
      </p:pic>
      <p:sp>
        <p:nvSpPr>
          <p:cNvPr id="7" name="Foliennummernplatzhalter 5"/>
          <p:cNvSpPr>
            <a:spLocks noGrp="1"/>
          </p:cNvSpPr>
          <p:nvPr>
            <p:ph type="sldNum" sz="quarter" idx="4294967295"/>
          </p:nvPr>
        </p:nvSpPr>
        <p:spPr bwMode="auto">
          <a:xfrm>
            <a:off x="10999571" y="6422389"/>
            <a:ext cx="684429" cy="260985"/>
          </a:xfrm>
          <a:prstGeom prst="rect">
            <a:avLst/>
          </a:prstGeom>
        </p:spPr>
        <p:txBody>
          <a:bodyPr anchor="ctr" anchorCtr="0"/>
          <a:lstStyle>
            <a:lvl1pPr algn="ctr">
              <a:defRPr sz="900">
                <a:solidFill>
                  <a:srgbClr val="0B1B2E"/>
                </a:solidFill>
                <a:latin typeface="Leelawadee UI"/>
                <a:cs typeface="Leelawadee UI"/>
              </a:defRPr>
            </a:lvl1pPr>
          </a:lstStyle>
          <a:p>
            <a:pPr>
              <a:defRPr/>
            </a:pPr>
            <a:fld id="{8B28DBE6-A72F-4110-9C20-90C998823C45}" type="slidenum">
              <a:rPr lang="de-DE">
                <a:latin typeface="Leelawadee" panose="020B0502040204020203" pitchFamily="34" charset="-34"/>
                <a:cs typeface="Leelawadee" panose="020B0502040204020203" pitchFamily="34" charset="-34"/>
              </a:rPr>
              <a:t>18</a:t>
            </a:fld>
            <a:endParaRPr lang="de-DE">
              <a:latin typeface="Leelawadee" panose="020B0502040204020203" pitchFamily="34" charset="-34"/>
              <a:cs typeface="Leelawadee" panose="020B0502040204020203" pitchFamily="34" charset="-34"/>
            </a:endParaRPr>
          </a:p>
        </p:txBody>
      </p:sp>
      <p:pic>
        <p:nvPicPr>
          <p:cNvPr id="8" name="Picture 2" descr="https://mirrors.creativecommons.org/presskit/buttons/88x31/png/by.png"/>
          <p:cNvPicPr>
            <a:picLocks noChangeAspect="1" noChangeArrowheads="1"/>
          </p:cNvPicPr>
          <p:nvPr/>
        </p:nvPicPr>
        <p:blipFill>
          <a:blip r:embed="rId4"/>
          <a:stretch/>
        </p:blipFill>
        <p:spPr bwMode="auto">
          <a:xfrm>
            <a:off x="193083" y="6363629"/>
            <a:ext cx="693652" cy="242690"/>
          </a:xfrm>
          <a:prstGeom prst="rect">
            <a:avLst/>
          </a:prstGeom>
          <a:noFill/>
        </p:spPr>
      </p:pic>
      <p:sp>
        <p:nvSpPr>
          <p:cNvPr id="10" name="Rechteck 9">
            <a:extLst>
              <a:ext uri="{FF2B5EF4-FFF2-40B4-BE49-F238E27FC236}">
                <a16:creationId xmlns:a16="http://schemas.microsoft.com/office/drawing/2014/main" id="{553F7958-2F98-4044-9FC9-324D1EDD3768}"/>
              </a:ext>
            </a:extLst>
          </p:cNvPr>
          <p:cNvSpPr/>
          <p:nvPr/>
        </p:nvSpPr>
        <p:spPr bwMode="auto">
          <a:xfrm>
            <a:off x="5052057" y="6267765"/>
            <a:ext cx="2931231" cy="338554"/>
          </a:xfrm>
          <a:prstGeom prst="rect">
            <a:avLst/>
          </a:prstGeom>
        </p:spPr>
        <p:txBody>
          <a:bodyPr wrap="square">
            <a:spAutoFit/>
          </a:bodyPr>
          <a:lstStyle/>
          <a:p>
            <a:r>
              <a:rPr lang="de-DE" sz="800" dirty="0">
                <a:latin typeface="Leelawadee" panose="020B0502040204020203" pitchFamily="34" charset="-34"/>
                <a:cs typeface="Leelawadee" panose="020B0502040204020203" pitchFamily="34" charset="-34"/>
                <a:hlinkClick r:id="rId5"/>
              </a:rPr>
              <a:t>https://nfdi4bioimage.de/about-us/data-stewardship-team/</a:t>
            </a:r>
            <a:endParaRPr lang="de-DE" sz="800" dirty="0">
              <a:latin typeface="Leelawadee" panose="020B0502040204020203" pitchFamily="34" charset="-34"/>
              <a:cs typeface="Leelawadee" panose="020B0502040204020203" pitchFamily="34" charset="-34"/>
            </a:endParaRPr>
          </a:p>
          <a:p>
            <a:endParaRPr lang="de-DE" sz="800" dirty="0">
              <a:latin typeface="Leelawadee" panose="020B0502040204020203" pitchFamily="34" charset="-34"/>
              <a:cs typeface="Leelawadee" panose="020B0502040204020203" pitchFamily="34" charset="-34"/>
            </a:endParaRPr>
          </a:p>
        </p:txBody>
      </p:sp>
      <p:pic>
        <p:nvPicPr>
          <p:cNvPr id="11" name="Picture 2" descr="Portrain Mohsen Ahmadi">
            <a:extLst>
              <a:ext uri="{FF2B5EF4-FFF2-40B4-BE49-F238E27FC236}">
                <a16:creationId xmlns:a16="http://schemas.microsoft.com/office/drawing/2014/main" id="{0E01693D-F813-4ADC-B709-A1A1DB94B98D}"/>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3368025" y="2081863"/>
            <a:ext cx="820800" cy="1080000"/>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13" name="Picture 4" descr="Portrait of Vanessa Fuchs">
            <a:extLst>
              <a:ext uri="{FF2B5EF4-FFF2-40B4-BE49-F238E27FC236}">
                <a16:creationId xmlns:a16="http://schemas.microsoft.com/office/drawing/2014/main" id="{18B7B396-4A1C-432E-8A58-6B8F070B6DC8}"/>
              </a:ext>
            </a:extLst>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6031219" y="2081863"/>
            <a:ext cx="821902" cy="1080000"/>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14" name="Picture 6" descr="Portrait of Riccardo Massei">
            <a:extLst>
              <a:ext uri="{FF2B5EF4-FFF2-40B4-BE49-F238E27FC236}">
                <a16:creationId xmlns:a16="http://schemas.microsoft.com/office/drawing/2014/main" id="{4F850B0F-0303-43AA-BD2E-F12626329993}"/>
              </a:ext>
            </a:extLst>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8658474" y="2081863"/>
            <a:ext cx="821902" cy="1080000"/>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15" name="Picture 8" descr="Portrait of Maximilian Müller">
            <a:extLst>
              <a:ext uri="{FF2B5EF4-FFF2-40B4-BE49-F238E27FC236}">
                <a16:creationId xmlns:a16="http://schemas.microsoft.com/office/drawing/2014/main" id="{4E417A31-FC5F-424F-84DE-7742D73911D7}"/>
              </a:ext>
            </a:extLst>
          </p:cNvPr>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3360669" y="3939378"/>
            <a:ext cx="821902" cy="1080000"/>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16" name="Picture 10" descr="Portrait of Jens Wendt">
            <a:extLst>
              <a:ext uri="{FF2B5EF4-FFF2-40B4-BE49-F238E27FC236}">
                <a16:creationId xmlns:a16="http://schemas.microsoft.com/office/drawing/2014/main" id="{726F1DC8-6F20-484C-AAC1-191F1A43CBA2}"/>
              </a:ext>
            </a:extLst>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flipH="1">
            <a:off x="6033724" y="3933056"/>
            <a:ext cx="819397" cy="1080000"/>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17" name="Picture 12" descr="Portrait of Cornelia Wetzker">
            <a:extLst>
              <a:ext uri="{FF2B5EF4-FFF2-40B4-BE49-F238E27FC236}">
                <a16:creationId xmlns:a16="http://schemas.microsoft.com/office/drawing/2014/main" id="{A97376B3-2708-42AC-BE29-49072ED3FCC5}"/>
              </a:ext>
            </a:extLst>
          </p:cNvPr>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8659576" y="3933056"/>
            <a:ext cx="820800" cy="1080000"/>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22" name="Grafik 21">
            <a:extLst>
              <a:ext uri="{FF2B5EF4-FFF2-40B4-BE49-F238E27FC236}">
                <a16:creationId xmlns:a16="http://schemas.microsoft.com/office/drawing/2014/main" id="{DB7C515B-10A2-47E0-8050-67EC7252ADED}"/>
              </a:ext>
            </a:extLst>
          </p:cNvPr>
          <p:cNvPicPr>
            <a:picLocks noChangeAspect="1"/>
          </p:cNvPicPr>
          <p:nvPr/>
        </p:nvPicPr>
        <p:blipFill>
          <a:blip r:embed="rId12"/>
          <a:stretch>
            <a:fillRect/>
          </a:stretch>
        </p:blipFill>
        <p:spPr bwMode="auto">
          <a:xfrm>
            <a:off x="127097" y="247971"/>
            <a:ext cx="1000351" cy="732757"/>
          </a:xfrm>
          <a:prstGeom prst="rect">
            <a:avLst/>
          </a:prstGeom>
        </p:spPr>
      </p:pic>
      <p:sp>
        <p:nvSpPr>
          <p:cNvPr id="23" name="Titel 1">
            <a:extLst>
              <a:ext uri="{FF2B5EF4-FFF2-40B4-BE49-F238E27FC236}">
                <a16:creationId xmlns:a16="http://schemas.microsoft.com/office/drawing/2014/main" id="{5DA5909A-7C27-4293-B92B-85F8A9B93605}"/>
              </a:ext>
            </a:extLst>
          </p:cNvPr>
          <p:cNvSpPr txBox="1">
            <a:spLocks/>
          </p:cNvSpPr>
          <p:nvPr/>
        </p:nvSpPr>
        <p:spPr bwMode="auto">
          <a:xfrm>
            <a:off x="1343472" y="284507"/>
            <a:ext cx="8524630" cy="681355"/>
          </a:xfrm>
          <a:prstGeom prst="rect">
            <a:avLst/>
          </a:prstGeom>
        </p:spPr>
        <p:txBody>
          <a:bodyPr vert="horz" lIns="91440" tIns="45720" rIns="91440" bIns="45720" rtlCol="0" anchor="ctr">
            <a:normAutofit fontScale="97500"/>
          </a:bodyPr>
          <a:lstStyle>
            <a:lvl1pPr algn="l" defTabSz="914400">
              <a:lnSpc>
                <a:spcPct val="90000"/>
              </a:lnSpc>
              <a:spcBef>
                <a:spcPts val="0"/>
              </a:spcBef>
              <a:buNone/>
              <a:defRPr sz="4400">
                <a:solidFill>
                  <a:srgbClr val="0B1B2E"/>
                </a:solidFill>
                <a:latin typeface="Leelawadee UI"/>
                <a:ea typeface="+mj-ea"/>
                <a:cs typeface="Leelawadee UI"/>
              </a:defRPr>
            </a:lvl1pPr>
          </a:lstStyle>
          <a:p>
            <a:pPr algn="ctr">
              <a:defRPr/>
            </a:pPr>
            <a:r>
              <a:rPr lang="de-DE" dirty="0">
                <a:latin typeface="Leelawadee" panose="020B0502040204020203" pitchFamily="34" charset="-34"/>
                <a:cs typeface="Leelawadee" panose="020B0502040204020203" pitchFamily="34" charset="-34"/>
              </a:rPr>
              <a:t>NFDI4BIOIMAGE – Data Stewards</a:t>
            </a:r>
          </a:p>
        </p:txBody>
      </p:sp>
      <p:sp>
        <p:nvSpPr>
          <p:cNvPr id="24" name="Textfeld 23">
            <a:extLst>
              <a:ext uri="{FF2B5EF4-FFF2-40B4-BE49-F238E27FC236}">
                <a16:creationId xmlns:a16="http://schemas.microsoft.com/office/drawing/2014/main" id="{5D5A1FC8-DEC8-48F2-8DB1-EF2EB2A7E524}"/>
              </a:ext>
            </a:extLst>
          </p:cNvPr>
          <p:cNvSpPr txBox="1"/>
          <p:nvPr/>
        </p:nvSpPr>
        <p:spPr bwMode="auto">
          <a:xfrm>
            <a:off x="5951984" y="5256057"/>
            <a:ext cx="5956647" cy="923330"/>
          </a:xfrm>
          <a:prstGeom prst="rect">
            <a:avLst/>
          </a:prstGeom>
          <a:noFill/>
        </p:spPr>
        <p:txBody>
          <a:bodyPr wrap="square" rtlCol="0">
            <a:spAutoFit/>
          </a:bodyPr>
          <a:lstStyle/>
          <a:p>
            <a:pPr algn="r"/>
            <a:r>
              <a:rPr lang="de-DE" dirty="0">
                <a:latin typeface="Leelawadee" panose="020B0502040204020203" pitchFamily="34" charset="-34"/>
                <a:cs typeface="Leelawadee" panose="020B0502040204020203" pitchFamily="34" charset="-34"/>
              </a:rPr>
              <a:t>Contact: </a:t>
            </a:r>
          </a:p>
          <a:p>
            <a:pPr algn="r"/>
            <a:r>
              <a:rPr lang="de-DE" dirty="0" err="1">
                <a:latin typeface="Leelawadee" panose="020B0502040204020203" pitchFamily="34" charset="-34"/>
                <a:cs typeface="Leelawadee" panose="020B0502040204020203" pitchFamily="34" charset="-34"/>
              </a:rPr>
              <a:t>help</a:t>
            </a:r>
            <a:r>
              <a:rPr lang="de-DE" dirty="0">
                <a:latin typeface="Leelawadee" panose="020B0502040204020203" pitchFamily="34" charset="-34"/>
                <a:cs typeface="Leelawadee" panose="020B0502040204020203" pitchFamily="34" charset="-34"/>
              </a:rPr>
              <a:t> </a:t>
            </a:r>
            <a:r>
              <a:rPr lang="de-DE" dirty="0" err="1">
                <a:latin typeface="Leelawadee" panose="020B0502040204020203" pitchFamily="34" charset="-34"/>
                <a:cs typeface="Leelawadee" panose="020B0502040204020203" pitchFamily="34" charset="-34"/>
              </a:rPr>
              <a:t>request</a:t>
            </a:r>
            <a:r>
              <a:rPr lang="de-DE" dirty="0">
                <a:latin typeface="Leelawadee" panose="020B0502040204020203" pitchFamily="34" charset="-34"/>
                <a:cs typeface="Leelawadee" panose="020B0502040204020203" pitchFamily="34" charset="-34"/>
              </a:rPr>
              <a:t> form </a:t>
            </a:r>
            <a:r>
              <a:rPr lang="de-DE" dirty="0">
                <a:latin typeface="Leelawadee" panose="020B0502040204020203" pitchFamily="34" charset="-34"/>
                <a:cs typeface="Leelawadee" panose="020B0502040204020203" pitchFamily="34" charset="-34"/>
                <a:hlinkClick r:id="rId13"/>
              </a:rPr>
              <a:t>https://nfdi4bioimage.de/help-desk</a:t>
            </a:r>
            <a:r>
              <a:rPr lang="de-DE" dirty="0">
                <a:latin typeface="Leelawadee" panose="020B0502040204020203" pitchFamily="34" charset="-34"/>
                <a:cs typeface="Leelawadee" panose="020B0502040204020203" pitchFamily="34" charset="-34"/>
              </a:rPr>
              <a:t> </a:t>
            </a:r>
          </a:p>
          <a:p>
            <a:pPr algn="r"/>
            <a:r>
              <a:rPr lang="de-DE" dirty="0" err="1">
                <a:latin typeface="Leelawadee" panose="020B0502040204020203" pitchFamily="34" charset="-34"/>
                <a:cs typeface="Leelawadee" panose="020B0502040204020203" pitchFamily="34" charset="-34"/>
              </a:rPr>
              <a:t>e-mail</a:t>
            </a:r>
            <a:r>
              <a:rPr lang="de-DE" dirty="0">
                <a:latin typeface="Leelawadee" panose="020B0502040204020203" pitchFamily="34" charset="-34"/>
                <a:cs typeface="Leelawadee" panose="020B0502040204020203" pitchFamily="34" charset="-34"/>
              </a:rPr>
              <a:t> </a:t>
            </a:r>
            <a:r>
              <a:rPr lang="de-DE" dirty="0">
                <a:latin typeface="Leelawadee" panose="020B0502040204020203" pitchFamily="34" charset="-34"/>
                <a:cs typeface="Leelawadee" panose="020B0502040204020203" pitchFamily="34" charset="-34"/>
                <a:hlinkClick r:id="rId14"/>
              </a:rPr>
              <a:t>helpdesk@nfdi4biomage.de</a:t>
            </a:r>
            <a:endParaRPr lang="de-DE" dirty="0">
              <a:latin typeface="Leelawadee" panose="020B0502040204020203" pitchFamily="34" charset="-34"/>
              <a:cs typeface="Leelawadee" panose="020B0502040204020203" pitchFamily="34" charset="-34"/>
            </a:endParaRPr>
          </a:p>
        </p:txBody>
      </p:sp>
      <p:pic>
        <p:nvPicPr>
          <p:cNvPr id="29" name="Grafik 28">
            <a:extLst>
              <a:ext uri="{FF2B5EF4-FFF2-40B4-BE49-F238E27FC236}">
                <a16:creationId xmlns:a16="http://schemas.microsoft.com/office/drawing/2014/main" id="{8EEAF128-BC60-48A5-BCD7-99B2FC53A51F}"/>
              </a:ext>
            </a:extLst>
          </p:cNvPr>
          <p:cNvPicPr>
            <a:picLocks noChangeAspect="1"/>
          </p:cNvPicPr>
          <p:nvPr/>
        </p:nvPicPr>
        <p:blipFill>
          <a:blip r:embed="rId15"/>
          <a:stretch>
            <a:fillRect/>
          </a:stretch>
        </p:blipFill>
        <p:spPr>
          <a:xfrm>
            <a:off x="3368025" y="5587707"/>
            <a:ext cx="823814" cy="1080000"/>
          </a:xfrm>
          <a:prstGeom prst="rect">
            <a:avLst/>
          </a:prstGeom>
        </p:spPr>
      </p:pic>
      <p:sp>
        <p:nvSpPr>
          <p:cNvPr id="19" name="Datumsplatzhalter 3">
            <a:extLst>
              <a:ext uri="{FF2B5EF4-FFF2-40B4-BE49-F238E27FC236}">
                <a16:creationId xmlns:a16="http://schemas.microsoft.com/office/drawing/2014/main" id="{AEABADCA-A2C6-4AA8-A4BB-B83D607C991F}"/>
              </a:ext>
            </a:extLst>
          </p:cNvPr>
          <p:cNvSpPr txBox="1">
            <a:spLocks/>
          </p:cNvSpPr>
          <p:nvPr/>
        </p:nvSpPr>
        <p:spPr bwMode="auto">
          <a:xfrm>
            <a:off x="10094429" y="6422389"/>
            <a:ext cx="905142" cy="260985"/>
          </a:xfrm>
          <a:prstGeom prst="rect">
            <a:avLst/>
          </a:prstGeom>
        </p:spPr>
        <p:txBody>
          <a:bodyPr anchor="ctr" anchorCtr="0"/>
          <a:lstStyle>
            <a:defPPr>
              <a:defRPr lang="de-DE"/>
            </a:defPPr>
            <a:lvl1pPr marL="0" algn="ctr" defTabSz="914400">
              <a:defRPr sz="900">
                <a:solidFill>
                  <a:schemeClr val="tx1"/>
                </a:solidFill>
                <a:latin typeface="Leelawadee UI"/>
                <a:ea typeface="+mn-ea"/>
                <a:cs typeface="Leelawadee UI"/>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a:lstStyle>
          <a:p>
            <a:pPr>
              <a:defRPr/>
            </a:pPr>
            <a:r>
              <a:rPr lang="de-DE" dirty="0">
                <a:latin typeface="Leelawadee" panose="020B0502040204020203" pitchFamily="34" charset="-34"/>
                <a:cs typeface="Leelawadee" panose="020B0502040204020203" pitchFamily="34" charset="-34"/>
              </a:rPr>
              <a:t>12.03.2025</a:t>
            </a:r>
          </a:p>
        </p:txBody>
      </p:sp>
      <p:sp>
        <p:nvSpPr>
          <p:cNvPr id="18" name="Datumsplatzhalter 3">
            <a:extLst>
              <a:ext uri="{FF2B5EF4-FFF2-40B4-BE49-F238E27FC236}">
                <a16:creationId xmlns:a16="http://schemas.microsoft.com/office/drawing/2014/main" id="{5F0563FE-2264-4EE1-A8AE-FEC3A84807CA}"/>
              </a:ext>
            </a:extLst>
          </p:cNvPr>
          <p:cNvSpPr txBox="1">
            <a:spLocks/>
          </p:cNvSpPr>
          <p:nvPr/>
        </p:nvSpPr>
        <p:spPr bwMode="auto">
          <a:xfrm>
            <a:off x="7118962" y="6606319"/>
            <a:ext cx="2846301" cy="200245"/>
          </a:xfrm>
          <a:prstGeom prst="rect">
            <a:avLst/>
          </a:prstGeom>
        </p:spPr>
        <p:txBody>
          <a:bodyPr anchor="ctr" anchorCtr="0"/>
          <a:lstStyle>
            <a:defPPr>
              <a:defRPr lang="de-DE"/>
            </a:defPPr>
            <a:lvl1pPr marL="0" algn="ctr" defTabSz="914400">
              <a:defRPr sz="900">
                <a:solidFill>
                  <a:schemeClr val="tx1"/>
                </a:solidFill>
                <a:latin typeface="Leelawadee UI"/>
                <a:ea typeface="+mn-ea"/>
                <a:cs typeface="Leelawadee UI"/>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a:lstStyle>
          <a:p>
            <a:pPr>
              <a:defRPr/>
            </a:pPr>
            <a:r>
              <a:rPr lang="de-DE" b="1" dirty="0">
                <a:latin typeface="Leelawadee" panose="020B0502040204020203" pitchFamily="34" charset="-34"/>
                <a:cs typeface="Leelawadee" panose="020B0502040204020203" pitchFamily="34" charset="-34"/>
              </a:rPr>
              <a:t>Workshop 134 – E-Science Tage</a:t>
            </a:r>
          </a:p>
        </p:txBody>
      </p:sp>
    </p:spTree>
    <p:extLst>
      <p:ext uri="{BB962C8B-B14F-4D97-AF65-F5344CB8AC3E}">
        <p14:creationId xmlns:p14="http://schemas.microsoft.com/office/powerpoint/2010/main" val="363207110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Titel 1"/>
          <p:cNvSpPr>
            <a:spLocks noGrp="1"/>
          </p:cNvSpPr>
          <p:nvPr>
            <p:ph type="title"/>
          </p:nvPr>
        </p:nvSpPr>
        <p:spPr bwMode="auto"/>
        <p:txBody>
          <a:bodyPr>
            <a:normAutofit fontScale="90000"/>
          </a:bodyPr>
          <a:lstStyle/>
          <a:p>
            <a:pPr algn="ctr">
              <a:defRPr/>
            </a:pPr>
            <a:r>
              <a:rPr lang="de-DE" dirty="0" err="1">
                <a:latin typeface="Leelawadee" panose="020B0502040204020203" pitchFamily="34" charset="-34"/>
                <a:cs typeface="Leelawadee" panose="020B0502040204020203" pitchFamily="34" charset="-34"/>
              </a:rPr>
              <a:t>Acknowledgments</a:t>
            </a:r>
            <a:endParaRPr lang="de-DE" dirty="0">
              <a:latin typeface="Leelawadee" panose="020B0502040204020203" pitchFamily="34" charset="-34"/>
              <a:cs typeface="Leelawadee" panose="020B0502040204020203" pitchFamily="34" charset="-34"/>
            </a:endParaRPr>
          </a:p>
        </p:txBody>
      </p:sp>
      <p:sp>
        <p:nvSpPr>
          <p:cNvPr id="7" name="Foliennummernplatzhalter 5"/>
          <p:cNvSpPr>
            <a:spLocks noGrp="1"/>
          </p:cNvSpPr>
          <p:nvPr>
            <p:ph type="sldNum" sz="quarter" idx="4294967295"/>
          </p:nvPr>
        </p:nvSpPr>
        <p:spPr bwMode="auto">
          <a:xfrm>
            <a:off x="10999571" y="6422389"/>
            <a:ext cx="684429" cy="260985"/>
          </a:xfrm>
          <a:prstGeom prst="rect">
            <a:avLst/>
          </a:prstGeom>
        </p:spPr>
        <p:txBody>
          <a:bodyPr anchor="ctr" anchorCtr="0"/>
          <a:lstStyle>
            <a:lvl1pPr algn="ctr">
              <a:defRPr sz="900">
                <a:solidFill>
                  <a:srgbClr val="0B1B2E"/>
                </a:solidFill>
                <a:latin typeface="Leelawadee UI"/>
                <a:cs typeface="Leelawadee UI"/>
              </a:defRPr>
            </a:lvl1pPr>
          </a:lstStyle>
          <a:p>
            <a:pPr>
              <a:defRPr/>
            </a:pPr>
            <a:fld id="{8B28DBE6-A72F-4110-9C20-90C998823C45}" type="slidenum">
              <a:rPr lang="de-DE">
                <a:latin typeface="Leelawadee" panose="020B0502040204020203" pitchFamily="34" charset="-34"/>
                <a:cs typeface="Leelawadee" panose="020B0502040204020203" pitchFamily="34" charset="-34"/>
              </a:rPr>
              <a:t>19</a:t>
            </a:fld>
            <a:endParaRPr lang="de-DE">
              <a:latin typeface="Leelawadee" panose="020B0502040204020203" pitchFamily="34" charset="-34"/>
              <a:cs typeface="Leelawadee" panose="020B0502040204020203" pitchFamily="34" charset="-34"/>
            </a:endParaRPr>
          </a:p>
        </p:txBody>
      </p:sp>
      <p:pic>
        <p:nvPicPr>
          <p:cNvPr id="8" name="Picture 2" descr="Universitätsklinikum des Saarlandes - Startseite Forschung"/>
          <p:cNvPicPr>
            <a:picLocks noChangeAspect="1" noChangeArrowheads="1"/>
          </p:cNvPicPr>
          <p:nvPr/>
        </p:nvPicPr>
        <p:blipFill>
          <a:blip r:embed="rId3"/>
          <a:stretch/>
        </p:blipFill>
        <p:spPr bwMode="auto">
          <a:xfrm>
            <a:off x="2831968" y="5796864"/>
            <a:ext cx="1571510" cy="730935"/>
          </a:xfrm>
          <a:prstGeom prst="rect">
            <a:avLst/>
          </a:prstGeom>
          <a:noFill/>
        </p:spPr>
      </p:pic>
      <p:sp>
        <p:nvSpPr>
          <p:cNvPr id="9" name="Rechteck 6"/>
          <p:cNvSpPr/>
          <p:nvPr/>
        </p:nvSpPr>
        <p:spPr bwMode="auto">
          <a:xfrm>
            <a:off x="116197" y="5734743"/>
            <a:ext cx="2474603" cy="861774"/>
          </a:xfrm>
          <a:prstGeom prst="rect">
            <a:avLst/>
          </a:prstGeom>
        </p:spPr>
        <p:txBody>
          <a:bodyPr wrap="square">
            <a:spAutoFit/>
          </a:bodyPr>
          <a:lstStyle/>
          <a:p>
            <a:pPr>
              <a:defRPr/>
            </a:pPr>
            <a:r>
              <a:rPr lang="de-DE" sz="1000">
                <a:latin typeface="Leelawadee" panose="020B0502040204020203" pitchFamily="34" charset="-34"/>
                <a:cs typeface="Leelawadee" panose="020B0502040204020203" pitchFamily="34" charset="-34"/>
              </a:rPr>
              <a:t>Funded by the Deutsche Forschungsgemeinschaft (DFG, German  Research Foundation) under the National Research Data Infrasstructure – NFDI 46/1 – 501864659</a:t>
            </a:r>
            <a:endParaRPr>
              <a:latin typeface="Leelawadee" panose="020B0502040204020203" pitchFamily="34" charset="-34"/>
              <a:cs typeface="Leelawadee" panose="020B0502040204020203" pitchFamily="34" charset="-34"/>
            </a:endParaRPr>
          </a:p>
        </p:txBody>
      </p:sp>
      <p:pic>
        <p:nvPicPr>
          <p:cNvPr id="10" name="Picture 4" descr="Downloads | nfdi"/>
          <p:cNvPicPr>
            <a:picLocks noChangeAspect="1" noChangeArrowheads="1"/>
          </p:cNvPicPr>
          <p:nvPr/>
        </p:nvPicPr>
        <p:blipFill>
          <a:blip r:embed="rId4"/>
          <a:stretch/>
        </p:blipFill>
        <p:spPr bwMode="auto">
          <a:xfrm>
            <a:off x="4799856" y="5553334"/>
            <a:ext cx="1536132" cy="1229362"/>
          </a:xfrm>
          <a:prstGeom prst="rect">
            <a:avLst/>
          </a:prstGeom>
          <a:noFill/>
        </p:spPr>
      </p:pic>
      <p:sp>
        <p:nvSpPr>
          <p:cNvPr id="11" name="Rechteck 9"/>
          <p:cNvSpPr/>
          <p:nvPr/>
        </p:nvSpPr>
        <p:spPr bwMode="auto">
          <a:xfrm>
            <a:off x="6628680" y="5702503"/>
            <a:ext cx="4424971" cy="646331"/>
          </a:xfrm>
          <a:prstGeom prst="rect">
            <a:avLst/>
          </a:prstGeom>
        </p:spPr>
        <p:txBody>
          <a:bodyPr wrap="square">
            <a:spAutoFit/>
          </a:bodyPr>
          <a:lstStyle/>
          <a:p>
            <a:pPr algn="just">
              <a:defRPr/>
            </a:pPr>
            <a:r>
              <a:rPr lang="en-US" sz="900" dirty="0">
                <a:latin typeface="Leelawadee" panose="020B0502040204020203" pitchFamily="34" charset="-34"/>
                <a:cs typeface="Leelawadee" panose="020B0502040204020203" pitchFamily="34" charset="-34"/>
              </a:rPr>
              <a:t>The NFDI4BIOIMAGE consortium comprises legally independent partners and does not act autonomously towards third parties. The authors represent the contributions from their respective affiliated institutions and work together for the project.</a:t>
            </a:r>
            <a:endParaRPr lang="de-DE" sz="900" dirty="0">
              <a:latin typeface="Leelawadee" panose="020B0502040204020203" pitchFamily="34" charset="-34"/>
              <a:cs typeface="Leelawadee" panose="020B0502040204020203" pitchFamily="34" charset="-34"/>
            </a:endParaRPr>
          </a:p>
        </p:txBody>
      </p:sp>
      <p:sp>
        <p:nvSpPr>
          <p:cNvPr id="13" name="Inhaltsplatzhalter 2">
            <a:extLst>
              <a:ext uri="{FF2B5EF4-FFF2-40B4-BE49-F238E27FC236}">
                <a16:creationId xmlns:a16="http://schemas.microsoft.com/office/drawing/2014/main" id="{0B1BDAE4-F418-45BD-AB67-C2FBFC18B927}"/>
              </a:ext>
            </a:extLst>
          </p:cNvPr>
          <p:cNvSpPr txBox="1">
            <a:spLocks/>
          </p:cNvSpPr>
          <p:nvPr/>
        </p:nvSpPr>
        <p:spPr>
          <a:xfrm>
            <a:off x="6628680" y="1132334"/>
            <a:ext cx="4651896" cy="4353195"/>
          </a:xfrm>
          <a:prstGeom prst="rect">
            <a:avLst/>
          </a:prstGeom>
        </p:spPr>
        <p:txBody>
          <a:bodyPr vert="horz" lIns="91440" tIns="45720" rIns="91440" bIns="45720" rtlCol="0">
            <a:normAutofit fontScale="625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Leelawadee UI" panose="020B0502040204020203" pitchFamily="34" charset="-34"/>
                <a:ea typeface="+mn-ea"/>
                <a:cs typeface="Leelawadee UI" panose="020B0502040204020203" pitchFamily="34" charset="-34"/>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Leelawadee UI" panose="020B0502040204020203" pitchFamily="34" charset="-34"/>
                <a:ea typeface="+mn-ea"/>
                <a:cs typeface="Leelawadee UI" panose="020B0502040204020203" pitchFamily="34" charset="-34"/>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Leelawadee UI" panose="020B0502040204020203" pitchFamily="34" charset="-34"/>
                <a:ea typeface="+mn-ea"/>
                <a:cs typeface="Leelawadee UI" panose="020B0502040204020203" pitchFamily="34" charset="-34"/>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Leelawadee UI" panose="020B0502040204020203" pitchFamily="34" charset="-34"/>
                <a:ea typeface="+mn-ea"/>
                <a:cs typeface="Leelawadee UI" panose="020B0502040204020203" pitchFamily="34" charset="-34"/>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Leelawadee UI" panose="020B0502040204020203" pitchFamily="34" charset="-34"/>
                <a:ea typeface="+mn-ea"/>
                <a:cs typeface="Leelawadee UI" panose="020B0502040204020203" pitchFamily="34" charset="-34"/>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000" u="sng" dirty="0">
                <a:latin typeface="Leelawadee" panose="020B0502040204020203" pitchFamily="34" charset="-34"/>
                <a:cs typeface="Leelawadee" panose="020B0502040204020203" pitchFamily="34" charset="-34"/>
              </a:rPr>
              <a:t>NFDI4BIOIMAGE Coordination Office</a:t>
            </a:r>
          </a:p>
          <a:p>
            <a:pPr marL="0" indent="0">
              <a:buNone/>
            </a:pPr>
            <a:r>
              <a:rPr lang="en-US" sz="2000" dirty="0">
                <a:latin typeface="Leelawadee" panose="020B0502040204020203" pitchFamily="34" charset="-34"/>
                <a:cs typeface="Leelawadee" panose="020B0502040204020203" pitchFamily="34" charset="-34"/>
              </a:rPr>
              <a:t>Christian Schmidt</a:t>
            </a:r>
          </a:p>
          <a:p>
            <a:pPr marL="0" indent="0">
              <a:buNone/>
            </a:pPr>
            <a:r>
              <a:rPr lang="en-US" sz="2000" dirty="0">
                <a:latin typeface="Leelawadee" panose="020B0502040204020203" pitchFamily="34" charset="-34"/>
                <a:cs typeface="Leelawadee" panose="020B0502040204020203" pitchFamily="34" charset="-34"/>
              </a:rPr>
              <a:t>Inga Mohr</a:t>
            </a:r>
          </a:p>
          <a:p>
            <a:pPr marL="0" indent="0">
              <a:buNone/>
            </a:pPr>
            <a:r>
              <a:rPr lang="en-US" sz="2000" dirty="0">
                <a:latin typeface="Leelawadee" panose="020B0502040204020203" pitchFamily="34" charset="-34"/>
                <a:cs typeface="Leelawadee" panose="020B0502040204020203" pitchFamily="34" charset="-34"/>
                <a:hlinkClick r:id="rId5"/>
              </a:rPr>
              <a:t>office@nfdi4bioimage.de</a:t>
            </a:r>
            <a:endParaRPr lang="en-US" sz="2000" dirty="0">
              <a:latin typeface="Leelawadee" panose="020B0502040204020203" pitchFamily="34" charset="-34"/>
              <a:cs typeface="Leelawadee" panose="020B0502040204020203" pitchFamily="34" charset="-34"/>
            </a:endParaRPr>
          </a:p>
          <a:p>
            <a:pPr marL="0" indent="0">
              <a:buNone/>
              <a:defRPr/>
            </a:pPr>
            <a:endParaRPr kumimoji="0" lang="en-US" sz="2000" b="0" i="0" u="none" strike="noStrike" kern="1200" cap="none" spc="0" normalizeH="0" baseline="0" noProof="0" dirty="0">
              <a:ln>
                <a:noFill/>
              </a:ln>
              <a:solidFill>
                <a:prstClr val="black"/>
              </a:solidFill>
              <a:effectLst/>
              <a:uLnTx/>
              <a:uFillTx/>
              <a:latin typeface="Leelawadee" panose="020B0502040204020203" pitchFamily="34" charset="-34"/>
              <a:cs typeface="Leelawadee" panose="020B0502040204020203" pitchFamily="34" charset="-34"/>
            </a:endParaRPr>
          </a:p>
          <a:p>
            <a:pPr marL="0" indent="0">
              <a:buNone/>
              <a:defRPr/>
            </a:pPr>
            <a:r>
              <a:rPr kumimoji="0" lang="en-US" sz="2000" b="0" i="0" u="sng" strike="noStrike" kern="1200" cap="none" spc="0" normalizeH="0" baseline="0" noProof="0" dirty="0">
                <a:ln>
                  <a:noFill/>
                </a:ln>
                <a:solidFill>
                  <a:prstClr val="black"/>
                </a:solidFill>
                <a:effectLst/>
                <a:uLnTx/>
                <a:uFillTx/>
                <a:latin typeface="Leelawadee" panose="020B0502040204020203" pitchFamily="34" charset="-34"/>
                <a:cs typeface="Leelawadee" panose="020B0502040204020203" pitchFamily="34" charset="-34"/>
              </a:rPr>
              <a:t>NFDI4BIOIMAGE Help Desk and Data Stewardship Team</a:t>
            </a:r>
          </a:p>
          <a:p>
            <a:pPr marL="0" indent="0">
              <a:buNone/>
              <a:defRPr/>
            </a:pPr>
            <a:r>
              <a:rPr kumimoji="0" lang="en-US" sz="2000" b="0" i="0" u="none" strike="noStrike" kern="1200" cap="none" spc="0" normalizeH="0" baseline="0" noProof="0" dirty="0">
                <a:ln>
                  <a:noFill/>
                </a:ln>
                <a:solidFill>
                  <a:prstClr val="black"/>
                </a:solidFill>
                <a:effectLst/>
                <a:uLnTx/>
                <a:uFillTx/>
                <a:latin typeface="Leelawadee" panose="020B0502040204020203" pitchFamily="34" charset="-34"/>
                <a:cs typeface="Leelawadee" panose="020B0502040204020203" pitchFamily="34" charset="-34"/>
                <a:hlinkClick r:id="rId6"/>
              </a:rPr>
              <a:t>helpdesk@nfdi4biomage.de</a:t>
            </a:r>
            <a:endParaRPr kumimoji="0" lang="en-US" sz="2000" b="0" i="0" u="none" strike="noStrike" kern="1200" cap="none" spc="0" normalizeH="0" baseline="0" noProof="0" dirty="0">
              <a:ln>
                <a:noFill/>
              </a:ln>
              <a:solidFill>
                <a:prstClr val="black"/>
              </a:solidFill>
              <a:effectLst/>
              <a:uLnTx/>
              <a:uFillTx/>
              <a:latin typeface="Leelawadee" panose="020B0502040204020203" pitchFamily="34" charset="-34"/>
              <a:cs typeface="Leelawadee" panose="020B0502040204020203" pitchFamily="34" charset="-34"/>
            </a:endParaRPr>
          </a:p>
          <a:p>
            <a:pPr marL="0" indent="0">
              <a:buNone/>
              <a:defRPr/>
            </a:pPr>
            <a:r>
              <a:rPr kumimoji="0" lang="en-US" sz="2000" b="0" i="0" u="none" strike="noStrike" kern="1200" cap="none" spc="0" normalizeH="0" baseline="0" noProof="0" dirty="0">
                <a:ln>
                  <a:noFill/>
                </a:ln>
                <a:solidFill>
                  <a:prstClr val="black"/>
                </a:solidFill>
                <a:effectLst/>
                <a:uLnTx/>
                <a:uFillTx/>
                <a:latin typeface="Leelawadee" panose="020B0502040204020203" pitchFamily="34" charset="-34"/>
                <a:cs typeface="Leelawadee" panose="020B0502040204020203" pitchFamily="34" charset="-34"/>
                <a:hlinkClick r:id="rId7"/>
              </a:rPr>
              <a:t>https://nfdi4bioimage.de/help-desk</a:t>
            </a:r>
            <a:endParaRPr kumimoji="0" lang="en-US" sz="2000" b="0" i="0" u="none" strike="noStrike" kern="1200" cap="none" spc="0" normalizeH="0" baseline="0" noProof="0" dirty="0">
              <a:ln>
                <a:noFill/>
              </a:ln>
              <a:solidFill>
                <a:prstClr val="black"/>
              </a:solidFill>
              <a:effectLst/>
              <a:uLnTx/>
              <a:uFillTx/>
              <a:latin typeface="Leelawadee" panose="020B0502040204020203" pitchFamily="34" charset="-34"/>
              <a:cs typeface="Leelawadee" panose="020B0502040204020203" pitchFamily="34" charset="-34"/>
            </a:endParaRPr>
          </a:p>
          <a:p>
            <a:pPr marL="0" indent="0">
              <a:buNone/>
              <a:defRPr/>
            </a:pPr>
            <a:r>
              <a:rPr kumimoji="0" lang="en-US" sz="2000" b="0" i="0" u="none" strike="noStrike" kern="1200" cap="none" spc="0" normalizeH="0" baseline="0" noProof="0" dirty="0">
                <a:ln>
                  <a:noFill/>
                </a:ln>
                <a:solidFill>
                  <a:prstClr val="black"/>
                </a:solidFill>
                <a:effectLst/>
                <a:uLnTx/>
                <a:uFillTx/>
                <a:latin typeface="Leelawadee" panose="020B0502040204020203" pitchFamily="34" charset="-34"/>
                <a:cs typeface="Leelawadee" panose="020B0502040204020203" pitchFamily="34" charset="-34"/>
                <a:hlinkClick r:id="rId8"/>
              </a:rPr>
              <a:t>https://nfdi4bioimage.de/about-us/data-stewardship-team/</a:t>
            </a:r>
            <a:endParaRPr kumimoji="0" lang="en-US" sz="2000" b="0" i="0" u="none" strike="noStrike" kern="1200" cap="none" spc="0" normalizeH="0" baseline="0" noProof="0" dirty="0">
              <a:ln>
                <a:noFill/>
              </a:ln>
              <a:solidFill>
                <a:prstClr val="black"/>
              </a:solidFill>
              <a:effectLst/>
              <a:uLnTx/>
              <a:uFillTx/>
              <a:latin typeface="Leelawadee" panose="020B0502040204020203" pitchFamily="34" charset="-34"/>
              <a:cs typeface="Leelawadee" panose="020B0502040204020203" pitchFamily="34" charset="-34"/>
            </a:endParaRP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US" sz="2000" b="0" i="0" u="none" strike="noStrike" kern="1200" cap="none" spc="0" normalizeH="0" baseline="0" noProof="0" dirty="0">
              <a:ln>
                <a:noFill/>
              </a:ln>
              <a:solidFill>
                <a:prstClr val="black"/>
              </a:solidFill>
              <a:effectLst/>
              <a:uLnTx/>
              <a:uFillTx/>
              <a:latin typeface="Leelawadee" panose="020B0502040204020203" pitchFamily="34" charset="-34"/>
              <a:cs typeface="Leelawadee" panose="020B0502040204020203" pitchFamily="34" charset="-34"/>
            </a:endParaRP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000" b="0" i="0" u="sng" strike="noStrike" kern="1200" cap="none" spc="0" normalizeH="0" baseline="0" noProof="0" dirty="0">
                <a:ln>
                  <a:noFill/>
                </a:ln>
                <a:solidFill>
                  <a:prstClr val="black"/>
                </a:solidFill>
                <a:effectLst/>
                <a:uLnTx/>
                <a:uFillTx/>
                <a:latin typeface="Leelawadee" panose="020B0502040204020203" pitchFamily="34" charset="-34"/>
                <a:cs typeface="Leelawadee" panose="020B0502040204020203" pitchFamily="34" charset="-34"/>
              </a:rPr>
              <a:t>I3D:bio</a:t>
            </a: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000" b="0" i="0" u="none" strike="noStrike" kern="1200" cap="none" spc="0" normalizeH="0" baseline="0" noProof="0" dirty="0">
                <a:ln>
                  <a:noFill/>
                </a:ln>
                <a:solidFill>
                  <a:prstClr val="black"/>
                </a:solidFill>
                <a:effectLst/>
                <a:uLnTx/>
                <a:uFillTx/>
                <a:latin typeface="Leelawadee" panose="020B0502040204020203" pitchFamily="34" charset="-34"/>
                <a:cs typeface="Leelawadee" panose="020B0502040204020203" pitchFamily="34" charset="-34"/>
                <a:hlinkClick r:id="rId9"/>
              </a:rPr>
              <a:t>https://gerbi-gmb.de/i3dbio/</a:t>
            </a:r>
            <a:endParaRPr kumimoji="0" lang="en-US" sz="2000" b="0" i="0" u="none" strike="noStrike" kern="1200" cap="none" spc="0" normalizeH="0" baseline="0" noProof="0" dirty="0">
              <a:ln>
                <a:noFill/>
              </a:ln>
              <a:solidFill>
                <a:prstClr val="black"/>
              </a:solidFill>
              <a:effectLst/>
              <a:uLnTx/>
              <a:uFillTx/>
              <a:latin typeface="Leelawadee" panose="020B0502040204020203" pitchFamily="34" charset="-34"/>
              <a:cs typeface="Leelawadee" panose="020B0502040204020203" pitchFamily="34" charset="-34"/>
            </a:endParaRP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US" sz="2000" b="0" i="0" u="none" strike="noStrike" kern="1200" cap="none" spc="0" normalizeH="0" baseline="0" noProof="0" dirty="0">
              <a:ln>
                <a:noFill/>
              </a:ln>
              <a:solidFill>
                <a:prstClr val="black"/>
              </a:solidFill>
              <a:effectLst/>
              <a:uLnTx/>
              <a:uFillTx/>
              <a:latin typeface="Leelawadee" panose="020B0502040204020203" pitchFamily="34" charset="-34"/>
              <a:cs typeface="Leelawadee" panose="020B0502040204020203" pitchFamily="34" charset="-34"/>
            </a:endParaRPr>
          </a:p>
          <a:p>
            <a:pPr marL="0" indent="0">
              <a:buNone/>
            </a:pPr>
            <a:r>
              <a:rPr lang="de-DE" sz="2000" u="sng" dirty="0">
                <a:latin typeface="Leelawadee" panose="020B0502040204020203" pitchFamily="34" charset="-34"/>
                <a:cs typeface="Leelawadee" panose="020B0502040204020203" pitchFamily="34" charset="-34"/>
              </a:rPr>
              <a:t>NFDI4BIOIMAGE </a:t>
            </a:r>
            <a:r>
              <a:rPr lang="de-DE" sz="2000" u="sng" dirty="0" err="1">
                <a:latin typeface="Leelawadee" panose="020B0502040204020203" pitchFamily="34" charset="-34"/>
                <a:cs typeface="Leelawadee" panose="020B0502040204020203" pitchFamily="34" charset="-34"/>
              </a:rPr>
              <a:t>partners</a:t>
            </a:r>
            <a:endParaRPr lang="de-DE" sz="2000" u="sng" dirty="0">
              <a:latin typeface="Leelawadee" panose="020B0502040204020203" pitchFamily="34" charset="-34"/>
              <a:cs typeface="Leelawadee" panose="020B0502040204020203" pitchFamily="34" charset="-34"/>
            </a:endParaRPr>
          </a:p>
          <a:p>
            <a:pPr marL="0" indent="0">
              <a:buNone/>
            </a:pPr>
            <a:r>
              <a:rPr lang="de-DE" sz="2000" u="sng" dirty="0">
                <a:latin typeface="Leelawadee" panose="020B0502040204020203" pitchFamily="34" charset="-34"/>
                <a:cs typeface="Leelawadee" panose="020B0502040204020203" pitchFamily="34" charset="-34"/>
              </a:rPr>
              <a:t>I3D:bio </a:t>
            </a:r>
            <a:r>
              <a:rPr lang="de-DE" sz="2000" u="sng" dirty="0" err="1">
                <a:latin typeface="Leelawadee" panose="020B0502040204020203" pitchFamily="34" charset="-34"/>
                <a:cs typeface="Leelawadee" panose="020B0502040204020203" pitchFamily="34" charset="-34"/>
              </a:rPr>
              <a:t>partners</a:t>
            </a:r>
            <a:endParaRPr lang="de-DE" sz="2000" u="sng" dirty="0">
              <a:latin typeface="Leelawadee" panose="020B0502040204020203" pitchFamily="34" charset="-34"/>
              <a:cs typeface="Leelawadee" panose="020B0502040204020203" pitchFamily="34" charset="-34"/>
            </a:endParaRPr>
          </a:p>
          <a:p>
            <a:pPr marL="0" indent="0">
              <a:buNone/>
            </a:pPr>
            <a:r>
              <a:rPr lang="de-DE" sz="2000" u="sng" dirty="0" err="1">
                <a:latin typeface="Leelawadee" panose="020B0502040204020203" pitchFamily="34" charset="-34"/>
                <a:cs typeface="Leelawadee" panose="020B0502040204020203" pitchFamily="34" charset="-34"/>
              </a:rPr>
              <a:t>GerBI</a:t>
            </a:r>
            <a:r>
              <a:rPr lang="de-DE" sz="2000" u="sng" dirty="0">
                <a:latin typeface="Leelawadee" panose="020B0502040204020203" pitchFamily="34" charset="-34"/>
                <a:cs typeface="Leelawadee" panose="020B0502040204020203" pitchFamily="34" charset="-34"/>
              </a:rPr>
              <a:t>-GMB </a:t>
            </a:r>
            <a:r>
              <a:rPr lang="de-DE" sz="2000" u="sng" dirty="0" err="1">
                <a:latin typeface="Leelawadee" panose="020B0502040204020203" pitchFamily="34" charset="-34"/>
                <a:cs typeface="Leelawadee" panose="020B0502040204020203" pitchFamily="34" charset="-34"/>
              </a:rPr>
              <a:t>community</a:t>
            </a:r>
            <a:endParaRPr lang="de-DE" sz="2000" u="sng" dirty="0">
              <a:latin typeface="Leelawadee" panose="020B0502040204020203" pitchFamily="34" charset="-34"/>
              <a:cs typeface="Leelawadee" panose="020B0502040204020203" pitchFamily="34" charset="-34"/>
            </a:endParaRP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de-DE" sz="2000" b="0" i="0" u="none" strike="noStrike" kern="1200" cap="none" spc="0" normalizeH="0" baseline="0" noProof="0" dirty="0">
              <a:ln>
                <a:noFill/>
              </a:ln>
              <a:solidFill>
                <a:prstClr val="black"/>
              </a:solidFill>
              <a:effectLst/>
              <a:uLnTx/>
              <a:uFillTx/>
              <a:latin typeface="Leelawadee" panose="020B0502040204020203" pitchFamily="34" charset="-34"/>
              <a:cs typeface="Leelawadee" panose="020B0502040204020203" pitchFamily="34" charset="-34"/>
            </a:endParaRPr>
          </a:p>
        </p:txBody>
      </p:sp>
      <p:sp>
        <p:nvSpPr>
          <p:cNvPr id="15" name="Inhaltsplatzhalter 2">
            <a:extLst>
              <a:ext uri="{FF2B5EF4-FFF2-40B4-BE49-F238E27FC236}">
                <a16:creationId xmlns:a16="http://schemas.microsoft.com/office/drawing/2014/main" id="{06B5FF60-1F21-4604-883B-0887E023968F}"/>
              </a:ext>
            </a:extLst>
          </p:cNvPr>
          <p:cNvSpPr txBox="1">
            <a:spLocks/>
          </p:cNvSpPr>
          <p:nvPr/>
        </p:nvSpPr>
        <p:spPr>
          <a:xfrm>
            <a:off x="6483172" y="3663527"/>
            <a:ext cx="5496560" cy="1356032"/>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Leelawadee UI" panose="020B0502040204020203" pitchFamily="34" charset="-34"/>
                <a:ea typeface="+mn-ea"/>
                <a:cs typeface="Leelawadee UI" panose="020B0502040204020203" pitchFamily="34" charset="-34"/>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Leelawadee UI" panose="020B0502040204020203" pitchFamily="34" charset="-34"/>
                <a:ea typeface="+mn-ea"/>
                <a:cs typeface="Leelawadee UI" panose="020B0502040204020203" pitchFamily="34" charset="-34"/>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Leelawadee UI" panose="020B0502040204020203" pitchFamily="34" charset="-34"/>
                <a:ea typeface="+mn-ea"/>
                <a:cs typeface="Leelawadee UI" panose="020B0502040204020203" pitchFamily="34" charset="-34"/>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Leelawadee UI" panose="020B0502040204020203" pitchFamily="34" charset="-34"/>
                <a:ea typeface="+mn-ea"/>
                <a:cs typeface="Leelawadee UI" panose="020B0502040204020203" pitchFamily="34" charset="-34"/>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Leelawadee UI" panose="020B0502040204020203" pitchFamily="34" charset="-34"/>
                <a:ea typeface="+mn-ea"/>
                <a:cs typeface="Leelawadee UI" panose="020B0502040204020203" pitchFamily="34" charset="-34"/>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de-DE" sz="2800" b="0" i="0" u="none" strike="noStrike" kern="1200" cap="none" spc="0" normalizeH="0" baseline="0" noProof="0" dirty="0">
              <a:ln>
                <a:noFill/>
              </a:ln>
              <a:solidFill>
                <a:prstClr val="black"/>
              </a:solidFill>
              <a:effectLst/>
              <a:uLnTx/>
              <a:uFillTx/>
              <a:latin typeface="Leelawadee" panose="020B0502040204020203" pitchFamily="34" charset="-34"/>
              <a:cs typeface="Leelawadee" panose="020B0502040204020203" pitchFamily="34" charset="-34"/>
            </a:endParaRPr>
          </a:p>
        </p:txBody>
      </p:sp>
      <p:pic>
        <p:nvPicPr>
          <p:cNvPr id="19" name="Grafik 18">
            <a:extLst>
              <a:ext uri="{FF2B5EF4-FFF2-40B4-BE49-F238E27FC236}">
                <a16:creationId xmlns:a16="http://schemas.microsoft.com/office/drawing/2014/main" id="{FD085B62-CE00-4A83-9D2B-766928CD635B}"/>
              </a:ext>
            </a:extLst>
          </p:cNvPr>
          <p:cNvPicPr>
            <a:picLocks noChangeAspect="1"/>
          </p:cNvPicPr>
          <p:nvPr/>
        </p:nvPicPr>
        <p:blipFill>
          <a:blip r:embed="rId10"/>
          <a:stretch>
            <a:fillRect/>
          </a:stretch>
        </p:blipFill>
        <p:spPr bwMode="auto">
          <a:xfrm>
            <a:off x="218921" y="4968520"/>
            <a:ext cx="2194848" cy="548712"/>
          </a:xfrm>
          <a:prstGeom prst="rect">
            <a:avLst/>
          </a:prstGeom>
        </p:spPr>
      </p:pic>
      <p:pic>
        <p:nvPicPr>
          <p:cNvPr id="3" name="Grafik 2">
            <a:extLst>
              <a:ext uri="{FF2B5EF4-FFF2-40B4-BE49-F238E27FC236}">
                <a16:creationId xmlns:a16="http://schemas.microsoft.com/office/drawing/2014/main" id="{59A3E156-EE7A-4D4A-A17C-1BB206FEB14E}"/>
              </a:ext>
            </a:extLst>
          </p:cNvPr>
          <p:cNvPicPr>
            <a:picLocks noChangeAspect="1"/>
          </p:cNvPicPr>
          <p:nvPr/>
        </p:nvPicPr>
        <p:blipFill>
          <a:blip r:embed="rId11"/>
          <a:stretch>
            <a:fillRect/>
          </a:stretch>
        </p:blipFill>
        <p:spPr>
          <a:xfrm>
            <a:off x="2829539" y="4914764"/>
            <a:ext cx="2402365" cy="602468"/>
          </a:xfrm>
          <a:prstGeom prst="rect">
            <a:avLst/>
          </a:prstGeom>
        </p:spPr>
      </p:pic>
      <p:sp>
        <p:nvSpPr>
          <p:cNvPr id="20" name="Textfeld 19">
            <a:extLst>
              <a:ext uri="{FF2B5EF4-FFF2-40B4-BE49-F238E27FC236}">
                <a16:creationId xmlns:a16="http://schemas.microsoft.com/office/drawing/2014/main" id="{7BCAAC72-9B93-47AF-A741-6DB3D87605E1}"/>
              </a:ext>
            </a:extLst>
          </p:cNvPr>
          <p:cNvSpPr txBox="1"/>
          <p:nvPr/>
        </p:nvSpPr>
        <p:spPr>
          <a:xfrm rot="16200000">
            <a:off x="89957" y="2832591"/>
            <a:ext cx="2866490" cy="215444"/>
          </a:xfrm>
          <a:prstGeom prst="rect">
            <a:avLst/>
          </a:prstGeom>
          <a:noFill/>
        </p:spPr>
        <p:txBody>
          <a:bodyPr wrap="none" rtlCol="0">
            <a:spAutoFit/>
          </a:bodyPr>
          <a:lstStyle/>
          <a:p>
            <a:r>
              <a:rPr lang="de-DE" sz="800" dirty="0">
                <a:latin typeface="Leelawadee" panose="020B0502040204020203" pitchFamily="34" charset="-34"/>
                <a:cs typeface="Leelawadee" panose="020B0502040204020203" pitchFamily="34" charset="-34"/>
              </a:rPr>
              <a:t>All-hands Meeting NFDI4BIOIMAGE, 06.02.2025, Düsseldorf</a:t>
            </a:r>
          </a:p>
        </p:txBody>
      </p:sp>
      <p:pic>
        <p:nvPicPr>
          <p:cNvPr id="16" name="Grafik 15">
            <a:extLst>
              <a:ext uri="{FF2B5EF4-FFF2-40B4-BE49-F238E27FC236}">
                <a16:creationId xmlns:a16="http://schemas.microsoft.com/office/drawing/2014/main" id="{6F40213C-61A2-4478-BB07-AAFFC5C6F217}"/>
              </a:ext>
            </a:extLst>
          </p:cNvPr>
          <p:cNvPicPr>
            <a:picLocks noChangeAspect="1"/>
          </p:cNvPicPr>
          <p:nvPr/>
        </p:nvPicPr>
        <p:blipFill>
          <a:blip r:embed="rId12"/>
          <a:stretch>
            <a:fillRect/>
          </a:stretch>
        </p:blipFill>
        <p:spPr bwMode="auto">
          <a:xfrm>
            <a:off x="8987787" y="3497055"/>
            <a:ext cx="1006555" cy="737301"/>
          </a:xfrm>
          <a:prstGeom prst="rect">
            <a:avLst/>
          </a:prstGeom>
        </p:spPr>
      </p:pic>
      <p:pic>
        <p:nvPicPr>
          <p:cNvPr id="21" name="Grafik 20">
            <a:extLst>
              <a:ext uri="{FF2B5EF4-FFF2-40B4-BE49-F238E27FC236}">
                <a16:creationId xmlns:a16="http://schemas.microsoft.com/office/drawing/2014/main" id="{1CFFF5D8-64AE-4E43-B427-AEA1F7E90F05}"/>
              </a:ext>
            </a:extLst>
          </p:cNvPr>
          <p:cNvPicPr>
            <a:picLocks noChangeAspect="1"/>
          </p:cNvPicPr>
          <p:nvPr/>
        </p:nvPicPr>
        <p:blipFill>
          <a:blip r:embed="rId12"/>
          <a:stretch>
            <a:fillRect/>
          </a:stretch>
        </p:blipFill>
        <p:spPr bwMode="auto">
          <a:xfrm>
            <a:off x="127097" y="247971"/>
            <a:ext cx="1000351" cy="732757"/>
          </a:xfrm>
          <a:prstGeom prst="rect">
            <a:avLst/>
          </a:prstGeom>
        </p:spPr>
      </p:pic>
      <p:pic>
        <p:nvPicPr>
          <p:cNvPr id="5" name="Grafik 4">
            <a:extLst>
              <a:ext uri="{FF2B5EF4-FFF2-40B4-BE49-F238E27FC236}">
                <a16:creationId xmlns:a16="http://schemas.microsoft.com/office/drawing/2014/main" id="{932B78A1-2DA9-4821-A749-875DBE4EB5FB}"/>
              </a:ext>
            </a:extLst>
          </p:cNvPr>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1653806" y="910738"/>
            <a:ext cx="2530214" cy="3917966"/>
          </a:xfrm>
          <a:prstGeom prst="rect">
            <a:avLst/>
          </a:prstGeom>
        </p:spPr>
      </p:pic>
      <p:sp>
        <p:nvSpPr>
          <p:cNvPr id="18" name="Datumsplatzhalter 3">
            <a:extLst>
              <a:ext uri="{FF2B5EF4-FFF2-40B4-BE49-F238E27FC236}">
                <a16:creationId xmlns:a16="http://schemas.microsoft.com/office/drawing/2014/main" id="{A2A3A5D4-60CF-4EF4-812D-EC592E20C9FB}"/>
              </a:ext>
            </a:extLst>
          </p:cNvPr>
          <p:cNvSpPr txBox="1">
            <a:spLocks/>
          </p:cNvSpPr>
          <p:nvPr/>
        </p:nvSpPr>
        <p:spPr bwMode="auto">
          <a:xfrm>
            <a:off x="10094429" y="6422389"/>
            <a:ext cx="905142" cy="260985"/>
          </a:xfrm>
          <a:prstGeom prst="rect">
            <a:avLst/>
          </a:prstGeom>
        </p:spPr>
        <p:txBody>
          <a:bodyPr anchor="ctr" anchorCtr="0"/>
          <a:lstStyle>
            <a:defPPr>
              <a:defRPr lang="de-DE"/>
            </a:defPPr>
            <a:lvl1pPr marL="0" algn="ctr" defTabSz="914400">
              <a:defRPr sz="900">
                <a:solidFill>
                  <a:schemeClr val="tx1"/>
                </a:solidFill>
                <a:latin typeface="Leelawadee UI"/>
                <a:ea typeface="+mn-ea"/>
                <a:cs typeface="Leelawadee UI"/>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a:lstStyle>
          <a:p>
            <a:pPr>
              <a:defRPr/>
            </a:pPr>
            <a:r>
              <a:rPr lang="de-DE" dirty="0">
                <a:latin typeface="Leelawadee" panose="020B0502040204020203" pitchFamily="34" charset="-34"/>
                <a:cs typeface="Leelawadee" panose="020B0502040204020203" pitchFamily="34" charset="-34"/>
              </a:rPr>
              <a:t>12.03.2025</a:t>
            </a:r>
          </a:p>
        </p:txBody>
      </p:sp>
      <p:sp>
        <p:nvSpPr>
          <p:cNvPr id="23" name="Datumsplatzhalter 3">
            <a:extLst>
              <a:ext uri="{FF2B5EF4-FFF2-40B4-BE49-F238E27FC236}">
                <a16:creationId xmlns:a16="http://schemas.microsoft.com/office/drawing/2014/main" id="{CC38CAA8-7C0F-4828-AC6D-A6940CC85148}"/>
              </a:ext>
            </a:extLst>
          </p:cNvPr>
          <p:cNvSpPr txBox="1">
            <a:spLocks/>
          </p:cNvSpPr>
          <p:nvPr/>
        </p:nvSpPr>
        <p:spPr bwMode="auto">
          <a:xfrm>
            <a:off x="7118962" y="6606319"/>
            <a:ext cx="2846301" cy="200245"/>
          </a:xfrm>
          <a:prstGeom prst="rect">
            <a:avLst/>
          </a:prstGeom>
        </p:spPr>
        <p:txBody>
          <a:bodyPr anchor="ctr" anchorCtr="0"/>
          <a:lstStyle>
            <a:defPPr>
              <a:defRPr lang="de-DE"/>
            </a:defPPr>
            <a:lvl1pPr marL="0" algn="ctr" defTabSz="914400">
              <a:defRPr sz="900">
                <a:solidFill>
                  <a:schemeClr val="tx1"/>
                </a:solidFill>
                <a:latin typeface="Leelawadee UI"/>
                <a:ea typeface="+mn-ea"/>
                <a:cs typeface="Leelawadee UI"/>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a:lstStyle>
          <a:p>
            <a:pPr>
              <a:defRPr/>
            </a:pPr>
            <a:r>
              <a:rPr lang="de-DE" b="1" dirty="0">
                <a:latin typeface="Leelawadee" panose="020B0502040204020203" pitchFamily="34" charset="-34"/>
                <a:cs typeface="Leelawadee" panose="020B0502040204020203" pitchFamily="34" charset="-34"/>
              </a:rPr>
              <a:t>Workshop 134 – E-Science Tage</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Grafik 4">
            <a:extLst>
              <a:ext uri="{FF2B5EF4-FFF2-40B4-BE49-F238E27FC236}">
                <a16:creationId xmlns:a16="http://schemas.microsoft.com/office/drawing/2014/main" id="{D005D311-BA22-499C-9641-52620372C72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266618" y="1977264"/>
            <a:ext cx="7658764" cy="2903472"/>
          </a:xfrm>
          <a:prstGeom prst="rect">
            <a:avLst/>
          </a:prstGeom>
        </p:spPr>
      </p:pic>
    </p:spTree>
    <p:extLst>
      <p:ext uri="{BB962C8B-B14F-4D97-AF65-F5344CB8AC3E}">
        <p14:creationId xmlns:p14="http://schemas.microsoft.com/office/powerpoint/2010/main" val="307758004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7" name="Foliennummernplatzhalter 5"/>
          <p:cNvSpPr>
            <a:spLocks noGrp="1"/>
          </p:cNvSpPr>
          <p:nvPr>
            <p:ph type="sldNum" sz="quarter" idx="4294967295"/>
          </p:nvPr>
        </p:nvSpPr>
        <p:spPr bwMode="auto">
          <a:xfrm>
            <a:off x="10999571" y="6422389"/>
            <a:ext cx="684429" cy="260985"/>
          </a:xfrm>
          <a:prstGeom prst="rect">
            <a:avLst/>
          </a:prstGeom>
        </p:spPr>
        <p:txBody>
          <a:bodyPr anchor="ctr" anchorCtr="0"/>
          <a:lstStyle>
            <a:lvl1pPr algn="ctr">
              <a:defRPr sz="900">
                <a:solidFill>
                  <a:srgbClr val="0B1B2E"/>
                </a:solidFill>
                <a:latin typeface="Leelawadee UI"/>
                <a:cs typeface="Leelawadee UI"/>
              </a:defRPr>
            </a:lvl1pPr>
          </a:lstStyle>
          <a:p>
            <a:pPr>
              <a:defRPr/>
            </a:pPr>
            <a:fld id="{8B28DBE6-A72F-4110-9C20-90C998823C45}" type="slidenum">
              <a:rPr lang="de-DE"/>
              <a:t>20</a:t>
            </a:fld>
            <a:endParaRPr lang="de-DE" dirty="0"/>
          </a:p>
        </p:txBody>
      </p:sp>
      <p:pic>
        <p:nvPicPr>
          <p:cNvPr id="8" name="Picture 2" descr="https://mirrors.creativecommons.org/presskit/buttons/88x31/png/by.png"/>
          <p:cNvPicPr>
            <a:picLocks noChangeAspect="1" noChangeArrowheads="1"/>
          </p:cNvPicPr>
          <p:nvPr/>
        </p:nvPicPr>
        <p:blipFill>
          <a:blip r:embed="rId3"/>
          <a:stretch/>
        </p:blipFill>
        <p:spPr bwMode="auto">
          <a:xfrm>
            <a:off x="193083" y="6363629"/>
            <a:ext cx="693652" cy="242690"/>
          </a:xfrm>
          <a:prstGeom prst="rect">
            <a:avLst/>
          </a:prstGeom>
          <a:noFill/>
        </p:spPr>
      </p:pic>
      <p:pic>
        <p:nvPicPr>
          <p:cNvPr id="17" name="Grafik 16">
            <a:extLst>
              <a:ext uri="{FF2B5EF4-FFF2-40B4-BE49-F238E27FC236}">
                <a16:creationId xmlns:a16="http://schemas.microsoft.com/office/drawing/2014/main" id="{AA91E4BF-15C7-40BD-8C07-D9B4C1783971}"/>
              </a:ext>
            </a:extLst>
          </p:cNvPr>
          <p:cNvPicPr>
            <a:picLocks noChangeAspect="1"/>
          </p:cNvPicPr>
          <p:nvPr/>
        </p:nvPicPr>
        <p:blipFill>
          <a:blip r:embed="rId4"/>
          <a:stretch>
            <a:fillRect/>
          </a:stretch>
        </p:blipFill>
        <p:spPr bwMode="auto">
          <a:xfrm>
            <a:off x="127097" y="247971"/>
            <a:ext cx="1000351" cy="732757"/>
          </a:xfrm>
          <a:prstGeom prst="rect">
            <a:avLst/>
          </a:prstGeom>
        </p:spPr>
      </p:pic>
      <p:pic>
        <p:nvPicPr>
          <p:cNvPr id="2" name="Grafik 1">
            <a:extLst>
              <a:ext uri="{FF2B5EF4-FFF2-40B4-BE49-F238E27FC236}">
                <a16:creationId xmlns:a16="http://schemas.microsoft.com/office/drawing/2014/main" id="{F5755AD3-F8EA-41A6-9E93-4C9D23038316}"/>
              </a:ext>
            </a:extLst>
          </p:cNvPr>
          <p:cNvPicPr>
            <a:picLocks noChangeAspect="1"/>
          </p:cNvPicPr>
          <p:nvPr/>
        </p:nvPicPr>
        <p:blipFill>
          <a:blip r:embed="rId5"/>
          <a:stretch>
            <a:fillRect/>
          </a:stretch>
        </p:blipFill>
        <p:spPr>
          <a:xfrm>
            <a:off x="3571539" y="165153"/>
            <a:ext cx="5048922" cy="6477728"/>
          </a:xfrm>
          <a:prstGeom prst="rect">
            <a:avLst/>
          </a:prstGeom>
        </p:spPr>
      </p:pic>
      <p:sp>
        <p:nvSpPr>
          <p:cNvPr id="19" name="Rechteck 18">
            <a:extLst>
              <a:ext uri="{FF2B5EF4-FFF2-40B4-BE49-F238E27FC236}">
                <a16:creationId xmlns:a16="http://schemas.microsoft.com/office/drawing/2014/main" id="{47B4846E-9075-4149-BBA2-F58AE0C9820B}"/>
              </a:ext>
            </a:extLst>
          </p:cNvPr>
          <p:cNvSpPr/>
          <p:nvPr/>
        </p:nvSpPr>
        <p:spPr bwMode="auto">
          <a:xfrm>
            <a:off x="915881" y="6329153"/>
            <a:ext cx="5180119" cy="338554"/>
          </a:xfrm>
          <a:prstGeom prst="rect">
            <a:avLst/>
          </a:prstGeom>
        </p:spPr>
        <p:txBody>
          <a:bodyPr wrap="square">
            <a:spAutoFit/>
          </a:bodyPr>
          <a:lstStyle/>
          <a:p>
            <a:r>
              <a:rPr lang="de-DE" sz="800" dirty="0">
                <a:hlinkClick r:id="rId6"/>
              </a:rPr>
              <a:t>https://f1000research.s3.amazonaws.com/manuscripts/138717/652a4b5e-e5ed-4bb9-a190-631334fd8660_figure9.gif</a:t>
            </a:r>
            <a:endParaRPr lang="de-DE" sz="800" dirty="0"/>
          </a:p>
          <a:p>
            <a:endParaRPr lang="de-DE" sz="800" dirty="0"/>
          </a:p>
        </p:txBody>
      </p:sp>
      <p:sp>
        <p:nvSpPr>
          <p:cNvPr id="9" name="Datumsplatzhalter 3">
            <a:extLst>
              <a:ext uri="{FF2B5EF4-FFF2-40B4-BE49-F238E27FC236}">
                <a16:creationId xmlns:a16="http://schemas.microsoft.com/office/drawing/2014/main" id="{1617827E-A437-450F-94FC-2917B27F00BB}"/>
              </a:ext>
            </a:extLst>
          </p:cNvPr>
          <p:cNvSpPr txBox="1">
            <a:spLocks/>
          </p:cNvSpPr>
          <p:nvPr/>
        </p:nvSpPr>
        <p:spPr bwMode="auto">
          <a:xfrm>
            <a:off x="10094429" y="6422389"/>
            <a:ext cx="905142" cy="260985"/>
          </a:xfrm>
          <a:prstGeom prst="rect">
            <a:avLst/>
          </a:prstGeom>
        </p:spPr>
        <p:txBody>
          <a:bodyPr anchor="ctr" anchorCtr="0"/>
          <a:lstStyle>
            <a:defPPr>
              <a:defRPr lang="de-DE"/>
            </a:defPPr>
            <a:lvl1pPr marL="0" algn="ctr" defTabSz="914400">
              <a:defRPr sz="900">
                <a:solidFill>
                  <a:schemeClr val="tx1"/>
                </a:solidFill>
                <a:latin typeface="Leelawadee UI"/>
                <a:ea typeface="+mn-ea"/>
                <a:cs typeface="Leelawadee UI"/>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a:lstStyle>
          <a:p>
            <a:pPr>
              <a:defRPr/>
            </a:pPr>
            <a:r>
              <a:rPr lang="de-DE" dirty="0">
                <a:latin typeface="Leelawadee" panose="020B0502040204020203" pitchFamily="34" charset="-34"/>
                <a:cs typeface="Leelawadee" panose="020B0502040204020203" pitchFamily="34" charset="-34"/>
              </a:rPr>
              <a:t>12.03.2025</a:t>
            </a:r>
          </a:p>
        </p:txBody>
      </p:sp>
      <p:sp>
        <p:nvSpPr>
          <p:cNvPr id="11" name="Datumsplatzhalter 3">
            <a:extLst>
              <a:ext uri="{FF2B5EF4-FFF2-40B4-BE49-F238E27FC236}">
                <a16:creationId xmlns:a16="http://schemas.microsoft.com/office/drawing/2014/main" id="{C9848489-E376-4021-9838-68F8A199C327}"/>
              </a:ext>
            </a:extLst>
          </p:cNvPr>
          <p:cNvSpPr txBox="1">
            <a:spLocks/>
          </p:cNvSpPr>
          <p:nvPr/>
        </p:nvSpPr>
        <p:spPr bwMode="auto">
          <a:xfrm>
            <a:off x="7118962" y="6606319"/>
            <a:ext cx="2846301" cy="200245"/>
          </a:xfrm>
          <a:prstGeom prst="rect">
            <a:avLst/>
          </a:prstGeom>
        </p:spPr>
        <p:txBody>
          <a:bodyPr anchor="ctr" anchorCtr="0"/>
          <a:lstStyle>
            <a:defPPr>
              <a:defRPr lang="de-DE"/>
            </a:defPPr>
            <a:lvl1pPr marL="0" algn="ctr" defTabSz="914400">
              <a:defRPr sz="900">
                <a:solidFill>
                  <a:schemeClr val="tx1"/>
                </a:solidFill>
                <a:latin typeface="Leelawadee UI"/>
                <a:ea typeface="+mn-ea"/>
                <a:cs typeface="Leelawadee UI"/>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a:lstStyle>
          <a:p>
            <a:pPr>
              <a:defRPr/>
            </a:pPr>
            <a:r>
              <a:rPr lang="de-DE" b="1" dirty="0">
                <a:latin typeface="Leelawadee" panose="020B0502040204020203" pitchFamily="34" charset="-34"/>
                <a:cs typeface="Leelawadee" panose="020B0502040204020203" pitchFamily="34" charset="-34"/>
              </a:rPr>
              <a:t>Workshop 134 – E-Science Tage</a:t>
            </a:r>
          </a:p>
        </p:txBody>
      </p:sp>
    </p:spTree>
    <p:extLst>
      <p:ext uri="{BB962C8B-B14F-4D97-AF65-F5344CB8AC3E}">
        <p14:creationId xmlns:p14="http://schemas.microsoft.com/office/powerpoint/2010/main" val="120823550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pic>
        <p:nvPicPr>
          <p:cNvPr id="16" name="Grafik 15">
            <a:extLst>
              <a:ext uri="{FF2B5EF4-FFF2-40B4-BE49-F238E27FC236}">
                <a16:creationId xmlns:a16="http://schemas.microsoft.com/office/drawing/2014/main" id="{13D920F9-8066-4482-BA27-7FAC7ED95D94}"/>
              </a:ext>
            </a:extLst>
          </p:cNvPr>
          <p:cNvPicPr>
            <a:picLocks noChangeAspect="1"/>
          </p:cNvPicPr>
          <p:nvPr/>
        </p:nvPicPr>
        <p:blipFill>
          <a:blip r:embed="rId3"/>
          <a:stretch>
            <a:fillRect/>
          </a:stretch>
        </p:blipFill>
        <p:spPr bwMode="auto">
          <a:xfrm>
            <a:off x="7762471" y="3920058"/>
            <a:ext cx="3404358" cy="2443572"/>
          </a:xfrm>
          <a:prstGeom prst="rect">
            <a:avLst/>
          </a:prstGeom>
        </p:spPr>
      </p:pic>
      <p:sp>
        <p:nvSpPr>
          <p:cNvPr id="4" name="Titel 1"/>
          <p:cNvSpPr>
            <a:spLocks noGrp="1"/>
          </p:cNvSpPr>
          <p:nvPr>
            <p:ph type="title"/>
          </p:nvPr>
        </p:nvSpPr>
        <p:spPr bwMode="auto">
          <a:xfrm>
            <a:off x="1343472" y="284507"/>
            <a:ext cx="8524630" cy="681355"/>
          </a:xfrm>
        </p:spPr>
        <p:txBody>
          <a:bodyPr>
            <a:normAutofit fontScale="90000"/>
          </a:bodyPr>
          <a:lstStyle/>
          <a:p>
            <a:pPr algn="ctr">
              <a:defRPr/>
            </a:pPr>
            <a:r>
              <a:rPr lang="de-DE" dirty="0" err="1">
                <a:latin typeface="Leelawadee" panose="020B0502040204020203" pitchFamily="34" charset="-34"/>
                <a:cs typeface="Leelawadee" panose="020B0502040204020203" pitchFamily="34" charset="-34"/>
              </a:rPr>
              <a:t>What</a:t>
            </a:r>
            <a:r>
              <a:rPr lang="de-DE" dirty="0">
                <a:latin typeface="Leelawadee" panose="020B0502040204020203" pitchFamily="34" charset="-34"/>
                <a:cs typeface="Leelawadee" panose="020B0502040204020203" pitchFamily="34" charset="-34"/>
              </a:rPr>
              <a:t> </a:t>
            </a:r>
            <a:r>
              <a:rPr lang="de-DE" dirty="0" err="1">
                <a:latin typeface="Leelawadee" panose="020B0502040204020203" pitchFamily="34" charset="-34"/>
                <a:cs typeface="Leelawadee" panose="020B0502040204020203" pitchFamily="34" charset="-34"/>
              </a:rPr>
              <a:t>are</a:t>
            </a:r>
            <a:r>
              <a:rPr lang="de-DE" dirty="0">
                <a:latin typeface="Leelawadee" panose="020B0502040204020203" pitchFamily="34" charset="-34"/>
                <a:cs typeface="Leelawadee" panose="020B0502040204020203" pitchFamily="34" charset="-34"/>
              </a:rPr>
              <a:t> </a:t>
            </a:r>
            <a:r>
              <a:rPr lang="de-DE" dirty="0" err="1">
                <a:latin typeface="Leelawadee" panose="020B0502040204020203" pitchFamily="34" charset="-34"/>
                <a:cs typeface="Leelawadee" panose="020B0502040204020203" pitchFamily="34" charset="-34"/>
              </a:rPr>
              <a:t>data</a:t>
            </a:r>
            <a:r>
              <a:rPr lang="de-DE" dirty="0">
                <a:latin typeface="Leelawadee" panose="020B0502040204020203" pitchFamily="34" charset="-34"/>
                <a:cs typeface="Leelawadee" panose="020B0502040204020203" pitchFamily="34" charset="-34"/>
              </a:rPr>
              <a:t> </a:t>
            </a:r>
            <a:r>
              <a:rPr lang="de-DE" dirty="0" err="1">
                <a:latin typeface="Leelawadee" panose="020B0502040204020203" pitchFamily="34" charset="-34"/>
                <a:cs typeface="Leelawadee" panose="020B0502040204020203" pitchFamily="34" charset="-34"/>
              </a:rPr>
              <a:t>repositories</a:t>
            </a:r>
            <a:r>
              <a:rPr lang="de-DE" dirty="0">
                <a:latin typeface="Leelawadee" panose="020B0502040204020203" pitchFamily="34" charset="-34"/>
                <a:cs typeface="Leelawadee" panose="020B0502040204020203" pitchFamily="34" charset="-34"/>
              </a:rPr>
              <a:t>?</a:t>
            </a:r>
            <a:endParaRPr dirty="0">
              <a:latin typeface="Leelawadee" panose="020B0502040204020203" pitchFamily="34" charset="-34"/>
              <a:cs typeface="Leelawadee" panose="020B0502040204020203" pitchFamily="34" charset="-34"/>
            </a:endParaRPr>
          </a:p>
        </p:txBody>
      </p:sp>
      <p:sp>
        <p:nvSpPr>
          <p:cNvPr id="7" name="Foliennummernplatzhalter 5"/>
          <p:cNvSpPr>
            <a:spLocks noGrp="1"/>
          </p:cNvSpPr>
          <p:nvPr>
            <p:ph type="sldNum" sz="quarter" idx="4294967295"/>
          </p:nvPr>
        </p:nvSpPr>
        <p:spPr bwMode="auto">
          <a:xfrm>
            <a:off x="10999571" y="6422389"/>
            <a:ext cx="684429" cy="260985"/>
          </a:xfrm>
          <a:prstGeom prst="rect">
            <a:avLst/>
          </a:prstGeom>
        </p:spPr>
        <p:txBody>
          <a:bodyPr anchor="ctr" anchorCtr="0"/>
          <a:lstStyle>
            <a:lvl1pPr algn="ctr">
              <a:defRPr sz="900">
                <a:solidFill>
                  <a:srgbClr val="0B1B2E"/>
                </a:solidFill>
                <a:latin typeface="Leelawadee UI"/>
                <a:cs typeface="Leelawadee UI"/>
              </a:defRPr>
            </a:lvl1pPr>
          </a:lstStyle>
          <a:p>
            <a:pPr>
              <a:defRPr/>
            </a:pPr>
            <a:fld id="{8B28DBE6-A72F-4110-9C20-90C998823C45}" type="slidenum">
              <a:rPr lang="de-DE">
                <a:latin typeface="Leelawadee" panose="020B0502040204020203" pitchFamily="34" charset="-34"/>
                <a:cs typeface="Leelawadee" panose="020B0502040204020203" pitchFamily="34" charset="-34"/>
              </a:rPr>
              <a:t>3</a:t>
            </a:fld>
            <a:endParaRPr lang="de-DE">
              <a:latin typeface="Leelawadee" panose="020B0502040204020203" pitchFamily="34" charset="-34"/>
              <a:cs typeface="Leelawadee" panose="020B0502040204020203" pitchFamily="34" charset="-34"/>
            </a:endParaRPr>
          </a:p>
        </p:txBody>
      </p:sp>
      <p:pic>
        <p:nvPicPr>
          <p:cNvPr id="8" name="Picture 2" descr="https://mirrors.creativecommons.org/presskit/buttons/88x31/png/by.png"/>
          <p:cNvPicPr>
            <a:picLocks noChangeAspect="1" noChangeArrowheads="1"/>
          </p:cNvPicPr>
          <p:nvPr/>
        </p:nvPicPr>
        <p:blipFill>
          <a:blip r:embed="rId4"/>
          <a:stretch/>
        </p:blipFill>
        <p:spPr bwMode="auto">
          <a:xfrm>
            <a:off x="193083" y="6363629"/>
            <a:ext cx="693652" cy="242690"/>
          </a:xfrm>
          <a:prstGeom prst="rect">
            <a:avLst/>
          </a:prstGeom>
          <a:noFill/>
        </p:spPr>
      </p:pic>
      <p:sp>
        <p:nvSpPr>
          <p:cNvPr id="9" name="Rechteck 8">
            <a:extLst>
              <a:ext uri="{FF2B5EF4-FFF2-40B4-BE49-F238E27FC236}">
                <a16:creationId xmlns:a16="http://schemas.microsoft.com/office/drawing/2014/main" id="{F46FB3FB-F8D4-4703-AD59-ADC237B1276B}"/>
              </a:ext>
            </a:extLst>
          </p:cNvPr>
          <p:cNvSpPr/>
          <p:nvPr/>
        </p:nvSpPr>
        <p:spPr bwMode="auto">
          <a:xfrm>
            <a:off x="899877" y="6176963"/>
            <a:ext cx="7150241" cy="523220"/>
          </a:xfrm>
          <a:prstGeom prst="rect">
            <a:avLst/>
          </a:prstGeom>
        </p:spPr>
        <p:txBody>
          <a:bodyPr wrap="square">
            <a:spAutoFit/>
          </a:bodyPr>
          <a:lstStyle/>
          <a:p>
            <a:pPr marL="171450" indent="-171450">
              <a:buFont typeface="Arial" panose="020B0604020202020204" pitchFamily="34" charset="0"/>
              <a:buChar char="•"/>
            </a:pPr>
            <a:r>
              <a:rPr lang="de-DE" sz="700" dirty="0">
                <a:latin typeface="Leelawadee" panose="020B0502040204020203" pitchFamily="34" charset="-34"/>
                <a:cs typeface="Leelawadee" panose="020B0502040204020203" pitchFamily="34" charset="-34"/>
                <a:hlinkClick r:id="rId5"/>
              </a:rPr>
              <a:t>https://nfdi4bioimage.de/about-us/goals-and-task-areas/</a:t>
            </a:r>
            <a:endParaRPr lang="de-DE" sz="700" dirty="0">
              <a:latin typeface="Leelawadee" panose="020B0502040204020203" pitchFamily="34" charset="-34"/>
              <a:cs typeface="Leelawadee" panose="020B0502040204020203" pitchFamily="34" charset="-34"/>
            </a:endParaRPr>
          </a:p>
          <a:p>
            <a:pPr marL="171450" indent="-171450">
              <a:buFont typeface="Arial" panose="020B0604020202020204" pitchFamily="34" charset="0"/>
              <a:buChar char="•"/>
            </a:pPr>
            <a:r>
              <a:rPr lang="en-US" sz="700" dirty="0" err="1">
                <a:latin typeface="Leelawadee" panose="020B0502040204020203" pitchFamily="34" charset="-34"/>
                <a:cs typeface="Leelawadee" panose="020B0502040204020203" pitchFamily="34" charset="-34"/>
              </a:rPr>
              <a:t>Ellenberg</a:t>
            </a:r>
            <a:r>
              <a:rPr lang="en-US" sz="700" dirty="0">
                <a:latin typeface="Leelawadee" panose="020B0502040204020203" pitchFamily="34" charset="-34"/>
                <a:cs typeface="Leelawadee" panose="020B0502040204020203" pitchFamily="34" charset="-34"/>
              </a:rPr>
              <a:t>, J., Swedlow, J.R., Barlow, M. et al. A call for public archives for biological image data. Nat Methods 15, 849–854 (2018). </a:t>
            </a:r>
            <a:r>
              <a:rPr lang="en-US" sz="700" dirty="0">
                <a:latin typeface="Leelawadee" panose="020B0502040204020203" pitchFamily="34" charset="-34"/>
                <a:cs typeface="Leelawadee" panose="020B0502040204020203" pitchFamily="34" charset="-34"/>
                <a:hlinkClick r:id="rId6"/>
              </a:rPr>
              <a:t>https://doi.org/10.1038/s41592-018-0195-8</a:t>
            </a:r>
            <a:endParaRPr lang="en-US" sz="700" dirty="0">
              <a:latin typeface="Leelawadee" panose="020B0502040204020203" pitchFamily="34" charset="-34"/>
              <a:cs typeface="Leelawadee" panose="020B0502040204020203" pitchFamily="34" charset="-34"/>
            </a:endParaRPr>
          </a:p>
          <a:p>
            <a:pPr marL="171450" indent="-171450">
              <a:buFont typeface="Arial" panose="020B0604020202020204" pitchFamily="34" charset="0"/>
              <a:buChar char="•"/>
            </a:pPr>
            <a:r>
              <a:rPr lang="en-US" sz="700" dirty="0"/>
              <a:t>"Data is available upon request", NFDI4BIOIMAGE Consortium (2024): NFDI4BIOIMAGE data management illustrations by Henning Falk, </a:t>
            </a:r>
            <a:r>
              <a:rPr lang="en-US" sz="700" dirty="0" err="1"/>
              <a:t>Zenodo</a:t>
            </a:r>
            <a:r>
              <a:rPr lang="en-US" sz="700" dirty="0"/>
              <a:t>, </a:t>
            </a:r>
            <a:r>
              <a:rPr lang="en-US" sz="700" dirty="0">
                <a:hlinkClick r:id="rId7"/>
              </a:rPr>
              <a:t>https://doi.org/10.5281/zenodo.14186100</a:t>
            </a:r>
            <a:r>
              <a:rPr lang="en-US" sz="700" dirty="0"/>
              <a:t>, is used under a </a:t>
            </a:r>
            <a:r>
              <a:rPr lang="en-US" sz="700" dirty="0">
                <a:hlinkClick r:id="rId8"/>
              </a:rPr>
              <a:t>CC-BY 4.0</a:t>
            </a:r>
            <a:r>
              <a:rPr lang="en-US" sz="700" dirty="0"/>
              <a:t> license.</a:t>
            </a:r>
            <a:endParaRPr lang="de-DE" sz="700" dirty="0">
              <a:latin typeface="Leelawadee" panose="020B0502040204020203" pitchFamily="34" charset="-34"/>
              <a:cs typeface="Leelawadee" panose="020B0502040204020203" pitchFamily="34" charset="-34"/>
            </a:endParaRPr>
          </a:p>
        </p:txBody>
      </p:sp>
      <p:pic>
        <p:nvPicPr>
          <p:cNvPr id="25" name="Grafik 24">
            <a:extLst>
              <a:ext uri="{FF2B5EF4-FFF2-40B4-BE49-F238E27FC236}">
                <a16:creationId xmlns:a16="http://schemas.microsoft.com/office/drawing/2014/main" id="{6D3BA7B0-B49F-4753-A84F-378D430FAD54}"/>
              </a:ext>
            </a:extLst>
          </p:cNvPr>
          <p:cNvPicPr>
            <a:picLocks noChangeAspect="1"/>
          </p:cNvPicPr>
          <p:nvPr/>
        </p:nvPicPr>
        <p:blipFill rotWithShape="1">
          <a:blip r:embed="rId9">
            <a:extLst>
              <a:ext uri="{28A0092B-C50C-407E-A947-70E740481C1C}">
                <a14:useLocalDpi xmlns:a14="http://schemas.microsoft.com/office/drawing/2010/main" val="0"/>
              </a:ext>
            </a:extLst>
          </a:blip>
          <a:srcRect l="35470" t="22340" r="33657" b="21765"/>
          <a:stretch/>
        </p:blipFill>
        <p:spPr>
          <a:xfrm>
            <a:off x="7793230" y="836712"/>
            <a:ext cx="3127306" cy="3183152"/>
          </a:xfrm>
          <a:prstGeom prst="ellipse">
            <a:avLst/>
          </a:prstGeom>
        </p:spPr>
      </p:pic>
      <p:pic>
        <p:nvPicPr>
          <p:cNvPr id="14" name="Grafik 13">
            <a:extLst>
              <a:ext uri="{FF2B5EF4-FFF2-40B4-BE49-F238E27FC236}">
                <a16:creationId xmlns:a16="http://schemas.microsoft.com/office/drawing/2014/main" id="{58D9CAE8-2738-4CE9-9013-62E05E34603B}"/>
              </a:ext>
            </a:extLst>
          </p:cNvPr>
          <p:cNvPicPr>
            <a:picLocks noChangeAspect="1"/>
          </p:cNvPicPr>
          <p:nvPr/>
        </p:nvPicPr>
        <p:blipFill>
          <a:blip r:embed="rId10"/>
          <a:stretch>
            <a:fillRect/>
          </a:stretch>
        </p:blipFill>
        <p:spPr bwMode="auto">
          <a:xfrm>
            <a:off x="127097" y="247971"/>
            <a:ext cx="1000351" cy="732757"/>
          </a:xfrm>
          <a:prstGeom prst="rect">
            <a:avLst/>
          </a:prstGeom>
        </p:spPr>
      </p:pic>
      <p:sp>
        <p:nvSpPr>
          <p:cNvPr id="15" name="Inhaltsplatzhalter 2">
            <a:extLst>
              <a:ext uri="{FF2B5EF4-FFF2-40B4-BE49-F238E27FC236}">
                <a16:creationId xmlns:a16="http://schemas.microsoft.com/office/drawing/2014/main" id="{70A0A86D-2EF4-4262-BD0B-2AB930434086}"/>
              </a:ext>
            </a:extLst>
          </p:cNvPr>
          <p:cNvSpPr>
            <a:spLocks noGrp="1"/>
          </p:cNvSpPr>
          <p:nvPr>
            <p:ph idx="1"/>
          </p:nvPr>
        </p:nvSpPr>
        <p:spPr>
          <a:xfrm>
            <a:off x="838200" y="1320800"/>
            <a:ext cx="5905872" cy="4856163"/>
          </a:xfrm>
        </p:spPr>
        <p:txBody>
          <a:bodyPr>
            <a:noAutofit/>
          </a:bodyPr>
          <a:lstStyle/>
          <a:p>
            <a:pPr marL="0" indent="0">
              <a:buNone/>
            </a:pPr>
            <a:r>
              <a:rPr lang="en-US" sz="2200" dirty="0">
                <a:latin typeface="Leelawadee" panose="020B0502040204020203" pitchFamily="34" charset="-34"/>
                <a:cs typeface="Leelawadee" panose="020B0502040204020203" pitchFamily="34" charset="-34"/>
              </a:rPr>
              <a:t>Digital storage space for data (and metadata) with the goal of</a:t>
            </a:r>
          </a:p>
          <a:p>
            <a:r>
              <a:rPr lang="en-US" sz="2200" dirty="0">
                <a:latin typeface="Leelawadee" panose="020B0502040204020203" pitchFamily="34" charset="-34"/>
                <a:cs typeface="Leelawadee" panose="020B0502040204020203" pitchFamily="34" charset="-34"/>
              </a:rPr>
              <a:t>preserving the data</a:t>
            </a:r>
          </a:p>
          <a:p>
            <a:r>
              <a:rPr lang="en-US" sz="2200" dirty="0">
                <a:latin typeface="Leelawadee" panose="020B0502040204020203" pitchFamily="34" charset="-34"/>
                <a:cs typeface="Leelawadee" panose="020B0502040204020203" pitchFamily="34" charset="-34"/>
              </a:rPr>
              <a:t>making data findable</a:t>
            </a:r>
          </a:p>
          <a:p>
            <a:r>
              <a:rPr lang="en-US" sz="2200" dirty="0">
                <a:latin typeface="Leelawadee" panose="020B0502040204020203" pitchFamily="34" charset="-34"/>
                <a:cs typeface="Leelawadee" panose="020B0502040204020203" pitchFamily="34" charset="-34"/>
              </a:rPr>
              <a:t>making data accessible</a:t>
            </a:r>
          </a:p>
          <a:p>
            <a:endParaRPr lang="en-US" sz="2200" dirty="0">
              <a:latin typeface="Leelawadee" panose="020B0502040204020203" pitchFamily="34" charset="-34"/>
              <a:cs typeface="Leelawadee" panose="020B0502040204020203" pitchFamily="34" charset="-34"/>
            </a:endParaRPr>
          </a:p>
          <a:p>
            <a:pPr>
              <a:buFont typeface="Wingdings" panose="05000000000000000000" pitchFamily="2" charset="2"/>
              <a:buChar char="Ø"/>
            </a:pPr>
            <a:r>
              <a:rPr lang="en-US" sz="2200" dirty="0">
                <a:latin typeface="Leelawadee" panose="020B0502040204020203" pitchFamily="34" charset="-34"/>
                <a:cs typeface="Leelawadee" panose="020B0502040204020203" pitchFamily="34" charset="-34"/>
              </a:rPr>
              <a:t> Paper publication and data publication to a suitable repository should go hand in hand</a:t>
            </a:r>
          </a:p>
          <a:p>
            <a:pPr marL="0" indent="0">
              <a:buNone/>
            </a:pPr>
            <a:endParaRPr lang="en-US" sz="2200" dirty="0">
              <a:latin typeface="Leelawadee" panose="020B0502040204020203" pitchFamily="34" charset="-34"/>
              <a:cs typeface="Leelawadee" panose="020B0502040204020203" pitchFamily="34" charset="-34"/>
            </a:endParaRPr>
          </a:p>
          <a:p>
            <a:pPr>
              <a:buFont typeface="Wingdings" panose="05000000000000000000" pitchFamily="2" charset="2"/>
              <a:buChar char="Ø"/>
            </a:pPr>
            <a:r>
              <a:rPr lang="en-US" sz="2200" dirty="0">
                <a:latin typeface="Leelawadee" panose="020B0502040204020203" pitchFamily="34" charset="-34"/>
                <a:cs typeface="Leelawadee" panose="020B0502040204020203" pitchFamily="34" charset="-34"/>
              </a:rPr>
              <a:t> DOI of the data publication can be put into the data availability statement of the paper</a:t>
            </a:r>
          </a:p>
        </p:txBody>
      </p:sp>
      <p:pic>
        <p:nvPicPr>
          <p:cNvPr id="23" name="Grafik 22">
            <a:extLst>
              <a:ext uri="{FF2B5EF4-FFF2-40B4-BE49-F238E27FC236}">
                <a16:creationId xmlns:a16="http://schemas.microsoft.com/office/drawing/2014/main" id="{095F313D-6B6C-4590-8354-FED28CD8D6BD}"/>
              </a:ext>
            </a:extLst>
          </p:cNvPr>
          <p:cNvPicPr>
            <a:picLocks noChangeAspect="1"/>
          </p:cNvPicPr>
          <p:nvPr/>
        </p:nvPicPr>
        <p:blipFill rotWithShape="1">
          <a:blip r:embed="rId9">
            <a:extLst>
              <a:ext uri="{28A0092B-C50C-407E-A947-70E740481C1C}">
                <a14:useLocalDpi xmlns:a14="http://schemas.microsoft.com/office/drawing/2010/main" val="0"/>
              </a:ext>
            </a:extLst>
          </a:blip>
          <a:srcRect l="47109" t="36226" r="45581" b="59711"/>
          <a:stretch/>
        </p:blipFill>
        <p:spPr bwMode="auto">
          <a:xfrm>
            <a:off x="8328248" y="1521308"/>
            <a:ext cx="554442" cy="465915"/>
          </a:xfrm>
          <a:prstGeom prst="rect">
            <a:avLst/>
          </a:prstGeom>
        </p:spPr>
      </p:pic>
      <p:sp>
        <p:nvSpPr>
          <p:cNvPr id="17" name="Rechteck 16">
            <a:extLst>
              <a:ext uri="{FF2B5EF4-FFF2-40B4-BE49-F238E27FC236}">
                <a16:creationId xmlns:a16="http://schemas.microsoft.com/office/drawing/2014/main" id="{E516166B-14CC-4B75-B3EC-9A395BEBBA6E}"/>
              </a:ext>
            </a:extLst>
          </p:cNvPr>
          <p:cNvSpPr/>
          <p:nvPr/>
        </p:nvSpPr>
        <p:spPr bwMode="auto">
          <a:xfrm>
            <a:off x="8036976" y="2204864"/>
            <a:ext cx="554442" cy="476192"/>
          </a:xfrm>
          <a:prstGeom prst="rect">
            <a:avLst/>
          </a:prstGeom>
          <a:noFill/>
          <a:ln w="381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atin typeface="Leelawadee" panose="020B0502040204020203" pitchFamily="34" charset="-34"/>
              <a:cs typeface="Leelawadee" panose="020B0502040204020203" pitchFamily="34" charset="-34"/>
            </a:endParaRPr>
          </a:p>
        </p:txBody>
      </p:sp>
      <p:sp>
        <p:nvSpPr>
          <p:cNvPr id="18" name="Datumsplatzhalter 3">
            <a:extLst>
              <a:ext uri="{FF2B5EF4-FFF2-40B4-BE49-F238E27FC236}">
                <a16:creationId xmlns:a16="http://schemas.microsoft.com/office/drawing/2014/main" id="{BABEECEB-252A-4DB9-951C-7125E5B6593B}"/>
              </a:ext>
            </a:extLst>
          </p:cNvPr>
          <p:cNvSpPr txBox="1">
            <a:spLocks/>
          </p:cNvSpPr>
          <p:nvPr/>
        </p:nvSpPr>
        <p:spPr bwMode="auto">
          <a:xfrm>
            <a:off x="10094429" y="6422389"/>
            <a:ext cx="905142" cy="260985"/>
          </a:xfrm>
          <a:prstGeom prst="rect">
            <a:avLst/>
          </a:prstGeom>
        </p:spPr>
        <p:txBody>
          <a:bodyPr anchor="ctr" anchorCtr="0"/>
          <a:lstStyle>
            <a:defPPr>
              <a:defRPr lang="de-DE"/>
            </a:defPPr>
            <a:lvl1pPr marL="0" algn="ctr" defTabSz="914400">
              <a:defRPr sz="900">
                <a:solidFill>
                  <a:schemeClr val="tx1"/>
                </a:solidFill>
                <a:latin typeface="Leelawadee UI"/>
                <a:ea typeface="+mn-ea"/>
                <a:cs typeface="Leelawadee UI"/>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a:lstStyle>
          <a:p>
            <a:pPr>
              <a:defRPr/>
            </a:pPr>
            <a:r>
              <a:rPr lang="de-DE" dirty="0">
                <a:latin typeface="Leelawadee" panose="020B0502040204020203" pitchFamily="34" charset="-34"/>
                <a:cs typeface="Leelawadee" panose="020B0502040204020203" pitchFamily="34" charset="-34"/>
              </a:rPr>
              <a:t>March 2025</a:t>
            </a:r>
          </a:p>
        </p:txBody>
      </p:sp>
      <p:sp>
        <p:nvSpPr>
          <p:cNvPr id="19" name="Datumsplatzhalter 3">
            <a:extLst>
              <a:ext uri="{FF2B5EF4-FFF2-40B4-BE49-F238E27FC236}">
                <a16:creationId xmlns:a16="http://schemas.microsoft.com/office/drawing/2014/main" id="{B94D9E94-387B-43EB-83A1-89D7065B4030}"/>
              </a:ext>
            </a:extLst>
          </p:cNvPr>
          <p:cNvSpPr txBox="1">
            <a:spLocks/>
          </p:cNvSpPr>
          <p:nvPr/>
        </p:nvSpPr>
        <p:spPr bwMode="auto">
          <a:xfrm>
            <a:off x="7118962" y="6606319"/>
            <a:ext cx="2846301" cy="200245"/>
          </a:xfrm>
          <a:prstGeom prst="rect">
            <a:avLst/>
          </a:prstGeom>
        </p:spPr>
        <p:txBody>
          <a:bodyPr anchor="ctr" anchorCtr="0"/>
          <a:lstStyle>
            <a:defPPr>
              <a:defRPr lang="de-DE"/>
            </a:defPPr>
            <a:lvl1pPr marL="0" algn="ctr" defTabSz="914400">
              <a:defRPr sz="900">
                <a:solidFill>
                  <a:schemeClr val="tx1"/>
                </a:solidFill>
                <a:latin typeface="Leelawadee UI"/>
                <a:ea typeface="+mn-ea"/>
                <a:cs typeface="Leelawadee UI"/>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a:lstStyle>
          <a:p>
            <a:pPr>
              <a:defRPr/>
            </a:pPr>
            <a:r>
              <a:rPr lang="de-DE" b="1" dirty="0">
                <a:latin typeface="Leelawadee" panose="020B0502040204020203" pitchFamily="34" charset="-34"/>
                <a:cs typeface="Leelawadee" panose="020B0502040204020203" pitchFamily="34" charset="-34"/>
              </a:rPr>
              <a:t>Workshop 134 – E-Science Tage</a:t>
            </a:r>
          </a:p>
        </p:txBody>
      </p:sp>
    </p:spTree>
    <p:extLst>
      <p:ext uri="{BB962C8B-B14F-4D97-AF65-F5344CB8AC3E}">
        <p14:creationId xmlns:p14="http://schemas.microsoft.com/office/powerpoint/2010/main" val="21823507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5">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5">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5">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5">
                                            <p:txEl>
                                              <p:pRg st="5" end="5"/>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5">
                                            <p:txEl>
                                              <p:pRg st="7" end="7"/>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Titel 1"/>
          <p:cNvSpPr>
            <a:spLocks noGrp="1"/>
          </p:cNvSpPr>
          <p:nvPr>
            <p:ph type="title"/>
          </p:nvPr>
        </p:nvSpPr>
        <p:spPr bwMode="auto">
          <a:xfrm>
            <a:off x="1343472" y="284507"/>
            <a:ext cx="8524630" cy="681355"/>
          </a:xfrm>
        </p:spPr>
        <p:txBody>
          <a:bodyPr>
            <a:normAutofit fontScale="90000"/>
          </a:bodyPr>
          <a:lstStyle/>
          <a:p>
            <a:pPr algn="ctr">
              <a:defRPr/>
            </a:pPr>
            <a:r>
              <a:rPr lang="de-DE" dirty="0" err="1">
                <a:latin typeface="Leelawadee" panose="020B0502040204020203" pitchFamily="34" charset="-34"/>
                <a:cs typeface="Leelawadee" panose="020B0502040204020203" pitchFamily="34" charset="-34"/>
              </a:rPr>
              <a:t>Why</a:t>
            </a:r>
            <a:r>
              <a:rPr lang="de-DE" dirty="0">
                <a:latin typeface="Leelawadee" panose="020B0502040204020203" pitchFamily="34" charset="-34"/>
                <a:cs typeface="Leelawadee" panose="020B0502040204020203" pitchFamily="34" charset="-34"/>
              </a:rPr>
              <a:t> </a:t>
            </a:r>
            <a:r>
              <a:rPr lang="de-DE" dirty="0" err="1">
                <a:latin typeface="Leelawadee" panose="020B0502040204020203" pitchFamily="34" charset="-34"/>
                <a:cs typeface="Leelawadee" panose="020B0502040204020203" pitchFamily="34" charset="-34"/>
              </a:rPr>
              <a:t>using</a:t>
            </a:r>
            <a:r>
              <a:rPr lang="de-DE" dirty="0">
                <a:latin typeface="Leelawadee" panose="020B0502040204020203" pitchFamily="34" charset="-34"/>
                <a:cs typeface="Leelawadee" panose="020B0502040204020203" pitchFamily="34" charset="-34"/>
              </a:rPr>
              <a:t> </a:t>
            </a:r>
            <a:r>
              <a:rPr lang="de-DE" dirty="0" err="1">
                <a:latin typeface="Leelawadee" panose="020B0502040204020203" pitchFamily="34" charset="-34"/>
                <a:cs typeface="Leelawadee" panose="020B0502040204020203" pitchFamily="34" charset="-34"/>
              </a:rPr>
              <a:t>data</a:t>
            </a:r>
            <a:r>
              <a:rPr lang="de-DE" dirty="0">
                <a:latin typeface="Leelawadee" panose="020B0502040204020203" pitchFamily="34" charset="-34"/>
                <a:cs typeface="Leelawadee" panose="020B0502040204020203" pitchFamily="34" charset="-34"/>
              </a:rPr>
              <a:t> </a:t>
            </a:r>
            <a:r>
              <a:rPr lang="de-DE" dirty="0" err="1">
                <a:latin typeface="Leelawadee" panose="020B0502040204020203" pitchFamily="34" charset="-34"/>
                <a:cs typeface="Leelawadee" panose="020B0502040204020203" pitchFamily="34" charset="-34"/>
              </a:rPr>
              <a:t>repositories</a:t>
            </a:r>
            <a:r>
              <a:rPr lang="de-DE" dirty="0">
                <a:latin typeface="Leelawadee" panose="020B0502040204020203" pitchFamily="34" charset="-34"/>
                <a:cs typeface="Leelawadee" panose="020B0502040204020203" pitchFamily="34" charset="-34"/>
              </a:rPr>
              <a:t>?</a:t>
            </a:r>
            <a:endParaRPr dirty="0">
              <a:latin typeface="Leelawadee" panose="020B0502040204020203" pitchFamily="34" charset="-34"/>
              <a:cs typeface="Leelawadee" panose="020B0502040204020203" pitchFamily="34" charset="-34"/>
            </a:endParaRPr>
          </a:p>
        </p:txBody>
      </p:sp>
      <p:sp>
        <p:nvSpPr>
          <p:cNvPr id="7" name="Foliennummernplatzhalter 5"/>
          <p:cNvSpPr>
            <a:spLocks noGrp="1"/>
          </p:cNvSpPr>
          <p:nvPr>
            <p:ph type="sldNum" sz="quarter" idx="4294967295"/>
          </p:nvPr>
        </p:nvSpPr>
        <p:spPr bwMode="auto">
          <a:xfrm>
            <a:off x="10999571" y="6422389"/>
            <a:ext cx="684429" cy="260985"/>
          </a:xfrm>
          <a:prstGeom prst="rect">
            <a:avLst/>
          </a:prstGeom>
        </p:spPr>
        <p:txBody>
          <a:bodyPr anchor="ctr" anchorCtr="0"/>
          <a:lstStyle>
            <a:lvl1pPr algn="ctr">
              <a:defRPr sz="900">
                <a:solidFill>
                  <a:srgbClr val="0B1B2E"/>
                </a:solidFill>
                <a:latin typeface="Leelawadee UI"/>
                <a:cs typeface="Leelawadee UI"/>
              </a:defRPr>
            </a:lvl1pPr>
          </a:lstStyle>
          <a:p>
            <a:pPr>
              <a:defRPr/>
            </a:pPr>
            <a:fld id="{8B28DBE6-A72F-4110-9C20-90C998823C45}" type="slidenum">
              <a:rPr lang="de-DE">
                <a:latin typeface="Leelawadee" panose="020B0502040204020203" pitchFamily="34" charset="-34"/>
                <a:cs typeface="Leelawadee" panose="020B0502040204020203" pitchFamily="34" charset="-34"/>
              </a:rPr>
              <a:t>4</a:t>
            </a:fld>
            <a:endParaRPr lang="de-DE">
              <a:latin typeface="Leelawadee" panose="020B0502040204020203" pitchFamily="34" charset="-34"/>
              <a:cs typeface="Leelawadee" panose="020B0502040204020203" pitchFamily="34" charset="-34"/>
            </a:endParaRPr>
          </a:p>
        </p:txBody>
      </p:sp>
      <p:pic>
        <p:nvPicPr>
          <p:cNvPr id="8" name="Picture 2" descr="https://mirrors.creativecommons.org/presskit/buttons/88x31/png/by.png"/>
          <p:cNvPicPr>
            <a:picLocks noChangeAspect="1" noChangeArrowheads="1"/>
          </p:cNvPicPr>
          <p:nvPr/>
        </p:nvPicPr>
        <p:blipFill>
          <a:blip r:embed="rId3"/>
          <a:stretch/>
        </p:blipFill>
        <p:spPr bwMode="auto">
          <a:xfrm>
            <a:off x="193083" y="6363629"/>
            <a:ext cx="693652" cy="242690"/>
          </a:xfrm>
          <a:prstGeom prst="rect">
            <a:avLst/>
          </a:prstGeom>
          <a:noFill/>
        </p:spPr>
      </p:pic>
      <p:sp>
        <p:nvSpPr>
          <p:cNvPr id="9" name="Rechteck 8">
            <a:extLst>
              <a:ext uri="{FF2B5EF4-FFF2-40B4-BE49-F238E27FC236}">
                <a16:creationId xmlns:a16="http://schemas.microsoft.com/office/drawing/2014/main" id="{F46FB3FB-F8D4-4703-AD59-ADC237B1276B}"/>
              </a:ext>
            </a:extLst>
          </p:cNvPr>
          <p:cNvSpPr/>
          <p:nvPr/>
        </p:nvSpPr>
        <p:spPr bwMode="auto">
          <a:xfrm>
            <a:off x="915881" y="6329153"/>
            <a:ext cx="4236653" cy="338554"/>
          </a:xfrm>
          <a:prstGeom prst="rect">
            <a:avLst/>
          </a:prstGeom>
        </p:spPr>
        <p:txBody>
          <a:bodyPr wrap="square">
            <a:spAutoFit/>
          </a:bodyPr>
          <a:lstStyle/>
          <a:p>
            <a:r>
              <a:rPr lang="de-DE" sz="800" dirty="0">
                <a:latin typeface="Leelawadee" panose="020B0502040204020203" pitchFamily="34" charset="-34"/>
                <a:cs typeface="Leelawadee" panose="020B0502040204020203" pitchFamily="34" charset="-34"/>
                <a:hlinkClick r:id="rId4"/>
              </a:rPr>
              <a:t>https://nfdi4bioimage.de/about-us/goals-and-task-areas/</a:t>
            </a:r>
            <a:endParaRPr lang="de-DE" sz="800" dirty="0">
              <a:latin typeface="Leelawadee" panose="020B0502040204020203" pitchFamily="34" charset="-34"/>
              <a:cs typeface="Leelawadee" panose="020B0502040204020203" pitchFamily="34" charset="-34"/>
            </a:endParaRPr>
          </a:p>
          <a:p>
            <a:r>
              <a:rPr lang="de-DE" sz="800" dirty="0">
                <a:latin typeface="Leelawadee" panose="020B0502040204020203" pitchFamily="34" charset="-34"/>
                <a:cs typeface="Leelawadee" panose="020B0502040204020203" pitchFamily="34" charset="-34"/>
              </a:rPr>
              <a:t>Wilkinson et al. (2016), Nature</a:t>
            </a:r>
          </a:p>
        </p:txBody>
      </p:sp>
      <p:pic>
        <p:nvPicPr>
          <p:cNvPr id="25" name="Grafik 24">
            <a:extLst>
              <a:ext uri="{FF2B5EF4-FFF2-40B4-BE49-F238E27FC236}">
                <a16:creationId xmlns:a16="http://schemas.microsoft.com/office/drawing/2014/main" id="{6D3BA7B0-B49F-4753-A84F-378D430FAD54}"/>
              </a:ext>
            </a:extLst>
          </p:cNvPr>
          <p:cNvPicPr>
            <a:picLocks noChangeAspect="1"/>
          </p:cNvPicPr>
          <p:nvPr/>
        </p:nvPicPr>
        <p:blipFill rotWithShape="1">
          <a:blip r:embed="rId5">
            <a:extLst>
              <a:ext uri="{28A0092B-C50C-407E-A947-70E740481C1C}">
                <a14:useLocalDpi xmlns:a14="http://schemas.microsoft.com/office/drawing/2010/main" val="0"/>
              </a:ext>
            </a:extLst>
          </a:blip>
          <a:srcRect l="35470" t="22340" r="33657" b="21765"/>
          <a:stretch/>
        </p:blipFill>
        <p:spPr>
          <a:xfrm>
            <a:off x="6598644" y="829301"/>
            <a:ext cx="5474020" cy="5571771"/>
          </a:xfrm>
          <a:prstGeom prst="ellipse">
            <a:avLst/>
          </a:prstGeom>
        </p:spPr>
      </p:pic>
      <p:pic>
        <p:nvPicPr>
          <p:cNvPr id="14" name="Grafik 13">
            <a:extLst>
              <a:ext uri="{FF2B5EF4-FFF2-40B4-BE49-F238E27FC236}">
                <a16:creationId xmlns:a16="http://schemas.microsoft.com/office/drawing/2014/main" id="{58D9CAE8-2738-4CE9-9013-62E05E34603B}"/>
              </a:ext>
            </a:extLst>
          </p:cNvPr>
          <p:cNvPicPr>
            <a:picLocks noChangeAspect="1"/>
          </p:cNvPicPr>
          <p:nvPr/>
        </p:nvPicPr>
        <p:blipFill>
          <a:blip r:embed="rId6"/>
          <a:stretch>
            <a:fillRect/>
          </a:stretch>
        </p:blipFill>
        <p:spPr bwMode="auto">
          <a:xfrm>
            <a:off x="127097" y="247971"/>
            <a:ext cx="1000351" cy="732757"/>
          </a:xfrm>
          <a:prstGeom prst="rect">
            <a:avLst/>
          </a:prstGeom>
        </p:spPr>
      </p:pic>
      <p:sp>
        <p:nvSpPr>
          <p:cNvPr id="15" name="Inhaltsplatzhalter 2">
            <a:extLst>
              <a:ext uri="{FF2B5EF4-FFF2-40B4-BE49-F238E27FC236}">
                <a16:creationId xmlns:a16="http://schemas.microsoft.com/office/drawing/2014/main" id="{70A0A86D-2EF4-4262-BD0B-2AB930434086}"/>
              </a:ext>
            </a:extLst>
          </p:cNvPr>
          <p:cNvSpPr>
            <a:spLocks noGrp="1"/>
          </p:cNvSpPr>
          <p:nvPr>
            <p:ph idx="1"/>
          </p:nvPr>
        </p:nvSpPr>
        <p:spPr>
          <a:xfrm>
            <a:off x="838199" y="1320800"/>
            <a:ext cx="5760445" cy="4856163"/>
          </a:xfrm>
        </p:spPr>
        <p:txBody>
          <a:bodyPr>
            <a:noAutofit/>
          </a:bodyPr>
          <a:lstStyle/>
          <a:p>
            <a:pPr marL="0" indent="0">
              <a:buNone/>
            </a:pPr>
            <a:r>
              <a:rPr lang="en-US" sz="2200" dirty="0">
                <a:latin typeface="Leelawadee" panose="020B0502040204020203" pitchFamily="34" charset="-34"/>
                <a:cs typeface="Leelawadee" panose="020B0502040204020203" pitchFamily="34" charset="-34"/>
              </a:rPr>
              <a:t>Depositing data on a repository will</a:t>
            </a:r>
          </a:p>
          <a:p>
            <a:r>
              <a:rPr lang="en-US" sz="2200" dirty="0">
                <a:latin typeface="Leelawadee" panose="020B0502040204020203" pitchFamily="34" charset="-34"/>
                <a:cs typeface="Leelawadee" panose="020B0502040204020203" pitchFamily="34" charset="-34"/>
              </a:rPr>
              <a:t>increase trust in your (published) findings</a:t>
            </a:r>
          </a:p>
          <a:p>
            <a:r>
              <a:rPr lang="en-US" sz="2200" dirty="0">
                <a:latin typeface="Leelawadee" panose="020B0502040204020203" pitchFamily="34" charset="-34"/>
                <a:cs typeface="Leelawadee" panose="020B0502040204020203" pitchFamily="34" charset="-34"/>
              </a:rPr>
              <a:t>help understand your results</a:t>
            </a:r>
          </a:p>
          <a:p>
            <a:r>
              <a:rPr lang="en-US" sz="2200" dirty="0">
                <a:latin typeface="Leelawadee" panose="020B0502040204020203" pitchFamily="34" charset="-34"/>
                <a:cs typeface="Leelawadee" panose="020B0502040204020203" pitchFamily="34" charset="-34"/>
              </a:rPr>
              <a:t>help reproduce your results</a:t>
            </a:r>
          </a:p>
          <a:p>
            <a:r>
              <a:rPr lang="en-US" sz="2200" dirty="0">
                <a:latin typeface="Leelawadee" panose="020B0502040204020203" pitchFamily="34" charset="-34"/>
                <a:cs typeface="Leelawadee" panose="020B0502040204020203" pitchFamily="34" charset="-34"/>
              </a:rPr>
              <a:t>save resources</a:t>
            </a:r>
          </a:p>
          <a:p>
            <a:r>
              <a:rPr lang="en-US" sz="2200" dirty="0">
                <a:latin typeface="Leelawadee" panose="020B0502040204020203" pitchFamily="34" charset="-34"/>
                <a:cs typeface="Leelawadee" panose="020B0502040204020203" pitchFamily="34" charset="-34"/>
              </a:rPr>
              <a:t>enable reuse of data</a:t>
            </a:r>
          </a:p>
          <a:p>
            <a:endParaRPr lang="en-US" sz="2200" dirty="0">
              <a:latin typeface="Leelawadee" panose="020B0502040204020203" pitchFamily="34" charset="-34"/>
              <a:cs typeface="Leelawadee" panose="020B0502040204020203" pitchFamily="34" charset="-34"/>
            </a:endParaRPr>
          </a:p>
          <a:p>
            <a:pPr>
              <a:buFont typeface="Wingdings" panose="05000000000000000000" pitchFamily="2" charset="2"/>
              <a:buChar char="Ø"/>
            </a:pPr>
            <a:r>
              <a:rPr lang="en-US" sz="2200" dirty="0">
                <a:latin typeface="Leelawadee" panose="020B0502040204020203" pitchFamily="34" charset="-34"/>
                <a:cs typeface="Leelawadee" panose="020B0502040204020203" pitchFamily="34" charset="-34"/>
              </a:rPr>
              <a:t> makes your data FAIR!</a:t>
            </a:r>
          </a:p>
        </p:txBody>
      </p:sp>
      <p:pic>
        <p:nvPicPr>
          <p:cNvPr id="23" name="Grafik 22">
            <a:extLst>
              <a:ext uri="{FF2B5EF4-FFF2-40B4-BE49-F238E27FC236}">
                <a16:creationId xmlns:a16="http://schemas.microsoft.com/office/drawing/2014/main" id="{095F313D-6B6C-4590-8354-FED28CD8D6BD}"/>
              </a:ext>
            </a:extLst>
          </p:cNvPr>
          <p:cNvPicPr>
            <a:picLocks noChangeAspect="1"/>
          </p:cNvPicPr>
          <p:nvPr/>
        </p:nvPicPr>
        <p:blipFill rotWithShape="1">
          <a:blip r:embed="rId5">
            <a:extLst>
              <a:ext uri="{28A0092B-C50C-407E-A947-70E740481C1C}">
                <a14:useLocalDpi xmlns:a14="http://schemas.microsoft.com/office/drawing/2010/main" val="0"/>
              </a:ext>
            </a:extLst>
          </a:blip>
          <a:srcRect l="47109" t="36226" r="45581" b="59711"/>
          <a:stretch/>
        </p:blipFill>
        <p:spPr bwMode="auto">
          <a:xfrm>
            <a:off x="7502798" y="2074371"/>
            <a:ext cx="979349" cy="792088"/>
          </a:xfrm>
          <a:prstGeom prst="rect">
            <a:avLst/>
          </a:prstGeom>
        </p:spPr>
      </p:pic>
      <p:sp>
        <p:nvSpPr>
          <p:cNvPr id="12" name="Datumsplatzhalter 3">
            <a:extLst>
              <a:ext uri="{FF2B5EF4-FFF2-40B4-BE49-F238E27FC236}">
                <a16:creationId xmlns:a16="http://schemas.microsoft.com/office/drawing/2014/main" id="{1B042E3F-2C55-4BB0-B1A8-015989D4CF95}"/>
              </a:ext>
            </a:extLst>
          </p:cNvPr>
          <p:cNvSpPr txBox="1">
            <a:spLocks/>
          </p:cNvSpPr>
          <p:nvPr/>
        </p:nvSpPr>
        <p:spPr bwMode="auto">
          <a:xfrm>
            <a:off x="10094429" y="6422389"/>
            <a:ext cx="905142" cy="260985"/>
          </a:xfrm>
          <a:prstGeom prst="rect">
            <a:avLst/>
          </a:prstGeom>
        </p:spPr>
        <p:txBody>
          <a:bodyPr anchor="ctr" anchorCtr="0"/>
          <a:lstStyle>
            <a:defPPr>
              <a:defRPr lang="de-DE"/>
            </a:defPPr>
            <a:lvl1pPr marL="0" algn="ctr" defTabSz="914400">
              <a:defRPr sz="900">
                <a:solidFill>
                  <a:schemeClr val="tx1"/>
                </a:solidFill>
                <a:latin typeface="Leelawadee UI"/>
                <a:ea typeface="+mn-ea"/>
                <a:cs typeface="Leelawadee UI"/>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a:lstStyle>
          <a:p>
            <a:pPr>
              <a:defRPr/>
            </a:pPr>
            <a:r>
              <a:rPr lang="de-DE" dirty="0">
                <a:latin typeface="Leelawadee" panose="020B0502040204020203" pitchFamily="34" charset="-34"/>
                <a:cs typeface="Leelawadee" panose="020B0502040204020203" pitchFamily="34" charset="-34"/>
              </a:rPr>
              <a:t>12.03.2025</a:t>
            </a:r>
          </a:p>
        </p:txBody>
      </p:sp>
      <p:sp>
        <p:nvSpPr>
          <p:cNvPr id="16" name="Datumsplatzhalter 3">
            <a:extLst>
              <a:ext uri="{FF2B5EF4-FFF2-40B4-BE49-F238E27FC236}">
                <a16:creationId xmlns:a16="http://schemas.microsoft.com/office/drawing/2014/main" id="{AAB23DA8-9776-4B46-B36E-98888DA90429}"/>
              </a:ext>
            </a:extLst>
          </p:cNvPr>
          <p:cNvSpPr txBox="1">
            <a:spLocks/>
          </p:cNvSpPr>
          <p:nvPr/>
        </p:nvSpPr>
        <p:spPr bwMode="auto">
          <a:xfrm>
            <a:off x="7118962" y="6606319"/>
            <a:ext cx="2846301" cy="200245"/>
          </a:xfrm>
          <a:prstGeom prst="rect">
            <a:avLst/>
          </a:prstGeom>
        </p:spPr>
        <p:txBody>
          <a:bodyPr anchor="ctr" anchorCtr="0"/>
          <a:lstStyle>
            <a:defPPr>
              <a:defRPr lang="de-DE"/>
            </a:defPPr>
            <a:lvl1pPr marL="0" algn="ctr" defTabSz="914400">
              <a:defRPr sz="900">
                <a:solidFill>
                  <a:schemeClr val="tx1"/>
                </a:solidFill>
                <a:latin typeface="Leelawadee UI"/>
                <a:ea typeface="+mn-ea"/>
                <a:cs typeface="Leelawadee UI"/>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a:lstStyle>
          <a:p>
            <a:pPr>
              <a:defRPr/>
            </a:pPr>
            <a:r>
              <a:rPr lang="de-DE" b="1" dirty="0">
                <a:latin typeface="Leelawadee" panose="020B0502040204020203" pitchFamily="34" charset="-34"/>
                <a:cs typeface="Leelawadee" panose="020B0502040204020203" pitchFamily="34" charset="-34"/>
              </a:rPr>
              <a:t>Workshop 134 – E-Science Tage</a:t>
            </a:r>
          </a:p>
        </p:txBody>
      </p:sp>
    </p:spTree>
    <p:extLst>
      <p:ext uri="{BB962C8B-B14F-4D97-AF65-F5344CB8AC3E}">
        <p14:creationId xmlns:p14="http://schemas.microsoft.com/office/powerpoint/2010/main" val="42609001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5">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5">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5">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5">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5">
                                            <p:txEl>
                                              <p:pRg st="5" end="5"/>
                                            </p:txEl>
                                          </p:spTgt>
                                        </p:tgtEl>
                                        <p:attrNameLst>
                                          <p:attrName>style.visibility</p:attrName>
                                        </p:attrNameLst>
                                      </p:cBhvr>
                                      <p:to>
                                        <p:strVal val="visible"/>
                                      </p:to>
                                    </p:set>
                                  </p:childTnLst>
                                </p:cTn>
                              </p:par>
                              <p:par>
                                <p:cTn id="23" presetID="1" presetClass="exit" presetSubtype="0" fill="hold" nodeType="withEffect">
                                  <p:stCondLst>
                                    <p:cond delay="0"/>
                                  </p:stCondLst>
                                  <p:childTnLst>
                                    <p:set>
                                      <p:cBhvr>
                                        <p:cTn id="24" dur="1" fill="hold">
                                          <p:stCondLst>
                                            <p:cond delay="0"/>
                                          </p:stCondLst>
                                        </p:cTn>
                                        <p:tgtEl>
                                          <p:spTgt spid="23"/>
                                        </p:tgtEl>
                                        <p:attrNameLst>
                                          <p:attrName>style.visibility</p:attrName>
                                        </p:attrNameLst>
                                      </p:cBhvr>
                                      <p:to>
                                        <p:strVal val="hidden"/>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15">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5" name="Inhaltsplatzhalter 2"/>
          <p:cNvSpPr>
            <a:spLocks noGrp="1"/>
          </p:cNvSpPr>
          <p:nvPr>
            <p:ph idx="1"/>
          </p:nvPr>
        </p:nvSpPr>
        <p:spPr bwMode="auto">
          <a:xfrm>
            <a:off x="838200" y="1196752"/>
            <a:ext cx="10845800" cy="4856163"/>
          </a:xfrm>
        </p:spPr>
        <p:txBody>
          <a:bodyPr>
            <a:noAutofit/>
          </a:bodyPr>
          <a:lstStyle/>
          <a:p>
            <a:pPr marL="0" indent="0">
              <a:buNone/>
            </a:pPr>
            <a:r>
              <a:rPr lang="de-DE" sz="2000" dirty="0" err="1">
                <a:latin typeface="Leelawadee" panose="020B0502040204020203" pitchFamily="34" charset="-34"/>
                <a:cs typeface="Leelawadee" panose="020B0502040204020203" pitchFamily="34" charset="-34"/>
              </a:rPr>
              <a:t>Repositories</a:t>
            </a:r>
            <a:r>
              <a:rPr lang="de-DE" sz="2000" dirty="0">
                <a:latin typeface="Leelawadee" panose="020B0502040204020203" pitchFamily="34" charset="-34"/>
                <a:cs typeface="Leelawadee" panose="020B0502040204020203" pitchFamily="34" charset="-34"/>
              </a:rPr>
              <a:t> </a:t>
            </a:r>
            <a:r>
              <a:rPr lang="de-DE" sz="2000" dirty="0" err="1">
                <a:latin typeface="Leelawadee" panose="020B0502040204020203" pitchFamily="34" charset="-34"/>
                <a:cs typeface="Leelawadee" panose="020B0502040204020203" pitchFamily="34" charset="-34"/>
              </a:rPr>
              <a:t>have</a:t>
            </a:r>
            <a:r>
              <a:rPr lang="de-DE" sz="2000" dirty="0">
                <a:latin typeface="Leelawadee" panose="020B0502040204020203" pitchFamily="34" charset="-34"/>
                <a:cs typeface="Leelawadee" panose="020B0502040204020203" pitchFamily="34" charset="-34"/>
              </a:rPr>
              <a:t> </a:t>
            </a:r>
            <a:r>
              <a:rPr lang="de-DE" sz="2000" dirty="0" err="1">
                <a:latin typeface="Leelawadee" panose="020B0502040204020203" pitchFamily="34" charset="-34"/>
                <a:cs typeface="Leelawadee" panose="020B0502040204020203" pitchFamily="34" charset="-34"/>
              </a:rPr>
              <a:t>to</a:t>
            </a:r>
            <a:r>
              <a:rPr lang="de-DE" sz="2000" dirty="0">
                <a:latin typeface="Leelawadee" panose="020B0502040204020203" pitchFamily="34" charset="-34"/>
                <a:cs typeface="Leelawadee" panose="020B0502040204020203" pitchFamily="34" charset="-34"/>
              </a:rPr>
              <a:t> </a:t>
            </a:r>
            <a:r>
              <a:rPr lang="de-DE" sz="2000" dirty="0" err="1">
                <a:latin typeface="Leelawadee" panose="020B0502040204020203" pitchFamily="34" charset="-34"/>
                <a:cs typeface="Leelawadee" panose="020B0502040204020203" pitchFamily="34" charset="-34"/>
              </a:rPr>
              <a:t>comply</a:t>
            </a:r>
            <a:r>
              <a:rPr lang="de-DE" sz="2000" dirty="0">
                <a:latin typeface="Leelawadee" panose="020B0502040204020203" pitchFamily="34" charset="-34"/>
                <a:cs typeface="Leelawadee" panose="020B0502040204020203" pitchFamily="34" charset="-34"/>
              </a:rPr>
              <a:t> </a:t>
            </a:r>
            <a:r>
              <a:rPr lang="de-DE" sz="2000" dirty="0" err="1">
                <a:latin typeface="Leelawadee" panose="020B0502040204020203" pitchFamily="34" charset="-34"/>
                <a:cs typeface="Leelawadee" panose="020B0502040204020203" pitchFamily="34" charset="-34"/>
              </a:rPr>
              <a:t>with</a:t>
            </a:r>
            <a:r>
              <a:rPr lang="de-DE" sz="2000" dirty="0">
                <a:latin typeface="Leelawadee" panose="020B0502040204020203" pitchFamily="34" charset="-34"/>
                <a:cs typeface="Leelawadee" panose="020B0502040204020203" pitchFamily="34" charset="-34"/>
              </a:rPr>
              <a:t> </a:t>
            </a:r>
            <a:r>
              <a:rPr lang="de-DE" sz="2000" dirty="0" err="1">
                <a:latin typeface="Leelawadee" panose="020B0502040204020203" pitchFamily="34" charset="-34"/>
                <a:cs typeface="Leelawadee" panose="020B0502040204020203" pitchFamily="34" charset="-34"/>
              </a:rPr>
              <a:t>some</a:t>
            </a:r>
            <a:r>
              <a:rPr lang="de-DE" sz="2000" dirty="0">
                <a:latin typeface="Leelawadee" panose="020B0502040204020203" pitchFamily="34" charset="-34"/>
                <a:cs typeface="Leelawadee" panose="020B0502040204020203" pitchFamily="34" charset="-34"/>
              </a:rPr>
              <a:t> </a:t>
            </a:r>
            <a:r>
              <a:rPr lang="de-DE" sz="2000" dirty="0" err="1">
                <a:latin typeface="Leelawadee" panose="020B0502040204020203" pitchFamily="34" charset="-34"/>
                <a:cs typeface="Leelawadee" panose="020B0502040204020203" pitchFamily="34" charset="-34"/>
              </a:rPr>
              <a:t>general</a:t>
            </a:r>
            <a:r>
              <a:rPr lang="de-DE" sz="2000" dirty="0">
                <a:latin typeface="Leelawadee" panose="020B0502040204020203" pitchFamily="34" charset="-34"/>
                <a:cs typeface="Leelawadee" panose="020B0502040204020203" pitchFamily="34" charset="-34"/>
              </a:rPr>
              <a:t> </a:t>
            </a:r>
            <a:r>
              <a:rPr lang="de-DE" sz="2000" dirty="0" err="1">
                <a:latin typeface="Leelawadee" panose="020B0502040204020203" pitchFamily="34" charset="-34"/>
                <a:cs typeface="Leelawadee" panose="020B0502040204020203" pitchFamily="34" charset="-34"/>
              </a:rPr>
              <a:t>criteria</a:t>
            </a:r>
            <a:r>
              <a:rPr lang="de-DE" sz="2000" dirty="0">
                <a:latin typeface="Leelawadee" panose="020B0502040204020203" pitchFamily="34" charset="-34"/>
                <a:cs typeface="Leelawadee" panose="020B0502040204020203" pitchFamily="34" charset="-34"/>
              </a:rPr>
              <a:t> (</a:t>
            </a:r>
            <a:r>
              <a:rPr lang="de-DE" sz="2000" dirty="0" err="1">
                <a:latin typeface="Leelawadee" panose="020B0502040204020203" pitchFamily="34" charset="-34"/>
                <a:cs typeface="Leelawadee" panose="020B0502040204020203" pitchFamily="34" charset="-34"/>
              </a:rPr>
              <a:t>from</a:t>
            </a:r>
            <a:r>
              <a:rPr lang="de-DE" sz="2000" dirty="0">
                <a:latin typeface="Leelawadee" panose="020B0502040204020203" pitchFamily="34" charset="-34"/>
                <a:cs typeface="Leelawadee" panose="020B0502040204020203" pitchFamily="34" charset="-34"/>
              </a:rPr>
              <a:t> </a:t>
            </a:r>
            <a:r>
              <a:rPr lang="en-US" sz="2000" dirty="0">
                <a:latin typeface="Leelawadee" panose="020B0502040204020203" pitchFamily="34" charset="-34"/>
                <a:cs typeface="Leelawadee" panose="020B0502040204020203" pitchFamily="34" charset="-34"/>
              </a:rPr>
              <a:t>Practical Guide to the International Alignment of Research Data Management)</a:t>
            </a:r>
            <a:r>
              <a:rPr lang="de-DE" sz="2000" dirty="0">
                <a:latin typeface="Leelawadee" panose="020B0502040204020203" pitchFamily="34" charset="-34"/>
                <a:cs typeface="Leelawadee" panose="020B0502040204020203" pitchFamily="34" charset="-34"/>
              </a:rPr>
              <a:t>, such </a:t>
            </a:r>
            <a:r>
              <a:rPr lang="de-DE" sz="2000" dirty="0" err="1">
                <a:latin typeface="Leelawadee" panose="020B0502040204020203" pitchFamily="34" charset="-34"/>
                <a:cs typeface="Leelawadee" panose="020B0502040204020203" pitchFamily="34" charset="-34"/>
              </a:rPr>
              <a:t>as</a:t>
            </a:r>
            <a:endParaRPr lang="de-DE" sz="2000" dirty="0">
              <a:latin typeface="Leelawadee" panose="020B0502040204020203" pitchFamily="34" charset="-34"/>
              <a:cs typeface="Leelawadee" panose="020B0502040204020203" pitchFamily="34" charset="-34"/>
            </a:endParaRPr>
          </a:p>
          <a:p>
            <a:pPr lvl="1"/>
            <a:r>
              <a:rPr lang="en-US" sz="2000" dirty="0">
                <a:latin typeface="Leelawadee" panose="020B0502040204020203" pitchFamily="34" charset="-34"/>
                <a:cs typeface="Leelawadee" panose="020B0502040204020203" pitchFamily="34" charset="-34"/>
              </a:rPr>
              <a:t>persistent identifiers for data</a:t>
            </a:r>
          </a:p>
          <a:p>
            <a:pPr lvl="1"/>
            <a:r>
              <a:rPr lang="en-US" sz="2000" dirty="0">
                <a:latin typeface="Leelawadee" panose="020B0502040204020203" pitchFamily="34" charset="-34"/>
                <a:cs typeface="Leelawadee" panose="020B0502040204020203" pitchFamily="34" charset="-34"/>
              </a:rPr>
              <a:t>metadata</a:t>
            </a:r>
          </a:p>
          <a:p>
            <a:pPr lvl="1"/>
            <a:r>
              <a:rPr lang="en-US" sz="2000" dirty="0">
                <a:latin typeface="Leelawadee" panose="020B0502040204020203" pitchFamily="34" charset="-34"/>
                <a:cs typeface="Leelawadee" panose="020B0502040204020203" pitchFamily="34" charset="-34"/>
              </a:rPr>
              <a:t>access and licenses regulations</a:t>
            </a:r>
          </a:p>
          <a:p>
            <a:pPr lvl="1"/>
            <a:r>
              <a:rPr lang="en-US" sz="2000" dirty="0">
                <a:latin typeface="Leelawadee" panose="020B0502040204020203" pitchFamily="34" charset="-34"/>
                <a:cs typeface="Leelawadee" panose="020B0502040204020203" pitchFamily="34" charset="-34"/>
              </a:rPr>
              <a:t>data preservation</a:t>
            </a:r>
            <a:endParaRPr lang="de-DE" sz="2000" dirty="0">
              <a:latin typeface="Leelawadee" panose="020B0502040204020203" pitchFamily="34" charset="-34"/>
              <a:cs typeface="Leelawadee" panose="020B0502040204020203" pitchFamily="34" charset="-34"/>
            </a:endParaRPr>
          </a:p>
          <a:p>
            <a:pPr marL="0" indent="0">
              <a:buNone/>
            </a:pPr>
            <a:endParaRPr lang="en-US" sz="2000" dirty="0">
              <a:latin typeface="Leelawadee UI" panose="020B0502040204020203" pitchFamily="34" charset="-34"/>
              <a:cs typeface="Leelawadee UI" panose="020B0502040204020203" pitchFamily="34" charset="-34"/>
            </a:endParaRPr>
          </a:p>
          <a:p>
            <a:pPr marL="0" indent="0">
              <a:buNone/>
            </a:pPr>
            <a:r>
              <a:rPr lang="en-US" sz="2000" dirty="0">
                <a:latin typeface="Leelawadee UI" panose="020B0502040204020203" pitchFamily="34" charset="-34"/>
                <a:cs typeface="Leelawadee UI" panose="020B0502040204020203" pitchFamily="34" charset="-34"/>
              </a:rPr>
              <a:t>You can use these repository registries:</a:t>
            </a:r>
          </a:p>
          <a:p>
            <a:r>
              <a:rPr lang="en-US" sz="2000" dirty="0">
                <a:latin typeface="Leelawadee UI" panose="020B0502040204020203" pitchFamily="34" charset="-34"/>
                <a:cs typeface="Leelawadee UI" panose="020B0502040204020203" pitchFamily="34" charset="-34"/>
              </a:rPr>
              <a:t>re3data.org - Registry of Research Data Repositories</a:t>
            </a:r>
          </a:p>
          <a:p>
            <a:pPr marL="0" indent="0">
              <a:buNone/>
            </a:pPr>
            <a:r>
              <a:rPr lang="en-US" sz="2000" kern="100" dirty="0">
                <a:effectLst/>
                <a:latin typeface="Leelawadee UI" panose="020B0502040204020203" pitchFamily="34" charset="-34"/>
                <a:ea typeface="Aptos"/>
                <a:cs typeface="Leelawadee UI" panose="020B0502040204020203" pitchFamily="34" charset="-34"/>
              </a:rPr>
              <a:t>	</a:t>
            </a:r>
            <a:r>
              <a:rPr lang="en-US" sz="2000" kern="100" dirty="0">
                <a:effectLst/>
                <a:latin typeface="Leelawadee UI" panose="020B0502040204020203" pitchFamily="34" charset="-34"/>
                <a:ea typeface="Aptos"/>
                <a:cs typeface="Leelawadee UI" panose="020B0502040204020203" pitchFamily="34" charset="-34"/>
                <a:hlinkClick r:id="rId3"/>
              </a:rPr>
              <a:t>https://www.re3data.org/</a:t>
            </a:r>
            <a:endParaRPr lang="en-US" sz="2000" kern="100" dirty="0">
              <a:effectLst/>
              <a:latin typeface="Leelawadee UI" panose="020B0502040204020203" pitchFamily="34" charset="-34"/>
              <a:ea typeface="Aptos"/>
              <a:cs typeface="Leelawadee UI" panose="020B0502040204020203" pitchFamily="34" charset="-34"/>
            </a:endParaRPr>
          </a:p>
          <a:p>
            <a:r>
              <a:rPr lang="en-US" sz="2000" kern="100" dirty="0">
                <a:effectLst/>
                <a:latin typeface="Leelawadee UI" panose="020B0502040204020203" pitchFamily="34" charset="-34"/>
                <a:ea typeface="Aptos"/>
                <a:cs typeface="Leelawadee UI" panose="020B0502040204020203" pitchFamily="34" charset="-34"/>
              </a:rPr>
              <a:t>FAIRsharing.org - Standards, Databases, Policies</a:t>
            </a:r>
          </a:p>
          <a:p>
            <a:pPr marL="0" indent="0">
              <a:buNone/>
            </a:pPr>
            <a:r>
              <a:rPr lang="en-US" sz="2000" kern="100" dirty="0">
                <a:latin typeface="Leelawadee UI" panose="020B0502040204020203" pitchFamily="34" charset="-34"/>
                <a:ea typeface="Aptos"/>
                <a:cs typeface="Leelawadee UI" panose="020B0502040204020203" pitchFamily="34" charset="-34"/>
              </a:rPr>
              <a:t>	</a:t>
            </a:r>
            <a:r>
              <a:rPr lang="en-US" sz="2000" kern="100" dirty="0">
                <a:effectLst/>
                <a:latin typeface="Leelawadee UI" panose="020B0502040204020203" pitchFamily="34" charset="-34"/>
                <a:ea typeface="Aptos"/>
                <a:cs typeface="Leelawadee UI" panose="020B0502040204020203" pitchFamily="34" charset="-34"/>
                <a:hlinkClick r:id="rId4"/>
              </a:rPr>
              <a:t>https://fairsharing.org/</a:t>
            </a:r>
            <a:endParaRPr lang="en-US" sz="2000" kern="100" dirty="0">
              <a:effectLst/>
              <a:latin typeface="Leelawadee UI" panose="020B0502040204020203" pitchFamily="34" charset="-34"/>
              <a:ea typeface="Aptos"/>
              <a:cs typeface="Leelawadee UI" panose="020B0502040204020203" pitchFamily="34" charset="-34"/>
            </a:endParaRPr>
          </a:p>
          <a:p>
            <a:r>
              <a:rPr lang="en-US" sz="2000" dirty="0" err="1">
                <a:latin typeface="Leelawadee UI" panose="020B0502040204020203" pitchFamily="34" charset="-34"/>
                <a:cs typeface="Leelawadee UI" panose="020B0502040204020203" pitchFamily="34" charset="-34"/>
              </a:rPr>
              <a:t>OpenAIRE</a:t>
            </a:r>
            <a:r>
              <a:rPr lang="en-US" sz="2000" dirty="0">
                <a:latin typeface="Leelawadee UI" panose="020B0502040204020203" pitchFamily="34" charset="-34"/>
                <a:cs typeface="Leelawadee UI" panose="020B0502040204020203" pitchFamily="34" charset="-34"/>
              </a:rPr>
              <a:t> - Explore</a:t>
            </a:r>
          </a:p>
          <a:p>
            <a:pPr marL="0" indent="0">
              <a:buNone/>
            </a:pPr>
            <a:r>
              <a:rPr lang="en-US" sz="2000" dirty="0">
                <a:latin typeface="Leelawadee UI" panose="020B0502040204020203" pitchFamily="34" charset="-34"/>
                <a:cs typeface="Leelawadee UI" panose="020B0502040204020203" pitchFamily="34" charset="-34"/>
              </a:rPr>
              <a:t>	</a:t>
            </a:r>
            <a:r>
              <a:rPr lang="en-US" sz="2000" dirty="0">
                <a:latin typeface="Leelawadee UI" panose="020B0502040204020203" pitchFamily="34" charset="-34"/>
                <a:cs typeface="Leelawadee UI" panose="020B0502040204020203" pitchFamily="34" charset="-34"/>
                <a:hlinkClick r:id="rId5"/>
              </a:rPr>
              <a:t>https://explore.openaire.eu/</a:t>
            </a:r>
            <a:endParaRPr lang="en-US" sz="2000" dirty="0">
              <a:latin typeface="Leelawadee UI" panose="020B0502040204020203" pitchFamily="34" charset="-34"/>
              <a:cs typeface="Leelawadee UI" panose="020B0502040204020203" pitchFamily="34" charset="-34"/>
            </a:endParaRPr>
          </a:p>
        </p:txBody>
      </p:sp>
      <p:sp>
        <p:nvSpPr>
          <p:cNvPr id="7" name="Foliennummernplatzhalter 5"/>
          <p:cNvSpPr>
            <a:spLocks noGrp="1"/>
          </p:cNvSpPr>
          <p:nvPr>
            <p:ph type="sldNum" sz="quarter" idx="4294967295"/>
          </p:nvPr>
        </p:nvSpPr>
        <p:spPr bwMode="auto">
          <a:xfrm>
            <a:off x="10999571" y="6422389"/>
            <a:ext cx="684429" cy="260985"/>
          </a:xfrm>
          <a:prstGeom prst="rect">
            <a:avLst/>
          </a:prstGeom>
        </p:spPr>
        <p:txBody>
          <a:bodyPr anchor="ctr" anchorCtr="0"/>
          <a:lstStyle>
            <a:lvl1pPr algn="ctr">
              <a:defRPr sz="900">
                <a:solidFill>
                  <a:srgbClr val="0B1B2E"/>
                </a:solidFill>
                <a:latin typeface="Leelawadee UI"/>
                <a:cs typeface="Leelawadee UI"/>
              </a:defRPr>
            </a:lvl1pPr>
          </a:lstStyle>
          <a:p>
            <a:pPr>
              <a:defRPr/>
            </a:pPr>
            <a:fld id="{8B28DBE6-A72F-4110-9C20-90C998823C45}" type="slidenum">
              <a:rPr lang="de-DE"/>
              <a:t>5</a:t>
            </a:fld>
            <a:endParaRPr lang="de-DE"/>
          </a:p>
        </p:txBody>
      </p:sp>
      <p:pic>
        <p:nvPicPr>
          <p:cNvPr id="8" name="Picture 2" descr="https://mirrors.creativecommons.org/presskit/buttons/88x31/png/by.png"/>
          <p:cNvPicPr>
            <a:picLocks noChangeAspect="1" noChangeArrowheads="1"/>
          </p:cNvPicPr>
          <p:nvPr/>
        </p:nvPicPr>
        <p:blipFill>
          <a:blip r:embed="rId6"/>
          <a:stretch/>
        </p:blipFill>
        <p:spPr bwMode="auto">
          <a:xfrm>
            <a:off x="193083" y="6363629"/>
            <a:ext cx="693652" cy="242690"/>
          </a:xfrm>
          <a:prstGeom prst="rect">
            <a:avLst/>
          </a:prstGeom>
          <a:noFill/>
        </p:spPr>
      </p:pic>
      <p:pic>
        <p:nvPicPr>
          <p:cNvPr id="17" name="Grafik 16">
            <a:extLst>
              <a:ext uri="{FF2B5EF4-FFF2-40B4-BE49-F238E27FC236}">
                <a16:creationId xmlns:a16="http://schemas.microsoft.com/office/drawing/2014/main" id="{AA91E4BF-15C7-40BD-8C07-D9B4C1783971}"/>
              </a:ext>
            </a:extLst>
          </p:cNvPr>
          <p:cNvPicPr>
            <a:picLocks noChangeAspect="1"/>
          </p:cNvPicPr>
          <p:nvPr/>
        </p:nvPicPr>
        <p:blipFill>
          <a:blip r:embed="rId7"/>
          <a:stretch>
            <a:fillRect/>
          </a:stretch>
        </p:blipFill>
        <p:spPr bwMode="auto">
          <a:xfrm>
            <a:off x="127097" y="247971"/>
            <a:ext cx="1000351" cy="732757"/>
          </a:xfrm>
          <a:prstGeom prst="rect">
            <a:avLst/>
          </a:prstGeom>
        </p:spPr>
      </p:pic>
      <p:sp>
        <p:nvSpPr>
          <p:cNvPr id="18" name="Titel 1">
            <a:extLst>
              <a:ext uri="{FF2B5EF4-FFF2-40B4-BE49-F238E27FC236}">
                <a16:creationId xmlns:a16="http://schemas.microsoft.com/office/drawing/2014/main" id="{1036FFC1-024B-4579-B134-134E0556AD0D}"/>
              </a:ext>
            </a:extLst>
          </p:cNvPr>
          <p:cNvSpPr txBox="1">
            <a:spLocks/>
          </p:cNvSpPr>
          <p:nvPr/>
        </p:nvSpPr>
        <p:spPr bwMode="auto">
          <a:xfrm>
            <a:off x="1343472" y="284507"/>
            <a:ext cx="8524630" cy="681355"/>
          </a:xfrm>
          <a:prstGeom prst="rect">
            <a:avLst/>
          </a:prstGeom>
        </p:spPr>
        <p:txBody>
          <a:bodyPr vert="horz" lIns="91440" tIns="45720" rIns="91440" bIns="45720" rtlCol="0" anchor="ctr">
            <a:normAutofit fontScale="82500" lnSpcReduction="10000"/>
          </a:bodyPr>
          <a:lstStyle>
            <a:lvl1pPr algn="l" defTabSz="914400">
              <a:lnSpc>
                <a:spcPct val="90000"/>
              </a:lnSpc>
              <a:spcBef>
                <a:spcPts val="0"/>
              </a:spcBef>
              <a:buNone/>
              <a:defRPr sz="4400">
                <a:solidFill>
                  <a:srgbClr val="0B1B2E"/>
                </a:solidFill>
                <a:latin typeface="Leelawadee UI"/>
                <a:ea typeface="+mj-ea"/>
                <a:cs typeface="Leelawadee UI"/>
              </a:defRPr>
            </a:lvl1pPr>
          </a:lstStyle>
          <a:p>
            <a:pPr algn="ctr">
              <a:defRPr/>
            </a:pPr>
            <a:r>
              <a:rPr lang="de-DE" dirty="0" err="1"/>
              <a:t>How</a:t>
            </a:r>
            <a:r>
              <a:rPr lang="de-DE" dirty="0"/>
              <a:t> </a:t>
            </a:r>
            <a:r>
              <a:rPr lang="de-DE" dirty="0" err="1"/>
              <a:t>to</a:t>
            </a:r>
            <a:r>
              <a:rPr lang="de-DE" dirty="0"/>
              <a:t> find a </a:t>
            </a:r>
            <a:r>
              <a:rPr lang="de-DE" dirty="0" err="1"/>
              <a:t>suitable</a:t>
            </a:r>
            <a:r>
              <a:rPr lang="de-DE" dirty="0"/>
              <a:t> </a:t>
            </a:r>
            <a:r>
              <a:rPr lang="de-DE" dirty="0" err="1"/>
              <a:t>data</a:t>
            </a:r>
            <a:r>
              <a:rPr lang="de-DE" dirty="0"/>
              <a:t> </a:t>
            </a:r>
            <a:r>
              <a:rPr lang="de-DE" dirty="0" err="1"/>
              <a:t>repository</a:t>
            </a:r>
            <a:r>
              <a:rPr lang="de-DE" dirty="0"/>
              <a:t>?</a:t>
            </a:r>
          </a:p>
        </p:txBody>
      </p:sp>
      <p:pic>
        <p:nvPicPr>
          <p:cNvPr id="2" name="Grafik 1">
            <a:extLst>
              <a:ext uri="{FF2B5EF4-FFF2-40B4-BE49-F238E27FC236}">
                <a16:creationId xmlns:a16="http://schemas.microsoft.com/office/drawing/2014/main" id="{2A0410A0-085F-4418-BBFC-1BBADC9FCEA8}"/>
              </a:ext>
            </a:extLst>
          </p:cNvPr>
          <p:cNvPicPr>
            <a:picLocks noChangeAspect="1"/>
          </p:cNvPicPr>
          <p:nvPr/>
        </p:nvPicPr>
        <p:blipFill>
          <a:blip r:embed="rId8"/>
          <a:stretch>
            <a:fillRect/>
          </a:stretch>
        </p:blipFill>
        <p:spPr>
          <a:xfrm>
            <a:off x="9412369" y="3645024"/>
            <a:ext cx="2045027" cy="720080"/>
          </a:xfrm>
          <a:prstGeom prst="rect">
            <a:avLst/>
          </a:prstGeom>
        </p:spPr>
      </p:pic>
      <p:pic>
        <p:nvPicPr>
          <p:cNvPr id="3" name="Grafik 2">
            <a:extLst>
              <a:ext uri="{FF2B5EF4-FFF2-40B4-BE49-F238E27FC236}">
                <a16:creationId xmlns:a16="http://schemas.microsoft.com/office/drawing/2014/main" id="{925A76D9-308D-40CD-A692-FB6A8B1D156D}"/>
              </a:ext>
            </a:extLst>
          </p:cNvPr>
          <p:cNvPicPr>
            <a:picLocks noChangeAspect="1"/>
          </p:cNvPicPr>
          <p:nvPr/>
        </p:nvPicPr>
        <p:blipFill>
          <a:blip r:embed="rId9"/>
          <a:stretch>
            <a:fillRect/>
          </a:stretch>
        </p:blipFill>
        <p:spPr>
          <a:xfrm>
            <a:off x="9233519" y="4699134"/>
            <a:ext cx="2402726" cy="787779"/>
          </a:xfrm>
          <a:prstGeom prst="rect">
            <a:avLst/>
          </a:prstGeom>
        </p:spPr>
      </p:pic>
      <p:pic>
        <p:nvPicPr>
          <p:cNvPr id="4" name="Grafik 3">
            <a:extLst>
              <a:ext uri="{FF2B5EF4-FFF2-40B4-BE49-F238E27FC236}">
                <a16:creationId xmlns:a16="http://schemas.microsoft.com/office/drawing/2014/main" id="{A8EF501F-95F8-4F90-908E-616EC1AFE0B7}"/>
              </a:ext>
            </a:extLst>
          </p:cNvPr>
          <p:cNvPicPr>
            <a:picLocks noChangeAspect="1"/>
          </p:cNvPicPr>
          <p:nvPr/>
        </p:nvPicPr>
        <p:blipFill>
          <a:blip r:embed="rId10"/>
          <a:stretch>
            <a:fillRect/>
          </a:stretch>
        </p:blipFill>
        <p:spPr>
          <a:xfrm>
            <a:off x="8992575" y="5820944"/>
            <a:ext cx="2884614" cy="567307"/>
          </a:xfrm>
          <a:prstGeom prst="rect">
            <a:avLst/>
          </a:prstGeom>
        </p:spPr>
      </p:pic>
      <p:sp>
        <p:nvSpPr>
          <p:cNvPr id="14" name="Datumsplatzhalter 3">
            <a:extLst>
              <a:ext uri="{FF2B5EF4-FFF2-40B4-BE49-F238E27FC236}">
                <a16:creationId xmlns:a16="http://schemas.microsoft.com/office/drawing/2014/main" id="{DDD91BF3-05D0-4424-AC25-7C5E61046E71}"/>
              </a:ext>
            </a:extLst>
          </p:cNvPr>
          <p:cNvSpPr txBox="1">
            <a:spLocks/>
          </p:cNvSpPr>
          <p:nvPr/>
        </p:nvSpPr>
        <p:spPr bwMode="auto">
          <a:xfrm>
            <a:off x="10094429" y="6422389"/>
            <a:ext cx="905142" cy="260985"/>
          </a:xfrm>
          <a:prstGeom prst="rect">
            <a:avLst/>
          </a:prstGeom>
        </p:spPr>
        <p:txBody>
          <a:bodyPr anchor="ctr" anchorCtr="0"/>
          <a:lstStyle>
            <a:defPPr>
              <a:defRPr lang="de-DE"/>
            </a:defPPr>
            <a:lvl1pPr marL="0" algn="ctr" defTabSz="914400">
              <a:defRPr sz="900">
                <a:solidFill>
                  <a:schemeClr val="tx1"/>
                </a:solidFill>
                <a:latin typeface="Leelawadee UI"/>
                <a:ea typeface="+mn-ea"/>
                <a:cs typeface="Leelawadee UI"/>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a:lstStyle>
          <a:p>
            <a:pPr>
              <a:defRPr/>
            </a:pPr>
            <a:r>
              <a:rPr lang="de-DE" dirty="0">
                <a:latin typeface="Leelawadee" panose="020B0502040204020203" pitchFamily="34" charset="-34"/>
                <a:cs typeface="Leelawadee" panose="020B0502040204020203" pitchFamily="34" charset="-34"/>
              </a:rPr>
              <a:t>12.03.2025</a:t>
            </a:r>
          </a:p>
        </p:txBody>
      </p:sp>
      <p:sp>
        <p:nvSpPr>
          <p:cNvPr id="12" name="Rechteck 11">
            <a:extLst>
              <a:ext uri="{FF2B5EF4-FFF2-40B4-BE49-F238E27FC236}">
                <a16:creationId xmlns:a16="http://schemas.microsoft.com/office/drawing/2014/main" id="{6860F2A9-A89A-4D28-92BA-3FCF9262D7B4}"/>
              </a:ext>
            </a:extLst>
          </p:cNvPr>
          <p:cNvSpPr/>
          <p:nvPr/>
        </p:nvSpPr>
        <p:spPr bwMode="auto">
          <a:xfrm>
            <a:off x="918659" y="6474822"/>
            <a:ext cx="4236653" cy="338554"/>
          </a:xfrm>
          <a:prstGeom prst="rect">
            <a:avLst/>
          </a:prstGeom>
        </p:spPr>
        <p:txBody>
          <a:bodyPr wrap="square">
            <a:spAutoFit/>
          </a:bodyPr>
          <a:lstStyle/>
          <a:p>
            <a:r>
              <a:rPr lang="de-DE" sz="800" dirty="0">
                <a:latin typeface="Leelawadee" panose="020B0502040204020203" pitchFamily="34" charset="-34"/>
                <a:cs typeface="Leelawadee" panose="020B0502040204020203" pitchFamily="34" charset="-34"/>
                <a:hlinkClick r:id="rId11"/>
              </a:rPr>
              <a:t>https://zenodo.org/records/4915862</a:t>
            </a:r>
            <a:endParaRPr lang="de-DE" sz="800" dirty="0">
              <a:latin typeface="Leelawadee" panose="020B0502040204020203" pitchFamily="34" charset="-34"/>
              <a:cs typeface="Leelawadee" panose="020B0502040204020203" pitchFamily="34" charset="-34"/>
            </a:endParaRPr>
          </a:p>
          <a:p>
            <a:endParaRPr lang="de-DE" sz="800" dirty="0">
              <a:latin typeface="Leelawadee" panose="020B0502040204020203" pitchFamily="34" charset="-34"/>
              <a:cs typeface="Leelawadee" panose="020B0502040204020203" pitchFamily="34" charset="-34"/>
            </a:endParaRPr>
          </a:p>
        </p:txBody>
      </p:sp>
      <p:sp>
        <p:nvSpPr>
          <p:cNvPr id="13" name="Datumsplatzhalter 3">
            <a:extLst>
              <a:ext uri="{FF2B5EF4-FFF2-40B4-BE49-F238E27FC236}">
                <a16:creationId xmlns:a16="http://schemas.microsoft.com/office/drawing/2014/main" id="{5F4D94F0-A7F0-47A8-8BA2-206BABB9163B}"/>
              </a:ext>
            </a:extLst>
          </p:cNvPr>
          <p:cNvSpPr txBox="1">
            <a:spLocks/>
          </p:cNvSpPr>
          <p:nvPr/>
        </p:nvSpPr>
        <p:spPr bwMode="auto">
          <a:xfrm>
            <a:off x="7118962" y="6606319"/>
            <a:ext cx="2846301" cy="200245"/>
          </a:xfrm>
          <a:prstGeom prst="rect">
            <a:avLst/>
          </a:prstGeom>
        </p:spPr>
        <p:txBody>
          <a:bodyPr anchor="ctr" anchorCtr="0"/>
          <a:lstStyle>
            <a:defPPr>
              <a:defRPr lang="de-DE"/>
            </a:defPPr>
            <a:lvl1pPr marL="0" algn="ctr" defTabSz="914400">
              <a:defRPr sz="900">
                <a:solidFill>
                  <a:schemeClr val="tx1"/>
                </a:solidFill>
                <a:latin typeface="Leelawadee UI"/>
                <a:ea typeface="+mn-ea"/>
                <a:cs typeface="Leelawadee UI"/>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a:lstStyle>
          <a:p>
            <a:pPr>
              <a:defRPr/>
            </a:pPr>
            <a:r>
              <a:rPr lang="de-DE" b="1" dirty="0">
                <a:latin typeface="Leelawadee" panose="020B0502040204020203" pitchFamily="34" charset="-34"/>
                <a:cs typeface="Leelawadee" panose="020B0502040204020203" pitchFamily="34" charset="-34"/>
              </a:rPr>
              <a:t>Workshop 134 – E-Science Tage</a:t>
            </a:r>
          </a:p>
        </p:txBody>
      </p:sp>
    </p:spTree>
    <p:extLst>
      <p:ext uri="{BB962C8B-B14F-4D97-AF65-F5344CB8AC3E}">
        <p14:creationId xmlns:p14="http://schemas.microsoft.com/office/powerpoint/2010/main" val="13691025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5">
                                            <p:txEl>
                                              <p:pRg st="6" end="6"/>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5">
                                            <p:txEl>
                                              <p:pRg st="7" end="7"/>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5">
                                            <p:txEl>
                                              <p:pRg st="8" end="8"/>
                                            </p:txEl>
                                          </p:spTgt>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2"/>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5">
                                            <p:txEl>
                                              <p:pRg st="9" end="9"/>
                                            </p:txEl>
                                          </p:spTgt>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5">
                                            <p:txEl>
                                              <p:pRg st="10" end="10"/>
                                            </p:txEl>
                                          </p:spTgt>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3"/>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nodeType="clickEffect">
                                  <p:stCondLst>
                                    <p:cond delay="0"/>
                                  </p:stCondLst>
                                  <p:childTnLst>
                                    <p:set>
                                      <p:cBhvr>
                                        <p:cTn id="40" dur="1" fill="hold">
                                          <p:stCondLst>
                                            <p:cond delay="0"/>
                                          </p:stCondLst>
                                        </p:cTn>
                                        <p:tgtEl>
                                          <p:spTgt spid="5">
                                            <p:txEl>
                                              <p:pRg st="11" end="11"/>
                                            </p:txEl>
                                          </p:spTgt>
                                        </p:tgtEl>
                                        <p:attrNameLst>
                                          <p:attrName>style.visibility</p:attrName>
                                        </p:attrNameLst>
                                      </p:cBhvr>
                                      <p:to>
                                        <p:strVal val="visible"/>
                                      </p:to>
                                    </p:set>
                                  </p:childTnLst>
                                </p:cTn>
                              </p:par>
                              <p:par>
                                <p:cTn id="41" presetID="1" presetClass="entr" presetSubtype="0" fill="hold" nodeType="withEffect">
                                  <p:stCondLst>
                                    <p:cond delay="0"/>
                                  </p:stCondLst>
                                  <p:childTnLst>
                                    <p:set>
                                      <p:cBhvr>
                                        <p:cTn id="42" dur="1" fill="hold">
                                          <p:stCondLst>
                                            <p:cond delay="0"/>
                                          </p:stCondLst>
                                        </p:cTn>
                                        <p:tgtEl>
                                          <p:spTgt spid="5">
                                            <p:txEl>
                                              <p:pRg st="12" end="12"/>
                                            </p:txEl>
                                          </p:spTgt>
                                        </p:tgtEl>
                                        <p:attrNameLst>
                                          <p:attrName>style.visibility</p:attrName>
                                        </p:attrNameLst>
                                      </p:cBhvr>
                                      <p:to>
                                        <p:strVal val="visible"/>
                                      </p:to>
                                    </p:set>
                                  </p:childTnLst>
                                </p:cTn>
                              </p:par>
                              <p:par>
                                <p:cTn id="43" presetID="1" presetClass="entr" presetSubtype="0" fill="hold" nodeType="withEffect">
                                  <p:stCondLst>
                                    <p:cond delay="0"/>
                                  </p:stCondLst>
                                  <p:childTnLst>
                                    <p:set>
                                      <p:cBhvr>
                                        <p:cTn id="44"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Grafik 4">
            <a:extLst>
              <a:ext uri="{FF2B5EF4-FFF2-40B4-BE49-F238E27FC236}">
                <a16:creationId xmlns:a16="http://schemas.microsoft.com/office/drawing/2014/main" id="{10230A52-01D7-49B7-B55C-631E74092C5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255187" y="2228746"/>
            <a:ext cx="7681626" cy="2400508"/>
          </a:xfrm>
          <a:prstGeom prst="rect">
            <a:avLst/>
          </a:prstGeom>
        </p:spPr>
      </p:pic>
    </p:spTree>
    <p:extLst>
      <p:ext uri="{BB962C8B-B14F-4D97-AF65-F5344CB8AC3E}">
        <p14:creationId xmlns:p14="http://schemas.microsoft.com/office/powerpoint/2010/main" val="198880027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7" name="Foliennummernplatzhalter 5"/>
          <p:cNvSpPr>
            <a:spLocks noGrp="1"/>
          </p:cNvSpPr>
          <p:nvPr>
            <p:ph type="sldNum" sz="quarter" idx="4294967295"/>
          </p:nvPr>
        </p:nvSpPr>
        <p:spPr bwMode="auto">
          <a:xfrm>
            <a:off x="10999571" y="6422389"/>
            <a:ext cx="684429" cy="260985"/>
          </a:xfrm>
          <a:prstGeom prst="rect">
            <a:avLst/>
          </a:prstGeom>
        </p:spPr>
        <p:txBody>
          <a:bodyPr anchor="ctr" anchorCtr="0"/>
          <a:lstStyle>
            <a:lvl1pPr algn="ctr">
              <a:defRPr sz="900">
                <a:solidFill>
                  <a:srgbClr val="0B1B2E"/>
                </a:solidFill>
                <a:latin typeface="Leelawadee UI"/>
                <a:cs typeface="Leelawadee UI"/>
              </a:defRPr>
            </a:lvl1pPr>
          </a:lstStyle>
          <a:p>
            <a:pPr>
              <a:defRPr/>
            </a:pPr>
            <a:fld id="{8B28DBE6-A72F-4110-9C20-90C998823C45}" type="slidenum">
              <a:rPr lang="de-DE">
                <a:latin typeface="Leelawadee" panose="020B0502040204020203" pitchFamily="34" charset="-34"/>
                <a:cs typeface="Leelawadee" panose="020B0502040204020203" pitchFamily="34" charset="-34"/>
              </a:rPr>
              <a:t>7</a:t>
            </a:fld>
            <a:endParaRPr lang="de-DE">
              <a:latin typeface="Leelawadee" panose="020B0502040204020203" pitchFamily="34" charset="-34"/>
              <a:cs typeface="Leelawadee" panose="020B0502040204020203" pitchFamily="34" charset="-34"/>
            </a:endParaRPr>
          </a:p>
        </p:txBody>
      </p:sp>
      <p:pic>
        <p:nvPicPr>
          <p:cNvPr id="8" name="Picture 2" descr="https://mirrors.creativecommons.org/presskit/buttons/88x31/png/by.png"/>
          <p:cNvPicPr>
            <a:picLocks noChangeAspect="1" noChangeArrowheads="1"/>
          </p:cNvPicPr>
          <p:nvPr/>
        </p:nvPicPr>
        <p:blipFill>
          <a:blip r:embed="rId3"/>
          <a:stretch/>
        </p:blipFill>
        <p:spPr bwMode="auto">
          <a:xfrm>
            <a:off x="193083" y="6363629"/>
            <a:ext cx="693652" cy="242690"/>
          </a:xfrm>
          <a:prstGeom prst="rect">
            <a:avLst/>
          </a:prstGeom>
          <a:noFill/>
        </p:spPr>
      </p:pic>
      <p:pic>
        <p:nvPicPr>
          <p:cNvPr id="17" name="Grafik 16">
            <a:extLst>
              <a:ext uri="{FF2B5EF4-FFF2-40B4-BE49-F238E27FC236}">
                <a16:creationId xmlns:a16="http://schemas.microsoft.com/office/drawing/2014/main" id="{AA91E4BF-15C7-40BD-8C07-D9B4C1783971}"/>
              </a:ext>
            </a:extLst>
          </p:cNvPr>
          <p:cNvPicPr>
            <a:picLocks noChangeAspect="1"/>
          </p:cNvPicPr>
          <p:nvPr/>
        </p:nvPicPr>
        <p:blipFill>
          <a:blip r:embed="rId4"/>
          <a:stretch>
            <a:fillRect/>
          </a:stretch>
        </p:blipFill>
        <p:spPr bwMode="auto">
          <a:xfrm>
            <a:off x="127097" y="247971"/>
            <a:ext cx="1000351" cy="732757"/>
          </a:xfrm>
          <a:prstGeom prst="rect">
            <a:avLst/>
          </a:prstGeom>
        </p:spPr>
      </p:pic>
      <p:sp>
        <p:nvSpPr>
          <p:cNvPr id="18" name="Titel 1">
            <a:extLst>
              <a:ext uri="{FF2B5EF4-FFF2-40B4-BE49-F238E27FC236}">
                <a16:creationId xmlns:a16="http://schemas.microsoft.com/office/drawing/2014/main" id="{1036FFC1-024B-4579-B134-134E0556AD0D}"/>
              </a:ext>
            </a:extLst>
          </p:cNvPr>
          <p:cNvSpPr txBox="1">
            <a:spLocks/>
          </p:cNvSpPr>
          <p:nvPr/>
        </p:nvSpPr>
        <p:spPr bwMode="auto">
          <a:xfrm>
            <a:off x="1343472" y="284507"/>
            <a:ext cx="8524630" cy="681355"/>
          </a:xfrm>
          <a:prstGeom prst="rect">
            <a:avLst/>
          </a:prstGeom>
        </p:spPr>
        <p:txBody>
          <a:bodyPr vert="horz" lIns="91440" tIns="45720" rIns="91440" bIns="45720" rtlCol="0" anchor="ctr">
            <a:normAutofit fontScale="75000" lnSpcReduction="20000"/>
          </a:bodyPr>
          <a:lstStyle>
            <a:lvl1pPr algn="l" defTabSz="914400">
              <a:lnSpc>
                <a:spcPct val="90000"/>
              </a:lnSpc>
              <a:spcBef>
                <a:spcPts val="0"/>
              </a:spcBef>
              <a:buNone/>
              <a:defRPr sz="4400">
                <a:solidFill>
                  <a:srgbClr val="0B1B2E"/>
                </a:solidFill>
                <a:latin typeface="Leelawadee UI"/>
                <a:ea typeface="+mj-ea"/>
                <a:cs typeface="Leelawadee UI"/>
              </a:defRPr>
            </a:lvl1pPr>
          </a:lstStyle>
          <a:p>
            <a:pPr>
              <a:defRPr/>
            </a:pPr>
            <a:r>
              <a:rPr lang="en-US" dirty="0">
                <a:latin typeface="Leelawadee" panose="020B0502040204020203" pitchFamily="34" charset="-34"/>
                <a:cs typeface="Leelawadee" panose="020B0502040204020203" pitchFamily="34" charset="-34"/>
              </a:rPr>
              <a:t>Which repository fits to my (bioimage) data?</a:t>
            </a:r>
          </a:p>
        </p:txBody>
      </p:sp>
      <p:sp>
        <p:nvSpPr>
          <p:cNvPr id="9" name="Rechteck 8">
            <a:extLst>
              <a:ext uri="{FF2B5EF4-FFF2-40B4-BE49-F238E27FC236}">
                <a16:creationId xmlns:a16="http://schemas.microsoft.com/office/drawing/2014/main" id="{4CF0E87E-5B66-4A18-9DAF-EA9D68B1909B}"/>
              </a:ext>
            </a:extLst>
          </p:cNvPr>
          <p:cNvSpPr/>
          <p:nvPr/>
        </p:nvSpPr>
        <p:spPr bwMode="auto">
          <a:xfrm>
            <a:off x="915881" y="6329153"/>
            <a:ext cx="4236653" cy="215444"/>
          </a:xfrm>
          <a:prstGeom prst="rect">
            <a:avLst/>
          </a:prstGeom>
        </p:spPr>
        <p:txBody>
          <a:bodyPr wrap="square">
            <a:spAutoFit/>
          </a:bodyPr>
          <a:lstStyle/>
          <a:p>
            <a:endParaRPr lang="de-DE" sz="800" dirty="0">
              <a:latin typeface="Leelawadee" panose="020B0502040204020203" pitchFamily="34" charset="-34"/>
              <a:cs typeface="Leelawadee" panose="020B0502040204020203" pitchFamily="34" charset="-34"/>
            </a:endParaRPr>
          </a:p>
        </p:txBody>
      </p:sp>
      <p:sp>
        <p:nvSpPr>
          <p:cNvPr id="15" name="Inhaltsplatzhalter 2">
            <a:extLst>
              <a:ext uri="{FF2B5EF4-FFF2-40B4-BE49-F238E27FC236}">
                <a16:creationId xmlns:a16="http://schemas.microsoft.com/office/drawing/2014/main" id="{B532A003-704E-43D5-8817-805FB4AF2BF1}"/>
              </a:ext>
            </a:extLst>
          </p:cNvPr>
          <p:cNvSpPr>
            <a:spLocks noGrp="1"/>
          </p:cNvSpPr>
          <p:nvPr>
            <p:ph idx="1"/>
          </p:nvPr>
        </p:nvSpPr>
        <p:spPr bwMode="auto">
          <a:xfrm>
            <a:off x="838200" y="1320800"/>
            <a:ext cx="9502230" cy="4856163"/>
          </a:xfrm>
        </p:spPr>
        <p:txBody>
          <a:bodyPr>
            <a:noAutofit/>
          </a:bodyPr>
          <a:lstStyle/>
          <a:p>
            <a:pPr marL="0" indent="0">
              <a:buNone/>
              <a:defRPr/>
            </a:pPr>
            <a:endParaRPr lang="en-US" sz="2500" dirty="0">
              <a:latin typeface="Leelawadee" panose="020B0502040204020203" pitchFamily="34" charset="-34"/>
              <a:cs typeface="Leelawadee" panose="020B0502040204020203" pitchFamily="34" charset="-34"/>
            </a:endParaRPr>
          </a:p>
          <a:p>
            <a:pPr marL="0" indent="0">
              <a:buNone/>
              <a:defRPr/>
            </a:pPr>
            <a:r>
              <a:rPr lang="en-US" sz="2500" dirty="0">
                <a:latin typeface="Leelawadee" panose="020B0502040204020203" pitchFamily="34" charset="-34"/>
                <a:cs typeface="Leelawadee" panose="020B0502040204020203" pitchFamily="34" charset="-34"/>
              </a:rPr>
              <a:t>You have to decide, do you want to use a</a:t>
            </a:r>
          </a:p>
          <a:p>
            <a:pPr>
              <a:defRPr/>
            </a:pPr>
            <a:r>
              <a:rPr lang="en-US" sz="2500" dirty="0">
                <a:latin typeface="Leelawadee" panose="020B0502040204020203" pitchFamily="34" charset="-34"/>
                <a:cs typeface="Leelawadee" panose="020B0502040204020203" pitchFamily="34" charset="-34"/>
              </a:rPr>
              <a:t>generic repository, e.g. </a:t>
            </a:r>
            <a:r>
              <a:rPr lang="en-US" sz="2500" dirty="0" err="1">
                <a:latin typeface="Leelawadee" panose="020B0502040204020203" pitchFamily="34" charset="-34"/>
                <a:cs typeface="Leelawadee" panose="020B0502040204020203" pitchFamily="34" charset="-34"/>
              </a:rPr>
              <a:t>Zenodo</a:t>
            </a:r>
            <a:endParaRPr lang="en-US" sz="2500" dirty="0">
              <a:latin typeface="Leelawadee" panose="020B0502040204020203" pitchFamily="34" charset="-34"/>
              <a:cs typeface="Leelawadee" panose="020B0502040204020203" pitchFamily="34" charset="-34"/>
            </a:endParaRPr>
          </a:p>
          <a:p>
            <a:pPr>
              <a:defRPr/>
            </a:pPr>
            <a:r>
              <a:rPr lang="en-US" sz="2500" dirty="0">
                <a:latin typeface="Leelawadee" panose="020B0502040204020203" pitchFamily="34" charset="-34"/>
                <a:cs typeface="Leelawadee" panose="020B0502040204020203" pitchFamily="34" charset="-34"/>
              </a:rPr>
              <a:t>discipline-specific or domain-specific repository, e.g. </a:t>
            </a:r>
            <a:r>
              <a:rPr lang="de-DE" sz="2400" dirty="0" err="1"/>
              <a:t>Electron</a:t>
            </a:r>
            <a:r>
              <a:rPr lang="de-DE" sz="2400" dirty="0"/>
              <a:t> </a:t>
            </a:r>
            <a:r>
              <a:rPr lang="de-DE" sz="2400" dirty="0" err="1"/>
              <a:t>Microscopy</a:t>
            </a:r>
            <a:r>
              <a:rPr lang="de-DE" sz="2400" dirty="0"/>
              <a:t> Public Image Archive (</a:t>
            </a:r>
            <a:r>
              <a:rPr lang="en-US" sz="2500" dirty="0">
                <a:latin typeface="Leelawadee" panose="020B0502040204020203" pitchFamily="34" charset="-34"/>
                <a:cs typeface="Leelawadee" panose="020B0502040204020203" pitchFamily="34" charset="-34"/>
              </a:rPr>
              <a:t>EMPIAR)</a:t>
            </a:r>
          </a:p>
          <a:p>
            <a:pPr>
              <a:defRPr/>
            </a:pPr>
            <a:r>
              <a:rPr lang="en-US" sz="2500" dirty="0">
                <a:latin typeface="Leelawadee" panose="020B0502040204020203" pitchFamily="34" charset="-34"/>
                <a:cs typeface="Leelawadee" panose="020B0502040204020203" pitchFamily="34" charset="-34"/>
              </a:rPr>
              <a:t>archive-type data repository, e.g. </a:t>
            </a:r>
            <a:r>
              <a:rPr lang="en-US" sz="2500" dirty="0" err="1">
                <a:latin typeface="Leelawadee" panose="020B0502040204020203" pitchFamily="34" charset="-34"/>
                <a:cs typeface="Leelawadee" panose="020B0502040204020203" pitchFamily="34" charset="-34"/>
              </a:rPr>
              <a:t>BioImage</a:t>
            </a:r>
            <a:r>
              <a:rPr lang="en-US" sz="2500" dirty="0">
                <a:latin typeface="Leelawadee" panose="020B0502040204020203" pitchFamily="34" charset="-34"/>
                <a:cs typeface="Leelawadee" panose="020B0502040204020203" pitchFamily="34" charset="-34"/>
              </a:rPr>
              <a:t> Archive (BIA)</a:t>
            </a:r>
          </a:p>
          <a:p>
            <a:pPr>
              <a:defRPr/>
            </a:pPr>
            <a:r>
              <a:rPr lang="en-US" sz="2500" dirty="0">
                <a:latin typeface="Leelawadee" panose="020B0502040204020203" pitchFamily="34" charset="-34"/>
                <a:cs typeface="Leelawadee" panose="020B0502040204020203" pitchFamily="34" charset="-34"/>
              </a:rPr>
              <a:t>added-value databases, e.g. Image Data Resource (IDR)</a:t>
            </a:r>
            <a:endParaRPr lang="de-DE" sz="2500" dirty="0">
              <a:latin typeface="Leelawadee" panose="020B0502040204020203" pitchFamily="34" charset="-34"/>
              <a:ea typeface="Calibri" panose="020F0502020204030204" pitchFamily="34" charset="0"/>
              <a:cs typeface="Leelawadee" panose="020B0502040204020203" pitchFamily="34" charset="-34"/>
            </a:endParaRPr>
          </a:p>
          <a:p>
            <a:endParaRPr lang="en-US" sz="2500" dirty="0">
              <a:latin typeface="Leelawadee" panose="020B0502040204020203" pitchFamily="34" charset="-34"/>
              <a:cs typeface="Leelawadee" panose="020B0502040204020203" pitchFamily="34" charset="-34"/>
            </a:endParaRPr>
          </a:p>
          <a:p>
            <a:pPr>
              <a:buFont typeface="Wingdings" panose="05000000000000000000" pitchFamily="2" charset="2"/>
              <a:buChar char="Ø"/>
            </a:pPr>
            <a:r>
              <a:rPr lang="en-US" sz="2500" dirty="0">
                <a:latin typeface="Leelawadee" panose="020B0502040204020203" pitchFamily="34" charset="-34"/>
                <a:cs typeface="Leelawadee" panose="020B0502040204020203" pitchFamily="34" charset="-34"/>
              </a:rPr>
              <a:t> Community-developed checklists for publishing images and image analyses, </a:t>
            </a:r>
            <a:r>
              <a:rPr lang="en-US" sz="2500" dirty="0" err="1">
                <a:latin typeface="Leelawadee" panose="020B0502040204020203" pitchFamily="34" charset="-34"/>
                <a:cs typeface="Leelawadee" panose="020B0502040204020203" pitchFamily="34" charset="-34"/>
              </a:rPr>
              <a:t>Schmied</a:t>
            </a:r>
            <a:r>
              <a:rPr lang="en-US" sz="2500" dirty="0">
                <a:latin typeface="Leelawadee" panose="020B0502040204020203" pitchFamily="34" charset="-34"/>
                <a:cs typeface="Leelawadee" panose="020B0502040204020203" pitchFamily="34" charset="-34"/>
              </a:rPr>
              <a:t> et al. (2023), Nat Methods</a:t>
            </a:r>
          </a:p>
        </p:txBody>
      </p:sp>
      <p:pic>
        <p:nvPicPr>
          <p:cNvPr id="11" name="Grafik 10">
            <a:extLst>
              <a:ext uri="{FF2B5EF4-FFF2-40B4-BE49-F238E27FC236}">
                <a16:creationId xmlns:a16="http://schemas.microsoft.com/office/drawing/2014/main" id="{17DE247C-6555-4D4C-9A01-371C12C4BDED}"/>
              </a:ext>
            </a:extLst>
          </p:cNvPr>
          <p:cNvPicPr>
            <a:picLocks noChangeAspect="1"/>
          </p:cNvPicPr>
          <p:nvPr/>
        </p:nvPicPr>
        <p:blipFill rotWithShape="1">
          <a:blip r:embed="rId5"/>
          <a:srcRect r="90036" b="14499"/>
          <a:stretch/>
        </p:blipFill>
        <p:spPr bwMode="auto">
          <a:xfrm>
            <a:off x="10404946" y="3452972"/>
            <a:ext cx="526810" cy="495767"/>
          </a:xfrm>
          <a:prstGeom prst="rect">
            <a:avLst/>
          </a:prstGeom>
        </p:spPr>
      </p:pic>
      <p:pic>
        <p:nvPicPr>
          <p:cNvPr id="12" name="Grafik 11">
            <a:extLst>
              <a:ext uri="{FF2B5EF4-FFF2-40B4-BE49-F238E27FC236}">
                <a16:creationId xmlns:a16="http://schemas.microsoft.com/office/drawing/2014/main" id="{B8350898-4DD5-4DAD-87FA-4675B11A315E}"/>
              </a:ext>
            </a:extLst>
          </p:cNvPr>
          <p:cNvPicPr>
            <a:picLocks noChangeAspect="1"/>
          </p:cNvPicPr>
          <p:nvPr/>
        </p:nvPicPr>
        <p:blipFill rotWithShape="1">
          <a:blip r:embed="rId6">
            <a:extLst>
              <a:ext uri="{96DAC541-7B7A-43D3-8B79-37D633B846F1}">
                <asvg:svgBlip xmlns:asvg="http://schemas.microsoft.com/office/drawing/2016/SVG/main" r:embed="rId7"/>
              </a:ext>
            </a:extLst>
          </a:blip>
          <a:srcRect t="1" r="61474" b="-20203"/>
          <a:stretch/>
        </p:blipFill>
        <p:spPr bwMode="auto">
          <a:xfrm>
            <a:off x="10448124" y="4048551"/>
            <a:ext cx="440454" cy="532577"/>
          </a:xfrm>
          <a:prstGeom prst="rect">
            <a:avLst/>
          </a:prstGeom>
        </p:spPr>
      </p:pic>
      <p:pic>
        <p:nvPicPr>
          <p:cNvPr id="13" name="Grafik 12">
            <a:extLst>
              <a:ext uri="{FF2B5EF4-FFF2-40B4-BE49-F238E27FC236}">
                <a16:creationId xmlns:a16="http://schemas.microsoft.com/office/drawing/2014/main" id="{D70F87DA-CAD5-4350-B5AF-6F5952FAF9F3}"/>
              </a:ext>
            </a:extLst>
          </p:cNvPr>
          <p:cNvPicPr>
            <a:picLocks noChangeAspect="1"/>
          </p:cNvPicPr>
          <p:nvPr/>
        </p:nvPicPr>
        <p:blipFill rotWithShape="1">
          <a:blip r:embed="rId8"/>
          <a:srcRect l="16396" t="8592" r="9680" b="8201"/>
          <a:stretch/>
        </p:blipFill>
        <p:spPr bwMode="auto">
          <a:xfrm>
            <a:off x="10448124" y="2660884"/>
            <a:ext cx="440454" cy="495767"/>
          </a:xfrm>
          <a:prstGeom prst="rect">
            <a:avLst/>
          </a:prstGeom>
        </p:spPr>
      </p:pic>
      <p:pic>
        <p:nvPicPr>
          <p:cNvPr id="3" name="Grafik 2">
            <a:extLst>
              <a:ext uri="{FF2B5EF4-FFF2-40B4-BE49-F238E27FC236}">
                <a16:creationId xmlns:a16="http://schemas.microsoft.com/office/drawing/2014/main" id="{BDB896D3-C1DF-4070-BD1B-2CE7597186CE}"/>
              </a:ext>
            </a:extLst>
          </p:cNvPr>
          <p:cNvPicPr>
            <a:picLocks noChangeAspect="1"/>
          </p:cNvPicPr>
          <p:nvPr/>
        </p:nvPicPr>
        <p:blipFill>
          <a:blip r:embed="rId9"/>
          <a:stretch>
            <a:fillRect/>
          </a:stretch>
        </p:blipFill>
        <p:spPr>
          <a:xfrm>
            <a:off x="10128448" y="2176469"/>
            <a:ext cx="1079806" cy="431922"/>
          </a:xfrm>
          <a:prstGeom prst="rect">
            <a:avLst/>
          </a:prstGeom>
        </p:spPr>
      </p:pic>
      <p:sp>
        <p:nvSpPr>
          <p:cNvPr id="2" name="Rechteck: abgerundete Ecken 1">
            <a:extLst>
              <a:ext uri="{FF2B5EF4-FFF2-40B4-BE49-F238E27FC236}">
                <a16:creationId xmlns:a16="http://schemas.microsoft.com/office/drawing/2014/main" id="{082F2912-E6A2-4369-B24B-A6562EBC49A8}"/>
              </a:ext>
            </a:extLst>
          </p:cNvPr>
          <p:cNvSpPr/>
          <p:nvPr/>
        </p:nvSpPr>
        <p:spPr>
          <a:xfrm>
            <a:off x="5052560" y="3356992"/>
            <a:ext cx="6048000" cy="1188000"/>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atin typeface="Leelawadee" panose="020B0502040204020203" pitchFamily="34" charset="-34"/>
              <a:cs typeface="Leelawadee" panose="020B0502040204020203" pitchFamily="34" charset="-34"/>
            </a:endParaRPr>
          </a:p>
        </p:txBody>
      </p:sp>
      <p:sp>
        <p:nvSpPr>
          <p:cNvPr id="19" name="Datumsplatzhalter 3">
            <a:extLst>
              <a:ext uri="{FF2B5EF4-FFF2-40B4-BE49-F238E27FC236}">
                <a16:creationId xmlns:a16="http://schemas.microsoft.com/office/drawing/2014/main" id="{4E9AB36A-13A9-4A37-99B9-1329BBEBA28D}"/>
              </a:ext>
            </a:extLst>
          </p:cNvPr>
          <p:cNvSpPr txBox="1">
            <a:spLocks/>
          </p:cNvSpPr>
          <p:nvPr/>
        </p:nvSpPr>
        <p:spPr bwMode="auto">
          <a:xfrm>
            <a:off x="10094429" y="6422389"/>
            <a:ext cx="905142" cy="260985"/>
          </a:xfrm>
          <a:prstGeom prst="rect">
            <a:avLst/>
          </a:prstGeom>
        </p:spPr>
        <p:txBody>
          <a:bodyPr anchor="ctr" anchorCtr="0"/>
          <a:lstStyle>
            <a:defPPr>
              <a:defRPr lang="de-DE"/>
            </a:defPPr>
            <a:lvl1pPr marL="0" algn="ctr" defTabSz="914400">
              <a:defRPr sz="900">
                <a:solidFill>
                  <a:schemeClr val="tx1"/>
                </a:solidFill>
                <a:latin typeface="Leelawadee UI"/>
                <a:ea typeface="+mn-ea"/>
                <a:cs typeface="Leelawadee UI"/>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a:lstStyle>
          <a:p>
            <a:pPr>
              <a:defRPr/>
            </a:pPr>
            <a:r>
              <a:rPr lang="de-DE" dirty="0">
                <a:latin typeface="Leelawadee" panose="020B0502040204020203" pitchFamily="34" charset="-34"/>
                <a:cs typeface="Leelawadee" panose="020B0502040204020203" pitchFamily="34" charset="-34"/>
              </a:rPr>
              <a:t>12.03.2025</a:t>
            </a:r>
          </a:p>
        </p:txBody>
      </p:sp>
      <p:sp>
        <p:nvSpPr>
          <p:cNvPr id="16" name="Datumsplatzhalter 3">
            <a:extLst>
              <a:ext uri="{FF2B5EF4-FFF2-40B4-BE49-F238E27FC236}">
                <a16:creationId xmlns:a16="http://schemas.microsoft.com/office/drawing/2014/main" id="{E3418EAF-A983-4932-A9D1-7B7474BD7584}"/>
              </a:ext>
            </a:extLst>
          </p:cNvPr>
          <p:cNvSpPr txBox="1">
            <a:spLocks/>
          </p:cNvSpPr>
          <p:nvPr/>
        </p:nvSpPr>
        <p:spPr bwMode="auto">
          <a:xfrm>
            <a:off x="7118962" y="6606319"/>
            <a:ext cx="2846301" cy="200245"/>
          </a:xfrm>
          <a:prstGeom prst="rect">
            <a:avLst/>
          </a:prstGeom>
        </p:spPr>
        <p:txBody>
          <a:bodyPr anchor="ctr" anchorCtr="0"/>
          <a:lstStyle>
            <a:defPPr>
              <a:defRPr lang="de-DE"/>
            </a:defPPr>
            <a:lvl1pPr marL="0" algn="ctr" defTabSz="914400">
              <a:defRPr sz="900">
                <a:solidFill>
                  <a:schemeClr val="tx1"/>
                </a:solidFill>
                <a:latin typeface="Leelawadee UI"/>
                <a:ea typeface="+mn-ea"/>
                <a:cs typeface="Leelawadee UI"/>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a:lstStyle>
          <a:p>
            <a:pPr>
              <a:defRPr/>
            </a:pPr>
            <a:r>
              <a:rPr lang="de-DE" b="1" dirty="0">
                <a:latin typeface="Leelawadee" panose="020B0502040204020203" pitchFamily="34" charset="-34"/>
                <a:cs typeface="Leelawadee" panose="020B0502040204020203" pitchFamily="34" charset="-34"/>
              </a:rPr>
              <a:t>Workshop 134 – E-Science Tage</a:t>
            </a:r>
          </a:p>
        </p:txBody>
      </p:sp>
    </p:spTree>
    <p:extLst>
      <p:ext uri="{BB962C8B-B14F-4D97-AF65-F5344CB8AC3E}">
        <p14:creationId xmlns:p14="http://schemas.microsoft.com/office/powerpoint/2010/main" val="41119953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5">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5">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5">
                                            <p:txEl>
                                              <p:pRg st="4" end="4"/>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1"/>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15">
                                            <p:txEl>
                                              <p:pRg st="5" end="5"/>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12"/>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5">
                                            <p:txEl>
                                              <p:pRg st="7" end="7"/>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7" name="Foliennummernplatzhalter 5"/>
          <p:cNvSpPr>
            <a:spLocks noGrp="1"/>
          </p:cNvSpPr>
          <p:nvPr>
            <p:ph type="sldNum" sz="quarter" idx="4294967295"/>
          </p:nvPr>
        </p:nvSpPr>
        <p:spPr bwMode="auto">
          <a:xfrm>
            <a:off x="10999571" y="6422389"/>
            <a:ext cx="684429" cy="260985"/>
          </a:xfrm>
          <a:prstGeom prst="rect">
            <a:avLst/>
          </a:prstGeom>
        </p:spPr>
        <p:txBody>
          <a:bodyPr anchor="ctr" anchorCtr="0"/>
          <a:lstStyle>
            <a:lvl1pPr algn="ctr">
              <a:defRPr sz="900">
                <a:solidFill>
                  <a:srgbClr val="0B1B2E"/>
                </a:solidFill>
                <a:latin typeface="Leelawadee UI"/>
                <a:cs typeface="Leelawadee UI"/>
              </a:defRPr>
            </a:lvl1pPr>
          </a:lstStyle>
          <a:p>
            <a:pPr>
              <a:defRPr/>
            </a:pPr>
            <a:fld id="{8B28DBE6-A72F-4110-9C20-90C998823C45}" type="slidenum">
              <a:rPr lang="de-DE">
                <a:latin typeface="Leelawadee" panose="020B0502040204020203" pitchFamily="34" charset="-34"/>
                <a:cs typeface="Leelawadee" panose="020B0502040204020203" pitchFamily="34" charset="-34"/>
              </a:rPr>
              <a:t>8</a:t>
            </a:fld>
            <a:endParaRPr lang="de-DE">
              <a:latin typeface="Leelawadee" panose="020B0502040204020203" pitchFamily="34" charset="-34"/>
              <a:cs typeface="Leelawadee" panose="020B0502040204020203" pitchFamily="34" charset="-34"/>
            </a:endParaRPr>
          </a:p>
        </p:txBody>
      </p:sp>
      <p:pic>
        <p:nvPicPr>
          <p:cNvPr id="8" name="Picture 2" descr="https://mirrors.creativecommons.org/presskit/buttons/88x31/png/by.png"/>
          <p:cNvPicPr>
            <a:picLocks noChangeAspect="1" noChangeArrowheads="1"/>
          </p:cNvPicPr>
          <p:nvPr/>
        </p:nvPicPr>
        <p:blipFill>
          <a:blip r:embed="rId3"/>
          <a:stretch/>
        </p:blipFill>
        <p:spPr bwMode="auto">
          <a:xfrm>
            <a:off x="193083" y="6363629"/>
            <a:ext cx="693652" cy="242690"/>
          </a:xfrm>
          <a:prstGeom prst="rect">
            <a:avLst/>
          </a:prstGeom>
          <a:noFill/>
        </p:spPr>
      </p:pic>
      <p:pic>
        <p:nvPicPr>
          <p:cNvPr id="17" name="Grafik 16">
            <a:extLst>
              <a:ext uri="{FF2B5EF4-FFF2-40B4-BE49-F238E27FC236}">
                <a16:creationId xmlns:a16="http://schemas.microsoft.com/office/drawing/2014/main" id="{AA91E4BF-15C7-40BD-8C07-D9B4C1783971}"/>
              </a:ext>
            </a:extLst>
          </p:cNvPr>
          <p:cNvPicPr>
            <a:picLocks noChangeAspect="1"/>
          </p:cNvPicPr>
          <p:nvPr/>
        </p:nvPicPr>
        <p:blipFill>
          <a:blip r:embed="rId4"/>
          <a:stretch>
            <a:fillRect/>
          </a:stretch>
        </p:blipFill>
        <p:spPr bwMode="auto">
          <a:xfrm>
            <a:off x="127097" y="247971"/>
            <a:ext cx="1000351" cy="732757"/>
          </a:xfrm>
          <a:prstGeom prst="rect">
            <a:avLst/>
          </a:prstGeom>
        </p:spPr>
      </p:pic>
      <p:sp>
        <p:nvSpPr>
          <p:cNvPr id="18" name="Titel 1">
            <a:extLst>
              <a:ext uri="{FF2B5EF4-FFF2-40B4-BE49-F238E27FC236}">
                <a16:creationId xmlns:a16="http://schemas.microsoft.com/office/drawing/2014/main" id="{1036FFC1-024B-4579-B134-134E0556AD0D}"/>
              </a:ext>
            </a:extLst>
          </p:cNvPr>
          <p:cNvSpPr txBox="1">
            <a:spLocks/>
          </p:cNvSpPr>
          <p:nvPr/>
        </p:nvSpPr>
        <p:spPr bwMode="auto">
          <a:xfrm>
            <a:off x="1343472" y="284507"/>
            <a:ext cx="8524630" cy="681355"/>
          </a:xfrm>
          <a:prstGeom prst="rect">
            <a:avLst/>
          </a:prstGeom>
        </p:spPr>
        <p:txBody>
          <a:bodyPr vert="horz" lIns="91440" tIns="45720" rIns="91440" bIns="45720" rtlCol="0" anchor="ctr">
            <a:normAutofit fontScale="97500"/>
          </a:bodyPr>
          <a:lstStyle>
            <a:lvl1pPr algn="l" defTabSz="914400">
              <a:lnSpc>
                <a:spcPct val="90000"/>
              </a:lnSpc>
              <a:spcBef>
                <a:spcPts val="0"/>
              </a:spcBef>
              <a:buNone/>
              <a:defRPr sz="4400">
                <a:solidFill>
                  <a:srgbClr val="0B1B2E"/>
                </a:solidFill>
                <a:latin typeface="Leelawadee UI"/>
                <a:ea typeface="+mj-ea"/>
                <a:cs typeface="Leelawadee UI"/>
              </a:defRPr>
            </a:lvl1pPr>
          </a:lstStyle>
          <a:p>
            <a:pPr algn="ctr">
              <a:defRPr/>
            </a:pPr>
            <a:r>
              <a:rPr lang="de-DE" dirty="0" err="1">
                <a:latin typeface="Leelawadee" panose="020B0502040204020203" pitchFamily="34" charset="-34"/>
                <a:cs typeface="Leelawadee" panose="020B0502040204020203" pitchFamily="34" charset="-34"/>
              </a:rPr>
              <a:t>BioImage</a:t>
            </a:r>
            <a:r>
              <a:rPr lang="de-DE" dirty="0">
                <a:latin typeface="Leelawadee" panose="020B0502040204020203" pitchFamily="34" charset="-34"/>
                <a:cs typeface="Leelawadee" panose="020B0502040204020203" pitchFamily="34" charset="-34"/>
              </a:rPr>
              <a:t> Archive (BIA)</a:t>
            </a:r>
          </a:p>
        </p:txBody>
      </p:sp>
      <p:pic>
        <p:nvPicPr>
          <p:cNvPr id="9" name="Grafik 8">
            <a:extLst>
              <a:ext uri="{FF2B5EF4-FFF2-40B4-BE49-F238E27FC236}">
                <a16:creationId xmlns:a16="http://schemas.microsoft.com/office/drawing/2014/main" id="{9E715805-8BA2-433F-AA10-C3A33AF53662}"/>
              </a:ext>
            </a:extLst>
          </p:cNvPr>
          <p:cNvPicPr>
            <a:picLocks noChangeAspect="1"/>
          </p:cNvPicPr>
          <p:nvPr/>
        </p:nvPicPr>
        <p:blipFill rotWithShape="1">
          <a:blip r:embed="rId5"/>
          <a:srcRect r="90036" b="14499"/>
          <a:stretch/>
        </p:blipFill>
        <p:spPr bwMode="auto">
          <a:xfrm>
            <a:off x="8544272" y="231755"/>
            <a:ext cx="841859" cy="792251"/>
          </a:xfrm>
          <a:prstGeom prst="rect">
            <a:avLst/>
          </a:prstGeom>
        </p:spPr>
      </p:pic>
      <p:sp>
        <p:nvSpPr>
          <p:cNvPr id="15" name="Inhaltsplatzhalter 2">
            <a:extLst>
              <a:ext uri="{FF2B5EF4-FFF2-40B4-BE49-F238E27FC236}">
                <a16:creationId xmlns:a16="http://schemas.microsoft.com/office/drawing/2014/main" id="{676B3E28-9432-4237-8B2A-D937A2D08AAD}"/>
              </a:ext>
            </a:extLst>
          </p:cNvPr>
          <p:cNvSpPr>
            <a:spLocks noGrp="1"/>
          </p:cNvSpPr>
          <p:nvPr>
            <p:ph idx="1"/>
          </p:nvPr>
        </p:nvSpPr>
        <p:spPr bwMode="auto">
          <a:xfrm>
            <a:off x="838200" y="1196752"/>
            <a:ext cx="4609728" cy="4856163"/>
          </a:xfrm>
        </p:spPr>
        <p:txBody>
          <a:bodyPr>
            <a:noAutofit/>
          </a:bodyPr>
          <a:lstStyle/>
          <a:p>
            <a:pPr marL="0" indent="0">
              <a:buNone/>
            </a:pPr>
            <a:r>
              <a:rPr lang="en-US" sz="2200" b="1" dirty="0">
                <a:latin typeface="Leelawadee" panose="020B0502040204020203" pitchFamily="34" charset="-34"/>
                <a:cs typeface="Leelawadee" panose="020B0502040204020203" pitchFamily="34" charset="-34"/>
              </a:rPr>
              <a:t>Type: </a:t>
            </a:r>
          </a:p>
          <a:p>
            <a:r>
              <a:rPr lang="en-US" sz="2200" dirty="0">
                <a:latin typeface="Leelawadee" panose="020B0502040204020203" pitchFamily="34" charset="-34"/>
                <a:cs typeface="Leelawadee" panose="020B0502040204020203" pitchFamily="34" charset="-34"/>
              </a:rPr>
              <a:t>archive image data repository</a:t>
            </a:r>
          </a:p>
          <a:p>
            <a:pPr marL="0" indent="0">
              <a:buNone/>
            </a:pPr>
            <a:r>
              <a:rPr lang="en-US" sz="2200" b="1" dirty="0">
                <a:latin typeface="Leelawadee" panose="020B0502040204020203" pitchFamily="34" charset="-34"/>
                <a:cs typeface="Leelawadee" panose="020B0502040204020203" pitchFamily="34" charset="-34"/>
              </a:rPr>
              <a:t>Location: </a:t>
            </a:r>
          </a:p>
          <a:p>
            <a:r>
              <a:rPr lang="en-US" sz="2200" dirty="0">
                <a:latin typeface="Leelawadee" panose="020B0502040204020203" pitchFamily="34" charset="-34"/>
                <a:cs typeface="Leelawadee" panose="020B0502040204020203" pitchFamily="34" charset="-34"/>
              </a:rPr>
              <a:t>implemented at the European Molecular Biology Laboratory – European Bioinformatics Institute (EMBL-EBI) at </a:t>
            </a:r>
            <a:r>
              <a:rPr lang="en-US" sz="2200" dirty="0" err="1">
                <a:latin typeface="Leelawadee" panose="020B0502040204020203" pitchFamily="34" charset="-34"/>
                <a:cs typeface="Leelawadee" panose="020B0502040204020203" pitchFamily="34" charset="-34"/>
              </a:rPr>
              <a:t>Hinxton</a:t>
            </a:r>
            <a:r>
              <a:rPr lang="en-US" sz="2200" dirty="0">
                <a:latin typeface="Leelawadee" panose="020B0502040204020203" pitchFamily="34" charset="-34"/>
                <a:cs typeface="Leelawadee" panose="020B0502040204020203" pitchFamily="34" charset="-34"/>
              </a:rPr>
              <a:t>, UK</a:t>
            </a:r>
          </a:p>
          <a:p>
            <a:pPr marL="0" indent="0">
              <a:buNone/>
            </a:pPr>
            <a:r>
              <a:rPr lang="en-US" sz="2200" b="1" dirty="0">
                <a:latin typeface="Leelawadee" panose="020B0502040204020203" pitchFamily="34" charset="-34"/>
                <a:cs typeface="Leelawadee" panose="020B0502040204020203" pitchFamily="34" charset="-34"/>
              </a:rPr>
              <a:t>Data uploaded:</a:t>
            </a:r>
          </a:p>
          <a:p>
            <a:r>
              <a:rPr lang="en-US" sz="2200" dirty="0">
                <a:latin typeface="Leelawadee" panose="020B0502040204020203" pitchFamily="34" charset="-34"/>
                <a:cs typeface="Leelawadee" panose="020B0502040204020203" pitchFamily="34" charset="-34"/>
              </a:rPr>
              <a:t>as of January 2025 600 TB was deposited</a:t>
            </a:r>
          </a:p>
          <a:p>
            <a:r>
              <a:rPr lang="en-US" sz="2200" dirty="0">
                <a:latin typeface="Leelawadee" panose="020B0502040204020203" pitchFamily="34" charset="-34"/>
                <a:cs typeface="Leelawadee" panose="020B0502040204020203" pitchFamily="34" charset="-34"/>
              </a:rPr>
              <a:t>in over 800 studies</a:t>
            </a:r>
          </a:p>
        </p:txBody>
      </p:sp>
      <p:sp>
        <p:nvSpPr>
          <p:cNvPr id="12" name="Datumsplatzhalter 3">
            <a:extLst>
              <a:ext uri="{FF2B5EF4-FFF2-40B4-BE49-F238E27FC236}">
                <a16:creationId xmlns:a16="http://schemas.microsoft.com/office/drawing/2014/main" id="{263E70B8-F109-4348-9047-E009C56612BA}"/>
              </a:ext>
            </a:extLst>
          </p:cNvPr>
          <p:cNvSpPr txBox="1">
            <a:spLocks/>
          </p:cNvSpPr>
          <p:nvPr/>
        </p:nvSpPr>
        <p:spPr bwMode="auto">
          <a:xfrm>
            <a:off x="10094429" y="6422389"/>
            <a:ext cx="905142" cy="260985"/>
          </a:xfrm>
          <a:prstGeom prst="rect">
            <a:avLst/>
          </a:prstGeom>
        </p:spPr>
        <p:txBody>
          <a:bodyPr anchor="ctr" anchorCtr="0"/>
          <a:lstStyle>
            <a:defPPr>
              <a:defRPr lang="de-DE"/>
            </a:defPPr>
            <a:lvl1pPr marL="0" algn="ctr" defTabSz="914400">
              <a:defRPr sz="900">
                <a:solidFill>
                  <a:schemeClr val="tx1"/>
                </a:solidFill>
                <a:latin typeface="Leelawadee UI"/>
                <a:ea typeface="+mn-ea"/>
                <a:cs typeface="Leelawadee UI"/>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a:lstStyle>
          <a:p>
            <a:pPr>
              <a:defRPr/>
            </a:pPr>
            <a:r>
              <a:rPr lang="de-DE" dirty="0">
                <a:latin typeface="Leelawadee" panose="020B0502040204020203" pitchFamily="34" charset="-34"/>
                <a:cs typeface="Leelawadee" panose="020B0502040204020203" pitchFamily="34" charset="-34"/>
              </a:rPr>
              <a:t>March 2025</a:t>
            </a:r>
          </a:p>
        </p:txBody>
      </p:sp>
      <p:pic>
        <p:nvPicPr>
          <p:cNvPr id="14" name="Grafik 13">
            <a:extLst>
              <a:ext uri="{FF2B5EF4-FFF2-40B4-BE49-F238E27FC236}">
                <a16:creationId xmlns:a16="http://schemas.microsoft.com/office/drawing/2014/main" id="{B6B0EC54-0E1B-47D8-9ED0-B508153CDFB3}"/>
              </a:ext>
            </a:extLst>
          </p:cNvPr>
          <p:cNvPicPr>
            <a:picLocks noChangeAspect="1"/>
          </p:cNvPicPr>
          <p:nvPr/>
        </p:nvPicPr>
        <p:blipFill>
          <a:blip r:embed="rId6"/>
          <a:stretch>
            <a:fillRect/>
          </a:stretch>
        </p:blipFill>
        <p:spPr bwMode="auto">
          <a:xfrm>
            <a:off x="5581602" y="1196752"/>
            <a:ext cx="6102398" cy="4320480"/>
          </a:xfrm>
          <a:prstGeom prst="rect">
            <a:avLst/>
          </a:prstGeom>
        </p:spPr>
      </p:pic>
      <p:sp>
        <p:nvSpPr>
          <p:cNvPr id="19" name="Rechteck 18">
            <a:extLst>
              <a:ext uri="{FF2B5EF4-FFF2-40B4-BE49-F238E27FC236}">
                <a16:creationId xmlns:a16="http://schemas.microsoft.com/office/drawing/2014/main" id="{8F1E765D-818D-4908-BE89-082852C98A4E}"/>
              </a:ext>
            </a:extLst>
          </p:cNvPr>
          <p:cNvSpPr/>
          <p:nvPr/>
        </p:nvSpPr>
        <p:spPr bwMode="auto">
          <a:xfrm>
            <a:off x="6888088" y="5555350"/>
            <a:ext cx="3831426" cy="584775"/>
          </a:xfrm>
          <a:prstGeom prst="rect">
            <a:avLst/>
          </a:prstGeom>
        </p:spPr>
        <p:txBody>
          <a:bodyPr wrap="square">
            <a:spAutoFit/>
          </a:bodyPr>
          <a:lstStyle/>
          <a:p>
            <a:pPr marL="0" indent="0">
              <a:buNone/>
            </a:pPr>
            <a:r>
              <a:rPr lang="en-US" sz="1600" dirty="0">
                <a:latin typeface="Leelawadee" panose="020B0502040204020203" pitchFamily="34" charset="-34"/>
                <a:cs typeface="Leelawadee" panose="020B0502040204020203" pitchFamily="34" charset="-34"/>
                <a:hlinkClick r:id="rId7"/>
              </a:rPr>
              <a:t>https://www.ebi.ac.uk/bioimage-archive/</a:t>
            </a:r>
            <a:endParaRPr lang="en-US" sz="1600" dirty="0">
              <a:latin typeface="Leelawadee" panose="020B0502040204020203" pitchFamily="34" charset="-34"/>
              <a:cs typeface="Leelawadee" panose="020B0502040204020203" pitchFamily="34" charset="-34"/>
            </a:endParaRPr>
          </a:p>
          <a:p>
            <a:pPr marL="0" indent="0">
              <a:buNone/>
            </a:pPr>
            <a:endParaRPr lang="en-US" sz="1600" dirty="0">
              <a:latin typeface="Leelawadee" panose="020B0502040204020203" pitchFamily="34" charset="-34"/>
              <a:cs typeface="Leelawadee" panose="020B0502040204020203" pitchFamily="34" charset="-34"/>
            </a:endParaRPr>
          </a:p>
        </p:txBody>
      </p:sp>
      <p:sp>
        <p:nvSpPr>
          <p:cNvPr id="16" name="Datumsplatzhalter 3">
            <a:extLst>
              <a:ext uri="{FF2B5EF4-FFF2-40B4-BE49-F238E27FC236}">
                <a16:creationId xmlns:a16="http://schemas.microsoft.com/office/drawing/2014/main" id="{783A82B8-E465-471E-BC12-A0E81AFEB5A4}"/>
              </a:ext>
            </a:extLst>
          </p:cNvPr>
          <p:cNvSpPr txBox="1">
            <a:spLocks/>
          </p:cNvSpPr>
          <p:nvPr/>
        </p:nvSpPr>
        <p:spPr bwMode="auto">
          <a:xfrm>
            <a:off x="7118962" y="6606319"/>
            <a:ext cx="2846301" cy="200245"/>
          </a:xfrm>
          <a:prstGeom prst="rect">
            <a:avLst/>
          </a:prstGeom>
        </p:spPr>
        <p:txBody>
          <a:bodyPr anchor="ctr" anchorCtr="0"/>
          <a:lstStyle>
            <a:defPPr>
              <a:defRPr lang="de-DE"/>
            </a:defPPr>
            <a:lvl1pPr marL="0" algn="ctr" defTabSz="914400">
              <a:defRPr sz="900">
                <a:solidFill>
                  <a:schemeClr val="tx1"/>
                </a:solidFill>
                <a:latin typeface="Leelawadee UI"/>
                <a:ea typeface="+mn-ea"/>
                <a:cs typeface="Leelawadee UI"/>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a:lstStyle>
          <a:p>
            <a:pPr>
              <a:defRPr/>
            </a:pPr>
            <a:r>
              <a:rPr lang="de-DE" b="1" dirty="0">
                <a:latin typeface="Leelawadee" panose="020B0502040204020203" pitchFamily="34" charset="-34"/>
                <a:cs typeface="Leelawadee" panose="020B0502040204020203" pitchFamily="34" charset="-34"/>
              </a:rPr>
              <a:t>Workshop 134 – E-Science Tage</a:t>
            </a:r>
          </a:p>
        </p:txBody>
      </p:sp>
    </p:spTree>
    <p:extLst>
      <p:ext uri="{BB962C8B-B14F-4D97-AF65-F5344CB8AC3E}">
        <p14:creationId xmlns:p14="http://schemas.microsoft.com/office/powerpoint/2010/main" val="41451123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5">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5">
                                            <p:txEl>
                                              <p:pRg st="3" end="3"/>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5">
                                            <p:txEl>
                                              <p:pRg st="4" end="4"/>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5">
                                            <p:txEl>
                                              <p:pRg st="5" end="5"/>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5">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7" name="Foliennummernplatzhalter 5"/>
          <p:cNvSpPr>
            <a:spLocks noGrp="1"/>
          </p:cNvSpPr>
          <p:nvPr>
            <p:ph type="sldNum" sz="quarter" idx="4294967295"/>
          </p:nvPr>
        </p:nvSpPr>
        <p:spPr bwMode="auto">
          <a:xfrm>
            <a:off x="10999571" y="6422389"/>
            <a:ext cx="684429" cy="260985"/>
          </a:xfrm>
          <a:prstGeom prst="rect">
            <a:avLst/>
          </a:prstGeom>
        </p:spPr>
        <p:txBody>
          <a:bodyPr anchor="ctr" anchorCtr="0"/>
          <a:lstStyle>
            <a:lvl1pPr algn="ctr">
              <a:defRPr sz="900">
                <a:solidFill>
                  <a:srgbClr val="0B1B2E"/>
                </a:solidFill>
                <a:latin typeface="Leelawadee UI"/>
                <a:cs typeface="Leelawadee UI"/>
              </a:defRPr>
            </a:lvl1pPr>
          </a:lstStyle>
          <a:p>
            <a:pPr>
              <a:defRPr/>
            </a:pPr>
            <a:fld id="{8B28DBE6-A72F-4110-9C20-90C998823C45}" type="slidenum">
              <a:rPr lang="de-DE">
                <a:latin typeface="Leelawadee" panose="020B0502040204020203" pitchFamily="34" charset="-34"/>
                <a:cs typeface="Leelawadee" panose="020B0502040204020203" pitchFamily="34" charset="-34"/>
              </a:rPr>
              <a:t>9</a:t>
            </a:fld>
            <a:endParaRPr lang="de-DE">
              <a:latin typeface="Leelawadee" panose="020B0502040204020203" pitchFamily="34" charset="-34"/>
              <a:cs typeface="Leelawadee" panose="020B0502040204020203" pitchFamily="34" charset="-34"/>
            </a:endParaRPr>
          </a:p>
        </p:txBody>
      </p:sp>
      <p:pic>
        <p:nvPicPr>
          <p:cNvPr id="8" name="Picture 2" descr="https://mirrors.creativecommons.org/presskit/buttons/88x31/png/by.png"/>
          <p:cNvPicPr>
            <a:picLocks noChangeAspect="1" noChangeArrowheads="1"/>
          </p:cNvPicPr>
          <p:nvPr/>
        </p:nvPicPr>
        <p:blipFill>
          <a:blip r:embed="rId3"/>
          <a:stretch/>
        </p:blipFill>
        <p:spPr bwMode="auto">
          <a:xfrm>
            <a:off x="193083" y="6363629"/>
            <a:ext cx="693652" cy="242690"/>
          </a:xfrm>
          <a:prstGeom prst="rect">
            <a:avLst/>
          </a:prstGeom>
          <a:noFill/>
        </p:spPr>
      </p:pic>
      <p:pic>
        <p:nvPicPr>
          <p:cNvPr id="17" name="Grafik 16">
            <a:extLst>
              <a:ext uri="{FF2B5EF4-FFF2-40B4-BE49-F238E27FC236}">
                <a16:creationId xmlns:a16="http://schemas.microsoft.com/office/drawing/2014/main" id="{AA91E4BF-15C7-40BD-8C07-D9B4C1783971}"/>
              </a:ext>
            </a:extLst>
          </p:cNvPr>
          <p:cNvPicPr>
            <a:picLocks noChangeAspect="1"/>
          </p:cNvPicPr>
          <p:nvPr/>
        </p:nvPicPr>
        <p:blipFill>
          <a:blip r:embed="rId4"/>
          <a:stretch>
            <a:fillRect/>
          </a:stretch>
        </p:blipFill>
        <p:spPr bwMode="auto">
          <a:xfrm>
            <a:off x="127097" y="247971"/>
            <a:ext cx="1000351" cy="732757"/>
          </a:xfrm>
          <a:prstGeom prst="rect">
            <a:avLst/>
          </a:prstGeom>
        </p:spPr>
      </p:pic>
      <p:sp>
        <p:nvSpPr>
          <p:cNvPr id="18" name="Titel 1">
            <a:extLst>
              <a:ext uri="{FF2B5EF4-FFF2-40B4-BE49-F238E27FC236}">
                <a16:creationId xmlns:a16="http://schemas.microsoft.com/office/drawing/2014/main" id="{1036FFC1-024B-4579-B134-134E0556AD0D}"/>
              </a:ext>
            </a:extLst>
          </p:cNvPr>
          <p:cNvSpPr txBox="1">
            <a:spLocks/>
          </p:cNvSpPr>
          <p:nvPr/>
        </p:nvSpPr>
        <p:spPr bwMode="auto">
          <a:xfrm>
            <a:off x="1343472" y="284507"/>
            <a:ext cx="8524630" cy="681355"/>
          </a:xfrm>
          <a:prstGeom prst="rect">
            <a:avLst/>
          </a:prstGeom>
        </p:spPr>
        <p:txBody>
          <a:bodyPr vert="horz" lIns="91440" tIns="45720" rIns="91440" bIns="45720" rtlCol="0" anchor="ctr">
            <a:normAutofit fontScale="97500"/>
          </a:bodyPr>
          <a:lstStyle>
            <a:lvl1pPr algn="l" defTabSz="914400">
              <a:lnSpc>
                <a:spcPct val="90000"/>
              </a:lnSpc>
              <a:spcBef>
                <a:spcPts val="0"/>
              </a:spcBef>
              <a:buNone/>
              <a:defRPr sz="4400">
                <a:solidFill>
                  <a:srgbClr val="0B1B2E"/>
                </a:solidFill>
                <a:latin typeface="Leelawadee UI"/>
                <a:ea typeface="+mj-ea"/>
                <a:cs typeface="Leelawadee UI"/>
              </a:defRPr>
            </a:lvl1pPr>
          </a:lstStyle>
          <a:p>
            <a:pPr algn="ctr">
              <a:defRPr/>
            </a:pPr>
            <a:r>
              <a:rPr lang="de-DE" dirty="0" err="1">
                <a:latin typeface="Leelawadee" panose="020B0502040204020203" pitchFamily="34" charset="-34"/>
                <a:cs typeface="Leelawadee" panose="020B0502040204020203" pitchFamily="34" charset="-34"/>
              </a:rPr>
              <a:t>BioImage</a:t>
            </a:r>
            <a:r>
              <a:rPr lang="de-DE" dirty="0">
                <a:latin typeface="Leelawadee" panose="020B0502040204020203" pitchFamily="34" charset="-34"/>
                <a:cs typeface="Leelawadee" panose="020B0502040204020203" pitchFamily="34" charset="-34"/>
              </a:rPr>
              <a:t> Archive (BIA)</a:t>
            </a:r>
          </a:p>
        </p:txBody>
      </p:sp>
      <p:pic>
        <p:nvPicPr>
          <p:cNvPr id="9" name="Grafik 8">
            <a:extLst>
              <a:ext uri="{FF2B5EF4-FFF2-40B4-BE49-F238E27FC236}">
                <a16:creationId xmlns:a16="http://schemas.microsoft.com/office/drawing/2014/main" id="{9E715805-8BA2-433F-AA10-C3A33AF53662}"/>
              </a:ext>
            </a:extLst>
          </p:cNvPr>
          <p:cNvPicPr>
            <a:picLocks noChangeAspect="1"/>
          </p:cNvPicPr>
          <p:nvPr/>
        </p:nvPicPr>
        <p:blipFill rotWithShape="1">
          <a:blip r:embed="rId5"/>
          <a:srcRect r="90036" b="14499"/>
          <a:stretch/>
        </p:blipFill>
        <p:spPr bwMode="auto">
          <a:xfrm>
            <a:off x="8544272" y="231755"/>
            <a:ext cx="841859" cy="792251"/>
          </a:xfrm>
          <a:prstGeom prst="rect">
            <a:avLst/>
          </a:prstGeom>
        </p:spPr>
      </p:pic>
      <p:sp>
        <p:nvSpPr>
          <p:cNvPr id="5" name="Inhaltsplatzhalter 4">
            <a:extLst>
              <a:ext uri="{FF2B5EF4-FFF2-40B4-BE49-F238E27FC236}">
                <a16:creationId xmlns:a16="http://schemas.microsoft.com/office/drawing/2014/main" id="{40B2170C-DA00-4F2B-AC32-5A9AD22DB33C}"/>
              </a:ext>
            </a:extLst>
          </p:cNvPr>
          <p:cNvSpPr>
            <a:spLocks noGrp="1"/>
          </p:cNvSpPr>
          <p:nvPr>
            <p:ph idx="1"/>
          </p:nvPr>
        </p:nvSpPr>
        <p:spPr>
          <a:xfrm>
            <a:off x="838200" y="1320800"/>
            <a:ext cx="4537720" cy="4856163"/>
          </a:xfrm>
        </p:spPr>
        <p:txBody>
          <a:bodyPr>
            <a:normAutofit/>
          </a:bodyPr>
          <a:lstStyle/>
          <a:p>
            <a:pPr marL="0" indent="0">
              <a:buNone/>
            </a:pPr>
            <a:r>
              <a:rPr lang="en-US" sz="2200" b="1" dirty="0">
                <a:latin typeface="Leelawadee" panose="020B0502040204020203" pitchFamily="34" charset="-34"/>
                <a:cs typeface="Leelawadee" panose="020B0502040204020203" pitchFamily="34" charset="-34"/>
              </a:rPr>
              <a:t>Image preview:</a:t>
            </a:r>
          </a:p>
          <a:p>
            <a:r>
              <a:rPr lang="en-US" sz="2200" dirty="0">
                <a:latin typeface="Leelawadee" panose="020B0502040204020203" pitchFamily="34" charset="-34"/>
                <a:cs typeface="Leelawadee" panose="020B0502040204020203" pitchFamily="34" charset="-34"/>
              </a:rPr>
              <a:t>working on alpha version of image preview using OME-</a:t>
            </a:r>
            <a:r>
              <a:rPr lang="en-US" sz="2200" dirty="0" err="1">
                <a:latin typeface="Leelawadee" panose="020B0502040204020203" pitchFamily="34" charset="-34"/>
                <a:cs typeface="Leelawadee" panose="020B0502040204020203" pitchFamily="34" charset="-34"/>
              </a:rPr>
              <a:t>Zarr</a:t>
            </a:r>
            <a:endParaRPr lang="en-US" sz="2200" dirty="0">
              <a:latin typeface="Leelawadee" panose="020B0502040204020203" pitchFamily="34" charset="-34"/>
              <a:cs typeface="Leelawadee" panose="020B0502040204020203" pitchFamily="34" charset="-34"/>
            </a:endParaRPr>
          </a:p>
          <a:p>
            <a:pPr marL="0" indent="0">
              <a:buNone/>
            </a:pPr>
            <a:r>
              <a:rPr lang="en-US" sz="2200" b="1" dirty="0">
                <a:latin typeface="Leelawadee" panose="020B0502040204020203" pitchFamily="34" charset="-34"/>
                <a:cs typeface="Leelawadee" panose="020B0502040204020203" pitchFamily="34" charset="-34"/>
              </a:rPr>
              <a:t>Type of data:</a:t>
            </a:r>
          </a:p>
          <a:p>
            <a:r>
              <a:rPr lang="en-US" sz="2200" dirty="0">
                <a:latin typeface="Leelawadee" panose="020B0502040204020203" pitchFamily="34" charset="-34"/>
                <a:cs typeface="Leelawadee" panose="020B0502040204020203" pitchFamily="34" charset="-34"/>
              </a:rPr>
              <a:t>BIA accepts bioimaging data in general</a:t>
            </a:r>
          </a:p>
          <a:p>
            <a:pPr marL="0" indent="0">
              <a:buNone/>
            </a:pPr>
            <a:r>
              <a:rPr lang="en-US" sz="2200" b="1" dirty="0">
                <a:latin typeface="Leelawadee" panose="020B0502040204020203" pitchFamily="34" charset="-34"/>
                <a:cs typeface="Leelawadee" panose="020B0502040204020203" pitchFamily="34" charset="-34"/>
              </a:rPr>
              <a:t>Metadata requirements:</a:t>
            </a:r>
          </a:p>
          <a:p>
            <a:r>
              <a:rPr lang="en-US" sz="2200" dirty="0">
                <a:latin typeface="Leelawadee" panose="020B0502040204020203" pitchFamily="34" charset="-34"/>
                <a:cs typeface="Leelawadee" panose="020B0502040204020203" pitchFamily="34" charset="-34"/>
              </a:rPr>
              <a:t>minimal mandatory metadata requirements</a:t>
            </a:r>
          </a:p>
        </p:txBody>
      </p:sp>
      <p:sp>
        <p:nvSpPr>
          <p:cNvPr id="14" name="Rechteck 13">
            <a:extLst>
              <a:ext uri="{FF2B5EF4-FFF2-40B4-BE49-F238E27FC236}">
                <a16:creationId xmlns:a16="http://schemas.microsoft.com/office/drawing/2014/main" id="{28AEC6BE-69A8-4586-8610-8AA812D6BFD5}"/>
              </a:ext>
            </a:extLst>
          </p:cNvPr>
          <p:cNvSpPr/>
          <p:nvPr/>
        </p:nvSpPr>
        <p:spPr bwMode="auto">
          <a:xfrm>
            <a:off x="918659" y="6328309"/>
            <a:ext cx="4236653" cy="215444"/>
          </a:xfrm>
          <a:prstGeom prst="rect">
            <a:avLst/>
          </a:prstGeom>
        </p:spPr>
        <p:txBody>
          <a:bodyPr wrap="square">
            <a:spAutoFit/>
          </a:bodyPr>
          <a:lstStyle/>
          <a:p>
            <a:pPr marL="0" indent="0">
              <a:buNone/>
            </a:pPr>
            <a:r>
              <a:rPr lang="en-US" sz="800" dirty="0">
                <a:latin typeface="Leelawadee" panose="020B0502040204020203" pitchFamily="34" charset="-34"/>
                <a:cs typeface="Leelawadee" panose="020B0502040204020203" pitchFamily="34" charset="-34"/>
              </a:rPr>
              <a:t>https://www.ebi.ac.uk/bioimage-archive/</a:t>
            </a:r>
          </a:p>
        </p:txBody>
      </p:sp>
      <p:sp>
        <p:nvSpPr>
          <p:cNvPr id="15" name="Textfeld 14">
            <a:extLst>
              <a:ext uri="{FF2B5EF4-FFF2-40B4-BE49-F238E27FC236}">
                <a16:creationId xmlns:a16="http://schemas.microsoft.com/office/drawing/2014/main" id="{DC72CBF5-F09E-4003-A6D3-4344FE617B49}"/>
              </a:ext>
            </a:extLst>
          </p:cNvPr>
          <p:cNvSpPr txBox="1"/>
          <p:nvPr/>
        </p:nvSpPr>
        <p:spPr>
          <a:xfrm>
            <a:off x="5170165" y="5618308"/>
            <a:ext cx="7133376" cy="1077218"/>
          </a:xfrm>
          <a:prstGeom prst="rect">
            <a:avLst/>
          </a:prstGeom>
          <a:noFill/>
        </p:spPr>
        <p:txBody>
          <a:bodyPr wrap="square">
            <a:spAutoFit/>
          </a:bodyPr>
          <a:lstStyle/>
          <a:p>
            <a:pPr algn="ctr"/>
            <a:r>
              <a:rPr lang="en-GB" sz="1600" dirty="0">
                <a:latin typeface="Leelawadee" panose="020B0502040204020203" pitchFamily="34" charset="-34"/>
                <a:cs typeface="Leelawadee" panose="020B0502040204020203" pitchFamily="34" charset="-34"/>
                <a:hlinkClick r:id="rId6"/>
              </a:rPr>
              <a:t>https://www.ebi.ac.uk/biostudies/bioimages/studies/S-BIAD1241</a:t>
            </a:r>
            <a:br>
              <a:rPr lang="en-GB" sz="1600" dirty="0">
                <a:latin typeface="Leelawadee" panose="020B0502040204020203" pitchFamily="34" charset="-34"/>
                <a:cs typeface="Leelawadee" panose="020B0502040204020203" pitchFamily="34" charset="-34"/>
              </a:rPr>
            </a:br>
            <a:r>
              <a:rPr lang="en-GB" sz="1600" dirty="0">
                <a:latin typeface="Leelawadee" panose="020B0502040204020203" pitchFamily="34" charset="-34"/>
                <a:cs typeface="Leelawadee" panose="020B0502040204020203" pitchFamily="34" charset="-34"/>
                <a:hlinkClick r:id="rId7"/>
              </a:rPr>
              <a:t>https://alpha.bioimagearchive.org/bioimage-archive/study/S-BIAD1241/</a:t>
            </a:r>
            <a:endParaRPr lang="en-GB" sz="1600" dirty="0">
              <a:latin typeface="Leelawadee" panose="020B0502040204020203" pitchFamily="34" charset="-34"/>
              <a:cs typeface="Leelawadee" panose="020B0502040204020203" pitchFamily="34" charset="-34"/>
            </a:endParaRPr>
          </a:p>
          <a:p>
            <a:pPr algn="ctr"/>
            <a:endParaRPr lang="en-GB" sz="1600" dirty="0">
              <a:latin typeface="Leelawadee" panose="020B0502040204020203" pitchFamily="34" charset="-34"/>
              <a:cs typeface="Leelawadee" panose="020B0502040204020203" pitchFamily="34" charset="-34"/>
            </a:endParaRPr>
          </a:p>
          <a:p>
            <a:pPr algn="ctr"/>
            <a:endParaRPr lang="en-GB" sz="1600" dirty="0">
              <a:latin typeface="Leelawadee" panose="020B0502040204020203" pitchFamily="34" charset="-34"/>
              <a:cs typeface="Leelawadee" panose="020B0502040204020203" pitchFamily="34" charset="-34"/>
            </a:endParaRPr>
          </a:p>
        </p:txBody>
      </p:sp>
      <p:pic>
        <p:nvPicPr>
          <p:cNvPr id="6" name="Grafik 5">
            <a:extLst>
              <a:ext uri="{FF2B5EF4-FFF2-40B4-BE49-F238E27FC236}">
                <a16:creationId xmlns:a16="http://schemas.microsoft.com/office/drawing/2014/main" id="{8E10A801-B30F-4D8E-9AAD-64FC2A9BF78E}"/>
              </a:ext>
            </a:extLst>
          </p:cNvPr>
          <p:cNvPicPr>
            <a:picLocks noChangeAspect="1"/>
          </p:cNvPicPr>
          <p:nvPr/>
        </p:nvPicPr>
        <p:blipFill>
          <a:blip r:embed="rId8"/>
          <a:stretch>
            <a:fillRect/>
          </a:stretch>
        </p:blipFill>
        <p:spPr>
          <a:xfrm>
            <a:off x="6410804" y="1594274"/>
            <a:ext cx="4652098" cy="3970295"/>
          </a:xfrm>
          <a:prstGeom prst="rect">
            <a:avLst/>
          </a:prstGeom>
        </p:spPr>
      </p:pic>
      <p:sp>
        <p:nvSpPr>
          <p:cNvPr id="19" name="Inhaltsplatzhalter 3">
            <a:extLst>
              <a:ext uri="{FF2B5EF4-FFF2-40B4-BE49-F238E27FC236}">
                <a16:creationId xmlns:a16="http://schemas.microsoft.com/office/drawing/2014/main" id="{3DDCD96D-5D9D-4A80-88FF-6029176B7323}"/>
              </a:ext>
            </a:extLst>
          </p:cNvPr>
          <p:cNvSpPr txBox="1">
            <a:spLocks/>
          </p:cNvSpPr>
          <p:nvPr/>
        </p:nvSpPr>
        <p:spPr bwMode="auto">
          <a:xfrm>
            <a:off x="6504605" y="1196752"/>
            <a:ext cx="4464496" cy="442748"/>
          </a:xfrm>
          <a:prstGeom prst="rect">
            <a:avLst/>
          </a:prstGeom>
        </p:spPr>
        <p:txBody>
          <a:bodyPr vert="horz" lIns="91440" tIns="45720" rIns="91440" bIns="45720" rtlCol="0">
            <a:normAutofit/>
          </a:bodyPr>
          <a:lstStyle>
            <a:lvl1pPr marL="228600" indent="-228600" algn="l" defTabSz="914400">
              <a:lnSpc>
                <a:spcPct val="90000"/>
              </a:lnSpc>
              <a:spcBef>
                <a:spcPts val="1000"/>
              </a:spcBef>
              <a:buFont typeface="Arial"/>
              <a:buChar char="•"/>
              <a:defRPr sz="2800">
                <a:solidFill>
                  <a:schemeClr val="tx1"/>
                </a:solidFill>
                <a:latin typeface="Leelawadee UI"/>
                <a:ea typeface="+mn-ea"/>
                <a:cs typeface="Leelawadee UI"/>
              </a:defRPr>
            </a:lvl1pPr>
            <a:lvl2pPr marL="685800" indent="-228600" algn="l" defTabSz="914400">
              <a:lnSpc>
                <a:spcPct val="90000"/>
              </a:lnSpc>
              <a:spcBef>
                <a:spcPts val="500"/>
              </a:spcBef>
              <a:buFont typeface="Arial"/>
              <a:buChar char="•"/>
              <a:defRPr sz="2400">
                <a:solidFill>
                  <a:schemeClr val="tx1"/>
                </a:solidFill>
                <a:latin typeface="Leelawadee UI"/>
                <a:ea typeface="+mn-ea"/>
                <a:cs typeface="Leelawadee UI"/>
              </a:defRPr>
            </a:lvl2pPr>
            <a:lvl3pPr marL="1143000" indent="-228600" algn="l" defTabSz="914400">
              <a:lnSpc>
                <a:spcPct val="90000"/>
              </a:lnSpc>
              <a:spcBef>
                <a:spcPts val="500"/>
              </a:spcBef>
              <a:buFont typeface="Arial"/>
              <a:buChar char="•"/>
              <a:defRPr sz="2000">
                <a:solidFill>
                  <a:schemeClr val="tx1"/>
                </a:solidFill>
                <a:latin typeface="Leelawadee UI"/>
                <a:ea typeface="+mn-ea"/>
                <a:cs typeface="Leelawadee UI"/>
              </a:defRPr>
            </a:lvl3pPr>
            <a:lvl4pPr marL="1600200" indent="-228600" algn="l" defTabSz="914400">
              <a:lnSpc>
                <a:spcPct val="90000"/>
              </a:lnSpc>
              <a:spcBef>
                <a:spcPts val="500"/>
              </a:spcBef>
              <a:buFont typeface="Arial"/>
              <a:buChar char="•"/>
              <a:defRPr sz="1800">
                <a:solidFill>
                  <a:schemeClr val="tx1"/>
                </a:solidFill>
                <a:latin typeface="Leelawadee UI"/>
                <a:ea typeface="+mn-ea"/>
                <a:cs typeface="Leelawadee UI"/>
              </a:defRPr>
            </a:lvl4pPr>
            <a:lvl5pPr marL="2057400" indent="-228600" algn="l" defTabSz="914400">
              <a:lnSpc>
                <a:spcPct val="90000"/>
              </a:lnSpc>
              <a:spcBef>
                <a:spcPts val="500"/>
              </a:spcBef>
              <a:buFont typeface="Arial"/>
              <a:buChar char="•"/>
              <a:defRPr sz="1800">
                <a:solidFill>
                  <a:schemeClr val="tx1"/>
                </a:solidFill>
                <a:latin typeface="Leelawadee UI"/>
                <a:ea typeface="+mn-ea"/>
                <a:cs typeface="Leelawadee UI"/>
              </a:defRPr>
            </a:lvl5pPr>
            <a:lvl6pPr marL="2514600" indent="-228600" algn="l" defTabSz="914400">
              <a:lnSpc>
                <a:spcPct val="90000"/>
              </a:lnSpc>
              <a:spcBef>
                <a:spcPts val="500"/>
              </a:spcBef>
              <a:buFont typeface="Arial"/>
              <a:buChar char="•"/>
              <a:defRPr sz="1800">
                <a:solidFill>
                  <a:schemeClr val="tx1"/>
                </a:solidFill>
                <a:latin typeface="+mn-lt"/>
                <a:ea typeface="+mn-ea"/>
                <a:cs typeface="+mn-cs"/>
              </a:defRPr>
            </a:lvl6pPr>
            <a:lvl7pPr marL="2971800" indent="-228600" algn="l" defTabSz="914400">
              <a:lnSpc>
                <a:spcPct val="90000"/>
              </a:lnSpc>
              <a:spcBef>
                <a:spcPts val="500"/>
              </a:spcBef>
              <a:buFont typeface="Arial"/>
              <a:buChar char="•"/>
              <a:defRPr sz="1800">
                <a:solidFill>
                  <a:schemeClr val="tx1"/>
                </a:solidFill>
                <a:latin typeface="+mn-lt"/>
                <a:ea typeface="+mn-ea"/>
                <a:cs typeface="+mn-cs"/>
              </a:defRPr>
            </a:lvl7pPr>
            <a:lvl8pPr marL="3429000" indent="-228600" algn="l" defTabSz="914400">
              <a:lnSpc>
                <a:spcPct val="90000"/>
              </a:lnSpc>
              <a:spcBef>
                <a:spcPts val="500"/>
              </a:spcBef>
              <a:buFont typeface="Arial"/>
              <a:buChar char="•"/>
              <a:defRPr sz="1800">
                <a:solidFill>
                  <a:schemeClr val="tx1"/>
                </a:solidFill>
                <a:latin typeface="+mn-lt"/>
                <a:ea typeface="+mn-ea"/>
                <a:cs typeface="+mn-cs"/>
              </a:defRPr>
            </a:lvl8pPr>
            <a:lvl9pPr marL="3886200" indent="-228600" algn="l" defTabSz="914400">
              <a:lnSpc>
                <a:spcPct val="90000"/>
              </a:lnSpc>
              <a:spcBef>
                <a:spcPts val="500"/>
              </a:spcBef>
              <a:buFont typeface="Arial"/>
              <a:buChar char="•"/>
              <a:defRPr sz="1800">
                <a:solidFill>
                  <a:schemeClr val="tx1"/>
                </a:solidFill>
                <a:latin typeface="+mn-lt"/>
                <a:ea typeface="+mn-ea"/>
                <a:cs typeface="+mn-cs"/>
              </a:defRPr>
            </a:lvl9pPr>
          </a:lstStyle>
          <a:p>
            <a:pPr marL="0" indent="0">
              <a:buNone/>
              <a:defRPr/>
            </a:pPr>
            <a:r>
              <a:rPr lang="en-US" sz="2200" b="1" dirty="0">
                <a:latin typeface="Leelawadee" panose="020B0502040204020203" pitchFamily="34" charset="-34"/>
                <a:cs typeface="Leelawadee" panose="020B0502040204020203" pitchFamily="34" charset="-34"/>
              </a:rPr>
              <a:t>Example of a data publication</a:t>
            </a:r>
          </a:p>
        </p:txBody>
      </p:sp>
      <p:sp>
        <p:nvSpPr>
          <p:cNvPr id="16" name="Datumsplatzhalter 3">
            <a:extLst>
              <a:ext uri="{FF2B5EF4-FFF2-40B4-BE49-F238E27FC236}">
                <a16:creationId xmlns:a16="http://schemas.microsoft.com/office/drawing/2014/main" id="{1F486091-3063-4E18-BF0D-9C2CB8621901}"/>
              </a:ext>
            </a:extLst>
          </p:cNvPr>
          <p:cNvSpPr txBox="1">
            <a:spLocks/>
          </p:cNvSpPr>
          <p:nvPr/>
        </p:nvSpPr>
        <p:spPr bwMode="auto">
          <a:xfrm>
            <a:off x="10094429" y="6422389"/>
            <a:ext cx="905142" cy="260985"/>
          </a:xfrm>
          <a:prstGeom prst="rect">
            <a:avLst/>
          </a:prstGeom>
        </p:spPr>
        <p:txBody>
          <a:bodyPr anchor="ctr" anchorCtr="0"/>
          <a:lstStyle>
            <a:defPPr>
              <a:defRPr lang="de-DE"/>
            </a:defPPr>
            <a:lvl1pPr marL="0" algn="ctr" defTabSz="914400">
              <a:defRPr sz="900">
                <a:solidFill>
                  <a:schemeClr val="tx1"/>
                </a:solidFill>
                <a:latin typeface="Leelawadee UI"/>
                <a:ea typeface="+mn-ea"/>
                <a:cs typeface="Leelawadee UI"/>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a:lstStyle>
          <a:p>
            <a:pPr>
              <a:defRPr/>
            </a:pPr>
            <a:r>
              <a:rPr lang="de-DE" dirty="0">
                <a:latin typeface="Leelawadee" panose="020B0502040204020203" pitchFamily="34" charset="-34"/>
                <a:cs typeface="Leelawadee" panose="020B0502040204020203" pitchFamily="34" charset="-34"/>
              </a:rPr>
              <a:t>12.03.2025</a:t>
            </a:r>
          </a:p>
        </p:txBody>
      </p:sp>
      <p:sp>
        <p:nvSpPr>
          <p:cNvPr id="21" name="Datumsplatzhalter 3">
            <a:extLst>
              <a:ext uri="{FF2B5EF4-FFF2-40B4-BE49-F238E27FC236}">
                <a16:creationId xmlns:a16="http://schemas.microsoft.com/office/drawing/2014/main" id="{04E9B0CC-34AC-4A6C-BB83-8439AF4AC183}"/>
              </a:ext>
            </a:extLst>
          </p:cNvPr>
          <p:cNvSpPr txBox="1">
            <a:spLocks/>
          </p:cNvSpPr>
          <p:nvPr/>
        </p:nvSpPr>
        <p:spPr bwMode="auto">
          <a:xfrm>
            <a:off x="7118962" y="6606319"/>
            <a:ext cx="2846301" cy="200245"/>
          </a:xfrm>
          <a:prstGeom prst="rect">
            <a:avLst/>
          </a:prstGeom>
        </p:spPr>
        <p:txBody>
          <a:bodyPr anchor="ctr" anchorCtr="0"/>
          <a:lstStyle>
            <a:defPPr>
              <a:defRPr lang="de-DE"/>
            </a:defPPr>
            <a:lvl1pPr marL="0" algn="ctr" defTabSz="914400">
              <a:defRPr sz="900">
                <a:solidFill>
                  <a:schemeClr val="tx1"/>
                </a:solidFill>
                <a:latin typeface="Leelawadee UI"/>
                <a:ea typeface="+mn-ea"/>
                <a:cs typeface="Leelawadee UI"/>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a:lstStyle>
          <a:p>
            <a:pPr>
              <a:defRPr/>
            </a:pPr>
            <a:r>
              <a:rPr lang="de-DE" b="1" dirty="0">
                <a:latin typeface="Leelawadee" panose="020B0502040204020203" pitchFamily="34" charset="-34"/>
                <a:cs typeface="Leelawadee" panose="020B0502040204020203" pitchFamily="34" charset="-34"/>
              </a:rPr>
              <a:t>Workshop 134 – E-Science Tage</a:t>
            </a:r>
          </a:p>
        </p:txBody>
      </p:sp>
    </p:spTree>
    <p:extLst>
      <p:ext uri="{BB962C8B-B14F-4D97-AF65-F5344CB8AC3E}">
        <p14:creationId xmlns:p14="http://schemas.microsoft.com/office/powerpoint/2010/main" val="14054929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5">
                                            <p:txEl>
                                              <p:pRg st="4" end="4"/>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5">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SLIDO_APP_VERSION" val="1.13.0.5724"/>
  <p:tag name="SLIDO_PRESENTATION_ID" val="c6edcc7e-e0ba-42ca-8b7e-555071225f15"/>
  <p:tag name="SLIDO_EVENT_UUID" val="b4709e1c-1bda-4501-8421-833a26aa5c8d"/>
  <p:tag name="SLIDO_EVENT_SECTION_UUID" val="4aafe78f-8062-462e-9d49-d9c71d22c7ca"/>
</p:tagLst>
</file>

<file path=ppt/theme/theme1.xml><?xml version="1.0" encoding="utf-8"?>
<a:theme xmlns:a="http://schemas.openxmlformats.org/drawingml/2006/main" name="1_Office">
  <a:themeElements>
    <a:clrScheme name="NFDI4BIOIMAGE 2023">
      <a:dk1>
        <a:sysClr val="windowText" lastClr="000000"/>
      </a:dk1>
      <a:lt1>
        <a:sysClr val="window" lastClr="FFFFFF"/>
      </a:lt1>
      <a:dk2>
        <a:srgbClr val="3B485A"/>
      </a:dk2>
      <a:lt2>
        <a:srgbClr val="E7E6E6"/>
      </a:lt2>
      <a:accent1>
        <a:srgbClr val="0098D9"/>
      </a:accent1>
      <a:accent2>
        <a:srgbClr val="BDCC18"/>
      </a:accent2>
      <a:accent3>
        <a:srgbClr val="B5BAC1"/>
      </a:accent3>
      <a:accent4>
        <a:srgbClr val="FFC000"/>
      </a:accent4>
      <a:accent5>
        <a:srgbClr val="70AD47"/>
      </a:accent5>
      <a:accent6>
        <a:srgbClr val="954F72"/>
      </a:accent6>
      <a:hlink>
        <a:srgbClr val="0098D9"/>
      </a:hlink>
      <a:folHlink>
        <a:srgbClr val="4FCAFF"/>
      </a:folHlink>
    </a:clrScheme>
    <a:fontScheme name="Office">
      <a:majorFont>
        <a:latin typeface="Calibri Light"/>
        <a:ea typeface="Arial"/>
        <a:cs typeface="Arial"/>
      </a:majorFont>
      <a:minorFont>
        <a:latin typeface="Calibri"/>
        <a:ea typeface="Arial"/>
        <a:cs typeface="Arial"/>
      </a:minorFont>
    </a:fontScheme>
    <a:fmtScheme name="Office">
      <a:fillStyleLst>
        <a:solidFill>
          <a:schemeClr val="phClr"/>
        </a:solidFill>
        <a:gradFill>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effectStyle>
      </a:effectStyleLst>
      <a:bgFillStyleLst>
        <a:solidFill>
          <a:schemeClr val="phClr"/>
        </a:solidFill>
        <a:solidFill>
          <a:schemeClr val="phClr">
            <a:tint val="95000"/>
            <a:satMod val="170000"/>
          </a:schemeClr>
        </a:solidFill>
        <a:gradFill>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theme>
</file>

<file path=ppt/theme/theme2.xml><?xml version="1.0" encoding="utf-8"?>
<a:theme xmlns:a="http://schemas.openxmlformats.org/drawingml/2006/main" name="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0</TotalTime>
  <Words>1685</Words>
  <Application>Microsoft Office PowerPoint</Application>
  <DocSecurity>0</DocSecurity>
  <PresentationFormat>Breitbild</PresentationFormat>
  <Paragraphs>254</Paragraphs>
  <Slides>20</Slides>
  <Notes>17</Notes>
  <HiddenSlides>0</HiddenSlides>
  <MMClips>0</MMClips>
  <ScaleCrop>false</ScaleCrop>
  <HeadingPairs>
    <vt:vector size="6" baseType="variant">
      <vt:variant>
        <vt:lpstr>Verwendete Schriftarten</vt:lpstr>
      </vt:variant>
      <vt:variant>
        <vt:i4>7</vt:i4>
      </vt:variant>
      <vt:variant>
        <vt:lpstr>Design</vt:lpstr>
      </vt:variant>
      <vt:variant>
        <vt:i4>1</vt:i4>
      </vt:variant>
      <vt:variant>
        <vt:lpstr>Folientitel</vt:lpstr>
      </vt:variant>
      <vt:variant>
        <vt:i4>20</vt:i4>
      </vt:variant>
    </vt:vector>
  </HeadingPairs>
  <TitlesOfParts>
    <vt:vector size="28" baseType="lpstr">
      <vt:lpstr>Aptos</vt:lpstr>
      <vt:lpstr>Arial</vt:lpstr>
      <vt:lpstr>Calibri</vt:lpstr>
      <vt:lpstr>Leelawadee</vt:lpstr>
      <vt:lpstr>Leelawadee UI</vt:lpstr>
      <vt:lpstr>Times New Roman</vt:lpstr>
      <vt:lpstr>Wingdings</vt:lpstr>
      <vt:lpstr>1_Office</vt:lpstr>
      <vt:lpstr>What about the FA in FAIR? Image repositories for findable and accessible imaging data</vt:lpstr>
      <vt:lpstr>PowerPoint-Präsentation</vt:lpstr>
      <vt:lpstr>What are data repositories?</vt:lpstr>
      <vt:lpstr>Why using data repositories?</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Acknowledgments</vt:lpstr>
      <vt:lpstr>PowerPoint-Präsentation</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PowerPoint-Präsentation</dc:title>
  <dc:subject/>
  <dc:creator>Schmidt, Christian</dc:creator>
  <cp:keywords/>
  <dc:description/>
  <cp:lastModifiedBy>Schmidt, Christian</cp:lastModifiedBy>
  <cp:revision>255</cp:revision>
  <dcterms:created xsi:type="dcterms:W3CDTF">2023-09-28T07:40:53Z</dcterms:created>
  <dcterms:modified xsi:type="dcterms:W3CDTF">2025-03-14T17:05:50Z</dcterms:modified>
  <cp:category/>
  <dc:identifier/>
  <cp:contentStatus/>
  <dc:language/>
  <cp:version/>
</cp:coreProperties>
</file>