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1_8DD9506A.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 id="2147483697" r:id="rId5"/>
  </p:sldMasterIdLst>
  <p:notesMasterIdLst>
    <p:notesMasterId r:id="rId7"/>
  </p:notesMasterIdLst>
  <p:sldIdLst>
    <p:sldId id="257" r:id="rId6"/>
  </p:sldIdLst>
  <p:sldSz cx="33480375" cy="428402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9FA4737-16A0-E952-1B80-392F4C749A17}" name="Liborio, Leandro (STFC,RAL,SC)" initials="L(" userId="S::leandro.liborio@stfc.ac.uk::321eaab0-415f-4513-a6c0-688ee1402a04" providerId="AD"/>
  <p188:author id="{449E8092-0C33-DD2A-EC4A-E1746266F23C}" name="Austin, Patrick (STFC,RAL,SC)" initials="A(" userId="S::patrick.austin@stfc.ac.uk::a1f3844a-9270-4416-8b89-ec575b8f095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E2D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5EC692-C9E0-EFC7-63A1-C85414678A40}" v="37" dt="2022-08-16T13:56:39.784"/>
    <p1510:client id="{2C2D495D-E1B4-E13A-2CA8-CF998DE4815D}" v="260" dt="2022-08-12T13:21:27.851"/>
    <p1510:client id="{60CB3BED-22EE-1029-D422-2290EB5E3E7F}" v="10" dt="2022-08-11T16:04:45.931"/>
    <p1510:client id="{622A6F3D-F7A2-C522-B515-620ADF450B41}" v="125" dt="2022-08-11T12:08:48.224"/>
    <p1510:client id="{86D0BD34-DAFB-06BF-C72D-A187F89A1514}" v="31" dt="2022-08-08T11:25:45.585"/>
    <p1510:client id="{AE7308B3-92C8-EF22-3A7E-C748F9CE21C4}" v="283" dt="2022-08-12T10:52:42.732"/>
    <p1510:client id="{B7AE36C1-C2A1-AEAC-401D-FEB6DBF93AC8}" v="12" dt="2022-08-15T15:44:27.571"/>
    <p1510:client id="{BFC7A847-3142-F62A-85A2-F023D43766A1}" v="1128" dt="2022-08-11T11:47:34.661"/>
    <p1510:client id="{E114A24B-C633-1976-4995-8627D7D8DECC}" v="52" dt="2022-08-19T05:40:44.4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95"/>
    <p:restoredTop sz="94694"/>
  </p:normalViewPr>
  <p:slideViewPr>
    <p:cSldViewPr snapToGrid="0">
      <p:cViewPr>
        <p:scale>
          <a:sx n="40" d="100"/>
          <a:sy n="40" d="100"/>
        </p:scale>
        <p:origin x="2896" y="-8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omments/modernComment_101_8DD9506A.xml><?xml version="1.0" encoding="utf-8"?>
<p188:cmLst xmlns:a="http://schemas.openxmlformats.org/drawingml/2006/main" xmlns:r="http://schemas.openxmlformats.org/officeDocument/2006/relationships" xmlns:p188="http://schemas.microsoft.com/office/powerpoint/2018/8/main">
  <p188:cm id="{9ADCD27A-6D15-4240-8590-E11DFABA6099}" authorId="{449E8092-0C33-DD2A-EC4A-E1746266F23C}" status="resolved" created="2022-08-11T15:29:15.765" complete="100000">
    <ac:txMkLst xmlns:ac="http://schemas.microsoft.com/office/drawing/2013/main/command">
      <pc:docMk xmlns:pc="http://schemas.microsoft.com/office/powerpoint/2013/main/command"/>
      <pc:sldMk xmlns:pc="http://schemas.microsoft.com/office/powerpoint/2013/main/command" cId="2379829354" sldId="257"/>
      <ac:spMk id="20" creationId="{00000000-0000-0000-0000-000000000000}"/>
      <ac:txMk cp="0">
        <ac:context len="230" hash="4110548158"/>
      </ac:txMk>
    </ac:txMkLst>
    <p188:pos x="14932561" y="3210775"/>
    <p188:replyLst>
      <p188:reply id="{94CAB1EF-61CC-4E83-AE95-BF149EEA99B3}" authorId="{49FA4737-16A0-E952-1B80-392F4C749A17}" created="2022-08-12T09:57:14.795">
        <p188:txBody>
          <a:bodyPr/>
          <a:lstStyle/>
          <a:p>
            <a:r>
              <a:rPr lang="en-US"/>
              <a:t>yes</a:t>
            </a:r>
          </a:p>
        </p188:txBody>
      </p188:reply>
    </p188:replyLst>
    <p188:txBody>
      <a:bodyPr/>
      <a:lstStyle/>
      <a:p>
        <a:r>
          <a:rPr lang="en-US"/>
          <a:t>sight -&gt; site?</a:t>
        </a:r>
      </a:p>
    </p188:txBody>
  </p188:cm>
  <p188:cm id="{95BADC6E-940D-4C38-8FB6-948A1ECEDCBB}" authorId="{449E8092-0C33-DD2A-EC4A-E1746266F23C}" status="resolved" created="2022-08-11T15:31:00.221" complete="100000">
    <ac:txMkLst xmlns:ac="http://schemas.microsoft.com/office/drawing/2013/main/command">
      <pc:docMk xmlns:pc="http://schemas.microsoft.com/office/powerpoint/2013/main/command"/>
      <pc:sldMk xmlns:pc="http://schemas.microsoft.com/office/powerpoint/2013/main/command" cId="2379829354" sldId="257"/>
      <ac:spMk id="11" creationId="{249255C3-1F23-CEA6-9966-BE77FD0B2501}"/>
      <ac:txMk cp="0">
        <ac:context len="276" hash="3506429368"/>
      </ac:txMk>
    </ac:txMkLst>
    <p188:txBody>
      <a:bodyPr/>
      <a:lstStyle/>
      <a:p>
        <a:r>
          <a:rPr lang="en-US"/>
          <a:t>white space</a:t>
        </a:r>
      </a:p>
    </p188:txBody>
  </p188:cm>
  <p188:cm id="{B6BFCD21-69D1-4A02-8A60-6B05CC45C44B}" authorId="{449E8092-0C33-DD2A-EC4A-E1746266F23C}" status="resolved" created="2022-08-11T15:32:40.192" complete="100000">
    <ac:txMkLst xmlns:ac="http://schemas.microsoft.com/office/drawing/2013/main/command">
      <pc:docMk xmlns:pc="http://schemas.microsoft.com/office/powerpoint/2013/main/command"/>
      <pc:sldMk xmlns:pc="http://schemas.microsoft.com/office/powerpoint/2013/main/command" cId="2379829354" sldId="257"/>
      <ac:spMk id="21" creationId="{6A8E57DC-9EA5-9AD5-173E-118131526CBF}"/>
      <ac:txMk cp="0">
        <ac:context len="249" hash="1889536065"/>
      </ac:txMk>
    </ac:txMkLst>
    <p188:txBody>
      <a:bodyPr/>
      <a:lstStyle/>
      <a:p>
        <a:r>
          <a:rPr lang="en-US"/>
          <a:t>white space</a:t>
        </a:r>
      </a:p>
    </p188:txBody>
  </p188:cm>
  <p188:cm id="{E4562632-3AA9-4591-B884-DC2F12CB8D82}" authorId="{449E8092-0C33-DD2A-EC4A-E1746266F23C}" status="resolved" created="2022-08-11T15:33:34.162" complete="100000">
    <ac:txMkLst xmlns:ac="http://schemas.microsoft.com/office/drawing/2013/main/command">
      <pc:docMk xmlns:pc="http://schemas.microsoft.com/office/powerpoint/2013/main/command"/>
      <pc:sldMk xmlns:pc="http://schemas.microsoft.com/office/powerpoint/2013/main/command" cId="2379829354" sldId="257"/>
      <ac:spMk id="21" creationId="{6A8E57DC-9EA5-9AD5-173E-118131526CBF}"/>
      <ac:txMk cp="40">
        <ac:context len="249" hash="1889536065"/>
      </ac:txMk>
    </ac:txMkLst>
    <p188:txBody>
      <a:bodyPr/>
      <a:lstStyle/>
      <a:p>
        <a:r>
          <a:rPr lang="en-US"/>
          <a:t>duplicate .</a:t>
        </a:r>
      </a:p>
    </p188:txBody>
  </p188:cm>
  <p188:cm id="{16DDBB2F-8670-4DF3-BE14-B641D082A22E}" authorId="{449E8092-0C33-DD2A-EC4A-E1746266F23C}" status="resolved" created="2022-08-11T15:39:10.842" complete="100000">
    <ac:txMkLst xmlns:ac="http://schemas.microsoft.com/office/drawing/2013/main/command">
      <pc:docMk xmlns:pc="http://schemas.microsoft.com/office/powerpoint/2013/main/command"/>
      <pc:sldMk xmlns:pc="http://schemas.microsoft.com/office/powerpoint/2013/main/command" cId="2379829354" sldId="257"/>
      <ac:spMk id="120" creationId="{00000000-0000-0000-0000-000000000000}"/>
      <ac:txMk cp="0">
        <ac:context len="743" hash="2924859005"/>
      </ac:txMk>
    </ac:txMkLst>
    <p188:replyLst>
      <p188:reply id="{BE0A2604-A487-4FCC-80FF-C7CC0AD6C941}" authorId="{49FA4737-16A0-E952-1B80-392F4C749A17}" created="2022-08-12T10:06:45.519">
        <p188:txBody>
          <a:bodyPr/>
          <a:lstStyle/>
          <a:p>
            <a:r>
              <a:rPr lang="en-US"/>
              <a:t>good point. Perhaps Eli could tackle this</a:t>
            </a:r>
          </a:p>
        </p188:txBody>
      </p188:reply>
    </p188:replyLst>
    <p188:txBody>
      <a:bodyPr/>
      <a:lstStyle/>
      <a:p>
        <a:r>
          <a:rPr lang="en-US"/>
          <a:t>Visually might this benefit from formatting? e.g. bolding Galaxy terminology or FAIR selling points like we did with the Python packages? It doesn't need it but perhaps worth considering</a:t>
        </a:r>
      </a:p>
    </p188:txBody>
  </p188:cm>
  <p188:cm id="{A4E6EDE5-7682-48AB-9BA8-DCDC6662C4A0}" authorId="{449E8092-0C33-DD2A-EC4A-E1746266F23C}" status="resolved" created="2022-08-11T15:46:20.008" complete="100000">
    <ac:txMkLst xmlns:ac="http://schemas.microsoft.com/office/drawing/2013/main/command">
      <pc:docMk xmlns:pc="http://schemas.microsoft.com/office/powerpoint/2013/main/command"/>
      <pc:sldMk xmlns:pc="http://schemas.microsoft.com/office/powerpoint/2013/main/command" cId="2379829354" sldId="257"/>
      <ac:spMk id="11" creationId="{249255C3-1F23-CEA6-9966-BE77FD0B2501}"/>
      <ac:txMk cp="20">
        <ac:context len="276" hash="3506429368"/>
      </ac:txMk>
    </ac:txMkLst>
    <p188:replyLst>
      <p188:reply id="{DD756AF9-DED3-497F-B9A2-3AB0D3181ED7}" authorId="{49FA4737-16A0-E952-1B80-392F4C749A17}" created="2022-08-12T10:04:13.306">
        <p188:txBody>
          <a:bodyPr/>
          <a:lstStyle/>
          <a:p>
            <a:r>
              <a:rPr lang="en-US"/>
              <a:t>the graphs are independent of the U.  Those are experimental results. </a:t>
            </a:r>
          </a:p>
        </p188:txBody>
      </p188:reply>
    </p188:replyLst>
    <p188:txBody>
      <a:bodyPr/>
      <a:lstStyle/>
      <a:p>
        <a:r>
          <a:rPr lang="en-US"/>
          <a:t>Are these graphs with or without?</a:t>
        </a:r>
      </a:p>
    </p188:txBody>
  </p188:cm>
  <p188:cm id="{D927799D-2C12-48BF-96B9-A7CFB1E7E904}" authorId="{449E8092-0C33-DD2A-EC4A-E1746266F23C}" status="resolved" created="2022-08-11T15:56:13.542" complete="100000">
    <ac:deMkLst xmlns:ac="http://schemas.microsoft.com/office/drawing/2013/main/command">
      <pc:docMk xmlns:pc="http://schemas.microsoft.com/office/powerpoint/2013/main/command"/>
      <pc:sldMk xmlns:pc="http://schemas.microsoft.com/office/powerpoint/2013/main/command" cId="2379829354" sldId="257"/>
      <ac:spMk id="113" creationId="{00000000-0000-0000-0000-000000000000}"/>
    </ac:deMkLst>
    <p188:replyLst>
      <p188:reply id="{20A30005-724F-4844-B8D6-0766F457EA93}" authorId="{49FA4737-16A0-E952-1B80-392F4C749A17}" created="2022-08-12T09:59:29.069">
        <p188:txBody>
          <a:bodyPr/>
          <a:lstStyle/>
          <a:p>
            <a:r>
              <a:rPr lang="en-US"/>
              <a:t>I will add text to the eplots.  But the point is that, for THIS poster to work (npu any poster, but this is a sort of sdvertisement poster.  Too many things to describe in the text), I have to be there talking to people.</a:t>
            </a:r>
          </a:p>
        </p188:txBody>
      </p188:reply>
    </p188:replyLst>
    <p188:txBody>
      <a:bodyPr/>
      <a:lstStyle/>
      <a:p>
        <a:r>
          <a:rPr lang="en-US"/>
          <a:t>Generally, I find that it's easier to engage with examples/graphs etc. when the conclusion is obvious, e.g. agreement between simulation and experiment in 3 or if we can do something more accurately/quicker compared to before. I could probably work out from 2 that I'm trying to match the position of the minima, but without context/domain knowledge I have no idea if ~0.1T off experiment is good or not. But quite often I go to poster sessions as a generalist, these points might matter less to a domain expert who might be the target audience.</a:t>
        </a:r>
      </a:p>
    </p188:txBody>
  </p188:cm>
  <p188:cm id="{4B7002B0-9C53-48FB-9925-91E1584122EF}" authorId="{449E8092-0C33-DD2A-EC4A-E1746266F23C}" status="resolved" created="2022-08-11T16:01:14.127" complete="100000">
    <ac:deMkLst xmlns:ac="http://schemas.microsoft.com/office/drawing/2013/main/command">
      <pc:docMk xmlns:pc="http://schemas.microsoft.com/office/powerpoint/2013/main/command"/>
      <pc:sldMk xmlns:pc="http://schemas.microsoft.com/office/powerpoint/2013/main/command" cId="2379829354" sldId="257"/>
      <ac:spMk id="11" creationId="{249255C3-1F23-CEA6-9966-BE77FD0B2501}"/>
    </ac:deMkLst>
    <p188:replyLst>
      <p188:reply id="{7243AE46-1646-440A-8A5B-0AE9979F9480}" authorId="{49FA4737-16A0-E952-1B80-392F4C749A17}" created="2022-08-12T10:02:03.720">
        <p188:txBody>
          <a:bodyPr/>
          <a:lstStyle/>
          <a:p>
            <a:r>
              <a:rPr lang="en-US"/>
              <a:t>I should mention that the examples are taken from the talk that I showed you, and I will be preseting this talk to as a lecture on Sunday at the conference.  So, some people will know about these examples already. 
Regarding the line in red: no it was not known.  DFT simulations do not have a long history in muon science, maybe 5-6 years. </a:t>
            </a:r>
          </a:p>
        </p188:txBody>
      </p188:reply>
      <p188:reply id="{DBF89FA9-94B1-44D3-8574-9E4758F73EA0}" authorId="{49FA4737-16A0-E952-1B80-392F4C749A17}" created="2022-08-12T10:03:25.131">
        <p188:txBody>
          <a:bodyPr/>
          <a:lstStyle/>
          <a:p>
            <a:r>
              <a:rPr lang="en-US"/>
              <a:t>regarding the magnetic strength and alignment.  Yes: that is what we wanted to know.  The static, low temperature magnetic state of TbMn6Sn6</a:t>
            </a:r>
          </a:p>
        </p188:txBody>
      </p188:reply>
    </p188:replyLst>
    <p188:txBody>
      <a:bodyPr/>
      <a:lstStyle/>
      <a:p>
        <a:r>
          <a:rPr lang="en-US"/>
          <a:t>Is the magnetic moment strength/alignment the important outcome? It's not emphasised so maybe not. Is the fact that the stopping site depends U something that wasn't known, and we determined as result of this example (and so why this line is in red)? If it wasn't in red I'd probably just assume this was existing, accepted knowledge.</a:t>
        </a:r>
      </a:p>
    </p188:txBody>
  </p188:cm>
  <p188:cm id="{44C91F53-E6FA-4384-BA51-7E17593E0FD3}" authorId="{449E8092-0C33-DD2A-EC4A-E1746266F23C}" status="resolved" created="2022-08-11T16:04:45.931" complete="100000">
    <ac:txMkLst xmlns:ac="http://schemas.microsoft.com/office/drawing/2013/main/command">
      <pc:docMk xmlns:pc="http://schemas.microsoft.com/office/powerpoint/2013/main/command"/>
      <pc:sldMk xmlns:pc="http://schemas.microsoft.com/office/powerpoint/2013/main/command" cId="2379829354" sldId="257"/>
      <ac:spMk id="20" creationId="{00000000-0000-0000-0000-000000000000}"/>
      <ac:txMk cp="0">
        <ac:context len="230" hash="4110548158"/>
      </ac:txMk>
    </ac:txMkLst>
    <p188:pos x="6624586" y="1429597"/>
    <p188:replyLst>
      <p188:reply id="{A58F2334-1161-4F9B-8393-C49BE6996AF1}" authorId="{49FA4737-16A0-E952-1B80-392F4C749A17}" created="2022-08-12T09:56:48.965">
        <p188:txBody>
          <a:bodyPr/>
          <a:lstStyle/>
          <a:p>
            <a:r>
              <a:rPr lang="en-US"/>
              <a:t>Yers.  This is the world's largest muon conference.  Everyone knows that the muon stops somewhere :-)</a:t>
            </a:r>
          </a:p>
        </p188:txBody>
      </p188:reply>
    </p188:replyLst>
    <p188:txBody>
      <a:bodyPr/>
      <a:lstStyle/>
      <a:p>
        <a:r>
          <a:rPr lang="en-US"/>
          <a:t>I wouldn't have known what a muon stopping site was before this week and while it's self explanatory I don't think I'd be able to work it out - but everyone in the domain wouldn't need it explaining so probably best left as it is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64681C-CCD0-C248-B461-8BC6CEEC7AE1}" type="datetimeFigureOut">
              <a:rPr lang="en-US" smtClean="0"/>
              <a:t>6/3/24</a:t>
            </a:fld>
            <a:endParaRPr lang="en-US"/>
          </a:p>
        </p:txBody>
      </p:sp>
      <p:sp>
        <p:nvSpPr>
          <p:cNvPr id="4" name="Slide Image Placeholder 3"/>
          <p:cNvSpPr>
            <a:spLocks noGrp="1" noRot="1" noChangeAspect="1"/>
          </p:cNvSpPr>
          <p:nvPr>
            <p:ph type="sldImg" idx="2"/>
          </p:nvPr>
        </p:nvSpPr>
        <p:spPr>
          <a:xfrm>
            <a:off x="2222500" y="1143000"/>
            <a:ext cx="24130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9F4E46-43BB-0C41-8A36-B101C7C13EAF}" type="slidenum">
              <a:rPr lang="en-US" smtClean="0"/>
              <a:t>‹#›</a:t>
            </a:fld>
            <a:endParaRPr lang="en-US"/>
          </a:p>
        </p:txBody>
      </p:sp>
    </p:spTree>
    <p:extLst>
      <p:ext uri="{BB962C8B-B14F-4D97-AF65-F5344CB8AC3E}">
        <p14:creationId xmlns:p14="http://schemas.microsoft.com/office/powerpoint/2010/main" val="4266985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400" b="1" i="0" u="none" strike="noStrike" kern="1200">
                <a:solidFill>
                  <a:schemeClr val="tx1"/>
                </a:solidFill>
                <a:effectLst/>
                <a:latin typeface="+mn-lt"/>
                <a:ea typeface="+mn-ea"/>
                <a:cs typeface="+mn-cs"/>
              </a:rPr>
              <a:t>Print-ready version</a:t>
            </a:r>
            <a:endParaRPr lang="en-GB" sz="2400" b="0" i="0" u="none" strike="noStrike" kern="1200">
              <a:solidFill>
                <a:schemeClr val="tx1"/>
              </a:solidFill>
              <a:effectLst/>
              <a:latin typeface="+mn-lt"/>
              <a:ea typeface="+mn-ea"/>
              <a:cs typeface="+mn-cs"/>
            </a:endParaRPr>
          </a:p>
          <a:p>
            <a:r>
              <a:rPr lang="en-GB" sz="2400" b="0" i="0" u="none" strike="noStrike" kern="1200">
                <a:solidFill>
                  <a:schemeClr val="tx1"/>
                </a:solidFill>
                <a:effectLst/>
                <a:latin typeface="+mn-lt"/>
                <a:ea typeface="+mn-ea"/>
                <a:cs typeface="+mn-cs"/>
              </a:rPr>
              <a:t>The colours in this template have been adjusted for printing purposes. Use this template if the primary use for your poster will be in print.</a:t>
            </a:r>
          </a:p>
        </p:txBody>
      </p:sp>
      <p:sp>
        <p:nvSpPr>
          <p:cNvPr id="4" name="Slide Number Placeholder 3"/>
          <p:cNvSpPr>
            <a:spLocks noGrp="1"/>
          </p:cNvSpPr>
          <p:nvPr>
            <p:ph type="sldNum" sz="quarter" idx="5"/>
          </p:nvPr>
        </p:nvSpPr>
        <p:spPr/>
        <p:txBody>
          <a:bodyPr/>
          <a:lstStyle/>
          <a:p>
            <a:fld id="{5F9F4E46-43BB-0C41-8A36-B101C7C13EAF}" type="slidenum">
              <a:rPr lang="en-US" smtClean="0"/>
              <a:t>1</a:t>
            </a:fld>
            <a:endParaRPr lang="en-US"/>
          </a:p>
        </p:txBody>
      </p:sp>
    </p:spTree>
    <p:extLst>
      <p:ext uri="{BB962C8B-B14F-4D97-AF65-F5344CB8AC3E}">
        <p14:creationId xmlns:p14="http://schemas.microsoft.com/office/powerpoint/2010/main" val="36759727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13A8-93B7-4847-8F78-14C40A6EC93F}"/>
              </a:ext>
            </a:extLst>
          </p:cNvPr>
          <p:cNvSpPr>
            <a:spLocks noGrp="1"/>
          </p:cNvSpPr>
          <p:nvPr>
            <p:ph type="ctrTitle"/>
          </p:nvPr>
        </p:nvSpPr>
        <p:spPr>
          <a:xfrm>
            <a:off x="4184650" y="7010400"/>
            <a:ext cx="25111075" cy="1491615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EFD1340-C3D5-A149-88C9-0028055F374B}"/>
              </a:ext>
            </a:extLst>
          </p:cNvPr>
          <p:cNvSpPr>
            <a:spLocks noGrp="1"/>
          </p:cNvSpPr>
          <p:nvPr>
            <p:ph type="subTitle" idx="1"/>
          </p:nvPr>
        </p:nvSpPr>
        <p:spPr>
          <a:xfrm>
            <a:off x="4184650" y="22501225"/>
            <a:ext cx="25111075" cy="103425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24F2267-BA28-3341-BF78-C49C867F785B}"/>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05F56A34-FBC4-1242-9DFB-C6D8679F76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52C8F4-409B-4F4B-9A79-3528525FDE21}"/>
              </a:ext>
            </a:extLst>
          </p:cNvPr>
          <p:cNvSpPr>
            <a:spLocks noGrp="1"/>
          </p:cNvSpPr>
          <p:nvPr>
            <p:ph type="sldNum" sz="quarter" idx="12"/>
          </p:nvPr>
        </p:nvSpPr>
        <p:spPr/>
        <p:txBody>
          <a:bodyPr/>
          <a:lstStyle/>
          <a:p>
            <a:fld id="{C443CC62-4C74-A54A-B177-C1301B499F07}" type="slidenum">
              <a:rPr lang="en-US" smtClean="0"/>
              <a:t>‹#›</a:t>
            </a:fld>
            <a:endParaRPr lang="en-US"/>
          </a:p>
        </p:txBody>
      </p:sp>
      <p:pic>
        <p:nvPicPr>
          <p:cNvPr id="8" name="Picture 7">
            <a:extLst>
              <a:ext uri="{FF2B5EF4-FFF2-40B4-BE49-F238E27FC236}">
                <a16:creationId xmlns:a16="http://schemas.microsoft.com/office/drawing/2014/main" id="{2AF6E0F0-80B8-C845-A976-5C8C57257A93}"/>
              </a:ext>
            </a:extLst>
          </p:cNvPr>
          <p:cNvPicPr>
            <a:picLocks noChangeAspect="1"/>
          </p:cNvPicPr>
          <p:nvPr userDrawn="1"/>
        </p:nvPicPr>
        <p:blipFill>
          <a:blip r:embed="rId2"/>
          <a:srcRect/>
          <a:stretch/>
        </p:blipFill>
        <p:spPr>
          <a:xfrm>
            <a:off x="4" y="0"/>
            <a:ext cx="33551990" cy="7204258"/>
          </a:xfrm>
          <a:prstGeom prst="rect">
            <a:avLst/>
          </a:prstGeom>
        </p:spPr>
      </p:pic>
    </p:spTree>
    <p:extLst>
      <p:ext uri="{BB962C8B-B14F-4D97-AF65-F5344CB8AC3E}">
        <p14:creationId xmlns:p14="http://schemas.microsoft.com/office/powerpoint/2010/main" val="1035598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5AB1E-DFC2-374E-AFAE-B816D8A9631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2EBE94-503E-7447-9893-EA99DEDC277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85496BF-A5AE-4048-AD76-A6C63FAFD612}"/>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42213251-EA6A-1A4A-9A20-108505C208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3E0274-0340-9248-870D-637DEF655CC4}"/>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192910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ACAC91-EF61-D24B-B37C-7D2CE3613203}"/>
              </a:ext>
            </a:extLst>
          </p:cNvPr>
          <p:cNvSpPr>
            <a:spLocks noGrp="1"/>
          </p:cNvSpPr>
          <p:nvPr>
            <p:ph type="title" orient="vert"/>
          </p:nvPr>
        </p:nvSpPr>
        <p:spPr>
          <a:xfrm>
            <a:off x="23960138" y="2281238"/>
            <a:ext cx="7218362" cy="36304537"/>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F22088D-5BEE-7C4A-8FEC-CDF849BCB19C}"/>
              </a:ext>
            </a:extLst>
          </p:cNvPr>
          <p:cNvSpPr>
            <a:spLocks noGrp="1"/>
          </p:cNvSpPr>
          <p:nvPr>
            <p:ph type="body" orient="vert" idx="1"/>
          </p:nvPr>
        </p:nvSpPr>
        <p:spPr>
          <a:xfrm>
            <a:off x="2301875" y="2281238"/>
            <a:ext cx="21505863" cy="3630453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E73845A-0D21-5F41-99CB-65C4C9A1CAFF}"/>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91D16D0A-801B-2643-8BAF-94BC3E17FC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1E407B-D262-C240-8CAC-82AC9009AEBA}"/>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64891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13A8-93B7-4847-8F78-14C40A6EC93F}"/>
              </a:ext>
            </a:extLst>
          </p:cNvPr>
          <p:cNvSpPr>
            <a:spLocks noGrp="1"/>
          </p:cNvSpPr>
          <p:nvPr>
            <p:ph type="ctrTitle"/>
          </p:nvPr>
        </p:nvSpPr>
        <p:spPr>
          <a:xfrm>
            <a:off x="4184650" y="7010400"/>
            <a:ext cx="25111075" cy="1491615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EFD1340-C3D5-A149-88C9-0028055F374B}"/>
              </a:ext>
            </a:extLst>
          </p:cNvPr>
          <p:cNvSpPr>
            <a:spLocks noGrp="1"/>
          </p:cNvSpPr>
          <p:nvPr>
            <p:ph type="subTitle" idx="1"/>
          </p:nvPr>
        </p:nvSpPr>
        <p:spPr>
          <a:xfrm>
            <a:off x="4184650" y="22501225"/>
            <a:ext cx="25111075" cy="103425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24F2267-BA28-3341-BF78-C49C867F785B}"/>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05F56A34-FBC4-1242-9DFB-C6D8679F76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52C8F4-409B-4F4B-9A79-3528525FDE21}"/>
              </a:ext>
            </a:extLst>
          </p:cNvPr>
          <p:cNvSpPr>
            <a:spLocks noGrp="1"/>
          </p:cNvSpPr>
          <p:nvPr>
            <p:ph type="sldNum" sz="quarter" idx="12"/>
          </p:nvPr>
        </p:nvSpPr>
        <p:spPr/>
        <p:txBody>
          <a:bodyPr/>
          <a:lstStyle/>
          <a:p>
            <a:fld id="{C443CC62-4C74-A54A-B177-C1301B499F07}" type="slidenum">
              <a:rPr lang="en-US" smtClean="0"/>
              <a:t>‹#›</a:t>
            </a:fld>
            <a:endParaRPr lang="en-US"/>
          </a:p>
        </p:txBody>
      </p:sp>
      <p:pic>
        <p:nvPicPr>
          <p:cNvPr id="8" name="Picture 7">
            <a:extLst>
              <a:ext uri="{FF2B5EF4-FFF2-40B4-BE49-F238E27FC236}">
                <a16:creationId xmlns:a16="http://schemas.microsoft.com/office/drawing/2014/main" id="{1A592065-5091-A041-BAF4-81905D0DE97B}"/>
              </a:ext>
            </a:extLst>
          </p:cNvPr>
          <p:cNvPicPr>
            <a:picLocks noChangeAspect="1"/>
          </p:cNvPicPr>
          <p:nvPr userDrawn="1"/>
        </p:nvPicPr>
        <p:blipFill>
          <a:blip r:embed="rId2"/>
          <a:srcRect/>
          <a:stretch/>
        </p:blipFill>
        <p:spPr>
          <a:xfrm>
            <a:off x="2" y="0"/>
            <a:ext cx="33551301" cy="7204110"/>
          </a:xfrm>
          <a:prstGeom prst="rect">
            <a:avLst/>
          </a:prstGeom>
        </p:spPr>
      </p:pic>
    </p:spTree>
    <p:extLst>
      <p:ext uri="{BB962C8B-B14F-4D97-AF65-F5344CB8AC3E}">
        <p14:creationId xmlns:p14="http://schemas.microsoft.com/office/powerpoint/2010/main" val="2332393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09E40-F89B-6B48-89FA-73617900EBB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DE7FDBD-EA12-0043-9DBE-61E979BDBE0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D3F753-D582-E24C-A588-606785A4FE52}"/>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77DD56D4-28CD-DB46-8810-AEE7871E0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424D91-808D-EF48-9E61-68CC3B6D7609}"/>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644991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40206-3718-F24D-A4AD-FCFE64D6451E}"/>
              </a:ext>
            </a:extLst>
          </p:cNvPr>
          <p:cNvSpPr>
            <a:spLocks noGrp="1"/>
          </p:cNvSpPr>
          <p:nvPr>
            <p:ph type="title"/>
          </p:nvPr>
        </p:nvSpPr>
        <p:spPr>
          <a:xfrm>
            <a:off x="2284413" y="10680700"/>
            <a:ext cx="28876625" cy="17819688"/>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69CA00E-A990-EC43-BB38-907DBA2DFFC4}"/>
              </a:ext>
            </a:extLst>
          </p:cNvPr>
          <p:cNvSpPr>
            <a:spLocks noGrp="1"/>
          </p:cNvSpPr>
          <p:nvPr>
            <p:ph type="body" idx="1"/>
          </p:nvPr>
        </p:nvSpPr>
        <p:spPr>
          <a:xfrm>
            <a:off x="2284413" y="28668663"/>
            <a:ext cx="28876625" cy="937260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F646CB7-9BF2-5F4A-89E7-B94B6A9FE347}"/>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DBCDD928-C256-7B4F-B5CF-6750B4B97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7559D8-D687-1D47-819C-4881EDD13AF9}"/>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2779000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E4420-4DCD-AB4D-994F-935A0D8AF9C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C3670DF-AB5F-D94A-88EE-A8D18EF66C90}"/>
              </a:ext>
            </a:extLst>
          </p:cNvPr>
          <p:cNvSpPr>
            <a:spLocks noGrp="1"/>
          </p:cNvSpPr>
          <p:nvPr>
            <p:ph sz="half" idx="1"/>
          </p:nvPr>
        </p:nvSpPr>
        <p:spPr>
          <a:xfrm>
            <a:off x="2301875" y="11404600"/>
            <a:ext cx="14362113" cy="27181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8652686-FE86-B842-A764-46F983B44E17}"/>
              </a:ext>
            </a:extLst>
          </p:cNvPr>
          <p:cNvSpPr>
            <a:spLocks noGrp="1"/>
          </p:cNvSpPr>
          <p:nvPr>
            <p:ph sz="half" idx="2"/>
          </p:nvPr>
        </p:nvSpPr>
        <p:spPr>
          <a:xfrm>
            <a:off x="16816388" y="11404600"/>
            <a:ext cx="14362112" cy="27181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94CC31C-B790-EB46-B77B-D261F9FEC302}"/>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6" name="Footer Placeholder 5">
            <a:extLst>
              <a:ext uri="{FF2B5EF4-FFF2-40B4-BE49-F238E27FC236}">
                <a16:creationId xmlns:a16="http://schemas.microsoft.com/office/drawing/2014/main" id="{70CBF159-5D17-6442-BD9E-E59EDDB0E1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437FD6-2332-D543-8689-17B1B8D0257B}"/>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833402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FD06E-DBE0-2B4B-958D-D4F94A0CC185}"/>
              </a:ext>
            </a:extLst>
          </p:cNvPr>
          <p:cNvSpPr>
            <a:spLocks noGrp="1"/>
          </p:cNvSpPr>
          <p:nvPr>
            <p:ph type="title"/>
          </p:nvPr>
        </p:nvSpPr>
        <p:spPr>
          <a:xfrm>
            <a:off x="2306638" y="2281238"/>
            <a:ext cx="28876625" cy="82804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398CC76-2652-494A-842E-C7C869BCF0F6}"/>
              </a:ext>
            </a:extLst>
          </p:cNvPr>
          <p:cNvSpPr>
            <a:spLocks noGrp="1"/>
          </p:cNvSpPr>
          <p:nvPr>
            <p:ph type="body" idx="1"/>
          </p:nvPr>
        </p:nvSpPr>
        <p:spPr>
          <a:xfrm>
            <a:off x="2306638" y="10501313"/>
            <a:ext cx="14163675" cy="51466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0541E4A-C81B-6042-AFDF-20A47E2A9DF1}"/>
              </a:ext>
            </a:extLst>
          </p:cNvPr>
          <p:cNvSpPr>
            <a:spLocks noGrp="1"/>
          </p:cNvSpPr>
          <p:nvPr>
            <p:ph sz="half" idx="2"/>
          </p:nvPr>
        </p:nvSpPr>
        <p:spPr>
          <a:xfrm>
            <a:off x="2306638" y="15647988"/>
            <a:ext cx="14163675" cy="2301716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93E2F10-555E-7447-9A86-39921F2852AB}"/>
              </a:ext>
            </a:extLst>
          </p:cNvPr>
          <p:cNvSpPr>
            <a:spLocks noGrp="1"/>
          </p:cNvSpPr>
          <p:nvPr>
            <p:ph type="body" sz="quarter" idx="3"/>
          </p:nvPr>
        </p:nvSpPr>
        <p:spPr>
          <a:xfrm>
            <a:off x="16949738" y="10501313"/>
            <a:ext cx="14233525" cy="51466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AA22313-989A-3E4B-B63C-83B8C54BB64A}"/>
              </a:ext>
            </a:extLst>
          </p:cNvPr>
          <p:cNvSpPr>
            <a:spLocks noGrp="1"/>
          </p:cNvSpPr>
          <p:nvPr>
            <p:ph sz="quarter" idx="4"/>
          </p:nvPr>
        </p:nvSpPr>
        <p:spPr>
          <a:xfrm>
            <a:off x="16949738" y="15647988"/>
            <a:ext cx="14233525" cy="2301716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8CCAACA-51DC-C04F-B810-FE0B461D7E97}"/>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8" name="Footer Placeholder 7">
            <a:extLst>
              <a:ext uri="{FF2B5EF4-FFF2-40B4-BE49-F238E27FC236}">
                <a16:creationId xmlns:a16="http://schemas.microsoft.com/office/drawing/2014/main" id="{11A8F3D6-8303-F845-87CA-600006D320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CB0D32-95FE-7344-AE99-DC935B42B192}"/>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3507113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51743-1702-CF47-8E66-54AAA2832CE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8A0EBC68-04BC-C64F-9F1F-F7E6CB0F17BA}"/>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4" name="Footer Placeholder 3">
            <a:extLst>
              <a:ext uri="{FF2B5EF4-FFF2-40B4-BE49-F238E27FC236}">
                <a16:creationId xmlns:a16="http://schemas.microsoft.com/office/drawing/2014/main" id="{76612969-2CF6-8748-AC1B-3EFC08D36A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6F599B-3E07-F14D-A1BE-78901B34B35F}"/>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2484943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84D9EF-2CA8-FD42-80B5-E615F10D4796}"/>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3" name="Footer Placeholder 2">
            <a:extLst>
              <a:ext uri="{FF2B5EF4-FFF2-40B4-BE49-F238E27FC236}">
                <a16:creationId xmlns:a16="http://schemas.microsoft.com/office/drawing/2014/main" id="{8A990B75-4591-CC4F-B5D2-F74760B8573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3C3A744-3CB4-2444-868D-B48F0AC1D9FD}"/>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30439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F38D0-781C-A149-9819-13C118F7167E}"/>
              </a:ext>
            </a:extLst>
          </p:cNvPr>
          <p:cNvSpPr>
            <a:spLocks noGrp="1"/>
          </p:cNvSpPr>
          <p:nvPr>
            <p:ph type="title"/>
          </p:nvPr>
        </p:nvSpPr>
        <p:spPr>
          <a:xfrm>
            <a:off x="2306638" y="2855913"/>
            <a:ext cx="10798175" cy="9996487"/>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C77D2FE-B987-DD47-9111-E61A3501529F}"/>
              </a:ext>
            </a:extLst>
          </p:cNvPr>
          <p:cNvSpPr>
            <a:spLocks noGrp="1"/>
          </p:cNvSpPr>
          <p:nvPr>
            <p:ph idx="1"/>
          </p:nvPr>
        </p:nvSpPr>
        <p:spPr>
          <a:xfrm>
            <a:off x="14233525" y="6167438"/>
            <a:ext cx="16949738" cy="304450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A429A7-124C-DD42-B7C1-46F153A535C5}"/>
              </a:ext>
            </a:extLst>
          </p:cNvPr>
          <p:cNvSpPr>
            <a:spLocks noGrp="1"/>
          </p:cNvSpPr>
          <p:nvPr>
            <p:ph type="body" sz="half" idx="2"/>
          </p:nvPr>
        </p:nvSpPr>
        <p:spPr>
          <a:xfrm>
            <a:off x="2306638" y="12852400"/>
            <a:ext cx="10798175" cy="238093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5B043A-FE69-D740-BF0F-27DAF81D18A0}"/>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6" name="Footer Placeholder 5">
            <a:extLst>
              <a:ext uri="{FF2B5EF4-FFF2-40B4-BE49-F238E27FC236}">
                <a16:creationId xmlns:a16="http://schemas.microsoft.com/office/drawing/2014/main" id="{B00DD5D9-719F-6041-8557-BB8642EE8A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5BC8A2-5470-EF40-A947-63394BFBEF43}"/>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6185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09E40-F89B-6B48-89FA-73617900EBB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DE7FDBD-EA12-0043-9DBE-61E979BDBE0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D3F753-D582-E24C-A588-606785A4FE52}"/>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77DD56D4-28CD-DB46-8810-AEE7871E0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424D91-808D-EF48-9E61-68CC3B6D7609}"/>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23266765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B63FA-5CB8-A149-AFF7-79BE4162B8F3}"/>
              </a:ext>
            </a:extLst>
          </p:cNvPr>
          <p:cNvSpPr>
            <a:spLocks noGrp="1"/>
          </p:cNvSpPr>
          <p:nvPr>
            <p:ph type="title"/>
          </p:nvPr>
        </p:nvSpPr>
        <p:spPr>
          <a:xfrm>
            <a:off x="2306638" y="2855913"/>
            <a:ext cx="10798175" cy="9996487"/>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711E646-3A2F-8349-B98F-AA3748FB52C9}"/>
              </a:ext>
            </a:extLst>
          </p:cNvPr>
          <p:cNvSpPr>
            <a:spLocks noGrp="1"/>
          </p:cNvSpPr>
          <p:nvPr>
            <p:ph type="pic" idx="1"/>
          </p:nvPr>
        </p:nvSpPr>
        <p:spPr>
          <a:xfrm>
            <a:off x="14233525" y="6167438"/>
            <a:ext cx="16949738" cy="30445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0C815D-F3D5-6947-8306-A7D0BD13E7F3}"/>
              </a:ext>
            </a:extLst>
          </p:cNvPr>
          <p:cNvSpPr>
            <a:spLocks noGrp="1"/>
          </p:cNvSpPr>
          <p:nvPr>
            <p:ph type="body" sz="half" idx="2"/>
          </p:nvPr>
        </p:nvSpPr>
        <p:spPr>
          <a:xfrm>
            <a:off x="2306638" y="12852400"/>
            <a:ext cx="10798175" cy="238093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D39B823-D350-9644-9626-726641E7726E}"/>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6" name="Footer Placeholder 5">
            <a:extLst>
              <a:ext uri="{FF2B5EF4-FFF2-40B4-BE49-F238E27FC236}">
                <a16:creationId xmlns:a16="http://schemas.microsoft.com/office/drawing/2014/main" id="{F81D6857-9D56-D445-8DE0-0CF32AB6BC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0C66F-8A0A-C14D-99A3-96D622C1CD14}"/>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2613964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5AB1E-DFC2-374E-AFAE-B816D8A9631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2EBE94-503E-7447-9893-EA99DEDC277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85496BF-A5AE-4048-AD76-A6C63FAFD612}"/>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42213251-EA6A-1A4A-9A20-108505C208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3E0274-0340-9248-870D-637DEF655CC4}"/>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9891806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ACAC91-EF61-D24B-B37C-7D2CE3613203}"/>
              </a:ext>
            </a:extLst>
          </p:cNvPr>
          <p:cNvSpPr>
            <a:spLocks noGrp="1"/>
          </p:cNvSpPr>
          <p:nvPr>
            <p:ph type="title" orient="vert"/>
          </p:nvPr>
        </p:nvSpPr>
        <p:spPr>
          <a:xfrm>
            <a:off x="23960138" y="2281238"/>
            <a:ext cx="7218362" cy="36304537"/>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F22088D-5BEE-7C4A-8FEC-CDF849BCB19C}"/>
              </a:ext>
            </a:extLst>
          </p:cNvPr>
          <p:cNvSpPr>
            <a:spLocks noGrp="1"/>
          </p:cNvSpPr>
          <p:nvPr>
            <p:ph type="body" orient="vert" idx="1"/>
          </p:nvPr>
        </p:nvSpPr>
        <p:spPr>
          <a:xfrm>
            <a:off x="2301875" y="2281238"/>
            <a:ext cx="21505863" cy="3630453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E73845A-0D21-5F41-99CB-65C4C9A1CAFF}"/>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91D16D0A-801B-2643-8BAF-94BC3E17FC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1E407B-D262-C240-8CAC-82AC9009AEBA}"/>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166282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40206-3718-F24D-A4AD-FCFE64D6451E}"/>
              </a:ext>
            </a:extLst>
          </p:cNvPr>
          <p:cNvSpPr>
            <a:spLocks noGrp="1"/>
          </p:cNvSpPr>
          <p:nvPr>
            <p:ph type="title"/>
          </p:nvPr>
        </p:nvSpPr>
        <p:spPr>
          <a:xfrm>
            <a:off x="2284413" y="10680700"/>
            <a:ext cx="28876625" cy="17819688"/>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69CA00E-A990-EC43-BB38-907DBA2DFFC4}"/>
              </a:ext>
            </a:extLst>
          </p:cNvPr>
          <p:cNvSpPr>
            <a:spLocks noGrp="1"/>
          </p:cNvSpPr>
          <p:nvPr>
            <p:ph type="body" idx="1"/>
          </p:nvPr>
        </p:nvSpPr>
        <p:spPr>
          <a:xfrm>
            <a:off x="2284413" y="28668663"/>
            <a:ext cx="28876625" cy="937260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F646CB7-9BF2-5F4A-89E7-B94B6A9FE347}"/>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DBCDD928-C256-7B4F-B5CF-6750B4B97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7559D8-D687-1D47-819C-4881EDD13AF9}"/>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436398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E4420-4DCD-AB4D-994F-935A0D8AF9C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C3670DF-AB5F-D94A-88EE-A8D18EF66C90}"/>
              </a:ext>
            </a:extLst>
          </p:cNvPr>
          <p:cNvSpPr>
            <a:spLocks noGrp="1"/>
          </p:cNvSpPr>
          <p:nvPr>
            <p:ph sz="half" idx="1"/>
          </p:nvPr>
        </p:nvSpPr>
        <p:spPr>
          <a:xfrm>
            <a:off x="2301875" y="11404600"/>
            <a:ext cx="14362113" cy="27181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8652686-FE86-B842-A764-46F983B44E17}"/>
              </a:ext>
            </a:extLst>
          </p:cNvPr>
          <p:cNvSpPr>
            <a:spLocks noGrp="1"/>
          </p:cNvSpPr>
          <p:nvPr>
            <p:ph sz="half" idx="2"/>
          </p:nvPr>
        </p:nvSpPr>
        <p:spPr>
          <a:xfrm>
            <a:off x="16816388" y="11404600"/>
            <a:ext cx="14362112" cy="27181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94CC31C-B790-EB46-B77B-D261F9FEC302}"/>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6" name="Footer Placeholder 5">
            <a:extLst>
              <a:ext uri="{FF2B5EF4-FFF2-40B4-BE49-F238E27FC236}">
                <a16:creationId xmlns:a16="http://schemas.microsoft.com/office/drawing/2014/main" id="{70CBF159-5D17-6442-BD9E-E59EDDB0E1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437FD6-2332-D543-8689-17B1B8D0257B}"/>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66542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FD06E-DBE0-2B4B-958D-D4F94A0CC185}"/>
              </a:ext>
            </a:extLst>
          </p:cNvPr>
          <p:cNvSpPr>
            <a:spLocks noGrp="1"/>
          </p:cNvSpPr>
          <p:nvPr>
            <p:ph type="title"/>
          </p:nvPr>
        </p:nvSpPr>
        <p:spPr>
          <a:xfrm>
            <a:off x="2306638" y="2281238"/>
            <a:ext cx="28876625" cy="82804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398CC76-2652-494A-842E-C7C869BCF0F6}"/>
              </a:ext>
            </a:extLst>
          </p:cNvPr>
          <p:cNvSpPr>
            <a:spLocks noGrp="1"/>
          </p:cNvSpPr>
          <p:nvPr>
            <p:ph type="body" idx="1"/>
          </p:nvPr>
        </p:nvSpPr>
        <p:spPr>
          <a:xfrm>
            <a:off x="2306638" y="10501313"/>
            <a:ext cx="14163675" cy="51466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0541E4A-C81B-6042-AFDF-20A47E2A9DF1}"/>
              </a:ext>
            </a:extLst>
          </p:cNvPr>
          <p:cNvSpPr>
            <a:spLocks noGrp="1"/>
          </p:cNvSpPr>
          <p:nvPr>
            <p:ph sz="half" idx="2"/>
          </p:nvPr>
        </p:nvSpPr>
        <p:spPr>
          <a:xfrm>
            <a:off x="2306638" y="15647988"/>
            <a:ext cx="14163675" cy="2301716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93E2F10-555E-7447-9A86-39921F2852AB}"/>
              </a:ext>
            </a:extLst>
          </p:cNvPr>
          <p:cNvSpPr>
            <a:spLocks noGrp="1"/>
          </p:cNvSpPr>
          <p:nvPr>
            <p:ph type="body" sz="quarter" idx="3"/>
          </p:nvPr>
        </p:nvSpPr>
        <p:spPr>
          <a:xfrm>
            <a:off x="16949738" y="10501313"/>
            <a:ext cx="14233525" cy="51466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AA22313-989A-3E4B-B63C-83B8C54BB64A}"/>
              </a:ext>
            </a:extLst>
          </p:cNvPr>
          <p:cNvSpPr>
            <a:spLocks noGrp="1"/>
          </p:cNvSpPr>
          <p:nvPr>
            <p:ph sz="quarter" idx="4"/>
          </p:nvPr>
        </p:nvSpPr>
        <p:spPr>
          <a:xfrm>
            <a:off x="16949738" y="15647988"/>
            <a:ext cx="14233525" cy="2301716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8CCAACA-51DC-C04F-B810-FE0B461D7E97}"/>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8" name="Footer Placeholder 7">
            <a:extLst>
              <a:ext uri="{FF2B5EF4-FFF2-40B4-BE49-F238E27FC236}">
                <a16:creationId xmlns:a16="http://schemas.microsoft.com/office/drawing/2014/main" id="{11A8F3D6-8303-F845-87CA-600006D320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CB0D32-95FE-7344-AE99-DC935B42B192}"/>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4048716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51743-1702-CF47-8E66-54AAA2832CE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8A0EBC68-04BC-C64F-9F1F-F7E6CB0F17BA}"/>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4" name="Footer Placeholder 3">
            <a:extLst>
              <a:ext uri="{FF2B5EF4-FFF2-40B4-BE49-F238E27FC236}">
                <a16:creationId xmlns:a16="http://schemas.microsoft.com/office/drawing/2014/main" id="{76612969-2CF6-8748-AC1B-3EFC08D36A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6F599B-3E07-F14D-A1BE-78901B34B35F}"/>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1662012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84D9EF-2CA8-FD42-80B5-E615F10D4796}"/>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3" name="Footer Placeholder 2">
            <a:extLst>
              <a:ext uri="{FF2B5EF4-FFF2-40B4-BE49-F238E27FC236}">
                <a16:creationId xmlns:a16="http://schemas.microsoft.com/office/drawing/2014/main" id="{8A990B75-4591-CC4F-B5D2-F74760B8573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3C3A744-3CB4-2444-868D-B48F0AC1D9FD}"/>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3615213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F38D0-781C-A149-9819-13C118F7167E}"/>
              </a:ext>
            </a:extLst>
          </p:cNvPr>
          <p:cNvSpPr>
            <a:spLocks noGrp="1"/>
          </p:cNvSpPr>
          <p:nvPr>
            <p:ph type="title"/>
          </p:nvPr>
        </p:nvSpPr>
        <p:spPr>
          <a:xfrm>
            <a:off x="2306638" y="2855913"/>
            <a:ext cx="10798175" cy="9996487"/>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C77D2FE-B987-DD47-9111-E61A3501529F}"/>
              </a:ext>
            </a:extLst>
          </p:cNvPr>
          <p:cNvSpPr>
            <a:spLocks noGrp="1"/>
          </p:cNvSpPr>
          <p:nvPr>
            <p:ph idx="1"/>
          </p:nvPr>
        </p:nvSpPr>
        <p:spPr>
          <a:xfrm>
            <a:off x="14233525" y="6167438"/>
            <a:ext cx="16949738" cy="304450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A429A7-124C-DD42-B7C1-46F153A535C5}"/>
              </a:ext>
            </a:extLst>
          </p:cNvPr>
          <p:cNvSpPr>
            <a:spLocks noGrp="1"/>
          </p:cNvSpPr>
          <p:nvPr>
            <p:ph type="body" sz="half" idx="2"/>
          </p:nvPr>
        </p:nvSpPr>
        <p:spPr>
          <a:xfrm>
            <a:off x="2306638" y="12852400"/>
            <a:ext cx="10798175" cy="238093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5B043A-FE69-D740-BF0F-27DAF81D18A0}"/>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6" name="Footer Placeholder 5">
            <a:extLst>
              <a:ext uri="{FF2B5EF4-FFF2-40B4-BE49-F238E27FC236}">
                <a16:creationId xmlns:a16="http://schemas.microsoft.com/office/drawing/2014/main" id="{B00DD5D9-719F-6041-8557-BB8642EE8A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5BC8A2-5470-EF40-A947-63394BFBEF43}"/>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2754509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B63FA-5CB8-A149-AFF7-79BE4162B8F3}"/>
              </a:ext>
            </a:extLst>
          </p:cNvPr>
          <p:cNvSpPr>
            <a:spLocks noGrp="1"/>
          </p:cNvSpPr>
          <p:nvPr>
            <p:ph type="title"/>
          </p:nvPr>
        </p:nvSpPr>
        <p:spPr>
          <a:xfrm>
            <a:off x="2306638" y="2855913"/>
            <a:ext cx="10798175" cy="9996487"/>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711E646-3A2F-8349-B98F-AA3748FB52C9}"/>
              </a:ext>
            </a:extLst>
          </p:cNvPr>
          <p:cNvSpPr>
            <a:spLocks noGrp="1"/>
          </p:cNvSpPr>
          <p:nvPr>
            <p:ph type="pic" idx="1"/>
          </p:nvPr>
        </p:nvSpPr>
        <p:spPr>
          <a:xfrm>
            <a:off x="14233525" y="6167438"/>
            <a:ext cx="16949738" cy="30445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0C815D-F3D5-6947-8306-A7D0BD13E7F3}"/>
              </a:ext>
            </a:extLst>
          </p:cNvPr>
          <p:cNvSpPr>
            <a:spLocks noGrp="1"/>
          </p:cNvSpPr>
          <p:nvPr>
            <p:ph type="body" sz="half" idx="2"/>
          </p:nvPr>
        </p:nvSpPr>
        <p:spPr>
          <a:xfrm>
            <a:off x="2306638" y="12852400"/>
            <a:ext cx="10798175" cy="238093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D39B823-D350-9644-9626-726641E7726E}"/>
              </a:ext>
            </a:extLst>
          </p:cNvPr>
          <p:cNvSpPr>
            <a:spLocks noGrp="1"/>
          </p:cNvSpPr>
          <p:nvPr>
            <p:ph type="dt" sz="half" idx="10"/>
          </p:nvPr>
        </p:nvSpPr>
        <p:spPr/>
        <p:txBody>
          <a:bodyPr/>
          <a:lstStyle/>
          <a:p>
            <a:fld id="{B1239C8A-0367-BF4E-BD18-DF416795490D}" type="datetimeFigureOut">
              <a:rPr lang="en-US" smtClean="0"/>
              <a:t>6/3/24</a:t>
            </a:fld>
            <a:endParaRPr lang="en-US"/>
          </a:p>
        </p:txBody>
      </p:sp>
      <p:sp>
        <p:nvSpPr>
          <p:cNvPr id="6" name="Footer Placeholder 5">
            <a:extLst>
              <a:ext uri="{FF2B5EF4-FFF2-40B4-BE49-F238E27FC236}">
                <a16:creationId xmlns:a16="http://schemas.microsoft.com/office/drawing/2014/main" id="{F81D6857-9D56-D445-8DE0-0CF32AB6BC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0C66F-8A0A-C14D-99A3-96D622C1CD14}"/>
              </a:ext>
            </a:extLst>
          </p:cNvPr>
          <p:cNvSpPr>
            <a:spLocks noGrp="1"/>
          </p:cNvSpPr>
          <p:nvPr>
            <p:ph type="sldNum" sz="quarter" idx="12"/>
          </p:nvPr>
        </p:nvSpPr>
        <p:spPr/>
        <p:txBody>
          <a:bodyPr/>
          <a:lstStyle/>
          <a:p>
            <a:fld id="{C443CC62-4C74-A54A-B177-C1301B499F07}" type="slidenum">
              <a:rPr lang="en-US" smtClean="0"/>
              <a:t>‹#›</a:t>
            </a:fld>
            <a:endParaRPr lang="en-US"/>
          </a:p>
        </p:txBody>
      </p:sp>
    </p:spTree>
    <p:extLst>
      <p:ext uri="{BB962C8B-B14F-4D97-AF65-F5344CB8AC3E}">
        <p14:creationId xmlns:p14="http://schemas.microsoft.com/office/powerpoint/2010/main" val="904520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D922E5-E5E8-0541-BDF0-4ECFB00252EF}"/>
              </a:ext>
            </a:extLst>
          </p:cNvPr>
          <p:cNvSpPr>
            <a:spLocks noGrp="1"/>
          </p:cNvSpPr>
          <p:nvPr>
            <p:ph type="title"/>
          </p:nvPr>
        </p:nvSpPr>
        <p:spPr>
          <a:xfrm>
            <a:off x="2301875" y="2281238"/>
            <a:ext cx="28876625" cy="82804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2E12F28-041C-4B47-AE69-366F6D7ECE93}"/>
              </a:ext>
            </a:extLst>
          </p:cNvPr>
          <p:cNvSpPr>
            <a:spLocks noGrp="1"/>
          </p:cNvSpPr>
          <p:nvPr>
            <p:ph type="body" idx="1"/>
          </p:nvPr>
        </p:nvSpPr>
        <p:spPr>
          <a:xfrm>
            <a:off x="2301875" y="11404600"/>
            <a:ext cx="28876625" cy="271811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6370654-DE9D-0744-9652-8CD7349768F2}"/>
              </a:ext>
            </a:extLst>
          </p:cNvPr>
          <p:cNvSpPr>
            <a:spLocks noGrp="1"/>
          </p:cNvSpPr>
          <p:nvPr>
            <p:ph type="dt" sz="half" idx="2"/>
          </p:nvPr>
        </p:nvSpPr>
        <p:spPr>
          <a:xfrm>
            <a:off x="2301875" y="39706550"/>
            <a:ext cx="7532688" cy="2281238"/>
          </a:xfrm>
          <a:prstGeom prst="rect">
            <a:avLst/>
          </a:prstGeom>
        </p:spPr>
        <p:txBody>
          <a:bodyPr vert="horz" lIns="91440" tIns="45720" rIns="91440" bIns="45720" rtlCol="0" anchor="ctr"/>
          <a:lstStyle>
            <a:lvl1pPr algn="l">
              <a:defRPr sz="1200">
                <a:solidFill>
                  <a:schemeClr val="tx1">
                    <a:tint val="75000"/>
                  </a:schemeClr>
                </a:solidFill>
              </a:defRPr>
            </a:lvl1p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7B6FD237-0E16-724C-855C-DA1FB7300D7A}"/>
              </a:ext>
            </a:extLst>
          </p:cNvPr>
          <p:cNvSpPr>
            <a:spLocks noGrp="1"/>
          </p:cNvSpPr>
          <p:nvPr>
            <p:ph type="ftr" sz="quarter" idx="3"/>
          </p:nvPr>
        </p:nvSpPr>
        <p:spPr>
          <a:xfrm>
            <a:off x="11090275" y="39706550"/>
            <a:ext cx="11299825" cy="22812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8EC944-C451-9342-AAB7-FB92C66B65A0}"/>
              </a:ext>
            </a:extLst>
          </p:cNvPr>
          <p:cNvSpPr>
            <a:spLocks noGrp="1"/>
          </p:cNvSpPr>
          <p:nvPr>
            <p:ph type="sldNum" sz="quarter" idx="4"/>
          </p:nvPr>
        </p:nvSpPr>
        <p:spPr>
          <a:xfrm>
            <a:off x="23645813" y="39706550"/>
            <a:ext cx="7532687" cy="2281238"/>
          </a:xfrm>
          <a:prstGeom prst="rect">
            <a:avLst/>
          </a:prstGeom>
        </p:spPr>
        <p:txBody>
          <a:bodyPr vert="horz" lIns="91440" tIns="45720" rIns="91440" bIns="45720" rtlCol="0" anchor="ctr"/>
          <a:lstStyle>
            <a:lvl1pPr algn="r">
              <a:defRPr sz="1200">
                <a:solidFill>
                  <a:schemeClr val="tx1">
                    <a:tint val="75000"/>
                  </a:schemeClr>
                </a:solidFill>
              </a:defRPr>
            </a:lvl1pPr>
          </a:lstStyle>
          <a:p>
            <a:fld id="{C443CC62-4C74-A54A-B177-C1301B499F07}" type="slidenum">
              <a:rPr lang="en-US" smtClean="0"/>
              <a:t>‹#›</a:t>
            </a:fld>
            <a:endParaRPr lang="en-US"/>
          </a:p>
        </p:txBody>
      </p:sp>
    </p:spTree>
    <p:extLst>
      <p:ext uri="{BB962C8B-B14F-4D97-AF65-F5344CB8AC3E}">
        <p14:creationId xmlns:p14="http://schemas.microsoft.com/office/powerpoint/2010/main" val="184158783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b="1" kern="1200">
          <a:solidFill>
            <a:srgbClr val="2E2D6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D922E5-E5E8-0541-BDF0-4ECFB00252EF}"/>
              </a:ext>
            </a:extLst>
          </p:cNvPr>
          <p:cNvSpPr>
            <a:spLocks noGrp="1"/>
          </p:cNvSpPr>
          <p:nvPr>
            <p:ph type="title"/>
          </p:nvPr>
        </p:nvSpPr>
        <p:spPr>
          <a:xfrm>
            <a:off x="2301875" y="2281238"/>
            <a:ext cx="28876625" cy="82804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2E12F28-041C-4B47-AE69-366F6D7ECE93}"/>
              </a:ext>
            </a:extLst>
          </p:cNvPr>
          <p:cNvSpPr>
            <a:spLocks noGrp="1"/>
          </p:cNvSpPr>
          <p:nvPr>
            <p:ph type="body" idx="1"/>
          </p:nvPr>
        </p:nvSpPr>
        <p:spPr>
          <a:xfrm>
            <a:off x="2301875" y="11404600"/>
            <a:ext cx="28876625" cy="271811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6370654-DE9D-0744-9652-8CD7349768F2}"/>
              </a:ext>
            </a:extLst>
          </p:cNvPr>
          <p:cNvSpPr>
            <a:spLocks noGrp="1"/>
          </p:cNvSpPr>
          <p:nvPr>
            <p:ph type="dt" sz="half" idx="2"/>
          </p:nvPr>
        </p:nvSpPr>
        <p:spPr>
          <a:xfrm>
            <a:off x="2301875" y="39706550"/>
            <a:ext cx="7532688" cy="2281238"/>
          </a:xfrm>
          <a:prstGeom prst="rect">
            <a:avLst/>
          </a:prstGeom>
        </p:spPr>
        <p:txBody>
          <a:bodyPr vert="horz" lIns="91440" tIns="45720" rIns="91440" bIns="45720" rtlCol="0" anchor="ctr"/>
          <a:lstStyle>
            <a:lvl1pPr algn="l">
              <a:defRPr sz="1200">
                <a:solidFill>
                  <a:schemeClr val="tx1">
                    <a:tint val="75000"/>
                  </a:schemeClr>
                </a:solidFill>
              </a:defRPr>
            </a:lvl1pPr>
          </a:lstStyle>
          <a:p>
            <a:fld id="{B1239C8A-0367-BF4E-BD18-DF416795490D}" type="datetimeFigureOut">
              <a:rPr lang="en-US" smtClean="0"/>
              <a:t>6/3/24</a:t>
            </a:fld>
            <a:endParaRPr lang="en-US"/>
          </a:p>
        </p:txBody>
      </p:sp>
      <p:sp>
        <p:nvSpPr>
          <p:cNvPr id="5" name="Footer Placeholder 4">
            <a:extLst>
              <a:ext uri="{FF2B5EF4-FFF2-40B4-BE49-F238E27FC236}">
                <a16:creationId xmlns:a16="http://schemas.microsoft.com/office/drawing/2014/main" id="{7B6FD237-0E16-724C-855C-DA1FB7300D7A}"/>
              </a:ext>
            </a:extLst>
          </p:cNvPr>
          <p:cNvSpPr>
            <a:spLocks noGrp="1"/>
          </p:cNvSpPr>
          <p:nvPr>
            <p:ph type="ftr" sz="quarter" idx="3"/>
          </p:nvPr>
        </p:nvSpPr>
        <p:spPr>
          <a:xfrm>
            <a:off x="11090275" y="39706550"/>
            <a:ext cx="11299825" cy="22812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8EC944-C451-9342-AAB7-FB92C66B65A0}"/>
              </a:ext>
            </a:extLst>
          </p:cNvPr>
          <p:cNvSpPr>
            <a:spLocks noGrp="1"/>
          </p:cNvSpPr>
          <p:nvPr>
            <p:ph type="sldNum" sz="quarter" idx="4"/>
          </p:nvPr>
        </p:nvSpPr>
        <p:spPr>
          <a:xfrm>
            <a:off x="23645813" y="39706550"/>
            <a:ext cx="7532687" cy="2281238"/>
          </a:xfrm>
          <a:prstGeom prst="rect">
            <a:avLst/>
          </a:prstGeom>
        </p:spPr>
        <p:txBody>
          <a:bodyPr vert="horz" lIns="91440" tIns="45720" rIns="91440" bIns="45720" rtlCol="0" anchor="ctr"/>
          <a:lstStyle>
            <a:lvl1pPr algn="r">
              <a:defRPr sz="1200">
                <a:solidFill>
                  <a:schemeClr val="tx1">
                    <a:tint val="75000"/>
                  </a:schemeClr>
                </a:solidFill>
              </a:defRPr>
            </a:lvl1pPr>
          </a:lstStyle>
          <a:p>
            <a:fld id="{C443CC62-4C74-A54A-B177-C1301B499F07}" type="slidenum">
              <a:rPr lang="en-US" smtClean="0"/>
              <a:t>‹#›</a:t>
            </a:fld>
            <a:endParaRPr lang="en-US"/>
          </a:p>
        </p:txBody>
      </p:sp>
    </p:spTree>
    <p:extLst>
      <p:ext uri="{BB962C8B-B14F-4D97-AF65-F5344CB8AC3E}">
        <p14:creationId xmlns:p14="http://schemas.microsoft.com/office/powerpoint/2010/main" val="172971394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b="1" kern="1200">
          <a:solidFill>
            <a:srgbClr val="2E2D6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tiff"/><Relationship Id="rId18" Type="http://schemas.openxmlformats.org/officeDocument/2006/relationships/image" Target="../media/image17.png"/><Relationship Id="rId3" Type="http://schemas.microsoft.com/office/2018/10/relationships/comments" Target="../comments/modernComment_101_8DD9506A.xml"/><Relationship Id="rId21" Type="http://schemas.openxmlformats.org/officeDocument/2006/relationships/image" Target="../media/image20.jpe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3.tiff"/><Relationship Id="rId2" Type="http://schemas.openxmlformats.org/officeDocument/2006/relationships/notesSlide" Target="../notesSlides/notesSlide1.xml"/><Relationship Id="rId16" Type="http://schemas.openxmlformats.org/officeDocument/2006/relationships/image" Target="../media/image15.png"/><Relationship Id="rId20" Type="http://schemas.openxmlformats.org/officeDocument/2006/relationships/image" Target="../media/image19.tiff"/><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g"/><Relationship Id="rId24" Type="http://schemas.openxmlformats.org/officeDocument/2006/relationships/hyperlink" Target="https://materialsgalaxy.stfc.ac.uk/" TargetMode="External"/><Relationship Id="rId5" Type="http://schemas.openxmlformats.org/officeDocument/2006/relationships/image" Target="../media/image4.png"/><Relationship Id="rId15" Type="http://schemas.openxmlformats.org/officeDocument/2006/relationships/image" Target="../media/image14.emf"/><Relationship Id="rId23" Type="http://schemas.openxmlformats.org/officeDocument/2006/relationships/image" Target="../media/image22.jpeg"/><Relationship Id="rId10" Type="http://schemas.openxmlformats.org/officeDocument/2006/relationships/image" Target="../media/image9.emf"/><Relationship Id="rId19" Type="http://schemas.openxmlformats.org/officeDocument/2006/relationships/image" Target="../media/image18.png"/><Relationship Id="rId4" Type="http://schemas.openxmlformats.org/officeDocument/2006/relationships/image" Target="../media/image3.tiff"/><Relationship Id="rId9" Type="http://schemas.openxmlformats.org/officeDocument/2006/relationships/image" Target="../media/image8.png"/><Relationship Id="rId14" Type="http://schemas.openxmlformats.org/officeDocument/2006/relationships/image" Target="../media/image13.emf"/><Relationship Id="rId22" Type="http://schemas.openxmlformats.org/officeDocument/2006/relationships/image" Target="../media/image2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3377" y="4543693"/>
            <a:ext cx="31590343" cy="1763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1" kern="1200">
                <a:solidFill>
                  <a:srgbClr val="2E2D62"/>
                </a:solidFill>
                <a:latin typeface="Arial" panose="020B0604020202020204" pitchFamily="34" charset="0"/>
                <a:ea typeface="+mj-ea"/>
                <a:cs typeface="Arial" panose="020B0604020202020204" pitchFamily="34" charset="0"/>
              </a:defRPr>
            </a:lvl1pPr>
          </a:lstStyle>
          <a:p>
            <a:r>
              <a:rPr lang="en-GB" sz="7200" dirty="0"/>
              <a:t>Applying the Galaxy platform to XAS use cases </a:t>
            </a:r>
          </a:p>
        </p:txBody>
      </p:sp>
      <p:sp>
        <p:nvSpPr>
          <p:cNvPr id="5" name="Title 1"/>
          <p:cNvSpPr txBox="1">
            <a:spLocks/>
          </p:cNvSpPr>
          <p:nvPr/>
        </p:nvSpPr>
        <p:spPr>
          <a:xfrm>
            <a:off x="2360858" y="6178336"/>
            <a:ext cx="28876625" cy="176348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rgbClr val="2E2D62"/>
                </a:solidFill>
                <a:latin typeface="Arial" panose="020B0604020202020204" pitchFamily="34" charset="0"/>
                <a:ea typeface="+mj-ea"/>
                <a:cs typeface="Arial" panose="020B0604020202020204" pitchFamily="34" charset="0"/>
              </a:defRPr>
            </a:lvl1pPr>
          </a:lstStyle>
          <a:p>
            <a:r>
              <a:rPr lang="en-GB" sz="4400" b="0" i="1" dirty="0"/>
              <a:t>P. Austin</a:t>
            </a:r>
            <a:r>
              <a:rPr lang="en-GB" sz="4400" b="0" i="1" baseline="30000" dirty="0"/>
              <a:t>1</a:t>
            </a:r>
            <a:r>
              <a:rPr lang="en-GB" sz="4400" b="0" i="1" dirty="0"/>
              <a:t>, L. Liborio</a:t>
            </a:r>
            <a:r>
              <a:rPr lang="en-GB" sz="4400" b="0" i="1" baseline="30000" dirty="0"/>
              <a:t>1</a:t>
            </a:r>
            <a:r>
              <a:rPr lang="en-GB" sz="4400" b="0" i="1" dirty="0"/>
              <a:t>, A. Belozerov</a:t>
            </a:r>
            <a:r>
              <a:rPr lang="en-GB" sz="4400" b="0" i="1" baseline="30000" dirty="0"/>
              <a:t>1</a:t>
            </a:r>
            <a:r>
              <a:rPr lang="en-GB" sz="4400" b="0" i="1" dirty="0"/>
              <a:t>, S. Devadasan</a:t>
            </a:r>
            <a:r>
              <a:rPr lang="en-GB" sz="4400" b="0" i="1" baseline="30000" dirty="0"/>
              <a:t>1</a:t>
            </a:r>
            <a:r>
              <a:rPr lang="en-GB" sz="4400" b="0" i="1" dirty="0"/>
              <a:t>, A. </a:t>
            </a:r>
            <a:r>
              <a:rPr lang="en-GB" sz="4400" b="0" i="1" dirty="0" err="1"/>
              <a:t>Nieva</a:t>
            </a:r>
            <a:r>
              <a:rPr lang="en-GB" sz="4400" b="0" i="1" dirty="0"/>
              <a:t> de la Hidalga</a:t>
            </a:r>
            <a:r>
              <a:rPr lang="en-GB" sz="4400" b="0" i="1" baseline="30000" dirty="0"/>
              <a:t>2</a:t>
            </a:r>
            <a:r>
              <a:rPr lang="en-GB" sz="4400" b="0" i="1" dirty="0"/>
              <a:t>, T. Underwood</a:t>
            </a:r>
            <a:r>
              <a:rPr lang="en-GB" sz="4400" b="0" i="1" baseline="30000" dirty="0"/>
              <a:t>1</a:t>
            </a:r>
            <a:endParaRPr lang="en-GB" sz="4400" b="0" i="1" dirty="0"/>
          </a:p>
          <a:p>
            <a:r>
              <a:rPr lang="en-GB" sz="3600" b="0" i="1" baseline="30000" dirty="0">
                <a:effectLst/>
              </a:rPr>
              <a:t>1</a:t>
            </a:r>
            <a:r>
              <a:rPr lang="en-GB" sz="3600" b="0" i="1" dirty="0">
                <a:effectLst/>
              </a:rPr>
              <a:t>Scientific Computing Department, STFC, Research Complex at Harwell, Rutherford Appleton Laboratory, OX11 0QX, UK</a:t>
            </a:r>
          </a:p>
          <a:p>
            <a:r>
              <a:rPr lang="en-GB" sz="3600" b="0" i="1" baseline="30000" dirty="0"/>
              <a:t>2</a:t>
            </a:r>
            <a:r>
              <a:rPr lang="en-GB" sz="3600" b="0" i="1" dirty="0">
                <a:effectLst/>
              </a:rPr>
              <a:t>UK Catalysis Hub, Research Complex at Harwell, Rutherford Appleton Laboratory, OX11 0QX, UK</a:t>
            </a:r>
          </a:p>
        </p:txBody>
      </p:sp>
      <p:sp>
        <p:nvSpPr>
          <p:cNvPr id="124" name="TextBox 123"/>
          <p:cNvSpPr txBox="1"/>
          <p:nvPr/>
        </p:nvSpPr>
        <p:spPr>
          <a:xfrm>
            <a:off x="913377" y="40157400"/>
            <a:ext cx="31590343" cy="2171700"/>
          </a:xfrm>
          <a:prstGeom prst="rect">
            <a:avLst/>
          </a:prstGeom>
          <a:noFill/>
          <a:ln>
            <a:noFill/>
          </a:ln>
        </p:spPr>
        <p:txBody>
          <a:bodyPr wrap="square" lIns="91440" tIns="45720" rIns="91440" bIns="45720" rtlCol="0" anchor="t">
            <a:noAutofit/>
          </a:bodyPr>
          <a:lstStyle/>
          <a:p>
            <a:endParaRPr lang="en-GB" sz="3200"/>
          </a:p>
        </p:txBody>
      </p:sp>
      <p:pic>
        <p:nvPicPr>
          <p:cNvPr id="32" name="Picture 32" descr="A picture containing icon&#10;&#10;Description automatically generated">
            <a:extLst>
              <a:ext uri="{FF2B5EF4-FFF2-40B4-BE49-F238E27FC236}">
                <a16:creationId xmlns:a16="http://schemas.microsoft.com/office/drawing/2014/main" id="{8EE0A097-8BE1-DDCD-7F1B-110981009C26}"/>
              </a:ext>
            </a:extLst>
          </p:cNvPr>
          <p:cNvPicPr>
            <a:picLocks noChangeAspect="1"/>
          </p:cNvPicPr>
          <p:nvPr/>
        </p:nvPicPr>
        <p:blipFill>
          <a:blip r:embed="rId4"/>
          <a:stretch>
            <a:fillRect/>
          </a:stretch>
        </p:blipFill>
        <p:spPr>
          <a:xfrm>
            <a:off x="21115071" y="39983956"/>
            <a:ext cx="2967193" cy="2390822"/>
          </a:xfrm>
          <a:prstGeom prst="rect">
            <a:avLst/>
          </a:prstGeom>
        </p:spPr>
      </p:pic>
      <p:pic>
        <p:nvPicPr>
          <p:cNvPr id="31" name="Picture 41">
            <a:extLst>
              <a:ext uri="{FF2B5EF4-FFF2-40B4-BE49-F238E27FC236}">
                <a16:creationId xmlns:a16="http://schemas.microsoft.com/office/drawing/2014/main" id="{FCF45FBA-9C2A-B31A-E013-2BB2988FB7E8}"/>
              </a:ext>
            </a:extLst>
          </p:cNvPr>
          <p:cNvPicPr>
            <a:picLocks noChangeAspect="1"/>
          </p:cNvPicPr>
          <p:nvPr/>
        </p:nvPicPr>
        <p:blipFill>
          <a:blip r:embed="rId5"/>
          <a:stretch>
            <a:fillRect/>
          </a:stretch>
        </p:blipFill>
        <p:spPr>
          <a:xfrm>
            <a:off x="14785339" y="40319943"/>
            <a:ext cx="5268737" cy="2031264"/>
          </a:xfrm>
          <a:prstGeom prst="rect">
            <a:avLst/>
          </a:prstGeom>
        </p:spPr>
      </p:pic>
      <p:pic>
        <p:nvPicPr>
          <p:cNvPr id="33" name="Graphic 32">
            <a:extLst>
              <a:ext uri="{FF2B5EF4-FFF2-40B4-BE49-F238E27FC236}">
                <a16:creationId xmlns:a16="http://schemas.microsoft.com/office/drawing/2014/main" id="{E73FC4F5-098A-FF0D-85C9-1DFA066ECAE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8082" y="40260566"/>
            <a:ext cx="5516003" cy="2071301"/>
          </a:xfrm>
          <a:prstGeom prst="rect">
            <a:avLst/>
          </a:prstGeom>
        </p:spPr>
      </p:pic>
      <p:sp>
        <p:nvSpPr>
          <p:cNvPr id="13" name="Rounded Rectangle 12"/>
          <p:cNvSpPr/>
          <p:nvPr/>
        </p:nvSpPr>
        <p:spPr>
          <a:xfrm>
            <a:off x="815547" y="24790549"/>
            <a:ext cx="31590343" cy="6967881"/>
          </a:xfrm>
          <a:prstGeom prst="roundRect">
            <a:avLst>
              <a:gd name="adj" fmla="val 3976"/>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25793008" y="9151652"/>
            <a:ext cx="6142836" cy="5449117"/>
          </a:xfrm>
          <a:prstGeom prst="rect">
            <a:avLst/>
          </a:prstGeom>
          <a:noFill/>
        </p:spPr>
        <p:txBody>
          <a:bodyPr wrap="square" lIns="720000" tIns="0" rIns="720000" bIns="720000" numCol="1" rtlCol="0" anchor="t">
            <a:noAutofit/>
          </a:bodyPr>
          <a:lstStyle/>
          <a:p>
            <a:endParaRPr lang="en-GB" sz="2800" dirty="0">
              <a:cs typeface="Arial"/>
            </a:endParaRPr>
          </a:p>
          <a:p>
            <a:pPr marL="457200" indent="-457200">
              <a:buFont typeface="Arial" panose="020B0604020202020204" pitchFamily="34" charset="0"/>
              <a:buChar char="•"/>
            </a:pPr>
            <a:r>
              <a:rPr lang="en-GB" sz="2800" dirty="0">
                <a:cs typeface="Arial"/>
              </a:rPr>
              <a:t>Focus on workflows for the processing normalization of raw data and the analysis of Extended X-Ray Absorption Spectroscopy (EXAFS) data. </a:t>
            </a:r>
          </a:p>
          <a:p>
            <a:pPr marL="457200" indent="-457200">
              <a:buFont typeface="Arial" panose="020B0604020202020204" pitchFamily="34" charset="0"/>
              <a:buChar char="•"/>
            </a:pPr>
            <a:endParaRPr lang="en-GB" sz="2800" dirty="0">
              <a:cs typeface="Arial"/>
            </a:endParaRPr>
          </a:p>
          <a:p>
            <a:pPr marL="457200" indent="-457200">
              <a:buFont typeface="Arial" panose="020B0604020202020204" pitchFamily="34" charset="0"/>
              <a:buChar char="•"/>
            </a:pPr>
            <a:r>
              <a:rPr lang="en-GB" sz="2800" dirty="0">
                <a:cs typeface="Arial"/>
              </a:rPr>
              <a:t>This analysis is currently done with the software tools DAWN, ATHENA, FEFF and ARTEMIS.</a:t>
            </a:r>
          </a:p>
          <a:p>
            <a:r>
              <a:rPr lang="en-GB" sz="3000" dirty="0">
                <a:cs typeface="Arial"/>
              </a:rPr>
              <a:t> </a:t>
            </a:r>
          </a:p>
        </p:txBody>
      </p:sp>
      <p:sp>
        <p:nvSpPr>
          <p:cNvPr id="57" name="Rounded Rectangle 56">
            <a:extLst>
              <a:ext uri="{FF2B5EF4-FFF2-40B4-BE49-F238E27FC236}">
                <a16:creationId xmlns:a16="http://schemas.microsoft.com/office/drawing/2014/main" id="{83B00115-9C08-FA02-C293-02B80DFBA514}"/>
              </a:ext>
            </a:extLst>
          </p:cNvPr>
          <p:cNvSpPr/>
          <p:nvPr/>
        </p:nvSpPr>
        <p:spPr>
          <a:xfrm>
            <a:off x="815550" y="32208944"/>
            <a:ext cx="31590343" cy="7547683"/>
          </a:xfrm>
          <a:prstGeom prst="roundRect">
            <a:avLst>
              <a:gd name="adj" fmla="val 3976"/>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a:extLst>
              <a:ext uri="{FF2B5EF4-FFF2-40B4-BE49-F238E27FC236}">
                <a16:creationId xmlns:a16="http://schemas.microsoft.com/office/drawing/2014/main" id="{DD9AB077-45DC-211C-2F27-297B2245C2E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35378" y="40223722"/>
            <a:ext cx="6784735" cy="208981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descr="A picture containing font, text, screenshot, graphics&#10;&#10;Description automatically generated">
            <a:extLst>
              <a:ext uri="{FF2B5EF4-FFF2-40B4-BE49-F238E27FC236}">
                <a16:creationId xmlns:a16="http://schemas.microsoft.com/office/drawing/2014/main" id="{049FFEF8-0025-2935-E060-631626463DE1}"/>
              </a:ext>
            </a:extLst>
          </p:cNvPr>
          <p:cNvPicPr>
            <a:picLocks noChangeAspect="1"/>
          </p:cNvPicPr>
          <p:nvPr/>
        </p:nvPicPr>
        <p:blipFill>
          <a:blip r:embed="rId9"/>
          <a:stretch>
            <a:fillRect/>
          </a:stretch>
        </p:blipFill>
        <p:spPr>
          <a:xfrm>
            <a:off x="7107115" y="40223723"/>
            <a:ext cx="7270299" cy="1870173"/>
          </a:xfrm>
          <a:prstGeom prst="rect">
            <a:avLst/>
          </a:prstGeom>
        </p:spPr>
      </p:pic>
      <p:grpSp>
        <p:nvGrpSpPr>
          <p:cNvPr id="1033" name="Group 1032">
            <a:extLst>
              <a:ext uri="{FF2B5EF4-FFF2-40B4-BE49-F238E27FC236}">
                <a16:creationId xmlns:a16="http://schemas.microsoft.com/office/drawing/2014/main" id="{D0290201-45E5-E207-8B9C-1016EFDBC971}"/>
              </a:ext>
            </a:extLst>
          </p:cNvPr>
          <p:cNvGrpSpPr/>
          <p:nvPr/>
        </p:nvGrpSpPr>
        <p:grpSpPr>
          <a:xfrm>
            <a:off x="815549" y="8435662"/>
            <a:ext cx="31590343" cy="7548394"/>
            <a:chOff x="740558" y="16117174"/>
            <a:chExt cx="31590343" cy="7548394"/>
          </a:xfrm>
        </p:grpSpPr>
        <p:sp>
          <p:nvSpPr>
            <p:cNvPr id="66" name="Rounded Rectangle 65">
              <a:extLst>
                <a:ext uri="{FF2B5EF4-FFF2-40B4-BE49-F238E27FC236}">
                  <a16:creationId xmlns:a16="http://schemas.microsoft.com/office/drawing/2014/main" id="{E16B57D1-0DB0-EA1F-64E9-A31F9F2FB814}"/>
                </a:ext>
              </a:extLst>
            </p:cNvPr>
            <p:cNvSpPr/>
            <p:nvPr/>
          </p:nvSpPr>
          <p:spPr>
            <a:xfrm>
              <a:off x="740558" y="16117885"/>
              <a:ext cx="31590343" cy="7547683"/>
            </a:xfrm>
            <a:prstGeom prst="roundRect">
              <a:avLst>
                <a:gd name="adj" fmla="val 3976"/>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Box 67">
              <a:extLst>
                <a:ext uri="{FF2B5EF4-FFF2-40B4-BE49-F238E27FC236}">
                  <a16:creationId xmlns:a16="http://schemas.microsoft.com/office/drawing/2014/main" id="{DCBCBAE2-F210-A449-A870-77E147731BB7}"/>
                </a:ext>
              </a:extLst>
            </p:cNvPr>
            <p:cNvSpPr txBox="1"/>
            <p:nvPr/>
          </p:nvSpPr>
          <p:spPr>
            <a:xfrm>
              <a:off x="5973597" y="16117174"/>
              <a:ext cx="21376345" cy="1465695"/>
            </a:xfrm>
            <a:prstGeom prst="rect">
              <a:avLst/>
            </a:prstGeom>
            <a:noFill/>
          </p:spPr>
          <p:txBody>
            <a:bodyPr wrap="square" lIns="720000" tIns="360000" rIns="720000" bIns="360000" rtlCol="0" anchor="t">
              <a:spAutoFit/>
            </a:bodyPr>
            <a:lstStyle/>
            <a:p>
              <a:r>
                <a:rPr lang="en-GB" sz="4800" b="1" dirty="0"/>
                <a:t> EXAFS Experiments for Catalysis and their Associate Workflows</a:t>
              </a:r>
            </a:p>
          </p:txBody>
        </p:sp>
        <p:sp>
          <p:nvSpPr>
            <p:cNvPr id="96" name="TextBox 95">
              <a:extLst>
                <a:ext uri="{FF2B5EF4-FFF2-40B4-BE49-F238E27FC236}">
                  <a16:creationId xmlns:a16="http://schemas.microsoft.com/office/drawing/2014/main" id="{F7C94FE8-A579-7525-E229-2AED88B9C4B0}"/>
                </a:ext>
              </a:extLst>
            </p:cNvPr>
            <p:cNvSpPr txBox="1"/>
            <p:nvPr/>
          </p:nvSpPr>
          <p:spPr>
            <a:xfrm>
              <a:off x="1053282" y="21752833"/>
              <a:ext cx="6887168" cy="1815882"/>
            </a:xfrm>
            <a:prstGeom prst="rect">
              <a:avLst/>
            </a:prstGeom>
            <a:noFill/>
          </p:spPr>
          <p:txBody>
            <a:bodyPr wrap="square" rtlCol="0">
              <a:spAutoFit/>
            </a:bodyPr>
            <a:lstStyle/>
            <a:p>
              <a:r>
                <a:rPr lang="en-US" sz="2800" dirty="0"/>
                <a:t>X-ray beam of energy E hits a FeS</a:t>
              </a:r>
              <a:r>
                <a:rPr lang="en-US" sz="2800" baseline="-25000" dirty="0"/>
                <a:t>2</a:t>
              </a:r>
              <a:r>
                <a:rPr lang="en-US" sz="2800" dirty="0"/>
                <a:t> sample. Using the initial and transmitted intensities, the absorption coefficient </a:t>
              </a:r>
              <a:r>
                <a:rPr lang="en-US" sz="2800" b="1" dirty="0"/>
                <a:t>𝝁</a:t>
              </a:r>
              <a:r>
                <a:rPr lang="en-US" sz="2800" dirty="0"/>
                <a:t> is defined. </a:t>
              </a:r>
            </a:p>
          </p:txBody>
        </p:sp>
        <p:grpSp>
          <p:nvGrpSpPr>
            <p:cNvPr id="105" name="Group 104">
              <a:extLst>
                <a:ext uri="{FF2B5EF4-FFF2-40B4-BE49-F238E27FC236}">
                  <a16:creationId xmlns:a16="http://schemas.microsoft.com/office/drawing/2014/main" id="{CC940743-1BF5-2288-F81D-A171034EC3CD}"/>
                </a:ext>
              </a:extLst>
            </p:cNvPr>
            <p:cNvGrpSpPr/>
            <p:nvPr/>
          </p:nvGrpSpPr>
          <p:grpSpPr>
            <a:xfrm>
              <a:off x="1615524" y="17595108"/>
              <a:ext cx="5486082" cy="4068986"/>
              <a:chOff x="1793431" y="18931376"/>
              <a:chExt cx="5486082" cy="4068986"/>
            </a:xfrm>
          </p:grpSpPr>
          <p:pic>
            <p:nvPicPr>
              <p:cNvPr id="74" name="Picture 73">
                <a:extLst>
                  <a:ext uri="{FF2B5EF4-FFF2-40B4-BE49-F238E27FC236}">
                    <a16:creationId xmlns:a16="http://schemas.microsoft.com/office/drawing/2014/main" id="{551EFAE6-A054-BCB0-0D0F-505F5E29F210}"/>
                  </a:ext>
                </a:extLst>
              </p:cNvPr>
              <p:cNvPicPr>
                <a:picLocks noChangeAspect="1"/>
              </p:cNvPicPr>
              <p:nvPr/>
            </p:nvPicPr>
            <p:blipFill>
              <a:blip r:embed="rId10"/>
              <a:stretch>
                <a:fillRect/>
              </a:stretch>
            </p:blipFill>
            <p:spPr>
              <a:xfrm>
                <a:off x="3029377" y="21715516"/>
                <a:ext cx="2368522" cy="1284846"/>
              </a:xfrm>
              <a:prstGeom prst="rect">
                <a:avLst/>
              </a:prstGeom>
            </p:spPr>
          </p:pic>
          <p:grpSp>
            <p:nvGrpSpPr>
              <p:cNvPr id="103" name="Group 102">
                <a:extLst>
                  <a:ext uri="{FF2B5EF4-FFF2-40B4-BE49-F238E27FC236}">
                    <a16:creationId xmlns:a16="http://schemas.microsoft.com/office/drawing/2014/main" id="{5C416BE5-A10B-992E-0A95-5CED5DE8B9B4}"/>
                  </a:ext>
                </a:extLst>
              </p:cNvPr>
              <p:cNvGrpSpPr/>
              <p:nvPr/>
            </p:nvGrpSpPr>
            <p:grpSpPr>
              <a:xfrm>
                <a:off x="1793431" y="18931376"/>
                <a:ext cx="5486082" cy="3047829"/>
                <a:chOff x="1665426" y="19363486"/>
                <a:chExt cx="5486082" cy="3047829"/>
              </a:xfrm>
            </p:grpSpPr>
            <p:grpSp>
              <p:nvGrpSpPr>
                <p:cNvPr id="91" name="Group 90">
                  <a:extLst>
                    <a:ext uri="{FF2B5EF4-FFF2-40B4-BE49-F238E27FC236}">
                      <a16:creationId xmlns:a16="http://schemas.microsoft.com/office/drawing/2014/main" id="{D329E246-4D28-C6AA-1D12-18B0F2C175F1}"/>
                    </a:ext>
                  </a:extLst>
                </p:cNvPr>
                <p:cNvGrpSpPr/>
                <p:nvPr/>
              </p:nvGrpSpPr>
              <p:grpSpPr>
                <a:xfrm>
                  <a:off x="2858040" y="19363486"/>
                  <a:ext cx="3165459" cy="3047829"/>
                  <a:chOff x="759237" y="3616370"/>
                  <a:chExt cx="1776976" cy="1793925"/>
                </a:xfrm>
              </p:grpSpPr>
              <p:pic>
                <p:nvPicPr>
                  <p:cNvPr id="93" name="Picture 92" descr="A picture containing schematic&#10;&#10;Description automatically generated">
                    <a:extLst>
                      <a:ext uri="{FF2B5EF4-FFF2-40B4-BE49-F238E27FC236}">
                        <a16:creationId xmlns:a16="http://schemas.microsoft.com/office/drawing/2014/main" id="{96A00861-C3C1-A37A-7AE6-0B46E9D453FF}"/>
                      </a:ext>
                    </a:extLst>
                  </p:cNvPr>
                  <p:cNvPicPr>
                    <a:picLocks noChangeAspect="1"/>
                  </p:cNvPicPr>
                  <p:nvPr/>
                </p:nvPicPr>
                <p:blipFill>
                  <a:blip r:embed="rId11"/>
                  <a:stretch>
                    <a:fillRect/>
                  </a:stretch>
                </p:blipFill>
                <p:spPr>
                  <a:xfrm>
                    <a:off x="759237" y="3616370"/>
                    <a:ext cx="1776976" cy="1552987"/>
                  </a:xfrm>
                  <a:prstGeom prst="rect">
                    <a:avLst/>
                  </a:prstGeom>
                </p:spPr>
              </p:pic>
              <p:sp>
                <p:nvSpPr>
                  <p:cNvPr id="94" name="TextBox 93">
                    <a:extLst>
                      <a:ext uri="{FF2B5EF4-FFF2-40B4-BE49-F238E27FC236}">
                        <a16:creationId xmlns:a16="http://schemas.microsoft.com/office/drawing/2014/main" id="{53B40C75-0160-9D2F-B1AA-815CC2DAC965}"/>
                      </a:ext>
                    </a:extLst>
                  </p:cNvPr>
                  <p:cNvSpPr txBox="1"/>
                  <p:nvPr/>
                </p:nvSpPr>
                <p:spPr>
                  <a:xfrm>
                    <a:off x="1310437" y="5102518"/>
                    <a:ext cx="682348" cy="307777"/>
                  </a:xfrm>
                  <a:prstGeom prst="rect">
                    <a:avLst/>
                  </a:prstGeom>
                  <a:noFill/>
                </p:spPr>
                <p:txBody>
                  <a:bodyPr wrap="square" rtlCol="0">
                    <a:spAutoFit/>
                  </a:bodyPr>
                  <a:lstStyle/>
                  <a:p>
                    <a:r>
                      <a:rPr lang="en-US" dirty="0"/>
                      <a:t>FeS</a:t>
                    </a:r>
                    <a:r>
                      <a:rPr lang="en-US" baseline="-25000" dirty="0"/>
                      <a:t>2</a:t>
                    </a:r>
                    <a:r>
                      <a:rPr lang="en-US" dirty="0"/>
                      <a:t> </a:t>
                    </a:r>
                  </a:p>
                </p:txBody>
              </p:sp>
            </p:grpSp>
            <p:sp>
              <p:nvSpPr>
                <p:cNvPr id="97" name="Right Arrow 96">
                  <a:extLst>
                    <a:ext uri="{FF2B5EF4-FFF2-40B4-BE49-F238E27FC236}">
                      <a16:creationId xmlns:a16="http://schemas.microsoft.com/office/drawing/2014/main" id="{CDF9E2B3-91C4-5F2E-3713-9E86C19468EC}"/>
                    </a:ext>
                  </a:extLst>
                </p:cNvPr>
                <p:cNvSpPr/>
                <p:nvPr/>
              </p:nvSpPr>
              <p:spPr>
                <a:xfrm>
                  <a:off x="1665426" y="20531050"/>
                  <a:ext cx="1032933" cy="236737"/>
                </a:xfrm>
                <a:prstGeom prst="rightArrow">
                  <a:avLst/>
                </a:prstGeom>
                <a:solidFill>
                  <a:srgbClr val="2E2D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ight Arrow 97">
                  <a:extLst>
                    <a:ext uri="{FF2B5EF4-FFF2-40B4-BE49-F238E27FC236}">
                      <a16:creationId xmlns:a16="http://schemas.microsoft.com/office/drawing/2014/main" id="{ED26F1BE-89BB-70B5-6E21-9065B88176B6}"/>
                    </a:ext>
                  </a:extLst>
                </p:cNvPr>
                <p:cNvSpPr/>
                <p:nvPr/>
              </p:nvSpPr>
              <p:spPr>
                <a:xfrm>
                  <a:off x="6118575" y="20531049"/>
                  <a:ext cx="1032933" cy="236737"/>
                </a:xfrm>
                <a:prstGeom prst="rightArrow">
                  <a:avLst/>
                </a:prstGeom>
                <a:solidFill>
                  <a:srgbClr val="2E2D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a:extLst>
                    <a:ext uri="{FF2B5EF4-FFF2-40B4-BE49-F238E27FC236}">
                      <a16:creationId xmlns:a16="http://schemas.microsoft.com/office/drawing/2014/main" id="{1777E62B-FE8A-C32E-270E-7DB9B085D5BA}"/>
                    </a:ext>
                  </a:extLst>
                </p:cNvPr>
                <p:cNvSpPr txBox="1"/>
                <p:nvPr/>
              </p:nvSpPr>
              <p:spPr>
                <a:xfrm>
                  <a:off x="1980643" y="19878401"/>
                  <a:ext cx="710253" cy="584775"/>
                </a:xfrm>
                <a:prstGeom prst="rect">
                  <a:avLst/>
                </a:prstGeom>
                <a:noFill/>
              </p:spPr>
              <p:txBody>
                <a:bodyPr wrap="square" rtlCol="0">
                  <a:spAutoFit/>
                </a:bodyPr>
                <a:lstStyle/>
                <a:p>
                  <a:r>
                    <a:rPr lang="en-US" sz="3200" dirty="0"/>
                    <a:t>I</a:t>
                  </a:r>
                  <a:r>
                    <a:rPr lang="en-US" sz="3200" baseline="-25000" dirty="0"/>
                    <a:t>0</a:t>
                  </a:r>
                  <a:endParaRPr lang="en-US" dirty="0"/>
                </a:p>
              </p:txBody>
            </p:sp>
            <p:sp>
              <p:nvSpPr>
                <p:cNvPr id="102" name="TextBox 101">
                  <a:extLst>
                    <a:ext uri="{FF2B5EF4-FFF2-40B4-BE49-F238E27FC236}">
                      <a16:creationId xmlns:a16="http://schemas.microsoft.com/office/drawing/2014/main" id="{340DCB73-E694-F256-1961-9D0C470C3C67}"/>
                    </a:ext>
                  </a:extLst>
                </p:cNvPr>
                <p:cNvSpPr txBox="1"/>
                <p:nvPr/>
              </p:nvSpPr>
              <p:spPr>
                <a:xfrm>
                  <a:off x="6396862" y="19878400"/>
                  <a:ext cx="710253" cy="584775"/>
                </a:xfrm>
                <a:prstGeom prst="rect">
                  <a:avLst/>
                </a:prstGeom>
                <a:noFill/>
              </p:spPr>
              <p:txBody>
                <a:bodyPr wrap="square" rtlCol="0">
                  <a:spAutoFit/>
                </a:bodyPr>
                <a:lstStyle/>
                <a:p>
                  <a:r>
                    <a:rPr lang="en-US" sz="3200" dirty="0"/>
                    <a:t>I</a:t>
                  </a:r>
                  <a:r>
                    <a:rPr lang="en-US" sz="3200" baseline="-25000" dirty="0"/>
                    <a:t>t</a:t>
                  </a:r>
                  <a:endParaRPr lang="en-US" dirty="0"/>
                </a:p>
              </p:txBody>
            </p:sp>
          </p:grpSp>
        </p:grpSp>
        <p:grpSp>
          <p:nvGrpSpPr>
            <p:cNvPr id="123" name="Group 122">
              <a:extLst>
                <a:ext uri="{FF2B5EF4-FFF2-40B4-BE49-F238E27FC236}">
                  <a16:creationId xmlns:a16="http://schemas.microsoft.com/office/drawing/2014/main" id="{AA3EA67E-3819-2BAC-C76E-F147BE27361A}"/>
                </a:ext>
              </a:extLst>
            </p:cNvPr>
            <p:cNvGrpSpPr/>
            <p:nvPr/>
          </p:nvGrpSpPr>
          <p:grpSpPr>
            <a:xfrm>
              <a:off x="7983320" y="17514428"/>
              <a:ext cx="6684533" cy="5925719"/>
              <a:chOff x="8814050" y="19052324"/>
              <a:chExt cx="6093847" cy="5880473"/>
            </a:xfrm>
          </p:grpSpPr>
          <p:grpSp>
            <p:nvGrpSpPr>
              <p:cNvPr id="84" name="Group 83">
                <a:extLst>
                  <a:ext uri="{FF2B5EF4-FFF2-40B4-BE49-F238E27FC236}">
                    <a16:creationId xmlns:a16="http://schemas.microsoft.com/office/drawing/2014/main" id="{1D6FCD7E-C1C2-F66B-E067-D1A0BB78AC45}"/>
                  </a:ext>
                </a:extLst>
              </p:cNvPr>
              <p:cNvGrpSpPr/>
              <p:nvPr/>
            </p:nvGrpSpPr>
            <p:grpSpPr>
              <a:xfrm>
                <a:off x="8814050" y="19052324"/>
                <a:ext cx="5345264" cy="4893593"/>
                <a:chOff x="4095862" y="1039174"/>
                <a:chExt cx="3225242" cy="2600617"/>
              </a:xfrm>
            </p:grpSpPr>
            <p:grpSp>
              <p:nvGrpSpPr>
                <p:cNvPr id="85" name="Group 84">
                  <a:extLst>
                    <a:ext uri="{FF2B5EF4-FFF2-40B4-BE49-F238E27FC236}">
                      <a16:creationId xmlns:a16="http://schemas.microsoft.com/office/drawing/2014/main" id="{79645E0A-3B89-8F40-4ED9-6F7621B0FD30}"/>
                    </a:ext>
                  </a:extLst>
                </p:cNvPr>
                <p:cNvGrpSpPr/>
                <p:nvPr/>
              </p:nvGrpSpPr>
              <p:grpSpPr>
                <a:xfrm>
                  <a:off x="4095862" y="1039174"/>
                  <a:ext cx="3225242" cy="2452403"/>
                  <a:chOff x="3766944" y="1023870"/>
                  <a:chExt cx="3225242" cy="2452403"/>
                </a:xfrm>
              </p:grpSpPr>
              <p:pic>
                <p:nvPicPr>
                  <p:cNvPr id="87" name="Picture 86" descr="Chart, line chart&#10;&#10;Description automatically generated">
                    <a:extLst>
                      <a:ext uri="{FF2B5EF4-FFF2-40B4-BE49-F238E27FC236}">
                        <a16:creationId xmlns:a16="http://schemas.microsoft.com/office/drawing/2014/main" id="{0D7E74E5-344E-BF72-7A7C-7F6A6DA5B046}"/>
                      </a:ext>
                    </a:extLst>
                  </p:cNvPr>
                  <p:cNvPicPr>
                    <a:picLocks noChangeAspect="1"/>
                  </p:cNvPicPr>
                  <p:nvPr/>
                </p:nvPicPr>
                <p:blipFill rotWithShape="1">
                  <a:blip r:embed="rId12"/>
                  <a:srcRect l="2647" t="8825" r="7422"/>
                  <a:stretch/>
                </p:blipFill>
                <p:spPr>
                  <a:xfrm>
                    <a:off x="3766944" y="1023870"/>
                    <a:ext cx="3225242" cy="2452403"/>
                  </a:xfrm>
                  <a:prstGeom prst="rect">
                    <a:avLst/>
                  </a:prstGeom>
                </p:spPr>
              </p:pic>
              <p:sp>
                <p:nvSpPr>
                  <p:cNvPr id="88" name="TextBox 87">
                    <a:extLst>
                      <a:ext uri="{FF2B5EF4-FFF2-40B4-BE49-F238E27FC236}">
                        <a16:creationId xmlns:a16="http://schemas.microsoft.com/office/drawing/2014/main" id="{E02EB769-07AF-17DF-ECB4-6F48807C9A7C}"/>
                      </a:ext>
                    </a:extLst>
                  </p:cNvPr>
                  <p:cNvSpPr txBox="1"/>
                  <p:nvPr/>
                </p:nvSpPr>
                <p:spPr>
                  <a:xfrm>
                    <a:off x="5109342" y="1440094"/>
                    <a:ext cx="1588537" cy="340859"/>
                  </a:xfrm>
                  <a:prstGeom prst="rect">
                    <a:avLst/>
                  </a:prstGeom>
                  <a:noFill/>
                </p:spPr>
                <p:txBody>
                  <a:bodyPr wrap="square" rtlCol="0">
                    <a:spAutoFit/>
                  </a:bodyPr>
                  <a:lstStyle/>
                  <a:p>
                    <a:r>
                      <a:rPr lang="en-US" b="1" dirty="0">
                        <a:solidFill>
                          <a:srgbClr val="FF0000"/>
                        </a:solidFill>
                      </a:rPr>
                      <a:t>EXAFS: </a:t>
                    </a:r>
                    <a:r>
                      <a:rPr lang="en-US" dirty="0">
                        <a:solidFill>
                          <a:srgbClr val="FF0000"/>
                        </a:solidFill>
                      </a:rPr>
                      <a:t>Extended X-ray Absorption Fine Structure </a:t>
                    </a:r>
                    <a:endParaRPr lang="en-US" b="1" dirty="0">
                      <a:solidFill>
                        <a:srgbClr val="FF0000"/>
                      </a:solidFill>
                    </a:endParaRPr>
                  </a:p>
                </p:txBody>
              </p:sp>
            </p:grpSp>
            <p:sp>
              <p:nvSpPr>
                <p:cNvPr id="86" name="TextBox 85">
                  <a:extLst>
                    <a:ext uri="{FF2B5EF4-FFF2-40B4-BE49-F238E27FC236}">
                      <a16:creationId xmlns:a16="http://schemas.microsoft.com/office/drawing/2014/main" id="{943C7EDE-8D0A-C608-B2E4-F4408348160F}"/>
                    </a:ext>
                  </a:extLst>
                </p:cNvPr>
                <p:cNvSpPr txBox="1"/>
                <p:nvPr/>
              </p:nvSpPr>
              <p:spPr>
                <a:xfrm>
                  <a:off x="5327666" y="3445015"/>
                  <a:ext cx="1135408" cy="194776"/>
                </a:xfrm>
                <a:prstGeom prst="rect">
                  <a:avLst/>
                </a:prstGeom>
                <a:noFill/>
              </p:spPr>
              <p:txBody>
                <a:bodyPr wrap="square" rtlCol="0">
                  <a:spAutoFit/>
                </a:bodyPr>
                <a:lstStyle/>
                <a:p>
                  <a:r>
                    <a:rPr lang="en-US" dirty="0" err="1"/>
                    <a:t>Normalised</a:t>
                  </a:r>
                  <a:r>
                    <a:rPr lang="en-US" dirty="0"/>
                    <a:t> data</a:t>
                  </a:r>
                </a:p>
              </p:txBody>
            </p:sp>
          </p:grpSp>
          <p:sp>
            <p:nvSpPr>
              <p:cNvPr id="107" name="TextBox 106">
                <a:extLst>
                  <a:ext uri="{FF2B5EF4-FFF2-40B4-BE49-F238E27FC236}">
                    <a16:creationId xmlns:a16="http://schemas.microsoft.com/office/drawing/2014/main" id="{E8016A2E-D6A5-AF79-86D4-5CC26C609045}"/>
                  </a:ext>
                </a:extLst>
              </p:cNvPr>
              <p:cNvSpPr txBox="1"/>
              <p:nvPr/>
            </p:nvSpPr>
            <p:spPr>
              <a:xfrm>
                <a:off x="9060060" y="23978690"/>
                <a:ext cx="5847837" cy="954107"/>
              </a:xfrm>
              <a:prstGeom prst="rect">
                <a:avLst/>
              </a:prstGeom>
              <a:noFill/>
            </p:spPr>
            <p:txBody>
              <a:bodyPr wrap="square" rtlCol="0">
                <a:spAutoFit/>
              </a:bodyPr>
              <a:lstStyle/>
              <a:p>
                <a:r>
                  <a:rPr lang="en-US" sz="2800" dirty="0" err="1"/>
                  <a:t>Normalised</a:t>
                </a:r>
                <a:r>
                  <a:rPr lang="en-US" sz="2800" dirty="0"/>
                  <a:t> this plot variation of </a:t>
                </a:r>
                <a:r>
                  <a:rPr lang="en-US" sz="2800" b="1" dirty="0"/>
                  <a:t>𝝁</a:t>
                </a:r>
                <a:r>
                  <a:rPr lang="en-US" sz="2800" dirty="0"/>
                  <a:t> with E for FeS</a:t>
                </a:r>
                <a:r>
                  <a:rPr lang="en-US" sz="2800" baseline="-25000" dirty="0"/>
                  <a:t>2</a:t>
                </a:r>
                <a:r>
                  <a:rPr lang="en-US" sz="2800" dirty="0"/>
                  <a:t>.</a:t>
                </a:r>
              </a:p>
            </p:txBody>
          </p:sp>
        </p:grpSp>
        <p:pic>
          <p:nvPicPr>
            <p:cNvPr id="114" name="Picture 113" descr="A picture containing plot, line, diagram, text&#10;&#10;Description automatically generated">
              <a:extLst>
                <a:ext uri="{FF2B5EF4-FFF2-40B4-BE49-F238E27FC236}">
                  <a16:creationId xmlns:a16="http://schemas.microsoft.com/office/drawing/2014/main" id="{725F725C-C205-45C1-2C12-53861F05904C}"/>
                </a:ext>
              </a:extLst>
            </p:cNvPr>
            <p:cNvPicPr>
              <a:picLocks noChangeAspect="1"/>
            </p:cNvPicPr>
            <p:nvPr/>
          </p:nvPicPr>
          <p:blipFill rotWithShape="1">
            <a:blip r:embed="rId13"/>
            <a:srcRect r="49671"/>
            <a:stretch/>
          </p:blipFill>
          <p:spPr>
            <a:xfrm>
              <a:off x="14684190" y="17833410"/>
              <a:ext cx="5493172" cy="2947177"/>
            </a:xfrm>
            <a:prstGeom prst="rect">
              <a:avLst/>
            </a:prstGeom>
          </p:spPr>
        </p:pic>
        <p:pic>
          <p:nvPicPr>
            <p:cNvPr id="115" name="Picture 114" descr="A picture containing plot, line, diagram, text&#10;&#10;Description automatically generated">
              <a:extLst>
                <a:ext uri="{FF2B5EF4-FFF2-40B4-BE49-F238E27FC236}">
                  <a16:creationId xmlns:a16="http://schemas.microsoft.com/office/drawing/2014/main" id="{97DCC897-F694-B901-7D17-9CFEF555A336}"/>
                </a:ext>
              </a:extLst>
            </p:cNvPr>
            <p:cNvPicPr>
              <a:picLocks noChangeAspect="1"/>
            </p:cNvPicPr>
            <p:nvPr/>
          </p:nvPicPr>
          <p:blipFill rotWithShape="1">
            <a:blip r:embed="rId13"/>
            <a:srcRect l="49671"/>
            <a:stretch/>
          </p:blipFill>
          <p:spPr>
            <a:xfrm>
              <a:off x="19886926" y="17851017"/>
              <a:ext cx="5493175" cy="2947177"/>
            </a:xfrm>
            <a:prstGeom prst="rect">
              <a:avLst/>
            </a:prstGeom>
          </p:spPr>
        </p:pic>
        <p:pic>
          <p:nvPicPr>
            <p:cNvPr id="125" name="Picture 124">
              <a:extLst>
                <a:ext uri="{FF2B5EF4-FFF2-40B4-BE49-F238E27FC236}">
                  <a16:creationId xmlns:a16="http://schemas.microsoft.com/office/drawing/2014/main" id="{59A6892A-F70A-EA99-22AE-CC113977FD46}"/>
                </a:ext>
              </a:extLst>
            </p:cNvPr>
            <p:cNvPicPr>
              <a:picLocks noChangeAspect="1"/>
            </p:cNvPicPr>
            <p:nvPr/>
          </p:nvPicPr>
          <p:blipFill rotWithShape="1">
            <a:blip r:embed="rId14"/>
            <a:srcRect t="12438" b="58069"/>
            <a:stretch/>
          </p:blipFill>
          <p:spPr>
            <a:xfrm>
              <a:off x="15511258" y="20946568"/>
              <a:ext cx="9338621" cy="1739517"/>
            </a:xfrm>
            <a:prstGeom prst="rect">
              <a:avLst/>
            </a:prstGeom>
          </p:spPr>
        </p:pic>
        <p:sp>
          <p:nvSpPr>
            <p:cNvPr id="127" name="TextBox 126">
              <a:extLst>
                <a:ext uri="{FF2B5EF4-FFF2-40B4-BE49-F238E27FC236}">
                  <a16:creationId xmlns:a16="http://schemas.microsoft.com/office/drawing/2014/main" id="{EA80DF81-69B6-29D4-32AE-722645ADDCF2}"/>
                </a:ext>
              </a:extLst>
            </p:cNvPr>
            <p:cNvSpPr txBox="1"/>
            <p:nvPr/>
          </p:nvSpPr>
          <p:spPr>
            <a:xfrm>
              <a:off x="15511258" y="22832237"/>
              <a:ext cx="9081161" cy="523220"/>
            </a:xfrm>
            <a:prstGeom prst="rect">
              <a:avLst/>
            </a:prstGeom>
            <a:noFill/>
          </p:spPr>
          <p:txBody>
            <a:bodyPr wrap="square" rtlCol="0">
              <a:spAutoFit/>
            </a:bodyPr>
            <a:lstStyle/>
            <a:p>
              <a:r>
                <a:rPr lang="en-US" sz="2800" dirty="0"/>
                <a:t>Fitted experimental EXAFS data with EXAFS equation</a:t>
              </a:r>
            </a:p>
          </p:txBody>
        </p:sp>
      </p:grpSp>
      <p:pic>
        <p:nvPicPr>
          <p:cNvPr id="1066" name="Picture 1065">
            <a:extLst>
              <a:ext uri="{FF2B5EF4-FFF2-40B4-BE49-F238E27FC236}">
                <a16:creationId xmlns:a16="http://schemas.microsoft.com/office/drawing/2014/main" id="{28A7C792-6836-44DD-2EC5-893DDE8160FE}"/>
              </a:ext>
            </a:extLst>
          </p:cNvPr>
          <p:cNvPicPr>
            <a:picLocks noChangeAspect="1"/>
          </p:cNvPicPr>
          <p:nvPr/>
        </p:nvPicPr>
        <p:blipFill rotWithShape="1">
          <a:blip r:embed="rId15"/>
          <a:srcRect r="63987" b="58769"/>
          <a:stretch/>
        </p:blipFill>
        <p:spPr>
          <a:xfrm>
            <a:off x="0" y="888327"/>
            <a:ext cx="2364377" cy="2171424"/>
          </a:xfrm>
          <a:prstGeom prst="rect">
            <a:avLst/>
          </a:prstGeom>
        </p:spPr>
      </p:pic>
      <p:sp>
        <p:nvSpPr>
          <p:cNvPr id="1075" name="TextBox 1074">
            <a:extLst>
              <a:ext uri="{FF2B5EF4-FFF2-40B4-BE49-F238E27FC236}">
                <a16:creationId xmlns:a16="http://schemas.microsoft.com/office/drawing/2014/main" id="{C9A7BF29-7A40-B501-918D-6A1B1C9F59CB}"/>
              </a:ext>
            </a:extLst>
          </p:cNvPr>
          <p:cNvSpPr txBox="1"/>
          <p:nvPr/>
        </p:nvSpPr>
        <p:spPr>
          <a:xfrm>
            <a:off x="1976940" y="32330603"/>
            <a:ext cx="14020800" cy="1404140"/>
          </a:xfrm>
          <a:prstGeom prst="rect">
            <a:avLst/>
          </a:prstGeom>
          <a:noFill/>
        </p:spPr>
        <p:txBody>
          <a:bodyPr wrap="square" lIns="720000" tIns="360000" rIns="720000" bIns="360000" rtlCol="0" anchor="t">
            <a:spAutoFit/>
          </a:bodyPr>
          <a:lstStyle/>
          <a:p>
            <a:r>
              <a:rPr lang="en-GB" sz="4400" b="1" dirty="0"/>
              <a:t>FAIR Workflows</a:t>
            </a:r>
          </a:p>
        </p:txBody>
      </p:sp>
      <p:grpSp>
        <p:nvGrpSpPr>
          <p:cNvPr id="19" name="Group 18">
            <a:extLst>
              <a:ext uri="{FF2B5EF4-FFF2-40B4-BE49-F238E27FC236}">
                <a16:creationId xmlns:a16="http://schemas.microsoft.com/office/drawing/2014/main" id="{17DE6DA9-3F63-323B-BA5A-95AAAF4E70E3}"/>
              </a:ext>
            </a:extLst>
          </p:cNvPr>
          <p:cNvGrpSpPr/>
          <p:nvPr/>
        </p:nvGrpSpPr>
        <p:grpSpPr>
          <a:xfrm>
            <a:off x="815547" y="16311416"/>
            <a:ext cx="31590343" cy="7863800"/>
            <a:chOff x="465689" y="23929216"/>
            <a:chExt cx="31590343" cy="7863800"/>
          </a:xfrm>
        </p:grpSpPr>
        <p:sp>
          <p:nvSpPr>
            <p:cNvPr id="1029" name="Rounded Rectangle 1028">
              <a:extLst>
                <a:ext uri="{FF2B5EF4-FFF2-40B4-BE49-F238E27FC236}">
                  <a16:creationId xmlns:a16="http://schemas.microsoft.com/office/drawing/2014/main" id="{691B231F-4DAB-51F2-EF09-96D277560D7F}"/>
                </a:ext>
              </a:extLst>
            </p:cNvPr>
            <p:cNvSpPr/>
            <p:nvPr/>
          </p:nvSpPr>
          <p:spPr>
            <a:xfrm>
              <a:off x="465689" y="24245333"/>
              <a:ext cx="31590343" cy="7547683"/>
            </a:xfrm>
            <a:prstGeom prst="roundRect">
              <a:avLst>
                <a:gd name="adj" fmla="val 3976"/>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0" name="TextBox 1029">
              <a:extLst>
                <a:ext uri="{FF2B5EF4-FFF2-40B4-BE49-F238E27FC236}">
                  <a16:creationId xmlns:a16="http://schemas.microsoft.com/office/drawing/2014/main" id="{04109538-3885-405D-18F1-5B93A16D7450}"/>
                </a:ext>
              </a:extLst>
            </p:cNvPr>
            <p:cNvSpPr txBox="1"/>
            <p:nvPr/>
          </p:nvSpPr>
          <p:spPr>
            <a:xfrm>
              <a:off x="11323902" y="23929216"/>
              <a:ext cx="14020800" cy="1404140"/>
            </a:xfrm>
            <a:prstGeom prst="rect">
              <a:avLst/>
            </a:prstGeom>
            <a:noFill/>
          </p:spPr>
          <p:txBody>
            <a:bodyPr wrap="square" lIns="720000" tIns="360000" rIns="720000" bIns="360000" rtlCol="0" anchor="t">
              <a:spAutoFit/>
            </a:bodyPr>
            <a:lstStyle/>
            <a:p>
              <a:r>
                <a:rPr lang="en-GB" sz="4400" b="1" dirty="0"/>
                <a:t>Galaxy Tools for Catalysis Workflows</a:t>
              </a:r>
            </a:p>
          </p:txBody>
        </p:sp>
        <p:sp>
          <p:nvSpPr>
            <p:cNvPr id="1044" name="TextBox 1043">
              <a:extLst>
                <a:ext uri="{FF2B5EF4-FFF2-40B4-BE49-F238E27FC236}">
                  <a16:creationId xmlns:a16="http://schemas.microsoft.com/office/drawing/2014/main" id="{3DFBEDB1-E2F4-4B42-8498-2B01B5C45399}"/>
                </a:ext>
              </a:extLst>
            </p:cNvPr>
            <p:cNvSpPr txBox="1"/>
            <p:nvPr/>
          </p:nvSpPr>
          <p:spPr>
            <a:xfrm>
              <a:off x="14012112" y="25193978"/>
              <a:ext cx="10191438" cy="6370975"/>
            </a:xfrm>
            <a:prstGeom prst="rect">
              <a:avLst/>
            </a:prstGeom>
            <a:noFill/>
          </p:spPr>
          <p:txBody>
            <a:bodyPr wrap="square" rtlCol="0">
              <a:spAutoFit/>
            </a:bodyPr>
            <a:lstStyle/>
            <a:p>
              <a:pPr marL="285750" indent="-285750">
                <a:buFont typeface="Arial" panose="020B0604020202020204" pitchFamily="34" charset="0"/>
                <a:buChar char="•"/>
              </a:pPr>
              <a:r>
                <a:rPr lang="en-US" sz="2800" dirty="0"/>
                <a:t>Standard analysis workflow. Many parameters per standard tool. Not FAIR. </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Workflow broken-up into Galaxy tools that can be re-connected into a FAIR workflow</a:t>
              </a:r>
            </a:p>
            <a:p>
              <a:endParaRPr lang="en-US" sz="2800" dirty="0"/>
            </a:p>
            <a:p>
              <a:pPr marL="285750" indent="-285750">
                <a:buFont typeface="Arial" panose="020B0604020202020204" pitchFamily="34" charset="0"/>
                <a:buChar char="•"/>
              </a:pPr>
              <a:r>
                <a:rPr lang="en-US" sz="2800" dirty="0">
                  <a:solidFill>
                    <a:srgbClr val="C00000"/>
                  </a:solidFill>
                </a:rPr>
                <a:t>Larch Athena:  </a:t>
              </a:r>
              <a:r>
                <a:rPr lang="en-US" sz="2800" dirty="0"/>
                <a:t>p</a:t>
              </a:r>
              <a:r>
                <a:rPr lang="en-US" sz="2800" dirty="0">
                  <a:solidFill>
                    <a:schemeClr val="tx1"/>
                  </a:solidFill>
                </a:rPr>
                <a:t>rocessing and Normalization of raw data.</a:t>
              </a:r>
            </a:p>
            <a:p>
              <a:pPr marL="285750" indent="-285750">
                <a:buFont typeface="Arial" panose="020B0604020202020204" pitchFamily="34" charset="0"/>
                <a:buChar char="•"/>
              </a:pPr>
              <a:endParaRPr lang="en-US" sz="2800" dirty="0">
                <a:solidFill>
                  <a:schemeClr val="tx1"/>
                </a:solidFill>
              </a:endParaRPr>
            </a:p>
            <a:p>
              <a:pPr marL="285750" indent="-285750">
                <a:buFont typeface="Arial" panose="020B0604020202020204" pitchFamily="34" charset="0"/>
                <a:buChar char="•"/>
              </a:pPr>
              <a:r>
                <a:rPr lang="en-US" sz="2800" dirty="0">
                  <a:solidFill>
                    <a:srgbClr val="FF6600"/>
                  </a:solidFill>
                </a:rPr>
                <a:t>Larch FEFF: </a:t>
              </a:r>
              <a:r>
                <a:rPr lang="en-US" sz="2800" dirty="0"/>
                <a:t>g</a:t>
              </a:r>
              <a:r>
                <a:rPr lang="en-US" sz="2800" dirty="0">
                  <a:solidFill>
                    <a:schemeClr val="tx1"/>
                  </a:solidFill>
                </a:rPr>
                <a:t>eneration of paths in a material using FEFF.</a:t>
              </a:r>
            </a:p>
            <a:p>
              <a:pPr marL="285750" indent="-285750">
                <a:buFont typeface="Arial" panose="020B0604020202020204" pitchFamily="34" charset="0"/>
                <a:buChar char="•"/>
              </a:pPr>
              <a:endParaRPr lang="en-US" sz="2800" dirty="0">
                <a:solidFill>
                  <a:schemeClr val="tx1"/>
                </a:solidFill>
              </a:endParaRPr>
            </a:p>
            <a:p>
              <a:pPr marL="285750" indent="-285750">
                <a:buFont typeface="Arial" panose="020B0604020202020204" pitchFamily="34" charset="0"/>
                <a:buChar char="•"/>
              </a:pPr>
              <a:r>
                <a:rPr lang="en-US" sz="2800" dirty="0">
                  <a:solidFill>
                    <a:srgbClr val="009900"/>
                  </a:solidFill>
                </a:rPr>
                <a:t>Larch Select Paths: </a:t>
              </a:r>
              <a:r>
                <a:rPr lang="en-US" sz="2800" dirty="0">
                  <a:solidFill>
                    <a:schemeClr val="tx1"/>
                  </a:solidFill>
                </a:rPr>
                <a:t>selection of paths generated using </a:t>
              </a:r>
              <a:r>
                <a:rPr lang="en-US" sz="2800" dirty="0">
                  <a:solidFill>
                    <a:srgbClr val="FF6600"/>
                  </a:solidFill>
                </a:rPr>
                <a:t>Larch FEFF</a:t>
              </a:r>
              <a:r>
                <a:rPr lang="en-US" sz="2800" dirty="0">
                  <a:solidFill>
                    <a:srgbClr val="C00000"/>
                  </a:solidFill>
                </a:rPr>
                <a:t>.</a:t>
              </a:r>
              <a:endParaRPr lang="en-US" sz="2800" dirty="0">
                <a:solidFill>
                  <a:schemeClr val="tx1"/>
                </a:solidFill>
              </a:endParaRPr>
            </a:p>
            <a:p>
              <a:pPr marL="285750" indent="-285750">
                <a:buFont typeface="Arial" panose="020B0604020202020204" pitchFamily="34" charset="0"/>
                <a:buChar char="•"/>
              </a:pPr>
              <a:endParaRPr lang="en-US" sz="2800" dirty="0">
                <a:solidFill>
                  <a:schemeClr val="tx1"/>
                </a:solidFill>
              </a:endParaRPr>
            </a:p>
            <a:p>
              <a:pPr marL="285750" indent="-285750">
                <a:buFont typeface="Arial" panose="020B0604020202020204" pitchFamily="34" charset="0"/>
                <a:buChar char="•"/>
              </a:pPr>
              <a:r>
                <a:rPr lang="en-US" sz="2800" dirty="0">
                  <a:solidFill>
                    <a:srgbClr val="0000FF"/>
                  </a:solidFill>
                </a:rPr>
                <a:t>Larch Artemis: </a:t>
              </a:r>
              <a:r>
                <a:rPr lang="en-US" sz="2800" dirty="0">
                  <a:solidFill>
                    <a:schemeClr val="tx1"/>
                  </a:solidFill>
                </a:rPr>
                <a:t>extended analysis of EXAFS data. </a:t>
              </a:r>
            </a:p>
            <a:p>
              <a:pPr marL="285750" indent="-285750">
                <a:buFont typeface="Arial" panose="020B0604020202020204" pitchFamily="34" charset="0"/>
                <a:buChar char="•"/>
              </a:pPr>
              <a:endParaRPr lang="en-US" sz="1600" dirty="0"/>
            </a:p>
          </p:txBody>
        </p:sp>
        <p:sp>
          <p:nvSpPr>
            <p:cNvPr id="1070" name="TextBox 1069">
              <a:extLst>
                <a:ext uri="{FF2B5EF4-FFF2-40B4-BE49-F238E27FC236}">
                  <a16:creationId xmlns:a16="http://schemas.microsoft.com/office/drawing/2014/main" id="{DED54457-BFE2-E96B-7085-3D3CFA621FC0}"/>
                </a:ext>
              </a:extLst>
            </p:cNvPr>
            <p:cNvSpPr txBox="1"/>
            <p:nvPr/>
          </p:nvSpPr>
          <p:spPr>
            <a:xfrm>
              <a:off x="778415" y="25167794"/>
              <a:ext cx="1336698" cy="646331"/>
            </a:xfrm>
            <a:prstGeom prst="rect">
              <a:avLst/>
            </a:prstGeom>
            <a:noFill/>
          </p:spPr>
          <p:txBody>
            <a:bodyPr wrap="square" rtlCol="0">
              <a:spAutoFit/>
            </a:bodyPr>
            <a:lstStyle/>
            <a:p>
              <a:r>
                <a:rPr lang="en-US" b="1" dirty="0"/>
                <a:t>Process </a:t>
              </a:r>
            </a:p>
            <a:p>
              <a:r>
                <a:rPr lang="en-US" b="1" dirty="0"/>
                <a:t>raw data</a:t>
              </a:r>
            </a:p>
          </p:txBody>
        </p:sp>
        <p:sp>
          <p:nvSpPr>
            <p:cNvPr id="1071" name="TextBox 1070">
              <a:extLst>
                <a:ext uri="{FF2B5EF4-FFF2-40B4-BE49-F238E27FC236}">
                  <a16:creationId xmlns:a16="http://schemas.microsoft.com/office/drawing/2014/main" id="{84EFAEC8-45FA-7503-38F6-70F6C2928B96}"/>
                </a:ext>
              </a:extLst>
            </p:cNvPr>
            <p:cNvSpPr txBox="1"/>
            <p:nvPr/>
          </p:nvSpPr>
          <p:spPr>
            <a:xfrm>
              <a:off x="799553" y="28451939"/>
              <a:ext cx="1080402" cy="646331"/>
            </a:xfrm>
            <a:prstGeom prst="rect">
              <a:avLst/>
            </a:prstGeom>
            <a:noFill/>
          </p:spPr>
          <p:txBody>
            <a:bodyPr wrap="square" rtlCol="0">
              <a:spAutoFit/>
            </a:bodyPr>
            <a:lstStyle/>
            <a:p>
              <a:r>
                <a:rPr lang="en-US" b="1" dirty="0" err="1"/>
                <a:t>Analyse</a:t>
              </a:r>
              <a:endParaRPr lang="en-US" b="1" dirty="0"/>
            </a:p>
            <a:p>
              <a:r>
                <a:rPr lang="en-US" b="1" dirty="0"/>
                <a:t> data</a:t>
              </a:r>
            </a:p>
          </p:txBody>
        </p:sp>
        <p:sp>
          <p:nvSpPr>
            <p:cNvPr id="1072" name="TextBox 1071">
              <a:extLst>
                <a:ext uri="{FF2B5EF4-FFF2-40B4-BE49-F238E27FC236}">
                  <a16:creationId xmlns:a16="http://schemas.microsoft.com/office/drawing/2014/main" id="{6FC942ED-947C-F7E3-EB8F-429CBAB90907}"/>
                </a:ext>
              </a:extLst>
            </p:cNvPr>
            <p:cNvSpPr txBox="1"/>
            <p:nvPr/>
          </p:nvSpPr>
          <p:spPr>
            <a:xfrm>
              <a:off x="738661" y="26404721"/>
              <a:ext cx="1336698" cy="646331"/>
            </a:xfrm>
            <a:prstGeom prst="rect">
              <a:avLst/>
            </a:prstGeom>
            <a:noFill/>
          </p:spPr>
          <p:txBody>
            <a:bodyPr wrap="square" rtlCol="0">
              <a:spAutoFit/>
            </a:bodyPr>
            <a:lstStyle/>
            <a:p>
              <a:r>
                <a:rPr lang="en-US" b="1" dirty="0" err="1"/>
                <a:t>Normalise</a:t>
              </a:r>
              <a:endParaRPr lang="en-US" b="1" dirty="0"/>
            </a:p>
            <a:p>
              <a:r>
                <a:rPr lang="en-US" b="1" dirty="0"/>
                <a:t> data</a:t>
              </a:r>
            </a:p>
          </p:txBody>
        </p:sp>
        <p:grpSp>
          <p:nvGrpSpPr>
            <p:cNvPr id="2" name="Group 1">
              <a:extLst>
                <a:ext uri="{FF2B5EF4-FFF2-40B4-BE49-F238E27FC236}">
                  <a16:creationId xmlns:a16="http://schemas.microsoft.com/office/drawing/2014/main" id="{8487479D-0354-ACFD-7BBF-8F888D02171F}"/>
                </a:ext>
              </a:extLst>
            </p:cNvPr>
            <p:cNvGrpSpPr/>
            <p:nvPr/>
          </p:nvGrpSpPr>
          <p:grpSpPr>
            <a:xfrm>
              <a:off x="1829140" y="25079079"/>
              <a:ext cx="12042432" cy="6467788"/>
              <a:chOff x="521978" y="24239074"/>
              <a:chExt cx="12073105" cy="5937941"/>
            </a:xfrm>
          </p:grpSpPr>
          <p:pic>
            <p:nvPicPr>
              <p:cNvPr id="3" name="Picture 2">
                <a:extLst>
                  <a:ext uri="{FF2B5EF4-FFF2-40B4-BE49-F238E27FC236}">
                    <a16:creationId xmlns:a16="http://schemas.microsoft.com/office/drawing/2014/main" id="{66FC42C6-5302-3B25-7A77-9F4CD51DC9CF}"/>
                  </a:ext>
                </a:extLst>
              </p:cNvPr>
              <p:cNvPicPr>
                <a:picLocks noChangeAspect="1"/>
              </p:cNvPicPr>
              <p:nvPr/>
            </p:nvPicPr>
            <p:blipFill rotWithShape="1">
              <a:blip r:embed="rId15"/>
              <a:srcRect t="42742"/>
              <a:stretch/>
            </p:blipFill>
            <p:spPr>
              <a:xfrm>
                <a:off x="521978" y="24239074"/>
                <a:ext cx="12073105" cy="5937941"/>
              </a:xfrm>
              <a:prstGeom prst="rect">
                <a:avLst/>
              </a:prstGeom>
              <a:ln>
                <a:noFill/>
                <a:prstDash val="sysDot"/>
              </a:ln>
            </p:spPr>
          </p:pic>
          <p:sp>
            <p:nvSpPr>
              <p:cNvPr id="6" name="TextBox 5">
                <a:extLst>
                  <a:ext uri="{FF2B5EF4-FFF2-40B4-BE49-F238E27FC236}">
                    <a16:creationId xmlns:a16="http://schemas.microsoft.com/office/drawing/2014/main" id="{43D3B229-B9C2-6596-F151-53F5DD190951}"/>
                  </a:ext>
                </a:extLst>
              </p:cNvPr>
              <p:cNvSpPr txBox="1"/>
              <p:nvPr/>
            </p:nvSpPr>
            <p:spPr>
              <a:xfrm>
                <a:off x="7878749" y="26175061"/>
                <a:ext cx="1557571" cy="310819"/>
              </a:xfrm>
              <a:prstGeom prst="rect">
                <a:avLst/>
              </a:prstGeom>
              <a:noFill/>
              <a:ln>
                <a:noFill/>
                <a:prstDash val="sysDot"/>
              </a:ln>
            </p:spPr>
            <p:txBody>
              <a:bodyPr wrap="square" rtlCol="0">
                <a:spAutoFit/>
              </a:bodyPr>
              <a:lstStyle/>
              <a:p>
                <a:r>
                  <a:rPr lang="en-US" sz="1600" dirty="0">
                    <a:solidFill>
                      <a:srgbClr val="C00000"/>
                    </a:solidFill>
                  </a:rPr>
                  <a:t>Larch Athena</a:t>
                </a:r>
              </a:p>
            </p:txBody>
          </p:sp>
          <p:sp>
            <p:nvSpPr>
              <p:cNvPr id="7" name="TextBox 6">
                <a:extLst>
                  <a:ext uri="{FF2B5EF4-FFF2-40B4-BE49-F238E27FC236}">
                    <a16:creationId xmlns:a16="http://schemas.microsoft.com/office/drawing/2014/main" id="{6FF01C71-C1D7-546E-2D84-BF5D619A595A}"/>
                  </a:ext>
                </a:extLst>
              </p:cNvPr>
              <p:cNvSpPr txBox="1"/>
              <p:nvPr/>
            </p:nvSpPr>
            <p:spPr>
              <a:xfrm>
                <a:off x="2042815" y="27252268"/>
                <a:ext cx="1557574" cy="310819"/>
              </a:xfrm>
              <a:prstGeom prst="rect">
                <a:avLst/>
              </a:prstGeom>
              <a:noFill/>
              <a:ln>
                <a:noFill/>
                <a:prstDash val="sysDot"/>
              </a:ln>
            </p:spPr>
            <p:txBody>
              <a:bodyPr wrap="square" rtlCol="0">
                <a:spAutoFit/>
              </a:bodyPr>
              <a:lstStyle/>
              <a:p>
                <a:r>
                  <a:rPr lang="en-US" sz="1600" dirty="0">
                    <a:solidFill>
                      <a:srgbClr val="FF6600"/>
                    </a:solidFill>
                  </a:rPr>
                  <a:t>Larch FEFF</a:t>
                </a:r>
              </a:p>
            </p:txBody>
          </p:sp>
          <p:sp>
            <p:nvSpPr>
              <p:cNvPr id="8" name="TextBox 7">
                <a:extLst>
                  <a:ext uri="{FF2B5EF4-FFF2-40B4-BE49-F238E27FC236}">
                    <a16:creationId xmlns:a16="http://schemas.microsoft.com/office/drawing/2014/main" id="{5CFDB253-A645-C4E6-22C7-313463E4C8C5}"/>
                  </a:ext>
                </a:extLst>
              </p:cNvPr>
              <p:cNvSpPr txBox="1"/>
              <p:nvPr/>
            </p:nvSpPr>
            <p:spPr>
              <a:xfrm>
                <a:off x="10017669" y="29653494"/>
                <a:ext cx="1792984" cy="310819"/>
              </a:xfrm>
              <a:prstGeom prst="rect">
                <a:avLst/>
              </a:prstGeom>
              <a:noFill/>
              <a:ln>
                <a:noFill/>
                <a:prstDash val="sysDot"/>
              </a:ln>
            </p:spPr>
            <p:txBody>
              <a:bodyPr wrap="square" rtlCol="0">
                <a:spAutoFit/>
              </a:bodyPr>
              <a:lstStyle/>
              <a:p>
                <a:r>
                  <a:rPr lang="en-US" sz="1600" dirty="0">
                    <a:solidFill>
                      <a:srgbClr val="0000FF"/>
                    </a:solidFill>
                  </a:rPr>
                  <a:t>Larch Artemis</a:t>
                </a:r>
              </a:p>
            </p:txBody>
          </p:sp>
          <p:sp>
            <p:nvSpPr>
              <p:cNvPr id="9" name="Freeform: Shape 2372">
                <a:extLst>
                  <a:ext uri="{FF2B5EF4-FFF2-40B4-BE49-F238E27FC236}">
                    <a16:creationId xmlns:a16="http://schemas.microsoft.com/office/drawing/2014/main" id="{E4B349FD-9BCD-6F90-2D76-381E71C5BB16}"/>
                  </a:ext>
                </a:extLst>
              </p:cNvPr>
              <p:cNvSpPr/>
              <p:nvPr/>
            </p:nvSpPr>
            <p:spPr>
              <a:xfrm>
                <a:off x="1546725" y="26682383"/>
                <a:ext cx="10145268" cy="3332987"/>
              </a:xfrm>
              <a:custGeom>
                <a:avLst/>
                <a:gdLst>
                  <a:gd name="connsiteX0" fmla="*/ 5143500 w 9182100"/>
                  <a:gd name="connsiteY0" fmla="*/ 133350 h 3181350"/>
                  <a:gd name="connsiteX1" fmla="*/ 5143500 w 9182100"/>
                  <a:gd name="connsiteY1" fmla="*/ 666750 h 3181350"/>
                  <a:gd name="connsiteX2" fmla="*/ 7753350 w 9182100"/>
                  <a:gd name="connsiteY2" fmla="*/ 704850 h 3181350"/>
                  <a:gd name="connsiteX3" fmla="*/ 7715250 w 9182100"/>
                  <a:gd name="connsiteY3" fmla="*/ 1752600 h 3181350"/>
                  <a:gd name="connsiteX4" fmla="*/ 0 w 9182100"/>
                  <a:gd name="connsiteY4" fmla="*/ 1733550 h 3181350"/>
                  <a:gd name="connsiteX5" fmla="*/ 38100 w 9182100"/>
                  <a:gd name="connsiteY5" fmla="*/ 3181350 h 3181350"/>
                  <a:gd name="connsiteX6" fmla="*/ 9163050 w 9182100"/>
                  <a:gd name="connsiteY6" fmla="*/ 3124200 h 3181350"/>
                  <a:gd name="connsiteX7" fmla="*/ 9182100 w 9182100"/>
                  <a:gd name="connsiteY7" fmla="*/ 0 h 3181350"/>
                  <a:gd name="connsiteX8" fmla="*/ 5143500 w 9182100"/>
                  <a:gd name="connsiteY8" fmla="*/ 133350 h 3181350"/>
                  <a:gd name="connsiteX0" fmla="*/ 5181600 w 9182100"/>
                  <a:gd name="connsiteY0" fmla="*/ 0 h 3200400"/>
                  <a:gd name="connsiteX1" fmla="*/ 5143500 w 9182100"/>
                  <a:gd name="connsiteY1" fmla="*/ 685800 h 3200400"/>
                  <a:gd name="connsiteX2" fmla="*/ 7753350 w 9182100"/>
                  <a:gd name="connsiteY2" fmla="*/ 723900 h 3200400"/>
                  <a:gd name="connsiteX3" fmla="*/ 7715250 w 9182100"/>
                  <a:gd name="connsiteY3" fmla="*/ 1771650 h 3200400"/>
                  <a:gd name="connsiteX4" fmla="*/ 0 w 9182100"/>
                  <a:gd name="connsiteY4" fmla="*/ 1752600 h 3200400"/>
                  <a:gd name="connsiteX5" fmla="*/ 38100 w 9182100"/>
                  <a:gd name="connsiteY5" fmla="*/ 3200400 h 3200400"/>
                  <a:gd name="connsiteX6" fmla="*/ 9163050 w 9182100"/>
                  <a:gd name="connsiteY6" fmla="*/ 3143250 h 3200400"/>
                  <a:gd name="connsiteX7" fmla="*/ 9182100 w 9182100"/>
                  <a:gd name="connsiteY7" fmla="*/ 19050 h 3200400"/>
                  <a:gd name="connsiteX8" fmla="*/ 5181600 w 9182100"/>
                  <a:gd name="connsiteY8" fmla="*/ 0 h 3200400"/>
                  <a:gd name="connsiteX0" fmla="*/ 5181600 w 9182100"/>
                  <a:gd name="connsiteY0" fmla="*/ 0 h 3200400"/>
                  <a:gd name="connsiteX1" fmla="*/ 5143500 w 9182100"/>
                  <a:gd name="connsiteY1" fmla="*/ 685800 h 3200400"/>
                  <a:gd name="connsiteX2" fmla="*/ 7753350 w 9182100"/>
                  <a:gd name="connsiteY2" fmla="*/ 723900 h 3200400"/>
                  <a:gd name="connsiteX3" fmla="*/ 7715250 w 9182100"/>
                  <a:gd name="connsiteY3" fmla="*/ 1771650 h 3200400"/>
                  <a:gd name="connsiteX4" fmla="*/ 0 w 9182100"/>
                  <a:gd name="connsiteY4" fmla="*/ 1752600 h 3200400"/>
                  <a:gd name="connsiteX5" fmla="*/ 0 w 9182100"/>
                  <a:gd name="connsiteY5" fmla="*/ 3200400 h 3200400"/>
                  <a:gd name="connsiteX6" fmla="*/ 9163050 w 9182100"/>
                  <a:gd name="connsiteY6" fmla="*/ 3143250 h 3200400"/>
                  <a:gd name="connsiteX7" fmla="*/ 9182100 w 9182100"/>
                  <a:gd name="connsiteY7" fmla="*/ 19050 h 3200400"/>
                  <a:gd name="connsiteX8" fmla="*/ 5181600 w 9182100"/>
                  <a:gd name="connsiteY8" fmla="*/ 0 h 3200400"/>
                  <a:gd name="connsiteX0" fmla="*/ 5181600 w 9182100"/>
                  <a:gd name="connsiteY0" fmla="*/ 0 h 3200400"/>
                  <a:gd name="connsiteX1" fmla="*/ 5143500 w 9182100"/>
                  <a:gd name="connsiteY1" fmla="*/ 685800 h 3200400"/>
                  <a:gd name="connsiteX2" fmla="*/ 7753350 w 9182100"/>
                  <a:gd name="connsiteY2" fmla="*/ 723900 h 3200400"/>
                  <a:gd name="connsiteX3" fmla="*/ 7715250 w 9182100"/>
                  <a:gd name="connsiteY3" fmla="*/ 1771650 h 3200400"/>
                  <a:gd name="connsiteX4" fmla="*/ 0 w 9182100"/>
                  <a:gd name="connsiteY4" fmla="*/ 1752600 h 3200400"/>
                  <a:gd name="connsiteX5" fmla="*/ 0 w 9182100"/>
                  <a:gd name="connsiteY5" fmla="*/ 3200400 h 3200400"/>
                  <a:gd name="connsiteX6" fmla="*/ 9163050 w 9182100"/>
                  <a:gd name="connsiteY6" fmla="*/ 3200400 h 3200400"/>
                  <a:gd name="connsiteX7" fmla="*/ 9182100 w 9182100"/>
                  <a:gd name="connsiteY7" fmla="*/ 19050 h 3200400"/>
                  <a:gd name="connsiteX8" fmla="*/ 5181600 w 9182100"/>
                  <a:gd name="connsiteY8" fmla="*/ 0 h 3200400"/>
                  <a:gd name="connsiteX0" fmla="*/ 5181600 w 9182100"/>
                  <a:gd name="connsiteY0" fmla="*/ 0 h 3200400"/>
                  <a:gd name="connsiteX1" fmla="*/ 5143500 w 9182100"/>
                  <a:gd name="connsiteY1" fmla="*/ 685800 h 3200400"/>
                  <a:gd name="connsiteX2" fmla="*/ 7696200 w 9182100"/>
                  <a:gd name="connsiteY2" fmla="*/ 723900 h 3200400"/>
                  <a:gd name="connsiteX3" fmla="*/ 7715250 w 9182100"/>
                  <a:gd name="connsiteY3" fmla="*/ 1771650 h 3200400"/>
                  <a:gd name="connsiteX4" fmla="*/ 0 w 9182100"/>
                  <a:gd name="connsiteY4" fmla="*/ 1752600 h 3200400"/>
                  <a:gd name="connsiteX5" fmla="*/ 0 w 9182100"/>
                  <a:gd name="connsiteY5" fmla="*/ 3200400 h 3200400"/>
                  <a:gd name="connsiteX6" fmla="*/ 9163050 w 9182100"/>
                  <a:gd name="connsiteY6" fmla="*/ 3200400 h 3200400"/>
                  <a:gd name="connsiteX7" fmla="*/ 9182100 w 9182100"/>
                  <a:gd name="connsiteY7" fmla="*/ 19050 h 3200400"/>
                  <a:gd name="connsiteX8" fmla="*/ 5181600 w 9182100"/>
                  <a:gd name="connsiteY8" fmla="*/ 0 h 3200400"/>
                  <a:gd name="connsiteX0" fmla="*/ 5181600 w 9182100"/>
                  <a:gd name="connsiteY0" fmla="*/ 0 h 3200400"/>
                  <a:gd name="connsiteX1" fmla="*/ 5143500 w 9182100"/>
                  <a:gd name="connsiteY1" fmla="*/ 685800 h 3200400"/>
                  <a:gd name="connsiteX2" fmla="*/ 7696200 w 9182100"/>
                  <a:gd name="connsiteY2" fmla="*/ 723900 h 3200400"/>
                  <a:gd name="connsiteX3" fmla="*/ 7753350 w 9182100"/>
                  <a:gd name="connsiteY3" fmla="*/ 1809750 h 3200400"/>
                  <a:gd name="connsiteX4" fmla="*/ 0 w 9182100"/>
                  <a:gd name="connsiteY4" fmla="*/ 1752600 h 3200400"/>
                  <a:gd name="connsiteX5" fmla="*/ 0 w 9182100"/>
                  <a:gd name="connsiteY5" fmla="*/ 3200400 h 3200400"/>
                  <a:gd name="connsiteX6" fmla="*/ 9163050 w 9182100"/>
                  <a:gd name="connsiteY6" fmla="*/ 3200400 h 3200400"/>
                  <a:gd name="connsiteX7" fmla="*/ 9182100 w 9182100"/>
                  <a:gd name="connsiteY7" fmla="*/ 19050 h 3200400"/>
                  <a:gd name="connsiteX8" fmla="*/ 5181600 w 9182100"/>
                  <a:gd name="connsiteY8" fmla="*/ 0 h 3200400"/>
                  <a:gd name="connsiteX0" fmla="*/ 5181600 w 9182100"/>
                  <a:gd name="connsiteY0" fmla="*/ 0 h 3200400"/>
                  <a:gd name="connsiteX1" fmla="*/ 5200650 w 9182100"/>
                  <a:gd name="connsiteY1" fmla="*/ 685800 h 3200400"/>
                  <a:gd name="connsiteX2" fmla="*/ 7696200 w 9182100"/>
                  <a:gd name="connsiteY2" fmla="*/ 723900 h 3200400"/>
                  <a:gd name="connsiteX3" fmla="*/ 7753350 w 9182100"/>
                  <a:gd name="connsiteY3" fmla="*/ 1809750 h 3200400"/>
                  <a:gd name="connsiteX4" fmla="*/ 0 w 9182100"/>
                  <a:gd name="connsiteY4" fmla="*/ 1752600 h 3200400"/>
                  <a:gd name="connsiteX5" fmla="*/ 0 w 9182100"/>
                  <a:gd name="connsiteY5" fmla="*/ 3200400 h 3200400"/>
                  <a:gd name="connsiteX6" fmla="*/ 9163050 w 9182100"/>
                  <a:gd name="connsiteY6" fmla="*/ 3200400 h 3200400"/>
                  <a:gd name="connsiteX7" fmla="*/ 9182100 w 9182100"/>
                  <a:gd name="connsiteY7" fmla="*/ 19050 h 3200400"/>
                  <a:gd name="connsiteX8" fmla="*/ 5181600 w 9182100"/>
                  <a:gd name="connsiteY8" fmla="*/ 0 h 3200400"/>
                  <a:gd name="connsiteX0" fmla="*/ 5219700 w 9182100"/>
                  <a:gd name="connsiteY0" fmla="*/ 0 h 3181350"/>
                  <a:gd name="connsiteX1" fmla="*/ 5200650 w 9182100"/>
                  <a:gd name="connsiteY1" fmla="*/ 666750 h 3181350"/>
                  <a:gd name="connsiteX2" fmla="*/ 7696200 w 9182100"/>
                  <a:gd name="connsiteY2" fmla="*/ 704850 h 3181350"/>
                  <a:gd name="connsiteX3" fmla="*/ 7753350 w 9182100"/>
                  <a:gd name="connsiteY3" fmla="*/ 1790700 h 3181350"/>
                  <a:gd name="connsiteX4" fmla="*/ 0 w 9182100"/>
                  <a:gd name="connsiteY4" fmla="*/ 1733550 h 3181350"/>
                  <a:gd name="connsiteX5" fmla="*/ 0 w 9182100"/>
                  <a:gd name="connsiteY5" fmla="*/ 3181350 h 3181350"/>
                  <a:gd name="connsiteX6" fmla="*/ 9163050 w 9182100"/>
                  <a:gd name="connsiteY6" fmla="*/ 3181350 h 3181350"/>
                  <a:gd name="connsiteX7" fmla="*/ 9182100 w 9182100"/>
                  <a:gd name="connsiteY7" fmla="*/ 0 h 3181350"/>
                  <a:gd name="connsiteX8" fmla="*/ 5219700 w 9182100"/>
                  <a:gd name="connsiteY8" fmla="*/ 0 h 3181350"/>
                  <a:gd name="connsiteX0" fmla="*/ 5219700 w 9182100"/>
                  <a:gd name="connsiteY0" fmla="*/ 0 h 3181350"/>
                  <a:gd name="connsiteX1" fmla="*/ 5200650 w 9182100"/>
                  <a:gd name="connsiteY1" fmla="*/ 666750 h 3181350"/>
                  <a:gd name="connsiteX2" fmla="*/ 7696200 w 9182100"/>
                  <a:gd name="connsiteY2" fmla="*/ 704850 h 3181350"/>
                  <a:gd name="connsiteX3" fmla="*/ 7620000 w 9182100"/>
                  <a:gd name="connsiteY3" fmla="*/ 1790700 h 3181350"/>
                  <a:gd name="connsiteX4" fmla="*/ 0 w 9182100"/>
                  <a:gd name="connsiteY4" fmla="*/ 1733550 h 3181350"/>
                  <a:gd name="connsiteX5" fmla="*/ 0 w 9182100"/>
                  <a:gd name="connsiteY5" fmla="*/ 3181350 h 3181350"/>
                  <a:gd name="connsiteX6" fmla="*/ 9163050 w 9182100"/>
                  <a:gd name="connsiteY6" fmla="*/ 3181350 h 3181350"/>
                  <a:gd name="connsiteX7" fmla="*/ 9182100 w 9182100"/>
                  <a:gd name="connsiteY7" fmla="*/ 0 h 3181350"/>
                  <a:gd name="connsiteX8" fmla="*/ 5219700 w 9182100"/>
                  <a:gd name="connsiteY8" fmla="*/ 0 h 3181350"/>
                  <a:gd name="connsiteX0" fmla="*/ 5219700 w 9182100"/>
                  <a:gd name="connsiteY0" fmla="*/ 0 h 3181350"/>
                  <a:gd name="connsiteX1" fmla="*/ 5200650 w 9182100"/>
                  <a:gd name="connsiteY1" fmla="*/ 666750 h 3181350"/>
                  <a:gd name="connsiteX2" fmla="*/ 7600950 w 9182100"/>
                  <a:gd name="connsiteY2" fmla="*/ 666750 h 3181350"/>
                  <a:gd name="connsiteX3" fmla="*/ 7620000 w 9182100"/>
                  <a:gd name="connsiteY3" fmla="*/ 1790700 h 3181350"/>
                  <a:gd name="connsiteX4" fmla="*/ 0 w 9182100"/>
                  <a:gd name="connsiteY4" fmla="*/ 1733550 h 3181350"/>
                  <a:gd name="connsiteX5" fmla="*/ 0 w 9182100"/>
                  <a:gd name="connsiteY5" fmla="*/ 3181350 h 3181350"/>
                  <a:gd name="connsiteX6" fmla="*/ 9163050 w 9182100"/>
                  <a:gd name="connsiteY6" fmla="*/ 3181350 h 3181350"/>
                  <a:gd name="connsiteX7" fmla="*/ 9182100 w 9182100"/>
                  <a:gd name="connsiteY7" fmla="*/ 0 h 3181350"/>
                  <a:gd name="connsiteX8" fmla="*/ 5219700 w 9182100"/>
                  <a:gd name="connsiteY8" fmla="*/ 0 h 3181350"/>
                  <a:gd name="connsiteX0" fmla="*/ 5219700 w 9182100"/>
                  <a:gd name="connsiteY0" fmla="*/ 0 h 3181350"/>
                  <a:gd name="connsiteX1" fmla="*/ 5200650 w 9182100"/>
                  <a:gd name="connsiteY1" fmla="*/ 666750 h 3181350"/>
                  <a:gd name="connsiteX2" fmla="*/ 7600950 w 9182100"/>
                  <a:gd name="connsiteY2" fmla="*/ 666750 h 3181350"/>
                  <a:gd name="connsiteX3" fmla="*/ 7581900 w 9182100"/>
                  <a:gd name="connsiteY3" fmla="*/ 1790700 h 3181350"/>
                  <a:gd name="connsiteX4" fmla="*/ 0 w 9182100"/>
                  <a:gd name="connsiteY4" fmla="*/ 1733550 h 3181350"/>
                  <a:gd name="connsiteX5" fmla="*/ 0 w 9182100"/>
                  <a:gd name="connsiteY5" fmla="*/ 3181350 h 3181350"/>
                  <a:gd name="connsiteX6" fmla="*/ 9163050 w 9182100"/>
                  <a:gd name="connsiteY6" fmla="*/ 3181350 h 3181350"/>
                  <a:gd name="connsiteX7" fmla="*/ 9182100 w 9182100"/>
                  <a:gd name="connsiteY7" fmla="*/ 0 h 3181350"/>
                  <a:gd name="connsiteX8" fmla="*/ 5219700 w 9182100"/>
                  <a:gd name="connsiteY8" fmla="*/ 0 h 3181350"/>
                  <a:gd name="connsiteX0" fmla="*/ 5219700 w 9182100"/>
                  <a:gd name="connsiteY0" fmla="*/ 0 h 3181350"/>
                  <a:gd name="connsiteX1" fmla="*/ 5200650 w 9182100"/>
                  <a:gd name="connsiteY1" fmla="*/ 666750 h 3181350"/>
                  <a:gd name="connsiteX2" fmla="*/ 7600950 w 9182100"/>
                  <a:gd name="connsiteY2" fmla="*/ 666750 h 3181350"/>
                  <a:gd name="connsiteX3" fmla="*/ 7581900 w 9182100"/>
                  <a:gd name="connsiteY3" fmla="*/ 1790700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19700 w 9182100"/>
                  <a:gd name="connsiteY8" fmla="*/ 0 h 3181350"/>
                  <a:gd name="connsiteX0" fmla="*/ 5219700 w 9182100"/>
                  <a:gd name="connsiteY0" fmla="*/ 0 h 3181350"/>
                  <a:gd name="connsiteX1" fmla="*/ 5200650 w 9182100"/>
                  <a:gd name="connsiteY1" fmla="*/ 666750 h 3181350"/>
                  <a:gd name="connsiteX2" fmla="*/ 7600950 w 9182100"/>
                  <a:gd name="connsiteY2" fmla="*/ 704850 h 3181350"/>
                  <a:gd name="connsiteX3" fmla="*/ 7581900 w 9182100"/>
                  <a:gd name="connsiteY3" fmla="*/ 1790700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19700 w 9182100"/>
                  <a:gd name="connsiteY8" fmla="*/ 0 h 3181350"/>
                  <a:gd name="connsiteX0" fmla="*/ 5219700 w 9182100"/>
                  <a:gd name="connsiteY0" fmla="*/ 0 h 3181350"/>
                  <a:gd name="connsiteX1" fmla="*/ 5200650 w 9182100"/>
                  <a:gd name="connsiteY1" fmla="*/ 685800 h 3181350"/>
                  <a:gd name="connsiteX2" fmla="*/ 7600950 w 9182100"/>
                  <a:gd name="connsiteY2" fmla="*/ 704850 h 3181350"/>
                  <a:gd name="connsiteX3" fmla="*/ 7581900 w 9182100"/>
                  <a:gd name="connsiteY3" fmla="*/ 1790700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19700 w 9182100"/>
                  <a:gd name="connsiteY8" fmla="*/ 0 h 3181350"/>
                  <a:gd name="connsiteX0" fmla="*/ 5200650 w 9182100"/>
                  <a:gd name="connsiteY0" fmla="*/ 0 h 3181350"/>
                  <a:gd name="connsiteX1" fmla="*/ 5200650 w 9182100"/>
                  <a:gd name="connsiteY1" fmla="*/ 685800 h 3181350"/>
                  <a:gd name="connsiteX2" fmla="*/ 7600950 w 9182100"/>
                  <a:gd name="connsiteY2" fmla="*/ 704850 h 3181350"/>
                  <a:gd name="connsiteX3" fmla="*/ 7581900 w 9182100"/>
                  <a:gd name="connsiteY3" fmla="*/ 1790700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 name="connsiteX0" fmla="*/ 5200650 w 9182100"/>
                  <a:gd name="connsiteY0" fmla="*/ 0 h 3181350"/>
                  <a:gd name="connsiteX1" fmla="*/ 5200650 w 9182100"/>
                  <a:gd name="connsiteY1" fmla="*/ 725997 h 3181350"/>
                  <a:gd name="connsiteX2" fmla="*/ 7600950 w 9182100"/>
                  <a:gd name="connsiteY2" fmla="*/ 704850 h 3181350"/>
                  <a:gd name="connsiteX3" fmla="*/ 7581900 w 9182100"/>
                  <a:gd name="connsiteY3" fmla="*/ 1790700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 name="connsiteX0" fmla="*/ 5200650 w 9182100"/>
                  <a:gd name="connsiteY0" fmla="*/ 0 h 3181350"/>
                  <a:gd name="connsiteX1" fmla="*/ 5200650 w 9182100"/>
                  <a:gd name="connsiteY1" fmla="*/ 725997 h 3181350"/>
                  <a:gd name="connsiteX2" fmla="*/ 7581900 w 9182100"/>
                  <a:gd name="connsiteY2" fmla="*/ 724949 h 3181350"/>
                  <a:gd name="connsiteX3" fmla="*/ 7581900 w 9182100"/>
                  <a:gd name="connsiteY3" fmla="*/ 1790700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 name="connsiteX0" fmla="*/ 5200650 w 9182100"/>
                  <a:gd name="connsiteY0" fmla="*/ 0 h 3181350"/>
                  <a:gd name="connsiteX1" fmla="*/ 5200650 w 9182100"/>
                  <a:gd name="connsiteY1" fmla="*/ 725997 h 3181350"/>
                  <a:gd name="connsiteX2" fmla="*/ 7581900 w 9182100"/>
                  <a:gd name="connsiteY2" fmla="*/ 724949 h 3181350"/>
                  <a:gd name="connsiteX3" fmla="*/ 7562850 w 9182100"/>
                  <a:gd name="connsiteY3" fmla="*/ 1750502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 name="connsiteX0" fmla="*/ 5200650 w 9182100"/>
                  <a:gd name="connsiteY0" fmla="*/ 0 h 3181350"/>
                  <a:gd name="connsiteX1" fmla="*/ 5200650 w 9182100"/>
                  <a:gd name="connsiteY1" fmla="*/ 725997 h 3181350"/>
                  <a:gd name="connsiteX2" fmla="*/ 7581900 w 9182100"/>
                  <a:gd name="connsiteY2" fmla="*/ 724949 h 3181350"/>
                  <a:gd name="connsiteX3" fmla="*/ 7581900 w 9182100"/>
                  <a:gd name="connsiteY3" fmla="*/ 1730404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 name="connsiteX0" fmla="*/ 5200650 w 9182100"/>
                  <a:gd name="connsiteY0" fmla="*/ 0 h 3181350"/>
                  <a:gd name="connsiteX1" fmla="*/ 5200650 w 9182100"/>
                  <a:gd name="connsiteY1" fmla="*/ 746096 h 3181350"/>
                  <a:gd name="connsiteX2" fmla="*/ 7581900 w 9182100"/>
                  <a:gd name="connsiteY2" fmla="*/ 724949 h 3181350"/>
                  <a:gd name="connsiteX3" fmla="*/ 7581900 w 9182100"/>
                  <a:gd name="connsiteY3" fmla="*/ 1730404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 name="connsiteX0" fmla="*/ 5200650 w 9182100"/>
                  <a:gd name="connsiteY0" fmla="*/ 0 h 3181350"/>
                  <a:gd name="connsiteX1" fmla="*/ 5200650 w 9182100"/>
                  <a:gd name="connsiteY1" fmla="*/ 746096 h 3181350"/>
                  <a:gd name="connsiteX2" fmla="*/ 7581900 w 9182100"/>
                  <a:gd name="connsiteY2" fmla="*/ 765146 h 3181350"/>
                  <a:gd name="connsiteX3" fmla="*/ 7581900 w 9182100"/>
                  <a:gd name="connsiteY3" fmla="*/ 1730404 h 3181350"/>
                  <a:gd name="connsiteX4" fmla="*/ 0 w 9182100"/>
                  <a:gd name="connsiteY4" fmla="*/ 1733550 h 3181350"/>
                  <a:gd name="connsiteX5" fmla="*/ 0 w 9182100"/>
                  <a:gd name="connsiteY5" fmla="*/ 3181350 h 3181350"/>
                  <a:gd name="connsiteX6" fmla="*/ 9182100 w 9182100"/>
                  <a:gd name="connsiteY6" fmla="*/ 3181350 h 3181350"/>
                  <a:gd name="connsiteX7" fmla="*/ 9182100 w 9182100"/>
                  <a:gd name="connsiteY7" fmla="*/ 0 h 3181350"/>
                  <a:gd name="connsiteX8" fmla="*/ 5200650 w 9182100"/>
                  <a:gd name="connsiteY8" fmla="*/ 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82100" h="3181350">
                    <a:moveTo>
                      <a:pt x="5200650" y="0"/>
                    </a:moveTo>
                    <a:lnTo>
                      <a:pt x="5200650" y="746096"/>
                    </a:lnTo>
                    <a:lnTo>
                      <a:pt x="7581900" y="765146"/>
                    </a:lnTo>
                    <a:lnTo>
                      <a:pt x="7581900" y="1730404"/>
                    </a:lnTo>
                    <a:lnTo>
                      <a:pt x="0" y="1733550"/>
                    </a:lnTo>
                    <a:lnTo>
                      <a:pt x="0" y="3181350"/>
                    </a:lnTo>
                    <a:lnTo>
                      <a:pt x="9182100" y="3181350"/>
                    </a:lnTo>
                    <a:lnTo>
                      <a:pt x="9182100" y="0"/>
                    </a:lnTo>
                    <a:lnTo>
                      <a:pt x="5200650" y="0"/>
                    </a:lnTo>
                    <a:close/>
                  </a:path>
                </a:pathLst>
              </a:custGeom>
              <a:noFill/>
              <a:ln w="57150">
                <a:solidFill>
                  <a:srgbClr val="00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37B1CF0-3742-DA43-6618-DB4F71A6FD7D}"/>
                  </a:ext>
                </a:extLst>
              </p:cNvPr>
              <p:cNvSpPr/>
              <p:nvPr/>
            </p:nvSpPr>
            <p:spPr>
              <a:xfrm>
                <a:off x="1495725" y="24317544"/>
                <a:ext cx="7940595" cy="2312814"/>
              </a:xfrm>
              <a:prstGeom prst="rect">
                <a:avLst/>
              </a:prstGeom>
              <a:noFill/>
              <a:ln w="571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4C290A0-5E37-ECB5-6938-3D0754D729AC}"/>
                  </a:ext>
                </a:extLst>
              </p:cNvPr>
              <p:cNvSpPr/>
              <p:nvPr/>
            </p:nvSpPr>
            <p:spPr>
              <a:xfrm>
                <a:off x="8084133" y="27563088"/>
                <a:ext cx="1557573" cy="794481"/>
              </a:xfrm>
              <a:prstGeom prst="rect">
                <a:avLst/>
              </a:prstGeom>
              <a:noFill/>
              <a:ln w="57150">
                <a:solidFill>
                  <a:srgbClr val="00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C3EE2F0-CA51-7C1D-A162-DD64F6D95960}"/>
                  </a:ext>
                </a:extLst>
              </p:cNvPr>
              <p:cNvSpPr/>
              <p:nvPr/>
            </p:nvSpPr>
            <p:spPr>
              <a:xfrm>
                <a:off x="1881440" y="27521209"/>
                <a:ext cx="6155989" cy="794481"/>
              </a:xfrm>
              <a:prstGeom prst="rect">
                <a:avLst/>
              </a:prstGeom>
              <a:noFill/>
              <a:ln w="57150">
                <a:solidFill>
                  <a:srgbClr val="FF66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02D6D0C0-4161-2377-5600-F7E6114E8E32}"/>
                  </a:ext>
                </a:extLst>
              </p:cNvPr>
              <p:cNvSpPr txBox="1"/>
              <p:nvPr/>
            </p:nvSpPr>
            <p:spPr>
              <a:xfrm>
                <a:off x="7982593" y="28486113"/>
                <a:ext cx="2273009" cy="310819"/>
              </a:xfrm>
              <a:prstGeom prst="rect">
                <a:avLst/>
              </a:prstGeom>
              <a:noFill/>
              <a:ln>
                <a:noFill/>
                <a:prstDash val="sysDot"/>
              </a:ln>
            </p:spPr>
            <p:txBody>
              <a:bodyPr wrap="square" rtlCol="0">
                <a:spAutoFit/>
              </a:bodyPr>
              <a:lstStyle/>
              <a:p>
                <a:r>
                  <a:rPr lang="en-US" sz="1600" dirty="0">
                    <a:solidFill>
                      <a:srgbClr val="009900"/>
                    </a:solidFill>
                  </a:rPr>
                  <a:t>Larch Select Paths</a:t>
                </a:r>
              </a:p>
            </p:txBody>
          </p:sp>
        </p:grpSp>
        <p:pic>
          <p:nvPicPr>
            <p:cNvPr id="15" name="Picture 2" descr="Logo&#10;&#10;Description automatically generated">
              <a:extLst>
                <a:ext uri="{FF2B5EF4-FFF2-40B4-BE49-F238E27FC236}">
                  <a16:creationId xmlns:a16="http://schemas.microsoft.com/office/drawing/2014/main" id="{CB8C85C6-35A1-471F-D58E-255241DF92B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0116" y="25760808"/>
              <a:ext cx="11049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a:extLst>
                <a:ext uri="{FF2B5EF4-FFF2-40B4-BE49-F238E27FC236}">
                  <a16:creationId xmlns:a16="http://schemas.microsoft.com/office/drawing/2014/main" id="{85BCBBD1-247E-D61A-CE44-28432DEB9C9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96890" y="26952889"/>
              <a:ext cx="971273" cy="101174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38BAC0B0-FD06-4C6C-B858-2CD7F79F9EA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65186" y="29109059"/>
              <a:ext cx="956511" cy="94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1" name="Picture 20" descr="A screenshot of a computer&#10;&#10;Description automatically generated">
            <a:extLst>
              <a:ext uri="{FF2B5EF4-FFF2-40B4-BE49-F238E27FC236}">
                <a16:creationId xmlns:a16="http://schemas.microsoft.com/office/drawing/2014/main" id="{3F743A16-8B84-8521-D381-3DE3176911C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4698122" y="17429739"/>
            <a:ext cx="7411367" cy="5929093"/>
          </a:xfrm>
          <a:prstGeom prst="rect">
            <a:avLst/>
          </a:prstGeom>
        </p:spPr>
      </p:pic>
      <p:sp>
        <p:nvSpPr>
          <p:cNvPr id="23" name="TextBox 22">
            <a:extLst>
              <a:ext uri="{FF2B5EF4-FFF2-40B4-BE49-F238E27FC236}">
                <a16:creationId xmlns:a16="http://schemas.microsoft.com/office/drawing/2014/main" id="{5EA11A57-05E5-C8B1-E7FC-883C7AB810E0}"/>
              </a:ext>
            </a:extLst>
          </p:cNvPr>
          <p:cNvSpPr txBox="1"/>
          <p:nvPr/>
        </p:nvSpPr>
        <p:spPr>
          <a:xfrm>
            <a:off x="1844198" y="24712149"/>
            <a:ext cx="7776461" cy="1404140"/>
          </a:xfrm>
          <a:prstGeom prst="rect">
            <a:avLst/>
          </a:prstGeom>
          <a:noFill/>
        </p:spPr>
        <p:txBody>
          <a:bodyPr wrap="square" lIns="720000" tIns="360000" rIns="720000" bIns="360000" rtlCol="0" anchor="t">
            <a:spAutoFit/>
          </a:bodyPr>
          <a:lstStyle/>
          <a:p>
            <a:r>
              <a:rPr lang="en-GB" sz="4400" b="1" dirty="0"/>
              <a:t>Standard Galaxy GUI</a:t>
            </a:r>
          </a:p>
        </p:txBody>
      </p:sp>
      <p:grpSp>
        <p:nvGrpSpPr>
          <p:cNvPr id="49" name="Group 48">
            <a:extLst>
              <a:ext uri="{FF2B5EF4-FFF2-40B4-BE49-F238E27FC236}">
                <a16:creationId xmlns:a16="http://schemas.microsoft.com/office/drawing/2014/main" id="{96B502CF-189A-8DB3-C9DC-2296D87FDBE1}"/>
              </a:ext>
            </a:extLst>
          </p:cNvPr>
          <p:cNvGrpSpPr/>
          <p:nvPr/>
        </p:nvGrpSpPr>
        <p:grpSpPr>
          <a:xfrm>
            <a:off x="16910825" y="25123861"/>
            <a:ext cx="15445169" cy="6121252"/>
            <a:chOff x="13618015" y="25070492"/>
            <a:chExt cx="15445169" cy="6121252"/>
          </a:xfrm>
        </p:grpSpPr>
        <p:pic>
          <p:nvPicPr>
            <p:cNvPr id="27" name="Picture 26" descr="A screenshot of a computer&#10;&#10;Description automatically generated">
              <a:extLst>
                <a:ext uri="{FF2B5EF4-FFF2-40B4-BE49-F238E27FC236}">
                  <a16:creationId xmlns:a16="http://schemas.microsoft.com/office/drawing/2014/main" id="{D7C4FCA2-184B-04BC-809E-D5B5604FBA39}"/>
                </a:ext>
              </a:extLst>
            </p:cNvPr>
            <p:cNvPicPr>
              <a:picLocks noChangeAspect="1"/>
            </p:cNvPicPr>
            <p:nvPr/>
          </p:nvPicPr>
          <p:blipFill>
            <a:blip r:embed="rId20"/>
            <a:stretch>
              <a:fillRect/>
            </a:stretch>
          </p:blipFill>
          <p:spPr>
            <a:xfrm>
              <a:off x="14506981" y="25070492"/>
              <a:ext cx="13216179" cy="6121252"/>
            </a:xfrm>
            <a:prstGeom prst="rect">
              <a:avLst/>
            </a:prstGeom>
          </p:spPr>
        </p:pic>
        <p:sp>
          <p:nvSpPr>
            <p:cNvPr id="28" name="TextBox 27">
              <a:extLst>
                <a:ext uri="{FF2B5EF4-FFF2-40B4-BE49-F238E27FC236}">
                  <a16:creationId xmlns:a16="http://schemas.microsoft.com/office/drawing/2014/main" id="{D89E23E8-6A8F-899E-D0B0-81158E603953}"/>
                </a:ext>
              </a:extLst>
            </p:cNvPr>
            <p:cNvSpPr txBox="1"/>
            <p:nvPr/>
          </p:nvSpPr>
          <p:spPr>
            <a:xfrm>
              <a:off x="14549511" y="29262992"/>
              <a:ext cx="2233205" cy="508171"/>
            </a:xfrm>
            <a:prstGeom prst="rect">
              <a:avLst/>
            </a:prstGeom>
            <a:noFill/>
            <a:ln w="38100">
              <a:solidFill>
                <a:srgbClr val="C00000"/>
              </a:solidFill>
            </a:ln>
          </p:spPr>
          <p:txBody>
            <a:bodyPr wrap="square" rtlCol="0">
              <a:spAutoFit/>
            </a:bodyPr>
            <a:lstStyle/>
            <a:p>
              <a:endParaRPr lang="en-US" dirty="0"/>
            </a:p>
          </p:txBody>
        </p:sp>
        <p:sp>
          <p:nvSpPr>
            <p:cNvPr id="29" name="TextBox 28">
              <a:extLst>
                <a:ext uri="{FF2B5EF4-FFF2-40B4-BE49-F238E27FC236}">
                  <a16:creationId xmlns:a16="http://schemas.microsoft.com/office/drawing/2014/main" id="{79FE3AD6-3A14-98A8-81BD-3263BBABD83C}"/>
                </a:ext>
              </a:extLst>
            </p:cNvPr>
            <p:cNvSpPr txBox="1"/>
            <p:nvPr/>
          </p:nvSpPr>
          <p:spPr>
            <a:xfrm>
              <a:off x="25135378" y="27459462"/>
              <a:ext cx="2531432" cy="1754326"/>
            </a:xfrm>
            <a:prstGeom prst="rect">
              <a:avLst/>
            </a:prstGeom>
            <a:noFill/>
            <a:ln w="38100">
              <a:solidFill>
                <a:srgbClr val="C0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p:txBody>
        </p:sp>
        <p:sp>
          <p:nvSpPr>
            <p:cNvPr id="30" name="TextBox 29">
              <a:extLst>
                <a:ext uri="{FF2B5EF4-FFF2-40B4-BE49-F238E27FC236}">
                  <a16:creationId xmlns:a16="http://schemas.microsoft.com/office/drawing/2014/main" id="{46B98BAF-542F-C094-4071-B286512BBDDE}"/>
                </a:ext>
              </a:extLst>
            </p:cNvPr>
            <p:cNvSpPr txBox="1"/>
            <p:nvPr/>
          </p:nvSpPr>
          <p:spPr>
            <a:xfrm>
              <a:off x="13618015" y="29772636"/>
              <a:ext cx="931496" cy="707886"/>
            </a:xfrm>
            <a:prstGeom prst="rect">
              <a:avLst/>
            </a:prstGeom>
            <a:noFill/>
          </p:spPr>
          <p:txBody>
            <a:bodyPr wrap="square" rtlCol="0">
              <a:spAutoFit/>
            </a:bodyPr>
            <a:lstStyle/>
            <a:p>
              <a:r>
                <a:rPr lang="en-US" sz="2000" b="1" dirty="0">
                  <a:solidFill>
                    <a:srgbClr val="C00000"/>
                  </a:solidFill>
                </a:rPr>
                <a:t>Tool </a:t>
              </a:r>
            </a:p>
            <a:p>
              <a:r>
                <a:rPr lang="en-US" sz="2000" b="1" dirty="0">
                  <a:solidFill>
                    <a:srgbClr val="C00000"/>
                  </a:solidFill>
                </a:rPr>
                <a:t>menu</a:t>
              </a:r>
            </a:p>
          </p:txBody>
        </p:sp>
        <p:cxnSp>
          <p:nvCxnSpPr>
            <p:cNvPr id="35" name="Straight Connector 34">
              <a:extLst>
                <a:ext uri="{FF2B5EF4-FFF2-40B4-BE49-F238E27FC236}">
                  <a16:creationId xmlns:a16="http://schemas.microsoft.com/office/drawing/2014/main" id="{E88E01C6-596B-F8CA-30EA-E74B67239D44}"/>
                </a:ext>
              </a:extLst>
            </p:cNvPr>
            <p:cNvCxnSpPr>
              <a:cxnSpLocks/>
              <a:stCxn id="30" idx="0"/>
              <a:endCxn id="28" idx="1"/>
            </p:cNvCxnSpPr>
            <p:nvPr/>
          </p:nvCxnSpPr>
          <p:spPr>
            <a:xfrm flipV="1">
              <a:off x="14083763" y="29517078"/>
              <a:ext cx="465748" cy="25555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031B193A-B89C-6778-AC8B-A234F8C0C29D}"/>
                </a:ext>
              </a:extLst>
            </p:cNvPr>
            <p:cNvSpPr txBox="1"/>
            <p:nvPr/>
          </p:nvSpPr>
          <p:spPr>
            <a:xfrm>
              <a:off x="27778641" y="28526546"/>
              <a:ext cx="1284543" cy="707886"/>
            </a:xfrm>
            <a:prstGeom prst="rect">
              <a:avLst/>
            </a:prstGeom>
            <a:noFill/>
          </p:spPr>
          <p:txBody>
            <a:bodyPr wrap="square" rtlCol="0">
              <a:spAutoFit/>
            </a:bodyPr>
            <a:lstStyle/>
            <a:p>
              <a:r>
                <a:rPr lang="en-US" sz="2000" b="1" dirty="0">
                  <a:solidFill>
                    <a:srgbClr val="C00000"/>
                  </a:solidFill>
                </a:rPr>
                <a:t>History</a:t>
              </a:r>
            </a:p>
            <a:p>
              <a:r>
                <a:rPr lang="en-US" sz="2000" b="1" dirty="0">
                  <a:solidFill>
                    <a:srgbClr val="C00000"/>
                  </a:solidFill>
                </a:rPr>
                <a:t>menu</a:t>
              </a:r>
            </a:p>
          </p:txBody>
        </p:sp>
        <p:cxnSp>
          <p:nvCxnSpPr>
            <p:cNvPr id="38" name="Straight Connector 37">
              <a:extLst>
                <a:ext uri="{FF2B5EF4-FFF2-40B4-BE49-F238E27FC236}">
                  <a16:creationId xmlns:a16="http://schemas.microsoft.com/office/drawing/2014/main" id="{7D9DF1DA-7989-F58B-EF49-5565A606C3AC}"/>
                </a:ext>
              </a:extLst>
            </p:cNvPr>
            <p:cNvCxnSpPr>
              <a:cxnSpLocks/>
              <a:endCxn id="27" idx="3"/>
            </p:cNvCxnSpPr>
            <p:nvPr/>
          </p:nvCxnSpPr>
          <p:spPr>
            <a:xfrm flipH="1" flipV="1">
              <a:off x="27723160" y="28131118"/>
              <a:ext cx="423218" cy="3497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E4D2494A-3CB5-150D-C4FC-B9872E43136A}"/>
                </a:ext>
              </a:extLst>
            </p:cNvPr>
            <p:cNvSpPr txBox="1"/>
            <p:nvPr/>
          </p:nvSpPr>
          <p:spPr>
            <a:xfrm>
              <a:off x="21548935" y="28747651"/>
              <a:ext cx="2768140" cy="707886"/>
            </a:xfrm>
            <a:prstGeom prst="rect">
              <a:avLst/>
            </a:prstGeom>
            <a:noFill/>
          </p:spPr>
          <p:txBody>
            <a:bodyPr wrap="square" rtlCol="0">
              <a:spAutoFit/>
            </a:bodyPr>
            <a:lstStyle/>
            <a:p>
              <a:r>
                <a:rPr lang="en-US" sz="2000" b="1" dirty="0">
                  <a:solidFill>
                    <a:srgbClr val="C00000"/>
                  </a:solidFill>
                </a:rPr>
                <a:t>Parameters of the chosen tool</a:t>
              </a:r>
            </a:p>
          </p:txBody>
        </p:sp>
      </p:grpSp>
      <p:sp>
        <p:nvSpPr>
          <p:cNvPr id="48" name="Google Shape;140;g1d6ad015943_0_18">
            <a:extLst>
              <a:ext uri="{FF2B5EF4-FFF2-40B4-BE49-F238E27FC236}">
                <a16:creationId xmlns:a16="http://schemas.microsoft.com/office/drawing/2014/main" id="{B041ACF8-F360-A259-8E11-E56D93999176}"/>
              </a:ext>
            </a:extLst>
          </p:cNvPr>
          <p:cNvSpPr txBox="1"/>
          <p:nvPr/>
        </p:nvSpPr>
        <p:spPr>
          <a:xfrm>
            <a:off x="941261" y="25717677"/>
            <a:ext cx="15669457" cy="544761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2800" b="1" dirty="0">
                <a:solidFill>
                  <a:schemeClr val="dk1"/>
                </a:solidFill>
                <a:latin typeface="Calibri"/>
                <a:ea typeface="Calibri"/>
                <a:cs typeface="Calibri"/>
                <a:sym typeface="Calibri"/>
              </a:rPr>
              <a:t>			Galaxy:</a:t>
            </a:r>
            <a:r>
              <a:rPr lang="en-GB" sz="2800" dirty="0">
                <a:solidFill>
                  <a:schemeClr val="dk1"/>
                </a:solidFill>
                <a:latin typeface="Calibri"/>
                <a:ea typeface="Calibri"/>
                <a:cs typeface="Calibri"/>
                <a:sym typeface="Calibri"/>
              </a:rPr>
              <a:t> mature </a:t>
            </a:r>
            <a:r>
              <a:rPr lang="en-GB" sz="2800" b="1" dirty="0">
                <a:solidFill>
                  <a:schemeClr val="dk1"/>
                </a:solidFill>
                <a:latin typeface="Calibri"/>
                <a:ea typeface="Calibri"/>
                <a:cs typeface="Calibri"/>
                <a:sym typeface="Calibri"/>
              </a:rPr>
              <a:t>open source</a:t>
            </a:r>
            <a:r>
              <a:rPr lang="en-GB" sz="2800" dirty="0">
                <a:solidFill>
                  <a:schemeClr val="dk1"/>
                </a:solidFill>
                <a:latin typeface="Calibri"/>
                <a:ea typeface="Calibri"/>
                <a:cs typeface="Calibri"/>
                <a:sym typeface="Calibri"/>
              </a:rPr>
              <a:t> web platform for FAIR data intensive research​</a:t>
            </a:r>
            <a:endParaRPr sz="2800" dirty="0">
              <a:solidFill>
                <a:schemeClr val="dk1"/>
              </a:solidFill>
              <a:latin typeface="Calibri"/>
              <a:ea typeface="Calibri"/>
              <a:cs typeface="Calibri"/>
              <a:sym typeface="Calibri"/>
            </a:endParaRPr>
          </a:p>
          <a:p>
            <a:pPr marL="1536700" lvl="0" indent="-368300" algn="l" rtl="0">
              <a:lnSpc>
                <a:spcPct val="115000"/>
              </a:lnSpc>
              <a:spcBef>
                <a:spcPts val="1200"/>
              </a:spcBef>
              <a:spcAft>
                <a:spcPts val="0"/>
              </a:spcAft>
              <a:buClr>
                <a:schemeClr val="dk1"/>
              </a:buClr>
              <a:buSzPts val="2200"/>
              <a:buFont typeface="Calibri"/>
              <a:buChar char="●"/>
            </a:pPr>
            <a:r>
              <a:rPr lang="en-GB" sz="2800" b="1" dirty="0">
                <a:solidFill>
                  <a:schemeClr val="dk1"/>
                </a:solidFill>
                <a:latin typeface="Calibri"/>
                <a:ea typeface="Calibri"/>
                <a:cs typeface="Calibri"/>
                <a:sym typeface="Calibri"/>
              </a:rPr>
              <a:t>Tools</a:t>
            </a:r>
            <a:r>
              <a:rPr lang="en-GB" sz="2800" dirty="0">
                <a:solidFill>
                  <a:schemeClr val="dk1"/>
                </a:solidFill>
                <a:latin typeface="Calibri"/>
                <a:ea typeface="Calibri"/>
                <a:cs typeface="Calibri"/>
                <a:sym typeface="Calibri"/>
              </a:rPr>
              <a:t> from various domains can be combined in complex </a:t>
            </a:r>
            <a:r>
              <a:rPr lang="en-GB" sz="2800" b="1" dirty="0">
                <a:solidFill>
                  <a:schemeClr val="dk1"/>
                </a:solidFill>
                <a:latin typeface="Calibri"/>
                <a:ea typeface="Calibri"/>
                <a:cs typeface="Calibri"/>
                <a:sym typeface="Calibri"/>
              </a:rPr>
              <a:t>workflows</a:t>
            </a:r>
            <a:r>
              <a:rPr lang="en-GB" sz="2800" dirty="0">
                <a:solidFill>
                  <a:schemeClr val="dk1"/>
                </a:solidFill>
                <a:latin typeface="Calibri"/>
                <a:ea typeface="Calibri"/>
                <a:cs typeface="Calibri"/>
                <a:sym typeface="Calibri"/>
              </a:rPr>
              <a:t> that can be saved, shared and reproduced.</a:t>
            </a:r>
            <a:endParaRPr sz="2800" dirty="0">
              <a:solidFill>
                <a:schemeClr val="dk1"/>
              </a:solidFill>
              <a:latin typeface="Calibri"/>
              <a:ea typeface="Calibri"/>
              <a:cs typeface="Calibri"/>
              <a:sym typeface="Calibri"/>
            </a:endParaRPr>
          </a:p>
          <a:p>
            <a:pPr marL="1536700" lvl="0" indent="-368300" algn="l" rtl="0">
              <a:lnSpc>
                <a:spcPct val="115000"/>
              </a:lnSpc>
              <a:spcBef>
                <a:spcPts val="0"/>
              </a:spcBef>
              <a:spcAft>
                <a:spcPts val="0"/>
              </a:spcAft>
              <a:buClr>
                <a:schemeClr val="dk1"/>
              </a:buClr>
              <a:buSzPts val="2200"/>
              <a:buFont typeface="Calibri"/>
              <a:buChar char="●"/>
            </a:pPr>
            <a:r>
              <a:rPr lang="en-GB" sz="2800" b="1" dirty="0">
                <a:solidFill>
                  <a:schemeClr val="dk1"/>
                </a:solidFill>
                <a:latin typeface="Calibri"/>
                <a:ea typeface="Calibri"/>
                <a:cs typeface="Calibri"/>
                <a:sym typeface="Calibri"/>
              </a:rPr>
              <a:t>Web based: </a:t>
            </a:r>
            <a:r>
              <a:rPr lang="en-GB" sz="2800" dirty="0">
                <a:solidFill>
                  <a:schemeClr val="dk1"/>
                </a:solidFill>
                <a:latin typeface="Calibri"/>
                <a:ea typeface="Calibri"/>
                <a:cs typeface="Calibri"/>
                <a:sym typeface="Calibri"/>
              </a:rPr>
              <a:t>no need to install anything; easy to distribute tools.</a:t>
            </a:r>
          </a:p>
          <a:p>
            <a:pPr marL="1536700" indent="-368300">
              <a:lnSpc>
                <a:spcPct val="115000"/>
              </a:lnSpc>
              <a:buClr>
                <a:schemeClr val="dk1"/>
              </a:buClr>
              <a:buSzPts val="2200"/>
              <a:buFont typeface="Calibri"/>
              <a:buChar char="●"/>
            </a:pPr>
            <a:r>
              <a:rPr lang="en-GB" sz="2800" b="1" dirty="0">
                <a:solidFill>
                  <a:schemeClr val="dk1"/>
                </a:solidFill>
                <a:latin typeface="Calibri"/>
                <a:ea typeface="Calibri"/>
                <a:cs typeface="Calibri"/>
                <a:sym typeface="Calibri"/>
              </a:rPr>
              <a:t>Galaxy community: </a:t>
            </a:r>
            <a:r>
              <a:rPr lang="en-GB" sz="2800" dirty="0">
                <a:solidFill>
                  <a:schemeClr val="dk1"/>
                </a:solidFill>
                <a:latin typeface="Calibri"/>
                <a:ea typeface="Calibri"/>
                <a:cs typeface="Calibri"/>
                <a:sym typeface="Calibri"/>
              </a:rPr>
              <a:t>20 years old with large international community, well-develop methods for learning how to use it, well established Galaxy Training Network.</a:t>
            </a:r>
            <a:endParaRPr sz="2800" dirty="0">
              <a:solidFill>
                <a:schemeClr val="dk1"/>
              </a:solidFill>
              <a:latin typeface="Calibri"/>
              <a:ea typeface="Calibri"/>
              <a:cs typeface="Calibri"/>
              <a:sym typeface="Calibri"/>
            </a:endParaRPr>
          </a:p>
          <a:p>
            <a:pPr marL="1536700" lvl="0" indent="-368300" algn="l" rtl="0">
              <a:lnSpc>
                <a:spcPct val="115000"/>
              </a:lnSpc>
              <a:spcBef>
                <a:spcPts val="0"/>
              </a:spcBef>
              <a:spcAft>
                <a:spcPts val="0"/>
              </a:spcAft>
              <a:buClr>
                <a:schemeClr val="dk1"/>
              </a:buClr>
              <a:buSzPts val="2200"/>
              <a:buFont typeface="Calibri"/>
              <a:buChar char="●"/>
            </a:pPr>
            <a:r>
              <a:rPr lang="en-GB" sz="2800" dirty="0">
                <a:solidFill>
                  <a:schemeClr val="dk1"/>
                </a:solidFill>
                <a:latin typeface="Calibri"/>
                <a:ea typeface="Calibri"/>
                <a:cs typeface="Calibri"/>
                <a:sym typeface="Calibri"/>
              </a:rPr>
              <a:t>Run code in </a:t>
            </a:r>
            <a:r>
              <a:rPr lang="en-GB" sz="2800" b="1" dirty="0">
                <a:solidFill>
                  <a:schemeClr val="dk1"/>
                </a:solidFill>
                <a:latin typeface="Calibri"/>
                <a:ea typeface="Calibri"/>
                <a:cs typeface="Calibri"/>
                <a:sym typeface="Calibri"/>
              </a:rPr>
              <a:t>interactive environments</a:t>
            </a:r>
            <a:r>
              <a:rPr lang="en-GB" sz="2800" dirty="0">
                <a:solidFill>
                  <a:schemeClr val="dk1"/>
                </a:solidFill>
                <a:latin typeface="Calibri"/>
                <a:ea typeface="Calibri"/>
                <a:cs typeface="Calibri"/>
                <a:sym typeface="Calibri"/>
              </a:rPr>
              <a:t> (e.g. RStudio, </a:t>
            </a:r>
            <a:r>
              <a:rPr lang="en-GB" sz="2800" dirty="0" err="1">
                <a:solidFill>
                  <a:schemeClr val="dk1"/>
                </a:solidFill>
                <a:latin typeface="Calibri"/>
                <a:ea typeface="Calibri"/>
                <a:cs typeface="Calibri"/>
                <a:sym typeface="Calibri"/>
              </a:rPr>
              <a:t>Jupyter</a:t>
            </a:r>
            <a:r>
              <a:rPr lang="en-GB" sz="2800" dirty="0">
                <a:solidFill>
                  <a:schemeClr val="dk1"/>
                </a:solidFill>
                <a:latin typeface="Calibri"/>
                <a:ea typeface="Calibri"/>
                <a:cs typeface="Calibri"/>
                <a:sym typeface="Calibri"/>
              </a:rPr>
              <a:t>) along with other tools or workflows </a:t>
            </a:r>
            <a:endParaRPr sz="2800" dirty="0">
              <a:solidFill>
                <a:schemeClr val="dk1"/>
              </a:solidFill>
              <a:latin typeface="Calibri"/>
              <a:ea typeface="Calibri"/>
              <a:cs typeface="Calibri"/>
              <a:sym typeface="Calibri"/>
            </a:endParaRPr>
          </a:p>
          <a:p>
            <a:pPr marL="1536700" lvl="0" indent="-368300" algn="l" rtl="0">
              <a:lnSpc>
                <a:spcPct val="115000"/>
              </a:lnSpc>
              <a:spcBef>
                <a:spcPts val="0"/>
              </a:spcBef>
              <a:spcAft>
                <a:spcPts val="0"/>
              </a:spcAft>
              <a:buClr>
                <a:schemeClr val="dk1"/>
              </a:buClr>
              <a:buSzPts val="2200"/>
              <a:buFont typeface="Calibri"/>
              <a:buChar char="●"/>
            </a:pPr>
            <a:r>
              <a:rPr lang="en-GB" sz="2800" b="1" dirty="0">
                <a:solidFill>
                  <a:schemeClr val="dk1"/>
                </a:solidFill>
                <a:latin typeface="Calibri"/>
                <a:ea typeface="Calibri"/>
                <a:cs typeface="Calibri"/>
                <a:sym typeface="Calibri"/>
              </a:rPr>
              <a:t>Ensure reproducibility</a:t>
            </a:r>
            <a:r>
              <a:rPr lang="en-GB" sz="2800" dirty="0">
                <a:solidFill>
                  <a:schemeClr val="dk1"/>
                </a:solidFill>
                <a:latin typeface="Calibri"/>
                <a:ea typeface="Calibri"/>
                <a:cs typeface="Calibri"/>
                <a:sym typeface="Calibri"/>
              </a:rPr>
              <a:t> by capturing necessary information to repeat and understand data analysis</a:t>
            </a:r>
          </a:p>
          <a:p>
            <a:pPr marL="1536700" lvl="0" indent="-368300" algn="l" rtl="0">
              <a:lnSpc>
                <a:spcPct val="115000"/>
              </a:lnSpc>
              <a:spcBef>
                <a:spcPts val="0"/>
              </a:spcBef>
              <a:spcAft>
                <a:spcPts val="0"/>
              </a:spcAft>
              <a:buClr>
                <a:schemeClr val="dk1"/>
              </a:buClr>
              <a:buSzPts val="2200"/>
              <a:buFont typeface="Calibri"/>
              <a:buChar char="●"/>
            </a:pPr>
            <a:endParaRPr sz="2800" dirty="0">
              <a:solidFill>
                <a:schemeClr val="dk1"/>
              </a:solidFill>
              <a:latin typeface="Calibri"/>
              <a:ea typeface="Calibri"/>
              <a:cs typeface="Calibri"/>
              <a:sym typeface="Calibri"/>
            </a:endParaRPr>
          </a:p>
        </p:txBody>
      </p:sp>
      <p:sp>
        <p:nvSpPr>
          <p:cNvPr id="52" name="TextBox 51">
            <a:extLst>
              <a:ext uri="{FF2B5EF4-FFF2-40B4-BE49-F238E27FC236}">
                <a16:creationId xmlns:a16="http://schemas.microsoft.com/office/drawing/2014/main" id="{08A0E30A-57CA-89AC-1EC5-08583058C9B0}"/>
              </a:ext>
            </a:extLst>
          </p:cNvPr>
          <p:cNvSpPr txBox="1"/>
          <p:nvPr/>
        </p:nvSpPr>
        <p:spPr>
          <a:xfrm>
            <a:off x="2360857" y="33837909"/>
            <a:ext cx="8914699" cy="1077218"/>
          </a:xfrm>
          <a:prstGeom prst="rect">
            <a:avLst/>
          </a:prstGeom>
          <a:noFill/>
        </p:spPr>
        <p:txBody>
          <a:bodyPr wrap="square" rtlCol="0">
            <a:spAutoFit/>
          </a:bodyPr>
          <a:lstStyle/>
          <a:p>
            <a:pPr marL="457200" indent="-457200">
              <a:buClr>
                <a:srgbClr val="C00000"/>
              </a:buClr>
              <a:buSzPct val="130000"/>
              <a:buFont typeface="Arial" panose="020B0604020202020204" pitchFamily="34" charset="0"/>
              <a:buChar char="•"/>
            </a:pPr>
            <a:r>
              <a:rPr lang="en-US" sz="3200" b="1" dirty="0"/>
              <a:t>Workflow: </a:t>
            </a:r>
            <a:r>
              <a:rPr lang="en-US" sz="3200" dirty="0"/>
              <a:t>graphical representation.  Can be edited, shared, saved, and reproduced</a:t>
            </a:r>
          </a:p>
        </p:txBody>
      </p:sp>
      <p:sp>
        <p:nvSpPr>
          <p:cNvPr id="53" name="TextBox 52">
            <a:extLst>
              <a:ext uri="{FF2B5EF4-FFF2-40B4-BE49-F238E27FC236}">
                <a16:creationId xmlns:a16="http://schemas.microsoft.com/office/drawing/2014/main" id="{7BD12FCC-B67F-F925-1E5B-F8D979FD68B0}"/>
              </a:ext>
            </a:extLst>
          </p:cNvPr>
          <p:cNvSpPr txBox="1"/>
          <p:nvPr/>
        </p:nvSpPr>
        <p:spPr>
          <a:xfrm>
            <a:off x="2387718" y="35366547"/>
            <a:ext cx="7748008" cy="1077217"/>
          </a:xfrm>
          <a:prstGeom prst="rect">
            <a:avLst/>
          </a:prstGeom>
          <a:noFill/>
        </p:spPr>
        <p:txBody>
          <a:bodyPr wrap="square" rtlCol="0">
            <a:spAutoFit/>
          </a:bodyPr>
          <a:lstStyle/>
          <a:p>
            <a:pPr marL="457200" indent="-457200">
              <a:buClr>
                <a:srgbClr val="C00000"/>
              </a:buClr>
              <a:buSzPct val="130000"/>
              <a:buFont typeface="Arial" panose="020B0604020202020204" pitchFamily="34" charset="0"/>
              <a:buChar char="•"/>
            </a:pPr>
            <a:r>
              <a:rPr lang="en-US" sz="3200" b="1" dirty="0"/>
              <a:t>Datasets: </a:t>
            </a:r>
            <a:r>
              <a:rPr lang="en-US" sz="3200" dirty="0"/>
              <a:t>All input and output files can be saved in RO-Crate</a:t>
            </a:r>
          </a:p>
        </p:txBody>
      </p:sp>
      <p:sp>
        <p:nvSpPr>
          <p:cNvPr id="54" name="TextBox 53">
            <a:extLst>
              <a:ext uri="{FF2B5EF4-FFF2-40B4-BE49-F238E27FC236}">
                <a16:creationId xmlns:a16="http://schemas.microsoft.com/office/drawing/2014/main" id="{BC5AD402-6168-63FA-2908-E58490B234E4}"/>
              </a:ext>
            </a:extLst>
          </p:cNvPr>
          <p:cNvSpPr txBox="1"/>
          <p:nvPr/>
        </p:nvSpPr>
        <p:spPr>
          <a:xfrm>
            <a:off x="2360858" y="36617713"/>
            <a:ext cx="8914699" cy="1077217"/>
          </a:xfrm>
          <a:prstGeom prst="rect">
            <a:avLst/>
          </a:prstGeom>
          <a:noFill/>
        </p:spPr>
        <p:txBody>
          <a:bodyPr wrap="square" rtlCol="0">
            <a:spAutoFit/>
          </a:bodyPr>
          <a:lstStyle/>
          <a:p>
            <a:pPr marL="457200" indent="-457200">
              <a:buClr>
                <a:srgbClr val="C00000"/>
              </a:buClr>
              <a:buSzPct val="130000"/>
              <a:buFont typeface="Arial" panose="020B0604020202020204" pitchFamily="34" charset="0"/>
              <a:buChar char="•"/>
            </a:pPr>
            <a:r>
              <a:rPr lang="en-US" sz="3200" b="1" dirty="0"/>
              <a:t>Parameters: </a:t>
            </a:r>
            <a:r>
              <a:rPr lang="en-US" sz="3200" dirty="0"/>
              <a:t>all the tool’s parameters for a specific run can be saved</a:t>
            </a:r>
            <a:r>
              <a:rPr lang="en-US" sz="2000" dirty="0"/>
              <a:t>.</a:t>
            </a:r>
          </a:p>
        </p:txBody>
      </p:sp>
      <p:sp>
        <p:nvSpPr>
          <p:cNvPr id="55" name="TextBox 54">
            <a:extLst>
              <a:ext uri="{FF2B5EF4-FFF2-40B4-BE49-F238E27FC236}">
                <a16:creationId xmlns:a16="http://schemas.microsoft.com/office/drawing/2014/main" id="{7DAEC6AF-FE52-939B-6F1F-8403D6674774}"/>
              </a:ext>
            </a:extLst>
          </p:cNvPr>
          <p:cNvSpPr txBox="1"/>
          <p:nvPr/>
        </p:nvSpPr>
        <p:spPr>
          <a:xfrm>
            <a:off x="2379218" y="38042828"/>
            <a:ext cx="8348932" cy="1077218"/>
          </a:xfrm>
          <a:prstGeom prst="rect">
            <a:avLst/>
          </a:prstGeom>
          <a:noFill/>
        </p:spPr>
        <p:txBody>
          <a:bodyPr wrap="square" rtlCol="0">
            <a:spAutoFit/>
          </a:bodyPr>
          <a:lstStyle/>
          <a:p>
            <a:pPr marL="457200" indent="-457200">
              <a:buClr>
                <a:srgbClr val="C00000"/>
              </a:buClr>
              <a:buSzPct val="130000"/>
              <a:buFont typeface="Arial" panose="020B0604020202020204" pitchFamily="34" charset="0"/>
              <a:buChar char="•"/>
            </a:pPr>
            <a:r>
              <a:rPr lang="en-US" sz="3200" b="1" dirty="0"/>
              <a:t>Full History: </a:t>
            </a:r>
            <a:r>
              <a:rPr lang="en-US" sz="3200" dirty="0"/>
              <a:t>RO-Crate with full history can be loaded into Galaxy and re-run.</a:t>
            </a:r>
          </a:p>
        </p:txBody>
      </p:sp>
      <p:grpSp>
        <p:nvGrpSpPr>
          <p:cNvPr id="61" name="Group 60">
            <a:extLst>
              <a:ext uri="{FF2B5EF4-FFF2-40B4-BE49-F238E27FC236}">
                <a16:creationId xmlns:a16="http://schemas.microsoft.com/office/drawing/2014/main" id="{2D1D4C5F-53D3-AAB1-D1B0-62CCAEDD4BA7}"/>
              </a:ext>
            </a:extLst>
          </p:cNvPr>
          <p:cNvGrpSpPr/>
          <p:nvPr/>
        </p:nvGrpSpPr>
        <p:grpSpPr>
          <a:xfrm>
            <a:off x="24082264" y="33021726"/>
            <a:ext cx="6572229" cy="5832383"/>
            <a:chOff x="7335982" y="1662005"/>
            <a:chExt cx="4856018" cy="4150617"/>
          </a:xfrm>
        </p:grpSpPr>
        <p:pic>
          <p:nvPicPr>
            <p:cNvPr id="62" name="Picture 2" descr="FAIR data and provenance with RO-Crate and Galaxy">
              <a:extLst>
                <a:ext uri="{FF2B5EF4-FFF2-40B4-BE49-F238E27FC236}">
                  <a16:creationId xmlns:a16="http://schemas.microsoft.com/office/drawing/2014/main" id="{C918066E-1D1E-E4E6-231F-A204C82F68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078751" y="1662005"/>
              <a:ext cx="3746150" cy="1122264"/>
            </a:xfrm>
            <a:prstGeom prst="rect">
              <a:avLst/>
            </a:prstGeom>
            <a:noFill/>
            <a:extLst>
              <a:ext uri="{909E8E84-426E-40DD-AFC4-6F175D3DCCD1}">
                <a14:hiddenFill xmlns:a14="http://schemas.microsoft.com/office/drawing/2010/main">
                  <a:solidFill>
                    <a:srgbClr val="FFFFFF"/>
                  </a:solidFill>
                </a14:hiddenFill>
              </a:ext>
            </a:extLst>
          </p:spPr>
        </p:pic>
        <p:sp>
          <p:nvSpPr>
            <p:cNvPr id="63" name="Down Arrow 62">
              <a:extLst>
                <a:ext uri="{FF2B5EF4-FFF2-40B4-BE49-F238E27FC236}">
                  <a16:creationId xmlns:a16="http://schemas.microsoft.com/office/drawing/2014/main" id="{ADADABD2-5201-3F5F-BB45-391534F669CD}"/>
                </a:ext>
              </a:extLst>
            </p:cNvPr>
            <p:cNvSpPr/>
            <p:nvPr/>
          </p:nvSpPr>
          <p:spPr>
            <a:xfrm>
              <a:off x="9513735" y="4374800"/>
              <a:ext cx="709684" cy="206376"/>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D565A5A1-6FF7-89B7-27E3-5FA26DABB9DF}"/>
                </a:ext>
              </a:extLst>
            </p:cNvPr>
            <p:cNvPicPr>
              <a:picLocks noChangeAspect="1"/>
            </p:cNvPicPr>
            <p:nvPr/>
          </p:nvPicPr>
          <p:blipFill>
            <a:blip r:embed="rId22"/>
            <a:stretch>
              <a:fillRect/>
            </a:stretch>
          </p:blipFill>
          <p:spPr>
            <a:xfrm>
              <a:off x="9978000" y="5028866"/>
              <a:ext cx="2214000" cy="783756"/>
            </a:xfrm>
            <a:prstGeom prst="rect">
              <a:avLst/>
            </a:prstGeom>
          </p:spPr>
        </p:pic>
        <p:sp>
          <p:nvSpPr>
            <p:cNvPr id="67" name="TextBox 66">
              <a:extLst>
                <a:ext uri="{FF2B5EF4-FFF2-40B4-BE49-F238E27FC236}">
                  <a16:creationId xmlns:a16="http://schemas.microsoft.com/office/drawing/2014/main" id="{37AF489F-AE79-EF93-177B-A6078F4F2A77}"/>
                </a:ext>
              </a:extLst>
            </p:cNvPr>
            <p:cNvSpPr txBox="1"/>
            <p:nvPr/>
          </p:nvSpPr>
          <p:spPr>
            <a:xfrm>
              <a:off x="7335982" y="5161474"/>
              <a:ext cx="3067085" cy="369332"/>
            </a:xfrm>
            <a:prstGeom prst="rect">
              <a:avLst/>
            </a:prstGeom>
            <a:noFill/>
          </p:spPr>
          <p:txBody>
            <a:bodyPr wrap="square" rtlCol="0">
              <a:spAutoFit/>
            </a:bodyPr>
            <a:lstStyle/>
            <a:p>
              <a:r>
                <a:rPr lang="en-US" sz="1800" b="1" dirty="0"/>
                <a:t>REPRODUCTION WITH</a:t>
              </a:r>
            </a:p>
          </p:txBody>
        </p:sp>
        <p:pic>
          <p:nvPicPr>
            <p:cNvPr id="69" name="Picture 6" descr="Zenodo - New and Improved!">
              <a:extLst>
                <a:ext uri="{FF2B5EF4-FFF2-40B4-BE49-F238E27FC236}">
                  <a16:creationId xmlns:a16="http://schemas.microsoft.com/office/drawing/2014/main" id="{B4D319E3-4BA7-A794-E384-F9025BCD9776}"/>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711844" y="3151611"/>
              <a:ext cx="2385173" cy="1036594"/>
            </a:xfrm>
            <a:prstGeom prst="rect">
              <a:avLst/>
            </a:prstGeom>
            <a:noFill/>
            <a:extLst>
              <a:ext uri="{909E8E84-426E-40DD-AFC4-6F175D3DCCD1}">
                <a14:hiddenFill xmlns:a14="http://schemas.microsoft.com/office/drawing/2010/main">
                  <a:solidFill>
                    <a:srgbClr val="FFFFFF"/>
                  </a:solidFill>
                </a14:hiddenFill>
              </a:ext>
            </a:extLst>
          </p:spPr>
        </p:pic>
        <p:sp>
          <p:nvSpPr>
            <p:cNvPr id="70" name="Down Arrow 69">
              <a:extLst>
                <a:ext uri="{FF2B5EF4-FFF2-40B4-BE49-F238E27FC236}">
                  <a16:creationId xmlns:a16="http://schemas.microsoft.com/office/drawing/2014/main" id="{BC7DCEA9-5435-8BEF-AD02-8EE011A9E264}"/>
                </a:ext>
              </a:extLst>
            </p:cNvPr>
            <p:cNvSpPr/>
            <p:nvPr/>
          </p:nvSpPr>
          <p:spPr>
            <a:xfrm>
              <a:off x="9504903" y="2981717"/>
              <a:ext cx="709684" cy="206376"/>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Right Brace 70">
            <a:extLst>
              <a:ext uri="{FF2B5EF4-FFF2-40B4-BE49-F238E27FC236}">
                <a16:creationId xmlns:a16="http://schemas.microsoft.com/office/drawing/2014/main" id="{49B8B0BD-6544-78EC-2610-7E1E45C88D77}"/>
              </a:ext>
            </a:extLst>
          </p:cNvPr>
          <p:cNvSpPr/>
          <p:nvPr/>
        </p:nvSpPr>
        <p:spPr>
          <a:xfrm>
            <a:off x="22751692" y="32670770"/>
            <a:ext cx="555133" cy="6538134"/>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TextBox 71">
            <a:extLst>
              <a:ext uri="{FF2B5EF4-FFF2-40B4-BE49-F238E27FC236}">
                <a16:creationId xmlns:a16="http://schemas.microsoft.com/office/drawing/2014/main" id="{C960FBF3-D16F-C8C5-8509-D4A21E01F3B2}"/>
              </a:ext>
            </a:extLst>
          </p:cNvPr>
          <p:cNvSpPr txBox="1"/>
          <p:nvPr/>
        </p:nvSpPr>
        <p:spPr>
          <a:xfrm>
            <a:off x="5025415" y="30590418"/>
            <a:ext cx="8564509" cy="707886"/>
          </a:xfrm>
          <a:prstGeom prst="rect">
            <a:avLst/>
          </a:prstGeom>
          <a:noFill/>
        </p:spPr>
        <p:txBody>
          <a:bodyPr wrap="square" rtlCol="0">
            <a:spAutoFit/>
          </a:bodyPr>
          <a:lstStyle/>
          <a:p>
            <a:r>
              <a:rPr lang="en-US" sz="4000" b="1" dirty="0">
                <a:hlinkClick r:id="rId24"/>
              </a:rPr>
              <a:t>https://materialsgalaxy.stfc.ac.uk/</a:t>
            </a:r>
            <a:r>
              <a:rPr lang="en-US" sz="4000" b="1" dirty="0"/>
              <a:t> </a:t>
            </a:r>
          </a:p>
        </p:txBody>
      </p:sp>
      <p:pic>
        <p:nvPicPr>
          <p:cNvPr id="89" name="Picture 88" descr="A screenshot of a computer&#10;&#10;Description automatically generated">
            <a:extLst>
              <a:ext uri="{FF2B5EF4-FFF2-40B4-BE49-F238E27FC236}">
                <a16:creationId xmlns:a16="http://schemas.microsoft.com/office/drawing/2014/main" id="{4D6AA66D-C6DE-DEFA-3615-227C7E8FB81D}"/>
              </a:ext>
            </a:extLst>
          </p:cNvPr>
          <p:cNvPicPr>
            <a:picLocks noChangeAspect="1"/>
          </p:cNvPicPr>
          <p:nvPr/>
        </p:nvPicPr>
        <p:blipFill>
          <a:blip r:embed="rId25"/>
          <a:stretch>
            <a:fillRect/>
          </a:stretch>
        </p:blipFill>
        <p:spPr>
          <a:xfrm>
            <a:off x="14591573" y="32373763"/>
            <a:ext cx="7772400" cy="7224880"/>
          </a:xfrm>
          <a:prstGeom prst="rect">
            <a:avLst/>
          </a:prstGeom>
        </p:spPr>
      </p:pic>
    </p:spTree>
    <p:extLst>
      <p:ext uri="{BB962C8B-B14F-4D97-AF65-F5344CB8AC3E}">
        <p14:creationId xmlns:p14="http://schemas.microsoft.com/office/powerpoint/2010/main" val="2379829354"/>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38C4AF82866F489E22C7B41BC529FC" ma:contentTypeVersion="12" ma:contentTypeDescription="Create a new document." ma:contentTypeScope="" ma:versionID="73c370bdfe677a4bd08c8b2a25b6ff08">
  <xsd:schema xmlns:xsd="http://www.w3.org/2001/XMLSchema" xmlns:xs="http://www.w3.org/2001/XMLSchema" xmlns:p="http://schemas.microsoft.com/office/2006/metadata/properties" xmlns:ns2="fd6cd186-cfea-4601-acb1-40ba22f639d9" xmlns:ns3="9bc8236d-c363-4b14-af50-c06e72803bcb" targetNamespace="http://schemas.microsoft.com/office/2006/metadata/properties" ma:root="true" ma:fieldsID="4a55fb7b3003569b6c8e749bb9322c87" ns2:_="" ns3:_="">
    <xsd:import namespace="fd6cd186-cfea-4601-acb1-40ba22f639d9"/>
    <xsd:import namespace="9bc8236d-c363-4b14-af50-c06e72803bc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6cd186-cfea-4601-acb1-40ba22f639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e07c91c-676c-4292-ab42-0332d43006d1"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c8236d-c363-4b14-af50-c06e72803bc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dd449d2-541b-49fc-ab54-f7af18ec1b25}" ma:internalName="TaxCatchAll" ma:showField="CatchAllData" ma:web="9bc8236d-c363-4b14-af50-c06e72803bcb">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bc8236d-c363-4b14-af50-c06e72803bcb" xsi:nil="true"/>
    <lcf76f155ced4ddcb4097134ff3c332f xmlns="fd6cd186-cfea-4601-acb1-40ba22f639d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04C1F2F-8C2D-4A6E-BAA1-89509DA6B3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6cd186-cfea-4601-acb1-40ba22f639d9"/>
    <ds:schemaRef ds:uri="9bc8236d-c363-4b14-af50-c06e72803b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281368-3B37-4499-9C6C-0CE129D5084A}">
  <ds:schemaRefs>
    <ds:schemaRef ds:uri="http://schemas.microsoft.com/sharepoint/v3/contenttype/forms"/>
  </ds:schemaRefs>
</ds:datastoreItem>
</file>

<file path=customXml/itemProps3.xml><?xml version="1.0" encoding="utf-8"?>
<ds:datastoreItem xmlns:ds="http://schemas.openxmlformats.org/officeDocument/2006/customXml" ds:itemID="{AA739E00-D430-4AEE-ACC0-A3F84F117167}">
  <ds:schemaRefs>
    <ds:schemaRef ds:uri="http://purl.org/dc/terms/"/>
    <ds:schemaRef ds:uri="http://schemas.openxmlformats.org/package/2006/metadata/core-properties"/>
    <ds:schemaRef ds:uri="http://purl.org/dc/dcmitype/"/>
    <ds:schemaRef ds:uri="84978530-c7a6-42d8-babd-8b8d2b751aa6"/>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 ds:uri="9bc8236d-c363-4b14-af50-c06e72803bcb"/>
    <ds:schemaRef ds:uri="fd6cd186-cfea-4601-acb1-40ba22f639d9"/>
  </ds:schemaRefs>
</ds:datastoreItem>
</file>

<file path=docProps/app.xml><?xml version="1.0" encoding="utf-8"?>
<Properties xmlns="http://schemas.openxmlformats.org/officeDocument/2006/extended-properties" xmlns:vt="http://schemas.openxmlformats.org/officeDocument/2006/docPropsVTypes">
  <Template>Office Theme</Template>
  <TotalTime>4089</TotalTime>
  <Words>484</Words>
  <Application>Microsoft Macintosh PowerPoint</Application>
  <PresentationFormat>Custom</PresentationFormat>
  <Paragraphs>66</Paragraphs>
  <Slides>1</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vt:i4>
      </vt:variant>
    </vt:vector>
  </HeadingPairs>
  <TitlesOfParts>
    <vt:vector size="5" baseType="lpstr">
      <vt:lpstr>Arial</vt:lpstr>
      <vt:lpstr>Calibri</vt:lpstr>
      <vt:lpstr>Custom Design</vt:lpstr>
      <vt:lpstr>1_Custom Design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 template - portrait - 930 x 1190 mm (PowerPoint)</dc:title>
  <dc:creator>Collins, Andrew (STFC,DL,DI)</dc:creator>
  <cp:lastModifiedBy>Liborio, Leandro (STFC,RAL,SC)</cp:lastModifiedBy>
  <cp:revision>30</cp:revision>
  <dcterms:created xsi:type="dcterms:W3CDTF">2019-11-06T15:07:43Z</dcterms:created>
  <dcterms:modified xsi:type="dcterms:W3CDTF">2024-06-04T14:33:53Z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0x0101005638C4AF82866F489E22C7B41BC529FC</vt:lpwstr>
  </property>
</Properties>
</file>