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5" r:id="rId5"/>
  </p:sldMasterIdLst>
  <p:notesMasterIdLst>
    <p:notesMasterId r:id="rId48"/>
  </p:notesMasterIdLst>
  <p:handoutMasterIdLst>
    <p:handoutMasterId r:id="rId49"/>
  </p:handoutMasterIdLst>
  <p:sldIdLst>
    <p:sldId id="256" r:id="rId6"/>
    <p:sldId id="1793" r:id="rId7"/>
    <p:sldId id="1756" r:id="rId8"/>
    <p:sldId id="1788" r:id="rId9"/>
    <p:sldId id="1784" r:id="rId10"/>
    <p:sldId id="1794" r:id="rId11"/>
    <p:sldId id="1787" r:id="rId12"/>
    <p:sldId id="1790" r:id="rId13"/>
    <p:sldId id="1789" r:id="rId14"/>
    <p:sldId id="1791" r:id="rId15"/>
    <p:sldId id="1792" r:id="rId16"/>
    <p:sldId id="1751" r:id="rId17"/>
    <p:sldId id="1760" r:id="rId18"/>
    <p:sldId id="1783" r:id="rId19"/>
    <p:sldId id="1796" r:id="rId20"/>
    <p:sldId id="1778" r:id="rId21"/>
    <p:sldId id="1759" r:id="rId22"/>
    <p:sldId id="1779" r:id="rId23"/>
    <p:sldId id="1780" r:id="rId24"/>
    <p:sldId id="1782" r:id="rId25"/>
    <p:sldId id="1758" r:id="rId26"/>
    <p:sldId id="1753" r:id="rId27"/>
    <p:sldId id="1795" r:id="rId28"/>
    <p:sldId id="1568" r:id="rId29"/>
    <p:sldId id="1797" r:id="rId30"/>
    <p:sldId id="1764" r:id="rId31"/>
    <p:sldId id="1755" r:id="rId32"/>
    <p:sldId id="822" r:id="rId33"/>
    <p:sldId id="1765" r:id="rId34"/>
    <p:sldId id="1767" r:id="rId35"/>
    <p:sldId id="1785" r:id="rId36"/>
    <p:sldId id="1768" r:id="rId37"/>
    <p:sldId id="1769" r:id="rId38"/>
    <p:sldId id="1770" r:id="rId39"/>
    <p:sldId id="1771" r:id="rId40"/>
    <p:sldId id="1754" r:id="rId41"/>
    <p:sldId id="1772" r:id="rId42"/>
    <p:sldId id="1774" r:id="rId43"/>
    <p:sldId id="1775" r:id="rId44"/>
    <p:sldId id="1776" r:id="rId45"/>
    <p:sldId id="1757" r:id="rId46"/>
    <p:sldId id="1777" r:id="rId4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B43D2CB-6D07-4AF6-8385-F02019C31457}">
          <p14:sldIdLst>
            <p14:sldId id="256"/>
            <p14:sldId id="1793"/>
            <p14:sldId id="1756"/>
            <p14:sldId id="1788"/>
            <p14:sldId id="1784"/>
            <p14:sldId id="1794"/>
            <p14:sldId id="1787"/>
            <p14:sldId id="1790"/>
            <p14:sldId id="1789"/>
            <p14:sldId id="1791"/>
            <p14:sldId id="1792"/>
            <p14:sldId id="1751"/>
            <p14:sldId id="1760"/>
            <p14:sldId id="1783"/>
            <p14:sldId id="1796"/>
            <p14:sldId id="1778"/>
            <p14:sldId id="1759"/>
            <p14:sldId id="1779"/>
            <p14:sldId id="1780"/>
            <p14:sldId id="1782"/>
            <p14:sldId id="1758"/>
            <p14:sldId id="1753"/>
            <p14:sldId id="1795"/>
            <p14:sldId id="1568"/>
            <p14:sldId id="1797"/>
            <p14:sldId id="1764"/>
            <p14:sldId id="1755"/>
            <p14:sldId id="822"/>
            <p14:sldId id="1765"/>
            <p14:sldId id="1767"/>
            <p14:sldId id="1785"/>
            <p14:sldId id="1768"/>
            <p14:sldId id="1769"/>
            <p14:sldId id="1770"/>
            <p14:sldId id="1771"/>
            <p14:sldId id="1754"/>
            <p14:sldId id="1772"/>
            <p14:sldId id="1774"/>
            <p14:sldId id="1775"/>
            <p14:sldId id="1776"/>
            <p14:sldId id="1757"/>
            <p14:sldId id="1777"/>
          </p14:sldIdLst>
        </p14:section>
        <p14:section name="Vorlagedatei speichern" id="{AEBC5EF8-8830-4BD1-BC6A-5A08C5F265C4}">
          <p14:sldIdLst/>
        </p14:section>
        <p14:section name="Hinweise" id="{56D9347E-C790-4216-A93D-C117F720C0C3}">
          <p14:sldIdLst/>
        </p14:section>
        <p14:section name="Beispielseiten" id="{CA34319E-7765-4C8B-AD7F-242E6857A15E}">
          <p14:sldIdLst/>
        </p14:section>
        <p14:section name="More Examples" id="{60A2C5C4-FF54-4ACC-A17E-78E04B267541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nöfel,Anja" initials="K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9E3E"/>
    <a:srgbClr val="EE8635"/>
    <a:srgbClr val="3B75AF"/>
    <a:srgbClr val="FFFFFF"/>
    <a:srgbClr val="000000"/>
    <a:srgbClr val="A6A6A6"/>
    <a:srgbClr val="0076A8"/>
    <a:srgbClr val="FFC000"/>
    <a:srgbClr val="EF03C2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7" autoAdjust="0"/>
    <p:restoredTop sz="97823" autoAdjust="0"/>
  </p:normalViewPr>
  <p:slideViewPr>
    <p:cSldViewPr snapToGrid="0" snapToObjects="1">
      <p:cViewPr>
        <p:scale>
          <a:sx n="75" d="100"/>
          <a:sy n="75" d="100"/>
        </p:scale>
        <p:origin x="2141" y="130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3" d="100"/>
          <a:sy n="63" d="100"/>
        </p:scale>
        <p:origin x="298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commentAuthors" Target="commentAuthor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C6211-610F-44E5-BF19-D3CDF6EDD281}" type="datetimeFigureOut">
              <a:rPr lang="de-DE" smtClean="0"/>
              <a:t>09.03.2025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61AA8-FB04-42D1-9939-D1A1356F808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31560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435D3-23A6-45D3-8DFA-7317DC1E7A64}" type="datetimeFigureOut">
              <a:rPr lang="de-DE" smtClean="0"/>
              <a:t>09.03.2025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9AC09-DF60-43F4-96BF-67D4D9A7409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182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878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63BE3-A431-9470-BFFD-96936E74C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7B7FBE-12D2-0494-3F63-556083E060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CDCCFA-8B77-50EC-1C3F-17E8248462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B633D7-1578-8421-0D7F-EB7DC16A9F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309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1EE7A-B9B0-8A31-A25F-8475F0BBA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1112E3-9AD6-C8C2-36F9-D85A04C928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AE2E3E-1A0D-A7D0-2297-97E35938E9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9EA242-57E5-52DF-241F-BCD61DAC72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5134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E8D42-244D-0BEC-3999-604146A47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AED5C7-1817-88A4-7B03-623A4872D1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A015A2-B271-7FE2-F722-003C629973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2C9BC2-5D0F-31C2-8797-0ABE51CEC3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1554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TUD">
    <p:bg>
      <p:bgPr>
        <a:solidFill>
          <a:schemeClr val="bg1">
            <a:alpha val="3842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980790"/>
            <a:ext cx="12192000" cy="5877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604059490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016001"/>
            <a:ext cx="12192000" cy="5076825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329274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092824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062967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1D98-8263-4A8B-B23A-4648B9081DA5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88E5-41F1-480D-AD24-CE7CCBC40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633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42E874-400C-E24A-926D-CC99757EE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34657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65854071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655734" y="1484314"/>
            <a:ext cx="6009217" cy="4249737"/>
          </a:xfrm>
        </p:spPr>
        <p:txBody>
          <a:bodyPr/>
          <a:lstStyle/>
          <a:p>
            <a:pPr lvl="0"/>
            <a:r>
              <a:rPr lang="en-US" noProof="0"/>
              <a:t>Mastertextformat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527049" y="1484313"/>
            <a:ext cx="4985567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4" hasCustomPrompt="1"/>
          </p:nvPr>
        </p:nvSpPr>
        <p:spPr>
          <a:xfrm>
            <a:off x="534035" y="2943181"/>
            <a:ext cx="4977765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5" hasCustomPrompt="1"/>
          </p:nvPr>
        </p:nvSpPr>
        <p:spPr>
          <a:xfrm>
            <a:off x="534035" y="4402050"/>
            <a:ext cx="4977767" cy="1332000"/>
          </a:xfrm>
        </p:spPr>
        <p:txBody>
          <a:bodyPr/>
          <a:lstStyle/>
          <a:p>
            <a:r>
              <a:rPr lang="en-US" noProof="0"/>
              <a:t>Bild auf Platzhalter ziehen oder durch Klicken auf Symbol hinzufügen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26433105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6165852" y="1484313"/>
            <a:ext cx="5512769" cy="4249738"/>
          </a:xfrm>
          <a:ln w="6350">
            <a:solidFill>
              <a:schemeClr val="bg2"/>
            </a:solidFill>
          </a:ln>
        </p:spPr>
        <p:txBody>
          <a:bodyPr/>
          <a:lstStyle/>
          <a:p>
            <a:r>
              <a:rPr lang="en-US" noProof="0" dirty="0"/>
              <a:t>Drag image to placeholder or add by clicking icon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14352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140577012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2884893349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7725261" y="1484314"/>
            <a:ext cx="3450167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9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112684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3741975855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 txBox="1">
            <a:spLocks/>
          </p:cNvSpPr>
          <p:nvPr/>
        </p:nvSpPr>
        <p:spPr>
          <a:xfrm>
            <a:off x="6165851" y="368300"/>
            <a:ext cx="5499101" cy="82867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baseline="0">
                <a:solidFill>
                  <a:schemeClr val="tx2"/>
                </a:solidFill>
                <a:latin typeface="Open Sans ExtraBold" panose="020B0606030504020204" pitchFamily="34" charset="0"/>
                <a:ea typeface="+mj-ea"/>
                <a:cs typeface="+mj-cs"/>
              </a:defRPr>
            </a:lvl1pPr>
          </a:lstStyle>
          <a:p>
            <a:r>
              <a:rPr lang="de-DE" sz="2400" dirty="0"/>
              <a:t>Titelmasterformat durch Klicken bearbeiten</a:t>
            </a:r>
          </a:p>
        </p:txBody>
      </p:sp>
      <p:sp>
        <p:nvSpPr>
          <p:cNvPr id="8" name="Textplatzhalter 5"/>
          <p:cNvSpPr>
            <a:spLocks noGrp="1"/>
          </p:cNvSpPr>
          <p:nvPr>
            <p:ph type="body" sz="quarter" idx="10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27051" y="367506"/>
            <a:ext cx="5499101" cy="82946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9176316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70481721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95350" y="358563"/>
            <a:ext cx="10267951" cy="81228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This is an title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77619" y="1484313"/>
            <a:ext cx="10648949" cy="424973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1816479" y="6144867"/>
            <a:ext cx="279033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Explainable CV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Robert Haase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@haesleinhuepf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March 10</a:t>
            </a:r>
            <a:r>
              <a:rPr lang="en-US" sz="1000" baseline="30000" noProof="0" dirty="0">
                <a:solidFill>
                  <a:schemeClr val="bg2"/>
                </a:solidFill>
              </a:rPr>
              <a:t>th</a:t>
            </a:r>
            <a:r>
              <a:rPr lang="en-US" sz="1000" baseline="0" noProof="0" dirty="0">
                <a:solidFill>
                  <a:schemeClr val="bg2"/>
                </a:solidFill>
              </a:rPr>
              <a:t> 2025</a:t>
            </a:r>
          </a:p>
        </p:txBody>
      </p:sp>
      <p:cxnSp>
        <p:nvCxnSpPr>
          <p:cNvPr id="8" name="Gerade Verbindung 14"/>
          <p:cNvCxnSpPr/>
          <p:nvPr/>
        </p:nvCxnSpPr>
        <p:spPr>
          <a:xfrm>
            <a:off x="0" y="6063479"/>
            <a:ext cx="1219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7699688" y="6221812"/>
            <a:ext cx="82980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de-DE" sz="10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fld id="{38F97D41-8991-4148-BA02-56FEE4AAF2CC}" type="slidenum">
              <a:rPr lang="de-DE" sz="1000" baseline="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1000" baseline="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8309DBD-9A40-2349-A663-52842E0881D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23648">
            <a:off x="10518588" y="-1404142"/>
            <a:ext cx="4841067" cy="456011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AA7E9CC-0B56-D845-8F08-95D8DC7CD313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481" y="6077578"/>
            <a:ext cx="1816520" cy="760027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A20171B-332B-3046-B607-37D179DE6C6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22" y="6246727"/>
            <a:ext cx="1619251" cy="47625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C41FD19D-2546-974E-8FE0-F91C1D8B0F11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10" y="6183931"/>
            <a:ext cx="1466279" cy="59706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791" y="-197974"/>
            <a:ext cx="1207113" cy="162777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24" y="-268488"/>
            <a:ext cx="2712955" cy="268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104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78" r:id="rId2"/>
    <p:sldLayoutId id="2147483868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80" r:id="rId12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Font typeface="Arial" panose="020B0604020202020204" pitchFamily="34" charset="0"/>
        <a:buNone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1pPr>
      <a:lvl2pPr marL="396000" indent="-324000" algn="l" defTabSz="914400" rtl="0" eaLnBrk="1" latinLnBrk="0" hangingPunct="1">
        <a:spcBef>
          <a:spcPts val="300"/>
        </a:spcBef>
        <a:buClr>
          <a:schemeClr val="accent1"/>
        </a:buClr>
        <a:buFont typeface="Arial" panose="020B0604020202020204" pitchFamily="34" charset="0"/>
        <a:buChar char="•"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2pPr>
      <a:lvl3pPr marL="285750" indent="-285750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3pPr>
      <a:lvl4pPr marL="465750" indent="-285750" algn="l" defTabSz="914400" rtl="0" eaLnBrk="1" latinLnBrk="0" hangingPunct="1">
        <a:spcBef>
          <a:spcPts val="300"/>
        </a:spcBef>
        <a:buClr>
          <a:srgbClr val="51B02F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4pPr>
      <a:lvl5pPr marL="682362" indent="-285750" algn="l" defTabSz="914400" rtl="0" eaLnBrk="1" latinLnBrk="0" hangingPunct="1">
        <a:spcBef>
          <a:spcPts val="300"/>
        </a:spcBef>
        <a:buClr>
          <a:schemeClr val="bg2"/>
        </a:buClr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5pPr>
      <a:lvl6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b="1" kern="1200">
          <a:solidFill>
            <a:srgbClr val="FF0000"/>
          </a:solidFill>
          <a:latin typeface="+mn-lt"/>
          <a:ea typeface="+mn-ea"/>
          <a:cs typeface="+mn-cs"/>
        </a:defRPr>
      </a:lvl6pPr>
      <a:lvl7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kern="1200">
          <a:solidFill>
            <a:srgbClr val="FF0000"/>
          </a:solidFill>
          <a:latin typeface="+mn-lt"/>
          <a:ea typeface="+mn-ea"/>
          <a:cs typeface="+mn-cs"/>
        </a:defRPr>
      </a:lvl7pPr>
      <a:lvl8pPr marL="893763" indent="-228600" algn="l" defTabSz="9144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31">
          <p15:clr>
            <a:srgbClr val="F26B43"/>
          </p15:clr>
        </p15:guide>
        <p15:guide id="3" pos="324">
          <p15:clr>
            <a:srgbClr val="F26B43"/>
          </p15:clr>
        </p15:guide>
        <p15:guide id="4" pos="880">
          <p15:clr>
            <a:srgbClr val="F26B43"/>
          </p15:clr>
        </p15:guide>
        <p15:guide id="5" pos="968">
          <p15:clr>
            <a:srgbClr val="F26B43"/>
          </p15:clr>
        </p15:guide>
        <p15:guide id="6" pos="1528">
          <p15:clr>
            <a:srgbClr val="F26B43"/>
          </p15:clr>
        </p15:guide>
        <p15:guide id="7" pos="1616">
          <p15:clr>
            <a:srgbClr val="F26B43"/>
          </p15:clr>
        </p15:guide>
        <p15:guide id="8" pos="2268">
          <p15:clr>
            <a:srgbClr val="F26B43"/>
          </p15:clr>
        </p15:guide>
        <p15:guide id="9" pos="2176">
          <p15:clr>
            <a:srgbClr val="F26B43"/>
          </p15:clr>
        </p15:guide>
        <p15:guide id="10" pos="2912">
          <p15:clr>
            <a:srgbClr val="F26B43"/>
          </p15:clr>
        </p15:guide>
        <p15:guide id="11" pos="2823">
          <p15:clr>
            <a:srgbClr val="F26B43"/>
          </p15:clr>
        </p15:guide>
        <p15:guide id="12" pos="3472">
          <p15:clr>
            <a:srgbClr val="F26B43"/>
          </p15:clr>
        </p15:guide>
        <p15:guide id="13" pos="3563">
          <p15:clr>
            <a:srgbClr val="F26B43"/>
          </p15:clr>
        </p15:guide>
        <p15:guide id="14" pos="4119">
          <p15:clr>
            <a:srgbClr val="F26B43"/>
          </p15:clr>
        </p15:guide>
        <p15:guide id="15" pos="4211">
          <p15:clr>
            <a:srgbClr val="F26B43"/>
          </p15:clr>
        </p15:guide>
        <p15:guide id="16" pos="4767">
          <p15:clr>
            <a:srgbClr val="F26B43"/>
          </p15:clr>
        </p15:guide>
        <p15:guide id="17" pos="4868">
          <p15:clr>
            <a:srgbClr val="F26B43"/>
          </p15:clr>
        </p15:guide>
        <p15:guide id="18" pos="5183">
          <p15:clr>
            <a:srgbClr val="F26B43"/>
          </p15:clr>
        </p15:guide>
        <p15:guide id="19" pos="5091">
          <p15:clr>
            <a:srgbClr val="F26B43"/>
          </p15:clr>
        </p15:guide>
        <p15:guide id="20" pos="5415">
          <p15:clr>
            <a:srgbClr val="F26B43"/>
          </p15:clr>
        </p15:guide>
        <p15:guide id="21" pos="5507">
          <p15:clr>
            <a:srgbClr val="F26B43"/>
          </p15:clr>
        </p15:guide>
        <p15:guide id="22" pos="6060">
          <p15:clr>
            <a:srgbClr val="F26B43"/>
          </p15:clr>
        </p15:guide>
        <p15:guide id="23" pos="6152">
          <p15:clr>
            <a:srgbClr val="F26B43"/>
          </p15:clr>
        </p15:guide>
        <p15:guide id="24" pos="6708">
          <p15:clr>
            <a:srgbClr val="F26B43"/>
          </p15:clr>
        </p15:guide>
        <p15:guide id="25" pos="6800">
          <p15:clr>
            <a:srgbClr val="F26B43"/>
          </p15:clr>
        </p15:guide>
        <p15:guide id="26" pos="7448">
          <p15:clr>
            <a:srgbClr val="F26B43"/>
          </p15:clr>
        </p15:guide>
        <p15:guide id="27" pos="7356">
          <p15:clr>
            <a:srgbClr val="F26B43"/>
          </p15:clr>
        </p15:guide>
        <p15:guide id="30" orient="horz" pos="727">
          <p15:clr>
            <a:srgbClr val="F26B43"/>
          </p15:clr>
        </p15:guide>
        <p15:guide id="31" pos="555">
          <p15:clr>
            <a:srgbClr val="F26B43"/>
          </p15:clr>
        </p15:guide>
        <p15:guide id="32" pos="644">
          <p15:clr>
            <a:srgbClr val="F26B43"/>
          </p15:clr>
        </p15:guide>
        <p15:guide id="33" pos="1204">
          <p15:clr>
            <a:srgbClr val="F26B43"/>
          </p15:clr>
        </p15:guide>
        <p15:guide id="34" pos="1300">
          <p15:clr>
            <a:srgbClr val="F26B43"/>
          </p15:clr>
        </p15:guide>
        <p15:guide id="35" pos="1852">
          <p15:clr>
            <a:srgbClr val="F26B43"/>
          </p15:clr>
        </p15:guide>
        <p15:guide id="36" pos="1943">
          <p15:clr>
            <a:srgbClr val="F26B43"/>
          </p15:clr>
        </p15:guide>
        <p15:guide id="37" pos="2500">
          <p15:clr>
            <a:srgbClr val="F26B43"/>
          </p15:clr>
        </p15:guide>
        <p15:guide id="38" pos="2588">
          <p15:clr>
            <a:srgbClr val="F26B43"/>
          </p15:clr>
        </p15:guide>
        <p15:guide id="39" pos="3144">
          <p15:clr>
            <a:srgbClr val="F26B43"/>
          </p15:clr>
        </p15:guide>
        <p15:guide id="40" pos="3239">
          <p15:clr>
            <a:srgbClr val="F26B43"/>
          </p15:clr>
        </p15:guide>
        <p15:guide id="41" pos="3796">
          <p15:clr>
            <a:srgbClr val="F26B43"/>
          </p15:clr>
        </p15:guide>
        <p15:guide id="42" pos="3884">
          <p15:clr>
            <a:srgbClr val="F26B43"/>
          </p15:clr>
        </p15:guide>
        <p15:guide id="43" pos="4440">
          <p15:clr>
            <a:srgbClr val="F26B43"/>
          </p15:clr>
        </p15:guide>
        <p15:guide id="44" pos="4536">
          <p15:clr>
            <a:srgbClr val="F26B43"/>
          </p15:clr>
        </p15:guide>
        <p15:guide id="45" pos="5736">
          <p15:clr>
            <a:srgbClr val="F26B43"/>
          </p15:clr>
        </p15:guide>
        <p15:guide id="46" pos="5831">
          <p15:clr>
            <a:srgbClr val="F26B43"/>
          </p15:clr>
        </p15:guide>
        <p15:guide id="47" pos="6411">
          <p15:clr>
            <a:srgbClr val="F26B43"/>
          </p15:clr>
        </p15:guide>
        <p15:guide id="48" pos="6479">
          <p15:clr>
            <a:srgbClr val="F26B43"/>
          </p15:clr>
        </p15:guide>
        <p15:guide id="49" pos="7032">
          <p15:clr>
            <a:srgbClr val="F26B43"/>
          </p15:clr>
        </p15:guide>
        <p15:guide id="50" pos="7127">
          <p15:clr>
            <a:srgbClr val="F26B43"/>
          </p15:clr>
        </p15:guide>
        <p15:guide id="51" orient="horz" pos="3612">
          <p15:clr>
            <a:srgbClr val="F26B43"/>
          </p15:clr>
        </p15:guide>
        <p15:guide id="52" orient="horz" pos="3838">
          <p15:clr>
            <a:srgbClr val="F26B43"/>
          </p15:clr>
        </p15:guide>
        <p15:guide id="53" orient="horz" pos="935">
          <p15:clr>
            <a:srgbClr val="F26B43"/>
          </p15:clr>
        </p15:guide>
        <p15:guide id="58" orient="horz" pos="221">
          <p15:clr>
            <a:srgbClr val="F26B43"/>
          </p15:clr>
        </p15:guide>
        <p15:guide id="59" orient="horz" pos="3962">
          <p15:clr>
            <a:srgbClr val="F26B43"/>
          </p15:clr>
        </p15:guide>
        <p15:guide id="60" orient="horz" pos="4167">
          <p15:clr>
            <a:srgbClr val="F26B43"/>
          </p15:clr>
        </p15:guide>
        <p15:guide id="61" orient="horz" pos="618">
          <p15:clr>
            <a:srgbClr val="F26B43"/>
          </p15:clr>
        </p15:guide>
        <p15:guide id="62" orient="horz" pos="490">
          <p15:clr>
            <a:srgbClr val="F26B43"/>
          </p15:clr>
        </p15:guide>
        <p15:guide id="63" orient="horz" pos="40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tiff"/><Relationship Id="rId7" Type="http://schemas.openxmlformats.org/officeDocument/2006/relationships/hyperlink" Target="https://doi.org/10.5281/zenodo.14996127" TargetMode="External"/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hyperlink" Target="https://commons.wikimedia.org/w/index.php?curid=15652763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haesleinhuepf.github.io/xai/60_grad-cam/classification_resnet.html" TargetMode="External"/><Relationship Id="rId5" Type="http://schemas.openxmlformats.org/officeDocument/2006/relationships/hyperlink" Target="https://haesleinhuepf.github.io/xai/30_shap/pixel_classifier.html" TargetMode="External"/><Relationship Id="rId4" Type="http://schemas.openxmlformats.org/officeDocument/2006/relationships/image" Target="../media/image19.png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https://haesleinhuepf.github.io/xai/30_shap/object_classification.html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/index.php?curid=15652763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/index.php?curid=1565276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hyperlink" Target="https://commons.wikimedia.org/w/index.php?curid=1565276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9.png"/><Relationship Id="rId7" Type="http://schemas.openxmlformats.org/officeDocument/2006/relationships/hyperlink" Target="https://commons.wikimedia.org/w/index.php?curid=15652763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11" Type="http://schemas.openxmlformats.org/officeDocument/2006/relationships/image" Target="../media/image15.png"/><Relationship Id="rId5" Type="http://schemas.openxmlformats.org/officeDocument/2006/relationships/image" Target="../media/image33.png"/><Relationship Id="rId10" Type="http://schemas.openxmlformats.org/officeDocument/2006/relationships/image" Target="../media/image14.png"/><Relationship Id="rId4" Type="http://schemas.openxmlformats.org/officeDocument/2006/relationships/image" Target="../media/image32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hyperlink" Target="https://commons.wikimedia.org/w/index.php?curid=15652763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commons.wikimedia.org/w/index.php?curid=15652763" TargetMode="Externa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/index.php?curid=15652763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15.png"/><Relationship Id="rId2" Type="http://schemas.openxmlformats.org/officeDocument/2006/relationships/hyperlink" Target="https://commons.wikimedia.org/w/index.php?curid=15652763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15.png"/><Relationship Id="rId2" Type="http://schemas.openxmlformats.org/officeDocument/2006/relationships/hyperlink" Target="https://commons.wikimedia.org/w/index.php?curid=15652763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hyperlink" Target="https://www.amazon.de/dp/3030686396" TargetMode="External"/><Relationship Id="rId2" Type="http://schemas.openxmlformats.org/officeDocument/2006/relationships/hyperlink" Target="https://christophm.github.io/interpretable-ml-book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hyperlink" Target="https://www.youtube.com/watch?v=dw63QH_b3Jo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haesleinhuepf.github.io/xai/30_shap/object_classification.html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hyperlink" Target="https://haesleinhuepf.github.io/xai/60_grad-cam/classification_resnet.html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s://www.youtube.com/watch?v=dstjhCPBDOY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8.png"/><Relationship Id="rId4" Type="http://schemas.openxmlformats.org/officeDocument/2006/relationships/hyperlink" Target="https://www.youtube.com/watch?v=gkXX4h3qYm4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haesleinhuepf/apoc/blob/main/demo/mutlichannel_images.ipynb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haesleinhuepf/apoc/blob/main/demo/mutlichannel_images.ipynb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haesleinhuepf/git-bob-playground/issues/24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haesleinhuepf.github.io/xai/30_shap/pixel_classifier.html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437199" y="2326640"/>
            <a:ext cx="8675270" cy="3691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54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Explainable AI for </a:t>
            </a:r>
            <a:br>
              <a:rPr lang="en-US" sz="54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</a:br>
            <a:r>
              <a:rPr lang="en-US" sz="54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Computer Vision</a:t>
            </a:r>
            <a:endParaRPr lang="en-US" sz="5400" b="1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36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</a:p>
          <a:p>
            <a:endParaRPr lang="en-US" sz="3600" dirty="0">
              <a:solidFill>
                <a:srgbClr val="51B02F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2"/>
              </a:rPr>
              <a:t>CC-BY4.0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license.</a:t>
            </a:r>
          </a:p>
        </p:txBody>
      </p:sp>
      <p:pic>
        <p:nvPicPr>
          <p:cNvPr id="18" name="Grafik 7">
            <a:extLst>
              <a:ext uri="{FF2B5EF4-FFF2-40B4-BE49-F238E27FC236}">
                <a16:creationId xmlns:a16="http://schemas.microsoft.com/office/drawing/2014/main" id="{2F771CAA-1E83-FD55-5C27-CC011F61D4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19" name="Grafik 5">
            <a:extLst>
              <a:ext uri="{FF2B5EF4-FFF2-40B4-BE49-F238E27FC236}">
                <a16:creationId xmlns:a16="http://schemas.microsoft.com/office/drawing/2014/main" id="{AFB01F5B-381D-7B26-B749-CCFD0509E2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20" name="Grafik 10">
            <a:extLst>
              <a:ext uri="{FF2B5EF4-FFF2-40B4-BE49-F238E27FC236}">
                <a16:creationId xmlns:a16="http://schemas.microsoft.com/office/drawing/2014/main" id="{60EE3F23-6C94-E5EE-4EEF-3A9506F470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7C73701-EC58-7CA2-98D6-9A2251CE0321}"/>
              </a:ext>
            </a:extLst>
          </p:cNvPr>
          <p:cNvCxnSpPr/>
          <p:nvPr/>
        </p:nvCxnSpPr>
        <p:spPr>
          <a:xfrm>
            <a:off x="8639251" y="6232550"/>
            <a:ext cx="0" cy="490057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4">
            <a:extLst>
              <a:ext uri="{FF2B5EF4-FFF2-40B4-BE49-F238E27FC236}">
                <a16:creationId xmlns:a16="http://schemas.microsoft.com/office/drawing/2014/main" id="{1F0390C1-2DF9-F736-8A9D-ACB5B7C04A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453140" y="361455"/>
            <a:ext cx="2646110" cy="1075932"/>
          </a:xfrm>
          <a:prstGeom prst="rect">
            <a:avLst/>
          </a:prstGeom>
          <a:ln w="0">
            <a:noFill/>
          </a:ln>
        </p:spPr>
      </p:pic>
      <p:sp>
        <p:nvSpPr>
          <p:cNvPr id="6" name="Textplatzhalter 2">
            <a:extLst>
              <a:ext uri="{FF2B5EF4-FFF2-40B4-BE49-F238E27FC236}">
                <a16:creationId xmlns:a16="http://schemas.microsoft.com/office/drawing/2014/main" id="{F46F38FD-E089-459C-A588-CDC447DB0251}"/>
              </a:ext>
            </a:extLst>
          </p:cNvPr>
          <p:cNvSpPr/>
          <p:nvPr/>
        </p:nvSpPr>
        <p:spPr>
          <a:xfrm>
            <a:off x="453140" y="1480349"/>
            <a:ext cx="2869742" cy="46688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Rectangle 148">
            <a:extLst>
              <a:ext uri="{FF2B5EF4-FFF2-40B4-BE49-F238E27FC236}">
                <a16:creationId xmlns:a16="http://schemas.microsoft.com/office/drawing/2014/main" id="{738C7F7C-0D2C-6A26-1088-493BE32B584B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785018-6F8D-5C6B-78E1-10356DC94203}"/>
              </a:ext>
            </a:extLst>
          </p:cNvPr>
          <p:cNvSpPr txBox="1"/>
          <p:nvPr/>
        </p:nvSpPr>
        <p:spPr>
          <a:xfrm>
            <a:off x="7460244" y="5611349"/>
            <a:ext cx="78323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7"/>
              </a:rPr>
              <a:t>https://doi.org/10.5281/zenodo.14996127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9F0D1C-421F-5B64-8E85-36979FF7AA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1794" y="1567716"/>
            <a:ext cx="4005983" cy="400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022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CC1B76-9C09-2C04-9214-9D665563C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C8D2B-92FC-56DF-16C9-B1F978104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Interpretability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8F4E2-7772-4BA0-584A-D0ADFC44B9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860714" cy="812280"/>
          </a:xfrm>
        </p:spPr>
        <p:txBody>
          <a:bodyPr/>
          <a:lstStyle/>
          <a:p>
            <a:r>
              <a:rPr lang="en-GB" dirty="0"/>
              <a:t>Visualization of intermediate results and their influence on results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559A54-4D07-3308-FDB1-3D73B2C6FB38}"/>
              </a:ext>
            </a:extLst>
          </p:cNvPr>
          <p:cNvSpPr txBox="1"/>
          <p:nvPr/>
        </p:nvSpPr>
        <p:spPr>
          <a:xfrm>
            <a:off x="156544" y="1672218"/>
            <a:ext cx="53658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Model-agnostic methods</a:t>
            </a:r>
          </a:p>
          <a:p>
            <a:r>
              <a:rPr lang="en-GB" dirty="0"/>
              <a:t>Example: Shapley’s Additive </a:t>
            </a:r>
            <a:r>
              <a:rPr lang="en-GB" dirty="0" err="1"/>
              <a:t>exPlanations</a:t>
            </a:r>
            <a:r>
              <a:rPr lang="en-GB" dirty="0"/>
              <a:t> (SHAP)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B48E20-E397-4833-4603-432233C0B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44" y="3596632"/>
            <a:ext cx="5729351" cy="21824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BC00FB-243E-02B8-4B9B-198A9A56D31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-105"/>
          <a:stretch/>
        </p:blipFill>
        <p:spPr>
          <a:xfrm>
            <a:off x="240063" y="2452098"/>
            <a:ext cx="3660866" cy="8857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58D557-85B6-DAFC-4EDD-BDED11D593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5158" y="2536994"/>
            <a:ext cx="800842" cy="800842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67736992-D715-9002-E2CE-C4C3D76CCD21}"/>
              </a:ext>
            </a:extLst>
          </p:cNvPr>
          <p:cNvSpPr/>
          <p:nvPr/>
        </p:nvSpPr>
        <p:spPr>
          <a:xfrm>
            <a:off x="4045277" y="2702099"/>
            <a:ext cx="1105532" cy="464903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43CE14-4450-F1F8-CDF9-3973AF4FB57D}"/>
              </a:ext>
            </a:extLst>
          </p:cNvPr>
          <p:cNvSpPr txBox="1"/>
          <p:nvPr/>
        </p:nvSpPr>
        <p:spPr>
          <a:xfrm>
            <a:off x="2919619" y="6054493"/>
            <a:ext cx="783454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5"/>
              </a:rPr>
              <a:t>https://haesleinhuepf.github.io/xai/30_shap/pixel_classifier.html</a:t>
            </a:r>
            <a:r>
              <a:rPr lang="en-GB" sz="1200" dirty="0"/>
              <a:t>  </a:t>
            </a:r>
            <a:r>
              <a:rPr lang="en-GB" sz="1200" dirty="0">
                <a:hlinkClick r:id="rId6"/>
              </a:rPr>
              <a:t>https://haesleinhuepf.github.io/xai/60_grad-cam/classification_resnet.html</a:t>
            </a:r>
            <a:r>
              <a:rPr lang="en-GB" sz="1200" dirty="0"/>
              <a:t> </a:t>
            </a:r>
            <a:br>
              <a:rPr lang="en-GB" sz="1200" dirty="0"/>
            </a:br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7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  <a:p>
            <a:r>
              <a:rPr lang="en-GB" sz="1200" dirty="0"/>
              <a:t>  </a:t>
            </a:r>
            <a:endParaRPr lang="LID4096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38770C-AD31-CD3A-AC06-5378D24A2E25}"/>
              </a:ext>
            </a:extLst>
          </p:cNvPr>
          <p:cNvSpPr txBox="1"/>
          <p:nvPr/>
        </p:nvSpPr>
        <p:spPr>
          <a:xfrm>
            <a:off x="6303146" y="1666171"/>
            <a:ext cx="63663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Modell-specific Methods</a:t>
            </a:r>
          </a:p>
          <a:p>
            <a:r>
              <a:rPr lang="en-GB" dirty="0"/>
              <a:t>Example : Gradient Class Activation Maps (Grad-CAM)</a:t>
            </a:r>
            <a:endParaRPr lang="LID4096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763A30-46D0-C908-4200-59D1ED9339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2144" y="4334141"/>
            <a:ext cx="1595179" cy="16014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F0ACFC-3019-7B6E-E530-C05C4B1CE8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10300" y="4340270"/>
            <a:ext cx="1601410" cy="1601410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D16B625C-23BA-BAA4-19D9-5C9A8F2043EE}"/>
              </a:ext>
            </a:extLst>
          </p:cNvPr>
          <p:cNvSpPr/>
          <p:nvPr/>
        </p:nvSpPr>
        <p:spPr>
          <a:xfrm>
            <a:off x="8357016" y="2878342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C2DD8C2-D70E-C2BD-E246-AE2ACB162691}"/>
              </a:ext>
            </a:extLst>
          </p:cNvPr>
          <p:cNvSpPr/>
          <p:nvPr/>
        </p:nvSpPr>
        <p:spPr>
          <a:xfrm>
            <a:off x="8366872" y="3144790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71B9801-8AE0-C0C8-AA93-EA3674B80A1B}"/>
              </a:ext>
            </a:extLst>
          </p:cNvPr>
          <p:cNvSpPr/>
          <p:nvPr/>
        </p:nvSpPr>
        <p:spPr>
          <a:xfrm>
            <a:off x="8366872" y="3411238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CD01736-E01C-8271-E4FB-9E8969FF3062}"/>
              </a:ext>
            </a:extLst>
          </p:cNvPr>
          <p:cNvSpPr/>
          <p:nvPr/>
        </p:nvSpPr>
        <p:spPr>
          <a:xfrm>
            <a:off x="9226933" y="2737372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493F0A0-697F-BC8F-CF85-A2A34705EE4E}"/>
              </a:ext>
            </a:extLst>
          </p:cNvPr>
          <p:cNvSpPr/>
          <p:nvPr/>
        </p:nvSpPr>
        <p:spPr>
          <a:xfrm>
            <a:off x="9226933" y="3003820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79897C0-C8F9-A09F-CA32-3941871A7200}"/>
              </a:ext>
            </a:extLst>
          </p:cNvPr>
          <p:cNvSpPr/>
          <p:nvPr/>
        </p:nvSpPr>
        <p:spPr>
          <a:xfrm>
            <a:off x="9226933" y="3270268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93835C-5B49-6E26-58C4-FF8D1FE874D1}"/>
              </a:ext>
            </a:extLst>
          </p:cNvPr>
          <p:cNvCxnSpPr>
            <a:stCxn id="14" idx="6"/>
            <a:endCxn id="18" idx="2"/>
          </p:cNvCxnSpPr>
          <p:nvPr/>
        </p:nvCxnSpPr>
        <p:spPr>
          <a:xfrm flipV="1">
            <a:off x="8589304" y="2853516"/>
            <a:ext cx="637629" cy="14097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24BF031-11DA-0715-35A7-E5A425C0B449}"/>
              </a:ext>
            </a:extLst>
          </p:cNvPr>
          <p:cNvCxnSpPr>
            <a:cxnSpLocks/>
            <a:stCxn id="15" idx="6"/>
            <a:endCxn id="18" idx="2"/>
          </p:cNvCxnSpPr>
          <p:nvPr/>
        </p:nvCxnSpPr>
        <p:spPr>
          <a:xfrm flipV="1">
            <a:off x="8599160" y="2853516"/>
            <a:ext cx="627773" cy="40741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6150229-5138-E57E-FB58-1E2B7C7EEC5A}"/>
              </a:ext>
            </a:extLst>
          </p:cNvPr>
          <p:cNvCxnSpPr>
            <a:cxnSpLocks/>
            <a:stCxn id="14" idx="6"/>
            <a:endCxn id="19" idx="2"/>
          </p:cNvCxnSpPr>
          <p:nvPr/>
        </p:nvCxnSpPr>
        <p:spPr>
          <a:xfrm>
            <a:off x="8589304" y="2994486"/>
            <a:ext cx="637629" cy="12547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5C99800-5B88-C600-943C-E36FD576AEF6}"/>
              </a:ext>
            </a:extLst>
          </p:cNvPr>
          <p:cNvCxnSpPr>
            <a:cxnSpLocks/>
            <a:stCxn id="15" idx="6"/>
            <a:endCxn id="19" idx="2"/>
          </p:cNvCxnSpPr>
          <p:nvPr/>
        </p:nvCxnSpPr>
        <p:spPr>
          <a:xfrm flipV="1">
            <a:off x="8599160" y="3119964"/>
            <a:ext cx="627773" cy="14097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6E5E28D-8140-2C37-3EA4-68103F3B4755}"/>
              </a:ext>
            </a:extLst>
          </p:cNvPr>
          <p:cNvCxnSpPr>
            <a:cxnSpLocks/>
            <a:stCxn id="16" idx="6"/>
            <a:endCxn id="19" idx="2"/>
          </p:cNvCxnSpPr>
          <p:nvPr/>
        </p:nvCxnSpPr>
        <p:spPr>
          <a:xfrm flipV="1">
            <a:off x="8599160" y="3119964"/>
            <a:ext cx="627773" cy="40741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B022A88-87C1-8345-9B4C-4F10D9D9C56B}"/>
              </a:ext>
            </a:extLst>
          </p:cNvPr>
          <p:cNvCxnSpPr>
            <a:cxnSpLocks/>
            <a:stCxn id="15" idx="6"/>
            <a:endCxn id="20" idx="2"/>
          </p:cNvCxnSpPr>
          <p:nvPr/>
        </p:nvCxnSpPr>
        <p:spPr>
          <a:xfrm>
            <a:off x="8599160" y="3260934"/>
            <a:ext cx="627773" cy="12547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EA8B0C9-F506-86FD-C83E-F7417D887EE3}"/>
              </a:ext>
            </a:extLst>
          </p:cNvPr>
          <p:cNvCxnSpPr>
            <a:cxnSpLocks/>
            <a:stCxn id="16" idx="6"/>
            <a:endCxn id="20" idx="2"/>
          </p:cNvCxnSpPr>
          <p:nvPr/>
        </p:nvCxnSpPr>
        <p:spPr>
          <a:xfrm flipV="1">
            <a:off x="8599160" y="3386412"/>
            <a:ext cx="627773" cy="14097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ACF77AD-F9F4-03F4-3090-8D1CD6CB7C6D}"/>
              </a:ext>
            </a:extLst>
          </p:cNvPr>
          <p:cNvCxnSpPr>
            <a:cxnSpLocks/>
            <a:stCxn id="20" idx="2"/>
            <a:endCxn id="14" idx="6"/>
          </p:cNvCxnSpPr>
          <p:nvPr/>
        </p:nvCxnSpPr>
        <p:spPr>
          <a:xfrm flipH="1" flipV="1">
            <a:off x="8589304" y="2994486"/>
            <a:ext cx="637629" cy="391926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8737FA5E-DE86-C11E-127A-6E7CCA1CD256}"/>
              </a:ext>
            </a:extLst>
          </p:cNvPr>
          <p:cNvSpPr/>
          <p:nvPr/>
        </p:nvSpPr>
        <p:spPr>
          <a:xfrm>
            <a:off x="8366872" y="2611894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81960F5-5B73-2351-04F8-0A9EE90449E4}"/>
              </a:ext>
            </a:extLst>
          </p:cNvPr>
          <p:cNvCxnSpPr>
            <a:cxnSpLocks/>
            <a:stCxn id="32" idx="6"/>
            <a:endCxn id="18" idx="2"/>
          </p:cNvCxnSpPr>
          <p:nvPr/>
        </p:nvCxnSpPr>
        <p:spPr>
          <a:xfrm>
            <a:off x="8599160" y="2728038"/>
            <a:ext cx="627773" cy="12547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06B3882-778B-5514-1DB6-13CB9162F807}"/>
              </a:ext>
            </a:extLst>
          </p:cNvPr>
          <p:cNvCxnSpPr>
            <a:cxnSpLocks/>
            <a:stCxn id="32" idx="6"/>
            <a:endCxn id="19" idx="2"/>
          </p:cNvCxnSpPr>
          <p:nvPr/>
        </p:nvCxnSpPr>
        <p:spPr>
          <a:xfrm>
            <a:off x="8599160" y="2728038"/>
            <a:ext cx="627773" cy="391926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038AC38-AC1D-2001-04DE-86C4FE11971A}"/>
              </a:ext>
            </a:extLst>
          </p:cNvPr>
          <p:cNvCxnSpPr>
            <a:cxnSpLocks/>
            <a:stCxn id="32" idx="6"/>
            <a:endCxn id="20" idx="2"/>
          </p:cNvCxnSpPr>
          <p:nvPr/>
        </p:nvCxnSpPr>
        <p:spPr>
          <a:xfrm>
            <a:off x="8599160" y="2728038"/>
            <a:ext cx="627773" cy="658374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E2FC0CB-64BB-796A-6720-C6B4197618A1}"/>
              </a:ext>
            </a:extLst>
          </p:cNvPr>
          <p:cNvCxnSpPr>
            <a:cxnSpLocks/>
            <a:stCxn id="16" idx="6"/>
            <a:endCxn id="18" idx="2"/>
          </p:cNvCxnSpPr>
          <p:nvPr/>
        </p:nvCxnSpPr>
        <p:spPr>
          <a:xfrm flipV="1">
            <a:off x="8599160" y="2853516"/>
            <a:ext cx="627773" cy="673866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C6A6831E-26EB-48B1-9063-D840A3FC3F24}"/>
              </a:ext>
            </a:extLst>
          </p:cNvPr>
          <p:cNvSpPr/>
          <p:nvPr/>
        </p:nvSpPr>
        <p:spPr>
          <a:xfrm rot="10800000">
            <a:off x="10086994" y="3270268"/>
            <a:ext cx="232288" cy="23228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DDE1021-27C8-0858-4154-03A5FA22E2EC}"/>
              </a:ext>
            </a:extLst>
          </p:cNvPr>
          <p:cNvSpPr/>
          <p:nvPr/>
        </p:nvSpPr>
        <p:spPr>
          <a:xfrm rot="10800000">
            <a:off x="10086994" y="3003820"/>
            <a:ext cx="232288" cy="23228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9C142570-565C-21B9-FFE3-30D28999E7AF}"/>
              </a:ext>
            </a:extLst>
          </p:cNvPr>
          <p:cNvSpPr/>
          <p:nvPr/>
        </p:nvSpPr>
        <p:spPr>
          <a:xfrm rot="10800000">
            <a:off x="10086994" y="2737372"/>
            <a:ext cx="232288" cy="232288"/>
          </a:xfrm>
          <a:prstGeom prst="ellipse">
            <a:avLst/>
          </a:prstGeom>
          <a:solidFill>
            <a:schemeClr val="tx1">
              <a:lumMod val="90000"/>
              <a:lumOff val="10000"/>
            </a:schemeClr>
          </a:solidFill>
          <a:ln w="28575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3D23F5F-178E-CA0D-75EE-6AFC5D9BEA8B}"/>
              </a:ext>
            </a:extLst>
          </p:cNvPr>
          <p:cNvSpPr/>
          <p:nvPr/>
        </p:nvSpPr>
        <p:spPr>
          <a:xfrm rot="10800000">
            <a:off x="10086994" y="2470925"/>
            <a:ext cx="232288" cy="23228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1ECA83A-3D2D-9DF3-318B-F5D9497CBD06}"/>
              </a:ext>
            </a:extLst>
          </p:cNvPr>
          <p:cNvCxnSpPr>
            <a:stCxn id="37" idx="6"/>
          </p:cNvCxnSpPr>
          <p:nvPr/>
        </p:nvCxnSpPr>
        <p:spPr>
          <a:xfrm rot="10800000">
            <a:off x="9459221" y="3386412"/>
            <a:ext cx="627773" cy="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34CA531-F08F-98AC-74EB-44C194211306}"/>
              </a:ext>
            </a:extLst>
          </p:cNvPr>
          <p:cNvCxnSpPr>
            <a:cxnSpLocks/>
            <a:stCxn id="38" idx="6"/>
          </p:cNvCxnSpPr>
          <p:nvPr/>
        </p:nvCxnSpPr>
        <p:spPr>
          <a:xfrm rot="10800000" flipV="1">
            <a:off x="9459221" y="3119964"/>
            <a:ext cx="627773" cy="26644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DDB022E-F0BF-F7C7-D225-65E0EEF5DA05}"/>
              </a:ext>
            </a:extLst>
          </p:cNvPr>
          <p:cNvCxnSpPr>
            <a:cxnSpLocks/>
            <a:stCxn id="37" idx="6"/>
          </p:cNvCxnSpPr>
          <p:nvPr/>
        </p:nvCxnSpPr>
        <p:spPr>
          <a:xfrm rot="10800000">
            <a:off x="9459221" y="3119964"/>
            <a:ext cx="627773" cy="26644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C117072-B122-2A43-9626-A75FC7E4B432}"/>
              </a:ext>
            </a:extLst>
          </p:cNvPr>
          <p:cNvCxnSpPr/>
          <p:nvPr/>
        </p:nvCxnSpPr>
        <p:spPr>
          <a:xfrm rot="10800000">
            <a:off x="9459221" y="3119964"/>
            <a:ext cx="627773" cy="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8F481E6-2D44-F7AD-7F58-C83E7B5FBD82}"/>
              </a:ext>
            </a:extLst>
          </p:cNvPr>
          <p:cNvCxnSpPr>
            <a:cxnSpLocks/>
          </p:cNvCxnSpPr>
          <p:nvPr/>
        </p:nvCxnSpPr>
        <p:spPr>
          <a:xfrm rot="10800000" flipV="1">
            <a:off x="9459221" y="2853516"/>
            <a:ext cx="627773" cy="26644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26209DD-6F28-76B5-5BC9-6F41CA7B85FC}"/>
              </a:ext>
            </a:extLst>
          </p:cNvPr>
          <p:cNvCxnSpPr>
            <a:cxnSpLocks/>
          </p:cNvCxnSpPr>
          <p:nvPr/>
        </p:nvCxnSpPr>
        <p:spPr>
          <a:xfrm rot="10800000">
            <a:off x="9459221" y="2853516"/>
            <a:ext cx="627773" cy="26644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0CC04D6-0398-3F32-CD87-E13F47C250C6}"/>
              </a:ext>
            </a:extLst>
          </p:cNvPr>
          <p:cNvCxnSpPr/>
          <p:nvPr/>
        </p:nvCxnSpPr>
        <p:spPr>
          <a:xfrm rot="10800000">
            <a:off x="9459221" y="2847788"/>
            <a:ext cx="627773" cy="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B01704F-DF43-22DA-8F28-78DE5661E147}"/>
              </a:ext>
            </a:extLst>
          </p:cNvPr>
          <p:cNvCxnSpPr>
            <a:cxnSpLocks/>
          </p:cNvCxnSpPr>
          <p:nvPr/>
        </p:nvCxnSpPr>
        <p:spPr>
          <a:xfrm rot="10800000" flipV="1">
            <a:off x="9459221" y="2581340"/>
            <a:ext cx="627773" cy="26644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016E70B-DCAD-6299-243E-807ED5AD4CD9}"/>
              </a:ext>
            </a:extLst>
          </p:cNvPr>
          <p:cNvCxnSpPr>
            <a:cxnSpLocks/>
            <a:stCxn id="40" idx="6"/>
          </p:cNvCxnSpPr>
          <p:nvPr/>
        </p:nvCxnSpPr>
        <p:spPr>
          <a:xfrm rot="5400000">
            <a:off x="9506660" y="2539630"/>
            <a:ext cx="532896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D7BA5B9-4F9B-C604-E6B0-BBE4E6FF6692}"/>
              </a:ext>
            </a:extLst>
          </p:cNvPr>
          <p:cNvCxnSpPr>
            <a:cxnSpLocks/>
            <a:stCxn id="40" idx="6"/>
          </p:cNvCxnSpPr>
          <p:nvPr/>
        </p:nvCxnSpPr>
        <p:spPr>
          <a:xfrm rot="5400000">
            <a:off x="9373436" y="2672854"/>
            <a:ext cx="799344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34889C-EFA7-1992-786C-861181B8E5DE}"/>
              </a:ext>
            </a:extLst>
          </p:cNvPr>
          <p:cNvCxnSpPr>
            <a:cxnSpLocks/>
            <a:endCxn id="37" idx="6"/>
          </p:cNvCxnSpPr>
          <p:nvPr/>
        </p:nvCxnSpPr>
        <p:spPr>
          <a:xfrm rot="5400000" flipV="1">
            <a:off x="9506660" y="2806078"/>
            <a:ext cx="532896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Oval 51">
            <a:extLst>
              <a:ext uri="{FF2B5EF4-FFF2-40B4-BE49-F238E27FC236}">
                <a16:creationId xmlns:a16="http://schemas.microsoft.com/office/drawing/2014/main" id="{BEDE8F4F-4329-73EA-B105-1B12C0C8745B}"/>
              </a:ext>
            </a:extLst>
          </p:cNvPr>
          <p:cNvSpPr/>
          <p:nvPr/>
        </p:nvSpPr>
        <p:spPr>
          <a:xfrm rot="10800000">
            <a:off x="10086994" y="3536716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74C9ACB-FA17-B876-A759-C16B4604B5E2}"/>
              </a:ext>
            </a:extLst>
          </p:cNvPr>
          <p:cNvCxnSpPr>
            <a:cxnSpLocks/>
            <a:stCxn id="52" idx="6"/>
          </p:cNvCxnSpPr>
          <p:nvPr/>
        </p:nvCxnSpPr>
        <p:spPr>
          <a:xfrm rot="5400000" flipH="1">
            <a:off x="9639884" y="3205750"/>
            <a:ext cx="266448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F4DB191-36EA-6742-ABEE-0CCF14843B3F}"/>
              </a:ext>
            </a:extLst>
          </p:cNvPr>
          <p:cNvCxnSpPr>
            <a:cxnSpLocks/>
            <a:stCxn id="52" idx="6"/>
          </p:cNvCxnSpPr>
          <p:nvPr/>
        </p:nvCxnSpPr>
        <p:spPr>
          <a:xfrm rot="5400000" flipH="1">
            <a:off x="9506660" y="3072526"/>
            <a:ext cx="532896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062FB1E-ED61-3B42-561F-C1DDC8663100}"/>
              </a:ext>
            </a:extLst>
          </p:cNvPr>
          <p:cNvCxnSpPr>
            <a:cxnSpLocks/>
            <a:stCxn id="52" idx="6"/>
          </p:cNvCxnSpPr>
          <p:nvPr/>
        </p:nvCxnSpPr>
        <p:spPr>
          <a:xfrm rot="5400000" flipH="1">
            <a:off x="9373436" y="2939302"/>
            <a:ext cx="799344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A889C22-877A-DF87-E7D0-02E03B94C7B5}"/>
              </a:ext>
            </a:extLst>
          </p:cNvPr>
          <p:cNvCxnSpPr>
            <a:cxnSpLocks/>
            <a:stCxn id="39" idx="6"/>
          </p:cNvCxnSpPr>
          <p:nvPr/>
        </p:nvCxnSpPr>
        <p:spPr>
          <a:xfrm rot="5400000">
            <a:off x="9506660" y="2806078"/>
            <a:ext cx="532896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Oval 56">
            <a:extLst>
              <a:ext uri="{FF2B5EF4-FFF2-40B4-BE49-F238E27FC236}">
                <a16:creationId xmlns:a16="http://schemas.microsoft.com/office/drawing/2014/main" id="{44B68CC1-9287-9E79-889A-B44D04802FDA}"/>
              </a:ext>
            </a:extLst>
          </p:cNvPr>
          <p:cNvSpPr/>
          <p:nvPr/>
        </p:nvSpPr>
        <p:spPr>
          <a:xfrm>
            <a:off x="7496956" y="2739469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170DA2C2-9267-CE9D-780C-C33DB1948CEF}"/>
              </a:ext>
            </a:extLst>
          </p:cNvPr>
          <p:cNvSpPr/>
          <p:nvPr/>
        </p:nvSpPr>
        <p:spPr>
          <a:xfrm>
            <a:off x="7496956" y="3005917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FBB55919-4FAB-00CB-9B5D-8580B55D09F6}"/>
              </a:ext>
            </a:extLst>
          </p:cNvPr>
          <p:cNvSpPr/>
          <p:nvPr/>
        </p:nvSpPr>
        <p:spPr>
          <a:xfrm>
            <a:off x="7496956" y="3272365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9A8F6B7-76E2-EFA1-17C9-CF3BCB1AA9E0}"/>
              </a:ext>
            </a:extLst>
          </p:cNvPr>
          <p:cNvSpPr/>
          <p:nvPr/>
        </p:nvSpPr>
        <p:spPr>
          <a:xfrm>
            <a:off x="7496956" y="3538812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7B35165-0899-0DFE-F266-67D230611F73}"/>
              </a:ext>
            </a:extLst>
          </p:cNvPr>
          <p:cNvCxnSpPr>
            <a:cxnSpLocks/>
            <a:stCxn id="57" idx="6"/>
            <a:endCxn id="14" idx="2"/>
          </p:cNvCxnSpPr>
          <p:nvPr/>
        </p:nvCxnSpPr>
        <p:spPr>
          <a:xfrm>
            <a:off x="7729244" y="2855613"/>
            <a:ext cx="627772" cy="1388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F71DB99-7D62-9E3F-A606-FD2F10E3D598}"/>
              </a:ext>
            </a:extLst>
          </p:cNvPr>
          <p:cNvCxnSpPr>
            <a:cxnSpLocks/>
            <a:stCxn id="58" idx="6"/>
            <a:endCxn id="14" idx="2"/>
          </p:cNvCxnSpPr>
          <p:nvPr/>
        </p:nvCxnSpPr>
        <p:spPr>
          <a:xfrm flipV="1">
            <a:off x="7729244" y="2994486"/>
            <a:ext cx="627772" cy="127575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E0E8E257-1F7C-1A88-67D3-F8C493435AC9}"/>
              </a:ext>
            </a:extLst>
          </p:cNvPr>
          <p:cNvCxnSpPr>
            <a:cxnSpLocks/>
            <a:stCxn id="57" idx="6"/>
            <a:endCxn id="15" idx="2"/>
          </p:cNvCxnSpPr>
          <p:nvPr/>
        </p:nvCxnSpPr>
        <p:spPr>
          <a:xfrm>
            <a:off x="7729244" y="2855613"/>
            <a:ext cx="637628" cy="405321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F079531B-84CA-C79B-7E1C-1D705A41C473}"/>
              </a:ext>
            </a:extLst>
          </p:cNvPr>
          <p:cNvCxnSpPr>
            <a:cxnSpLocks/>
            <a:stCxn id="58" idx="6"/>
            <a:endCxn id="15" idx="2"/>
          </p:cNvCxnSpPr>
          <p:nvPr/>
        </p:nvCxnSpPr>
        <p:spPr>
          <a:xfrm>
            <a:off x="7729244" y="3122061"/>
            <a:ext cx="637628" cy="1388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D540827C-7415-3E1B-27A2-D497CFEAEBB9}"/>
              </a:ext>
            </a:extLst>
          </p:cNvPr>
          <p:cNvCxnSpPr>
            <a:cxnSpLocks/>
            <a:stCxn id="59" idx="6"/>
            <a:endCxn id="15" idx="2"/>
          </p:cNvCxnSpPr>
          <p:nvPr/>
        </p:nvCxnSpPr>
        <p:spPr>
          <a:xfrm flipV="1">
            <a:off x="7729244" y="3260934"/>
            <a:ext cx="637628" cy="127575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2291A63D-E784-1A93-9EBC-B87599565516}"/>
              </a:ext>
            </a:extLst>
          </p:cNvPr>
          <p:cNvCxnSpPr>
            <a:cxnSpLocks/>
            <a:stCxn id="58" idx="6"/>
            <a:endCxn id="16" idx="2"/>
          </p:cNvCxnSpPr>
          <p:nvPr/>
        </p:nvCxnSpPr>
        <p:spPr>
          <a:xfrm>
            <a:off x="7729244" y="3122061"/>
            <a:ext cx="637628" cy="405321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2A835FD-DCB7-8D36-4382-C40F997BC85B}"/>
              </a:ext>
            </a:extLst>
          </p:cNvPr>
          <p:cNvCxnSpPr>
            <a:cxnSpLocks/>
            <a:stCxn id="59" idx="6"/>
            <a:endCxn id="16" idx="2"/>
          </p:cNvCxnSpPr>
          <p:nvPr/>
        </p:nvCxnSpPr>
        <p:spPr>
          <a:xfrm>
            <a:off x="7729244" y="3388509"/>
            <a:ext cx="637628" cy="1388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B3022271-9D7D-8F02-662A-DCF1A5F036C6}"/>
              </a:ext>
            </a:extLst>
          </p:cNvPr>
          <p:cNvCxnSpPr>
            <a:cxnSpLocks/>
            <a:stCxn id="60" idx="6"/>
            <a:endCxn id="16" idx="2"/>
          </p:cNvCxnSpPr>
          <p:nvPr/>
        </p:nvCxnSpPr>
        <p:spPr>
          <a:xfrm flipV="1">
            <a:off x="7729244" y="3527382"/>
            <a:ext cx="637628" cy="127574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F0085831-E9D3-C044-6340-6E18DA0FBEBF}"/>
              </a:ext>
            </a:extLst>
          </p:cNvPr>
          <p:cNvCxnSpPr>
            <a:cxnSpLocks/>
            <a:stCxn id="60" idx="6"/>
            <a:endCxn id="15" idx="2"/>
          </p:cNvCxnSpPr>
          <p:nvPr/>
        </p:nvCxnSpPr>
        <p:spPr>
          <a:xfrm flipV="1">
            <a:off x="7729244" y="3260934"/>
            <a:ext cx="637628" cy="394022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67125656-2569-2037-8944-2AFE265F6B62}"/>
              </a:ext>
            </a:extLst>
          </p:cNvPr>
          <p:cNvCxnSpPr>
            <a:cxnSpLocks/>
            <a:stCxn id="60" idx="6"/>
            <a:endCxn id="14" idx="2"/>
          </p:cNvCxnSpPr>
          <p:nvPr/>
        </p:nvCxnSpPr>
        <p:spPr>
          <a:xfrm flipV="1">
            <a:off x="7729244" y="2994486"/>
            <a:ext cx="627772" cy="66047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A02448B-BEE2-FA86-78BB-7FD32C2492ED}"/>
              </a:ext>
            </a:extLst>
          </p:cNvPr>
          <p:cNvCxnSpPr>
            <a:cxnSpLocks/>
            <a:stCxn id="16" idx="2"/>
            <a:endCxn id="57" idx="6"/>
          </p:cNvCxnSpPr>
          <p:nvPr/>
        </p:nvCxnSpPr>
        <p:spPr>
          <a:xfrm flipH="1" flipV="1">
            <a:off x="7729244" y="2855613"/>
            <a:ext cx="637628" cy="671769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2" name="Oval 71">
            <a:extLst>
              <a:ext uri="{FF2B5EF4-FFF2-40B4-BE49-F238E27FC236}">
                <a16:creationId xmlns:a16="http://schemas.microsoft.com/office/drawing/2014/main" id="{5657698D-548E-824E-2AEA-5048968B5A65}"/>
              </a:ext>
            </a:extLst>
          </p:cNvPr>
          <p:cNvSpPr/>
          <p:nvPr/>
        </p:nvSpPr>
        <p:spPr>
          <a:xfrm>
            <a:off x="7496956" y="2473021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F1121CD2-6C4E-760D-400F-8B22C850B40B}"/>
              </a:ext>
            </a:extLst>
          </p:cNvPr>
          <p:cNvCxnSpPr>
            <a:cxnSpLocks/>
            <a:stCxn id="72" idx="6"/>
            <a:endCxn id="14" idx="2"/>
          </p:cNvCxnSpPr>
          <p:nvPr/>
        </p:nvCxnSpPr>
        <p:spPr>
          <a:xfrm>
            <a:off x="7729244" y="2589165"/>
            <a:ext cx="627772" cy="405321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B434D82D-E113-10E7-E28C-9709C22A403D}"/>
              </a:ext>
            </a:extLst>
          </p:cNvPr>
          <p:cNvCxnSpPr>
            <a:cxnSpLocks/>
            <a:stCxn id="72" idx="6"/>
            <a:endCxn id="15" idx="2"/>
          </p:cNvCxnSpPr>
          <p:nvPr/>
        </p:nvCxnSpPr>
        <p:spPr>
          <a:xfrm>
            <a:off x="7729244" y="2589165"/>
            <a:ext cx="637628" cy="671769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5724E81E-8874-5C0E-7175-BE7F3C2911D2}"/>
              </a:ext>
            </a:extLst>
          </p:cNvPr>
          <p:cNvCxnSpPr>
            <a:cxnSpLocks/>
            <a:stCxn id="72" idx="6"/>
            <a:endCxn id="16" idx="2"/>
          </p:cNvCxnSpPr>
          <p:nvPr/>
        </p:nvCxnSpPr>
        <p:spPr>
          <a:xfrm>
            <a:off x="7729244" y="2589165"/>
            <a:ext cx="637628" cy="938217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E7F7CAF5-8533-B320-529D-E2215199EB2A}"/>
              </a:ext>
            </a:extLst>
          </p:cNvPr>
          <p:cNvCxnSpPr>
            <a:cxnSpLocks/>
            <a:stCxn id="59" idx="6"/>
            <a:endCxn id="14" idx="2"/>
          </p:cNvCxnSpPr>
          <p:nvPr/>
        </p:nvCxnSpPr>
        <p:spPr>
          <a:xfrm flipV="1">
            <a:off x="7729244" y="2994486"/>
            <a:ext cx="627772" cy="39402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8D128660-1D3A-03FF-D792-6110D4C7F502}"/>
              </a:ext>
            </a:extLst>
          </p:cNvPr>
          <p:cNvCxnSpPr>
            <a:cxnSpLocks/>
            <a:stCxn id="60" idx="6"/>
            <a:endCxn id="32" idx="2"/>
          </p:cNvCxnSpPr>
          <p:nvPr/>
        </p:nvCxnSpPr>
        <p:spPr>
          <a:xfrm flipV="1">
            <a:off x="7729244" y="2728038"/>
            <a:ext cx="637628" cy="92691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746CF75-80C5-6DCC-3674-B480AD0A3B92}"/>
              </a:ext>
            </a:extLst>
          </p:cNvPr>
          <p:cNvCxnSpPr>
            <a:cxnSpLocks/>
            <a:stCxn id="72" idx="6"/>
            <a:endCxn id="32" idx="2"/>
          </p:cNvCxnSpPr>
          <p:nvPr/>
        </p:nvCxnSpPr>
        <p:spPr>
          <a:xfrm>
            <a:off x="7729244" y="2589165"/>
            <a:ext cx="637628" cy="1388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0AB73DBE-491D-12F9-E8EA-CD5E0DC50FB6}"/>
              </a:ext>
            </a:extLst>
          </p:cNvPr>
          <p:cNvCxnSpPr>
            <a:cxnSpLocks/>
            <a:stCxn id="57" idx="6"/>
            <a:endCxn id="32" idx="2"/>
          </p:cNvCxnSpPr>
          <p:nvPr/>
        </p:nvCxnSpPr>
        <p:spPr>
          <a:xfrm flipV="1">
            <a:off x="7729244" y="2728038"/>
            <a:ext cx="637628" cy="127575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50C08F7-8180-B49C-22BB-B5663C19C4F9}"/>
              </a:ext>
            </a:extLst>
          </p:cNvPr>
          <p:cNvCxnSpPr>
            <a:cxnSpLocks/>
            <a:stCxn id="58" idx="6"/>
            <a:endCxn id="32" idx="2"/>
          </p:cNvCxnSpPr>
          <p:nvPr/>
        </p:nvCxnSpPr>
        <p:spPr>
          <a:xfrm flipV="1">
            <a:off x="7729244" y="2728038"/>
            <a:ext cx="637628" cy="39402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7A8F8F9D-267C-F0AA-5D5E-4C30E8CE18F9}"/>
              </a:ext>
            </a:extLst>
          </p:cNvPr>
          <p:cNvCxnSpPr>
            <a:cxnSpLocks/>
            <a:stCxn id="59" idx="6"/>
            <a:endCxn id="32" idx="2"/>
          </p:cNvCxnSpPr>
          <p:nvPr/>
        </p:nvCxnSpPr>
        <p:spPr>
          <a:xfrm flipV="1">
            <a:off x="7729244" y="2728038"/>
            <a:ext cx="637628" cy="660471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9" name="Connector: Elbow 128">
            <a:extLst>
              <a:ext uri="{FF2B5EF4-FFF2-40B4-BE49-F238E27FC236}">
                <a16:creationId xmlns:a16="http://schemas.microsoft.com/office/drawing/2014/main" id="{B03999F4-B77D-41D2-C9DD-A0F1676EFC98}"/>
              </a:ext>
            </a:extLst>
          </p:cNvPr>
          <p:cNvCxnSpPr>
            <a:stCxn id="12" idx="0"/>
            <a:endCxn id="72" idx="2"/>
          </p:cNvCxnSpPr>
          <p:nvPr/>
        </p:nvCxnSpPr>
        <p:spPr>
          <a:xfrm rot="5400000" flipH="1" flipV="1">
            <a:off x="6478428" y="3321743"/>
            <a:ext cx="1751105" cy="285951"/>
          </a:xfrm>
          <a:prstGeom prst="bentConnector2">
            <a:avLst/>
          </a:prstGeom>
          <a:ln w="381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or: Elbow 129">
            <a:extLst>
              <a:ext uri="{FF2B5EF4-FFF2-40B4-BE49-F238E27FC236}">
                <a16:creationId xmlns:a16="http://schemas.microsoft.com/office/drawing/2014/main" id="{03082E64-DEB9-FE20-9F4D-67C8C185AAC7}"/>
              </a:ext>
            </a:extLst>
          </p:cNvPr>
          <p:cNvCxnSpPr>
            <a:cxnSpLocks/>
            <a:stCxn id="12" idx="0"/>
            <a:endCxn id="57" idx="2"/>
          </p:cNvCxnSpPr>
          <p:nvPr/>
        </p:nvCxnSpPr>
        <p:spPr>
          <a:xfrm rot="5400000" flipH="1" flipV="1">
            <a:off x="6611652" y="3454967"/>
            <a:ext cx="1484657" cy="285951"/>
          </a:xfrm>
          <a:prstGeom prst="bentConnector2">
            <a:avLst/>
          </a:prstGeom>
          <a:ln w="381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or: Elbow 132">
            <a:extLst>
              <a:ext uri="{FF2B5EF4-FFF2-40B4-BE49-F238E27FC236}">
                <a16:creationId xmlns:a16="http://schemas.microsoft.com/office/drawing/2014/main" id="{FC62C052-AC08-3652-96A3-DE066894951B}"/>
              </a:ext>
            </a:extLst>
          </p:cNvPr>
          <p:cNvCxnSpPr>
            <a:cxnSpLocks/>
            <a:stCxn id="12" idx="0"/>
            <a:endCxn id="58" idx="2"/>
          </p:cNvCxnSpPr>
          <p:nvPr/>
        </p:nvCxnSpPr>
        <p:spPr>
          <a:xfrm rot="5400000" flipH="1" flipV="1">
            <a:off x="6744876" y="3588191"/>
            <a:ext cx="1218209" cy="285951"/>
          </a:xfrm>
          <a:prstGeom prst="bentConnector2">
            <a:avLst/>
          </a:prstGeom>
          <a:ln w="381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or: Elbow 133">
            <a:extLst>
              <a:ext uri="{FF2B5EF4-FFF2-40B4-BE49-F238E27FC236}">
                <a16:creationId xmlns:a16="http://schemas.microsoft.com/office/drawing/2014/main" id="{A01CC4DA-F4AD-95C4-F1ED-8F8A1BC0B21D}"/>
              </a:ext>
            </a:extLst>
          </p:cNvPr>
          <p:cNvCxnSpPr>
            <a:cxnSpLocks/>
            <a:stCxn id="12" idx="0"/>
            <a:endCxn id="59" idx="2"/>
          </p:cNvCxnSpPr>
          <p:nvPr/>
        </p:nvCxnSpPr>
        <p:spPr>
          <a:xfrm rot="5400000" flipH="1" flipV="1">
            <a:off x="6878100" y="3721415"/>
            <a:ext cx="951761" cy="285951"/>
          </a:xfrm>
          <a:prstGeom prst="bentConnector2">
            <a:avLst/>
          </a:prstGeom>
          <a:ln w="381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or: Elbow 134">
            <a:extLst>
              <a:ext uri="{FF2B5EF4-FFF2-40B4-BE49-F238E27FC236}">
                <a16:creationId xmlns:a16="http://schemas.microsoft.com/office/drawing/2014/main" id="{8789196B-DB10-D036-D8F5-2D70D0F98941}"/>
              </a:ext>
            </a:extLst>
          </p:cNvPr>
          <p:cNvCxnSpPr>
            <a:cxnSpLocks/>
            <a:stCxn id="12" idx="0"/>
            <a:endCxn id="60" idx="2"/>
          </p:cNvCxnSpPr>
          <p:nvPr/>
        </p:nvCxnSpPr>
        <p:spPr>
          <a:xfrm rot="5400000" flipH="1" flipV="1">
            <a:off x="7011323" y="3854638"/>
            <a:ext cx="685314" cy="285951"/>
          </a:xfrm>
          <a:prstGeom prst="bentConnector2">
            <a:avLst/>
          </a:prstGeom>
          <a:ln w="381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>
            <a:extLst>
              <a:ext uri="{FF2B5EF4-FFF2-40B4-BE49-F238E27FC236}">
                <a16:creationId xmlns:a16="http://schemas.microsoft.com/office/drawing/2014/main" id="{6651805F-331B-75B7-A1F4-4AE99ACC1CF6}"/>
              </a:ext>
            </a:extLst>
          </p:cNvPr>
          <p:cNvSpPr txBox="1"/>
          <p:nvPr/>
        </p:nvSpPr>
        <p:spPr>
          <a:xfrm>
            <a:off x="10450339" y="3027116"/>
            <a:ext cx="1887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“beach wagon”</a:t>
            </a:r>
            <a:endParaRPr lang="LID4096" dirty="0"/>
          </a:p>
        </p:txBody>
      </p:sp>
      <p:cxnSp>
        <p:nvCxnSpPr>
          <p:cNvPr id="143" name="Connector: Elbow 142">
            <a:extLst>
              <a:ext uri="{FF2B5EF4-FFF2-40B4-BE49-F238E27FC236}">
                <a16:creationId xmlns:a16="http://schemas.microsoft.com/office/drawing/2014/main" id="{AA2F5E7E-3588-5C2D-A9E7-11EA6E99A55B}"/>
              </a:ext>
            </a:extLst>
          </p:cNvPr>
          <p:cNvCxnSpPr>
            <a:cxnSpLocks/>
            <a:stCxn id="39" idx="2"/>
            <a:endCxn id="142" idx="0"/>
          </p:cNvCxnSpPr>
          <p:nvPr/>
        </p:nvCxnSpPr>
        <p:spPr>
          <a:xfrm>
            <a:off x="10319282" y="2853516"/>
            <a:ext cx="1075001" cy="173600"/>
          </a:xfrm>
          <a:prstGeom prst="bentConnector2">
            <a:avLst/>
          </a:prstGeom>
          <a:ln w="381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Arrow: Down 145">
            <a:extLst>
              <a:ext uri="{FF2B5EF4-FFF2-40B4-BE49-F238E27FC236}">
                <a16:creationId xmlns:a16="http://schemas.microsoft.com/office/drawing/2014/main" id="{E0B40AAC-AE4B-DCBD-61A3-68DBE3A521E3}"/>
              </a:ext>
            </a:extLst>
          </p:cNvPr>
          <p:cNvSpPr/>
          <p:nvPr/>
        </p:nvSpPr>
        <p:spPr>
          <a:xfrm>
            <a:off x="9345426" y="3718738"/>
            <a:ext cx="285951" cy="724252"/>
          </a:xfrm>
          <a:prstGeom prst="down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6A58B4E2-7C13-7018-A3AC-4BF9DF6FD6FE}"/>
              </a:ext>
            </a:extLst>
          </p:cNvPr>
          <p:cNvSpPr/>
          <p:nvPr/>
        </p:nvSpPr>
        <p:spPr>
          <a:xfrm>
            <a:off x="9130200" y="2522879"/>
            <a:ext cx="716819" cy="1195859"/>
          </a:xfrm>
          <a:prstGeom prst="rect">
            <a:avLst/>
          </a:prstGeom>
          <a:noFill/>
          <a:ln w="57150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9005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EBF036-405C-62AB-31F7-24609B728B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626" y="3405325"/>
            <a:ext cx="5953924" cy="26293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2DAA5B-807C-8CF4-D2C6-CE1A7A984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Target groups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6FA8B-622E-C321-B7B1-DD6876D67C3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1064974" cy="2350298"/>
          </a:xfrm>
        </p:spPr>
        <p:txBody>
          <a:bodyPr/>
          <a:lstStyle/>
          <a:p>
            <a:r>
              <a:rPr lang="en-GB" sz="2200" dirty="0"/>
              <a:t>Depending on the target group [for the explanation], the influence of data is more important than how AI algorithms work.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Many computer scientists want to explain and understand AI methods.
Biologists use AI as a method to </a:t>
            </a:r>
            <a:r>
              <a:rPr lang="en-GB" sz="2200" u="sng" dirty="0"/>
              <a:t>explain biological processes</a:t>
            </a:r>
            <a:r>
              <a:rPr lang="en-GB" sz="2200" dirty="0"/>
              <a:t>.
Example: "What parameters distinguish </a:t>
            </a:r>
            <a:r>
              <a:rPr lang="en-GB" sz="2200" dirty="0">
                <a:solidFill>
                  <a:srgbClr val="519E3E"/>
                </a:solidFill>
              </a:rPr>
              <a:t>round objects </a:t>
            </a:r>
            <a:r>
              <a:rPr lang="en-GB" sz="2200" dirty="0"/>
              <a:t>from </a:t>
            </a:r>
            <a:r>
              <a:rPr lang="en-GB" sz="22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elongated</a:t>
            </a:r>
            <a:r>
              <a:rPr lang="en-GB" sz="2200" dirty="0"/>
              <a:t> ones?"</a:t>
            </a:r>
            <a:endParaRPr lang="LID4096" sz="2200" dirty="0"/>
          </a:p>
        </p:txBody>
      </p:sp>
      <p:pic>
        <p:nvPicPr>
          <p:cNvPr id="4" name="Imagem 27">
            <a:extLst>
              <a:ext uri="{FF2B5EF4-FFF2-40B4-BE49-F238E27FC236}">
                <a16:creationId xmlns:a16="http://schemas.microsoft.com/office/drawing/2014/main" id="{8F9C8D02-757D-4BA6-DFA9-A6AB856585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0235" y="2194406"/>
            <a:ext cx="1339907" cy="1339907"/>
          </a:xfrm>
          <a:prstGeom prst="rect">
            <a:avLst/>
          </a:prstGeom>
        </p:spPr>
      </p:pic>
      <p:pic>
        <p:nvPicPr>
          <p:cNvPr id="5" name="Imagem 28">
            <a:extLst>
              <a:ext uri="{FF2B5EF4-FFF2-40B4-BE49-F238E27FC236}">
                <a16:creationId xmlns:a16="http://schemas.microsoft.com/office/drawing/2014/main" id="{1BD27592-2397-F048-5EAF-839A01E95D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030" y="3429000"/>
            <a:ext cx="1339907" cy="1339907"/>
          </a:xfrm>
          <a:prstGeom prst="rect">
            <a:avLst/>
          </a:prstGeom>
        </p:spPr>
      </p:pic>
      <p:pic>
        <p:nvPicPr>
          <p:cNvPr id="6" name="Imagem 29">
            <a:extLst>
              <a:ext uri="{FF2B5EF4-FFF2-40B4-BE49-F238E27FC236}">
                <a16:creationId xmlns:a16="http://schemas.microsoft.com/office/drawing/2014/main" id="{F35B6696-82BC-BF53-EBC4-834C5B527B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2338" y="4705244"/>
            <a:ext cx="1339907" cy="13399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AF18C5-8376-59D4-3F98-3A59EAF1A0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5644" y="3433427"/>
            <a:ext cx="2521816" cy="2516919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F4241CE-699D-7A4A-BB00-751179ADFD79}"/>
              </a:ext>
            </a:extLst>
          </p:cNvPr>
          <p:cNvSpPr/>
          <p:nvPr/>
        </p:nvSpPr>
        <p:spPr>
          <a:xfrm>
            <a:off x="12760836" y="4705244"/>
            <a:ext cx="559833" cy="892486"/>
          </a:xfrm>
          <a:prstGeom prst="roundRect">
            <a:avLst/>
          </a:prstGeom>
          <a:solidFill>
            <a:srgbClr val="EE863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50881E-881F-0B3A-1530-6F47E7102379}"/>
              </a:ext>
            </a:extLst>
          </p:cNvPr>
          <p:cNvSpPr txBox="1"/>
          <p:nvPr/>
        </p:nvSpPr>
        <p:spPr>
          <a:xfrm>
            <a:off x="3325893" y="6301599"/>
            <a:ext cx="78333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7"/>
              </a:rPr>
              <a:t>https://haesleinhuepf.github.io/xai/30_shap/object_classification.html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57500C0-43B4-A1B9-8BAF-9F6B5147AAFE}"/>
              </a:ext>
            </a:extLst>
          </p:cNvPr>
          <p:cNvSpPr/>
          <p:nvPr/>
        </p:nvSpPr>
        <p:spPr>
          <a:xfrm>
            <a:off x="2396253" y="3376140"/>
            <a:ext cx="320040" cy="320040"/>
          </a:xfrm>
          <a:prstGeom prst="ellipse">
            <a:avLst/>
          </a:prstGeom>
          <a:solidFill>
            <a:srgbClr val="519E3E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92CA948-77B0-B9BB-B737-3349E3DA60C7}"/>
              </a:ext>
            </a:extLst>
          </p:cNvPr>
          <p:cNvSpPr/>
          <p:nvPr/>
        </p:nvSpPr>
        <p:spPr>
          <a:xfrm>
            <a:off x="5949774" y="3376140"/>
            <a:ext cx="320040" cy="32004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C7C9B8E-6377-F3B9-5C2F-91EC3FA107EF}"/>
              </a:ext>
            </a:extLst>
          </p:cNvPr>
          <p:cNvSpPr/>
          <p:nvPr/>
        </p:nvSpPr>
        <p:spPr>
          <a:xfrm>
            <a:off x="6183876" y="3376140"/>
            <a:ext cx="320040" cy="32004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9431440-A333-662C-8EC5-487EBD703B48}"/>
              </a:ext>
            </a:extLst>
          </p:cNvPr>
          <p:cNvSpPr/>
          <p:nvPr/>
        </p:nvSpPr>
        <p:spPr>
          <a:xfrm>
            <a:off x="2758717" y="3440467"/>
            <a:ext cx="191678" cy="194273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47927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514B288-8410-74B3-6745-BBF3C3956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Gradient Class-Activation Maps (Grad-CAM)</a:t>
            </a:r>
            <a:endParaRPr lang="LID4096" sz="36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EAE775-3B4D-DBE7-1D67-848820FB70D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Works only with NN algorithms that first process input data with convolutional layers. (</a:t>
            </a:r>
            <a:r>
              <a:rPr lang="en-GB" u="sng" dirty="0"/>
              <a:t>model-specific</a:t>
            </a:r>
            <a:r>
              <a:rPr lang="en-GB" dirty="0"/>
              <a:t>)
Independent of right half of the NN (</a:t>
            </a:r>
            <a:r>
              <a:rPr lang="en-GB" u="sng" dirty="0"/>
              <a:t>model-agnostic</a:t>
            </a:r>
            <a:r>
              <a:rPr lang="en-GB" dirty="0"/>
              <a:t>)
Visualizes intermediate results to make decision-making in the AI system interpretable</a:t>
            </a:r>
            <a:endParaRPr lang="LID4096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08B2D2-AF2E-7CB6-16AA-E8213727D3CB}"/>
              </a:ext>
            </a:extLst>
          </p:cNvPr>
          <p:cNvSpPr txBox="1"/>
          <p:nvPr/>
        </p:nvSpPr>
        <p:spPr>
          <a:xfrm>
            <a:off x="3494723" y="8712250"/>
            <a:ext cx="7835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https://www.youtube.com/watch?app=desktop&amp;v=Y8mSngdQb9Q&amp;t=559s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DC2095-0624-3578-F1A7-AD963A81D4CA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convolutional</a:t>
            </a:r>
            <a:endParaRPr lang="LID4096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18DF872-44F5-015C-FA0F-5CF8A5093CFF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convolutional</a:t>
            </a:r>
            <a:endParaRPr lang="LID4096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53E519-F1B4-4ED5-B331-6E742B39724F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AE9EB3-8096-4D77-416C-DCA3DAE7D924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E76BDA8-0D36-95CA-99EB-A547B2B3E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DC30781-BC5C-F652-5FBA-1B70D986FFFE}"/>
              </a:ext>
            </a:extLst>
          </p:cNvPr>
          <p:cNvSpPr txBox="1"/>
          <p:nvPr/>
        </p:nvSpPr>
        <p:spPr>
          <a:xfrm>
            <a:off x="5933440" y="4348025"/>
            <a:ext cx="6597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…</a:t>
            </a:r>
            <a:endParaRPr lang="LID4096" sz="4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C67F88-5E44-126D-C411-1565E26959D3}"/>
              </a:ext>
            </a:extLst>
          </p:cNvPr>
          <p:cNvSpPr txBox="1"/>
          <p:nvPr/>
        </p:nvSpPr>
        <p:spPr>
          <a:xfrm>
            <a:off x="7782560" y="3826857"/>
            <a:ext cx="269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Image-</a:t>
            </a:r>
            <a:r>
              <a:rPr lang="en-GB" dirty="0" err="1"/>
              <a:t>classification</a:t>
            </a:r>
            <a:endParaRPr lang="LID4096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BEBA7B-9891-BE64-7651-31A41DF094E0}"/>
              </a:ext>
            </a:extLst>
          </p:cNvPr>
          <p:cNvSpPr txBox="1"/>
          <p:nvPr/>
        </p:nvSpPr>
        <p:spPr>
          <a:xfrm>
            <a:off x="7782560" y="5289594"/>
            <a:ext cx="269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Image-</a:t>
            </a:r>
            <a:r>
              <a:rPr lang="en-GB" dirty="0" err="1"/>
              <a:t>segmentation</a:t>
            </a:r>
            <a:endParaRPr lang="LID4096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A456DC-1919-8653-EFEE-4FB8C932A354}"/>
              </a:ext>
            </a:extLst>
          </p:cNvPr>
          <p:cNvSpPr txBox="1"/>
          <p:nvPr/>
        </p:nvSpPr>
        <p:spPr>
          <a:xfrm>
            <a:off x="7782560" y="4560657"/>
            <a:ext cx="269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Image-</a:t>
            </a:r>
            <a:r>
              <a:rPr lang="en-GB" dirty="0" err="1"/>
              <a:t>description</a:t>
            </a:r>
            <a:endParaRPr lang="LID4096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DBDCB6-09A9-7321-EB83-84FE4DE3FB18}"/>
              </a:ext>
            </a:extLst>
          </p:cNvPr>
          <p:cNvCxnSpPr>
            <a:cxnSpLocks/>
            <a:stCxn id="13" idx="3"/>
            <a:endCxn id="14" idx="1"/>
          </p:cNvCxnSpPr>
          <p:nvPr/>
        </p:nvCxnSpPr>
        <p:spPr>
          <a:xfrm flipV="1">
            <a:off x="6593231" y="4011523"/>
            <a:ext cx="1189329" cy="72122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777BB44-629A-0892-3C14-282BC16D82F3}"/>
              </a:ext>
            </a:extLst>
          </p:cNvPr>
          <p:cNvCxnSpPr>
            <a:cxnSpLocks/>
            <a:stCxn id="13" idx="3"/>
            <a:endCxn id="16" idx="1"/>
          </p:cNvCxnSpPr>
          <p:nvPr/>
        </p:nvCxnSpPr>
        <p:spPr>
          <a:xfrm>
            <a:off x="6593231" y="4732746"/>
            <a:ext cx="1189329" cy="1257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4948D60-0A9B-59BF-D1C7-50F2CEC45F97}"/>
              </a:ext>
            </a:extLst>
          </p:cNvPr>
          <p:cNvCxnSpPr>
            <a:cxnSpLocks/>
            <a:stCxn id="13" idx="3"/>
            <a:endCxn id="15" idx="1"/>
          </p:cNvCxnSpPr>
          <p:nvPr/>
        </p:nvCxnSpPr>
        <p:spPr>
          <a:xfrm>
            <a:off x="6593231" y="4732746"/>
            <a:ext cx="1189329" cy="74151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9DE3330-AA64-0B8E-23B1-2F2E4F3394BE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(Photographer: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3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2112820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149D0-0568-7358-0047-5A8E621C9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657BF-B4A4-A9C1-6B7B-5D0E93E18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Gradient Class-Activation Maps (Grad-CAM)</a:t>
            </a:r>
            <a:endParaRPr lang="LID4096" sz="3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D9BB2B-1513-AC74-7652-BC220B9795F0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convolutional</a:t>
            </a:r>
            <a:endParaRPr lang="LID4096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734C029-E081-4866-DD0A-554A8396D79B}"/>
              </a:ext>
            </a:extLst>
          </p:cNvPr>
          <p:cNvSpPr/>
          <p:nvPr/>
        </p:nvSpPr>
        <p:spPr>
          <a:xfrm>
            <a:off x="6103387" y="4307207"/>
            <a:ext cx="339088" cy="30099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1100" dirty="0"/>
              <a:t>0.7</a:t>
            </a:r>
            <a:endParaRPr lang="LID4096" sz="11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F3A95F0-60A7-A373-9F31-C6E547E2B1F8}"/>
              </a:ext>
            </a:extLst>
          </p:cNvPr>
          <p:cNvSpPr/>
          <p:nvPr/>
        </p:nvSpPr>
        <p:spPr>
          <a:xfrm>
            <a:off x="6086243" y="47263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1100" dirty="0"/>
              <a:t>0.1</a:t>
            </a:r>
            <a:endParaRPr lang="LID4096" sz="11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B7F655D-CBCE-1730-B6BF-A31FE5D05A0E}"/>
              </a:ext>
            </a:extLst>
          </p:cNvPr>
          <p:cNvSpPr/>
          <p:nvPr/>
        </p:nvSpPr>
        <p:spPr>
          <a:xfrm>
            <a:off x="6086243" y="51454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1100" dirty="0"/>
              <a:t>0.1</a:t>
            </a:r>
            <a:endParaRPr lang="LID4096" sz="11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F24AA3-B0CF-5C0C-BA77-3EEABD816935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convolutional</a:t>
            </a:r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33E022B-AA59-DD60-7F5D-D4676F7E1AAA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37E3E8-8C2C-13D7-9111-218AAD9D54D8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130E95B-F6B3-F007-F60E-DFB0DE78D2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0C20842F-1084-ACAC-FEF4-048F6A9C4D27}"/>
              </a:ext>
            </a:extLst>
          </p:cNvPr>
          <p:cNvSpPr txBox="1"/>
          <p:nvPr/>
        </p:nvSpPr>
        <p:spPr>
          <a:xfrm>
            <a:off x="6421120" y="4215766"/>
            <a:ext cx="2641600" cy="129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Beach wagon</a:t>
            </a:r>
          </a:p>
          <a:p>
            <a:pPr>
              <a:lnSpc>
                <a:spcPct val="150000"/>
              </a:lnSpc>
            </a:pPr>
            <a:r>
              <a:rPr lang="en-GB" dirty="0"/>
              <a:t>goldfish</a:t>
            </a:r>
          </a:p>
          <a:p>
            <a:pPr>
              <a:lnSpc>
                <a:spcPct val="150000"/>
              </a:lnSpc>
            </a:pPr>
            <a:r>
              <a:rPr lang="en-GB" dirty="0"/>
              <a:t>palace</a:t>
            </a:r>
            <a:endParaRPr lang="LID4096" dirty="0"/>
          </a:p>
        </p:txBody>
      </p:sp>
      <p:sp>
        <p:nvSpPr>
          <p:cNvPr id="75" name="Left Brace 74">
            <a:extLst>
              <a:ext uri="{FF2B5EF4-FFF2-40B4-BE49-F238E27FC236}">
                <a16:creationId xmlns:a16="http://schemas.microsoft.com/office/drawing/2014/main" id="{670E5740-0D23-7381-DA26-A28BBEDD08A3}"/>
              </a:ext>
            </a:extLst>
          </p:cNvPr>
          <p:cNvSpPr/>
          <p:nvPr/>
        </p:nvSpPr>
        <p:spPr>
          <a:xfrm rot="5400000">
            <a:off x="3936366" y="1868661"/>
            <a:ext cx="264417" cy="34452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E200CBB-91C5-D0F5-285D-7ED04E16F7F9}"/>
              </a:ext>
            </a:extLst>
          </p:cNvPr>
          <p:cNvSpPr txBox="1"/>
          <p:nvPr/>
        </p:nvSpPr>
        <p:spPr>
          <a:xfrm>
            <a:off x="2476499" y="2793871"/>
            <a:ext cx="3154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Convolutional layers of a DNN such as </a:t>
            </a:r>
            <a:r>
              <a:rPr lang="en-GB" dirty="0" err="1"/>
              <a:t>ResNet</a:t>
            </a:r>
            <a:endParaRPr lang="LID4096" dirty="0"/>
          </a:p>
        </p:txBody>
      </p:sp>
      <p:sp>
        <p:nvSpPr>
          <p:cNvPr id="77" name="Left Brace 76">
            <a:extLst>
              <a:ext uri="{FF2B5EF4-FFF2-40B4-BE49-F238E27FC236}">
                <a16:creationId xmlns:a16="http://schemas.microsoft.com/office/drawing/2014/main" id="{7123491C-26F6-0CE1-19E9-EEDAD0AAFA33}"/>
              </a:ext>
            </a:extLst>
          </p:cNvPr>
          <p:cNvSpPr/>
          <p:nvPr/>
        </p:nvSpPr>
        <p:spPr>
          <a:xfrm rot="5400000">
            <a:off x="1005049" y="2515913"/>
            <a:ext cx="264417" cy="215074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8" name="Left Brace 77">
            <a:extLst>
              <a:ext uri="{FF2B5EF4-FFF2-40B4-BE49-F238E27FC236}">
                <a16:creationId xmlns:a16="http://schemas.microsoft.com/office/drawing/2014/main" id="{39A73A2F-640F-E251-DCF5-963E968EF334}"/>
              </a:ext>
            </a:extLst>
          </p:cNvPr>
          <p:cNvSpPr/>
          <p:nvPr/>
        </p:nvSpPr>
        <p:spPr>
          <a:xfrm rot="5400000">
            <a:off x="6099031" y="3284568"/>
            <a:ext cx="264417" cy="6134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147EA62-42F6-8EF9-F452-3164F4F2E9EC}"/>
              </a:ext>
            </a:extLst>
          </p:cNvPr>
          <p:cNvSpPr txBox="1"/>
          <p:nvPr/>
        </p:nvSpPr>
        <p:spPr>
          <a:xfrm>
            <a:off x="73535" y="2877955"/>
            <a:ext cx="2139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Input image</a:t>
            </a:r>
            <a:endParaRPr lang="LID4096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CA26829-2EB2-D19A-3938-B32A7E8B0AA3}"/>
              </a:ext>
            </a:extLst>
          </p:cNvPr>
          <p:cNvSpPr txBox="1"/>
          <p:nvPr/>
        </p:nvSpPr>
        <p:spPr>
          <a:xfrm>
            <a:off x="5756880" y="2806777"/>
            <a:ext cx="1977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Output: a vector of probabilities.</a:t>
            </a:r>
            <a:endParaRPr lang="LID4096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110D37D-B385-E0A2-15E5-349C1D5E7023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4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0E3761-7A1C-7A98-8EE8-7E9BB1C7D82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187580"/>
          </a:xfrm>
        </p:spPr>
        <p:txBody>
          <a:bodyPr/>
          <a:lstStyle/>
          <a:p>
            <a:r>
              <a:rPr lang="en-GB" dirty="0" err="1"/>
              <a:t>Is</a:t>
            </a:r>
            <a:r>
              <a:rPr lang="en-GB" dirty="0"/>
              <a:t> applied</a:t>
            </a:r>
            <a:r>
              <a:rPr lang="en-GB" dirty="0" err="1"/>
              <a:t> to </a:t>
            </a:r>
            <a:r>
              <a:rPr lang="en-GB" dirty="0"/>
              <a:t>existing</a:t>
            </a:r>
            <a:r>
              <a:rPr lang="en-GB" dirty="0" err="1"/>
              <a:t> </a:t>
            </a:r>
            <a:r>
              <a:rPr lang="en-GB" dirty="0"/>
              <a:t>network</a:t>
            </a:r>
            <a:r>
              <a:rPr lang="en-GB" dirty="0" err="1"/>
              <a:t> </a:t>
            </a:r>
            <a:r>
              <a:rPr lang="en-GB" dirty="0"/>
              <a:t>; </a:t>
            </a:r>
            <a:r>
              <a:rPr lang="en-GB" dirty="0" err="1"/>
              <a:t>no</a:t>
            </a:r>
            <a:r>
              <a:rPr lang="en-GB" dirty="0"/>
              <a:t> </a:t>
            </a:r>
            <a:r>
              <a:rPr lang="en-GB" dirty="0" err="1"/>
              <a:t>modification</a:t>
            </a:r>
            <a:r>
              <a:rPr lang="en-GB" dirty="0"/>
              <a:t> of the </a:t>
            </a:r>
            <a:r>
              <a:rPr lang="en-GB" dirty="0" err="1"/>
              <a:t>architecture</a:t>
            </a:r>
            <a:r>
              <a:rPr lang="en-GB" dirty="0"/>
              <a:t> </a:t>
            </a:r>
            <a:r>
              <a:rPr lang="en-GB" dirty="0" err="1"/>
              <a:t>necessary</a:t>
            </a:r>
            <a:r>
              <a:rPr lang="en-GB" dirty="0"/>
              <a:t> (post-hoc method).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182685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ED73D-80CC-96D2-B0F9-D14DE498D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2A5E9-062A-656F-EB97-3635B28AD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Gradient Class-Activation Maps (Grad-CAM)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C6BFB-4705-7F43-8A87-782BA42537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86694"/>
          </a:xfrm>
        </p:spPr>
        <p:txBody>
          <a:bodyPr/>
          <a:lstStyle/>
          <a:p>
            <a:r>
              <a:rPr lang="en-GB" dirty="0"/>
              <a:t>Applied to existing network; no adaptation of the architecture necessary (post-hoc method).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2E64AB-E5E3-11EE-AD1C-80104AA86512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B5424AF-F45E-1578-1F3D-F6A32F37B39C}"/>
              </a:ext>
            </a:extLst>
          </p:cNvPr>
          <p:cNvSpPr/>
          <p:nvPr/>
        </p:nvSpPr>
        <p:spPr>
          <a:xfrm>
            <a:off x="6103387" y="4307207"/>
            <a:ext cx="339088" cy="30099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A572238-A8F2-1176-D5AC-B2506744040A}"/>
              </a:ext>
            </a:extLst>
          </p:cNvPr>
          <p:cNvSpPr/>
          <p:nvPr/>
        </p:nvSpPr>
        <p:spPr>
          <a:xfrm>
            <a:off x="6086243" y="47263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16EB55B-5D5B-CF9E-D87E-A203A3CD5713}"/>
              </a:ext>
            </a:extLst>
          </p:cNvPr>
          <p:cNvSpPr/>
          <p:nvPr/>
        </p:nvSpPr>
        <p:spPr>
          <a:xfrm>
            <a:off x="6086243" y="51454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D454FE-E7A5-B181-2DD1-60DA05BEA81F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7E8F47-1ABF-BD0C-54E0-BD9AAE6C6B4C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8ED17B-3746-E950-0EBA-B32EA697A287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8988F0D-59C0-1ED2-141E-BF208481B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70D2F0F-98A4-4838-4F58-BAACB15ECD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978" y="2026189"/>
            <a:ext cx="2150747" cy="1205644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8B6FB8-F07C-A4B5-4F2B-5DD0FCB1C730}"/>
              </a:ext>
            </a:extLst>
          </p:cNvPr>
          <p:cNvCxnSpPr>
            <a:cxnSpLocks/>
          </p:cNvCxnSpPr>
          <p:nvPr/>
        </p:nvCxnSpPr>
        <p:spPr>
          <a:xfrm>
            <a:off x="1056640" y="3231833"/>
            <a:ext cx="1561025" cy="597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9EDED2B-114A-5488-305A-AE4FA3A20638}"/>
              </a:ext>
            </a:extLst>
          </p:cNvPr>
          <p:cNvCxnSpPr>
            <a:cxnSpLocks/>
          </p:cNvCxnSpPr>
          <p:nvPr/>
        </p:nvCxnSpPr>
        <p:spPr>
          <a:xfrm flipH="1" flipV="1">
            <a:off x="2198023" y="3231833"/>
            <a:ext cx="419641" cy="597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7BC0D640-711D-9384-33A6-3B860C25B4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821" y="2026189"/>
            <a:ext cx="2150746" cy="120564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D9A1637-BCE4-5655-BCCF-EDC3B36ED7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4598" y="2026189"/>
            <a:ext cx="2142804" cy="1205644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4EC1D84-6CF5-19C7-CCCD-4ACF10130F96}"/>
              </a:ext>
            </a:extLst>
          </p:cNvPr>
          <p:cNvCxnSpPr>
            <a:cxnSpLocks/>
          </p:cNvCxnSpPr>
          <p:nvPr/>
        </p:nvCxnSpPr>
        <p:spPr>
          <a:xfrm>
            <a:off x="3302394" y="3231833"/>
            <a:ext cx="30089" cy="7496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6179A55-AE77-1DAE-B69D-466ED3E0BBA8}"/>
              </a:ext>
            </a:extLst>
          </p:cNvPr>
          <p:cNvCxnSpPr>
            <a:cxnSpLocks/>
          </p:cNvCxnSpPr>
          <p:nvPr/>
        </p:nvCxnSpPr>
        <p:spPr>
          <a:xfrm flipH="1">
            <a:off x="3332480" y="3231833"/>
            <a:ext cx="1158039" cy="7496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D62F853-AF60-439E-6879-BFCDC11D39A9}"/>
              </a:ext>
            </a:extLst>
          </p:cNvPr>
          <p:cNvCxnSpPr>
            <a:cxnSpLocks/>
          </p:cNvCxnSpPr>
          <p:nvPr/>
        </p:nvCxnSpPr>
        <p:spPr>
          <a:xfrm>
            <a:off x="5537200" y="3231833"/>
            <a:ext cx="254000" cy="10753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6445EC2-E88E-544A-14D9-FD9492855334}"/>
              </a:ext>
            </a:extLst>
          </p:cNvPr>
          <p:cNvCxnSpPr>
            <a:cxnSpLocks/>
          </p:cNvCxnSpPr>
          <p:nvPr/>
        </p:nvCxnSpPr>
        <p:spPr>
          <a:xfrm flipH="1">
            <a:off x="5791200" y="3231833"/>
            <a:ext cx="894080" cy="10753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0F2EC565-4361-B490-F681-BDE21CA62FB0}"/>
              </a:ext>
            </a:extLst>
          </p:cNvPr>
          <p:cNvSpPr txBox="1"/>
          <p:nvPr/>
        </p:nvSpPr>
        <p:spPr>
          <a:xfrm>
            <a:off x="6421120" y="4215766"/>
            <a:ext cx="2641600" cy="129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Beach wagon</a:t>
            </a:r>
          </a:p>
          <a:p>
            <a:pPr>
              <a:lnSpc>
                <a:spcPct val="150000"/>
              </a:lnSpc>
            </a:pPr>
            <a:r>
              <a:rPr lang="en-GB" dirty="0"/>
              <a:t>goldfish</a:t>
            </a:r>
          </a:p>
          <a:p>
            <a:pPr>
              <a:lnSpc>
                <a:spcPct val="150000"/>
              </a:lnSpc>
            </a:pPr>
            <a:r>
              <a:rPr lang="en-GB" dirty="0"/>
              <a:t>palace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90EE57-F652-3337-36C8-F02CFE4D792A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7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25" name="Speech Bubble: Rectangle 24">
            <a:extLst>
              <a:ext uri="{FF2B5EF4-FFF2-40B4-BE49-F238E27FC236}">
                <a16:creationId xmlns:a16="http://schemas.microsoft.com/office/drawing/2014/main" id="{D72CF542-8B82-C630-8D6A-4CA62D39586C}"/>
              </a:ext>
            </a:extLst>
          </p:cNvPr>
          <p:cNvSpPr/>
          <p:nvPr/>
        </p:nvSpPr>
        <p:spPr>
          <a:xfrm>
            <a:off x="7421401" y="2029486"/>
            <a:ext cx="3737851" cy="972702"/>
          </a:xfrm>
          <a:prstGeom prst="wedgeRectCallout">
            <a:avLst>
              <a:gd name="adj1" fmla="val -53700"/>
              <a:gd name="adj2" fmla="val 19337"/>
            </a:avLst>
          </a:prstGeom>
          <a:noFill/>
          <a:ln w="3810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“2028 feature images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with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each 13x13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pixels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”</a:t>
            </a:r>
            <a:endParaRPr lang="LID4096" sz="28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4BD28E-17FD-7D74-9BC4-0D4F518080C0}"/>
              </a:ext>
            </a:extLst>
          </p:cNvPr>
          <p:cNvSpPr/>
          <p:nvPr/>
        </p:nvSpPr>
        <p:spPr>
          <a:xfrm>
            <a:off x="20195" y="3566160"/>
            <a:ext cx="1852643" cy="262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400x400</a:t>
            </a:r>
            <a:endParaRPr lang="LID409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0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CE328-7E6B-D41F-DA28-19D3EEC56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9BED8-634A-EBBF-796F-0D1BEAA8A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5B08F6-7A51-0090-CE9E-612B6749D5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86694"/>
          </a:xfrm>
        </p:spPr>
        <p:txBody>
          <a:bodyPr/>
          <a:lstStyle/>
          <a:p>
            <a:r>
              <a:rPr lang="en-GB" sz="2800" dirty="0"/>
              <a:t>What </a:t>
            </a:r>
            <a:r>
              <a:rPr lang="en-GB" sz="2800" dirty="0" err="1"/>
              <a:t>is </a:t>
            </a:r>
            <a:r>
              <a:rPr lang="en-GB" sz="2800" dirty="0"/>
              <a:t>this</a:t>
            </a:r>
            <a:r>
              <a:rPr lang="en-GB" sz="2800" dirty="0" err="1"/>
              <a:t> part </a:t>
            </a:r>
            <a:r>
              <a:rPr lang="en-GB" sz="2800" dirty="0"/>
              <a:t>of </a:t>
            </a:r>
            <a:r>
              <a:rPr lang="en-GB" sz="2800" dirty="0" err="1">
                <a:solidFill>
                  <a:srgbClr val="FF0000"/>
                </a:solidFill>
              </a:rPr>
              <a:t>a </a:t>
            </a:r>
            <a:r>
              <a:rPr lang="en-GB" sz="2800" dirty="0">
                <a:solidFill>
                  <a:srgbClr val="FF0000"/>
                </a:solidFill>
              </a:rPr>
              <a:t>DNN </a:t>
            </a:r>
            <a:r>
              <a:rPr lang="en-GB" sz="2800" dirty="0" err="1"/>
              <a:t>typically</a:t>
            </a:r>
            <a:r>
              <a:rPr lang="en-GB" sz="2800" dirty="0"/>
              <a:t> called?</a:t>
            </a:r>
            <a:endParaRPr lang="LID4096" sz="2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600C3A-C6D7-BB34-4D12-D7E645B852B5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80173B3-1910-B09D-F27F-B2DC2D6F8332}"/>
              </a:ext>
            </a:extLst>
          </p:cNvPr>
          <p:cNvSpPr/>
          <p:nvPr/>
        </p:nvSpPr>
        <p:spPr>
          <a:xfrm>
            <a:off x="6103387" y="4307207"/>
            <a:ext cx="339088" cy="30099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DEAC962-B00B-402E-0811-EF4A4154EBE7}"/>
              </a:ext>
            </a:extLst>
          </p:cNvPr>
          <p:cNvSpPr/>
          <p:nvPr/>
        </p:nvSpPr>
        <p:spPr>
          <a:xfrm>
            <a:off x="6086243" y="47263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8CE693D-A78B-8E06-AF0A-A877833D9BD6}"/>
              </a:ext>
            </a:extLst>
          </p:cNvPr>
          <p:cNvSpPr/>
          <p:nvPr/>
        </p:nvSpPr>
        <p:spPr>
          <a:xfrm>
            <a:off x="6086243" y="51454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0F9628-BDEF-F5C7-EFF2-B3B500DED1D0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86A187-0D0B-9279-AF08-27A046667CA8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B0BF16-3318-8A3B-47E8-CBE641C68ABB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08BA0AB-D276-6B29-A111-9F8F45E59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E48F1A2-49E9-7ECB-0D42-A25A257AEA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978" y="2026189"/>
            <a:ext cx="2150747" cy="1205644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3B34CC9-3F02-C410-4C66-C400C0E3D09A}"/>
              </a:ext>
            </a:extLst>
          </p:cNvPr>
          <p:cNvCxnSpPr>
            <a:cxnSpLocks/>
          </p:cNvCxnSpPr>
          <p:nvPr/>
        </p:nvCxnSpPr>
        <p:spPr>
          <a:xfrm>
            <a:off x="1056640" y="3231833"/>
            <a:ext cx="1561025" cy="597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75374C-5CFF-94C7-9192-C833ECF3467B}"/>
              </a:ext>
            </a:extLst>
          </p:cNvPr>
          <p:cNvCxnSpPr>
            <a:cxnSpLocks/>
          </p:cNvCxnSpPr>
          <p:nvPr/>
        </p:nvCxnSpPr>
        <p:spPr>
          <a:xfrm flipH="1" flipV="1">
            <a:off x="2198023" y="3231833"/>
            <a:ext cx="419641" cy="597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BAC16657-6906-BAFA-CCF7-1450EFD88F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821" y="2026189"/>
            <a:ext cx="2150746" cy="120564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AE46D70-A10C-7936-A9E4-A663742F45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4598" y="2026189"/>
            <a:ext cx="2142804" cy="1205644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E9639FA-83CB-4948-437C-87F21534B1CC}"/>
              </a:ext>
            </a:extLst>
          </p:cNvPr>
          <p:cNvCxnSpPr>
            <a:cxnSpLocks/>
          </p:cNvCxnSpPr>
          <p:nvPr/>
        </p:nvCxnSpPr>
        <p:spPr>
          <a:xfrm>
            <a:off x="3302394" y="3231833"/>
            <a:ext cx="30089" cy="7496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7476B28-899E-5260-C9A2-518DEA45FC19}"/>
              </a:ext>
            </a:extLst>
          </p:cNvPr>
          <p:cNvCxnSpPr>
            <a:cxnSpLocks/>
          </p:cNvCxnSpPr>
          <p:nvPr/>
        </p:nvCxnSpPr>
        <p:spPr>
          <a:xfrm flipH="1">
            <a:off x="3332480" y="3231833"/>
            <a:ext cx="1158039" cy="7496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C7026BE-47DA-41B6-9223-7FD7D16D8033}"/>
              </a:ext>
            </a:extLst>
          </p:cNvPr>
          <p:cNvCxnSpPr>
            <a:cxnSpLocks/>
          </p:cNvCxnSpPr>
          <p:nvPr/>
        </p:nvCxnSpPr>
        <p:spPr>
          <a:xfrm>
            <a:off x="5537200" y="3231833"/>
            <a:ext cx="254000" cy="10753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F35D95B-AC8B-46D4-990C-8268CC53A91B}"/>
              </a:ext>
            </a:extLst>
          </p:cNvPr>
          <p:cNvCxnSpPr>
            <a:cxnSpLocks/>
          </p:cNvCxnSpPr>
          <p:nvPr/>
        </p:nvCxnSpPr>
        <p:spPr>
          <a:xfrm flipH="1">
            <a:off x="5791200" y="3231833"/>
            <a:ext cx="894080" cy="10753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64529F8B-D783-83F5-5CF9-277E08D9F6B5}"/>
              </a:ext>
            </a:extLst>
          </p:cNvPr>
          <p:cNvSpPr txBox="1"/>
          <p:nvPr/>
        </p:nvSpPr>
        <p:spPr>
          <a:xfrm>
            <a:off x="6421120" y="4215766"/>
            <a:ext cx="2641600" cy="129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Beach wagon</a:t>
            </a:r>
          </a:p>
          <a:p>
            <a:pPr>
              <a:lnSpc>
                <a:spcPct val="150000"/>
              </a:lnSpc>
            </a:pPr>
            <a:r>
              <a:rPr lang="en-GB" dirty="0"/>
              <a:t>goldfish</a:t>
            </a:r>
          </a:p>
          <a:p>
            <a:pPr>
              <a:lnSpc>
                <a:spcPct val="150000"/>
              </a:lnSpc>
            </a:pPr>
            <a:r>
              <a:rPr lang="en-GB" dirty="0"/>
              <a:t>palace</a:t>
            </a:r>
            <a:endParaRPr lang="LID4096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D4A55C2-2E5D-8091-3690-3ABD945C123A}"/>
              </a:ext>
            </a:extLst>
          </p:cNvPr>
          <p:cNvSpPr/>
          <p:nvPr/>
        </p:nvSpPr>
        <p:spPr>
          <a:xfrm>
            <a:off x="2274800" y="3724698"/>
            <a:ext cx="3634109" cy="2278381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133C0F-81CB-DF67-F3E1-D068360D86DA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7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E762B2-D39B-162B-D189-5E7E3E8A7580}"/>
              </a:ext>
            </a:extLst>
          </p:cNvPr>
          <p:cNvSpPr/>
          <p:nvPr/>
        </p:nvSpPr>
        <p:spPr>
          <a:xfrm>
            <a:off x="7824850" y="1819783"/>
            <a:ext cx="2917726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Reducer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C6F10B-7A46-F3BE-036A-D9CF592D7020}"/>
              </a:ext>
            </a:extLst>
          </p:cNvPr>
          <p:cNvSpPr/>
          <p:nvPr/>
        </p:nvSpPr>
        <p:spPr>
          <a:xfrm>
            <a:off x="9509764" y="1819783"/>
            <a:ext cx="285563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Increaser</a:t>
            </a:r>
            <a:endParaRPr lang="LID4096" sz="2400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B1DB17-B0B3-1601-3821-AB2A332BA9DD}"/>
              </a:ext>
            </a:extLst>
          </p:cNvPr>
          <p:cNvSpPr/>
          <p:nvPr/>
        </p:nvSpPr>
        <p:spPr>
          <a:xfrm>
            <a:off x="8243656" y="3969582"/>
            <a:ext cx="232216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Encoder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1C2F82B-F856-C441-67F8-8F9C770E3907}"/>
              </a:ext>
            </a:extLst>
          </p:cNvPr>
          <p:cNvSpPr/>
          <p:nvPr/>
        </p:nvSpPr>
        <p:spPr>
          <a:xfrm>
            <a:off x="9708667" y="3964695"/>
            <a:ext cx="2555291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Decoder</a:t>
            </a:r>
            <a:endParaRPr lang="LID4096" sz="2400" dirty="0">
              <a:solidFill>
                <a:schemeClr val="tx1"/>
              </a:solidFill>
            </a:endParaRPr>
          </a:p>
        </p:txBody>
      </p:sp>
      <p:pic>
        <p:nvPicPr>
          <p:cNvPr id="19" name="Imagem 27">
            <a:extLst>
              <a:ext uri="{FF2B5EF4-FFF2-40B4-BE49-F238E27FC236}">
                <a16:creationId xmlns:a16="http://schemas.microsoft.com/office/drawing/2014/main" id="{14B42E28-18E3-3B87-F49B-6B028A6E24D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544" y="2553365"/>
            <a:ext cx="1339907" cy="1339907"/>
          </a:xfrm>
          <a:prstGeom prst="rect">
            <a:avLst/>
          </a:prstGeom>
        </p:spPr>
      </p:pic>
      <p:pic>
        <p:nvPicPr>
          <p:cNvPr id="22" name="Imagem 28">
            <a:extLst>
              <a:ext uri="{FF2B5EF4-FFF2-40B4-BE49-F238E27FC236}">
                <a16:creationId xmlns:a16="http://schemas.microsoft.com/office/drawing/2014/main" id="{2BDFF347-E151-1053-0E73-250E571C64B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39" y="4711985"/>
            <a:ext cx="1339907" cy="1339907"/>
          </a:xfrm>
          <a:prstGeom prst="rect">
            <a:avLst/>
          </a:prstGeom>
        </p:spPr>
      </p:pic>
      <p:pic>
        <p:nvPicPr>
          <p:cNvPr id="23" name="Imagem 30">
            <a:extLst>
              <a:ext uri="{FF2B5EF4-FFF2-40B4-BE49-F238E27FC236}">
                <a16:creationId xmlns:a16="http://schemas.microsoft.com/office/drawing/2014/main" id="{1E35E3A2-93C9-7EFF-6ADC-9F0FC9FD7BA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435" y="2564958"/>
            <a:ext cx="1339907" cy="1339907"/>
          </a:xfrm>
          <a:prstGeom prst="rect">
            <a:avLst/>
          </a:prstGeom>
        </p:spPr>
      </p:pic>
      <p:pic>
        <p:nvPicPr>
          <p:cNvPr id="24" name="Imagem 29">
            <a:extLst>
              <a:ext uri="{FF2B5EF4-FFF2-40B4-BE49-F238E27FC236}">
                <a16:creationId xmlns:a16="http://schemas.microsoft.com/office/drawing/2014/main" id="{829B0B6C-8B15-0168-7EBA-157AEC34677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797" y="4711985"/>
            <a:ext cx="1339907" cy="1339907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A1714F0-1F6E-D367-4423-6C1A8989C1EF}"/>
              </a:ext>
            </a:extLst>
          </p:cNvPr>
          <p:cNvSpPr/>
          <p:nvPr/>
        </p:nvSpPr>
        <p:spPr>
          <a:xfrm>
            <a:off x="20195" y="3566160"/>
            <a:ext cx="1852643" cy="262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400x400</a:t>
            </a:r>
            <a:endParaRPr lang="LID409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74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EE018-235A-FCE5-6E56-CE2C44461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238D4-E840-A50D-F49A-E9AE04D90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2682875" algn="l"/>
              </a:tabLst>
            </a:pPr>
            <a:r>
              <a:rPr lang="en-GB" sz="3600" dirty="0"/>
              <a:t>Gradient Class-Activation Maps (Grad-CAM)</a:t>
            </a:r>
            <a:endParaRPr lang="LID4096" sz="3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722468E-EE01-A121-CA14-F494D99782FC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convolutional</a:t>
            </a:r>
            <a:endParaRPr lang="LID4096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B6F6325-D73A-0E5C-E582-E52F5195B95B}"/>
              </a:ext>
            </a:extLst>
          </p:cNvPr>
          <p:cNvSpPr/>
          <p:nvPr/>
        </p:nvSpPr>
        <p:spPr>
          <a:xfrm>
            <a:off x="6103387" y="4307207"/>
            <a:ext cx="339088" cy="30099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6408418-A73A-18B6-DED7-2ED18E9604BE}"/>
              </a:ext>
            </a:extLst>
          </p:cNvPr>
          <p:cNvSpPr/>
          <p:nvPr/>
        </p:nvSpPr>
        <p:spPr>
          <a:xfrm>
            <a:off x="6086243" y="47263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21FC881-447C-9CA0-DC86-CD4B305B47F0}"/>
              </a:ext>
            </a:extLst>
          </p:cNvPr>
          <p:cNvSpPr/>
          <p:nvPr/>
        </p:nvSpPr>
        <p:spPr>
          <a:xfrm>
            <a:off x="6086243" y="51454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8" name="Speech Bubble: Rectangle 47">
            <a:extLst>
              <a:ext uri="{FF2B5EF4-FFF2-40B4-BE49-F238E27FC236}">
                <a16:creationId xmlns:a16="http://schemas.microsoft.com/office/drawing/2014/main" id="{0588A07B-D3EC-1EC8-2BDD-17C2181F81D8}"/>
              </a:ext>
            </a:extLst>
          </p:cNvPr>
          <p:cNvSpPr/>
          <p:nvPr/>
        </p:nvSpPr>
        <p:spPr>
          <a:xfrm>
            <a:off x="7680004" y="2049683"/>
            <a:ext cx="3980018" cy="2257523"/>
          </a:xfrm>
          <a:prstGeom prst="wedgeRectCallout">
            <a:avLst>
              <a:gd name="adj1" fmla="val -55856"/>
              <a:gd name="adj2" fmla="val -29087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None of these images directly says anything about image content. There is no feature image “Beach wagon”</a:t>
            </a:r>
            <a:endParaRPr lang="LID4096" sz="28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A7666B-AC58-9F83-FD1B-39B1F9226CB1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convolutional</a:t>
            </a:r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C134A9-89A2-D20D-D1E9-3AA9293B3578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CC99C84-3A9E-C91E-2D47-B8C1D2888B39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5081E55-86BA-12F0-1EC0-7ED2F2FB9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5DD80F8-C99A-C744-7DD0-B3DB219BFB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978" y="2026189"/>
            <a:ext cx="2150747" cy="1205644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D4E0D9A-52FF-14D1-ECCA-20A93FBFE3C4}"/>
              </a:ext>
            </a:extLst>
          </p:cNvPr>
          <p:cNvCxnSpPr>
            <a:cxnSpLocks/>
          </p:cNvCxnSpPr>
          <p:nvPr/>
        </p:nvCxnSpPr>
        <p:spPr>
          <a:xfrm>
            <a:off x="1056640" y="3231833"/>
            <a:ext cx="1561025" cy="597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2205442-F8B4-2FDE-49EB-CDEB4730632B}"/>
              </a:ext>
            </a:extLst>
          </p:cNvPr>
          <p:cNvCxnSpPr>
            <a:cxnSpLocks/>
          </p:cNvCxnSpPr>
          <p:nvPr/>
        </p:nvCxnSpPr>
        <p:spPr>
          <a:xfrm flipH="1" flipV="1">
            <a:off x="2198023" y="3231833"/>
            <a:ext cx="419641" cy="597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BD46B6AE-F8C2-6EA3-45B1-3619868F17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821" y="2026189"/>
            <a:ext cx="2150746" cy="120564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28FA85C-D37C-D9FD-F13F-C1241ED70D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4598" y="2026189"/>
            <a:ext cx="2142804" cy="1205644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CF7C4D3-53E7-DE45-C326-7BE8F1C8FFDF}"/>
              </a:ext>
            </a:extLst>
          </p:cNvPr>
          <p:cNvCxnSpPr>
            <a:cxnSpLocks/>
          </p:cNvCxnSpPr>
          <p:nvPr/>
        </p:nvCxnSpPr>
        <p:spPr>
          <a:xfrm>
            <a:off x="3302394" y="3231833"/>
            <a:ext cx="30089" cy="7496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8F185E5-1665-C48B-43E5-C1939FD4E7E6}"/>
              </a:ext>
            </a:extLst>
          </p:cNvPr>
          <p:cNvCxnSpPr>
            <a:cxnSpLocks/>
          </p:cNvCxnSpPr>
          <p:nvPr/>
        </p:nvCxnSpPr>
        <p:spPr>
          <a:xfrm flipH="1">
            <a:off x="3332480" y="3231833"/>
            <a:ext cx="1158039" cy="7496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732DD4C-AA64-DF10-2993-A94E68240EE5}"/>
              </a:ext>
            </a:extLst>
          </p:cNvPr>
          <p:cNvCxnSpPr>
            <a:cxnSpLocks/>
          </p:cNvCxnSpPr>
          <p:nvPr/>
        </p:nvCxnSpPr>
        <p:spPr>
          <a:xfrm>
            <a:off x="5537200" y="3231833"/>
            <a:ext cx="254000" cy="10753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01EFA71-2F4B-CF2D-B43C-E6EADBE4E2DD}"/>
              </a:ext>
            </a:extLst>
          </p:cNvPr>
          <p:cNvCxnSpPr>
            <a:cxnSpLocks/>
          </p:cNvCxnSpPr>
          <p:nvPr/>
        </p:nvCxnSpPr>
        <p:spPr>
          <a:xfrm flipH="1">
            <a:off x="5791200" y="3231833"/>
            <a:ext cx="894080" cy="10753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0F2A6563-E19A-521C-CEE2-D13156326B6E}"/>
              </a:ext>
            </a:extLst>
          </p:cNvPr>
          <p:cNvSpPr txBox="1"/>
          <p:nvPr/>
        </p:nvSpPr>
        <p:spPr>
          <a:xfrm>
            <a:off x="6421120" y="4215766"/>
            <a:ext cx="2641600" cy="129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Beach wagon</a:t>
            </a:r>
          </a:p>
          <a:p>
            <a:pPr>
              <a:lnSpc>
                <a:spcPct val="150000"/>
              </a:lnSpc>
            </a:pPr>
            <a:r>
              <a:rPr lang="en-GB" dirty="0"/>
              <a:t>goldfish</a:t>
            </a:r>
          </a:p>
          <a:p>
            <a:pPr>
              <a:lnSpc>
                <a:spcPct val="150000"/>
              </a:lnSpc>
            </a:pPr>
            <a:r>
              <a:rPr lang="en-GB" dirty="0"/>
              <a:t>palace</a:t>
            </a:r>
            <a:endParaRPr lang="LID4096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DA0102-7A9D-3BE1-1E24-FF859AC84371}"/>
              </a:ext>
            </a:extLst>
          </p:cNvPr>
          <p:cNvSpPr/>
          <p:nvPr/>
        </p:nvSpPr>
        <p:spPr>
          <a:xfrm>
            <a:off x="5537199" y="4231006"/>
            <a:ext cx="716819" cy="1294585"/>
          </a:xfrm>
          <a:prstGeom prst="rect">
            <a:avLst/>
          </a:prstGeom>
          <a:noFill/>
          <a:ln w="57150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03E61-9FEE-24A6-416B-48DCC749AEA4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7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1E4D28-EC90-7608-DFF6-65F4E50AD0A3}"/>
              </a:ext>
            </a:extLst>
          </p:cNvPr>
          <p:cNvSpPr/>
          <p:nvPr/>
        </p:nvSpPr>
        <p:spPr>
          <a:xfrm>
            <a:off x="20195" y="3566160"/>
            <a:ext cx="1852643" cy="262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400x400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F3E311-3E2B-1BEB-43FA-6899BE11716A}"/>
              </a:ext>
            </a:extLst>
          </p:cNvPr>
          <p:cNvSpPr txBox="1"/>
          <p:nvPr/>
        </p:nvSpPr>
        <p:spPr>
          <a:xfrm>
            <a:off x="5515616" y="5626560"/>
            <a:ext cx="2904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3">
                    <a:lumMod val="75000"/>
                  </a:schemeClr>
                </a:solidFill>
              </a:rPr>
              <a:t>Grad-CAM </a:t>
            </a:r>
            <a:r>
              <a:rPr lang="en-GB" dirty="0" err="1">
                <a:solidFill>
                  <a:schemeClr val="accent3">
                    <a:lumMod val="75000"/>
                  </a:schemeClr>
                </a:solidFill>
              </a:rPr>
              <a:t>happens</a:t>
            </a:r>
            <a:r>
              <a:rPr lang="en-GB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accent3">
                    <a:lumMod val="75000"/>
                  </a:schemeClr>
                </a:solidFill>
              </a:rPr>
              <a:t>here</a:t>
            </a:r>
            <a:endParaRPr lang="LID4096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169C17FD-E656-0997-D5E4-4B909C55A5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97218"/>
          </a:xfrm>
        </p:spPr>
        <p:txBody>
          <a:bodyPr/>
          <a:lstStyle/>
          <a:p>
            <a:r>
              <a:rPr lang="en-GB" dirty="0"/>
              <a:t>Applied to existing network; no adaptation of the architecture necessary (post-hoc method).</a:t>
            </a:r>
            <a:endParaRPr lang="LID4096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09290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6B270-16AF-547E-53CC-C4EBFB5A4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Gradient Class-Activation Maps (Grad-CAM)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BAB81B-F36B-A15C-0AAE-4C9D121E6CF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74369"/>
          </a:xfrm>
        </p:spPr>
        <p:txBody>
          <a:bodyPr/>
          <a:lstStyle/>
          <a:p>
            <a:r>
              <a:rPr lang="en-GB" dirty="0"/>
              <a:t>Back-propagation of a perfect classification (1,0,0) gives us gradients (weight changes) to improve the classification.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867F8CC-62D1-153E-B5A3-170E0D9F397E}"/>
              </a:ext>
            </a:extLst>
          </p:cNvPr>
          <p:cNvSpPr/>
          <p:nvPr/>
        </p:nvSpPr>
        <p:spPr>
          <a:xfrm>
            <a:off x="412292" y="3226925"/>
            <a:ext cx="1421133" cy="113919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EA07C37-6FD5-D5A2-866A-96AFE09473D1}"/>
              </a:ext>
            </a:extLst>
          </p:cNvPr>
          <p:cNvSpPr/>
          <p:nvPr/>
        </p:nvSpPr>
        <p:spPr>
          <a:xfrm>
            <a:off x="4040271" y="3226925"/>
            <a:ext cx="339088" cy="300990"/>
          </a:xfrm>
          <a:prstGeom prst="ellipse">
            <a:avLst/>
          </a:prstGeom>
          <a:solidFill>
            <a:schemeClr val="tx1">
              <a:lumMod val="90000"/>
              <a:lumOff val="10000"/>
            </a:schemeClr>
          </a:solidFill>
          <a:ln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  <a:endParaRPr lang="LID4096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60DE683-F4C5-94AA-26AC-381A28CE6307}"/>
              </a:ext>
            </a:extLst>
          </p:cNvPr>
          <p:cNvSpPr/>
          <p:nvPr/>
        </p:nvSpPr>
        <p:spPr>
          <a:xfrm>
            <a:off x="4023127" y="3646025"/>
            <a:ext cx="339088" cy="3009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0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C5F80BF-EB2F-FFC5-BAE0-D2158D1C8681}"/>
              </a:ext>
            </a:extLst>
          </p:cNvPr>
          <p:cNvSpPr/>
          <p:nvPr/>
        </p:nvSpPr>
        <p:spPr>
          <a:xfrm>
            <a:off x="4023127" y="4065125"/>
            <a:ext cx="339088" cy="3009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0</a:t>
            </a:r>
            <a:endParaRPr lang="LID4096" dirty="0">
              <a:solidFill>
                <a:schemeClr val="tx1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DFC634A-DCBC-6EDC-EDB8-21571D79FEBE}"/>
              </a:ext>
            </a:extLst>
          </p:cNvPr>
          <p:cNvCxnSpPr>
            <a:stCxn id="5" idx="2"/>
          </p:cNvCxnSpPr>
          <p:nvPr/>
        </p:nvCxnSpPr>
        <p:spPr>
          <a:xfrm flipH="1">
            <a:off x="1833425" y="3377420"/>
            <a:ext cx="220684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E2B8AED-3F9D-F637-86EF-06CDDAB4DFAA}"/>
              </a:ext>
            </a:extLst>
          </p:cNvPr>
          <p:cNvCxnSpPr>
            <a:cxnSpLocks/>
          </p:cNvCxnSpPr>
          <p:nvPr/>
        </p:nvCxnSpPr>
        <p:spPr>
          <a:xfrm flipH="1">
            <a:off x="1833425" y="3377420"/>
            <a:ext cx="2189702" cy="26860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C115EFF-7CCE-19DA-C256-9DB3518AFAC3}"/>
              </a:ext>
            </a:extLst>
          </p:cNvPr>
          <p:cNvCxnSpPr>
            <a:cxnSpLocks/>
          </p:cNvCxnSpPr>
          <p:nvPr/>
        </p:nvCxnSpPr>
        <p:spPr>
          <a:xfrm flipH="1">
            <a:off x="1833425" y="3377420"/>
            <a:ext cx="2189702" cy="56959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D26961C-E2CA-1650-1405-36C631C9ABC7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1833425" y="3377420"/>
            <a:ext cx="2206846" cy="86893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5F4AB42-9A57-25CA-52AC-0F7BF9C077AB}"/>
              </a:ext>
            </a:extLst>
          </p:cNvPr>
          <p:cNvSpPr txBox="1"/>
          <p:nvPr/>
        </p:nvSpPr>
        <p:spPr>
          <a:xfrm>
            <a:off x="1973579" y="2362724"/>
            <a:ext cx="1868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gradients</a:t>
            </a:r>
            <a:endParaRPr lang="LID4096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ED76AF-FCA2-A4A9-18A0-6035DDE3444E}"/>
              </a:ext>
            </a:extLst>
          </p:cNvPr>
          <p:cNvSpPr txBox="1"/>
          <p:nvPr/>
        </p:nvSpPr>
        <p:spPr>
          <a:xfrm>
            <a:off x="412291" y="2357988"/>
            <a:ext cx="1421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features</a:t>
            </a:r>
            <a:endParaRPr lang="LID4096" dirty="0"/>
          </a:p>
        </p:txBody>
      </p:sp>
      <p:sp>
        <p:nvSpPr>
          <p:cNvPr id="15" name="Left Brace 14">
            <a:extLst>
              <a:ext uri="{FF2B5EF4-FFF2-40B4-BE49-F238E27FC236}">
                <a16:creationId xmlns:a16="http://schemas.microsoft.com/office/drawing/2014/main" id="{B739E7FC-1161-A0A7-B707-834160AB545D}"/>
              </a:ext>
            </a:extLst>
          </p:cNvPr>
          <p:cNvSpPr/>
          <p:nvPr/>
        </p:nvSpPr>
        <p:spPr>
          <a:xfrm rot="5400000">
            <a:off x="4121611" y="2704864"/>
            <a:ext cx="264417" cy="6134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D4AD3D-E9E1-525F-C0C0-FC1D08A939A6}"/>
              </a:ext>
            </a:extLst>
          </p:cNvPr>
          <p:cNvSpPr txBox="1"/>
          <p:nvPr/>
        </p:nvSpPr>
        <p:spPr>
          <a:xfrm>
            <a:off x="3779460" y="2227073"/>
            <a:ext cx="247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vector</a:t>
            </a:r>
            <a:r>
              <a:rPr lang="en-GB" dirty="0"/>
              <a:t> of </a:t>
            </a:r>
            <a:r>
              <a:rPr lang="en-GB" dirty="0" err="1"/>
              <a:t>probabilities</a:t>
            </a:r>
            <a:endParaRPr lang="LID4096" dirty="0"/>
          </a:p>
        </p:txBody>
      </p:sp>
      <p:sp>
        <p:nvSpPr>
          <p:cNvPr id="17" name="Left Brace 16">
            <a:extLst>
              <a:ext uri="{FF2B5EF4-FFF2-40B4-BE49-F238E27FC236}">
                <a16:creationId xmlns:a16="http://schemas.microsoft.com/office/drawing/2014/main" id="{7DD2A6B9-8BD3-6E5D-ADDA-0829423808C1}"/>
              </a:ext>
            </a:extLst>
          </p:cNvPr>
          <p:cNvSpPr/>
          <p:nvPr/>
        </p:nvSpPr>
        <p:spPr>
          <a:xfrm rot="5400000">
            <a:off x="2775684" y="2077274"/>
            <a:ext cx="264417" cy="186862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400BA517-E212-4C7B-8CAA-7051EA18B701}"/>
              </a:ext>
            </a:extLst>
          </p:cNvPr>
          <p:cNvSpPr/>
          <p:nvPr/>
        </p:nvSpPr>
        <p:spPr>
          <a:xfrm rot="5400000">
            <a:off x="990650" y="2308902"/>
            <a:ext cx="264417" cy="142113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25A8DB9-8221-95FD-C623-690A1D857AC4}"/>
              </a:ext>
            </a:extLst>
          </p:cNvPr>
          <p:cNvSpPr txBox="1"/>
          <p:nvPr/>
        </p:nvSpPr>
        <p:spPr>
          <a:xfrm>
            <a:off x="2202119" y="3078019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0.1</a:t>
            </a:r>
            <a:endParaRPr lang="LID4096" sz="1600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0C361FB-7697-8746-8AA6-F979F6BBD3D0}"/>
              </a:ext>
            </a:extLst>
          </p:cNvPr>
          <p:cNvCxnSpPr>
            <a:cxnSpLocks/>
            <a:stCxn id="7" idx="2"/>
          </p:cNvCxnSpPr>
          <p:nvPr/>
        </p:nvCxnSpPr>
        <p:spPr>
          <a:xfrm flipH="1">
            <a:off x="1833425" y="4215620"/>
            <a:ext cx="2189702" cy="30736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53A5FD9-7930-08E8-BC1F-8F099EEAACCE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1833425" y="3796520"/>
            <a:ext cx="2189702" cy="449836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2808C5A6-8A36-9D04-54DD-87E7367F7203}"/>
              </a:ext>
            </a:extLst>
          </p:cNvPr>
          <p:cNvSpPr txBox="1"/>
          <p:nvPr/>
        </p:nvSpPr>
        <p:spPr>
          <a:xfrm>
            <a:off x="2210691" y="3323664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0.2</a:t>
            </a:r>
            <a:endParaRPr lang="LID4096" sz="16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D33C7C3-DF2A-8D42-7088-BC4B095D1961}"/>
              </a:ext>
            </a:extLst>
          </p:cNvPr>
          <p:cNvSpPr txBox="1"/>
          <p:nvPr/>
        </p:nvSpPr>
        <p:spPr>
          <a:xfrm>
            <a:off x="2202119" y="3532750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0.1</a:t>
            </a:r>
            <a:endParaRPr lang="LID4096" sz="16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1D649F-A8A9-00E5-2C38-D4039EB8FF23}"/>
              </a:ext>
            </a:extLst>
          </p:cNvPr>
          <p:cNvSpPr txBox="1"/>
          <p:nvPr/>
        </p:nvSpPr>
        <p:spPr>
          <a:xfrm>
            <a:off x="2193547" y="3742764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0.5</a:t>
            </a:r>
            <a:endParaRPr lang="LID4096" sz="1600" dirty="0"/>
          </a:p>
        </p:txBody>
      </p:sp>
      <p:sp>
        <p:nvSpPr>
          <p:cNvPr id="40" name="Speech Bubble: Rectangle 39">
            <a:extLst>
              <a:ext uri="{FF2B5EF4-FFF2-40B4-BE49-F238E27FC236}">
                <a16:creationId xmlns:a16="http://schemas.microsoft.com/office/drawing/2014/main" id="{A7F40F56-7237-A110-CB84-9706121F7D0D}"/>
              </a:ext>
            </a:extLst>
          </p:cNvPr>
          <p:cNvSpPr/>
          <p:nvPr/>
        </p:nvSpPr>
        <p:spPr>
          <a:xfrm>
            <a:off x="1080651" y="4714489"/>
            <a:ext cx="4719888" cy="1050223"/>
          </a:xfrm>
          <a:prstGeom prst="wedgeRectCallout">
            <a:avLst>
              <a:gd name="adj1" fmla="val -21893"/>
              <a:gd name="adj2" fmla="val -80732"/>
            </a:avLst>
          </a:prstGeom>
          <a:noFill/>
          <a:ln w="3810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These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gradients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tell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us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how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weights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would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need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i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to be adjusted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to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produce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the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desired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classification</a:t>
            </a:r>
            <a:endParaRPr lang="LID4096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5BD9750-7BF6-3552-C8C2-4909B70F1658}"/>
              </a:ext>
            </a:extLst>
          </p:cNvPr>
          <p:cNvSpPr/>
          <p:nvPr/>
        </p:nvSpPr>
        <p:spPr>
          <a:xfrm flipH="1">
            <a:off x="1714499" y="4383596"/>
            <a:ext cx="2455247" cy="66178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Back-propagation</a:t>
            </a:r>
            <a:endParaRPr lang="LID4096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3B94D85-790B-767F-EC0E-FF3CE0BC16DB}"/>
              </a:ext>
            </a:extLst>
          </p:cNvPr>
          <p:cNvCxnSpPr>
            <a:cxnSpLocks/>
            <a:stCxn id="7" idx="2"/>
          </p:cNvCxnSpPr>
          <p:nvPr/>
        </p:nvCxnSpPr>
        <p:spPr>
          <a:xfrm flipH="1" flipV="1">
            <a:off x="1833425" y="3947015"/>
            <a:ext cx="2189702" cy="268605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2EE6170-69CA-FFA9-5906-E02E66E67B50}"/>
              </a:ext>
            </a:extLst>
          </p:cNvPr>
          <p:cNvCxnSpPr>
            <a:cxnSpLocks/>
            <a:stCxn id="7" idx="2"/>
          </p:cNvCxnSpPr>
          <p:nvPr/>
        </p:nvCxnSpPr>
        <p:spPr>
          <a:xfrm flipH="1" flipV="1">
            <a:off x="1833425" y="3646024"/>
            <a:ext cx="2189702" cy="569596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D0016E5-7263-8BC9-8BCC-AA22E686C6CD}"/>
              </a:ext>
            </a:extLst>
          </p:cNvPr>
          <p:cNvCxnSpPr>
            <a:cxnSpLocks/>
            <a:stCxn id="7" idx="2"/>
          </p:cNvCxnSpPr>
          <p:nvPr/>
        </p:nvCxnSpPr>
        <p:spPr>
          <a:xfrm flipH="1" flipV="1">
            <a:off x="1833424" y="3377420"/>
            <a:ext cx="2189703" cy="838200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4A37F71-38C8-B3F3-0B4A-CF040FD178F8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1833425" y="3796520"/>
            <a:ext cx="2189702" cy="150495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AE018F1D-67C3-DEBF-D03F-43B1F4C9811B}"/>
              </a:ext>
            </a:extLst>
          </p:cNvPr>
          <p:cNvCxnSpPr>
            <a:cxnSpLocks/>
            <a:stCxn id="6" idx="2"/>
          </p:cNvCxnSpPr>
          <p:nvPr/>
        </p:nvCxnSpPr>
        <p:spPr>
          <a:xfrm flipH="1" flipV="1">
            <a:off x="1833424" y="3646024"/>
            <a:ext cx="2189703" cy="150496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A212B84A-C493-9E8F-A518-E25EF49E904F}"/>
              </a:ext>
            </a:extLst>
          </p:cNvPr>
          <p:cNvCxnSpPr>
            <a:cxnSpLocks/>
            <a:stCxn id="6" idx="2"/>
          </p:cNvCxnSpPr>
          <p:nvPr/>
        </p:nvCxnSpPr>
        <p:spPr>
          <a:xfrm flipH="1" flipV="1">
            <a:off x="1833424" y="3377420"/>
            <a:ext cx="2189703" cy="419100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980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5" grpId="0"/>
      <p:bldP spid="36" grpId="0"/>
      <p:bldP spid="37" grpId="0"/>
      <p:bldP spid="40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696F8-8F8A-EF9C-903D-A8C1CFE20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Arrow: Bent 52">
            <a:extLst>
              <a:ext uri="{FF2B5EF4-FFF2-40B4-BE49-F238E27FC236}">
                <a16:creationId xmlns:a16="http://schemas.microsoft.com/office/drawing/2014/main" id="{9957FD67-2A3F-F67A-697D-CB4BF5B0F8DE}"/>
              </a:ext>
            </a:extLst>
          </p:cNvPr>
          <p:cNvSpPr/>
          <p:nvPr/>
        </p:nvSpPr>
        <p:spPr>
          <a:xfrm>
            <a:off x="1554480" y="1940119"/>
            <a:ext cx="4643535" cy="1258795"/>
          </a:xfrm>
          <a:prstGeom prst="bentArrow">
            <a:avLst>
              <a:gd name="adj1" fmla="val 16727"/>
              <a:gd name="adj2" fmla="val 15629"/>
              <a:gd name="adj3" fmla="val 16670"/>
              <a:gd name="adj4" fmla="val 4375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From </a:t>
            </a:r>
            <a:r>
              <a:rPr lang="en-GB" sz="1600" dirty="0" err="1"/>
              <a:t>Inference</a:t>
            </a:r>
            <a:endParaRPr lang="en-GB" sz="1600" dirty="0"/>
          </a:p>
          <a:p>
            <a:pPr algn="ctr"/>
            <a:endParaRPr lang="en-GB" sz="1100" dirty="0"/>
          </a:p>
          <a:p>
            <a:pPr algn="ctr"/>
            <a:endParaRPr lang="en-GB" sz="1400" dirty="0"/>
          </a:p>
          <a:p>
            <a:pPr algn="ctr"/>
            <a:endParaRPr lang="en-GB" sz="1600" dirty="0"/>
          </a:p>
          <a:p>
            <a:pPr algn="ctr"/>
            <a:endParaRPr lang="LID4096" sz="1600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C72F4A6B-5729-6E9C-FDC5-E52E8AEA08E2}"/>
              </a:ext>
            </a:extLst>
          </p:cNvPr>
          <p:cNvSpPr/>
          <p:nvPr/>
        </p:nvSpPr>
        <p:spPr>
          <a:xfrm>
            <a:off x="2674620" y="3739031"/>
            <a:ext cx="3457233" cy="40237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                              From Backprop.</a:t>
            </a:r>
            <a:endParaRPr lang="LID4096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4D9BB9-7AF4-BD9A-4A55-EAC63FD96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Gradient Class-Activation Maps (Grad-CAM)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AD726-3A0D-81B1-F304-64F9B5E8B1A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74369"/>
          </a:xfrm>
        </p:spPr>
        <p:txBody>
          <a:bodyPr/>
          <a:lstStyle/>
          <a:p>
            <a:r>
              <a:rPr lang="en-GB"/>
              <a:t>Back-propagation of a perfect classification (1,0,0) gives us gradients (weight changes) to improve the classification.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A92D5F5-961E-C920-C4B5-F94CD1B185FC}"/>
              </a:ext>
            </a:extLst>
          </p:cNvPr>
          <p:cNvSpPr/>
          <p:nvPr/>
        </p:nvSpPr>
        <p:spPr>
          <a:xfrm>
            <a:off x="412292" y="3226925"/>
            <a:ext cx="1421133" cy="113919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EB4E0F9-13BD-B87E-C6C9-F620F3F6891D}"/>
              </a:ext>
            </a:extLst>
          </p:cNvPr>
          <p:cNvSpPr/>
          <p:nvPr/>
        </p:nvSpPr>
        <p:spPr>
          <a:xfrm>
            <a:off x="4040271" y="3226925"/>
            <a:ext cx="339088" cy="300990"/>
          </a:xfrm>
          <a:prstGeom prst="ellipse">
            <a:avLst/>
          </a:prstGeom>
          <a:solidFill>
            <a:schemeClr val="tx1">
              <a:lumMod val="90000"/>
              <a:lumOff val="10000"/>
            </a:schemeClr>
          </a:solidFill>
          <a:ln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  <a:endParaRPr lang="LID4096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991B35C-1DC0-DC12-8245-7F93D865D779}"/>
              </a:ext>
            </a:extLst>
          </p:cNvPr>
          <p:cNvSpPr/>
          <p:nvPr/>
        </p:nvSpPr>
        <p:spPr>
          <a:xfrm>
            <a:off x="4023127" y="3646025"/>
            <a:ext cx="339088" cy="3009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0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B30259D-DE04-F7B1-8C3C-766DA36AA35C}"/>
              </a:ext>
            </a:extLst>
          </p:cNvPr>
          <p:cNvSpPr/>
          <p:nvPr/>
        </p:nvSpPr>
        <p:spPr>
          <a:xfrm>
            <a:off x="4023127" y="4065125"/>
            <a:ext cx="339088" cy="3009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0</a:t>
            </a:r>
            <a:endParaRPr lang="LID4096" dirty="0">
              <a:solidFill>
                <a:schemeClr val="tx1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38FF75C-992D-775D-BEF3-0267706E474D}"/>
              </a:ext>
            </a:extLst>
          </p:cNvPr>
          <p:cNvCxnSpPr>
            <a:stCxn id="5" idx="2"/>
          </p:cNvCxnSpPr>
          <p:nvPr/>
        </p:nvCxnSpPr>
        <p:spPr>
          <a:xfrm flipH="1">
            <a:off x="1833425" y="3377420"/>
            <a:ext cx="220684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84E1299-B687-8533-4328-F8DD3ADF1F53}"/>
              </a:ext>
            </a:extLst>
          </p:cNvPr>
          <p:cNvCxnSpPr>
            <a:cxnSpLocks/>
          </p:cNvCxnSpPr>
          <p:nvPr/>
        </p:nvCxnSpPr>
        <p:spPr>
          <a:xfrm flipH="1">
            <a:off x="1833425" y="3377420"/>
            <a:ext cx="2189702" cy="26860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73990A0-E3CC-93BD-DD8C-9FA084A5EACC}"/>
              </a:ext>
            </a:extLst>
          </p:cNvPr>
          <p:cNvCxnSpPr>
            <a:cxnSpLocks/>
          </p:cNvCxnSpPr>
          <p:nvPr/>
        </p:nvCxnSpPr>
        <p:spPr>
          <a:xfrm flipH="1">
            <a:off x="1833425" y="3377420"/>
            <a:ext cx="2189702" cy="56959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2760176-5A7B-320C-F9D5-1433ED4F45EC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1833425" y="3377420"/>
            <a:ext cx="2206846" cy="86893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3A419A0-4629-9E01-7430-1467D8706B63}"/>
              </a:ext>
            </a:extLst>
          </p:cNvPr>
          <p:cNvSpPr txBox="1"/>
          <p:nvPr/>
        </p:nvSpPr>
        <p:spPr>
          <a:xfrm>
            <a:off x="1973579" y="2362724"/>
            <a:ext cx="1870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Gradients</a:t>
            </a:r>
            <a:endParaRPr lang="LID4096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CF064D-A41B-F745-E581-17F3165E24A2}"/>
              </a:ext>
            </a:extLst>
          </p:cNvPr>
          <p:cNvSpPr txBox="1"/>
          <p:nvPr/>
        </p:nvSpPr>
        <p:spPr>
          <a:xfrm>
            <a:off x="412291" y="2357988"/>
            <a:ext cx="1421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Features</a:t>
            </a:r>
            <a:endParaRPr lang="LID4096" dirty="0"/>
          </a:p>
        </p:txBody>
      </p:sp>
      <p:sp>
        <p:nvSpPr>
          <p:cNvPr id="15" name="Left Brace 14">
            <a:extLst>
              <a:ext uri="{FF2B5EF4-FFF2-40B4-BE49-F238E27FC236}">
                <a16:creationId xmlns:a16="http://schemas.microsoft.com/office/drawing/2014/main" id="{42983238-6520-1E09-5192-2184D23C0B95}"/>
              </a:ext>
            </a:extLst>
          </p:cNvPr>
          <p:cNvSpPr/>
          <p:nvPr/>
        </p:nvSpPr>
        <p:spPr>
          <a:xfrm rot="5400000">
            <a:off x="4121611" y="2704864"/>
            <a:ext cx="264417" cy="6134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998413-4758-A307-5780-04B8F29C5A58}"/>
              </a:ext>
            </a:extLst>
          </p:cNvPr>
          <p:cNvSpPr txBox="1"/>
          <p:nvPr/>
        </p:nvSpPr>
        <p:spPr>
          <a:xfrm>
            <a:off x="3779460" y="2227073"/>
            <a:ext cx="2461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Vector</a:t>
            </a:r>
            <a:r>
              <a:rPr lang="en-GB" dirty="0"/>
              <a:t> of </a:t>
            </a:r>
            <a:r>
              <a:rPr lang="en-GB" dirty="0" err="1"/>
              <a:t>probabilities</a:t>
            </a:r>
            <a:endParaRPr lang="LID4096" dirty="0"/>
          </a:p>
        </p:txBody>
      </p:sp>
      <p:sp>
        <p:nvSpPr>
          <p:cNvPr id="17" name="Left Brace 16">
            <a:extLst>
              <a:ext uri="{FF2B5EF4-FFF2-40B4-BE49-F238E27FC236}">
                <a16:creationId xmlns:a16="http://schemas.microsoft.com/office/drawing/2014/main" id="{2DDC7285-FC3A-293C-CE19-8FF8F33FCC80}"/>
              </a:ext>
            </a:extLst>
          </p:cNvPr>
          <p:cNvSpPr/>
          <p:nvPr/>
        </p:nvSpPr>
        <p:spPr>
          <a:xfrm rot="5400000">
            <a:off x="2775684" y="2077274"/>
            <a:ext cx="264417" cy="186862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CE7DFC60-F7C6-A45B-6EC1-7D43FD731A69}"/>
              </a:ext>
            </a:extLst>
          </p:cNvPr>
          <p:cNvSpPr/>
          <p:nvPr/>
        </p:nvSpPr>
        <p:spPr>
          <a:xfrm rot="5400000">
            <a:off x="990650" y="2308902"/>
            <a:ext cx="264417" cy="142113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A61403-16E4-32E8-61C3-0442FE1C8F76}"/>
              </a:ext>
            </a:extLst>
          </p:cNvPr>
          <p:cNvSpPr txBox="1"/>
          <p:nvPr/>
        </p:nvSpPr>
        <p:spPr>
          <a:xfrm>
            <a:off x="2202119" y="3078019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0.1</a:t>
            </a:r>
            <a:endParaRPr lang="LID4096" sz="1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83C8BE-BA30-1199-F979-96B364E51A78}"/>
              </a:ext>
            </a:extLst>
          </p:cNvPr>
          <p:cNvSpPr txBox="1"/>
          <p:nvPr/>
        </p:nvSpPr>
        <p:spPr>
          <a:xfrm>
            <a:off x="2210691" y="3323664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0.2</a:t>
            </a:r>
            <a:endParaRPr lang="LID4096" sz="1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C8411E-6F87-E8B6-74FE-8434044BAEC9}"/>
              </a:ext>
            </a:extLst>
          </p:cNvPr>
          <p:cNvSpPr txBox="1"/>
          <p:nvPr/>
        </p:nvSpPr>
        <p:spPr>
          <a:xfrm>
            <a:off x="2202119" y="3532750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0.1</a:t>
            </a:r>
            <a:endParaRPr lang="LID4096" sz="1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69DE8F4-1953-51E7-E228-710B4E2CED93}"/>
              </a:ext>
            </a:extLst>
          </p:cNvPr>
          <p:cNvSpPr txBox="1"/>
          <p:nvPr/>
        </p:nvSpPr>
        <p:spPr>
          <a:xfrm>
            <a:off x="2193547" y="3742764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0.5</a:t>
            </a:r>
            <a:endParaRPr lang="LID4096" sz="16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1CFD578-2E48-0697-C99D-F61F91828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16" y="1900031"/>
            <a:ext cx="4916916" cy="1200589"/>
          </a:xfrm>
          <a:prstGeom prst="rect">
            <a:avLst/>
          </a:prstGeom>
        </p:spPr>
      </p:pic>
      <p:sp>
        <p:nvSpPr>
          <p:cNvPr id="26" name="Arrow: Right 25">
            <a:extLst>
              <a:ext uri="{FF2B5EF4-FFF2-40B4-BE49-F238E27FC236}">
                <a16:creationId xmlns:a16="http://schemas.microsoft.com/office/drawing/2014/main" id="{29A0EBCC-3022-332F-B3E4-859BE42B54F7}"/>
              </a:ext>
            </a:extLst>
          </p:cNvPr>
          <p:cNvSpPr/>
          <p:nvPr/>
        </p:nvSpPr>
        <p:spPr>
          <a:xfrm rot="5400000">
            <a:off x="8389786" y="3066856"/>
            <a:ext cx="491562" cy="61344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3C42770-97FD-86E8-3268-B78F8C5D37B9}"/>
              </a:ext>
            </a:extLst>
          </p:cNvPr>
          <p:cNvSpPr/>
          <p:nvPr/>
        </p:nvSpPr>
        <p:spPr>
          <a:xfrm>
            <a:off x="6263640" y="3685150"/>
            <a:ext cx="4851292" cy="5485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Feature map * Gradient</a:t>
            </a:r>
            <a:endParaRPr lang="LID4096" dirty="0">
              <a:solidFill>
                <a:schemeClr val="tx1"/>
              </a:solidFill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D0BD732C-A12C-B2F1-8E0D-0F2304AC2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16" y="4327471"/>
            <a:ext cx="4916916" cy="1200589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2CCA7A5D-2DC0-3F64-E6A4-81C5F068FD51}"/>
              </a:ext>
            </a:extLst>
          </p:cNvPr>
          <p:cNvSpPr/>
          <p:nvPr/>
        </p:nvSpPr>
        <p:spPr>
          <a:xfrm>
            <a:off x="6217920" y="4465320"/>
            <a:ext cx="1055370" cy="1056209"/>
          </a:xfrm>
          <a:prstGeom prst="rect">
            <a:avLst/>
          </a:prstGeom>
          <a:solidFill>
            <a:srgbClr val="00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264C591-C036-0B15-D7DB-18471FA16BA4}"/>
              </a:ext>
            </a:extLst>
          </p:cNvPr>
          <p:cNvSpPr/>
          <p:nvPr/>
        </p:nvSpPr>
        <p:spPr>
          <a:xfrm>
            <a:off x="7480408" y="4460344"/>
            <a:ext cx="1076852" cy="1056209"/>
          </a:xfrm>
          <a:prstGeom prst="rect">
            <a:avLst/>
          </a:prstGeom>
          <a:solidFill>
            <a:srgbClr val="00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5747A0A-ECB7-64F7-2560-8549A7CAC0B3}"/>
              </a:ext>
            </a:extLst>
          </p:cNvPr>
          <p:cNvSpPr/>
          <p:nvPr/>
        </p:nvSpPr>
        <p:spPr>
          <a:xfrm>
            <a:off x="8759244" y="4465320"/>
            <a:ext cx="1076852" cy="1056209"/>
          </a:xfrm>
          <a:prstGeom prst="rect">
            <a:avLst/>
          </a:prstGeom>
          <a:solidFill>
            <a:srgbClr val="00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A746100B-11F9-B9DE-7246-CB622F4B8C4A}"/>
              </a:ext>
            </a:extLst>
          </p:cNvPr>
          <p:cNvSpPr/>
          <p:nvPr/>
        </p:nvSpPr>
        <p:spPr>
          <a:xfrm rot="10800000">
            <a:off x="5558172" y="4621045"/>
            <a:ext cx="536285" cy="61344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642E495-C192-D475-8C32-E74C717B3979}"/>
              </a:ext>
            </a:extLst>
          </p:cNvPr>
          <p:cNvSpPr/>
          <p:nvPr/>
        </p:nvSpPr>
        <p:spPr>
          <a:xfrm>
            <a:off x="4057299" y="4495980"/>
            <a:ext cx="1424672" cy="8635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Maximum- </a:t>
            </a:r>
            <a:r>
              <a:rPr lang="en-GB" dirty="0" err="1">
                <a:solidFill>
                  <a:schemeClr val="tx1"/>
                </a:solidFill>
              </a:rPr>
              <a:t>projection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8D6818CC-10C8-4581-D003-869DA981C76A}"/>
              </a:ext>
            </a:extLst>
          </p:cNvPr>
          <p:cNvSpPr/>
          <p:nvPr/>
        </p:nvSpPr>
        <p:spPr>
          <a:xfrm rot="10800000">
            <a:off x="3451976" y="4621044"/>
            <a:ext cx="536285" cy="61344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6F552933-2C3A-B80E-1A4C-2C55E0E03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001" y="4495980"/>
            <a:ext cx="1038163" cy="103208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A75687B-FCF0-B334-8B41-6F88B5C3B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12" y="4433609"/>
            <a:ext cx="1595179" cy="1601410"/>
          </a:xfrm>
          <a:prstGeom prst="rect">
            <a:avLst/>
          </a:prstGeom>
        </p:spPr>
      </p:pic>
      <p:sp>
        <p:nvSpPr>
          <p:cNvPr id="50" name="Arrow: Right 49">
            <a:extLst>
              <a:ext uri="{FF2B5EF4-FFF2-40B4-BE49-F238E27FC236}">
                <a16:creationId xmlns:a16="http://schemas.microsoft.com/office/drawing/2014/main" id="{E1AD5706-A49B-A071-B6E7-A8A262E9BBA9}"/>
              </a:ext>
            </a:extLst>
          </p:cNvPr>
          <p:cNvSpPr/>
          <p:nvPr/>
        </p:nvSpPr>
        <p:spPr>
          <a:xfrm rot="10800000">
            <a:off x="1723981" y="4621044"/>
            <a:ext cx="536285" cy="61344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8A89B18-3993-2636-3AB2-35883ABC0204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(Photographer: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5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415445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6" grpId="0" animBg="1"/>
      <p:bldP spid="27" grpId="0" animBg="1"/>
      <p:bldP spid="33" grpId="0" animBg="1"/>
      <p:bldP spid="34" grpId="0" animBg="1"/>
      <p:bldP spid="42" grpId="0" animBg="1"/>
      <p:bldP spid="43" grpId="0" animBg="1"/>
      <p:bldP spid="44" grpId="0" animBg="1"/>
      <p:bldP spid="45" grpId="0" animBg="1"/>
      <p:bldP spid="5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609A1-D34B-C8C1-C010-D3DEE2409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Gradient Class-Activation Maps (Grad-CAM)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16579-04ED-502B-AE1A-5D7BE9C62F1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Back-propagation of a perfect classification (1,0,0) gives us gradients (weight changes) to improve the classification.</a:t>
            </a:r>
            <a:endParaRPr lang="LID4096" dirty="0"/>
          </a:p>
          <a:p>
            <a:r>
              <a:rPr lang="en-GB" dirty="0"/>
              <a:t>This also works with other possible classifications, e.g. (0,1,0).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FDE886-E087-2934-C036-F3826B9AC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830" y="3251680"/>
            <a:ext cx="2625390" cy="26356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4D846B-37FD-2A5A-AE0A-7CB2A854F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70" y="3251680"/>
            <a:ext cx="2625411" cy="26356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86D0A0-247E-8012-81F3-D4A6F2B652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8869" y="3251680"/>
            <a:ext cx="2620282" cy="26356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008951F-D5F6-6C4D-F160-A0187BACFA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9800" y="3251679"/>
            <a:ext cx="2625430" cy="263566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EF4573-CA45-B354-C12C-DEB360483A7A}"/>
              </a:ext>
            </a:extLst>
          </p:cNvPr>
          <p:cNvSpPr txBox="1"/>
          <p:nvPr/>
        </p:nvSpPr>
        <p:spPr>
          <a:xfrm>
            <a:off x="276771" y="2882348"/>
            <a:ext cx="262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“beach waggon”</a:t>
            </a:r>
            <a:endParaRPr lang="LID4096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9F8258-9E15-6DFF-CCDC-F733509D17F3}"/>
              </a:ext>
            </a:extLst>
          </p:cNvPr>
          <p:cNvSpPr txBox="1"/>
          <p:nvPr/>
        </p:nvSpPr>
        <p:spPr>
          <a:xfrm>
            <a:off x="3273209" y="2882348"/>
            <a:ext cx="262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“palace”</a:t>
            </a:r>
            <a:endParaRPr lang="LID4096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58EA4A-7E69-18AA-D3F0-E2394423FF71}"/>
              </a:ext>
            </a:extLst>
          </p:cNvPr>
          <p:cNvSpPr txBox="1"/>
          <p:nvPr/>
        </p:nvSpPr>
        <p:spPr>
          <a:xfrm>
            <a:off x="6288869" y="2882348"/>
            <a:ext cx="262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“flagpole”</a:t>
            </a:r>
            <a:endParaRPr lang="LID4096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931091-4EAF-7DC0-8DCF-CF391A60DE22}"/>
              </a:ext>
            </a:extLst>
          </p:cNvPr>
          <p:cNvSpPr txBox="1"/>
          <p:nvPr/>
        </p:nvSpPr>
        <p:spPr>
          <a:xfrm>
            <a:off x="9285307" y="2882348"/>
            <a:ext cx="262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“great white shark”</a:t>
            </a:r>
            <a:endParaRPr lang="LID4096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94C0F2-0387-5A58-C74B-96CF43D050A1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6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80782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41E405-1D38-811C-EA38-67503DE91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C688B-4909-087E-711B-4F85D6714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Image Classification</a:t>
            </a:r>
            <a:endParaRPr lang="LID4096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6974CCF-C72F-C0ED-B37C-41413EEF80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75968" cy="934720"/>
          </a:xfrm>
        </p:spPr>
        <p:txBody>
          <a:bodyPr/>
          <a:lstStyle/>
          <a:p>
            <a:r>
              <a:rPr lang="en-GB" sz="3000" b="1" dirty="0"/>
              <a:t>Quiz: </a:t>
            </a:r>
            <a:r>
              <a:rPr lang="en-GB" sz="3000" dirty="0"/>
              <a:t>What could be the result of image classification?</a:t>
            </a:r>
            <a:endParaRPr lang="LID4096" sz="3000" dirty="0"/>
          </a:p>
        </p:txBody>
      </p:sp>
      <p:pic>
        <p:nvPicPr>
          <p:cNvPr id="19" name="Imagem 27">
            <a:extLst>
              <a:ext uri="{FF2B5EF4-FFF2-40B4-BE49-F238E27FC236}">
                <a16:creationId xmlns:a16="http://schemas.microsoft.com/office/drawing/2014/main" id="{E6DB2900-7C1D-3484-536D-6C28126531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404" y="2281625"/>
            <a:ext cx="1639343" cy="1639343"/>
          </a:xfrm>
          <a:prstGeom prst="rect">
            <a:avLst/>
          </a:prstGeom>
        </p:spPr>
      </p:pic>
      <p:pic>
        <p:nvPicPr>
          <p:cNvPr id="20" name="Imagem 28">
            <a:extLst>
              <a:ext uri="{FF2B5EF4-FFF2-40B4-BE49-F238E27FC236}">
                <a16:creationId xmlns:a16="http://schemas.microsoft.com/office/drawing/2014/main" id="{2F5669C4-A3B5-A3E1-5777-FA6D31A875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834" y="4317792"/>
            <a:ext cx="1639343" cy="1639343"/>
          </a:xfrm>
          <a:prstGeom prst="rect">
            <a:avLst/>
          </a:prstGeom>
        </p:spPr>
      </p:pic>
      <p:pic>
        <p:nvPicPr>
          <p:cNvPr id="21" name="Imagem 30">
            <a:extLst>
              <a:ext uri="{FF2B5EF4-FFF2-40B4-BE49-F238E27FC236}">
                <a16:creationId xmlns:a16="http://schemas.microsoft.com/office/drawing/2014/main" id="{ECF5AD17-6A0D-7AE8-EFDF-2CBF0B96C5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834" y="2281625"/>
            <a:ext cx="1639343" cy="1639343"/>
          </a:xfrm>
          <a:prstGeom prst="rect">
            <a:avLst/>
          </a:prstGeom>
        </p:spPr>
      </p:pic>
      <p:pic>
        <p:nvPicPr>
          <p:cNvPr id="22" name="Imagem 29">
            <a:extLst>
              <a:ext uri="{FF2B5EF4-FFF2-40B4-BE49-F238E27FC236}">
                <a16:creationId xmlns:a16="http://schemas.microsoft.com/office/drawing/2014/main" id="{4B07CF7E-953D-3C52-E7C9-14DD938F03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404" y="4317792"/>
            <a:ext cx="1639343" cy="16393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EC6234-0E55-D2F6-840A-AC4EE4C9461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362" t="5179" r="26575" b="11711"/>
          <a:stretch/>
        </p:blipFill>
        <p:spPr>
          <a:xfrm>
            <a:off x="591086" y="2951725"/>
            <a:ext cx="2406114" cy="24113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AD1F6C-7191-10FD-58B0-DD64F6AE3B5E}"/>
              </a:ext>
            </a:extLst>
          </p:cNvPr>
          <p:cNvSpPr txBox="1"/>
          <p:nvPr/>
        </p:nvSpPr>
        <p:spPr>
          <a:xfrm>
            <a:off x="9536030" y="4747154"/>
            <a:ext cx="2671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“The picture shows a cat sitting next to a microscope.”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D9A1C4-FB04-7A26-B282-B1C122F17F18}"/>
              </a:ext>
            </a:extLst>
          </p:cNvPr>
          <p:cNvSpPr txBox="1"/>
          <p:nvPr/>
        </p:nvSpPr>
        <p:spPr>
          <a:xfrm>
            <a:off x="9579180" y="2362632"/>
            <a:ext cx="26713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Cat</a:t>
            </a:r>
            <a:r>
              <a:rPr lang="en-GB" dirty="0"/>
              <a:t>: 30%</a:t>
            </a:r>
          </a:p>
          <a:p>
            <a:r>
              <a:rPr lang="en-GB" dirty="0" err="1"/>
              <a:t>Microscope</a:t>
            </a:r>
            <a:r>
              <a:rPr lang="en-GB" dirty="0"/>
              <a:t>: 20%</a:t>
            </a:r>
          </a:p>
          <a:p>
            <a:r>
              <a:rPr lang="en-GB" dirty="0"/>
              <a:t>Dog: 5%</a:t>
            </a:r>
          </a:p>
          <a:p>
            <a:r>
              <a:rPr lang="en-GB" dirty="0"/>
              <a:t>Car: 0%</a:t>
            </a:r>
          </a:p>
          <a:p>
            <a:r>
              <a:rPr lang="en-GB" dirty="0"/>
              <a:t>…</a:t>
            </a:r>
            <a:endParaRPr lang="LID4096" dirty="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57E7FD4-9ADF-E4F7-FDE2-ED2623B558E3}"/>
              </a:ext>
            </a:extLst>
          </p:cNvPr>
          <p:cNvSpPr/>
          <p:nvPr/>
        </p:nvSpPr>
        <p:spPr>
          <a:xfrm>
            <a:off x="3141328" y="3275587"/>
            <a:ext cx="1685948" cy="171704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/>
              <a:t>?</a:t>
            </a:r>
            <a:endParaRPr lang="LID4096" sz="6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B5FEBD-6887-E26F-8CE8-13F9F1E358C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362" t="5179" r="26575" b="11711"/>
          <a:stretch/>
        </p:blipFill>
        <p:spPr>
          <a:xfrm>
            <a:off x="5817052" y="4235345"/>
            <a:ext cx="1769282" cy="177314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DD9FC70-290D-A60C-A8A4-6F1CDDADA08F}"/>
              </a:ext>
            </a:extLst>
          </p:cNvPr>
          <p:cNvSpPr/>
          <p:nvPr/>
        </p:nvSpPr>
        <p:spPr>
          <a:xfrm>
            <a:off x="6203890" y="4865598"/>
            <a:ext cx="876297" cy="1142895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EAF0DF-E077-B3E2-1DA2-A4A1CCBD5BA0}"/>
              </a:ext>
            </a:extLst>
          </p:cNvPr>
          <p:cNvSpPr/>
          <p:nvPr/>
        </p:nvSpPr>
        <p:spPr>
          <a:xfrm>
            <a:off x="6356290" y="4235346"/>
            <a:ext cx="1110735" cy="143863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BCC368-A9D0-5A8A-BEDB-5AD8990669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0852" y="2225186"/>
            <a:ext cx="1781681" cy="177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0053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F1A3C-EFAB-FF29-8BB2-A41A9EE6B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62D78-1E8F-111E-2D1C-2CB15A0D5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</a:t>
            </a:r>
            <a:endParaRPr lang="LID4096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9E3D58-3113-9F9B-B942-B3F80061424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6337720" cy="4550036"/>
          </a:xfrm>
        </p:spPr>
        <p:txBody>
          <a:bodyPr/>
          <a:lstStyle/>
          <a:p>
            <a:r>
              <a:rPr lang="en-GB" dirty="0" err="1"/>
              <a:t>Assuming</a:t>
            </a:r>
            <a:r>
              <a:rPr lang="en-GB" dirty="0"/>
              <a:t>, </a:t>
            </a:r>
            <a:r>
              <a:rPr lang="en-GB" dirty="0" err="1"/>
              <a:t>this</a:t>
            </a:r>
            <a:r>
              <a:rPr lang="en-GB" dirty="0"/>
              <a:t> layer has 2048x13x13 </a:t>
            </a:r>
            <a:r>
              <a:rPr lang="en-GB" dirty="0" err="1"/>
              <a:t>outputs</a:t>
            </a:r>
            <a:r>
              <a:rPr lang="en-GB" dirty="0"/>
              <a:t>. </a:t>
            </a:r>
            <a:r>
              <a:rPr lang="en-GB" dirty="0" err="1"/>
              <a:t>What</a:t>
            </a:r>
            <a:r>
              <a:rPr lang="en-GB" dirty="0"/>
              <a:t> </a:t>
            </a:r>
            <a:r>
              <a:rPr lang="en-GB" dirty="0" err="1"/>
              <a:t>does</a:t>
            </a:r>
            <a:r>
              <a:rPr lang="en-GB" dirty="0"/>
              <a:t> the 2048 stand for?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B84893-E10F-62BB-40DF-CD010FC58D44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(Photographer: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2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3A27F6-9241-11A3-877F-3E19169A27F5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convolutional</a:t>
            </a:r>
            <a:endParaRPr lang="LID4096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C0358BD-281C-164D-BEE9-709F0D2CF21C}"/>
              </a:ext>
            </a:extLst>
          </p:cNvPr>
          <p:cNvSpPr/>
          <p:nvPr/>
        </p:nvSpPr>
        <p:spPr>
          <a:xfrm>
            <a:off x="6103387" y="4307207"/>
            <a:ext cx="339088" cy="30099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B502B5C-7206-3CF1-5835-8CD009121DBD}"/>
              </a:ext>
            </a:extLst>
          </p:cNvPr>
          <p:cNvSpPr/>
          <p:nvPr/>
        </p:nvSpPr>
        <p:spPr>
          <a:xfrm>
            <a:off x="6086243" y="47263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82F4C60-76B4-A9C8-4D34-91A1288C2649}"/>
              </a:ext>
            </a:extLst>
          </p:cNvPr>
          <p:cNvSpPr/>
          <p:nvPr/>
        </p:nvSpPr>
        <p:spPr>
          <a:xfrm>
            <a:off x="6086243" y="51454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7E7DC6-A43E-3A5E-D0B3-CF384CC53A7C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convolutional</a:t>
            </a:r>
            <a:endParaRPr lang="LID4096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7FEA50-1EC1-6675-A11E-2D1D50963D46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00D0DF8-E508-BF79-78B5-41F17E46AD16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8C2658-B962-331A-F02C-23A8DF107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167D28F0-955E-E04F-D23B-D79FFB7B97AA}"/>
              </a:ext>
            </a:extLst>
          </p:cNvPr>
          <p:cNvSpPr/>
          <p:nvPr/>
        </p:nvSpPr>
        <p:spPr>
          <a:xfrm>
            <a:off x="6744195" y="1355658"/>
            <a:ext cx="2917726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Number of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features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A39C94F-EBC5-E60F-8261-24CC1AD91E6C}"/>
              </a:ext>
            </a:extLst>
          </p:cNvPr>
          <p:cNvSpPr/>
          <p:nvPr/>
        </p:nvSpPr>
        <p:spPr>
          <a:xfrm>
            <a:off x="9225746" y="1355658"/>
            <a:ext cx="285563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Width of the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feature maps</a:t>
            </a:r>
            <a:endParaRPr lang="LID4096" sz="24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BB49856-F3F6-A9D2-4D06-25926708550F}"/>
              </a:ext>
            </a:extLst>
          </p:cNvPr>
          <p:cNvSpPr/>
          <p:nvPr/>
        </p:nvSpPr>
        <p:spPr>
          <a:xfrm>
            <a:off x="7259985" y="3754836"/>
            <a:ext cx="232216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Number</a:t>
            </a:r>
            <a:r>
              <a:rPr lang="en-US" sz="2400" dirty="0">
                <a:solidFill>
                  <a:schemeClr val="tx1"/>
                </a:solidFill>
              </a:rPr>
              <a:t> of classes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19BF27A-8A96-1100-FBCC-37527C086061}"/>
              </a:ext>
            </a:extLst>
          </p:cNvPr>
          <p:cNvSpPr/>
          <p:nvPr/>
        </p:nvSpPr>
        <p:spPr>
          <a:xfrm>
            <a:off x="9424649" y="3749949"/>
            <a:ext cx="2555291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Number</a:t>
            </a:r>
            <a:r>
              <a:rPr lang="de-DE" sz="2400" dirty="0">
                <a:solidFill>
                  <a:schemeClr val="tx1"/>
                </a:solidFill>
              </a:rPr>
              <a:t> of</a:t>
            </a:r>
            <a:br>
              <a:rPr lang="de-DE" sz="2400" dirty="0">
                <a:solidFill>
                  <a:schemeClr val="tx1"/>
                </a:solidFill>
              </a:rPr>
            </a:br>
            <a:r>
              <a:rPr lang="de-DE" sz="2400" dirty="0">
                <a:solidFill>
                  <a:schemeClr val="tx1"/>
                </a:solidFill>
              </a:rPr>
              <a:t>layers</a:t>
            </a:r>
            <a:endParaRPr lang="LID4096" sz="2400" dirty="0">
              <a:solidFill>
                <a:schemeClr val="tx1"/>
              </a:solidFill>
            </a:endParaRPr>
          </a:p>
        </p:txBody>
      </p:sp>
      <p:pic>
        <p:nvPicPr>
          <p:cNvPr id="22" name="Imagem 27">
            <a:extLst>
              <a:ext uri="{FF2B5EF4-FFF2-40B4-BE49-F238E27FC236}">
                <a16:creationId xmlns:a16="http://schemas.microsoft.com/office/drawing/2014/main" id="{FFC322B0-3C08-F2A0-8F43-26DE222445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526" y="2366328"/>
            <a:ext cx="1339907" cy="1339907"/>
          </a:xfrm>
          <a:prstGeom prst="rect">
            <a:avLst/>
          </a:prstGeom>
        </p:spPr>
      </p:pic>
      <p:pic>
        <p:nvPicPr>
          <p:cNvPr id="23" name="Imagem 28">
            <a:extLst>
              <a:ext uri="{FF2B5EF4-FFF2-40B4-BE49-F238E27FC236}">
                <a16:creationId xmlns:a16="http://schemas.microsoft.com/office/drawing/2014/main" id="{2E668C71-2732-7DB9-C437-4B65C58888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768" y="4711985"/>
            <a:ext cx="1339907" cy="1339907"/>
          </a:xfrm>
          <a:prstGeom prst="rect">
            <a:avLst/>
          </a:prstGeom>
        </p:spPr>
      </p:pic>
      <p:pic>
        <p:nvPicPr>
          <p:cNvPr id="24" name="Imagem 30">
            <a:extLst>
              <a:ext uri="{FF2B5EF4-FFF2-40B4-BE49-F238E27FC236}">
                <a16:creationId xmlns:a16="http://schemas.microsoft.com/office/drawing/2014/main" id="{C3E0A5DE-DD72-2DDA-ED7F-56F83B44BF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764" y="2343286"/>
            <a:ext cx="1339907" cy="1339907"/>
          </a:xfrm>
          <a:prstGeom prst="rect">
            <a:avLst/>
          </a:prstGeom>
        </p:spPr>
      </p:pic>
      <p:pic>
        <p:nvPicPr>
          <p:cNvPr id="25" name="Imagem 29">
            <a:extLst>
              <a:ext uri="{FF2B5EF4-FFF2-40B4-BE49-F238E27FC236}">
                <a16:creationId xmlns:a16="http://schemas.microsoft.com/office/drawing/2014/main" id="{87E4CDD3-149D-B079-F33D-470D646D9F3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779" y="4711985"/>
            <a:ext cx="1339907" cy="1339907"/>
          </a:xfrm>
          <a:prstGeom prst="rect">
            <a:avLst/>
          </a:prstGeom>
        </p:spPr>
      </p:pic>
      <p:sp>
        <p:nvSpPr>
          <p:cNvPr id="26" name="Arrow: Down 25">
            <a:extLst>
              <a:ext uri="{FF2B5EF4-FFF2-40B4-BE49-F238E27FC236}">
                <a16:creationId xmlns:a16="http://schemas.microsoft.com/office/drawing/2014/main" id="{77480AC5-9B95-30F4-DE3A-3363C6FB4738}"/>
              </a:ext>
            </a:extLst>
          </p:cNvPr>
          <p:cNvSpPr/>
          <p:nvPr/>
        </p:nvSpPr>
        <p:spPr>
          <a:xfrm>
            <a:off x="4955440" y="1996295"/>
            <a:ext cx="483553" cy="2224406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2063236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11B38-337B-0A10-EA98-36FA406D3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</a:t>
            </a:r>
            <a:endParaRPr lang="LID4096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92AF3F-B9E5-CE46-F852-0B33A300D22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6194788" cy="4550036"/>
          </a:xfrm>
        </p:spPr>
        <p:txBody>
          <a:bodyPr/>
          <a:lstStyle/>
          <a:p>
            <a:r>
              <a:rPr lang="en-GB" dirty="0" err="1"/>
              <a:t>Assume</a:t>
            </a:r>
            <a:r>
              <a:rPr lang="en-GB" dirty="0"/>
              <a:t> </a:t>
            </a:r>
            <a:r>
              <a:rPr lang="en-GB" dirty="0" err="1"/>
              <a:t>this</a:t>
            </a:r>
            <a:r>
              <a:rPr lang="en-GB" dirty="0"/>
              <a:t> </a:t>
            </a:r>
            <a:r>
              <a:rPr lang="en-GB" dirty="0" err="1"/>
              <a:t>vector</a:t>
            </a:r>
            <a:r>
              <a:rPr lang="en-GB" dirty="0"/>
              <a:t> has 1000 </a:t>
            </a:r>
            <a:r>
              <a:rPr lang="en-GB" dirty="0" err="1"/>
              <a:t>elements</a:t>
            </a:r>
            <a:r>
              <a:rPr lang="en-GB" dirty="0"/>
              <a:t>. </a:t>
            </a:r>
            <a:r>
              <a:rPr lang="en-GB" dirty="0" err="1"/>
              <a:t>What</a:t>
            </a:r>
            <a:r>
              <a:rPr lang="en-GB" dirty="0"/>
              <a:t> </a:t>
            </a:r>
            <a:r>
              <a:rPr lang="en-GB" dirty="0" err="1"/>
              <a:t>does</a:t>
            </a:r>
            <a:r>
              <a:rPr lang="en-GB" dirty="0"/>
              <a:t> the 1000 stand for?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C29B28-DB9F-594D-9696-EF0D5E48F6CF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2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780401-B978-973F-F7C8-3ECF08AFE43B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C293F9D-CAFE-1956-E35A-8E7AD9AA7194}"/>
              </a:ext>
            </a:extLst>
          </p:cNvPr>
          <p:cNvSpPr/>
          <p:nvPr/>
        </p:nvSpPr>
        <p:spPr>
          <a:xfrm>
            <a:off x="6103387" y="4307207"/>
            <a:ext cx="339088" cy="30099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2475769-A53B-6812-8B56-070BD6228404}"/>
              </a:ext>
            </a:extLst>
          </p:cNvPr>
          <p:cNvSpPr/>
          <p:nvPr/>
        </p:nvSpPr>
        <p:spPr>
          <a:xfrm>
            <a:off x="6086243" y="47263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556227B-D93F-B2DF-6F8E-B6D05D2CFC54}"/>
              </a:ext>
            </a:extLst>
          </p:cNvPr>
          <p:cNvSpPr/>
          <p:nvPr/>
        </p:nvSpPr>
        <p:spPr>
          <a:xfrm>
            <a:off x="6086243" y="51454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204D50-C0B9-E6E0-89B7-66E94A3B6064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3729647-90A6-1FA1-92B9-6464AA93C989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E0D7BF-6A1E-7ABB-2B4A-F49C86179ECF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C02DBE-3D82-C039-C857-7BA0B68BAE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sp>
        <p:nvSpPr>
          <p:cNvPr id="26" name="Arrow: Down 25">
            <a:extLst>
              <a:ext uri="{FF2B5EF4-FFF2-40B4-BE49-F238E27FC236}">
                <a16:creationId xmlns:a16="http://schemas.microsoft.com/office/drawing/2014/main" id="{7C616401-714A-1EBE-ADCD-AD3F89E304CD}"/>
              </a:ext>
            </a:extLst>
          </p:cNvPr>
          <p:cNvSpPr/>
          <p:nvPr/>
        </p:nvSpPr>
        <p:spPr>
          <a:xfrm>
            <a:off x="6033911" y="1964690"/>
            <a:ext cx="483553" cy="2224406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46723D5-481A-061E-0BED-253B318F8469}"/>
              </a:ext>
            </a:extLst>
          </p:cNvPr>
          <p:cNvSpPr/>
          <p:nvPr/>
        </p:nvSpPr>
        <p:spPr>
          <a:xfrm>
            <a:off x="6744195" y="1355658"/>
            <a:ext cx="2917726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Number of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features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8790E20-D107-E711-A814-5E685C999A77}"/>
              </a:ext>
            </a:extLst>
          </p:cNvPr>
          <p:cNvSpPr/>
          <p:nvPr/>
        </p:nvSpPr>
        <p:spPr>
          <a:xfrm>
            <a:off x="9225746" y="1355658"/>
            <a:ext cx="285563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Width of the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feature maps</a:t>
            </a:r>
            <a:endParaRPr lang="LID4096" sz="24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210A479-BF52-F075-8815-7DFA9E9BA625}"/>
              </a:ext>
            </a:extLst>
          </p:cNvPr>
          <p:cNvSpPr/>
          <p:nvPr/>
        </p:nvSpPr>
        <p:spPr>
          <a:xfrm>
            <a:off x="7259985" y="3754836"/>
            <a:ext cx="232216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Number</a:t>
            </a:r>
            <a:r>
              <a:rPr lang="en-US" sz="2400" dirty="0">
                <a:solidFill>
                  <a:schemeClr val="tx1"/>
                </a:solidFill>
              </a:rPr>
              <a:t> of classes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E5DEF02-54A4-9B32-C414-F672CF31251E}"/>
              </a:ext>
            </a:extLst>
          </p:cNvPr>
          <p:cNvSpPr/>
          <p:nvPr/>
        </p:nvSpPr>
        <p:spPr>
          <a:xfrm>
            <a:off x="9424649" y="3749949"/>
            <a:ext cx="2555291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Number</a:t>
            </a:r>
            <a:r>
              <a:rPr lang="de-DE" sz="2400" dirty="0">
                <a:solidFill>
                  <a:schemeClr val="tx1"/>
                </a:solidFill>
              </a:rPr>
              <a:t> of</a:t>
            </a:r>
            <a:br>
              <a:rPr lang="de-DE" sz="2400" dirty="0">
                <a:solidFill>
                  <a:schemeClr val="tx1"/>
                </a:solidFill>
              </a:rPr>
            </a:br>
            <a:r>
              <a:rPr lang="de-DE" sz="2400" dirty="0">
                <a:solidFill>
                  <a:schemeClr val="tx1"/>
                </a:solidFill>
              </a:rPr>
              <a:t>layers</a:t>
            </a:r>
            <a:endParaRPr lang="LID4096" sz="2400" dirty="0">
              <a:solidFill>
                <a:schemeClr val="tx1"/>
              </a:solidFill>
            </a:endParaRPr>
          </a:p>
        </p:txBody>
      </p:sp>
      <p:pic>
        <p:nvPicPr>
          <p:cNvPr id="22" name="Imagem 27">
            <a:extLst>
              <a:ext uri="{FF2B5EF4-FFF2-40B4-BE49-F238E27FC236}">
                <a16:creationId xmlns:a16="http://schemas.microsoft.com/office/drawing/2014/main" id="{C9D2BA06-D8A3-1F7A-AA79-D063DAACB8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526" y="2366328"/>
            <a:ext cx="1339907" cy="1339907"/>
          </a:xfrm>
          <a:prstGeom prst="rect">
            <a:avLst/>
          </a:prstGeom>
        </p:spPr>
      </p:pic>
      <p:pic>
        <p:nvPicPr>
          <p:cNvPr id="23" name="Imagem 28">
            <a:extLst>
              <a:ext uri="{FF2B5EF4-FFF2-40B4-BE49-F238E27FC236}">
                <a16:creationId xmlns:a16="http://schemas.microsoft.com/office/drawing/2014/main" id="{2FB4FE24-8FE5-5A2A-F1D7-31F5CDBC02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768" y="4711985"/>
            <a:ext cx="1339907" cy="1339907"/>
          </a:xfrm>
          <a:prstGeom prst="rect">
            <a:avLst/>
          </a:prstGeom>
        </p:spPr>
      </p:pic>
      <p:pic>
        <p:nvPicPr>
          <p:cNvPr id="24" name="Imagem 30">
            <a:extLst>
              <a:ext uri="{FF2B5EF4-FFF2-40B4-BE49-F238E27FC236}">
                <a16:creationId xmlns:a16="http://schemas.microsoft.com/office/drawing/2014/main" id="{CB724373-F233-D056-578F-87D8AB7EBA6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764" y="2343286"/>
            <a:ext cx="1339907" cy="1339907"/>
          </a:xfrm>
          <a:prstGeom prst="rect">
            <a:avLst/>
          </a:prstGeom>
        </p:spPr>
      </p:pic>
      <p:pic>
        <p:nvPicPr>
          <p:cNvPr id="25" name="Imagem 29">
            <a:extLst>
              <a:ext uri="{FF2B5EF4-FFF2-40B4-BE49-F238E27FC236}">
                <a16:creationId xmlns:a16="http://schemas.microsoft.com/office/drawing/2014/main" id="{DD4AFF4E-BA8A-D96A-5C84-15ABA321CC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779" y="4711985"/>
            <a:ext cx="1339907" cy="133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6011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9027-B56F-B3E0-0B5A-E7446752F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Read more…</a:t>
            </a:r>
            <a:endParaRPr lang="LID4096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435C72-039F-D0B1-9064-7E07FA327979}"/>
              </a:ext>
            </a:extLst>
          </p:cNvPr>
          <p:cNvSpPr txBox="1"/>
          <p:nvPr/>
        </p:nvSpPr>
        <p:spPr>
          <a:xfrm>
            <a:off x="196233" y="5162133"/>
            <a:ext cx="32880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https://christophm.github.io/interpretable-ml-book/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A25A28-5A61-D8CD-A503-75BA3FEF2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77" y="1408432"/>
            <a:ext cx="2802343" cy="373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3E601A-2C70-D78F-13C2-DCD97AB3D884}"/>
              </a:ext>
            </a:extLst>
          </p:cNvPr>
          <p:cNvSpPr txBox="1"/>
          <p:nvPr/>
        </p:nvSpPr>
        <p:spPr>
          <a:xfrm>
            <a:off x="8024751" y="5162133"/>
            <a:ext cx="38538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https://www.youtube.com/watch?v=dw63QH_b3Jo</a:t>
            </a:r>
            <a:r>
              <a:rPr lang="en-US" dirty="0"/>
              <a:t> </a:t>
            </a:r>
            <a:endParaRPr lang="LID4096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9027D7-0C51-E956-107C-4AFF96C6B6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7273" y="2722882"/>
            <a:ext cx="3858013" cy="24231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8B7D6A-3532-AAF2-91A7-75844E2A32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7262" y="1408432"/>
            <a:ext cx="2443289" cy="37376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AD3507-C195-35F7-4671-4ECEEE3B0A19}"/>
              </a:ext>
            </a:extLst>
          </p:cNvPr>
          <p:cNvSpPr txBox="1"/>
          <p:nvPr/>
        </p:nvSpPr>
        <p:spPr>
          <a:xfrm>
            <a:off x="4162407" y="5162133"/>
            <a:ext cx="32880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7"/>
              </a:rPr>
              <a:t>https://www.amazon.de/dp/3030686396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8745852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1013C-B2B0-EC3A-9944-1E335E409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Summary</a:t>
            </a:r>
            <a:r>
              <a:rPr lang="en-GB" dirty="0"/>
              <a:t>: Explainable AI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0FD97-872B-6454-3232-7D0853A1B3C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2545"/>
          </a:xfrm>
        </p:spPr>
        <p:txBody>
          <a:bodyPr/>
          <a:lstStyle/>
          <a:p>
            <a:r>
              <a:rPr lang="en-GB" dirty="0"/>
              <a:t>Methods of XAI can be classified on different scales</a:t>
            </a:r>
            <a:endParaRPr lang="LID4096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B7B9439-D860-702E-1FC3-14BE1788A79D}"/>
              </a:ext>
            </a:extLst>
          </p:cNvPr>
          <p:cNvCxnSpPr>
            <a:cxnSpLocks/>
            <a:stCxn id="8" idx="0"/>
            <a:endCxn id="7" idx="2"/>
          </p:cNvCxnSpPr>
          <p:nvPr/>
        </p:nvCxnSpPr>
        <p:spPr>
          <a:xfrm flipV="1">
            <a:off x="3911599" y="2875219"/>
            <a:ext cx="6004561" cy="2374661"/>
          </a:xfrm>
          <a:prstGeom prst="straightConnector1">
            <a:avLst/>
          </a:prstGeom>
          <a:ln w="76200">
            <a:solidFill>
              <a:schemeClr val="tx1">
                <a:lumMod val="90000"/>
                <a:lumOff val="1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D52F557-19A3-BA85-EB4B-C427F3154C31}"/>
              </a:ext>
            </a:extLst>
          </p:cNvPr>
          <p:cNvSpPr txBox="1"/>
          <p:nvPr/>
        </p:nvSpPr>
        <p:spPr>
          <a:xfrm>
            <a:off x="8829040" y="2228888"/>
            <a:ext cx="2174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Intrinsically</a:t>
            </a:r>
            <a:r>
              <a:rPr lang="en-GB" dirty="0"/>
              <a:t> </a:t>
            </a:r>
            <a:r>
              <a:rPr lang="en-GB" dirty="0" err="1"/>
              <a:t>explainable</a:t>
            </a:r>
            <a:endParaRPr lang="LID4096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0C140F-5FE2-F79A-2341-BCE2F8DCB8DE}"/>
              </a:ext>
            </a:extLst>
          </p:cNvPr>
          <p:cNvSpPr txBox="1"/>
          <p:nvPr/>
        </p:nvSpPr>
        <p:spPr>
          <a:xfrm>
            <a:off x="2824479" y="5249880"/>
            <a:ext cx="217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Black-Box</a:t>
            </a:r>
            <a:endParaRPr lang="LID4096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2324436-950E-03DE-E066-59EDCD1E0113}"/>
              </a:ext>
            </a:extLst>
          </p:cNvPr>
          <p:cNvCxnSpPr>
            <a:cxnSpLocks/>
            <a:stCxn id="15" idx="3"/>
            <a:endCxn id="14" idx="1"/>
          </p:cNvCxnSpPr>
          <p:nvPr/>
        </p:nvCxnSpPr>
        <p:spPr>
          <a:xfrm>
            <a:off x="4159012" y="3452745"/>
            <a:ext cx="4903708" cy="1404275"/>
          </a:xfrm>
          <a:prstGeom prst="straightConnector1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AD90BD3-3905-26E2-C649-06A59EBE3D12}"/>
              </a:ext>
            </a:extLst>
          </p:cNvPr>
          <p:cNvSpPr txBox="1"/>
          <p:nvPr/>
        </p:nvSpPr>
        <p:spPr>
          <a:xfrm>
            <a:off x="9062720" y="4533854"/>
            <a:ext cx="2174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Functionality</a:t>
            </a:r>
            <a:r>
              <a:rPr lang="en-GB" dirty="0"/>
              <a:t> of </a:t>
            </a:r>
            <a:r>
              <a:rPr lang="en-GB" dirty="0" err="1"/>
              <a:t>algorithms</a:t>
            </a:r>
            <a:endParaRPr lang="LID4096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016382-D824-973D-097F-F6B980CAA13A}"/>
              </a:ext>
            </a:extLst>
          </p:cNvPr>
          <p:cNvSpPr txBox="1"/>
          <p:nvPr/>
        </p:nvSpPr>
        <p:spPr>
          <a:xfrm>
            <a:off x="2824479" y="3129579"/>
            <a:ext cx="1334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Influence</a:t>
            </a:r>
            <a:r>
              <a:rPr lang="en-GB" dirty="0"/>
              <a:t> of </a:t>
            </a:r>
            <a:r>
              <a:rPr lang="en-GB" dirty="0" err="1"/>
              <a:t>data</a:t>
            </a:r>
            <a:endParaRPr lang="LID4096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97F792-C7E9-BE62-2607-214EBA16310C}"/>
              </a:ext>
            </a:extLst>
          </p:cNvPr>
          <p:cNvSpPr txBox="1"/>
          <p:nvPr/>
        </p:nvSpPr>
        <p:spPr>
          <a:xfrm>
            <a:off x="135652" y="3129579"/>
            <a:ext cx="1611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Meaning of data</a:t>
            </a:r>
            <a:endParaRPr lang="LID4096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899F7CA-73FB-2FFC-E026-EC251D4FEDB7}"/>
              </a:ext>
            </a:extLst>
          </p:cNvPr>
          <p:cNvCxnSpPr>
            <a:cxnSpLocks/>
            <a:stCxn id="23" idx="3"/>
            <a:endCxn id="15" idx="1"/>
          </p:cNvCxnSpPr>
          <p:nvPr/>
        </p:nvCxnSpPr>
        <p:spPr>
          <a:xfrm>
            <a:off x="1747519" y="3452745"/>
            <a:ext cx="1076960" cy="0"/>
          </a:xfrm>
          <a:prstGeom prst="straightConnector1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  <a:prstDash val="sysDot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EAEE883-4B24-C9CB-2896-E56247F45E90}"/>
              </a:ext>
            </a:extLst>
          </p:cNvPr>
          <p:cNvCxnSpPr>
            <a:cxnSpLocks/>
            <a:stCxn id="37" idx="0"/>
            <a:endCxn id="36" idx="2"/>
          </p:cNvCxnSpPr>
          <p:nvPr/>
        </p:nvCxnSpPr>
        <p:spPr>
          <a:xfrm flipH="1" flipV="1">
            <a:off x="6471919" y="2562961"/>
            <a:ext cx="355600" cy="2871585"/>
          </a:xfrm>
          <a:prstGeom prst="straightConnector1">
            <a:avLst/>
          </a:prstGeom>
          <a:ln w="76200">
            <a:solidFill>
              <a:srgbClr val="00B05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938E1428-144B-68C0-ED2F-385CF6FA6B77}"/>
              </a:ext>
            </a:extLst>
          </p:cNvPr>
          <p:cNvSpPr txBox="1"/>
          <p:nvPr/>
        </p:nvSpPr>
        <p:spPr>
          <a:xfrm>
            <a:off x="5384799" y="2193629"/>
            <a:ext cx="217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Explainability</a:t>
            </a:r>
            <a:endParaRPr lang="LID4096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9DEA1-8C5B-F50C-601A-7820B2A4FB30}"/>
              </a:ext>
            </a:extLst>
          </p:cNvPr>
          <p:cNvSpPr txBox="1"/>
          <p:nvPr/>
        </p:nvSpPr>
        <p:spPr>
          <a:xfrm>
            <a:off x="5740399" y="5434546"/>
            <a:ext cx="2174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Interpretability</a:t>
            </a:r>
            <a:endParaRPr lang="LID4096" dirty="0"/>
          </a:p>
          <a:p>
            <a:pPr algn="ctr"/>
            <a:endParaRPr lang="LID4096" dirty="0"/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A23C54D-AA09-BEFE-BA6F-48A81A894E5D}"/>
              </a:ext>
            </a:extLst>
          </p:cNvPr>
          <p:cNvCxnSpPr>
            <a:cxnSpLocks/>
          </p:cNvCxnSpPr>
          <p:nvPr/>
        </p:nvCxnSpPr>
        <p:spPr>
          <a:xfrm flipH="1">
            <a:off x="4060426" y="3866942"/>
            <a:ext cx="5429014" cy="555299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1BF44BF-437A-7F20-67DD-A5EC5FADBA06}"/>
              </a:ext>
            </a:extLst>
          </p:cNvPr>
          <p:cNvSpPr txBox="1"/>
          <p:nvPr/>
        </p:nvSpPr>
        <p:spPr>
          <a:xfrm>
            <a:off x="1808876" y="4238644"/>
            <a:ext cx="217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Model-</a:t>
            </a:r>
            <a:r>
              <a:rPr lang="en-GB" dirty="0" err="1"/>
              <a:t>agnostic</a:t>
            </a:r>
            <a:endParaRPr lang="LID4096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36CCC4C-F8F2-4D37-D0B1-0240D87D571D}"/>
              </a:ext>
            </a:extLst>
          </p:cNvPr>
          <p:cNvSpPr txBox="1"/>
          <p:nvPr/>
        </p:nvSpPr>
        <p:spPr>
          <a:xfrm>
            <a:off x="9448800" y="3671278"/>
            <a:ext cx="217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Model-</a:t>
            </a:r>
            <a:r>
              <a:rPr lang="en-GB" dirty="0" err="1"/>
              <a:t>specific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97079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5" grpId="0"/>
      <p:bldP spid="23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DB284B-876B-EF41-B780-30B88DFEE22A}"/>
              </a:ext>
            </a:extLst>
          </p:cNvPr>
          <p:cNvSpPr txBox="1"/>
          <p:nvPr/>
        </p:nvSpPr>
        <p:spPr>
          <a:xfrm>
            <a:off x="3453285" y="174659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478542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40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Exercises</a:t>
            </a:r>
            <a:endParaRPr lang="en-US" sz="4000" b="1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7" name="Textfeld 1">
            <a:extLst>
              <a:ext uri="{FF2B5EF4-FFF2-40B4-BE49-F238E27FC236}">
                <a16:creationId xmlns:a16="http://schemas.microsoft.com/office/drawing/2014/main" id="{133DAE70-6BD8-6A4A-9D15-1E20F8A03384}"/>
              </a:ext>
            </a:extLst>
          </p:cNvPr>
          <p:cNvSpPr/>
          <p:nvPr/>
        </p:nvSpPr>
        <p:spPr>
          <a:xfrm>
            <a:off x="3453120" y="1746500"/>
            <a:ext cx="18144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0" name="Grafik 4">
            <a:extLst>
              <a:ext uri="{FF2B5EF4-FFF2-40B4-BE49-F238E27FC236}">
                <a16:creationId xmlns:a16="http://schemas.microsoft.com/office/drawing/2014/main" id="{7574A395-5655-958E-857A-E37BCECE9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37265" y="679846"/>
            <a:ext cx="2623295" cy="1066655"/>
          </a:xfrm>
          <a:prstGeom prst="rect">
            <a:avLst/>
          </a:prstGeom>
          <a:ln w="0">
            <a:noFill/>
          </a:ln>
        </p:spPr>
      </p:pic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0962E261-CF76-C9DA-5822-449F26E2B4B4}"/>
              </a:ext>
            </a:extLst>
          </p:cNvPr>
          <p:cNvSpPr/>
          <p:nvPr/>
        </p:nvSpPr>
        <p:spPr>
          <a:xfrm>
            <a:off x="437265" y="1847300"/>
            <a:ext cx="2940120" cy="555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8" name="Grafik 7">
            <a:extLst>
              <a:ext uri="{FF2B5EF4-FFF2-40B4-BE49-F238E27FC236}">
                <a16:creationId xmlns:a16="http://schemas.microsoft.com/office/drawing/2014/main" id="{2F771CAA-1E83-FD55-5C27-CC011F61D4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19" name="Grafik 5">
            <a:extLst>
              <a:ext uri="{FF2B5EF4-FFF2-40B4-BE49-F238E27FC236}">
                <a16:creationId xmlns:a16="http://schemas.microsoft.com/office/drawing/2014/main" id="{AFB01F5B-381D-7B26-B749-CCFD0509E2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20" name="Grafik 10">
            <a:extLst>
              <a:ext uri="{FF2B5EF4-FFF2-40B4-BE49-F238E27FC236}">
                <a16:creationId xmlns:a16="http://schemas.microsoft.com/office/drawing/2014/main" id="{60EE3F23-6C94-E5EE-4EEF-3A9506F470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7C73701-EC58-7CA2-98D6-9A2251CE0321}"/>
              </a:ext>
            </a:extLst>
          </p:cNvPr>
          <p:cNvCxnSpPr/>
          <p:nvPr/>
        </p:nvCxnSpPr>
        <p:spPr>
          <a:xfrm>
            <a:off x="8639251" y="6232550"/>
            <a:ext cx="0" cy="490057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6379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C41A5-65A5-BADF-0914-6DD84EA5B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Exercises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D9E75B-9264-D5FE-CF9E-7650E3C98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84" y="1170843"/>
            <a:ext cx="5833451" cy="43661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E144FF-7AEC-4901-A413-D9E9AD243E42}"/>
              </a:ext>
            </a:extLst>
          </p:cNvPr>
          <p:cNvSpPr txBox="1"/>
          <p:nvPr/>
        </p:nvSpPr>
        <p:spPr>
          <a:xfrm>
            <a:off x="3002280" y="6245744"/>
            <a:ext cx="78333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3"/>
              </a:rPr>
              <a:t>https://haesleinhuepf.github.io/xai/30_shap/object_classification.html</a:t>
            </a:r>
            <a:r>
              <a:rPr lang="en-GB" sz="1200" dirty="0"/>
              <a:t> </a:t>
            </a:r>
          </a:p>
          <a:p>
            <a:r>
              <a:rPr lang="en-US" sz="1200" dirty="0">
                <a:hlinkClick r:id="rId4"/>
              </a:rPr>
              <a:t>https://haesleinhuepf.github.io/xai/60_grad-cam/classification_resnet.html</a:t>
            </a:r>
            <a:r>
              <a:rPr lang="en-US" sz="1200" dirty="0"/>
              <a:t> </a:t>
            </a:r>
            <a:endParaRPr lang="LID4096" sz="1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54B0C9-4A10-3872-7BBD-A9156875FB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170844"/>
            <a:ext cx="5833452" cy="43661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096A13B-43D8-E6E5-6E64-B469F035F347}"/>
              </a:ext>
            </a:extLst>
          </p:cNvPr>
          <p:cNvSpPr txBox="1"/>
          <p:nvPr/>
        </p:nvSpPr>
        <p:spPr>
          <a:xfrm>
            <a:off x="262548" y="5536654"/>
            <a:ext cx="5740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SHAP-values</a:t>
            </a:r>
            <a:endParaRPr lang="LID4096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421F35-0143-BCA0-91B3-0A8344976DF2}"/>
              </a:ext>
            </a:extLst>
          </p:cNvPr>
          <p:cNvSpPr txBox="1"/>
          <p:nvPr/>
        </p:nvSpPr>
        <p:spPr>
          <a:xfrm>
            <a:off x="6096000" y="5536654"/>
            <a:ext cx="5833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Grad-CAM</a:t>
            </a:r>
            <a:endParaRPr lang="LID4096" sz="2400" dirty="0"/>
          </a:p>
        </p:txBody>
      </p:sp>
    </p:spTree>
    <p:extLst>
      <p:ext uri="{BB962C8B-B14F-4D97-AF65-F5344CB8AC3E}">
        <p14:creationId xmlns:p14="http://schemas.microsoft.com/office/powerpoint/2010/main" val="33178534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9FE20581-F440-C7EE-05E6-D0266E8DB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92B20-4DC2-1679-FE20-27485AE00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Pixel classification</a:t>
            </a:r>
            <a:endParaRPr lang="LID4096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AAD1798-4B6C-6B46-7207-B91339FCC2CC}"/>
              </a:ext>
            </a:extLst>
          </p:cNvPr>
          <p:cNvSpPr/>
          <p:nvPr/>
        </p:nvSpPr>
        <p:spPr>
          <a:xfrm>
            <a:off x="2607580" y="2196118"/>
            <a:ext cx="2172763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04F894-1DF4-ABC9-7637-7DFDB6A5F94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75968" cy="934720"/>
          </a:xfrm>
        </p:spPr>
        <p:txBody>
          <a:bodyPr/>
          <a:lstStyle/>
          <a:p>
            <a:r>
              <a:rPr lang="en-GB" dirty="0"/>
              <a:t>Goal: Classifying individual pixels into foreground (nuclei) and background. </a:t>
            </a:r>
            <a:endParaRPr lang="LID4096" dirty="0"/>
          </a:p>
        </p:txBody>
      </p:sp>
      <p:pic>
        <p:nvPicPr>
          <p:cNvPr id="14" name="Content Placeholder 8" descr="A close up of an orange background&#10;&#10;AI-generated content may be incorrect.">
            <a:extLst>
              <a:ext uri="{FF2B5EF4-FFF2-40B4-BE49-F238E27FC236}">
                <a16:creationId xmlns:a16="http://schemas.microsoft.com/office/drawing/2014/main" id="{D025A967-3F5B-3880-4384-08B6EDF034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942" y="1696575"/>
            <a:ext cx="2121044" cy="2121044"/>
          </a:xfrm>
          <a:prstGeom prst="rect">
            <a:avLst/>
          </a:prstGeom>
          <a:ln>
            <a:noFill/>
          </a:ln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A9673123-8840-715D-D7DC-F21E604E619B}"/>
              </a:ext>
            </a:extLst>
          </p:cNvPr>
          <p:cNvSpPr/>
          <p:nvPr/>
        </p:nvSpPr>
        <p:spPr>
          <a:xfrm>
            <a:off x="7132727" y="2196118"/>
            <a:ext cx="2555472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?</a:t>
            </a:r>
            <a:endParaRPr lang="LID4096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C9A97B8-5F84-82EC-BF29-6818F54D9D62}"/>
              </a:ext>
            </a:extLst>
          </p:cNvPr>
          <p:cNvCxnSpPr/>
          <p:nvPr/>
        </p:nvCxnSpPr>
        <p:spPr>
          <a:xfrm>
            <a:off x="7917082" y="2118735"/>
            <a:ext cx="729205" cy="1012103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E4880E-1332-265C-7AD4-5391976DECDE}"/>
              </a:ext>
            </a:extLst>
          </p:cNvPr>
          <p:cNvCxnSpPr>
            <a:cxnSpLocks/>
          </p:cNvCxnSpPr>
          <p:nvPr/>
        </p:nvCxnSpPr>
        <p:spPr>
          <a:xfrm flipV="1">
            <a:off x="7931473" y="2118735"/>
            <a:ext cx="714814" cy="1012103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C8D04DB5-E873-CCF2-B444-BD387D19A989}"/>
              </a:ext>
            </a:extLst>
          </p:cNvPr>
          <p:cNvSpPr txBox="1"/>
          <p:nvPr/>
        </p:nvSpPr>
        <p:spPr>
          <a:xfrm>
            <a:off x="3963594" y="3831220"/>
            <a:ext cx="364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Global intensity thresholds…</a:t>
            </a:r>
            <a:endParaRPr lang="LID4096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E944036-ACAB-1D58-8476-89ADF7170CB2}"/>
              </a:ext>
            </a:extLst>
          </p:cNvPr>
          <p:cNvSpPr txBox="1"/>
          <p:nvPr/>
        </p:nvSpPr>
        <p:spPr>
          <a:xfrm>
            <a:off x="7086585" y="3832090"/>
            <a:ext cx="364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don’t work here.</a:t>
            </a:r>
            <a:endParaRPr lang="LID4096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E67EADF-FCDD-6BFC-DC89-C8D765E66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970" y="1650528"/>
            <a:ext cx="2172764" cy="216709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8F48E02-516A-2DF2-F732-74A60A3553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98" y="1673425"/>
            <a:ext cx="2157795" cy="215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34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AC47F-6089-69A5-0821-CC74C21C8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Random Forest Classifiers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A3C03-D311-7AF7-5CB0-7200DBF6C6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9590"/>
          </a:xfrm>
        </p:spPr>
        <p:txBody>
          <a:bodyPr/>
          <a:lstStyle/>
          <a:p>
            <a:r>
              <a:rPr lang="en-GB" dirty="0"/>
              <a:t>Combining preprocessing (feature images) and decision trees.</a:t>
            </a:r>
            <a:endParaRPr lang="LID4096" dirty="0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EEF3C06E-E7B6-5C4B-6DED-E7B5DDB7293C}"/>
              </a:ext>
            </a:extLst>
          </p:cNvPr>
          <p:cNvSpPr/>
          <p:nvPr/>
        </p:nvSpPr>
        <p:spPr>
          <a:xfrm>
            <a:off x="2558005" y="2196118"/>
            <a:ext cx="879674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2142DD35-4539-88BC-7941-F942435BFC87}"/>
              </a:ext>
            </a:extLst>
          </p:cNvPr>
          <p:cNvSpPr/>
          <p:nvPr/>
        </p:nvSpPr>
        <p:spPr>
          <a:xfrm>
            <a:off x="8741176" y="2196118"/>
            <a:ext cx="865903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?</a:t>
            </a:r>
            <a:endParaRPr lang="LID4096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A00732F-F493-EA70-34B9-E4136318F4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623" r="69016"/>
          <a:stretch/>
        </p:blipFill>
        <p:spPr>
          <a:xfrm>
            <a:off x="3586936" y="1553128"/>
            <a:ext cx="1623430" cy="7463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1A2CD82-0AA6-10C0-0443-B587CD6A25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501" t="15623" r="35515"/>
          <a:stretch/>
        </p:blipFill>
        <p:spPr>
          <a:xfrm>
            <a:off x="3576219" y="2391751"/>
            <a:ext cx="1634148" cy="7512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6D3E2C2-B340-1A12-7C4D-E8DD33B684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807" t="15623" r="-15"/>
          <a:stretch/>
        </p:blipFill>
        <p:spPr>
          <a:xfrm>
            <a:off x="3580030" y="3240249"/>
            <a:ext cx="1739972" cy="7463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08CCC98-134E-B763-C22E-DA326643A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970" y="1650528"/>
            <a:ext cx="2172764" cy="21670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EE441F3-7166-B83A-F60B-5C2203142F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98" y="1673425"/>
            <a:ext cx="2157795" cy="2157795"/>
          </a:xfrm>
          <a:prstGeom prst="rect">
            <a:avLst/>
          </a:prstGeom>
        </p:spPr>
      </p:pic>
      <p:sp>
        <p:nvSpPr>
          <p:cNvPr id="17" name="Arrow: Right 16">
            <a:extLst>
              <a:ext uri="{FF2B5EF4-FFF2-40B4-BE49-F238E27FC236}">
                <a16:creationId xmlns:a16="http://schemas.microsoft.com/office/drawing/2014/main" id="{03961CDD-1916-D8F7-714F-F5014B766963}"/>
              </a:ext>
            </a:extLst>
          </p:cNvPr>
          <p:cNvSpPr/>
          <p:nvPr/>
        </p:nvSpPr>
        <p:spPr>
          <a:xfrm>
            <a:off x="5355267" y="2196118"/>
            <a:ext cx="879674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91F8C0C-95B2-910F-EB68-F3B7C85C2E4D}"/>
              </a:ext>
            </a:extLst>
          </p:cNvPr>
          <p:cNvGrpSpPr/>
          <p:nvPr/>
        </p:nvGrpSpPr>
        <p:grpSpPr>
          <a:xfrm>
            <a:off x="6372008" y="1985277"/>
            <a:ext cx="2157795" cy="1497592"/>
            <a:chOff x="4329626" y="7194447"/>
            <a:chExt cx="3901542" cy="2045128"/>
          </a:xfrm>
        </p:grpSpPr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id="{20AF6922-DBB5-D748-2AFA-1D9273CB7BBF}"/>
                </a:ext>
              </a:extLst>
            </p:cNvPr>
            <p:cNvSpPr/>
            <p:nvPr/>
          </p:nvSpPr>
          <p:spPr>
            <a:xfrm>
              <a:off x="5222171" y="7890183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19" name="Diamond 18">
              <a:extLst>
                <a:ext uri="{FF2B5EF4-FFF2-40B4-BE49-F238E27FC236}">
                  <a16:creationId xmlns:a16="http://schemas.microsoft.com/office/drawing/2014/main" id="{0FBD3C7C-A3D5-B151-560F-CB7C6F8F520A}"/>
                </a:ext>
              </a:extLst>
            </p:cNvPr>
            <p:cNvSpPr/>
            <p:nvPr/>
          </p:nvSpPr>
          <p:spPr>
            <a:xfrm>
              <a:off x="5214172" y="859851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C9BFC1B0-16E3-0B47-5DFB-B728960A020C}"/>
                </a:ext>
              </a:extLst>
            </p:cNvPr>
            <p:cNvCxnSpPr>
              <a:cxnSpLocks/>
              <a:endCxn id="19" idx="2"/>
            </p:cNvCxnSpPr>
            <p:nvPr/>
          </p:nvCxnSpPr>
          <p:spPr>
            <a:xfrm flipV="1">
              <a:off x="5452470" y="8975056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mond 20">
              <a:extLst>
                <a:ext uri="{FF2B5EF4-FFF2-40B4-BE49-F238E27FC236}">
                  <a16:creationId xmlns:a16="http://schemas.microsoft.com/office/drawing/2014/main" id="{9122073F-3C90-6B00-4151-18C898F908E9}"/>
                </a:ext>
              </a:extLst>
            </p:cNvPr>
            <p:cNvSpPr/>
            <p:nvPr/>
          </p:nvSpPr>
          <p:spPr>
            <a:xfrm>
              <a:off x="5664219" y="8244349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72121963-D34C-CC88-901E-B755787D8F3E}"/>
                </a:ext>
              </a:extLst>
            </p:cNvPr>
            <p:cNvCxnSpPr>
              <a:stCxn id="19" idx="3"/>
              <a:endCxn id="21" idx="2"/>
            </p:cNvCxnSpPr>
            <p:nvPr/>
          </p:nvCxnSpPr>
          <p:spPr>
            <a:xfrm flipV="1">
              <a:off x="5690767" y="8620890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mond 22">
              <a:extLst>
                <a:ext uri="{FF2B5EF4-FFF2-40B4-BE49-F238E27FC236}">
                  <a16:creationId xmlns:a16="http://schemas.microsoft.com/office/drawing/2014/main" id="{EB41AC1E-EA61-4FE1-400A-0E6BCE653D3D}"/>
                </a:ext>
              </a:extLst>
            </p:cNvPr>
            <p:cNvSpPr/>
            <p:nvPr/>
          </p:nvSpPr>
          <p:spPr>
            <a:xfrm>
              <a:off x="4774490" y="8245447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90F3271B-0FE4-93BB-85D9-B5E4E00BA08F}"/>
                </a:ext>
              </a:extLst>
            </p:cNvPr>
            <p:cNvSpPr/>
            <p:nvPr/>
          </p:nvSpPr>
          <p:spPr>
            <a:xfrm>
              <a:off x="4329626" y="7889239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646B645E-9590-AE5C-B8BD-3800586D751F}"/>
                </a:ext>
              </a:extLst>
            </p:cNvPr>
            <p:cNvCxnSpPr>
              <a:cxnSpLocks/>
              <a:stCxn id="23" idx="3"/>
            </p:cNvCxnSpPr>
            <p:nvPr/>
          </p:nvCxnSpPr>
          <p:spPr>
            <a:xfrm flipV="1">
              <a:off x="5251085" y="8265781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0159710C-A08D-BA92-41C3-862D41E3F8EF}"/>
                </a:ext>
              </a:extLst>
            </p:cNvPr>
            <p:cNvCxnSpPr>
              <a:stCxn id="23" idx="1"/>
              <a:endCxn id="24" idx="2"/>
            </p:cNvCxnSpPr>
            <p:nvPr/>
          </p:nvCxnSpPr>
          <p:spPr>
            <a:xfrm rot="10800000">
              <a:off x="4567924" y="8265781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8C8CE715-0FDC-CCC9-A53A-C310731FEBF8}"/>
                </a:ext>
              </a:extLst>
            </p:cNvPr>
            <p:cNvCxnSpPr>
              <a:stCxn id="19" idx="1"/>
              <a:endCxn id="23" idx="2"/>
            </p:cNvCxnSpPr>
            <p:nvPr/>
          </p:nvCxnSpPr>
          <p:spPr>
            <a:xfrm rot="10800000">
              <a:off x="5012788" y="8621989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mond 27">
              <a:extLst>
                <a:ext uri="{FF2B5EF4-FFF2-40B4-BE49-F238E27FC236}">
                  <a16:creationId xmlns:a16="http://schemas.microsoft.com/office/drawing/2014/main" id="{3C49A4E1-E9FC-0DE0-10FA-62D063D2260A}"/>
                </a:ext>
              </a:extLst>
            </p:cNvPr>
            <p:cNvSpPr/>
            <p:nvPr/>
          </p:nvSpPr>
          <p:spPr>
            <a:xfrm>
              <a:off x="4777307" y="7533975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4B58F1EA-92AC-5B8D-EB24-7AE49FFE4C90}"/>
                </a:ext>
              </a:extLst>
            </p:cNvPr>
            <p:cNvSpPr/>
            <p:nvPr/>
          </p:nvSpPr>
          <p:spPr>
            <a:xfrm>
              <a:off x="5673178" y="7533975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23E3B457-7E4E-86D1-5241-F35506AA5429}"/>
                </a:ext>
              </a:extLst>
            </p:cNvPr>
            <p:cNvCxnSpPr>
              <a:stCxn id="18" idx="3"/>
              <a:endCxn id="29" idx="2"/>
            </p:cNvCxnSpPr>
            <p:nvPr/>
          </p:nvCxnSpPr>
          <p:spPr>
            <a:xfrm flipV="1">
              <a:off x="5698766" y="7910517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2277CB44-E44E-B71B-73FC-62462B3BF61C}"/>
                </a:ext>
              </a:extLst>
            </p:cNvPr>
            <p:cNvCxnSpPr>
              <a:stCxn id="18" idx="1"/>
              <a:endCxn id="28" idx="2"/>
            </p:cNvCxnSpPr>
            <p:nvPr/>
          </p:nvCxnSpPr>
          <p:spPr>
            <a:xfrm rot="10800000">
              <a:off x="5015604" y="7910517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Diamond 37">
              <a:extLst>
                <a:ext uri="{FF2B5EF4-FFF2-40B4-BE49-F238E27FC236}">
                  <a16:creationId xmlns:a16="http://schemas.microsoft.com/office/drawing/2014/main" id="{8F6FAD4E-5AA2-6CD0-97F3-31EA3DAF6653}"/>
                </a:ext>
              </a:extLst>
            </p:cNvPr>
            <p:cNvSpPr/>
            <p:nvPr/>
          </p:nvSpPr>
          <p:spPr>
            <a:xfrm>
              <a:off x="7303566" y="7890182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39" name="Diamond 38">
              <a:extLst>
                <a:ext uri="{FF2B5EF4-FFF2-40B4-BE49-F238E27FC236}">
                  <a16:creationId xmlns:a16="http://schemas.microsoft.com/office/drawing/2014/main" id="{5CF5C491-4EAF-CE13-A7DC-F40AEE1D09E1}"/>
                </a:ext>
              </a:extLst>
            </p:cNvPr>
            <p:cNvSpPr/>
            <p:nvPr/>
          </p:nvSpPr>
          <p:spPr>
            <a:xfrm>
              <a:off x="7295568" y="8598513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2CC55B1E-C691-2D75-F422-BB1510C76B69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 flipV="1">
              <a:off x="7533865" y="8975055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Diamond 40">
              <a:extLst>
                <a:ext uri="{FF2B5EF4-FFF2-40B4-BE49-F238E27FC236}">
                  <a16:creationId xmlns:a16="http://schemas.microsoft.com/office/drawing/2014/main" id="{FC4F50C3-E906-1175-0932-9D7A3E844A06}"/>
                </a:ext>
              </a:extLst>
            </p:cNvPr>
            <p:cNvSpPr/>
            <p:nvPr/>
          </p:nvSpPr>
          <p:spPr>
            <a:xfrm>
              <a:off x="7745614" y="8244348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26668072-797F-47FF-4BD6-5F8EE3B5882F}"/>
                </a:ext>
              </a:extLst>
            </p:cNvPr>
            <p:cNvCxnSpPr>
              <a:stCxn id="39" idx="3"/>
              <a:endCxn id="41" idx="2"/>
            </p:cNvCxnSpPr>
            <p:nvPr/>
          </p:nvCxnSpPr>
          <p:spPr>
            <a:xfrm flipV="1">
              <a:off x="7772163" y="8620889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Diamond 42">
              <a:extLst>
                <a:ext uri="{FF2B5EF4-FFF2-40B4-BE49-F238E27FC236}">
                  <a16:creationId xmlns:a16="http://schemas.microsoft.com/office/drawing/2014/main" id="{C32BD907-545D-9593-8D37-C3D7C0F17083}"/>
                </a:ext>
              </a:extLst>
            </p:cNvPr>
            <p:cNvSpPr/>
            <p:nvPr/>
          </p:nvSpPr>
          <p:spPr>
            <a:xfrm>
              <a:off x="6855886" y="8245446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4" name="Diamond 43">
              <a:extLst>
                <a:ext uri="{FF2B5EF4-FFF2-40B4-BE49-F238E27FC236}">
                  <a16:creationId xmlns:a16="http://schemas.microsoft.com/office/drawing/2014/main" id="{61FD90B9-0A0C-556F-355F-3F7CD4E12E05}"/>
                </a:ext>
              </a:extLst>
            </p:cNvPr>
            <p:cNvSpPr/>
            <p:nvPr/>
          </p:nvSpPr>
          <p:spPr>
            <a:xfrm>
              <a:off x="6411021" y="7889238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5" name="Connector: Elbow 44">
              <a:extLst>
                <a:ext uri="{FF2B5EF4-FFF2-40B4-BE49-F238E27FC236}">
                  <a16:creationId xmlns:a16="http://schemas.microsoft.com/office/drawing/2014/main" id="{F76607F0-20B1-C492-A3B9-50E8576F255C}"/>
                </a:ext>
              </a:extLst>
            </p:cNvPr>
            <p:cNvCxnSpPr>
              <a:cxnSpLocks/>
              <a:stCxn id="43" idx="3"/>
            </p:cNvCxnSpPr>
            <p:nvPr/>
          </p:nvCxnSpPr>
          <p:spPr>
            <a:xfrm flipV="1">
              <a:off x="7332481" y="8265780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580D58D2-F69B-DEB9-A967-C9C769A7FB87}"/>
                </a:ext>
              </a:extLst>
            </p:cNvPr>
            <p:cNvCxnSpPr>
              <a:cxnSpLocks/>
              <a:stCxn id="43" idx="1"/>
              <a:endCxn id="44" idx="2"/>
            </p:cNvCxnSpPr>
            <p:nvPr/>
          </p:nvCxnSpPr>
          <p:spPr>
            <a:xfrm rot="10800000">
              <a:off x="6649319" y="8265780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or: Elbow 46">
              <a:extLst>
                <a:ext uri="{FF2B5EF4-FFF2-40B4-BE49-F238E27FC236}">
                  <a16:creationId xmlns:a16="http://schemas.microsoft.com/office/drawing/2014/main" id="{7C2B840F-97D9-1C6C-4C5C-8276CFD5D741}"/>
                </a:ext>
              </a:extLst>
            </p:cNvPr>
            <p:cNvCxnSpPr>
              <a:stCxn id="39" idx="1"/>
              <a:endCxn id="43" idx="2"/>
            </p:cNvCxnSpPr>
            <p:nvPr/>
          </p:nvCxnSpPr>
          <p:spPr>
            <a:xfrm rot="10800000">
              <a:off x="7094184" y="8621987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Diamond 47">
              <a:extLst>
                <a:ext uri="{FF2B5EF4-FFF2-40B4-BE49-F238E27FC236}">
                  <a16:creationId xmlns:a16="http://schemas.microsoft.com/office/drawing/2014/main" id="{3868372B-96EC-AD59-F12D-B609A0C8881E}"/>
                </a:ext>
              </a:extLst>
            </p:cNvPr>
            <p:cNvSpPr/>
            <p:nvPr/>
          </p:nvSpPr>
          <p:spPr>
            <a:xfrm>
              <a:off x="7754573" y="7533974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AACFD901-28C6-D120-D8B9-56780FCD08A1}"/>
                </a:ext>
              </a:extLst>
            </p:cNvPr>
            <p:cNvCxnSpPr>
              <a:stCxn id="38" idx="3"/>
              <a:endCxn id="48" idx="2"/>
            </p:cNvCxnSpPr>
            <p:nvPr/>
          </p:nvCxnSpPr>
          <p:spPr>
            <a:xfrm flipV="1">
              <a:off x="7780161" y="7910516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or: Elbow 49">
              <a:extLst>
                <a:ext uri="{FF2B5EF4-FFF2-40B4-BE49-F238E27FC236}">
                  <a16:creationId xmlns:a16="http://schemas.microsoft.com/office/drawing/2014/main" id="{906499AC-4507-A138-B372-5D445285E260}"/>
                </a:ext>
              </a:extLst>
            </p:cNvPr>
            <p:cNvCxnSpPr>
              <a:cxnSpLocks/>
              <a:stCxn id="38" idx="1"/>
              <a:endCxn id="51" idx="2"/>
            </p:cNvCxnSpPr>
            <p:nvPr/>
          </p:nvCxnSpPr>
          <p:spPr>
            <a:xfrm rot="10800000">
              <a:off x="7101927" y="7927196"/>
              <a:ext cx="201640" cy="15125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Diamond 50">
              <a:extLst>
                <a:ext uri="{FF2B5EF4-FFF2-40B4-BE49-F238E27FC236}">
                  <a16:creationId xmlns:a16="http://schemas.microsoft.com/office/drawing/2014/main" id="{2EF4098C-76FD-A0A9-DA53-46E8418BB130}"/>
                </a:ext>
              </a:extLst>
            </p:cNvPr>
            <p:cNvSpPr/>
            <p:nvPr/>
          </p:nvSpPr>
          <p:spPr>
            <a:xfrm>
              <a:off x="6863629" y="755065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52" name="Diamond 51">
              <a:extLst>
                <a:ext uri="{FF2B5EF4-FFF2-40B4-BE49-F238E27FC236}">
                  <a16:creationId xmlns:a16="http://schemas.microsoft.com/office/drawing/2014/main" id="{793B5AB4-18D7-AB6F-6FC4-A142F720FC03}"/>
                </a:ext>
              </a:extLst>
            </p:cNvPr>
            <p:cNvSpPr/>
            <p:nvPr/>
          </p:nvSpPr>
          <p:spPr>
            <a:xfrm>
              <a:off x="6418764" y="7194447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53" name="Diamond 52">
              <a:extLst>
                <a:ext uri="{FF2B5EF4-FFF2-40B4-BE49-F238E27FC236}">
                  <a16:creationId xmlns:a16="http://schemas.microsoft.com/office/drawing/2014/main" id="{2BB69EE1-0444-DA37-E5F4-CD0D18BF1C4D}"/>
                </a:ext>
              </a:extLst>
            </p:cNvPr>
            <p:cNvSpPr/>
            <p:nvPr/>
          </p:nvSpPr>
          <p:spPr>
            <a:xfrm>
              <a:off x="7314635" y="7194447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54" name="Connector: Elbow 53">
              <a:extLst>
                <a:ext uri="{FF2B5EF4-FFF2-40B4-BE49-F238E27FC236}">
                  <a16:creationId xmlns:a16="http://schemas.microsoft.com/office/drawing/2014/main" id="{178E8170-EA09-77EA-4225-FB216C12E316}"/>
                </a:ext>
              </a:extLst>
            </p:cNvPr>
            <p:cNvCxnSpPr>
              <a:stCxn id="51" idx="3"/>
              <a:endCxn id="53" idx="2"/>
            </p:cNvCxnSpPr>
            <p:nvPr/>
          </p:nvCxnSpPr>
          <p:spPr>
            <a:xfrm flipV="1">
              <a:off x="7340224" y="7570988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: Elbow 54">
              <a:extLst>
                <a:ext uri="{FF2B5EF4-FFF2-40B4-BE49-F238E27FC236}">
                  <a16:creationId xmlns:a16="http://schemas.microsoft.com/office/drawing/2014/main" id="{09A29E87-0956-C973-ADF2-7C41EA694267}"/>
                </a:ext>
              </a:extLst>
            </p:cNvPr>
            <p:cNvCxnSpPr>
              <a:stCxn id="51" idx="1"/>
              <a:endCxn id="52" idx="2"/>
            </p:cNvCxnSpPr>
            <p:nvPr/>
          </p:nvCxnSpPr>
          <p:spPr>
            <a:xfrm rot="10800000">
              <a:off x="6657062" y="7570989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967B499E-0257-9206-D981-349842825154}"/>
              </a:ext>
            </a:extLst>
          </p:cNvPr>
          <p:cNvSpPr/>
          <p:nvPr/>
        </p:nvSpPr>
        <p:spPr>
          <a:xfrm>
            <a:off x="4446206" y="2391751"/>
            <a:ext cx="764160" cy="751246"/>
          </a:xfrm>
          <a:prstGeom prst="rect">
            <a:avLst/>
          </a:prstGeom>
          <a:noFill/>
          <a:ln w="57150">
            <a:solidFill>
              <a:srgbClr val="EF03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ED18F0F-E089-031D-2D47-00C4AFF57570}"/>
              </a:ext>
            </a:extLst>
          </p:cNvPr>
          <p:cNvSpPr/>
          <p:nvPr/>
        </p:nvSpPr>
        <p:spPr>
          <a:xfrm>
            <a:off x="3573882" y="2391044"/>
            <a:ext cx="764160" cy="75124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2F30386F-5561-3646-C787-C2A3D6CDD8E8}"/>
              </a:ext>
            </a:extLst>
          </p:cNvPr>
          <p:cNvSpPr/>
          <p:nvPr/>
        </p:nvSpPr>
        <p:spPr>
          <a:xfrm>
            <a:off x="4442339" y="1547272"/>
            <a:ext cx="764160" cy="75124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CE8A077-E42F-9AD9-FF2C-49E46F1BA2AD}"/>
              </a:ext>
            </a:extLst>
          </p:cNvPr>
          <p:cNvSpPr/>
          <p:nvPr/>
        </p:nvSpPr>
        <p:spPr>
          <a:xfrm>
            <a:off x="3576220" y="1547272"/>
            <a:ext cx="764160" cy="751246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C7E320E-6963-61EA-4741-85AA06CB9EF4}"/>
              </a:ext>
            </a:extLst>
          </p:cNvPr>
          <p:cNvSpPr/>
          <p:nvPr/>
        </p:nvSpPr>
        <p:spPr>
          <a:xfrm>
            <a:off x="4449040" y="3240249"/>
            <a:ext cx="764160" cy="75124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06CF1FE-EBCC-AD3C-7D52-6ACB2965308F}"/>
              </a:ext>
            </a:extLst>
          </p:cNvPr>
          <p:cNvSpPr/>
          <p:nvPr/>
        </p:nvSpPr>
        <p:spPr>
          <a:xfrm>
            <a:off x="3581010" y="3238740"/>
            <a:ext cx="764160" cy="751246"/>
          </a:xfrm>
          <a:prstGeom prst="rect">
            <a:avLst/>
          </a:prstGeom>
          <a:noFill/>
          <a:ln w="57150">
            <a:solidFill>
              <a:srgbClr val="0076A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773557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F5501-5ADC-4DDB-B452-49462E30C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Recap: Random Forest Classifier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89846-149A-4B4E-AC5F-77E9C841EDA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After selecting random set of data points, build a tree that divides the classes optimally.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3F031AC-724F-46BC-B8C5-1F3D3361FF16}"/>
              </a:ext>
            </a:extLst>
          </p:cNvPr>
          <p:cNvCxnSpPr/>
          <p:nvPr/>
        </p:nvCxnSpPr>
        <p:spPr>
          <a:xfrm>
            <a:off x="670560" y="5077097"/>
            <a:ext cx="3622765" cy="0"/>
          </a:xfrm>
          <a:prstGeom prst="straightConnector1">
            <a:avLst/>
          </a:prstGeom>
          <a:ln w="28575">
            <a:solidFill>
              <a:srgbClr val="EF03C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D93B23B-CAE9-42CF-9912-646BF5614002}"/>
              </a:ext>
            </a:extLst>
          </p:cNvPr>
          <p:cNvCxnSpPr>
            <a:cxnSpLocks/>
          </p:cNvCxnSpPr>
          <p:nvPr/>
        </p:nvCxnSpPr>
        <p:spPr>
          <a:xfrm flipV="1">
            <a:off x="670560" y="2290354"/>
            <a:ext cx="0" cy="2778035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6685E61-F3E3-439E-AF6A-5143421BB2BB}"/>
              </a:ext>
            </a:extLst>
          </p:cNvPr>
          <p:cNvSpPr txBox="1"/>
          <p:nvPr/>
        </p:nvSpPr>
        <p:spPr>
          <a:xfrm>
            <a:off x="1219200" y="5164183"/>
            <a:ext cx="2447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X</a:t>
            </a:r>
            <a:r>
              <a:rPr lang="en-US" baseline="-25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E87383-C717-4778-A83E-653BF9F7C8B9}"/>
              </a:ext>
            </a:extLst>
          </p:cNvPr>
          <p:cNvSpPr txBox="1"/>
          <p:nvPr/>
        </p:nvSpPr>
        <p:spPr>
          <a:xfrm rot="16200000">
            <a:off x="-814251" y="3494704"/>
            <a:ext cx="2447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X</a:t>
            </a:r>
            <a:r>
              <a:rPr lang="en-US" baseline="-25000" dirty="0">
                <a:solidFill>
                  <a:schemeClr val="accent6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C4E33DB-3586-43A2-85AD-D374E61EEF1F}"/>
              </a:ext>
            </a:extLst>
          </p:cNvPr>
          <p:cNvSpPr/>
          <p:nvPr/>
        </p:nvSpPr>
        <p:spPr>
          <a:xfrm>
            <a:off x="1454331" y="3117669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8D55E19-9EA6-4F58-A572-40D8BC1822C3}"/>
              </a:ext>
            </a:extLst>
          </p:cNvPr>
          <p:cNvSpPr/>
          <p:nvPr/>
        </p:nvSpPr>
        <p:spPr>
          <a:xfrm>
            <a:off x="2220219" y="3279446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0DB1C72-5709-49CF-9F34-37B0E813E838}"/>
              </a:ext>
            </a:extLst>
          </p:cNvPr>
          <p:cNvSpPr/>
          <p:nvPr/>
        </p:nvSpPr>
        <p:spPr>
          <a:xfrm>
            <a:off x="1777362" y="4020322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6B2013-9ECE-41F2-9049-28AAA579FA2B}"/>
              </a:ext>
            </a:extLst>
          </p:cNvPr>
          <p:cNvSpPr/>
          <p:nvPr/>
        </p:nvSpPr>
        <p:spPr>
          <a:xfrm>
            <a:off x="2304419" y="4152597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B6F64C2-77C7-43F4-AA4D-408490E0C0FF}"/>
              </a:ext>
            </a:extLst>
          </p:cNvPr>
          <p:cNvSpPr/>
          <p:nvPr/>
        </p:nvSpPr>
        <p:spPr>
          <a:xfrm>
            <a:off x="3125706" y="4010298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5741637-C66A-4287-8179-33D80CFDFE9D}"/>
              </a:ext>
            </a:extLst>
          </p:cNvPr>
          <p:cNvSpPr/>
          <p:nvPr/>
        </p:nvSpPr>
        <p:spPr>
          <a:xfrm>
            <a:off x="2813856" y="3119679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718AF01-655D-49B5-A902-7CCB77EE5F9F}"/>
              </a:ext>
            </a:extLst>
          </p:cNvPr>
          <p:cNvSpPr/>
          <p:nvPr/>
        </p:nvSpPr>
        <p:spPr>
          <a:xfrm>
            <a:off x="1641554" y="2479767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3D48B68-D964-4A15-8A5C-EF0CE68F85F0}"/>
              </a:ext>
            </a:extLst>
          </p:cNvPr>
          <p:cNvSpPr/>
          <p:nvPr/>
        </p:nvSpPr>
        <p:spPr>
          <a:xfrm>
            <a:off x="2715393" y="4532551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175E86A-7123-45EC-9D49-5E880D5454B0}"/>
              </a:ext>
            </a:extLst>
          </p:cNvPr>
          <p:cNvSpPr/>
          <p:nvPr/>
        </p:nvSpPr>
        <p:spPr>
          <a:xfrm>
            <a:off x="3762096" y="3433092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47D6120-910B-40D1-9198-C65739EB1C73}"/>
              </a:ext>
            </a:extLst>
          </p:cNvPr>
          <p:cNvSpPr/>
          <p:nvPr/>
        </p:nvSpPr>
        <p:spPr>
          <a:xfrm>
            <a:off x="3762096" y="4521661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4E2005A-DD62-4FE7-BC5E-924A67F94EDE}"/>
              </a:ext>
            </a:extLst>
          </p:cNvPr>
          <p:cNvSpPr/>
          <p:nvPr/>
        </p:nvSpPr>
        <p:spPr>
          <a:xfrm>
            <a:off x="1094713" y="3989698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0CCF1E54-AED2-4483-B669-8B12AC6A89D4}"/>
              </a:ext>
            </a:extLst>
          </p:cNvPr>
          <p:cNvSpPr/>
          <p:nvPr/>
        </p:nvSpPr>
        <p:spPr>
          <a:xfrm>
            <a:off x="8255740" y="4197629"/>
            <a:ext cx="1718435" cy="1357677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r>
              <a:rPr lang="en-US" dirty="0">
                <a:solidFill>
                  <a:srgbClr val="EF03C2"/>
                </a:solidFill>
              </a:rPr>
              <a:t> X</a:t>
            </a:r>
            <a:r>
              <a:rPr lang="en-US" baseline="-25000" dirty="0">
                <a:solidFill>
                  <a:srgbClr val="EF03C2"/>
                </a:solidFill>
              </a:rPr>
              <a:t>1</a:t>
            </a:r>
            <a:r>
              <a:rPr lang="en-US" dirty="0">
                <a:solidFill>
                  <a:srgbClr val="EF03C2"/>
                </a:solidFill>
              </a:rPr>
              <a:t> &gt; 0.6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86EE969-3590-44F0-B454-CF4E25619F87}"/>
              </a:ext>
            </a:extLst>
          </p:cNvPr>
          <p:cNvCxnSpPr>
            <a:cxnSpLocks/>
            <a:endCxn id="22" idx="2"/>
          </p:cNvCxnSpPr>
          <p:nvPr/>
        </p:nvCxnSpPr>
        <p:spPr>
          <a:xfrm flipV="1">
            <a:off x="9114958" y="5555306"/>
            <a:ext cx="0" cy="49825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iamond 25">
            <a:extLst>
              <a:ext uri="{FF2B5EF4-FFF2-40B4-BE49-F238E27FC236}">
                <a16:creationId xmlns:a16="http://schemas.microsoft.com/office/drawing/2014/main" id="{7704CC14-D07E-43C8-9197-82925A59C50C}"/>
              </a:ext>
            </a:extLst>
          </p:cNvPr>
          <p:cNvSpPr/>
          <p:nvPr/>
        </p:nvSpPr>
        <p:spPr>
          <a:xfrm>
            <a:off x="9878451" y="2920631"/>
            <a:ext cx="1718435" cy="1357677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dirty="0"/>
          </a:p>
        </p:txBody>
      </p: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2AC1C75E-BC7C-46CB-A576-3193E64C2BD0}"/>
              </a:ext>
            </a:extLst>
          </p:cNvPr>
          <p:cNvCxnSpPr>
            <a:stCxn id="22" idx="3"/>
            <a:endCxn id="26" idx="2"/>
          </p:cNvCxnSpPr>
          <p:nvPr/>
        </p:nvCxnSpPr>
        <p:spPr>
          <a:xfrm flipV="1">
            <a:off x="9974175" y="4278308"/>
            <a:ext cx="763494" cy="598160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amond 29">
            <a:extLst>
              <a:ext uri="{FF2B5EF4-FFF2-40B4-BE49-F238E27FC236}">
                <a16:creationId xmlns:a16="http://schemas.microsoft.com/office/drawing/2014/main" id="{BD714508-A6A0-4037-8DCA-33D90B0B8C00}"/>
              </a:ext>
            </a:extLst>
          </p:cNvPr>
          <p:cNvSpPr/>
          <p:nvPr/>
        </p:nvSpPr>
        <p:spPr>
          <a:xfrm>
            <a:off x="6670401" y="2924590"/>
            <a:ext cx="1718435" cy="1357677"/>
          </a:xfrm>
          <a:prstGeom prst="diamond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X</a:t>
            </a:r>
            <a:r>
              <a:rPr lang="en-US" baseline="-25000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&gt; 0.8</a:t>
            </a:r>
          </a:p>
        </p:txBody>
      </p:sp>
      <p:sp>
        <p:nvSpPr>
          <p:cNvPr id="32" name="Diamond 31">
            <a:extLst>
              <a:ext uri="{FF2B5EF4-FFF2-40B4-BE49-F238E27FC236}">
                <a16:creationId xmlns:a16="http://schemas.microsoft.com/office/drawing/2014/main" id="{BEA40797-0B17-481E-AC27-6590DF18F11D}"/>
              </a:ext>
            </a:extLst>
          </p:cNvPr>
          <p:cNvSpPr/>
          <p:nvPr/>
        </p:nvSpPr>
        <p:spPr>
          <a:xfrm>
            <a:off x="5066376" y="1640231"/>
            <a:ext cx="1718435" cy="1357677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dirty="0"/>
          </a:p>
        </p:txBody>
      </p:sp>
      <p:sp>
        <p:nvSpPr>
          <p:cNvPr id="33" name="Diamond 32">
            <a:extLst>
              <a:ext uri="{FF2B5EF4-FFF2-40B4-BE49-F238E27FC236}">
                <a16:creationId xmlns:a16="http://schemas.microsoft.com/office/drawing/2014/main" id="{17BB5675-4797-4810-B2E6-CB14107293E8}"/>
              </a:ext>
            </a:extLst>
          </p:cNvPr>
          <p:cNvSpPr/>
          <p:nvPr/>
        </p:nvSpPr>
        <p:spPr>
          <a:xfrm>
            <a:off x="8296573" y="1640231"/>
            <a:ext cx="1718435" cy="1357677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dirty="0"/>
          </a:p>
        </p:txBody>
      </p: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DF58A416-41EC-46C1-AA11-829F47A5CD20}"/>
              </a:ext>
            </a:extLst>
          </p:cNvPr>
          <p:cNvCxnSpPr>
            <a:stCxn id="30" idx="3"/>
            <a:endCxn id="33" idx="2"/>
          </p:cNvCxnSpPr>
          <p:nvPr/>
        </p:nvCxnSpPr>
        <p:spPr>
          <a:xfrm flipV="1">
            <a:off x="8388836" y="2997908"/>
            <a:ext cx="766955" cy="605521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258DC80E-3B94-49B4-BD38-247B6BBCABA7}"/>
              </a:ext>
            </a:extLst>
          </p:cNvPr>
          <p:cNvCxnSpPr>
            <a:stCxn id="30" idx="1"/>
            <a:endCxn id="32" idx="2"/>
          </p:cNvCxnSpPr>
          <p:nvPr/>
        </p:nvCxnSpPr>
        <p:spPr>
          <a:xfrm rot="10800000">
            <a:off x="5925595" y="2997909"/>
            <a:ext cx="744807" cy="605521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DD846615-AAA6-43E1-A916-40C58B97E1D4}"/>
              </a:ext>
            </a:extLst>
          </p:cNvPr>
          <p:cNvCxnSpPr>
            <a:stCxn id="22" idx="1"/>
            <a:endCxn id="30" idx="2"/>
          </p:cNvCxnSpPr>
          <p:nvPr/>
        </p:nvCxnSpPr>
        <p:spPr>
          <a:xfrm rot="10800000">
            <a:off x="7529620" y="4282268"/>
            <a:ext cx="726121" cy="594201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27ED8B88-43FC-47D0-BF11-608C5311B778}"/>
              </a:ext>
            </a:extLst>
          </p:cNvPr>
          <p:cNvCxnSpPr/>
          <p:nvPr/>
        </p:nvCxnSpPr>
        <p:spPr>
          <a:xfrm flipV="1">
            <a:off x="2671847" y="2290354"/>
            <a:ext cx="0" cy="2778035"/>
          </a:xfrm>
          <a:prstGeom prst="line">
            <a:avLst/>
          </a:prstGeom>
          <a:ln w="28575">
            <a:solidFill>
              <a:srgbClr val="EF03C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4EF0CD2-AFDE-4D86-8CA9-8E42519B7092}"/>
              </a:ext>
            </a:extLst>
          </p:cNvPr>
          <p:cNvCxnSpPr>
            <a:cxnSpLocks/>
          </p:cNvCxnSpPr>
          <p:nvPr/>
        </p:nvCxnSpPr>
        <p:spPr>
          <a:xfrm flipH="1">
            <a:off x="664790" y="3085121"/>
            <a:ext cx="3555927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0EB97A06-3BE6-4F88-AA67-FFC243702A9C}"/>
              </a:ext>
            </a:extLst>
          </p:cNvPr>
          <p:cNvSpPr txBox="1"/>
          <p:nvPr/>
        </p:nvSpPr>
        <p:spPr>
          <a:xfrm>
            <a:off x="9974175" y="4876468"/>
            <a:ext cx="763494" cy="381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Yes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B1A3AA7-CDA2-47B9-A056-0DC830894BAD}"/>
              </a:ext>
            </a:extLst>
          </p:cNvPr>
          <p:cNvSpPr txBox="1"/>
          <p:nvPr/>
        </p:nvSpPr>
        <p:spPr>
          <a:xfrm>
            <a:off x="7529618" y="4876467"/>
            <a:ext cx="763494" cy="381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No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2CC4F1A-BAF4-404E-B201-8ADBC20F8EB5}"/>
              </a:ext>
            </a:extLst>
          </p:cNvPr>
          <p:cNvSpPr txBox="1"/>
          <p:nvPr/>
        </p:nvSpPr>
        <p:spPr>
          <a:xfrm>
            <a:off x="5925593" y="3617590"/>
            <a:ext cx="763494" cy="381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Yes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EB8D30-EB68-4FA1-97BD-9D292E6A91A8}"/>
              </a:ext>
            </a:extLst>
          </p:cNvPr>
          <p:cNvSpPr txBox="1"/>
          <p:nvPr/>
        </p:nvSpPr>
        <p:spPr>
          <a:xfrm>
            <a:off x="8407521" y="3612204"/>
            <a:ext cx="763494" cy="381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No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D9A8343-5689-41F1-8AA9-68513B629F44}"/>
              </a:ext>
            </a:extLst>
          </p:cNvPr>
          <p:cNvSpPr/>
          <p:nvPr/>
        </p:nvSpPr>
        <p:spPr>
          <a:xfrm>
            <a:off x="1390880" y="3402267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E236D03-775A-4E08-BFC3-557CBCBF4EC0}"/>
              </a:ext>
            </a:extLst>
          </p:cNvPr>
          <p:cNvSpPr/>
          <p:nvPr/>
        </p:nvSpPr>
        <p:spPr>
          <a:xfrm>
            <a:off x="1010750" y="4544932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7C8D145B-AC05-4CF7-82B1-B9EDE558BF05}"/>
              </a:ext>
            </a:extLst>
          </p:cNvPr>
          <p:cNvSpPr/>
          <p:nvPr/>
        </p:nvSpPr>
        <p:spPr>
          <a:xfrm>
            <a:off x="2902804" y="2963547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E69267A-3CA4-464E-BC2A-BB1EF53B4037}"/>
              </a:ext>
            </a:extLst>
          </p:cNvPr>
          <p:cNvSpPr/>
          <p:nvPr/>
        </p:nvSpPr>
        <p:spPr>
          <a:xfrm>
            <a:off x="1555958" y="2788505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A9930634-56BD-4C50-B424-FE29798EDB1B}"/>
              </a:ext>
            </a:extLst>
          </p:cNvPr>
          <p:cNvSpPr/>
          <p:nvPr/>
        </p:nvSpPr>
        <p:spPr>
          <a:xfrm>
            <a:off x="3629798" y="4646385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4D37520-0111-4F8D-BF5A-94125F0C1D89}"/>
              </a:ext>
            </a:extLst>
          </p:cNvPr>
          <p:cNvSpPr/>
          <p:nvPr/>
        </p:nvSpPr>
        <p:spPr>
          <a:xfrm>
            <a:off x="1936004" y="3389538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5C71DB-D89E-4E02-8B4C-C82FDD9A0E83}"/>
              </a:ext>
            </a:extLst>
          </p:cNvPr>
          <p:cNvSpPr/>
          <p:nvPr/>
        </p:nvSpPr>
        <p:spPr>
          <a:xfrm>
            <a:off x="1543280" y="3554667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66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30" grpId="0" animBg="1"/>
      <p:bldP spid="32" grpId="0" animBg="1"/>
      <p:bldP spid="33" grpId="0" animBg="1"/>
      <p:bldP spid="64" grpId="0"/>
      <p:bldP spid="65" grpId="0"/>
      <p:bldP spid="66" grpId="0"/>
      <p:bldP spid="6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0F340-BBF9-6A3B-CAED-DD954085D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Recap: Random Forest Classifier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E2872-4C90-89CB-746C-B0F18ADC30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Many trees are combined to make decisions in a democratic way.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6F0F98B-2E4E-D31C-BA87-DE7F97D65383}"/>
              </a:ext>
            </a:extLst>
          </p:cNvPr>
          <p:cNvSpPr/>
          <p:nvPr/>
        </p:nvSpPr>
        <p:spPr>
          <a:xfrm>
            <a:off x="1725461" y="2786804"/>
            <a:ext cx="457200" cy="457200"/>
          </a:xfrm>
          <a:prstGeom prst="rect">
            <a:avLst/>
          </a:prstGeom>
          <a:solidFill>
            <a:schemeClr val="tx1"/>
          </a:solidFill>
          <a:ln w="28575">
            <a:solidFill>
              <a:srgbClr val="EF03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908FC1-B708-74DD-BB27-B922432E394D}"/>
              </a:ext>
            </a:extLst>
          </p:cNvPr>
          <p:cNvSpPr/>
          <p:nvPr/>
        </p:nvSpPr>
        <p:spPr>
          <a:xfrm>
            <a:off x="1725461" y="3271436"/>
            <a:ext cx="4572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FF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C26A0E-61FB-3C74-376C-F9E440986200}"/>
              </a:ext>
            </a:extLst>
          </p:cNvPr>
          <p:cNvSpPr/>
          <p:nvPr/>
        </p:nvSpPr>
        <p:spPr>
          <a:xfrm>
            <a:off x="1725461" y="3756068"/>
            <a:ext cx="45720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0214D537-5617-A0B5-078E-AAF830C46A6D}"/>
              </a:ext>
            </a:extLst>
          </p:cNvPr>
          <p:cNvSpPr/>
          <p:nvPr/>
        </p:nvSpPr>
        <p:spPr>
          <a:xfrm>
            <a:off x="2652174" y="3275396"/>
            <a:ext cx="1208790" cy="4532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F2B329B5-FD71-600A-8133-01A269732A67}"/>
              </a:ext>
            </a:extLst>
          </p:cNvPr>
          <p:cNvSpPr/>
          <p:nvPr/>
        </p:nvSpPr>
        <p:spPr>
          <a:xfrm rot="5400000">
            <a:off x="6691857" y="2425459"/>
            <a:ext cx="631065" cy="506834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D5FBB60-607B-FD7A-691E-DFEED75CF8F4}"/>
              </a:ext>
            </a:extLst>
          </p:cNvPr>
          <p:cNvSpPr/>
          <p:nvPr/>
        </p:nvSpPr>
        <p:spPr>
          <a:xfrm>
            <a:off x="6447661" y="5412299"/>
            <a:ext cx="274320" cy="274320"/>
          </a:xfrm>
          <a:prstGeom prst="ellipse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4FE06B6-AA20-C4D0-893C-31D457024EDD}"/>
              </a:ext>
            </a:extLst>
          </p:cNvPr>
          <p:cNvSpPr/>
          <p:nvPr/>
        </p:nvSpPr>
        <p:spPr>
          <a:xfrm>
            <a:off x="6859141" y="5414235"/>
            <a:ext cx="274320" cy="274320"/>
          </a:xfrm>
          <a:prstGeom prst="ellipse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57F3DE-BEAF-19C3-2A4A-12705F58EF73}"/>
              </a:ext>
            </a:extLst>
          </p:cNvPr>
          <p:cNvSpPr/>
          <p:nvPr/>
        </p:nvSpPr>
        <p:spPr>
          <a:xfrm>
            <a:off x="7293736" y="5412299"/>
            <a:ext cx="274320" cy="274320"/>
          </a:xfrm>
          <a:prstGeom prst="ellipse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1C3488E-9D52-4565-AB0F-252D1DA87C5F}"/>
              </a:ext>
            </a:extLst>
          </p:cNvPr>
          <p:cNvSpPr/>
          <p:nvPr/>
        </p:nvSpPr>
        <p:spPr>
          <a:xfrm>
            <a:off x="8988651" y="5412299"/>
            <a:ext cx="274320" cy="274320"/>
          </a:xfrm>
          <a:prstGeom prst="ellipse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B9442D8-4A31-E3F2-D939-C7A2A455CE46}"/>
              </a:ext>
            </a:extLst>
          </p:cNvPr>
          <p:cNvSpPr/>
          <p:nvPr/>
        </p:nvSpPr>
        <p:spPr>
          <a:xfrm>
            <a:off x="7728331" y="5318910"/>
            <a:ext cx="1104403" cy="4532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Majority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A895932-6A0A-37B7-D637-5B1081ED296F}"/>
              </a:ext>
            </a:extLst>
          </p:cNvPr>
          <p:cNvSpPr/>
          <p:nvPr/>
        </p:nvSpPr>
        <p:spPr>
          <a:xfrm>
            <a:off x="1157288" y="2306161"/>
            <a:ext cx="10200621" cy="36374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2D7233-6A2C-C6AA-57F5-0CD1C70079BA}"/>
              </a:ext>
            </a:extLst>
          </p:cNvPr>
          <p:cNvSpPr txBox="1"/>
          <p:nvPr/>
        </p:nvSpPr>
        <p:spPr>
          <a:xfrm>
            <a:off x="732691" y="1844612"/>
            <a:ext cx="216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Prediction</a:t>
            </a:r>
          </a:p>
        </p:txBody>
      </p:sp>
      <p:sp>
        <p:nvSpPr>
          <p:cNvPr id="16" name="Diamond 15">
            <a:extLst>
              <a:ext uri="{FF2B5EF4-FFF2-40B4-BE49-F238E27FC236}">
                <a16:creationId xmlns:a16="http://schemas.microsoft.com/office/drawing/2014/main" id="{2A592105-1C1A-8143-1819-EB86D15B29E6}"/>
              </a:ext>
            </a:extLst>
          </p:cNvPr>
          <p:cNvSpPr/>
          <p:nvPr/>
        </p:nvSpPr>
        <p:spPr>
          <a:xfrm>
            <a:off x="5322055" y="3368983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17" name="Diamond 16">
            <a:extLst>
              <a:ext uri="{FF2B5EF4-FFF2-40B4-BE49-F238E27FC236}">
                <a16:creationId xmlns:a16="http://schemas.microsoft.com/office/drawing/2014/main" id="{60289560-70B5-9E3C-B8F1-F8C2BABC1C7E}"/>
              </a:ext>
            </a:extLst>
          </p:cNvPr>
          <p:cNvSpPr/>
          <p:nvPr/>
        </p:nvSpPr>
        <p:spPr>
          <a:xfrm>
            <a:off x="5314056" y="4077314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02FA8B9-3971-34DA-D128-4057509220B6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5552354" y="4453856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iamond 18">
            <a:extLst>
              <a:ext uri="{FF2B5EF4-FFF2-40B4-BE49-F238E27FC236}">
                <a16:creationId xmlns:a16="http://schemas.microsoft.com/office/drawing/2014/main" id="{E31A5808-CB83-64F7-EEF2-A7B8C802D0B9}"/>
              </a:ext>
            </a:extLst>
          </p:cNvPr>
          <p:cNvSpPr/>
          <p:nvPr/>
        </p:nvSpPr>
        <p:spPr>
          <a:xfrm>
            <a:off x="5764103" y="3723149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EDB82B82-DFD3-EB4E-2D4D-6DCAFF5CA5E9}"/>
              </a:ext>
            </a:extLst>
          </p:cNvPr>
          <p:cNvCxnSpPr>
            <a:stCxn id="17" idx="3"/>
            <a:endCxn id="19" idx="2"/>
          </p:cNvCxnSpPr>
          <p:nvPr/>
        </p:nvCxnSpPr>
        <p:spPr>
          <a:xfrm flipV="1">
            <a:off x="5790651" y="4099690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iamond 20">
            <a:extLst>
              <a:ext uri="{FF2B5EF4-FFF2-40B4-BE49-F238E27FC236}">
                <a16:creationId xmlns:a16="http://schemas.microsoft.com/office/drawing/2014/main" id="{89BC71E0-55EB-99F4-3F55-175BC9AAD591}"/>
              </a:ext>
            </a:extLst>
          </p:cNvPr>
          <p:cNvSpPr/>
          <p:nvPr/>
        </p:nvSpPr>
        <p:spPr>
          <a:xfrm>
            <a:off x="4874374" y="3724247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05ED7D90-8207-71F3-3466-4DFCAC76057B}"/>
              </a:ext>
            </a:extLst>
          </p:cNvPr>
          <p:cNvSpPr/>
          <p:nvPr/>
        </p:nvSpPr>
        <p:spPr>
          <a:xfrm>
            <a:off x="4429510" y="3368039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F7C5E2B8-AB4A-3FA5-7B66-9897CC20EB26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5350969" y="3744581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2B7D11C6-0760-B3E4-636C-F141B22F7CBD}"/>
              </a:ext>
            </a:extLst>
          </p:cNvPr>
          <p:cNvCxnSpPr>
            <a:stCxn id="21" idx="1"/>
            <a:endCxn id="22" idx="2"/>
          </p:cNvCxnSpPr>
          <p:nvPr/>
        </p:nvCxnSpPr>
        <p:spPr>
          <a:xfrm rot="10800000">
            <a:off x="4667808" y="3744581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0B414CD3-67AB-A9D1-1401-CDFBA0524E6A}"/>
              </a:ext>
            </a:extLst>
          </p:cNvPr>
          <p:cNvCxnSpPr>
            <a:stCxn id="17" idx="1"/>
            <a:endCxn id="21" idx="2"/>
          </p:cNvCxnSpPr>
          <p:nvPr/>
        </p:nvCxnSpPr>
        <p:spPr>
          <a:xfrm rot="10800000">
            <a:off x="5112672" y="4100789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iamond 25">
            <a:extLst>
              <a:ext uri="{FF2B5EF4-FFF2-40B4-BE49-F238E27FC236}">
                <a16:creationId xmlns:a16="http://schemas.microsoft.com/office/drawing/2014/main" id="{202729D3-D58E-E314-473B-38DE1AEACC00}"/>
              </a:ext>
            </a:extLst>
          </p:cNvPr>
          <p:cNvSpPr/>
          <p:nvPr/>
        </p:nvSpPr>
        <p:spPr>
          <a:xfrm>
            <a:off x="4877191" y="3012775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27" name="Diamond 26">
            <a:extLst>
              <a:ext uri="{FF2B5EF4-FFF2-40B4-BE49-F238E27FC236}">
                <a16:creationId xmlns:a16="http://schemas.microsoft.com/office/drawing/2014/main" id="{4913D588-026A-96A5-A0EE-11B19948A91A}"/>
              </a:ext>
            </a:extLst>
          </p:cNvPr>
          <p:cNvSpPr/>
          <p:nvPr/>
        </p:nvSpPr>
        <p:spPr>
          <a:xfrm>
            <a:off x="5773062" y="3012775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3E9FB115-DC8A-4982-B3C1-7EEEF5B53CA6}"/>
              </a:ext>
            </a:extLst>
          </p:cNvPr>
          <p:cNvCxnSpPr>
            <a:stCxn id="16" idx="3"/>
            <a:endCxn id="27" idx="2"/>
          </p:cNvCxnSpPr>
          <p:nvPr/>
        </p:nvCxnSpPr>
        <p:spPr>
          <a:xfrm flipV="1">
            <a:off x="5798650" y="3389317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9013568E-4ED9-A98F-CC55-75D0D8AF42E8}"/>
              </a:ext>
            </a:extLst>
          </p:cNvPr>
          <p:cNvCxnSpPr>
            <a:stCxn id="16" idx="1"/>
            <a:endCxn id="26" idx="2"/>
          </p:cNvCxnSpPr>
          <p:nvPr/>
        </p:nvCxnSpPr>
        <p:spPr>
          <a:xfrm rot="10800000">
            <a:off x="5115488" y="3389317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amond 29">
            <a:extLst>
              <a:ext uri="{FF2B5EF4-FFF2-40B4-BE49-F238E27FC236}">
                <a16:creationId xmlns:a16="http://schemas.microsoft.com/office/drawing/2014/main" id="{F086F3C1-2B8D-AE65-DB93-DF85EAF8A9C5}"/>
              </a:ext>
            </a:extLst>
          </p:cNvPr>
          <p:cNvSpPr/>
          <p:nvPr/>
        </p:nvSpPr>
        <p:spPr>
          <a:xfrm flipH="1">
            <a:off x="6794240" y="4077313"/>
            <a:ext cx="476294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CAFDF19-2693-F29B-3B56-859B9D793E87}"/>
              </a:ext>
            </a:extLst>
          </p:cNvPr>
          <p:cNvCxnSpPr>
            <a:cxnSpLocks/>
            <a:endCxn id="30" idx="2"/>
          </p:cNvCxnSpPr>
          <p:nvPr/>
        </p:nvCxnSpPr>
        <p:spPr>
          <a:xfrm flipH="1" flipV="1">
            <a:off x="7032387" y="4453855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Diamond 31">
            <a:extLst>
              <a:ext uri="{FF2B5EF4-FFF2-40B4-BE49-F238E27FC236}">
                <a16:creationId xmlns:a16="http://schemas.microsoft.com/office/drawing/2014/main" id="{C5891421-FD9C-85B3-C78C-CEA57B954216}"/>
              </a:ext>
            </a:extLst>
          </p:cNvPr>
          <p:cNvSpPr/>
          <p:nvPr/>
        </p:nvSpPr>
        <p:spPr>
          <a:xfrm flipH="1">
            <a:off x="6344477" y="3723148"/>
            <a:ext cx="476294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5F0E57FD-EA95-7EC6-3C64-7827B03B9445}"/>
              </a:ext>
            </a:extLst>
          </p:cNvPr>
          <p:cNvCxnSpPr>
            <a:stCxn id="30" idx="3"/>
            <a:endCxn id="32" idx="2"/>
          </p:cNvCxnSpPr>
          <p:nvPr/>
        </p:nvCxnSpPr>
        <p:spPr>
          <a:xfrm flipH="1" flipV="1">
            <a:off x="6582625" y="4099689"/>
            <a:ext cx="211616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amond 33">
            <a:extLst>
              <a:ext uri="{FF2B5EF4-FFF2-40B4-BE49-F238E27FC236}">
                <a16:creationId xmlns:a16="http://schemas.microsoft.com/office/drawing/2014/main" id="{C08F25B1-A52E-49C7-9F6D-6F2C9A8D5087}"/>
              </a:ext>
            </a:extLst>
          </p:cNvPr>
          <p:cNvSpPr/>
          <p:nvPr/>
        </p:nvSpPr>
        <p:spPr>
          <a:xfrm flipH="1">
            <a:off x="7233645" y="3724246"/>
            <a:ext cx="476294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B0AC4494-A00A-1BB0-B386-8C990CA42DEF}"/>
              </a:ext>
            </a:extLst>
          </p:cNvPr>
          <p:cNvCxnSpPr>
            <a:stCxn id="30" idx="1"/>
            <a:endCxn id="34" idx="2"/>
          </p:cNvCxnSpPr>
          <p:nvPr/>
        </p:nvCxnSpPr>
        <p:spPr>
          <a:xfrm rot="10800000" flipH="1">
            <a:off x="7270534" y="4100787"/>
            <a:ext cx="201257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Diamond 35">
            <a:extLst>
              <a:ext uri="{FF2B5EF4-FFF2-40B4-BE49-F238E27FC236}">
                <a16:creationId xmlns:a16="http://schemas.microsoft.com/office/drawing/2014/main" id="{CA982D0A-22E7-D130-3876-CC1CF9BDF423}"/>
              </a:ext>
            </a:extLst>
          </p:cNvPr>
          <p:cNvSpPr/>
          <p:nvPr/>
        </p:nvSpPr>
        <p:spPr>
          <a:xfrm>
            <a:off x="8571850" y="3368982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37" name="Diamond 36">
            <a:extLst>
              <a:ext uri="{FF2B5EF4-FFF2-40B4-BE49-F238E27FC236}">
                <a16:creationId xmlns:a16="http://schemas.microsoft.com/office/drawing/2014/main" id="{107780D4-EC79-A383-8D98-03377D45CC72}"/>
              </a:ext>
            </a:extLst>
          </p:cNvPr>
          <p:cNvSpPr/>
          <p:nvPr/>
        </p:nvSpPr>
        <p:spPr>
          <a:xfrm>
            <a:off x="8563852" y="4077313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F6786CD-15F3-2F38-C0B0-9EFD43AF47E7}"/>
              </a:ext>
            </a:extLst>
          </p:cNvPr>
          <p:cNvCxnSpPr>
            <a:cxnSpLocks/>
            <a:endCxn id="37" idx="2"/>
          </p:cNvCxnSpPr>
          <p:nvPr/>
        </p:nvCxnSpPr>
        <p:spPr>
          <a:xfrm flipV="1">
            <a:off x="8802149" y="4453855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Diamond 38">
            <a:extLst>
              <a:ext uri="{FF2B5EF4-FFF2-40B4-BE49-F238E27FC236}">
                <a16:creationId xmlns:a16="http://schemas.microsoft.com/office/drawing/2014/main" id="{161C6CCC-4BFB-E416-36EC-F31760912931}"/>
              </a:ext>
            </a:extLst>
          </p:cNvPr>
          <p:cNvSpPr/>
          <p:nvPr/>
        </p:nvSpPr>
        <p:spPr>
          <a:xfrm>
            <a:off x="9013898" y="3723148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5AA87F39-8CE0-CAF3-DCE1-33B5FDF9F352}"/>
              </a:ext>
            </a:extLst>
          </p:cNvPr>
          <p:cNvCxnSpPr>
            <a:stCxn id="37" idx="3"/>
            <a:endCxn id="39" idx="2"/>
          </p:cNvCxnSpPr>
          <p:nvPr/>
        </p:nvCxnSpPr>
        <p:spPr>
          <a:xfrm flipV="1">
            <a:off x="9040447" y="4099689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Diamond 40">
            <a:extLst>
              <a:ext uri="{FF2B5EF4-FFF2-40B4-BE49-F238E27FC236}">
                <a16:creationId xmlns:a16="http://schemas.microsoft.com/office/drawing/2014/main" id="{DA41CDA3-5AE8-16FB-D374-C5405D97675C}"/>
              </a:ext>
            </a:extLst>
          </p:cNvPr>
          <p:cNvSpPr/>
          <p:nvPr/>
        </p:nvSpPr>
        <p:spPr>
          <a:xfrm>
            <a:off x="8124170" y="3724246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2" name="Diamond 41">
            <a:extLst>
              <a:ext uri="{FF2B5EF4-FFF2-40B4-BE49-F238E27FC236}">
                <a16:creationId xmlns:a16="http://schemas.microsoft.com/office/drawing/2014/main" id="{6083FA04-121A-6C04-29F0-84C22DA385F3}"/>
              </a:ext>
            </a:extLst>
          </p:cNvPr>
          <p:cNvSpPr/>
          <p:nvPr/>
        </p:nvSpPr>
        <p:spPr>
          <a:xfrm>
            <a:off x="7679305" y="3368038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6792D008-E044-1D74-C8B3-607DC2B92193}"/>
              </a:ext>
            </a:extLst>
          </p:cNvPr>
          <p:cNvCxnSpPr>
            <a:cxnSpLocks/>
            <a:stCxn id="41" idx="3"/>
          </p:cNvCxnSpPr>
          <p:nvPr/>
        </p:nvCxnSpPr>
        <p:spPr>
          <a:xfrm flipV="1">
            <a:off x="8600765" y="3744580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5279A0CE-71C4-9EDE-E36D-540FA906EA5B}"/>
              </a:ext>
            </a:extLst>
          </p:cNvPr>
          <p:cNvCxnSpPr>
            <a:cxnSpLocks/>
            <a:stCxn id="41" idx="1"/>
            <a:endCxn id="42" idx="2"/>
          </p:cNvCxnSpPr>
          <p:nvPr/>
        </p:nvCxnSpPr>
        <p:spPr>
          <a:xfrm rot="10800000">
            <a:off x="7917603" y="3744580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3530EAD6-9A59-2266-FA7C-AD164B04F31F}"/>
              </a:ext>
            </a:extLst>
          </p:cNvPr>
          <p:cNvCxnSpPr>
            <a:stCxn id="37" idx="1"/>
            <a:endCxn id="41" idx="2"/>
          </p:cNvCxnSpPr>
          <p:nvPr/>
        </p:nvCxnSpPr>
        <p:spPr>
          <a:xfrm rot="10800000">
            <a:off x="8362468" y="4100787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Diamond 45">
            <a:extLst>
              <a:ext uri="{FF2B5EF4-FFF2-40B4-BE49-F238E27FC236}">
                <a16:creationId xmlns:a16="http://schemas.microsoft.com/office/drawing/2014/main" id="{1B44C0A4-3ADA-CEBD-B214-D5AD44770FE2}"/>
              </a:ext>
            </a:extLst>
          </p:cNvPr>
          <p:cNvSpPr/>
          <p:nvPr/>
        </p:nvSpPr>
        <p:spPr>
          <a:xfrm>
            <a:off x="9022857" y="3012774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F2CD4E46-B614-91C3-AE75-8E28F0C6CD8F}"/>
              </a:ext>
            </a:extLst>
          </p:cNvPr>
          <p:cNvCxnSpPr>
            <a:stCxn id="36" idx="3"/>
            <a:endCxn id="46" idx="2"/>
          </p:cNvCxnSpPr>
          <p:nvPr/>
        </p:nvCxnSpPr>
        <p:spPr>
          <a:xfrm flipV="1">
            <a:off x="9048445" y="3389316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1FEDF757-55CC-CBDE-F329-D7F4F2BE9A25}"/>
              </a:ext>
            </a:extLst>
          </p:cNvPr>
          <p:cNvCxnSpPr>
            <a:cxnSpLocks/>
            <a:stCxn id="36" idx="1"/>
            <a:endCxn id="49" idx="2"/>
          </p:cNvCxnSpPr>
          <p:nvPr/>
        </p:nvCxnSpPr>
        <p:spPr>
          <a:xfrm rot="10800000">
            <a:off x="8370211" y="3405996"/>
            <a:ext cx="201640" cy="15125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Diamond 48">
            <a:extLst>
              <a:ext uri="{FF2B5EF4-FFF2-40B4-BE49-F238E27FC236}">
                <a16:creationId xmlns:a16="http://schemas.microsoft.com/office/drawing/2014/main" id="{ADEE29AC-04DB-B480-F0F2-D924FACA714B}"/>
              </a:ext>
            </a:extLst>
          </p:cNvPr>
          <p:cNvSpPr/>
          <p:nvPr/>
        </p:nvSpPr>
        <p:spPr>
          <a:xfrm>
            <a:off x="8131913" y="3029454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50" name="Diamond 49">
            <a:extLst>
              <a:ext uri="{FF2B5EF4-FFF2-40B4-BE49-F238E27FC236}">
                <a16:creationId xmlns:a16="http://schemas.microsoft.com/office/drawing/2014/main" id="{12D00F58-4BE7-26EE-F352-9BE386BFE725}"/>
              </a:ext>
            </a:extLst>
          </p:cNvPr>
          <p:cNvSpPr/>
          <p:nvPr/>
        </p:nvSpPr>
        <p:spPr>
          <a:xfrm>
            <a:off x="7687048" y="2673247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51" name="Diamond 50">
            <a:extLst>
              <a:ext uri="{FF2B5EF4-FFF2-40B4-BE49-F238E27FC236}">
                <a16:creationId xmlns:a16="http://schemas.microsoft.com/office/drawing/2014/main" id="{C4F9B25F-07D0-3B3C-7D81-4F4BFCC0F27B}"/>
              </a:ext>
            </a:extLst>
          </p:cNvPr>
          <p:cNvSpPr/>
          <p:nvPr/>
        </p:nvSpPr>
        <p:spPr>
          <a:xfrm>
            <a:off x="8582919" y="2673247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4E1AE9F8-99CF-8424-0984-EBDBC851E205}"/>
              </a:ext>
            </a:extLst>
          </p:cNvPr>
          <p:cNvCxnSpPr>
            <a:stCxn id="49" idx="3"/>
            <a:endCxn id="51" idx="2"/>
          </p:cNvCxnSpPr>
          <p:nvPr/>
        </p:nvCxnSpPr>
        <p:spPr>
          <a:xfrm flipV="1">
            <a:off x="8608508" y="3049788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CDED9C16-F94B-43AB-3376-1196C99EF87B}"/>
              </a:ext>
            </a:extLst>
          </p:cNvPr>
          <p:cNvCxnSpPr>
            <a:stCxn id="49" idx="1"/>
            <a:endCxn id="50" idx="2"/>
          </p:cNvCxnSpPr>
          <p:nvPr/>
        </p:nvCxnSpPr>
        <p:spPr>
          <a:xfrm rot="10800000">
            <a:off x="7925346" y="3049789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2CA7E53C-9BA7-4783-D606-B0D1A998ACDB}"/>
              </a:ext>
            </a:extLst>
          </p:cNvPr>
          <p:cNvSpPr txBox="1"/>
          <p:nvPr/>
        </p:nvSpPr>
        <p:spPr>
          <a:xfrm>
            <a:off x="1254664" y="4265586"/>
            <a:ext cx="1325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Features of a single pixel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22359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0E810-B931-0628-C0B3-6B4CFE497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Pixel Classification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00C406-3D79-CBA9-38C1-132196512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557" y="1767153"/>
            <a:ext cx="1767754" cy="17631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9A5AFD-8D28-A70D-D392-1AB851DBC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5691" y="1750546"/>
            <a:ext cx="1755575" cy="1755575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54A955B-E685-3732-01DB-5437136AB5CC}"/>
              </a:ext>
            </a:extLst>
          </p:cNvPr>
          <p:cNvSpPr/>
          <p:nvPr/>
        </p:nvSpPr>
        <p:spPr>
          <a:xfrm>
            <a:off x="4677831" y="2132978"/>
            <a:ext cx="2773680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?</a:t>
            </a:r>
            <a:endParaRPr lang="LID4096" sz="3200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8A0C0729-13C7-2C0B-62A4-7F017A9609A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75968" cy="934720"/>
          </a:xfrm>
        </p:spPr>
        <p:txBody>
          <a:bodyPr/>
          <a:lstStyle/>
          <a:p>
            <a:r>
              <a:rPr lang="en-GB" sz="2800" b="1" dirty="0"/>
              <a:t>Quiz: </a:t>
            </a:r>
            <a:r>
              <a:rPr lang="en-GB" sz="2800" dirty="0"/>
              <a:t>How is this task </a:t>
            </a:r>
            <a:r>
              <a:rPr lang="en-GB" sz="2800" dirty="0" err="1"/>
              <a:t>calledie</a:t>
            </a:r>
            <a:r>
              <a:rPr lang="en-GB" sz="2800" dirty="0"/>
              <a:t> </a:t>
            </a:r>
            <a:r>
              <a:rPr lang="en-GB" sz="2800" dirty="0" err="1"/>
              <a:t>bezeichnet</a:t>
            </a:r>
            <a:r>
              <a:rPr lang="en-GB" sz="2800" dirty="0"/>
              <a:t> man </a:t>
            </a:r>
            <a:r>
              <a:rPr lang="en-GB" sz="2800" dirty="0" err="1"/>
              <a:t>diesen</a:t>
            </a:r>
            <a:r>
              <a:rPr lang="en-GB" sz="2800" dirty="0"/>
              <a:t> Task?</a:t>
            </a:r>
            <a:endParaRPr lang="LID4096" sz="28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CEFF3A-8ABF-39F2-4404-41929DDFF53B}"/>
              </a:ext>
            </a:extLst>
          </p:cNvPr>
          <p:cNvSpPr/>
          <p:nvPr/>
        </p:nvSpPr>
        <p:spPr>
          <a:xfrm>
            <a:off x="218193" y="3526193"/>
            <a:ext cx="2917726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Combinatorial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Segmentation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05A5454-75DC-AE17-0450-6E53ADEA77A2}"/>
              </a:ext>
            </a:extLst>
          </p:cNvPr>
          <p:cNvSpPr/>
          <p:nvPr/>
        </p:nvSpPr>
        <p:spPr>
          <a:xfrm>
            <a:off x="3193457" y="3526193"/>
            <a:ext cx="285563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Semantic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Segmentation</a:t>
            </a:r>
            <a:endParaRPr lang="LID4096" sz="2400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179968C-6047-5FCC-F040-9BFE2D663DCC}"/>
              </a:ext>
            </a:extLst>
          </p:cNvPr>
          <p:cNvSpPr/>
          <p:nvPr/>
        </p:nvSpPr>
        <p:spPr>
          <a:xfrm>
            <a:off x="5830653" y="3526193"/>
            <a:ext cx="2855636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Instance</a:t>
            </a:r>
            <a:r>
              <a:rPr lang="en-US" sz="2400" dirty="0">
                <a:solidFill>
                  <a:schemeClr val="tx1"/>
                </a:solidFill>
              </a:rPr>
              <a:t>- </a:t>
            </a:r>
            <a:r>
              <a:rPr lang="en-US" sz="2400" dirty="0" err="1">
                <a:solidFill>
                  <a:schemeClr val="tx1"/>
                </a:solidFill>
              </a:rPr>
              <a:t>Segmentation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AD3C6E2-F441-2753-FB4C-AADBE202CC60}"/>
              </a:ext>
            </a:extLst>
          </p:cNvPr>
          <p:cNvSpPr/>
          <p:nvPr/>
        </p:nvSpPr>
        <p:spPr>
          <a:xfrm>
            <a:off x="8519159" y="3526193"/>
            <a:ext cx="3782137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Connected-Component</a:t>
            </a:r>
            <a:r>
              <a:rPr lang="de-DE" sz="2400" dirty="0">
                <a:solidFill>
                  <a:schemeClr val="tx1"/>
                </a:solidFill>
              </a:rPr>
              <a:t> Segmentation</a:t>
            </a:r>
            <a:endParaRPr lang="LID4096" sz="2400" dirty="0">
              <a:solidFill>
                <a:schemeClr val="tx1"/>
              </a:solidFill>
            </a:endParaRPr>
          </a:p>
        </p:txBody>
      </p:sp>
      <p:pic>
        <p:nvPicPr>
          <p:cNvPr id="19" name="Imagem 27">
            <a:extLst>
              <a:ext uri="{FF2B5EF4-FFF2-40B4-BE49-F238E27FC236}">
                <a16:creationId xmlns:a16="http://schemas.microsoft.com/office/drawing/2014/main" id="{565797C8-4367-261D-C106-A06A25A536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733" y="4466457"/>
            <a:ext cx="1588242" cy="1588242"/>
          </a:xfrm>
          <a:prstGeom prst="rect">
            <a:avLst/>
          </a:prstGeom>
        </p:spPr>
      </p:pic>
      <p:pic>
        <p:nvPicPr>
          <p:cNvPr id="20" name="Imagem 28">
            <a:extLst>
              <a:ext uri="{FF2B5EF4-FFF2-40B4-BE49-F238E27FC236}">
                <a16:creationId xmlns:a16="http://schemas.microsoft.com/office/drawing/2014/main" id="{86AAAE38-E680-745A-A5CF-EC6CE98AF0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594" y="4466457"/>
            <a:ext cx="1588242" cy="1588242"/>
          </a:xfrm>
          <a:prstGeom prst="rect">
            <a:avLst/>
          </a:prstGeom>
        </p:spPr>
      </p:pic>
      <p:pic>
        <p:nvPicPr>
          <p:cNvPr id="21" name="Imagem 30">
            <a:extLst>
              <a:ext uri="{FF2B5EF4-FFF2-40B4-BE49-F238E27FC236}">
                <a16:creationId xmlns:a16="http://schemas.microsoft.com/office/drawing/2014/main" id="{0A17A0DB-7286-5BBC-5F10-F7EFDE21F4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258" y="4466457"/>
            <a:ext cx="1588242" cy="1588242"/>
          </a:xfrm>
          <a:prstGeom prst="rect">
            <a:avLst/>
          </a:prstGeom>
        </p:spPr>
      </p:pic>
      <p:pic>
        <p:nvPicPr>
          <p:cNvPr id="22" name="Imagem 29">
            <a:extLst>
              <a:ext uri="{FF2B5EF4-FFF2-40B4-BE49-F238E27FC236}">
                <a16:creationId xmlns:a16="http://schemas.microsoft.com/office/drawing/2014/main" id="{EC943360-1429-A897-1FB1-6009032CA05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406" y="4466457"/>
            <a:ext cx="1588242" cy="158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9490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B93E8-94EA-192D-D35E-7034C2AD1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Recap: Random Forest Classifier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50D8A-A65F-169E-6369-C4C37E2C9DB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710778-32F0-0A1F-0702-639F2635D260}"/>
              </a:ext>
            </a:extLst>
          </p:cNvPr>
          <p:cNvSpPr txBox="1"/>
          <p:nvPr/>
        </p:nvSpPr>
        <p:spPr>
          <a:xfrm>
            <a:off x="366733" y="5273159"/>
            <a:ext cx="7833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https://www.youtube.com/watch?v=dstjhCPBDOY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9D15A5-23EF-E7DF-5D5B-854D69E80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452" y="1669531"/>
            <a:ext cx="5049048" cy="351206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D6D2209-9999-D039-60CB-825E79A67D62}"/>
              </a:ext>
            </a:extLst>
          </p:cNvPr>
          <p:cNvSpPr txBox="1"/>
          <p:nvPr/>
        </p:nvSpPr>
        <p:spPr>
          <a:xfrm>
            <a:off x="6497320" y="5273159"/>
            <a:ext cx="7833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https://www.youtube.com/watch?v=gkXX4h3qYm4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B8162B9-B3E4-86C2-6FFD-0C749B8F5A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088" y="1669530"/>
            <a:ext cx="5063413" cy="351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340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Diamond 44">
            <a:extLst>
              <a:ext uri="{FF2B5EF4-FFF2-40B4-BE49-F238E27FC236}">
                <a16:creationId xmlns:a16="http://schemas.microsoft.com/office/drawing/2014/main" id="{DBA38CD8-01B9-F4B3-33DA-869A108FC5F6}"/>
              </a:ext>
            </a:extLst>
          </p:cNvPr>
          <p:cNvSpPr/>
          <p:nvPr/>
        </p:nvSpPr>
        <p:spPr>
          <a:xfrm>
            <a:off x="5120923" y="3662092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46" name="Diamond 45">
            <a:extLst>
              <a:ext uri="{FF2B5EF4-FFF2-40B4-BE49-F238E27FC236}">
                <a16:creationId xmlns:a16="http://schemas.microsoft.com/office/drawing/2014/main" id="{9E8AAB23-3C48-A42A-2A9E-121E9730C2F6}"/>
              </a:ext>
            </a:extLst>
          </p:cNvPr>
          <p:cNvSpPr/>
          <p:nvPr/>
        </p:nvSpPr>
        <p:spPr>
          <a:xfrm>
            <a:off x="5112924" y="4370423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414D91A-B267-7D65-FDAF-0D11857476B5}"/>
              </a:ext>
            </a:extLst>
          </p:cNvPr>
          <p:cNvCxnSpPr>
            <a:cxnSpLocks/>
            <a:endCxn id="46" idx="2"/>
          </p:cNvCxnSpPr>
          <p:nvPr/>
        </p:nvCxnSpPr>
        <p:spPr>
          <a:xfrm flipV="1">
            <a:off x="5351222" y="4746965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Diamond 47">
            <a:extLst>
              <a:ext uri="{FF2B5EF4-FFF2-40B4-BE49-F238E27FC236}">
                <a16:creationId xmlns:a16="http://schemas.microsoft.com/office/drawing/2014/main" id="{01FEBAB7-419E-04E1-56D4-2552FCFC4C0C}"/>
              </a:ext>
            </a:extLst>
          </p:cNvPr>
          <p:cNvSpPr/>
          <p:nvPr/>
        </p:nvSpPr>
        <p:spPr>
          <a:xfrm>
            <a:off x="5562971" y="4016258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2D6497A6-3330-D2DF-EEA1-16B18E01A65D}"/>
              </a:ext>
            </a:extLst>
          </p:cNvPr>
          <p:cNvCxnSpPr>
            <a:stCxn id="46" idx="3"/>
            <a:endCxn id="48" idx="2"/>
          </p:cNvCxnSpPr>
          <p:nvPr/>
        </p:nvCxnSpPr>
        <p:spPr>
          <a:xfrm flipV="1">
            <a:off x="5589519" y="4392799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Diamond 49">
            <a:extLst>
              <a:ext uri="{FF2B5EF4-FFF2-40B4-BE49-F238E27FC236}">
                <a16:creationId xmlns:a16="http://schemas.microsoft.com/office/drawing/2014/main" id="{64687307-EE7A-6623-6DFB-91E6D1AEF0FF}"/>
              </a:ext>
            </a:extLst>
          </p:cNvPr>
          <p:cNvSpPr/>
          <p:nvPr/>
        </p:nvSpPr>
        <p:spPr>
          <a:xfrm>
            <a:off x="4673242" y="4017356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Diamond 50">
            <a:extLst>
              <a:ext uri="{FF2B5EF4-FFF2-40B4-BE49-F238E27FC236}">
                <a16:creationId xmlns:a16="http://schemas.microsoft.com/office/drawing/2014/main" id="{37E22B6A-B624-4321-BDBE-60C42ED599C3}"/>
              </a:ext>
            </a:extLst>
          </p:cNvPr>
          <p:cNvSpPr/>
          <p:nvPr/>
        </p:nvSpPr>
        <p:spPr>
          <a:xfrm>
            <a:off x="4228378" y="3661148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E9207D89-F128-B1DA-7024-5675036BAEA9}"/>
              </a:ext>
            </a:extLst>
          </p:cNvPr>
          <p:cNvCxnSpPr>
            <a:cxnSpLocks/>
            <a:stCxn id="50" idx="3"/>
          </p:cNvCxnSpPr>
          <p:nvPr/>
        </p:nvCxnSpPr>
        <p:spPr>
          <a:xfrm flipV="1">
            <a:off x="5149837" y="4037690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2844719E-1D1E-6ABE-4ACE-4F48306A3E66}"/>
              </a:ext>
            </a:extLst>
          </p:cNvPr>
          <p:cNvCxnSpPr>
            <a:stCxn id="50" idx="1"/>
            <a:endCxn id="51" idx="2"/>
          </p:cNvCxnSpPr>
          <p:nvPr/>
        </p:nvCxnSpPr>
        <p:spPr>
          <a:xfrm rot="10800000">
            <a:off x="4466676" y="4037690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AF284928-F02D-079B-C1FF-F89F68378CB5}"/>
              </a:ext>
            </a:extLst>
          </p:cNvPr>
          <p:cNvCxnSpPr>
            <a:stCxn id="46" idx="1"/>
            <a:endCxn id="50" idx="2"/>
          </p:cNvCxnSpPr>
          <p:nvPr/>
        </p:nvCxnSpPr>
        <p:spPr>
          <a:xfrm rot="10800000">
            <a:off x="4911540" y="4393898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Diamond 54">
            <a:extLst>
              <a:ext uri="{FF2B5EF4-FFF2-40B4-BE49-F238E27FC236}">
                <a16:creationId xmlns:a16="http://schemas.microsoft.com/office/drawing/2014/main" id="{4694749E-3533-F708-94E7-058C609E116B}"/>
              </a:ext>
            </a:extLst>
          </p:cNvPr>
          <p:cNvSpPr/>
          <p:nvPr/>
        </p:nvSpPr>
        <p:spPr>
          <a:xfrm>
            <a:off x="4676059" y="3305884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56" name="Diamond 55">
            <a:extLst>
              <a:ext uri="{FF2B5EF4-FFF2-40B4-BE49-F238E27FC236}">
                <a16:creationId xmlns:a16="http://schemas.microsoft.com/office/drawing/2014/main" id="{E72622B7-E305-8589-61C5-3166825607D9}"/>
              </a:ext>
            </a:extLst>
          </p:cNvPr>
          <p:cNvSpPr/>
          <p:nvPr/>
        </p:nvSpPr>
        <p:spPr>
          <a:xfrm>
            <a:off x="5571930" y="3305884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C2BD00F0-0B5E-0D95-FC4F-264FBA869E1B}"/>
              </a:ext>
            </a:extLst>
          </p:cNvPr>
          <p:cNvCxnSpPr>
            <a:stCxn id="45" idx="3"/>
            <a:endCxn id="56" idx="2"/>
          </p:cNvCxnSpPr>
          <p:nvPr/>
        </p:nvCxnSpPr>
        <p:spPr>
          <a:xfrm flipV="1">
            <a:off x="5597518" y="3682426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75CEACDC-3413-94E2-4E36-87501CEE95DE}"/>
              </a:ext>
            </a:extLst>
          </p:cNvPr>
          <p:cNvCxnSpPr>
            <a:stCxn id="45" idx="1"/>
            <a:endCxn id="55" idx="2"/>
          </p:cNvCxnSpPr>
          <p:nvPr/>
        </p:nvCxnSpPr>
        <p:spPr>
          <a:xfrm rot="10800000">
            <a:off x="4914356" y="3682426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Diamond 58">
            <a:extLst>
              <a:ext uri="{FF2B5EF4-FFF2-40B4-BE49-F238E27FC236}">
                <a16:creationId xmlns:a16="http://schemas.microsoft.com/office/drawing/2014/main" id="{3081322E-0EEA-07B3-FCAB-5FCF4B82E8F2}"/>
              </a:ext>
            </a:extLst>
          </p:cNvPr>
          <p:cNvSpPr/>
          <p:nvPr/>
        </p:nvSpPr>
        <p:spPr>
          <a:xfrm flipH="1">
            <a:off x="6593108" y="4370422"/>
            <a:ext cx="476294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43BFB6C-9D67-02B3-5659-FB6EDC5BC28F}"/>
              </a:ext>
            </a:extLst>
          </p:cNvPr>
          <p:cNvCxnSpPr>
            <a:cxnSpLocks/>
            <a:endCxn id="59" idx="2"/>
          </p:cNvCxnSpPr>
          <p:nvPr/>
        </p:nvCxnSpPr>
        <p:spPr>
          <a:xfrm flipH="1" flipV="1">
            <a:off x="6831255" y="4746964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Diamond 60">
            <a:extLst>
              <a:ext uri="{FF2B5EF4-FFF2-40B4-BE49-F238E27FC236}">
                <a16:creationId xmlns:a16="http://schemas.microsoft.com/office/drawing/2014/main" id="{6C3813E3-6F32-48D0-CDF5-07B9765F15CB}"/>
              </a:ext>
            </a:extLst>
          </p:cNvPr>
          <p:cNvSpPr/>
          <p:nvPr/>
        </p:nvSpPr>
        <p:spPr>
          <a:xfrm flipH="1">
            <a:off x="6143345" y="4016257"/>
            <a:ext cx="476294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62" name="Connector: Elbow 61">
            <a:extLst>
              <a:ext uri="{FF2B5EF4-FFF2-40B4-BE49-F238E27FC236}">
                <a16:creationId xmlns:a16="http://schemas.microsoft.com/office/drawing/2014/main" id="{39D1B50D-1DFB-F579-F12B-77E58F9BBA2C}"/>
              </a:ext>
            </a:extLst>
          </p:cNvPr>
          <p:cNvCxnSpPr>
            <a:stCxn id="59" idx="3"/>
            <a:endCxn id="61" idx="2"/>
          </p:cNvCxnSpPr>
          <p:nvPr/>
        </p:nvCxnSpPr>
        <p:spPr>
          <a:xfrm flipH="1" flipV="1">
            <a:off x="6381493" y="4392798"/>
            <a:ext cx="211616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Diamond 62">
            <a:extLst>
              <a:ext uri="{FF2B5EF4-FFF2-40B4-BE49-F238E27FC236}">
                <a16:creationId xmlns:a16="http://schemas.microsoft.com/office/drawing/2014/main" id="{77800D6B-5EDF-41D8-B4F9-74C6033BB0E7}"/>
              </a:ext>
            </a:extLst>
          </p:cNvPr>
          <p:cNvSpPr/>
          <p:nvPr/>
        </p:nvSpPr>
        <p:spPr>
          <a:xfrm flipH="1">
            <a:off x="7032513" y="4017355"/>
            <a:ext cx="476294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1670FDFE-8234-3417-F51F-09EDBE79A7A9}"/>
              </a:ext>
            </a:extLst>
          </p:cNvPr>
          <p:cNvCxnSpPr>
            <a:stCxn id="59" idx="1"/>
            <a:endCxn id="63" idx="2"/>
          </p:cNvCxnSpPr>
          <p:nvPr/>
        </p:nvCxnSpPr>
        <p:spPr>
          <a:xfrm rot="10800000" flipH="1">
            <a:off x="7069402" y="4393896"/>
            <a:ext cx="201257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Diamond 64">
            <a:extLst>
              <a:ext uri="{FF2B5EF4-FFF2-40B4-BE49-F238E27FC236}">
                <a16:creationId xmlns:a16="http://schemas.microsoft.com/office/drawing/2014/main" id="{B990CA24-862D-DF08-03F0-F72771C13500}"/>
              </a:ext>
            </a:extLst>
          </p:cNvPr>
          <p:cNvSpPr/>
          <p:nvPr/>
        </p:nvSpPr>
        <p:spPr>
          <a:xfrm>
            <a:off x="8370718" y="3662091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66" name="Diamond 65">
            <a:extLst>
              <a:ext uri="{FF2B5EF4-FFF2-40B4-BE49-F238E27FC236}">
                <a16:creationId xmlns:a16="http://schemas.microsoft.com/office/drawing/2014/main" id="{95A9A07B-10A8-1FED-E241-ABB5B8BC393F}"/>
              </a:ext>
            </a:extLst>
          </p:cNvPr>
          <p:cNvSpPr/>
          <p:nvPr/>
        </p:nvSpPr>
        <p:spPr>
          <a:xfrm>
            <a:off x="8362720" y="4370422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5D55F77-1209-F07F-F89A-27D7BE7650D4}"/>
              </a:ext>
            </a:extLst>
          </p:cNvPr>
          <p:cNvCxnSpPr>
            <a:cxnSpLocks/>
            <a:endCxn id="66" idx="2"/>
          </p:cNvCxnSpPr>
          <p:nvPr/>
        </p:nvCxnSpPr>
        <p:spPr>
          <a:xfrm flipV="1">
            <a:off x="8601017" y="4746964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Diamond 67">
            <a:extLst>
              <a:ext uri="{FF2B5EF4-FFF2-40B4-BE49-F238E27FC236}">
                <a16:creationId xmlns:a16="http://schemas.microsoft.com/office/drawing/2014/main" id="{F990AAB7-70E2-7CD1-8D7A-C4316F14C1ED}"/>
              </a:ext>
            </a:extLst>
          </p:cNvPr>
          <p:cNvSpPr/>
          <p:nvPr/>
        </p:nvSpPr>
        <p:spPr>
          <a:xfrm>
            <a:off x="8812766" y="4016257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4AF63733-8511-95E5-01E7-2024651DE36D}"/>
              </a:ext>
            </a:extLst>
          </p:cNvPr>
          <p:cNvCxnSpPr>
            <a:stCxn id="66" idx="3"/>
            <a:endCxn id="68" idx="2"/>
          </p:cNvCxnSpPr>
          <p:nvPr/>
        </p:nvCxnSpPr>
        <p:spPr>
          <a:xfrm flipV="1">
            <a:off x="8839315" y="4392798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Diamond 69">
            <a:extLst>
              <a:ext uri="{FF2B5EF4-FFF2-40B4-BE49-F238E27FC236}">
                <a16:creationId xmlns:a16="http://schemas.microsoft.com/office/drawing/2014/main" id="{84ECC7A4-0A0C-39EE-7C09-E4FAC175B333}"/>
              </a:ext>
            </a:extLst>
          </p:cNvPr>
          <p:cNvSpPr/>
          <p:nvPr/>
        </p:nvSpPr>
        <p:spPr>
          <a:xfrm>
            <a:off x="7923038" y="4017355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1" name="Diamond 70">
            <a:extLst>
              <a:ext uri="{FF2B5EF4-FFF2-40B4-BE49-F238E27FC236}">
                <a16:creationId xmlns:a16="http://schemas.microsoft.com/office/drawing/2014/main" id="{582013CD-CB42-F850-F7E3-A2F313D0B518}"/>
              </a:ext>
            </a:extLst>
          </p:cNvPr>
          <p:cNvSpPr/>
          <p:nvPr/>
        </p:nvSpPr>
        <p:spPr>
          <a:xfrm>
            <a:off x="7478173" y="3661147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72" name="Connector: Elbow 71">
            <a:extLst>
              <a:ext uri="{FF2B5EF4-FFF2-40B4-BE49-F238E27FC236}">
                <a16:creationId xmlns:a16="http://schemas.microsoft.com/office/drawing/2014/main" id="{6C590266-00B2-E259-9911-A17D130AA005}"/>
              </a:ext>
            </a:extLst>
          </p:cNvPr>
          <p:cNvCxnSpPr>
            <a:cxnSpLocks/>
            <a:stCxn id="70" idx="3"/>
          </p:cNvCxnSpPr>
          <p:nvPr/>
        </p:nvCxnSpPr>
        <p:spPr>
          <a:xfrm flipV="1">
            <a:off x="8399633" y="4037689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or: Elbow 72">
            <a:extLst>
              <a:ext uri="{FF2B5EF4-FFF2-40B4-BE49-F238E27FC236}">
                <a16:creationId xmlns:a16="http://schemas.microsoft.com/office/drawing/2014/main" id="{022513ED-8ACC-8992-166D-C9EAE1CF92EB}"/>
              </a:ext>
            </a:extLst>
          </p:cNvPr>
          <p:cNvCxnSpPr>
            <a:cxnSpLocks/>
            <a:stCxn id="70" idx="1"/>
            <a:endCxn id="71" idx="2"/>
          </p:cNvCxnSpPr>
          <p:nvPr/>
        </p:nvCxnSpPr>
        <p:spPr>
          <a:xfrm rot="10800000">
            <a:off x="7716471" y="4037689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2A480FDE-9A22-A833-09B4-3A3A004C4824}"/>
              </a:ext>
            </a:extLst>
          </p:cNvPr>
          <p:cNvCxnSpPr>
            <a:stCxn id="66" idx="1"/>
            <a:endCxn id="70" idx="2"/>
          </p:cNvCxnSpPr>
          <p:nvPr/>
        </p:nvCxnSpPr>
        <p:spPr>
          <a:xfrm rot="10800000">
            <a:off x="8161336" y="4393896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Diamond 74">
            <a:extLst>
              <a:ext uri="{FF2B5EF4-FFF2-40B4-BE49-F238E27FC236}">
                <a16:creationId xmlns:a16="http://schemas.microsoft.com/office/drawing/2014/main" id="{B48E34AE-1118-038D-1949-27F667F5DA67}"/>
              </a:ext>
            </a:extLst>
          </p:cNvPr>
          <p:cNvSpPr/>
          <p:nvPr/>
        </p:nvSpPr>
        <p:spPr>
          <a:xfrm>
            <a:off x="8821725" y="3305883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BCBE6615-03BA-B1BF-AAF6-178506089537}"/>
              </a:ext>
            </a:extLst>
          </p:cNvPr>
          <p:cNvCxnSpPr>
            <a:stCxn id="65" idx="3"/>
            <a:endCxn id="75" idx="2"/>
          </p:cNvCxnSpPr>
          <p:nvPr/>
        </p:nvCxnSpPr>
        <p:spPr>
          <a:xfrm flipV="1">
            <a:off x="8847313" y="3682425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102254EB-4C26-130D-731D-74540B5603DF}"/>
              </a:ext>
            </a:extLst>
          </p:cNvPr>
          <p:cNvCxnSpPr>
            <a:cxnSpLocks/>
            <a:stCxn id="65" idx="1"/>
            <a:endCxn id="78" idx="2"/>
          </p:cNvCxnSpPr>
          <p:nvPr/>
        </p:nvCxnSpPr>
        <p:spPr>
          <a:xfrm rot="10800000">
            <a:off x="8169079" y="3699105"/>
            <a:ext cx="201640" cy="15125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Diamond 77">
            <a:extLst>
              <a:ext uri="{FF2B5EF4-FFF2-40B4-BE49-F238E27FC236}">
                <a16:creationId xmlns:a16="http://schemas.microsoft.com/office/drawing/2014/main" id="{E3FC4560-1719-E927-D8BD-C72AC25DDFFC}"/>
              </a:ext>
            </a:extLst>
          </p:cNvPr>
          <p:cNvSpPr/>
          <p:nvPr/>
        </p:nvSpPr>
        <p:spPr>
          <a:xfrm>
            <a:off x="7930781" y="3322563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79" name="Diamond 78">
            <a:extLst>
              <a:ext uri="{FF2B5EF4-FFF2-40B4-BE49-F238E27FC236}">
                <a16:creationId xmlns:a16="http://schemas.microsoft.com/office/drawing/2014/main" id="{8567A9E0-C0B1-BCC1-AFC8-BE7AD5719E2A}"/>
              </a:ext>
            </a:extLst>
          </p:cNvPr>
          <p:cNvSpPr/>
          <p:nvPr/>
        </p:nvSpPr>
        <p:spPr>
          <a:xfrm>
            <a:off x="7485916" y="2966356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80" name="Diamond 79">
            <a:extLst>
              <a:ext uri="{FF2B5EF4-FFF2-40B4-BE49-F238E27FC236}">
                <a16:creationId xmlns:a16="http://schemas.microsoft.com/office/drawing/2014/main" id="{53E98FA9-4700-F2D2-1049-F32613BDD6C1}"/>
              </a:ext>
            </a:extLst>
          </p:cNvPr>
          <p:cNvSpPr/>
          <p:nvPr/>
        </p:nvSpPr>
        <p:spPr>
          <a:xfrm>
            <a:off x="8381787" y="2966356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85FED0FD-4F5E-524A-E6FA-13D476990545}"/>
              </a:ext>
            </a:extLst>
          </p:cNvPr>
          <p:cNvCxnSpPr>
            <a:stCxn id="78" idx="3"/>
            <a:endCxn id="80" idx="2"/>
          </p:cNvCxnSpPr>
          <p:nvPr/>
        </p:nvCxnSpPr>
        <p:spPr>
          <a:xfrm flipV="1">
            <a:off x="8407376" y="3342897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or: Elbow 81">
            <a:extLst>
              <a:ext uri="{FF2B5EF4-FFF2-40B4-BE49-F238E27FC236}">
                <a16:creationId xmlns:a16="http://schemas.microsoft.com/office/drawing/2014/main" id="{74AD9038-09D1-96C5-E272-9058D28091C0}"/>
              </a:ext>
            </a:extLst>
          </p:cNvPr>
          <p:cNvCxnSpPr>
            <a:stCxn id="78" idx="1"/>
            <a:endCxn id="79" idx="2"/>
          </p:cNvCxnSpPr>
          <p:nvPr/>
        </p:nvCxnSpPr>
        <p:spPr>
          <a:xfrm rot="10800000">
            <a:off x="7724214" y="3342898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59C644DB-7A1E-5901-8C80-F8658A5B8FC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7756"/>
          <a:stretch/>
        </p:blipFill>
        <p:spPr>
          <a:xfrm>
            <a:off x="4186338" y="2284216"/>
            <a:ext cx="2547418" cy="3428140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26FE6B-8F1F-C1F8-79A1-747B521F2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Explaining a Random Forest Classifier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93A7EB-2201-948C-FE41-A54E8B84FE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975998" cy="527021"/>
          </a:xfrm>
        </p:spPr>
        <p:txBody>
          <a:bodyPr/>
          <a:lstStyle/>
          <a:p>
            <a:r>
              <a:rPr lang="en-GB" dirty="0"/>
              <a:t>… by looking at code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65BBE3-1398-21E3-A92C-57861046C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95" y="2313708"/>
            <a:ext cx="1695695" cy="16956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9CD858-70EF-462B-3131-A92D64E353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095" y="4095506"/>
            <a:ext cx="1690189" cy="169569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EC39C90-59FF-AEAB-3B62-5D6369A96340}"/>
              </a:ext>
            </a:extLst>
          </p:cNvPr>
          <p:cNvSpPr/>
          <p:nvPr/>
        </p:nvSpPr>
        <p:spPr>
          <a:xfrm>
            <a:off x="2854036" y="2306781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A18BB1-69F2-A1BE-F248-A12E9E25AE57}"/>
              </a:ext>
            </a:extLst>
          </p:cNvPr>
          <p:cNvSpPr/>
          <p:nvPr/>
        </p:nvSpPr>
        <p:spPr>
          <a:xfrm>
            <a:off x="2854036" y="2891117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4CA444-3B13-030E-F0E2-580F49B0E5F7}"/>
              </a:ext>
            </a:extLst>
          </p:cNvPr>
          <p:cNvSpPr/>
          <p:nvPr/>
        </p:nvSpPr>
        <p:spPr>
          <a:xfrm>
            <a:off x="2854036" y="3475455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9DE854-8383-118C-C426-D7FFB91BA3AA}"/>
              </a:ext>
            </a:extLst>
          </p:cNvPr>
          <p:cNvSpPr/>
          <p:nvPr/>
        </p:nvSpPr>
        <p:spPr>
          <a:xfrm>
            <a:off x="2854036" y="4106658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BEE508-DEDA-A2DC-31C1-0615EF9B759D}"/>
              </a:ext>
            </a:extLst>
          </p:cNvPr>
          <p:cNvSpPr/>
          <p:nvPr/>
        </p:nvSpPr>
        <p:spPr>
          <a:xfrm>
            <a:off x="2854036" y="4690994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F70F62-7F65-2280-BAA5-8781820E04AC}"/>
              </a:ext>
            </a:extLst>
          </p:cNvPr>
          <p:cNvSpPr/>
          <p:nvPr/>
        </p:nvSpPr>
        <p:spPr>
          <a:xfrm>
            <a:off x="2854036" y="5275332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FAEE6A9-6B54-DB1F-6A2F-79B0762108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7811" y="3154627"/>
            <a:ext cx="1690189" cy="1684701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95559F1-116E-CFBD-1EBC-8263D30D8BA6}"/>
              </a:ext>
            </a:extLst>
          </p:cNvPr>
          <p:cNvSpPr txBox="1">
            <a:spLocks/>
          </p:cNvSpPr>
          <p:nvPr/>
        </p:nvSpPr>
        <p:spPr>
          <a:xfrm>
            <a:off x="3969588" y="1175736"/>
            <a:ext cx="3498271" cy="52702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C00000"/>
                </a:solidFill>
              </a:rPr>
              <a:t>… is quite useless.</a:t>
            </a:r>
            <a:endParaRPr lang="LID4096" dirty="0">
              <a:solidFill>
                <a:srgbClr val="C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8660BFE-886E-276D-FD54-6B84CFE14451}"/>
              </a:ext>
            </a:extLst>
          </p:cNvPr>
          <p:cNvSpPr txBox="1"/>
          <p:nvPr/>
        </p:nvSpPr>
        <p:spPr>
          <a:xfrm>
            <a:off x="3350203" y="6163099"/>
            <a:ext cx="51634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6"/>
              </a:rPr>
              <a:t>https://github.com/haesleinhuepf/apoc/blob/main/demo/mutlichannel_images.ipynb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5A144A5-78D6-E3AC-73C9-9C29D8FC48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782" y="2454985"/>
            <a:ext cx="2552166" cy="3181093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9FF9770-2495-8A6F-CD12-C8A3C7AA95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2222"/>
          <a:stretch/>
        </p:blipFill>
        <p:spPr>
          <a:xfrm>
            <a:off x="6838732" y="2656119"/>
            <a:ext cx="2547418" cy="3135081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FD0DB12-8786-EBC8-289B-82D2E6775227}"/>
              </a:ext>
            </a:extLst>
          </p:cNvPr>
          <p:cNvSpPr txBox="1"/>
          <p:nvPr/>
        </p:nvSpPr>
        <p:spPr>
          <a:xfrm>
            <a:off x="488211" y="1667377"/>
            <a:ext cx="1690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Input </a:t>
            </a:r>
            <a:br>
              <a:rPr lang="en-GB" dirty="0"/>
            </a:br>
            <a:r>
              <a:rPr lang="en-GB" dirty="0"/>
              <a:t>images</a:t>
            </a:r>
            <a:endParaRPr lang="LID4096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9C269D-40FE-2430-0817-2E0ADFED0228}"/>
              </a:ext>
            </a:extLst>
          </p:cNvPr>
          <p:cNvSpPr txBox="1"/>
          <p:nvPr/>
        </p:nvSpPr>
        <p:spPr>
          <a:xfrm>
            <a:off x="2296423" y="1640860"/>
            <a:ext cx="1690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Feature </a:t>
            </a:r>
            <a:br>
              <a:rPr lang="en-GB" dirty="0"/>
            </a:br>
            <a:r>
              <a:rPr lang="en-GB" dirty="0"/>
              <a:t>images</a:t>
            </a:r>
            <a:endParaRPr lang="LID4096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2970BBC-0CBB-5100-5BAC-3159F80516D6}"/>
              </a:ext>
            </a:extLst>
          </p:cNvPr>
          <p:cNvSpPr txBox="1"/>
          <p:nvPr/>
        </p:nvSpPr>
        <p:spPr>
          <a:xfrm>
            <a:off x="5921550" y="1613241"/>
            <a:ext cx="1690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Decision trees</a:t>
            </a:r>
            <a:endParaRPr lang="LID4096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4201443-77DD-420D-2A02-6A5CAA106D91}"/>
              </a:ext>
            </a:extLst>
          </p:cNvPr>
          <p:cNvSpPr txBox="1"/>
          <p:nvPr/>
        </p:nvSpPr>
        <p:spPr>
          <a:xfrm>
            <a:off x="10228169" y="2194454"/>
            <a:ext cx="1690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Classification result </a:t>
            </a:r>
            <a:br>
              <a:rPr lang="en-GB" dirty="0"/>
            </a:br>
            <a:r>
              <a:rPr lang="en-GB" dirty="0"/>
              <a:t>images</a:t>
            </a:r>
            <a:endParaRPr lang="LID4096" dirty="0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B7B7BD4-29EF-67D0-EC57-212A48F0EEB6}"/>
              </a:ext>
            </a:extLst>
          </p:cNvPr>
          <p:cNvSpPr/>
          <p:nvPr/>
        </p:nvSpPr>
        <p:spPr>
          <a:xfrm>
            <a:off x="2201674" y="2893093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EEB0E67F-E12A-1D26-468F-8405A496C01F}"/>
              </a:ext>
            </a:extLst>
          </p:cNvPr>
          <p:cNvSpPr/>
          <p:nvPr/>
        </p:nvSpPr>
        <p:spPr>
          <a:xfrm>
            <a:off x="2194556" y="346656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593CE1D-2A94-70D4-D01E-C826381AAC1B}"/>
              </a:ext>
            </a:extLst>
          </p:cNvPr>
          <p:cNvSpPr/>
          <p:nvPr/>
        </p:nvSpPr>
        <p:spPr>
          <a:xfrm>
            <a:off x="2220521" y="231667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44A77DED-88B6-B557-9F42-0D2539564CE6}"/>
              </a:ext>
            </a:extLst>
          </p:cNvPr>
          <p:cNvSpPr/>
          <p:nvPr/>
        </p:nvSpPr>
        <p:spPr>
          <a:xfrm>
            <a:off x="2191255" y="4696241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EDC1759B-6190-3A7F-83AF-D4DBC67C6206}"/>
              </a:ext>
            </a:extLst>
          </p:cNvPr>
          <p:cNvSpPr/>
          <p:nvPr/>
        </p:nvSpPr>
        <p:spPr>
          <a:xfrm>
            <a:off x="2184137" y="526971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6E6C5296-4D64-5563-1965-7981DFC3D3A2}"/>
              </a:ext>
            </a:extLst>
          </p:cNvPr>
          <p:cNvSpPr/>
          <p:nvPr/>
        </p:nvSpPr>
        <p:spPr>
          <a:xfrm>
            <a:off x="2210102" y="411982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E825D393-574D-B5F8-7964-F40BEDA718D5}"/>
              </a:ext>
            </a:extLst>
          </p:cNvPr>
          <p:cNvSpPr/>
          <p:nvPr/>
        </p:nvSpPr>
        <p:spPr>
          <a:xfrm>
            <a:off x="3454965" y="2893093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065A6F6D-7F61-07BC-FE06-A634CD8106EE}"/>
              </a:ext>
            </a:extLst>
          </p:cNvPr>
          <p:cNvSpPr/>
          <p:nvPr/>
        </p:nvSpPr>
        <p:spPr>
          <a:xfrm>
            <a:off x="3447847" y="346656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9B3C905-1D5E-A0A4-0241-A92C65E533D8}"/>
              </a:ext>
            </a:extLst>
          </p:cNvPr>
          <p:cNvSpPr/>
          <p:nvPr/>
        </p:nvSpPr>
        <p:spPr>
          <a:xfrm>
            <a:off x="3473812" y="231667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2D484AF4-C95E-8736-9391-569CBC6EF82C}"/>
              </a:ext>
            </a:extLst>
          </p:cNvPr>
          <p:cNvSpPr/>
          <p:nvPr/>
        </p:nvSpPr>
        <p:spPr>
          <a:xfrm>
            <a:off x="3444546" y="4696241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1D6A995D-8956-E6B8-786D-3117313B12C3}"/>
              </a:ext>
            </a:extLst>
          </p:cNvPr>
          <p:cNvSpPr/>
          <p:nvPr/>
        </p:nvSpPr>
        <p:spPr>
          <a:xfrm>
            <a:off x="3437428" y="526971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3BFE282A-1423-D8BB-F872-8332373382B0}"/>
              </a:ext>
            </a:extLst>
          </p:cNvPr>
          <p:cNvSpPr/>
          <p:nvPr/>
        </p:nvSpPr>
        <p:spPr>
          <a:xfrm>
            <a:off x="3463393" y="411982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6E9CA559-B67D-D558-0CFE-6D745A115982}"/>
              </a:ext>
            </a:extLst>
          </p:cNvPr>
          <p:cNvSpPr/>
          <p:nvPr/>
        </p:nvSpPr>
        <p:spPr>
          <a:xfrm>
            <a:off x="9473296" y="3688964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F51EEC-297B-4E08-3AED-506991E56617}"/>
              </a:ext>
            </a:extLst>
          </p:cNvPr>
          <p:cNvSpPr txBox="1"/>
          <p:nvPr/>
        </p:nvSpPr>
        <p:spPr>
          <a:xfrm>
            <a:off x="5945938" y="1881561"/>
            <a:ext cx="1690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(OpenCL)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53658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620DA-7285-669A-AC6F-C61C793B0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Feature importance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59A1F-8CA9-9B29-A5E7-27140153C2D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How often does feature </a:t>
            </a:r>
            <a:r>
              <a:rPr lang="en-GB" dirty="0">
                <a:solidFill>
                  <a:srgbClr val="EE8635"/>
                </a:solidFill>
              </a:rPr>
              <a:t>�</a:t>
            </a:r>
            <a:r>
              <a:rPr lang="en-GB" dirty="0"/>
              <a:t> appear in the Random Forest?</a:t>
            </a:r>
          </a:p>
          <a:p>
            <a:r>
              <a:rPr lang="en-GB" dirty="0"/>
              <a:t>How much impact does feature </a:t>
            </a:r>
            <a:r>
              <a:rPr lang="en-GB" dirty="0">
                <a:solidFill>
                  <a:srgbClr val="EE8635"/>
                </a:solidFill>
              </a:rPr>
              <a:t>�</a:t>
            </a:r>
            <a:r>
              <a:rPr lang="en-GB" dirty="0"/>
              <a:t> have on decisions?</a:t>
            </a:r>
          </a:p>
          <a:p>
            <a:r>
              <a:rPr lang="en-GB" dirty="0"/>
              <a:t>What does it mean if feature </a:t>
            </a:r>
            <a:r>
              <a:rPr lang="en-GB" dirty="0">
                <a:solidFill>
                  <a:srgbClr val="EE8635"/>
                </a:solidFill>
              </a:rPr>
              <a:t>� </a:t>
            </a:r>
            <a:r>
              <a:rPr lang="en-GB" dirty="0"/>
              <a:t>does not appear in our Random Forest?</a:t>
            </a:r>
            <a:endParaRPr lang="LID4096" dirty="0"/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3CC2F816-4C26-9A07-BC38-BA88698C873A}"/>
              </a:ext>
            </a:extLst>
          </p:cNvPr>
          <p:cNvSpPr/>
          <p:nvPr/>
        </p:nvSpPr>
        <p:spPr>
          <a:xfrm>
            <a:off x="4099920" y="4399483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E4FDE7AE-B0D3-0C09-89C0-6D099BF7F392}"/>
              </a:ext>
            </a:extLst>
          </p:cNvPr>
          <p:cNvSpPr/>
          <p:nvPr/>
        </p:nvSpPr>
        <p:spPr>
          <a:xfrm>
            <a:off x="4091921" y="5107814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08C26E8-3A42-0A3C-ED31-E2CC1B90B676}"/>
              </a:ext>
            </a:extLst>
          </p:cNvPr>
          <p:cNvCxnSpPr>
            <a:cxnSpLocks/>
            <a:endCxn id="5" idx="2"/>
          </p:cNvCxnSpPr>
          <p:nvPr/>
        </p:nvCxnSpPr>
        <p:spPr>
          <a:xfrm flipV="1">
            <a:off x="4330219" y="5484356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iamond 6">
            <a:extLst>
              <a:ext uri="{FF2B5EF4-FFF2-40B4-BE49-F238E27FC236}">
                <a16:creationId xmlns:a16="http://schemas.microsoft.com/office/drawing/2014/main" id="{105D7B79-A9D0-F754-6836-EE5DFE0977A9}"/>
              </a:ext>
            </a:extLst>
          </p:cNvPr>
          <p:cNvSpPr/>
          <p:nvPr/>
        </p:nvSpPr>
        <p:spPr>
          <a:xfrm>
            <a:off x="4541968" y="4753649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8090B3AE-C2BB-AB9B-BCF4-2B4D626990C3}"/>
              </a:ext>
            </a:extLst>
          </p:cNvPr>
          <p:cNvCxnSpPr>
            <a:stCxn id="5" idx="3"/>
            <a:endCxn id="7" idx="2"/>
          </p:cNvCxnSpPr>
          <p:nvPr/>
        </p:nvCxnSpPr>
        <p:spPr>
          <a:xfrm flipV="1">
            <a:off x="4568516" y="5130190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iamond 8">
            <a:extLst>
              <a:ext uri="{FF2B5EF4-FFF2-40B4-BE49-F238E27FC236}">
                <a16:creationId xmlns:a16="http://schemas.microsoft.com/office/drawing/2014/main" id="{0BF27DE4-A1AE-C095-2C67-DC5DAFD3D4D6}"/>
              </a:ext>
            </a:extLst>
          </p:cNvPr>
          <p:cNvSpPr/>
          <p:nvPr/>
        </p:nvSpPr>
        <p:spPr>
          <a:xfrm>
            <a:off x="3652239" y="4754747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35ED889A-40D9-A0A4-4D8C-27120A11ED86}"/>
              </a:ext>
            </a:extLst>
          </p:cNvPr>
          <p:cNvSpPr/>
          <p:nvPr/>
        </p:nvSpPr>
        <p:spPr>
          <a:xfrm>
            <a:off x="3207375" y="4398539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BCF7C09C-2415-21AA-25AD-7CB048EAC4DC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4128834" y="4775081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4EE9707A-AEC8-6167-9678-F067936AE352}"/>
              </a:ext>
            </a:extLst>
          </p:cNvPr>
          <p:cNvCxnSpPr>
            <a:stCxn id="9" idx="1"/>
            <a:endCxn id="10" idx="2"/>
          </p:cNvCxnSpPr>
          <p:nvPr/>
        </p:nvCxnSpPr>
        <p:spPr>
          <a:xfrm rot="10800000">
            <a:off x="3445673" y="4775081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7B7FA929-6034-8147-E91A-949FEFC78984}"/>
              </a:ext>
            </a:extLst>
          </p:cNvPr>
          <p:cNvCxnSpPr>
            <a:stCxn id="5" idx="1"/>
            <a:endCxn id="9" idx="2"/>
          </p:cNvCxnSpPr>
          <p:nvPr/>
        </p:nvCxnSpPr>
        <p:spPr>
          <a:xfrm rot="10800000">
            <a:off x="3890537" y="5131289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iamond 13">
            <a:extLst>
              <a:ext uri="{FF2B5EF4-FFF2-40B4-BE49-F238E27FC236}">
                <a16:creationId xmlns:a16="http://schemas.microsoft.com/office/drawing/2014/main" id="{4AD334CC-031D-A745-A669-094CA444C2EA}"/>
              </a:ext>
            </a:extLst>
          </p:cNvPr>
          <p:cNvSpPr/>
          <p:nvPr/>
        </p:nvSpPr>
        <p:spPr>
          <a:xfrm>
            <a:off x="3655056" y="4043275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B4FC4FF4-BAC2-6DB1-64C8-8DE4155C319F}"/>
              </a:ext>
            </a:extLst>
          </p:cNvPr>
          <p:cNvSpPr/>
          <p:nvPr/>
        </p:nvSpPr>
        <p:spPr>
          <a:xfrm>
            <a:off x="4550927" y="4043275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1D3D86C1-4ACD-BF64-AB30-7DE72E24AD51}"/>
              </a:ext>
            </a:extLst>
          </p:cNvPr>
          <p:cNvCxnSpPr>
            <a:stCxn id="4" idx="3"/>
            <a:endCxn id="15" idx="2"/>
          </p:cNvCxnSpPr>
          <p:nvPr/>
        </p:nvCxnSpPr>
        <p:spPr>
          <a:xfrm flipV="1">
            <a:off x="4576515" y="4419817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D2A0BAD4-613F-5F06-C62A-25EB187AF4AB}"/>
              </a:ext>
            </a:extLst>
          </p:cNvPr>
          <p:cNvCxnSpPr>
            <a:stCxn id="4" idx="1"/>
            <a:endCxn id="14" idx="2"/>
          </p:cNvCxnSpPr>
          <p:nvPr/>
        </p:nvCxnSpPr>
        <p:spPr>
          <a:xfrm rot="10800000">
            <a:off x="3893353" y="4419817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iamond 17">
            <a:extLst>
              <a:ext uri="{FF2B5EF4-FFF2-40B4-BE49-F238E27FC236}">
                <a16:creationId xmlns:a16="http://schemas.microsoft.com/office/drawing/2014/main" id="{98A3037A-1814-216D-6CCD-B467EE659C78}"/>
              </a:ext>
            </a:extLst>
          </p:cNvPr>
          <p:cNvSpPr/>
          <p:nvPr/>
        </p:nvSpPr>
        <p:spPr>
          <a:xfrm flipH="1">
            <a:off x="5572105" y="5107813"/>
            <a:ext cx="476294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7186FC0-EAA5-BC1A-042F-8864C7692F7B}"/>
              </a:ext>
            </a:extLst>
          </p:cNvPr>
          <p:cNvCxnSpPr>
            <a:cxnSpLocks/>
            <a:endCxn id="18" idx="2"/>
          </p:cNvCxnSpPr>
          <p:nvPr/>
        </p:nvCxnSpPr>
        <p:spPr>
          <a:xfrm flipH="1" flipV="1">
            <a:off x="5810252" y="5484355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Diamond 19">
            <a:extLst>
              <a:ext uri="{FF2B5EF4-FFF2-40B4-BE49-F238E27FC236}">
                <a16:creationId xmlns:a16="http://schemas.microsoft.com/office/drawing/2014/main" id="{6851919E-674F-99F6-B52D-97C0B2A3BD2D}"/>
              </a:ext>
            </a:extLst>
          </p:cNvPr>
          <p:cNvSpPr/>
          <p:nvPr/>
        </p:nvSpPr>
        <p:spPr>
          <a:xfrm flipH="1">
            <a:off x="5122342" y="4753648"/>
            <a:ext cx="476294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19FAB6BD-0202-2EAA-2C30-A9A78432F5B0}"/>
              </a:ext>
            </a:extLst>
          </p:cNvPr>
          <p:cNvCxnSpPr>
            <a:stCxn id="18" idx="3"/>
            <a:endCxn id="20" idx="2"/>
          </p:cNvCxnSpPr>
          <p:nvPr/>
        </p:nvCxnSpPr>
        <p:spPr>
          <a:xfrm flipH="1" flipV="1">
            <a:off x="5360490" y="5130189"/>
            <a:ext cx="211616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iamond 21">
            <a:extLst>
              <a:ext uri="{FF2B5EF4-FFF2-40B4-BE49-F238E27FC236}">
                <a16:creationId xmlns:a16="http://schemas.microsoft.com/office/drawing/2014/main" id="{38AD611D-701E-7707-3E63-D9A6E3E0B75F}"/>
              </a:ext>
            </a:extLst>
          </p:cNvPr>
          <p:cNvSpPr/>
          <p:nvPr/>
        </p:nvSpPr>
        <p:spPr>
          <a:xfrm flipH="1">
            <a:off x="6011510" y="4754746"/>
            <a:ext cx="476294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AC0DC887-3C15-B3FF-4A26-39030EB307FF}"/>
              </a:ext>
            </a:extLst>
          </p:cNvPr>
          <p:cNvCxnSpPr>
            <a:stCxn id="18" idx="1"/>
            <a:endCxn id="22" idx="2"/>
          </p:cNvCxnSpPr>
          <p:nvPr/>
        </p:nvCxnSpPr>
        <p:spPr>
          <a:xfrm rot="10800000" flipH="1">
            <a:off x="6048399" y="5131287"/>
            <a:ext cx="201257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Diamond 23">
            <a:extLst>
              <a:ext uri="{FF2B5EF4-FFF2-40B4-BE49-F238E27FC236}">
                <a16:creationId xmlns:a16="http://schemas.microsoft.com/office/drawing/2014/main" id="{3A9C0588-3FB3-BFCE-7CF1-97193C52D1D0}"/>
              </a:ext>
            </a:extLst>
          </p:cNvPr>
          <p:cNvSpPr/>
          <p:nvPr/>
        </p:nvSpPr>
        <p:spPr>
          <a:xfrm>
            <a:off x="7349715" y="4399482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25" name="Diamond 24">
            <a:extLst>
              <a:ext uri="{FF2B5EF4-FFF2-40B4-BE49-F238E27FC236}">
                <a16:creationId xmlns:a16="http://schemas.microsoft.com/office/drawing/2014/main" id="{9CBF3E97-8C1C-1ADF-4544-D51B17D07B55}"/>
              </a:ext>
            </a:extLst>
          </p:cNvPr>
          <p:cNvSpPr/>
          <p:nvPr/>
        </p:nvSpPr>
        <p:spPr>
          <a:xfrm>
            <a:off x="7341717" y="5107813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7B9C465-2A69-8197-E775-9B3429D6DC2A}"/>
              </a:ext>
            </a:extLst>
          </p:cNvPr>
          <p:cNvCxnSpPr>
            <a:cxnSpLocks/>
            <a:endCxn id="25" idx="2"/>
          </p:cNvCxnSpPr>
          <p:nvPr/>
        </p:nvCxnSpPr>
        <p:spPr>
          <a:xfrm flipV="1">
            <a:off x="7580014" y="5484355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Diamond 26">
            <a:extLst>
              <a:ext uri="{FF2B5EF4-FFF2-40B4-BE49-F238E27FC236}">
                <a16:creationId xmlns:a16="http://schemas.microsoft.com/office/drawing/2014/main" id="{0F54D0AA-0407-CFC1-82F2-FD5436156E29}"/>
              </a:ext>
            </a:extLst>
          </p:cNvPr>
          <p:cNvSpPr/>
          <p:nvPr/>
        </p:nvSpPr>
        <p:spPr>
          <a:xfrm>
            <a:off x="7791763" y="4753648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FF5B222A-C894-C4D7-0050-61C78414C5F3}"/>
              </a:ext>
            </a:extLst>
          </p:cNvPr>
          <p:cNvCxnSpPr>
            <a:stCxn id="25" idx="3"/>
            <a:endCxn id="27" idx="2"/>
          </p:cNvCxnSpPr>
          <p:nvPr/>
        </p:nvCxnSpPr>
        <p:spPr>
          <a:xfrm flipV="1">
            <a:off x="7818312" y="5130189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Diamond 28">
            <a:extLst>
              <a:ext uri="{FF2B5EF4-FFF2-40B4-BE49-F238E27FC236}">
                <a16:creationId xmlns:a16="http://schemas.microsoft.com/office/drawing/2014/main" id="{C5751A1D-4D7D-1AD1-EC76-881929B88C35}"/>
              </a:ext>
            </a:extLst>
          </p:cNvPr>
          <p:cNvSpPr/>
          <p:nvPr/>
        </p:nvSpPr>
        <p:spPr>
          <a:xfrm>
            <a:off x="6902035" y="4754746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" name="Diamond 29">
            <a:extLst>
              <a:ext uri="{FF2B5EF4-FFF2-40B4-BE49-F238E27FC236}">
                <a16:creationId xmlns:a16="http://schemas.microsoft.com/office/drawing/2014/main" id="{F4606352-559B-AB8C-04B4-089805E322A1}"/>
              </a:ext>
            </a:extLst>
          </p:cNvPr>
          <p:cNvSpPr/>
          <p:nvPr/>
        </p:nvSpPr>
        <p:spPr>
          <a:xfrm>
            <a:off x="6457170" y="4398538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43B7ECB8-DEE0-31F9-3C35-2B98AABB3D63}"/>
              </a:ext>
            </a:extLst>
          </p:cNvPr>
          <p:cNvCxnSpPr>
            <a:cxnSpLocks/>
            <a:stCxn id="29" idx="3"/>
          </p:cNvCxnSpPr>
          <p:nvPr/>
        </p:nvCxnSpPr>
        <p:spPr>
          <a:xfrm flipV="1">
            <a:off x="7378630" y="4775080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01C288A5-025A-311D-0CF4-8A3BF13AB33C}"/>
              </a:ext>
            </a:extLst>
          </p:cNvPr>
          <p:cNvCxnSpPr>
            <a:cxnSpLocks/>
            <a:stCxn id="29" idx="1"/>
            <a:endCxn id="30" idx="2"/>
          </p:cNvCxnSpPr>
          <p:nvPr/>
        </p:nvCxnSpPr>
        <p:spPr>
          <a:xfrm rot="10800000">
            <a:off x="6695468" y="4775080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C0BC0186-AC32-CD31-B8C1-9F2ABE258A9F}"/>
              </a:ext>
            </a:extLst>
          </p:cNvPr>
          <p:cNvCxnSpPr>
            <a:stCxn id="25" idx="1"/>
            <a:endCxn id="29" idx="2"/>
          </p:cNvCxnSpPr>
          <p:nvPr/>
        </p:nvCxnSpPr>
        <p:spPr>
          <a:xfrm rot="10800000">
            <a:off x="7140333" y="5131287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amond 33">
            <a:extLst>
              <a:ext uri="{FF2B5EF4-FFF2-40B4-BE49-F238E27FC236}">
                <a16:creationId xmlns:a16="http://schemas.microsoft.com/office/drawing/2014/main" id="{4B7A7621-DB1E-94FE-D23D-D8599BFA79BB}"/>
              </a:ext>
            </a:extLst>
          </p:cNvPr>
          <p:cNvSpPr/>
          <p:nvPr/>
        </p:nvSpPr>
        <p:spPr>
          <a:xfrm>
            <a:off x="7800722" y="4043274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DEBB0595-C5FA-768E-AC94-2BC862933F55}"/>
              </a:ext>
            </a:extLst>
          </p:cNvPr>
          <p:cNvCxnSpPr>
            <a:stCxn id="24" idx="3"/>
            <a:endCxn id="34" idx="2"/>
          </p:cNvCxnSpPr>
          <p:nvPr/>
        </p:nvCxnSpPr>
        <p:spPr>
          <a:xfrm flipV="1">
            <a:off x="7826310" y="4419816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FED3558F-EF54-6448-127A-8327F2BC5032}"/>
              </a:ext>
            </a:extLst>
          </p:cNvPr>
          <p:cNvCxnSpPr>
            <a:cxnSpLocks/>
            <a:stCxn id="24" idx="1"/>
            <a:endCxn id="37" idx="2"/>
          </p:cNvCxnSpPr>
          <p:nvPr/>
        </p:nvCxnSpPr>
        <p:spPr>
          <a:xfrm rot="10800000">
            <a:off x="7148076" y="4436496"/>
            <a:ext cx="201640" cy="15125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Diamond 36">
            <a:extLst>
              <a:ext uri="{FF2B5EF4-FFF2-40B4-BE49-F238E27FC236}">
                <a16:creationId xmlns:a16="http://schemas.microsoft.com/office/drawing/2014/main" id="{A4930FB8-0912-2BF4-B0AA-5E462A035C6C}"/>
              </a:ext>
            </a:extLst>
          </p:cNvPr>
          <p:cNvSpPr/>
          <p:nvPr/>
        </p:nvSpPr>
        <p:spPr>
          <a:xfrm>
            <a:off x="6909778" y="4059954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38" name="Diamond 37">
            <a:extLst>
              <a:ext uri="{FF2B5EF4-FFF2-40B4-BE49-F238E27FC236}">
                <a16:creationId xmlns:a16="http://schemas.microsoft.com/office/drawing/2014/main" id="{56E2EE12-27E9-77F9-82A7-95A5EBCE1109}"/>
              </a:ext>
            </a:extLst>
          </p:cNvPr>
          <p:cNvSpPr/>
          <p:nvPr/>
        </p:nvSpPr>
        <p:spPr>
          <a:xfrm>
            <a:off x="6464913" y="3703747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39" name="Diamond 38">
            <a:extLst>
              <a:ext uri="{FF2B5EF4-FFF2-40B4-BE49-F238E27FC236}">
                <a16:creationId xmlns:a16="http://schemas.microsoft.com/office/drawing/2014/main" id="{155F6FBB-E834-2E23-3F01-6677B56D0F1C}"/>
              </a:ext>
            </a:extLst>
          </p:cNvPr>
          <p:cNvSpPr/>
          <p:nvPr/>
        </p:nvSpPr>
        <p:spPr>
          <a:xfrm>
            <a:off x="7360784" y="3703747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11731A2A-24BE-1B5D-B094-4213DEE49CA1}"/>
              </a:ext>
            </a:extLst>
          </p:cNvPr>
          <p:cNvCxnSpPr>
            <a:stCxn id="37" idx="3"/>
            <a:endCxn id="39" idx="2"/>
          </p:cNvCxnSpPr>
          <p:nvPr/>
        </p:nvCxnSpPr>
        <p:spPr>
          <a:xfrm flipV="1">
            <a:off x="7386373" y="4080288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38B25052-492D-EAD4-698D-157D9490F4F3}"/>
              </a:ext>
            </a:extLst>
          </p:cNvPr>
          <p:cNvCxnSpPr>
            <a:stCxn id="37" idx="1"/>
            <a:endCxn id="38" idx="2"/>
          </p:cNvCxnSpPr>
          <p:nvPr/>
        </p:nvCxnSpPr>
        <p:spPr>
          <a:xfrm rot="10800000">
            <a:off x="6703211" y="4080289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416BFE3B-376F-E9B6-48FB-DE32B80E42AE}"/>
              </a:ext>
            </a:extLst>
          </p:cNvPr>
          <p:cNvSpPr/>
          <p:nvPr/>
        </p:nvSpPr>
        <p:spPr>
          <a:xfrm>
            <a:off x="891302" y="2826219"/>
            <a:ext cx="785893" cy="42672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081F7F09-CA01-3F44-79EF-693EC0FD853C}"/>
              </a:ext>
            </a:extLst>
          </p:cNvPr>
          <p:cNvSpPr txBox="1">
            <a:spLocks/>
          </p:cNvSpPr>
          <p:nvPr/>
        </p:nvSpPr>
        <p:spPr>
          <a:xfrm>
            <a:off x="1834375" y="2868969"/>
            <a:ext cx="9886569" cy="42672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Explain contribution of underlying data on decision making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61289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79430-8C39-C425-F5FD-0F6F117BC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Collaborative game theory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F1FB0-09AF-F12D-D5C9-F4EFE8B8C37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If players collaborate, how is the impact on a team if another player joins?</a:t>
            </a:r>
          </a:p>
          <a:p>
            <a:r>
              <a:rPr lang="en-GB" dirty="0"/>
              <a:t>Example game goal: maximize cards of the same colour. </a:t>
            </a:r>
            <a:endParaRPr lang="LID4096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BE85FF7-98EA-E2E7-F13F-E4A1AD54BC80}"/>
              </a:ext>
            </a:extLst>
          </p:cNvPr>
          <p:cNvGrpSpPr/>
          <p:nvPr/>
        </p:nvGrpSpPr>
        <p:grpSpPr>
          <a:xfrm>
            <a:off x="875566" y="3216118"/>
            <a:ext cx="1209040" cy="1271247"/>
            <a:chOff x="5989697" y="1031620"/>
            <a:chExt cx="1295089" cy="136172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3CFB12C-9F7C-9F27-A798-ACCA5364B58F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00A691C-532A-776A-F2D1-F586FDDD2629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21955B3-12B0-3EE6-8EFD-20DB78AE1462}"/>
              </a:ext>
            </a:extLst>
          </p:cNvPr>
          <p:cNvGrpSpPr/>
          <p:nvPr/>
        </p:nvGrpSpPr>
        <p:grpSpPr>
          <a:xfrm>
            <a:off x="2324271" y="3216118"/>
            <a:ext cx="1209040" cy="1271247"/>
            <a:chOff x="5989697" y="1031620"/>
            <a:chExt cx="1295089" cy="1361723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D229F57-8B04-B5BA-9747-CBD5955AF32F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ED83244-9828-32D3-42CA-252EEDB4998D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BC9A17E-0A08-D960-21DE-E7C51A833E5C}"/>
              </a:ext>
            </a:extLst>
          </p:cNvPr>
          <p:cNvGrpSpPr/>
          <p:nvPr/>
        </p:nvGrpSpPr>
        <p:grpSpPr>
          <a:xfrm>
            <a:off x="3772976" y="3216118"/>
            <a:ext cx="1209040" cy="1271247"/>
            <a:chOff x="5989697" y="1031620"/>
            <a:chExt cx="1295089" cy="1361723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13B5246-F3CB-0F08-D925-5DA14FC12464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9A98C06-1619-2C6D-5A98-FCAB7BEAF91B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42A646C-32CD-113C-CEF3-B1241C7229DC}"/>
              </a:ext>
            </a:extLst>
          </p:cNvPr>
          <p:cNvGrpSpPr/>
          <p:nvPr/>
        </p:nvGrpSpPr>
        <p:grpSpPr>
          <a:xfrm>
            <a:off x="8380919" y="3216118"/>
            <a:ext cx="1209040" cy="1271247"/>
            <a:chOff x="5989697" y="1031620"/>
            <a:chExt cx="1295089" cy="1361723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D36963E-1A2A-1068-F05B-223AC55D9DA8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1B561B74-DE66-772F-CD88-B90C00588B04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9AA7249-F606-E69E-E6D7-4EDECD23CF7A}"/>
              </a:ext>
            </a:extLst>
          </p:cNvPr>
          <p:cNvGrpSpPr/>
          <p:nvPr/>
        </p:nvGrpSpPr>
        <p:grpSpPr>
          <a:xfrm>
            <a:off x="9885071" y="3216118"/>
            <a:ext cx="1209040" cy="1271247"/>
            <a:chOff x="5989697" y="1031620"/>
            <a:chExt cx="1295089" cy="136172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E02EACD-1D7E-47D3-00A3-BE66C6ED5209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B744AB42-D813-83A0-E849-2A347B36BEAB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9AA3CD1-06D8-5D52-BB2A-1B2CAD060341}"/>
              </a:ext>
            </a:extLst>
          </p:cNvPr>
          <p:cNvGrpSpPr/>
          <p:nvPr/>
        </p:nvGrpSpPr>
        <p:grpSpPr>
          <a:xfrm>
            <a:off x="6070560" y="3216118"/>
            <a:ext cx="1209040" cy="1271247"/>
            <a:chOff x="5989697" y="1031620"/>
            <a:chExt cx="1295089" cy="1361723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5778A44-7A46-9BF9-53CE-9A1EDF6363E8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CB4079C1-1AEE-C66C-A0EF-7456510B29F0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sp>
        <p:nvSpPr>
          <p:cNvPr id="23" name="Arrow: Circular 22">
            <a:extLst>
              <a:ext uri="{FF2B5EF4-FFF2-40B4-BE49-F238E27FC236}">
                <a16:creationId xmlns:a16="http://schemas.microsoft.com/office/drawing/2014/main" id="{893D297A-67E4-7F36-C3F8-75B74D62627C}"/>
              </a:ext>
            </a:extLst>
          </p:cNvPr>
          <p:cNvSpPr/>
          <p:nvPr/>
        </p:nvSpPr>
        <p:spPr>
          <a:xfrm>
            <a:off x="6775639" y="2407920"/>
            <a:ext cx="1605280" cy="1436267"/>
          </a:xfrm>
          <a:prstGeom prst="circular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4" name="Arrow: Circular 23">
            <a:extLst>
              <a:ext uri="{FF2B5EF4-FFF2-40B4-BE49-F238E27FC236}">
                <a16:creationId xmlns:a16="http://schemas.microsoft.com/office/drawing/2014/main" id="{71A6DDFE-CFBC-BD97-2EB3-3FC3AA60A5DE}"/>
              </a:ext>
            </a:extLst>
          </p:cNvPr>
          <p:cNvSpPr/>
          <p:nvPr/>
        </p:nvSpPr>
        <p:spPr>
          <a:xfrm flipH="1">
            <a:off x="4882423" y="2407920"/>
            <a:ext cx="1609344" cy="1436267"/>
          </a:xfrm>
          <a:prstGeom prst="circular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E8B2CF8-7C44-1236-43E0-E1308AFD788C}"/>
              </a:ext>
            </a:extLst>
          </p:cNvPr>
          <p:cNvSpPr txBox="1"/>
          <p:nvPr/>
        </p:nvSpPr>
        <p:spPr>
          <a:xfrm>
            <a:off x="6359552" y="1849120"/>
            <a:ext cx="106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b="1" dirty="0">
                <a:solidFill>
                  <a:srgbClr val="A6A6A6"/>
                </a:solidFill>
              </a:rPr>
              <a:t>?</a:t>
            </a:r>
            <a:endParaRPr lang="LID4096" sz="6600" b="1" dirty="0">
              <a:solidFill>
                <a:srgbClr val="A6A6A6"/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AEDE7992-1FA9-33CC-31F2-4381143C42BB}"/>
              </a:ext>
            </a:extLst>
          </p:cNvPr>
          <p:cNvGrpSpPr/>
          <p:nvPr/>
        </p:nvGrpSpPr>
        <p:grpSpPr>
          <a:xfrm>
            <a:off x="974453" y="4586003"/>
            <a:ext cx="1058684" cy="801607"/>
            <a:chOff x="974453" y="4771294"/>
            <a:chExt cx="1058684" cy="801607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59ABD00E-F26D-C7F9-9600-698728AFBFCF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B8AE50B3-527B-20BC-339A-7AABE2083503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FF52DD42-C18C-6409-9382-7DFBF3756B84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336B2E9F-F220-035C-19AD-087ADF8CCA0A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CE72736-700E-857A-93AF-8355977F7F08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3CA269F2-CC4C-1837-95E0-8F648E6CA896}"/>
              </a:ext>
            </a:extLst>
          </p:cNvPr>
          <p:cNvGrpSpPr/>
          <p:nvPr/>
        </p:nvGrpSpPr>
        <p:grpSpPr>
          <a:xfrm>
            <a:off x="2396458" y="4586003"/>
            <a:ext cx="1058684" cy="801607"/>
            <a:chOff x="974453" y="4771294"/>
            <a:chExt cx="1058684" cy="80160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BDCD2956-2692-7EE1-9B03-238D542A1D9A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A9E17825-935C-AF7F-5301-09B108FBE375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105303F2-54DD-8E50-1F09-B154C4CB9636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4A9C8B19-A884-E32D-B92D-EB24424D5C01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17790C5A-F179-0E61-B853-D496B9837E1B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7495240-871A-15B7-1868-DAAD58604E86}"/>
              </a:ext>
            </a:extLst>
          </p:cNvPr>
          <p:cNvGrpSpPr/>
          <p:nvPr/>
        </p:nvGrpSpPr>
        <p:grpSpPr>
          <a:xfrm>
            <a:off x="3845163" y="4586003"/>
            <a:ext cx="1058684" cy="801607"/>
            <a:chOff x="974453" y="4771294"/>
            <a:chExt cx="1058684" cy="801607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ABD07CB0-306C-41BA-CD5F-E3A54FA077B4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F74BB325-B12A-A0C9-84E4-A46D7AB11664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6F3240E9-C404-660C-6E6A-3D6718175871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A1B7BCF6-CC35-BF46-AD2B-FC34C1DA3748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26E433F2-E26F-91E2-CC1C-EF9D7F98B82A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69D9D21-D5CC-38C8-F910-8918D0C64310}"/>
              </a:ext>
            </a:extLst>
          </p:cNvPr>
          <p:cNvGrpSpPr/>
          <p:nvPr/>
        </p:nvGrpSpPr>
        <p:grpSpPr>
          <a:xfrm>
            <a:off x="6132386" y="4586003"/>
            <a:ext cx="1058684" cy="801607"/>
            <a:chOff x="974453" y="4771294"/>
            <a:chExt cx="1058684" cy="801607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FE23D356-36E6-B284-45BD-D67F5DB1CE8F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3DACDD4A-24FD-FA1C-821B-D3A39F57AAAC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C04C1245-6DBF-B56C-59DA-6DF65F43336C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C0B695B6-362E-B4AA-9D7B-6D0B33171DBC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016E46D-DF0A-FE05-FE1B-9C0E591C5B1F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1D55645C-6E59-EC12-19A5-4C775D5DB6FD}"/>
              </a:ext>
            </a:extLst>
          </p:cNvPr>
          <p:cNvGrpSpPr/>
          <p:nvPr/>
        </p:nvGrpSpPr>
        <p:grpSpPr>
          <a:xfrm>
            <a:off x="8472907" y="4586003"/>
            <a:ext cx="1058684" cy="801607"/>
            <a:chOff x="974453" y="4771294"/>
            <a:chExt cx="1058684" cy="801607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98364E44-2FEA-4E0F-AEFE-F2702A0EAD38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E5161E08-848F-29A7-26D5-92921E97265A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7378B40-63F0-B632-6B71-EE75EDBF3A10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66C6AB41-A8F3-C5F8-7388-B9E2E3F95EE5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8E0DA1D1-7DAE-49B8-4FD0-F5C1EFBB26D6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D2FBE3D-A127-CBE6-1CBE-1363B38BE3BA}"/>
              </a:ext>
            </a:extLst>
          </p:cNvPr>
          <p:cNvGrpSpPr/>
          <p:nvPr/>
        </p:nvGrpSpPr>
        <p:grpSpPr>
          <a:xfrm>
            <a:off x="9984998" y="4586003"/>
            <a:ext cx="1058684" cy="801607"/>
            <a:chOff x="974453" y="4771294"/>
            <a:chExt cx="1058684" cy="801607"/>
          </a:xfrm>
        </p:grpSpPr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29C6F2EE-D573-D5E9-E464-C28838625BF2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E802DACB-7707-F881-A828-2D2A076044A6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38EF345A-10B5-A2BB-416B-32E57968BE9C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CDC0D82E-0E6F-F94A-6DC5-3E6CE2083576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2C2181F6-60C7-3C08-112F-CC2F0AFA8BB8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386C48BF-3A6F-42F2-BAED-79B6BE904C38}"/>
              </a:ext>
            </a:extLst>
          </p:cNvPr>
          <p:cNvSpPr txBox="1"/>
          <p:nvPr/>
        </p:nvSpPr>
        <p:spPr>
          <a:xfrm>
            <a:off x="5086312" y="5425001"/>
            <a:ext cx="3229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Value for both teams: 0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8074174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0C3C779-D955-8AA4-CC1C-05E5B6699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261C4-4B35-379D-D626-DDD30B3AB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Collaborative game theory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EB5F5E-8CCA-9680-D33D-45A8CACB26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If players collaborate, how is the impact on a team if another player joins?</a:t>
            </a:r>
          </a:p>
          <a:p>
            <a:r>
              <a:rPr lang="en-GB" dirty="0"/>
              <a:t>Example game goal: maximize cards of the same colour. </a:t>
            </a:r>
            <a:endParaRPr lang="LID4096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77385DC-D7D4-AC88-7384-45472DCA5DB5}"/>
              </a:ext>
            </a:extLst>
          </p:cNvPr>
          <p:cNvGrpSpPr/>
          <p:nvPr/>
        </p:nvGrpSpPr>
        <p:grpSpPr>
          <a:xfrm>
            <a:off x="875566" y="3216118"/>
            <a:ext cx="1209040" cy="1271247"/>
            <a:chOff x="5989697" y="1031620"/>
            <a:chExt cx="1295089" cy="136172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A578F33-3005-9DC4-28D1-2D8EF2ECB81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69D7033-0013-AA29-9DEA-6F0F388B655B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91D7F01-D595-5DA9-9832-FFCE4B5E1985}"/>
              </a:ext>
            </a:extLst>
          </p:cNvPr>
          <p:cNvGrpSpPr/>
          <p:nvPr/>
        </p:nvGrpSpPr>
        <p:grpSpPr>
          <a:xfrm>
            <a:off x="2324271" y="3216118"/>
            <a:ext cx="1209040" cy="1271247"/>
            <a:chOff x="5989697" y="1031620"/>
            <a:chExt cx="1295089" cy="1361723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EC4D37E-A006-5670-912A-458A9B051F91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BB21995-7624-7AF8-84B8-016B88868A97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AEC4AC-789B-752E-AE05-F1380A3DDE3B}"/>
              </a:ext>
            </a:extLst>
          </p:cNvPr>
          <p:cNvGrpSpPr/>
          <p:nvPr/>
        </p:nvGrpSpPr>
        <p:grpSpPr>
          <a:xfrm>
            <a:off x="3772976" y="3216118"/>
            <a:ext cx="1209040" cy="1271247"/>
            <a:chOff x="5989697" y="1031620"/>
            <a:chExt cx="1295089" cy="1361723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C19125F-04F8-E206-5D8C-7CA49E8F5FCD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BC1D5BF-8C13-564F-F22C-92AAFDE60373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2132493-8743-D7DD-CAF7-8B5A6999848C}"/>
              </a:ext>
            </a:extLst>
          </p:cNvPr>
          <p:cNvGrpSpPr/>
          <p:nvPr/>
        </p:nvGrpSpPr>
        <p:grpSpPr>
          <a:xfrm>
            <a:off x="8380919" y="3216118"/>
            <a:ext cx="1209040" cy="1271247"/>
            <a:chOff x="5989697" y="1031620"/>
            <a:chExt cx="1295089" cy="1361723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1113BF5-F0C4-24E9-8A26-DA93B246B379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C44FCFF7-A0D5-514F-7DC7-B885F1E98974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0E26A44-5105-15E8-799A-57A8883F0029}"/>
              </a:ext>
            </a:extLst>
          </p:cNvPr>
          <p:cNvGrpSpPr/>
          <p:nvPr/>
        </p:nvGrpSpPr>
        <p:grpSpPr>
          <a:xfrm>
            <a:off x="9885071" y="3216118"/>
            <a:ext cx="1209040" cy="1271247"/>
            <a:chOff x="5989697" y="1031620"/>
            <a:chExt cx="1295089" cy="136172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37230C8-857B-9CF6-668B-C7DAE638B0E4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81E18B9D-BF5A-7317-58AC-B76DCBD856C0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E30723D-4EF8-65B0-A5C5-B9D0A858A796}"/>
              </a:ext>
            </a:extLst>
          </p:cNvPr>
          <p:cNvGrpSpPr/>
          <p:nvPr/>
        </p:nvGrpSpPr>
        <p:grpSpPr>
          <a:xfrm>
            <a:off x="6070560" y="3216118"/>
            <a:ext cx="1209040" cy="1271247"/>
            <a:chOff x="5989697" y="1031620"/>
            <a:chExt cx="1295089" cy="1361723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51A1FF2-FE49-8001-8FC9-3FCCE06C60E4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F1E9D4DF-5B91-BB35-8D48-5A6E0AD1D7FE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sp>
        <p:nvSpPr>
          <p:cNvPr id="23" name="Arrow: Circular 22">
            <a:extLst>
              <a:ext uri="{FF2B5EF4-FFF2-40B4-BE49-F238E27FC236}">
                <a16:creationId xmlns:a16="http://schemas.microsoft.com/office/drawing/2014/main" id="{37BC90AE-C97C-DD58-E523-30EE178EA50D}"/>
              </a:ext>
            </a:extLst>
          </p:cNvPr>
          <p:cNvSpPr/>
          <p:nvPr/>
        </p:nvSpPr>
        <p:spPr>
          <a:xfrm>
            <a:off x="6775639" y="2407920"/>
            <a:ext cx="1605280" cy="1436267"/>
          </a:xfrm>
          <a:prstGeom prst="circular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4" name="Arrow: Circular 23">
            <a:extLst>
              <a:ext uri="{FF2B5EF4-FFF2-40B4-BE49-F238E27FC236}">
                <a16:creationId xmlns:a16="http://schemas.microsoft.com/office/drawing/2014/main" id="{16ECA639-32A3-5724-8B6F-D6A7636143B0}"/>
              </a:ext>
            </a:extLst>
          </p:cNvPr>
          <p:cNvSpPr/>
          <p:nvPr/>
        </p:nvSpPr>
        <p:spPr>
          <a:xfrm flipH="1">
            <a:off x="4882423" y="2407920"/>
            <a:ext cx="1609344" cy="1436267"/>
          </a:xfrm>
          <a:prstGeom prst="circular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2F28A5A-CD32-4831-CEE4-AB45A796DE4A}"/>
              </a:ext>
            </a:extLst>
          </p:cNvPr>
          <p:cNvSpPr txBox="1"/>
          <p:nvPr/>
        </p:nvSpPr>
        <p:spPr>
          <a:xfrm>
            <a:off x="6359552" y="1849120"/>
            <a:ext cx="106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b="1" dirty="0">
                <a:solidFill>
                  <a:srgbClr val="A6A6A6"/>
                </a:solidFill>
              </a:rPr>
              <a:t>?</a:t>
            </a:r>
            <a:endParaRPr lang="LID4096" sz="6600" b="1" dirty="0">
              <a:solidFill>
                <a:srgbClr val="A6A6A6"/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44842FD-04FC-9387-2511-357989FA7FBA}"/>
              </a:ext>
            </a:extLst>
          </p:cNvPr>
          <p:cNvGrpSpPr/>
          <p:nvPr/>
        </p:nvGrpSpPr>
        <p:grpSpPr>
          <a:xfrm>
            <a:off x="974453" y="4586003"/>
            <a:ext cx="1058684" cy="801607"/>
            <a:chOff x="974453" y="4771294"/>
            <a:chExt cx="1058684" cy="801607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6616F59C-0F96-A037-B091-E9F64FF17E2A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B7E1379A-F87F-5D75-BCE2-6692F3AB1913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3ECA2586-3934-D00C-1F1E-33B8B082D760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750DD145-87CD-30B4-9A11-83650D2C6B4E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2B46837-D53D-8A41-5FCB-D8E609834B0D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0520EF6-557F-2C28-2202-56D8476F335F}"/>
              </a:ext>
            </a:extLst>
          </p:cNvPr>
          <p:cNvGrpSpPr/>
          <p:nvPr/>
        </p:nvGrpSpPr>
        <p:grpSpPr>
          <a:xfrm>
            <a:off x="2396458" y="4586003"/>
            <a:ext cx="1058684" cy="801607"/>
            <a:chOff x="974453" y="4771294"/>
            <a:chExt cx="1058684" cy="80160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AD5F69FF-5D6C-956C-C958-AAA34ECC8629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B6A5316A-7C00-D7F7-B386-D0EA503A5579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F8DEB4AA-D72F-CFDC-A6FA-3A4D8F3040D1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9625D8BB-CA04-62FD-21EE-3EEBA7D0E92F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681AD601-2D6D-C943-ABAF-350B7CAF858E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8B0FA7E-AFD7-E838-FC52-3CA66E7F0C9E}"/>
              </a:ext>
            </a:extLst>
          </p:cNvPr>
          <p:cNvGrpSpPr/>
          <p:nvPr/>
        </p:nvGrpSpPr>
        <p:grpSpPr>
          <a:xfrm>
            <a:off x="3845163" y="4586003"/>
            <a:ext cx="1058684" cy="801607"/>
            <a:chOff x="974453" y="4771294"/>
            <a:chExt cx="1058684" cy="801607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F172EB24-FC54-2DE2-B374-CB128EB9F5E3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DE17AD67-A873-4D25-7034-68CF727D98F2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2B85AD81-769E-5E58-0669-E332FD28F9A6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29B08CCE-9FEC-F7C4-9D3B-4B77E2DD047A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BCFAC027-5A5D-ECCC-EA69-B21FFC9E1322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3642CA51-8EBE-9812-0421-5B430D70C6F8}"/>
              </a:ext>
            </a:extLst>
          </p:cNvPr>
          <p:cNvGrpSpPr/>
          <p:nvPr/>
        </p:nvGrpSpPr>
        <p:grpSpPr>
          <a:xfrm>
            <a:off x="6132386" y="4586003"/>
            <a:ext cx="1058684" cy="801607"/>
            <a:chOff x="974453" y="4771294"/>
            <a:chExt cx="1058684" cy="801607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1831229E-6FDB-C1E2-F930-D99698199F0D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A4BA1823-1791-AF12-BD22-9A5EF33FD551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2AB2ED19-BB45-B09D-2DC4-30ACA5217B84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CA5E2C86-9951-6C30-A7FB-A9CCC35E3CFC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959DE556-EBC7-5950-447B-36EA235DC631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C2CADB2-D190-ABD4-F619-11508B7B8BE9}"/>
              </a:ext>
            </a:extLst>
          </p:cNvPr>
          <p:cNvGrpSpPr/>
          <p:nvPr/>
        </p:nvGrpSpPr>
        <p:grpSpPr>
          <a:xfrm>
            <a:off x="8472907" y="4586003"/>
            <a:ext cx="1058684" cy="801607"/>
            <a:chOff x="974453" y="4771294"/>
            <a:chExt cx="1058684" cy="801607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BEC6CF6F-5F98-195C-2A4F-63E789AE68D5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B7029845-902F-EBA1-7A3D-744AB956A937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BB8702D0-51BC-F2D7-0458-6EB3F6C7BEB0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6B6BB593-1A54-C911-6882-A74A86C9F749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C8D4C488-D0AB-7C75-1F9E-C84ABD24F9BC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E50C4D15-746D-3294-DE05-1CCF0EA0C455}"/>
              </a:ext>
            </a:extLst>
          </p:cNvPr>
          <p:cNvGrpSpPr/>
          <p:nvPr/>
        </p:nvGrpSpPr>
        <p:grpSpPr>
          <a:xfrm>
            <a:off x="9984998" y="4586003"/>
            <a:ext cx="1058684" cy="801607"/>
            <a:chOff x="974453" y="4771294"/>
            <a:chExt cx="1058684" cy="801607"/>
          </a:xfrm>
        </p:grpSpPr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52762B6A-A718-EBED-E923-8F0EB7C4C6E9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7DB03261-C0D5-06A0-C5BD-FB31C7C1B917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5C43AA5A-C722-9682-A819-E50054B8EA08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ECE5B1A9-DEF8-5BE1-DFB7-5554FC332803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536959DE-4B05-1C4C-602D-DC0BFA07F4C8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9D82909-6499-7A75-4500-33CDA6EF8742}"/>
              </a:ext>
            </a:extLst>
          </p:cNvPr>
          <p:cNvSpPr txBox="1"/>
          <p:nvPr/>
        </p:nvSpPr>
        <p:spPr>
          <a:xfrm>
            <a:off x="4882423" y="5388998"/>
            <a:ext cx="3433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4"/>
                </a:solidFill>
              </a:rPr>
              <a:t>Value for team green: 0.1</a:t>
            </a:r>
          </a:p>
          <a:p>
            <a:pPr algn="ctr"/>
            <a:r>
              <a:rPr lang="en-GB" dirty="0">
                <a:solidFill>
                  <a:srgbClr val="3B75AF"/>
                </a:solidFill>
              </a:rPr>
              <a:t>Value for team blue: 0.3</a:t>
            </a:r>
            <a:endParaRPr lang="LID4096" dirty="0">
              <a:solidFill>
                <a:srgbClr val="3B75A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6024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40578CB-4574-FAB4-4BC4-1D2067B5A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1FEF5-50FD-A7CA-E19E-2F49B0089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Collaborative game theory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206EF-0E58-DB04-9D0C-E19F574DD22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If players collaborate, how is the impact on a team if another player joins?</a:t>
            </a:r>
          </a:p>
          <a:p>
            <a:r>
              <a:rPr lang="en-GB" dirty="0"/>
              <a:t>Example game goal: maximize cards of the same colour. </a:t>
            </a:r>
            <a:endParaRPr lang="LID4096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9D79702-0058-E343-35D4-85C5CC251A38}"/>
              </a:ext>
            </a:extLst>
          </p:cNvPr>
          <p:cNvGrpSpPr/>
          <p:nvPr/>
        </p:nvGrpSpPr>
        <p:grpSpPr>
          <a:xfrm>
            <a:off x="875566" y="3216118"/>
            <a:ext cx="1209040" cy="1271247"/>
            <a:chOff x="5989697" y="1031620"/>
            <a:chExt cx="1295089" cy="136172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56D0C07-676A-4C42-7979-3AAD7E5511A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D6B5F11F-E258-85D6-4E37-A7DC87F8218D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41C2097-0DF0-76FF-7B8D-726702956819}"/>
              </a:ext>
            </a:extLst>
          </p:cNvPr>
          <p:cNvGrpSpPr/>
          <p:nvPr/>
        </p:nvGrpSpPr>
        <p:grpSpPr>
          <a:xfrm>
            <a:off x="2324271" y="3216118"/>
            <a:ext cx="1209040" cy="1271247"/>
            <a:chOff x="5989697" y="1031620"/>
            <a:chExt cx="1295089" cy="1361723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5070112-1007-C9D7-368A-C32F8A207A72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B280789-8055-7202-5396-E73670D3AD03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4CDDE90-EB9B-A01F-0DC9-78840BBDC630}"/>
              </a:ext>
            </a:extLst>
          </p:cNvPr>
          <p:cNvGrpSpPr/>
          <p:nvPr/>
        </p:nvGrpSpPr>
        <p:grpSpPr>
          <a:xfrm>
            <a:off x="3772976" y="3216118"/>
            <a:ext cx="1209040" cy="1271247"/>
            <a:chOff x="5989697" y="1031620"/>
            <a:chExt cx="1295089" cy="1361723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9DAD58A-8968-1805-5883-92983F9C64A1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91E661B-960B-570C-948E-1DF58DFA342C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6518241-E505-ED0E-C3E3-0289A757759D}"/>
              </a:ext>
            </a:extLst>
          </p:cNvPr>
          <p:cNvGrpSpPr/>
          <p:nvPr/>
        </p:nvGrpSpPr>
        <p:grpSpPr>
          <a:xfrm>
            <a:off x="8380919" y="3216118"/>
            <a:ext cx="1209040" cy="1271247"/>
            <a:chOff x="5989697" y="1031620"/>
            <a:chExt cx="1295089" cy="1361723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0EDF747-EA6E-4576-1024-C4550196707D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E4D1474-07B0-CE42-1E9B-9A307E2299B0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A8E24F-C610-AAFC-8CD5-025929E12610}"/>
              </a:ext>
            </a:extLst>
          </p:cNvPr>
          <p:cNvGrpSpPr/>
          <p:nvPr/>
        </p:nvGrpSpPr>
        <p:grpSpPr>
          <a:xfrm>
            <a:off x="9885071" y="3216118"/>
            <a:ext cx="1209040" cy="1271247"/>
            <a:chOff x="5989697" y="1031620"/>
            <a:chExt cx="1295089" cy="136172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5905D40-3B8F-F121-824D-0FB4139FF628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8F5B991B-390C-B792-9B59-749C8CD25C48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8D9D1A5-7BFD-CC48-B49C-AD646A3FB8E8}"/>
              </a:ext>
            </a:extLst>
          </p:cNvPr>
          <p:cNvGrpSpPr/>
          <p:nvPr/>
        </p:nvGrpSpPr>
        <p:grpSpPr>
          <a:xfrm>
            <a:off x="6070560" y="3216118"/>
            <a:ext cx="1209040" cy="1271247"/>
            <a:chOff x="5989697" y="1031620"/>
            <a:chExt cx="1295089" cy="1361723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B5E2496-32E9-6034-13FE-60AEB246F41E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C30652EF-BE9D-8367-1623-FC866B8DD96F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4730DD2-ECC5-98BF-C498-53A8136C6B20}"/>
              </a:ext>
            </a:extLst>
          </p:cNvPr>
          <p:cNvGrpSpPr/>
          <p:nvPr/>
        </p:nvGrpSpPr>
        <p:grpSpPr>
          <a:xfrm>
            <a:off x="974453" y="4586003"/>
            <a:ext cx="1058684" cy="801607"/>
            <a:chOff x="974453" y="4771294"/>
            <a:chExt cx="1058684" cy="801607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72CC535D-7407-6DCF-820D-C19F30F562E5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AAD95566-E903-9620-E4FB-D63A2BFE6C8B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B081489A-6F18-742B-A074-4387C662673B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3EF749EA-B396-9C08-1CF1-420EB1841F06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B29E40C-CACF-28A1-0F36-7AC28C0489B5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A638066-6DDC-7A21-5752-C36F6E2872B8}"/>
              </a:ext>
            </a:extLst>
          </p:cNvPr>
          <p:cNvGrpSpPr/>
          <p:nvPr/>
        </p:nvGrpSpPr>
        <p:grpSpPr>
          <a:xfrm>
            <a:off x="2396458" y="4586003"/>
            <a:ext cx="1058684" cy="801607"/>
            <a:chOff x="974453" y="4771294"/>
            <a:chExt cx="1058684" cy="80160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254B4ABA-2D87-1348-D15D-87173ABB2994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B00D7172-2363-9254-DEE2-7AA5B8459126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5294095A-E5CF-8E2C-C443-8E19B8EDC99A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79C726F4-B996-A564-148A-929EFE3FB364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FD0D8F67-C0C6-C097-7940-3BF8C9F70700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35942EFE-EEE0-3033-F547-F9DDEE5BADA1}"/>
              </a:ext>
            </a:extLst>
          </p:cNvPr>
          <p:cNvGrpSpPr/>
          <p:nvPr/>
        </p:nvGrpSpPr>
        <p:grpSpPr>
          <a:xfrm>
            <a:off x="3845163" y="4586003"/>
            <a:ext cx="1058684" cy="801607"/>
            <a:chOff x="974453" y="4771294"/>
            <a:chExt cx="1058684" cy="801607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61B158C-F6A3-85B0-C518-E7E44B855D1C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87DA9828-7D38-3A93-E457-1C1B7DA4887C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E4F9152D-6BE5-F3CC-8989-A9A1BCF360BC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25FA1E64-3DFA-5AA0-863E-22B98E4B3816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1DDABE0A-237C-8270-441A-35FFFDB72967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042BFB9-A02B-2761-2088-24CC84F4EC69}"/>
              </a:ext>
            </a:extLst>
          </p:cNvPr>
          <p:cNvGrpSpPr/>
          <p:nvPr/>
        </p:nvGrpSpPr>
        <p:grpSpPr>
          <a:xfrm>
            <a:off x="6132386" y="4586003"/>
            <a:ext cx="1058684" cy="801607"/>
            <a:chOff x="974453" y="4771294"/>
            <a:chExt cx="1058684" cy="801607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049E3E18-A7D2-7CA9-3781-B75145714FDD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0D19C285-63ED-ACCE-7B52-788B3A6BE91F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25CD6772-1C71-19C6-1D35-A4CEE8B1F7AD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6D3C3271-B23C-4C78-13DC-E588D1E99E82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4A5D850B-F1F7-CF48-5AC9-29792175668D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D37B518-71FF-6FB9-D9EE-F78DE8E003DE}"/>
              </a:ext>
            </a:extLst>
          </p:cNvPr>
          <p:cNvGrpSpPr/>
          <p:nvPr/>
        </p:nvGrpSpPr>
        <p:grpSpPr>
          <a:xfrm>
            <a:off x="8472907" y="4586003"/>
            <a:ext cx="1058684" cy="801607"/>
            <a:chOff x="974453" y="4771294"/>
            <a:chExt cx="1058684" cy="801607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80F52DAB-E0DD-1D19-E368-7B2060F2767B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FFEC9114-11B7-1BC1-1FE8-E2E9531E37D9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7BE53754-9BB1-E225-746C-690A34F84579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6D0AEA91-4E56-0961-88D1-6E1459CE85AE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B042A854-F70D-86F9-176F-62BE0ABB356E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3066251A-0A7C-3A81-34B1-1AD0ED7BBBAD}"/>
              </a:ext>
            </a:extLst>
          </p:cNvPr>
          <p:cNvGrpSpPr/>
          <p:nvPr/>
        </p:nvGrpSpPr>
        <p:grpSpPr>
          <a:xfrm>
            <a:off x="9984998" y="4586003"/>
            <a:ext cx="1058684" cy="801607"/>
            <a:chOff x="974453" y="4771294"/>
            <a:chExt cx="1058684" cy="801607"/>
          </a:xfrm>
        </p:grpSpPr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A16E94EF-D36D-60EE-1324-4D0C0944C274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77F55AAA-FC0B-5BDB-C339-CEB9C89883D8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656FE4C7-FABF-50CB-BCE9-EB3974BBCDE8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DEF68850-F920-CE17-95C2-3DB8C28FAB4C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3D6D19C0-BADC-2C89-0B47-6B047949E617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</p:spTree>
    <p:extLst>
      <p:ext uri="{BB962C8B-B14F-4D97-AF65-F5344CB8AC3E}">
        <p14:creationId xmlns:p14="http://schemas.microsoft.com/office/powerpoint/2010/main" val="20289993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54C48-384B-4C24-124E-1C33D2289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SHAP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AD9523-7F00-EA4B-B260-8C3E9C0619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18661"/>
          </a:xfrm>
        </p:spPr>
        <p:txBody>
          <a:bodyPr/>
          <a:lstStyle/>
          <a:p>
            <a:r>
              <a:rPr lang="en-GB" u="sng" dirty="0" err="1"/>
              <a:t>SH</a:t>
            </a:r>
            <a:r>
              <a:rPr lang="en-GB" dirty="0" err="1"/>
              <a:t>apley’s</a:t>
            </a:r>
            <a:r>
              <a:rPr lang="en-GB" dirty="0"/>
              <a:t> </a:t>
            </a:r>
            <a:r>
              <a:rPr lang="en-GB" u="sng" dirty="0"/>
              <a:t>A</a:t>
            </a:r>
            <a:r>
              <a:rPr lang="en-GB" dirty="0"/>
              <a:t>dditive </a:t>
            </a:r>
            <a:r>
              <a:rPr lang="en-GB" dirty="0" err="1"/>
              <a:t>ex</a:t>
            </a:r>
            <a:r>
              <a:rPr lang="en-GB" u="sng" dirty="0" err="1"/>
              <a:t>P</a:t>
            </a:r>
            <a:r>
              <a:rPr lang="en-GB" dirty="0" err="1"/>
              <a:t>lanations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270AEF-AE06-CD0D-12E9-D013AAA9B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099" y="1538009"/>
            <a:ext cx="7916380" cy="88594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5333B16-D10D-A19F-E814-055BFADA8A8D}"/>
              </a:ext>
            </a:extLst>
          </p:cNvPr>
          <p:cNvSpPr txBox="1"/>
          <p:nvPr/>
        </p:nvSpPr>
        <p:spPr>
          <a:xfrm>
            <a:off x="1288813" y="2598159"/>
            <a:ext cx="1494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SHAP value of feature i</a:t>
            </a:r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5594C8-8EB5-7EDA-9351-802ED0399CC3}"/>
              </a:ext>
            </a:extLst>
          </p:cNvPr>
          <p:cNvSpPr txBox="1"/>
          <p:nvPr/>
        </p:nvSpPr>
        <p:spPr>
          <a:xfrm>
            <a:off x="2907183" y="2604467"/>
            <a:ext cx="16395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Sum over all Subsets of Features not including i</a:t>
            </a:r>
            <a:endParaRPr lang="LID4096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3693FE-8FA6-5256-2AE4-DE199F95084C}"/>
              </a:ext>
            </a:extLst>
          </p:cNvPr>
          <p:cNvSpPr txBox="1"/>
          <p:nvPr/>
        </p:nvSpPr>
        <p:spPr>
          <a:xfrm>
            <a:off x="6589984" y="2604466"/>
            <a:ext cx="17920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Quality of classifier using feature i</a:t>
            </a:r>
            <a:endParaRPr lang="LID4096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D82C37-3A5B-D52C-4281-95DEFE084E5A}"/>
              </a:ext>
            </a:extLst>
          </p:cNvPr>
          <p:cNvSpPr txBox="1"/>
          <p:nvPr/>
        </p:nvSpPr>
        <p:spPr>
          <a:xfrm>
            <a:off x="8785595" y="2604466"/>
            <a:ext cx="17920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Quality of classifier </a:t>
            </a:r>
            <a:r>
              <a:rPr lang="en-GB" i="1" dirty="0"/>
              <a:t>not</a:t>
            </a:r>
            <a:r>
              <a:rPr lang="en-GB" dirty="0"/>
              <a:t> using feature i</a:t>
            </a:r>
            <a:endParaRPr lang="LID4096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26755B-FAF5-D069-F40E-3CAD25EB2E2F}"/>
              </a:ext>
            </a:extLst>
          </p:cNvPr>
          <p:cNvSpPr txBox="1"/>
          <p:nvPr/>
        </p:nvSpPr>
        <p:spPr>
          <a:xfrm>
            <a:off x="4670572" y="2604467"/>
            <a:ext cx="17920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Weight related to number of used features in relation all players</a:t>
            </a:r>
            <a:endParaRPr lang="LID4096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9A4EF4-EFF0-E4C8-F56B-6F1008F08B34}"/>
              </a:ext>
            </a:extLst>
          </p:cNvPr>
          <p:cNvSpPr txBox="1"/>
          <p:nvPr/>
        </p:nvSpPr>
        <p:spPr>
          <a:xfrm>
            <a:off x="1288813" y="4238824"/>
            <a:ext cx="1494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SHAP value of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player</a:t>
            </a:r>
            <a:r>
              <a:rPr lang="en-GB" dirty="0"/>
              <a:t> i</a:t>
            </a:r>
            <a:endParaRPr lang="LID4096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E4B965-0899-27DB-59BF-1D9F449B4671}"/>
              </a:ext>
            </a:extLst>
          </p:cNvPr>
          <p:cNvSpPr txBox="1"/>
          <p:nvPr/>
        </p:nvSpPr>
        <p:spPr>
          <a:xfrm>
            <a:off x="2907183" y="4245132"/>
            <a:ext cx="16395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Sum over all Subsets of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Players</a:t>
            </a:r>
            <a:r>
              <a:rPr lang="en-GB" dirty="0"/>
              <a:t> not including i</a:t>
            </a:r>
            <a:endParaRPr lang="LID4096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8919FA-6001-73B2-696B-08BA8E318EC6}"/>
              </a:ext>
            </a:extLst>
          </p:cNvPr>
          <p:cNvSpPr txBox="1"/>
          <p:nvPr/>
        </p:nvSpPr>
        <p:spPr>
          <a:xfrm>
            <a:off x="6589984" y="4245131"/>
            <a:ext cx="2055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Chance to win game of coalition without player i</a:t>
            </a:r>
            <a:endParaRPr lang="LID409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845E6D1-E668-A075-E6B9-1085375B59FA}"/>
              </a:ext>
            </a:extLst>
          </p:cNvPr>
          <p:cNvSpPr txBox="1"/>
          <p:nvPr/>
        </p:nvSpPr>
        <p:spPr>
          <a:xfrm>
            <a:off x="8785595" y="4245131"/>
            <a:ext cx="22754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Chance to win game of coalition </a:t>
            </a:r>
            <a:r>
              <a:rPr lang="en-GB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including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player i</a:t>
            </a:r>
            <a:endParaRPr lang="LID409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9F99CC-D155-9371-75B7-7D68B25943B4}"/>
              </a:ext>
            </a:extLst>
          </p:cNvPr>
          <p:cNvSpPr txBox="1"/>
          <p:nvPr/>
        </p:nvSpPr>
        <p:spPr>
          <a:xfrm>
            <a:off x="4670572" y="4245132"/>
            <a:ext cx="17920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Weight related to number of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players in a coalition </a:t>
            </a:r>
            <a:r>
              <a:rPr lang="en-GB" sz="1400" dirty="0"/>
              <a:t>in relation to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undecided players and</a:t>
            </a:r>
            <a:r>
              <a:rPr lang="en-GB" sz="1400" dirty="0"/>
              <a:t> all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players</a:t>
            </a:r>
            <a:endParaRPr lang="LID4096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98EE515-6585-4899-05D1-9F9BE76F3724}"/>
              </a:ext>
            </a:extLst>
          </p:cNvPr>
          <p:cNvCxnSpPr>
            <a:cxnSpLocks/>
          </p:cNvCxnSpPr>
          <p:nvPr/>
        </p:nvCxnSpPr>
        <p:spPr>
          <a:xfrm>
            <a:off x="170268" y="4174709"/>
            <a:ext cx="1081093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F600FFC-8507-BEDF-768E-4E8994B3AC4B}"/>
              </a:ext>
            </a:extLst>
          </p:cNvPr>
          <p:cNvSpPr txBox="1"/>
          <p:nvPr/>
        </p:nvSpPr>
        <p:spPr>
          <a:xfrm>
            <a:off x="89483" y="4175291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Game theory</a:t>
            </a:r>
            <a:endParaRPr lang="LID409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2161A45-841C-A3A6-AC0C-FF2A9A1F2A6D}"/>
              </a:ext>
            </a:extLst>
          </p:cNvPr>
          <p:cNvSpPr txBox="1"/>
          <p:nvPr/>
        </p:nvSpPr>
        <p:spPr>
          <a:xfrm>
            <a:off x="12299035" y="1777627"/>
            <a:ext cx="78360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$\phi_i = \sum_{S \subseteq F \setminus \{i\}} \frac{|S|!(|F|-|S|-1)!}{|F|!} [f_x(S \cup \{i\}) - f_x(S)]$</a:t>
            </a:r>
          </a:p>
        </p:txBody>
      </p:sp>
      <p:sp>
        <p:nvSpPr>
          <p:cNvPr id="26" name="Speech Bubble: Rectangle 25">
            <a:extLst>
              <a:ext uri="{FF2B5EF4-FFF2-40B4-BE49-F238E27FC236}">
                <a16:creationId xmlns:a16="http://schemas.microsoft.com/office/drawing/2014/main" id="{29A52F13-1414-53A7-D9C7-7662213966B5}"/>
              </a:ext>
            </a:extLst>
          </p:cNvPr>
          <p:cNvSpPr/>
          <p:nvPr/>
        </p:nvSpPr>
        <p:spPr>
          <a:xfrm>
            <a:off x="9591040" y="165186"/>
            <a:ext cx="2456914" cy="1209040"/>
          </a:xfrm>
          <a:prstGeom prst="wedgeRectCallout">
            <a:avLst>
              <a:gd name="adj1" fmla="val -53502"/>
              <a:gd name="adj2" fmla="val 60819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Analogously, this can be done with data points instead of features.</a:t>
            </a:r>
            <a:endParaRPr lang="LID409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1869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5983AE03-7C70-78DD-AD4D-C6CDAEB7D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537" y="3140381"/>
            <a:ext cx="7579359" cy="28871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07B7ED-F028-7FE9-0106-DB09FACFB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SHAP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AD977C-5833-40EF-5557-3EAF32E111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98286"/>
          </a:xfrm>
        </p:spPr>
        <p:txBody>
          <a:bodyPr/>
          <a:lstStyle/>
          <a:p>
            <a:r>
              <a:rPr lang="en-GB" dirty="0"/>
              <a:t>Allows interpreting classification results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207EA9-1487-B28D-2447-0D9C4519418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-105"/>
          <a:stretch/>
        </p:blipFill>
        <p:spPr>
          <a:xfrm>
            <a:off x="96624" y="1653608"/>
            <a:ext cx="5121576" cy="1239153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916E730E-9C04-AF60-9C6E-C4026EF44A6D}"/>
              </a:ext>
            </a:extLst>
          </p:cNvPr>
          <p:cNvSpPr/>
          <p:nvPr/>
        </p:nvSpPr>
        <p:spPr>
          <a:xfrm>
            <a:off x="8741176" y="1838820"/>
            <a:ext cx="865903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?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A35758B-A036-0788-7BCC-BCCF2C58F6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8887" y="1751707"/>
            <a:ext cx="1141054" cy="1141054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901122D6-E583-0A95-75FB-4B9570F2098D}"/>
              </a:ext>
            </a:extLst>
          </p:cNvPr>
          <p:cNvSpPr/>
          <p:nvPr/>
        </p:nvSpPr>
        <p:spPr>
          <a:xfrm>
            <a:off x="5355267" y="1838820"/>
            <a:ext cx="879674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5673D54-C603-0F93-CD41-8612DE305061}"/>
              </a:ext>
            </a:extLst>
          </p:cNvPr>
          <p:cNvGrpSpPr/>
          <p:nvPr/>
        </p:nvGrpSpPr>
        <p:grpSpPr>
          <a:xfrm>
            <a:off x="6457497" y="1682770"/>
            <a:ext cx="1894208" cy="1246820"/>
            <a:chOff x="4329626" y="7194447"/>
            <a:chExt cx="3901542" cy="2045128"/>
          </a:xfrm>
        </p:grpSpPr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id="{E77CCF0D-5613-91BD-0215-2CE868D55822}"/>
                </a:ext>
              </a:extLst>
            </p:cNvPr>
            <p:cNvSpPr/>
            <p:nvPr/>
          </p:nvSpPr>
          <p:spPr>
            <a:xfrm>
              <a:off x="5222171" y="7890183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19" name="Diamond 18">
              <a:extLst>
                <a:ext uri="{FF2B5EF4-FFF2-40B4-BE49-F238E27FC236}">
                  <a16:creationId xmlns:a16="http://schemas.microsoft.com/office/drawing/2014/main" id="{C8E2F3D5-6233-4923-771A-CEC4A1352B6C}"/>
                </a:ext>
              </a:extLst>
            </p:cNvPr>
            <p:cNvSpPr/>
            <p:nvPr/>
          </p:nvSpPr>
          <p:spPr>
            <a:xfrm>
              <a:off x="5214172" y="859851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1898AB9-9B39-B9DB-48D5-E6D40D2B87D3}"/>
                </a:ext>
              </a:extLst>
            </p:cNvPr>
            <p:cNvCxnSpPr>
              <a:cxnSpLocks/>
              <a:endCxn id="19" idx="2"/>
            </p:cNvCxnSpPr>
            <p:nvPr/>
          </p:nvCxnSpPr>
          <p:spPr>
            <a:xfrm flipV="1">
              <a:off x="5452470" y="8975056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mond 20">
              <a:extLst>
                <a:ext uri="{FF2B5EF4-FFF2-40B4-BE49-F238E27FC236}">
                  <a16:creationId xmlns:a16="http://schemas.microsoft.com/office/drawing/2014/main" id="{F192716F-1CA4-0E3A-C20E-359C513528DF}"/>
                </a:ext>
              </a:extLst>
            </p:cNvPr>
            <p:cNvSpPr/>
            <p:nvPr/>
          </p:nvSpPr>
          <p:spPr>
            <a:xfrm>
              <a:off x="5664219" y="8244349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FF371285-B185-593D-0236-3F8AE3CED16A}"/>
                </a:ext>
              </a:extLst>
            </p:cNvPr>
            <p:cNvCxnSpPr>
              <a:stCxn id="19" idx="3"/>
              <a:endCxn id="21" idx="2"/>
            </p:cNvCxnSpPr>
            <p:nvPr/>
          </p:nvCxnSpPr>
          <p:spPr>
            <a:xfrm flipV="1">
              <a:off x="5690767" y="8620890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mond 22">
              <a:extLst>
                <a:ext uri="{FF2B5EF4-FFF2-40B4-BE49-F238E27FC236}">
                  <a16:creationId xmlns:a16="http://schemas.microsoft.com/office/drawing/2014/main" id="{2DC98DAA-92D3-88C7-CF0B-69030BB3F055}"/>
                </a:ext>
              </a:extLst>
            </p:cNvPr>
            <p:cNvSpPr/>
            <p:nvPr/>
          </p:nvSpPr>
          <p:spPr>
            <a:xfrm>
              <a:off x="4774490" y="8245447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1C5C7A6C-F965-8D32-13E4-93242DF0A7FA}"/>
                </a:ext>
              </a:extLst>
            </p:cNvPr>
            <p:cNvSpPr/>
            <p:nvPr/>
          </p:nvSpPr>
          <p:spPr>
            <a:xfrm>
              <a:off x="4329626" y="7889239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0F23BFEA-CA64-A66F-1D51-60452FAAE7BC}"/>
                </a:ext>
              </a:extLst>
            </p:cNvPr>
            <p:cNvCxnSpPr>
              <a:cxnSpLocks/>
              <a:stCxn id="23" idx="3"/>
            </p:cNvCxnSpPr>
            <p:nvPr/>
          </p:nvCxnSpPr>
          <p:spPr>
            <a:xfrm flipV="1">
              <a:off x="5251085" y="8265781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3B9A8CDC-96E7-9929-34C5-D537571A0A1D}"/>
                </a:ext>
              </a:extLst>
            </p:cNvPr>
            <p:cNvCxnSpPr>
              <a:stCxn id="23" idx="1"/>
              <a:endCxn id="24" idx="2"/>
            </p:cNvCxnSpPr>
            <p:nvPr/>
          </p:nvCxnSpPr>
          <p:spPr>
            <a:xfrm rot="10800000">
              <a:off x="4567924" y="8265781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3E8BA0A1-27E9-BA1B-17FC-3A873FE5EB4F}"/>
                </a:ext>
              </a:extLst>
            </p:cNvPr>
            <p:cNvCxnSpPr>
              <a:stCxn id="19" idx="1"/>
              <a:endCxn id="23" idx="2"/>
            </p:cNvCxnSpPr>
            <p:nvPr/>
          </p:nvCxnSpPr>
          <p:spPr>
            <a:xfrm rot="10800000">
              <a:off x="5012788" y="8621989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mond 27">
              <a:extLst>
                <a:ext uri="{FF2B5EF4-FFF2-40B4-BE49-F238E27FC236}">
                  <a16:creationId xmlns:a16="http://schemas.microsoft.com/office/drawing/2014/main" id="{EB058ED6-648C-BFAC-84F3-D99DD7022E94}"/>
                </a:ext>
              </a:extLst>
            </p:cNvPr>
            <p:cNvSpPr/>
            <p:nvPr/>
          </p:nvSpPr>
          <p:spPr>
            <a:xfrm>
              <a:off x="4777307" y="7533975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0705C0EB-70A1-6ED2-7C7E-21C9D88CB1CB}"/>
                </a:ext>
              </a:extLst>
            </p:cNvPr>
            <p:cNvSpPr/>
            <p:nvPr/>
          </p:nvSpPr>
          <p:spPr>
            <a:xfrm>
              <a:off x="5673178" y="7533975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636FF22E-1071-4855-2F84-DD3C25689B5F}"/>
                </a:ext>
              </a:extLst>
            </p:cNvPr>
            <p:cNvCxnSpPr>
              <a:stCxn id="18" idx="3"/>
              <a:endCxn id="29" idx="2"/>
            </p:cNvCxnSpPr>
            <p:nvPr/>
          </p:nvCxnSpPr>
          <p:spPr>
            <a:xfrm flipV="1">
              <a:off x="5698766" y="7910517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086A468A-0D51-0C91-4B83-5748AE925905}"/>
                </a:ext>
              </a:extLst>
            </p:cNvPr>
            <p:cNvCxnSpPr>
              <a:stCxn id="18" idx="1"/>
              <a:endCxn id="28" idx="2"/>
            </p:cNvCxnSpPr>
            <p:nvPr/>
          </p:nvCxnSpPr>
          <p:spPr>
            <a:xfrm rot="10800000">
              <a:off x="5015604" y="7910517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8732168F-CD35-5490-3B4C-ABA72F7E64F6}"/>
                </a:ext>
              </a:extLst>
            </p:cNvPr>
            <p:cNvSpPr/>
            <p:nvPr/>
          </p:nvSpPr>
          <p:spPr>
            <a:xfrm>
              <a:off x="7303566" y="7890182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0EEE5553-4657-1708-94BD-5CC906643D17}"/>
                </a:ext>
              </a:extLst>
            </p:cNvPr>
            <p:cNvSpPr/>
            <p:nvPr/>
          </p:nvSpPr>
          <p:spPr>
            <a:xfrm>
              <a:off x="7295568" y="8598513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57680E86-8E2E-37A7-22E7-0EA8F3F9ABA5}"/>
                </a:ext>
              </a:extLst>
            </p:cNvPr>
            <p:cNvCxnSpPr>
              <a:cxnSpLocks/>
              <a:endCxn id="33" idx="2"/>
            </p:cNvCxnSpPr>
            <p:nvPr/>
          </p:nvCxnSpPr>
          <p:spPr>
            <a:xfrm flipV="1">
              <a:off x="7533865" y="8975055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Diamond 34">
              <a:extLst>
                <a:ext uri="{FF2B5EF4-FFF2-40B4-BE49-F238E27FC236}">
                  <a16:creationId xmlns:a16="http://schemas.microsoft.com/office/drawing/2014/main" id="{D980B22C-792F-40CD-170E-B57245B8A656}"/>
                </a:ext>
              </a:extLst>
            </p:cNvPr>
            <p:cNvSpPr/>
            <p:nvPr/>
          </p:nvSpPr>
          <p:spPr>
            <a:xfrm>
              <a:off x="7745614" y="8244348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E040FF1C-BEBB-25B9-CAE9-F813570F7FBF}"/>
                </a:ext>
              </a:extLst>
            </p:cNvPr>
            <p:cNvCxnSpPr>
              <a:stCxn id="33" idx="3"/>
              <a:endCxn id="35" idx="2"/>
            </p:cNvCxnSpPr>
            <p:nvPr/>
          </p:nvCxnSpPr>
          <p:spPr>
            <a:xfrm flipV="1">
              <a:off x="7772163" y="8620889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Diamond 36">
              <a:extLst>
                <a:ext uri="{FF2B5EF4-FFF2-40B4-BE49-F238E27FC236}">
                  <a16:creationId xmlns:a16="http://schemas.microsoft.com/office/drawing/2014/main" id="{6D157C50-0793-E442-B1E9-BD7EFA78BC3C}"/>
                </a:ext>
              </a:extLst>
            </p:cNvPr>
            <p:cNvSpPr/>
            <p:nvPr/>
          </p:nvSpPr>
          <p:spPr>
            <a:xfrm>
              <a:off x="6855886" y="8245446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8" name="Diamond 37">
              <a:extLst>
                <a:ext uri="{FF2B5EF4-FFF2-40B4-BE49-F238E27FC236}">
                  <a16:creationId xmlns:a16="http://schemas.microsoft.com/office/drawing/2014/main" id="{565866A4-734F-3A9E-7D48-20198C073B0C}"/>
                </a:ext>
              </a:extLst>
            </p:cNvPr>
            <p:cNvSpPr/>
            <p:nvPr/>
          </p:nvSpPr>
          <p:spPr>
            <a:xfrm>
              <a:off x="6411021" y="7889238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B906D2EB-0DB2-1378-3023-7858B1AFFE42}"/>
                </a:ext>
              </a:extLst>
            </p:cNvPr>
            <p:cNvCxnSpPr>
              <a:cxnSpLocks/>
              <a:stCxn id="37" idx="3"/>
            </p:cNvCxnSpPr>
            <p:nvPr/>
          </p:nvCxnSpPr>
          <p:spPr>
            <a:xfrm flipV="1">
              <a:off x="7332481" y="8265780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or: Elbow 39">
              <a:extLst>
                <a:ext uri="{FF2B5EF4-FFF2-40B4-BE49-F238E27FC236}">
                  <a16:creationId xmlns:a16="http://schemas.microsoft.com/office/drawing/2014/main" id="{51A8A28E-606F-E2C9-B649-80ABE082C1D4}"/>
                </a:ext>
              </a:extLst>
            </p:cNvPr>
            <p:cNvCxnSpPr>
              <a:cxnSpLocks/>
              <a:stCxn id="37" idx="1"/>
              <a:endCxn id="38" idx="2"/>
            </p:cNvCxnSpPr>
            <p:nvPr/>
          </p:nvCxnSpPr>
          <p:spPr>
            <a:xfrm rot="10800000">
              <a:off x="6649319" y="8265780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or: Elbow 40">
              <a:extLst>
                <a:ext uri="{FF2B5EF4-FFF2-40B4-BE49-F238E27FC236}">
                  <a16:creationId xmlns:a16="http://schemas.microsoft.com/office/drawing/2014/main" id="{AEC53D80-B6DB-EA7A-4E4F-B363506BFCE5}"/>
                </a:ext>
              </a:extLst>
            </p:cNvPr>
            <p:cNvCxnSpPr>
              <a:stCxn id="33" idx="1"/>
              <a:endCxn id="37" idx="2"/>
            </p:cNvCxnSpPr>
            <p:nvPr/>
          </p:nvCxnSpPr>
          <p:spPr>
            <a:xfrm rot="10800000">
              <a:off x="7094184" y="8621987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Diamond 41">
              <a:extLst>
                <a:ext uri="{FF2B5EF4-FFF2-40B4-BE49-F238E27FC236}">
                  <a16:creationId xmlns:a16="http://schemas.microsoft.com/office/drawing/2014/main" id="{8F3E9354-416D-6066-FF92-32FA1F6F81A2}"/>
                </a:ext>
              </a:extLst>
            </p:cNvPr>
            <p:cNvSpPr/>
            <p:nvPr/>
          </p:nvSpPr>
          <p:spPr>
            <a:xfrm>
              <a:off x="7754573" y="7533974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BFCDA485-87C4-46BD-5B93-F2DA6D7F358D}"/>
                </a:ext>
              </a:extLst>
            </p:cNvPr>
            <p:cNvCxnSpPr>
              <a:stCxn id="32" idx="3"/>
              <a:endCxn id="42" idx="2"/>
            </p:cNvCxnSpPr>
            <p:nvPr/>
          </p:nvCxnSpPr>
          <p:spPr>
            <a:xfrm flipV="1">
              <a:off x="7780161" y="7910516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AD87F32F-8A6A-E693-DD82-D88ACEA28BB5}"/>
                </a:ext>
              </a:extLst>
            </p:cNvPr>
            <p:cNvCxnSpPr>
              <a:cxnSpLocks/>
              <a:stCxn id="32" idx="1"/>
              <a:endCxn id="45" idx="2"/>
            </p:cNvCxnSpPr>
            <p:nvPr/>
          </p:nvCxnSpPr>
          <p:spPr>
            <a:xfrm rot="10800000">
              <a:off x="7101927" y="7927196"/>
              <a:ext cx="201640" cy="15125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Diamond 44">
              <a:extLst>
                <a:ext uri="{FF2B5EF4-FFF2-40B4-BE49-F238E27FC236}">
                  <a16:creationId xmlns:a16="http://schemas.microsoft.com/office/drawing/2014/main" id="{2AEB193A-AA1F-5FE9-95A5-2706E29C2696}"/>
                </a:ext>
              </a:extLst>
            </p:cNvPr>
            <p:cNvSpPr/>
            <p:nvPr/>
          </p:nvSpPr>
          <p:spPr>
            <a:xfrm>
              <a:off x="6863629" y="755065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46" name="Diamond 45">
              <a:extLst>
                <a:ext uri="{FF2B5EF4-FFF2-40B4-BE49-F238E27FC236}">
                  <a16:creationId xmlns:a16="http://schemas.microsoft.com/office/drawing/2014/main" id="{E029BDDE-40E8-E4C5-6BE4-D4EB7E72E078}"/>
                </a:ext>
              </a:extLst>
            </p:cNvPr>
            <p:cNvSpPr/>
            <p:nvPr/>
          </p:nvSpPr>
          <p:spPr>
            <a:xfrm>
              <a:off x="6418764" y="7194447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7" name="Diamond 46">
              <a:extLst>
                <a:ext uri="{FF2B5EF4-FFF2-40B4-BE49-F238E27FC236}">
                  <a16:creationId xmlns:a16="http://schemas.microsoft.com/office/drawing/2014/main" id="{9C42DDCC-3E3E-A143-1E41-3E105EC395DA}"/>
                </a:ext>
              </a:extLst>
            </p:cNvPr>
            <p:cNvSpPr/>
            <p:nvPr/>
          </p:nvSpPr>
          <p:spPr>
            <a:xfrm>
              <a:off x="7314635" y="7194447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8" name="Connector: Elbow 47">
              <a:extLst>
                <a:ext uri="{FF2B5EF4-FFF2-40B4-BE49-F238E27FC236}">
                  <a16:creationId xmlns:a16="http://schemas.microsoft.com/office/drawing/2014/main" id="{030BC765-FB9A-FDA5-7625-38ECAC6AF06C}"/>
                </a:ext>
              </a:extLst>
            </p:cNvPr>
            <p:cNvCxnSpPr>
              <a:stCxn id="45" idx="3"/>
              <a:endCxn id="47" idx="2"/>
            </p:cNvCxnSpPr>
            <p:nvPr/>
          </p:nvCxnSpPr>
          <p:spPr>
            <a:xfrm flipV="1">
              <a:off x="7340224" y="7570988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04AF44FF-4149-30FC-DF54-92D6F1BD0CA0}"/>
                </a:ext>
              </a:extLst>
            </p:cNvPr>
            <p:cNvCxnSpPr>
              <a:stCxn id="45" idx="1"/>
              <a:endCxn id="46" idx="2"/>
            </p:cNvCxnSpPr>
            <p:nvPr/>
          </p:nvCxnSpPr>
          <p:spPr>
            <a:xfrm rot="10800000">
              <a:off x="6657062" y="7570989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Arrow: Right 55">
            <a:extLst>
              <a:ext uri="{FF2B5EF4-FFF2-40B4-BE49-F238E27FC236}">
                <a16:creationId xmlns:a16="http://schemas.microsoft.com/office/drawing/2014/main" id="{58302EBB-ACD3-5503-3E0B-132E682F6AF8}"/>
              </a:ext>
            </a:extLst>
          </p:cNvPr>
          <p:cNvSpPr/>
          <p:nvPr/>
        </p:nvSpPr>
        <p:spPr>
          <a:xfrm rot="6826594">
            <a:off x="6341337" y="2835215"/>
            <a:ext cx="559618" cy="52418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7396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F357959-FD5C-4797-4FE1-116A04E91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97F36601-C547-BAA3-44A2-960E40ADE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537" y="3140381"/>
            <a:ext cx="7579359" cy="28871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B18779-437C-B840-F9EF-CF0219C88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SHAP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2ECDC-48E7-14B9-AEED-8D928107A42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98286"/>
          </a:xfrm>
        </p:spPr>
        <p:txBody>
          <a:bodyPr/>
          <a:lstStyle/>
          <a:p>
            <a:r>
              <a:rPr lang="en-GB" dirty="0"/>
              <a:t>Allows interpreting classification results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EDB035-F5ED-CE5F-9CD0-305A411172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-105"/>
          <a:stretch/>
        </p:blipFill>
        <p:spPr>
          <a:xfrm>
            <a:off x="96624" y="1653608"/>
            <a:ext cx="5121576" cy="1239153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C3CDF6BC-D838-1F44-47E1-F065F52B668C}"/>
              </a:ext>
            </a:extLst>
          </p:cNvPr>
          <p:cNvSpPr/>
          <p:nvPr/>
        </p:nvSpPr>
        <p:spPr>
          <a:xfrm>
            <a:off x="8741176" y="1838820"/>
            <a:ext cx="865903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?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7545419-A1A9-76F8-D62A-9D93183E5B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8887" y="1751707"/>
            <a:ext cx="1141054" cy="1141054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EC83A6F6-4434-9428-377A-81F27F62B791}"/>
              </a:ext>
            </a:extLst>
          </p:cNvPr>
          <p:cNvSpPr/>
          <p:nvPr/>
        </p:nvSpPr>
        <p:spPr>
          <a:xfrm>
            <a:off x="5355267" y="1838820"/>
            <a:ext cx="879674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B5A908D-8845-FDCD-DC57-325D52C87C8E}"/>
              </a:ext>
            </a:extLst>
          </p:cNvPr>
          <p:cNvGrpSpPr/>
          <p:nvPr/>
        </p:nvGrpSpPr>
        <p:grpSpPr>
          <a:xfrm>
            <a:off x="6457497" y="1682770"/>
            <a:ext cx="1894208" cy="1246820"/>
            <a:chOff x="4329626" y="7194447"/>
            <a:chExt cx="3901542" cy="2045128"/>
          </a:xfrm>
        </p:grpSpPr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id="{4C14199D-E349-4E31-64B2-3E9BC090A965}"/>
                </a:ext>
              </a:extLst>
            </p:cNvPr>
            <p:cNvSpPr/>
            <p:nvPr/>
          </p:nvSpPr>
          <p:spPr>
            <a:xfrm>
              <a:off x="5222171" y="7890183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19" name="Diamond 18">
              <a:extLst>
                <a:ext uri="{FF2B5EF4-FFF2-40B4-BE49-F238E27FC236}">
                  <a16:creationId xmlns:a16="http://schemas.microsoft.com/office/drawing/2014/main" id="{188E6C8C-50B0-A6F3-85F7-8D62299350FA}"/>
                </a:ext>
              </a:extLst>
            </p:cNvPr>
            <p:cNvSpPr/>
            <p:nvPr/>
          </p:nvSpPr>
          <p:spPr>
            <a:xfrm>
              <a:off x="5214172" y="859851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78F7C555-103D-D87D-7C7A-FF7B7B21572A}"/>
                </a:ext>
              </a:extLst>
            </p:cNvPr>
            <p:cNvCxnSpPr>
              <a:cxnSpLocks/>
              <a:endCxn id="19" idx="2"/>
            </p:cNvCxnSpPr>
            <p:nvPr/>
          </p:nvCxnSpPr>
          <p:spPr>
            <a:xfrm flipV="1">
              <a:off x="5452470" y="8975056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mond 20">
              <a:extLst>
                <a:ext uri="{FF2B5EF4-FFF2-40B4-BE49-F238E27FC236}">
                  <a16:creationId xmlns:a16="http://schemas.microsoft.com/office/drawing/2014/main" id="{B29780DF-7823-E775-1694-089F1FE4099F}"/>
                </a:ext>
              </a:extLst>
            </p:cNvPr>
            <p:cNvSpPr/>
            <p:nvPr/>
          </p:nvSpPr>
          <p:spPr>
            <a:xfrm>
              <a:off x="5664219" y="8244349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4464DC6C-43DD-D3C4-CA60-9211E71C5C97}"/>
                </a:ext>
              </a:extLst>
            </p:cNvPr>
            <p:cNvCxnSpPr>
              <a:stCxn id="19" idx="3"/>
              <a:endCxn id="21" idx="2"/>
            </p:cNvCxnSpPr>
            <p:nvPr/>
          </p:nvCxnSpPr>
          <p:spPr>
            <a:xfrm flipV="1">
              <a:off x="5690767" y="8620890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mond 22">
              <a:extLst>
                <a:ext uri="{FF2B5EF4-FFF2-40B4-BE49-F238E27FC236}">
                  <a16:creationId xmlns:a16="http://schemas.microsoft.com/office/drawing/2014/main" id="{D53855C3-38A8-EF87-F9CB-F8317B962FE3}"/>
                </a:ext>
              </a:extLst>
            </p:cNvPr>
            <p:cNvSpPr/>
            <p:nvPr/>
          </p:nvSpPr>
          <p:spPr>
            <a:xfrm>
              <a:off x="4774490" y="8245447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2ABC14A8-2158-961C-18C8-D4CBE2E86B18}"/>
                </a:ext>
              </a:extLst>
            </p:cNvPr>
            <p:cNvSpPr/>
            <p:nvPr/>
          </p:nvSpPr>
          <p:spPr>
            <a:xfrm>
              <a:off x="4329626" y="7889239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3B9883DF-C42C-CED8-7AAA-63EB1A9016E5}"/>
                </a:ext>
              </a:extLst>
            </p:cNvPr>
            <p:cNvCxnSpPr>
              <a:cxnSpLocks/>
              <a:stCxn id="23" idx="3"/>
            </p:cNvCxnSpPr>
            <p:nvPr/>
          </p:nvCxnSpPr>
          <p:spPr>
            <a:xfrm flipV="1">
              <a:off x="5251085" y="8265781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EAAD3DF3-92D7-59AA-505E-B4CAAFF26D24}"/>
                </a:ext>
              </a:extLst>
            </p:cNvPr>
            <p:cNvCxnSpPr>
              <a:stCxn id="23" idx="1"/>
              <a:endCxn id="24" idx="2"/>
            </p:cNvCxnSpPr>
            <p:nvPr/>
          </p:nvCxnSpPr>
          <p:spPr>
            <a:xfrm rot="10800000">
              <a:off x="4567924" y="8265781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912037EC-8126-9A37-A75D-41762D9D5ECE}"/>
                </a:ext>
              </a:extLst>
            </p:cNvPr>
            <p:cNvCxnSpPr>
              <a:stCxn id="19" idx="1"/>
              <a:endCxn id="23" idx="2"/>
            </p:cNvCxnSpPr>
            <p:nvPr/>
          </p:nvCxnSpPr>
          <p:spPr>
            <a:xfrm rot="10800000">
              <a:off x="5012788" y="8621989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mond 27">
              <a:extLst>
                <a:ext uri="{FF2B5EF4-FFF2-40B4-BE49-F238E27FC236}">
                  <a16:creationId xmlns:a16="http://schemas.microsoft.com/office/drawing/2014/main" id="{03910796-CBF4-34E8-F756-F7E51017072D}"/>
                </a:ext>
              </a:extLst>
            </p:cNvPr>
            <p:cNvSpPr/>
            <p:nvPr/>
          </p:nvSpPr>
          <p:spPr>
            <a:xfrm>
              <a:off x="4777307" y="7533975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6C1C8217-4A70-8813-138C-29A86772A06C}"/>
                </a:ext>
              </a:extLst>
            </p:cNvPr>
            <p:cNvSpPr/>
            <p:nvPr/>
          </p:nvSpPr>
          <p:spPr>
            <a:xfrm>
              <a:off x="5673178" y="7533975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4342218F-DB4E-1CBE-4558-F4D0ADA179EA}"/>
                </a:ext>
              </a:extLst>
            </p:cNvPr>
            <p:cNvCxnSpPr>
              <a:stCxn id="18" idx="3"/>
              <a:endCxn id="29" idx="2"/>
            </p:cNvCxnSpPr>
            <p:nvPr/>
          </p:nvCxnSpPr>
          <p:spPr>
            <a:xfrm flipV="1">
              <a:off x="5698766" y="7910517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24EAFA14-1482-2956-4EA9-D9E6E2835842}"/>
                </a:ext>
              </a:extLst>
            </p:cNvPr>
            <p:cNvCxnSpPr>
              <a:stCxn id="18" idx="1"/>
              <a:endCxn id="28" idx="2"/>
            </p:cNvCxnSpPr>
            <p:nvPr/>
          </p:nvCxnSpPr>
          <p:spPr>
            <a:xfrm rot="10800000">
              <a:off x="5015604" y="7910517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3F5762F7-759A-7ECF-7C22-4F9500227C4F}"/>
                </a:ext>
              </a:extLst>
            </p:cNvPr>
            <p:cNvSpPr/>
            <p:nvPr/>
          </p:nvSpPr>
          <p:spPr>
            <a:xfrm>
              <a:off x="7303566" y="7890182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553778F4-3464-C181-C0D3-47ED43DA8794}"/>
                </a:ext>
              </a:extLst>
            </p:cNvPr>
            <p:cNvSpPr/>
            <p:nvPr/>
          </p:nvSpPr>
          <p:spPr>
            <a:xfrm>
              <a:off x="7295568" y="8598513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F12F8567-607F-38FE-6DBD-031DA6DCA38D}"/>
                </a:ext>
              </a:extLst>
            </p:cNvPr>
            <p:cNvCxnSpPr>
              <a:cxnSpLocks/>
              <a:endCxn id="33" idx="2"/>
            </p:cNvCxnSpPr>
            <p:nvPr/>
          </p:nvCxnSpPr>
          <p:spPr>
            <a:xfrm flipV="1">
              <a:off x="7533865" y="8975055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Diamond 34">
              <a:extLst>
                <a:ext uri="{FF2B5EF4-FFF2-40B4-BE49-F238E27FC236}">
                  <a16:creationId xmlns:a16="http://schemas.microsoft.com/office/drawing/2014/main" id="{905BF438-8932-356F-D474-A7FA6BEFB2E6}"/>
                </a:ext>
              </a:extLst>
            </p:cNvPr>
            <p:cNvSpPr/>
            <p:nvPr/>
          </p:nvSpPr>
          <p:spPr>
            <a:xfrm>
              <a:off x="7745614" y="8244348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085229CB-D577-69D5-1104-D12E79F55253}"/>
                </a:ext>
              </a:extLst>
            </p:cNvPr>
            <p:cNvCxnSpPr>
              <a:stCxn id="33" idx="3"/>
              <a:endCxn id="35" idx="2"/>
            </p:cNvCxnSpPr>
            <p:nvPr/>
          </p:nvCxnSpPr>
          <p:spPr>
            <a:xfrm flipV="1">
              <a:off x="7772163" y="8620889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Diamond 36">
              <a:extLst>
                <a:ext uri="{FF2B5EF4-FFF2-40B4-BE49-F238E27FC236}">
                  <a16:creationId xmlns:a16="http://schemas.microsoft.com/office/drawing/2014/main" id="{AC87ADD2-B0F8-8EDE-CFA5-FEC15317F43B}"/>
                </a:ext>
              </a:extLst>
            </p:cNvPr>
            <p:cNvSpPr/>
            <p:nvPr/>
          </p:nvSpPr>
          <p:spPr>
            <a:xfrm>
              <a:off x="6855886" y="8245446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8" name="Diamond 37">
              <a:extLst>
                <a:ext uri="{FF2B5EF4-FFF2-40B4-BE49-F238E27FC236}">
                  <a16:creationId xmlns:a16="http://schemas.microsoft.com/office/drawing/2014/main" id="{420DBFE0-9266-6303-3226-BF18EF5EC30D}"/>
                </a:ext>
              </a:extLst>
            </p:cNvPr>
            <p:cNvSpPr/>
            <p:nvPr/>
          </p:nvSpPr>
          <p:spPr>
            <a:xfrm>
              <a:off x="6411021" y="7889238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25BE4321-6578-0E8A-2EFF-9BA7169271B5}"/>
                </a:ext>
              </a:extLst>
            </p:cNvPr>
            <p:cNvCxnSpPr>
              <a:cxnSpLocks/>
              <a:stCxn id="37" idx="3"/>
            </p:cNvCxnSpPr>
            <p:nvPr/>
          </p:nvCxnSpPr>
          <p:spPr>
            <a:xfrm flipV="1">
              <a:off x="7332481" y="8265780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or: Elbow 39">
              <a:extLst>
                <a:ext uri="{FF2B5EF4-FFF2-40B4-BE49-F238E27FC236}">
                  <a16:creationId xmlns:a16="http://schemas.microsoft.com/office/drawing/2014/main" id="{869D8C08-173B-5405-EC17-625BC5D9665D}"/>
                </a:ext>
              </a:extLst>
            </p:cNvPr>
            <p:cNvCxnSpPr>
              <a:cxnSpLocks/>
              <a:stCxn id="37" idx="1"/>
              <a:endCxn id="38" idx="2"/>
            </p:cNvCxnSpPr>
            <p:nvPr/>
          </p:nvCxnSpPr>
          <p:spPr>
            <a:xfrm rot="10800000">
              <a:off x="6649319" y="8265780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or: Elbow 40">
              <a:extLst>
                <a:ext uri="{FF2B5EF4-FFF2-40B4-BE49-F238E27FC236}">
                  <a16:creationId xmlns:a16="http://schemas.microsoft.com/office/drawing/2014/main" id="{10CEA2ED-C514-0B60-17BF-875653D3A15C}"/>
                </a:ext>
              </a:extLst>
            </p:cNvPr>
            <p:cNvCxnSpPr>
              <a:stCxn id="33" idx="1"/>
              <a:endCxn id="37" idx="2"/>
            </p:cNvCxnSpPr>
            <p:nvPr/>
          </p:nvCxnSpPr>
          <p:spPr>
            <a:xfrm rot="10800000">
              <a:off x="7094184" y="8621987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Diamond 41">
              <a:extLst>
                <a:ext uri="{FF2B5EF4-FFF2-40B4-BE49-F238E27FC236}">
                  <a16:creationId xmlns:a16="http://schemas.microsoft.com/office/drawing/2014/main" id="{22B03C39-7300-CAB9-01A4-D618CB9DE9C2}"/>
                </a:ext>
              </a:extLst>
            </p:cNvPr>
            <p:cNvSpPr/>
            <p:nvPr/>
          </p:nvSpPr>
          <p:spPr>
            <a:xfrm>
              <a:off x="7754573" y="7533974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52FACA11-BFBE-2D89-310B-B3820D233581}"/>
                </a:ext>
              </a:extLst>
            </p:cNvPr>
            <p:cNvCxnSpPr>
              <a:stCxn id="32" idx="3"/>
              <a:endCxn id="42" idx="2"/>
            </p:cNvCxnSpPr>
            <p:nvPr/>
          </p:nvCxnSpPr>
          <p:spPr>
            <a:xfrm flipV="1">
              <a:off x="7780161" y="7910516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71E98CF0-71D6-6128-A1D7-3F13E77AF207}"/>
                </a:ext>
              </a:extLst>
            </p:cNvPr>
            <p:cNvCxnSpPr>
              <a:cxnSpLocks/>
              <a:stCxn id="32" idx="1"/>
              <a:endCxn id="45" idx="2"/>
            </p:cNvCxnSpPr>
            <p:nvPr/>
          </p:nvCxnSpPr>
          <p:spPr>
            <a:xfrm rot="10800000">
              <a:off x="7101927" y="7927196"/>
              <a:ext cx="201640" cy="15125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Diamond 44">
              <a:extLst>
                <a:ext uri="{FF2B5EF4-FFF2-40B4-BE49-F238E27FC236}">
                  <a16:creationId xmlns:a16="http://schemas.microsoft.com/office/drawing/2014/main" id="{17DB78BA-7945-C8C1-8815-2C94AEA9FB81}"/>
                </a:ext>
              </a:extLst>
            </p:cNvPr>
            <p:cNvSpPr/>
            <p:nvPr/>
          </p:nvSpPr>
          <p:spPr>
            <a:xfrm>
              <a:off x="6863629" y="755065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46" name="Diamond 45">
              <a:extLst>
                <a:ext uri="{FF2B5EF4-FFF2-40B4-BE49-F238E27FC236}">
                  <a16:creationId xmlns:a16="http://schemas.microsoft.com/office/drawing/2014/main" id="{57438F24-2638-9A9E-3E5A-52753758BC89}"/>
                </a:ext>
              </a:extLst>
            </p:cNvPr>
            <p:cNvSpPr/>
            <p:nvPr/>
          </p:nvSpPr>
          <p:spPr>
            <a:xfrm>
              <a:off x="6418764" y="7194447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7" name="Diamond 46">
              <a:extLst>
                <a:ext uri="{FF2B5EF4-FFF2-40B4-BE49-F238E27FC236}">
                  <a16:creationId xmlns:a16="http://schemas.microsoft.com/office/drawing/2014/main" id="{A60B9BCF-A935-1AE9-7CF8-93CCAFA582F2}"/>
                </a:ext>
              </a:extLst>
            </p:cNvPr>
            <p:cNvSpPr/>
            <p:nvPr/>
          </p:nvSpPr>
          <p:spPr>
            <a:xfrm>
              <a:off x="7314635" y="7194447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8" name="Connector: Elbow 47">
              <a:extLst>
                <a:ext uri="{FF2B5EF4-FFF2-40B4-BE49-F238E27FC236}">
                  <a16:creationId xmlns:a16="http://schemas.microsoft.com/office/drawing/2014/main" id="{BD3DD7FA-B735-0C4B-728E-CF7E277DFC9C}"/>
                </a:ext>
              </a:extLst>
            </p:cNvPr>
            <p:cNvCxnSpPr>
              <a:stCxn id="45" idx="3"/>
              <a:endCxn id="47" idx="2"/>
            </p:cNvCxnSpPr>
            <p:nvPr/>
          </p:nvCxnSpPr>
          <p:spPr>
            <a:xfrm flipV="1">
              <a:off x="7340224" y="7570988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84D93FF1-2B71-1C01-940C-1C0499EA8D93}"/>
                </a:ext>
              </a:extLst>
            </p:cNvPr>
            <p:cNvCxnSpPr>
              <a:stCxn id="45" idx="1"/>
              <a:endCxn id="46" idx="2"/>
            </p:cNvCxnSpPr>
            <p:nvPr/>
          </p:nvCxnSpPr>
          <p:spPr>
            <a:xfrm rot="10800000">
              <a:off x="6657062" y="7570989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Arrow: Right 55">
            <a:extLst>
              <a:ext uri="{FF2B5EF4-FFF2-40B4-BE49-F238E27FC236}">
                <a16:creationId xmlns:a16="http://schemas.microsoft.com/office/drawing/2014/main" id="{E4215581-1445-A549-9C08-CA5B21490DDF}"/>
              </a:ext>
            </a:extLst>
          </p:cNvPr>
          <p:cNvSpPr/>
          <p:nvPr/>
        </p:nvSpPr>
        <p:spPr>
          <a:xfrm rot="6826594">
            <a:off x="6341337" y="2835215"/>
            <a:ext cx="559618" cy="52418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B4BAB600-857A-C36F-039F-AE35EBFF96A1}"/>
              </a:ext>
            </a:extLst>
          </p:cNvPr>
          <p:cNvSpPr/>
          <p:nvPr/>
        </p:nvSpPr>
        <p:spPr>
          <a:xfrm>
            <a:off x="5334632" y="428713"/>
            <a:ext cx="4347533" cy="2737673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“If intensity in the top-hat image is high, the classifier tends to select the positive class (orange).”</a:t>
            </a:r>
            <a:endParaRPr lang="LID4096" sz="3200" dirty="0"/>
          </a:p>
        </p:txBody>
      </p:sp>
    </p:spTree>
    <p:extLst>
      <p:ext uri="{BB962C8B-B14F-4D97-AF65-F5344CB8AC3E}">
        <p14:creationId xmlns:p14="http://schemas.microsoft.com/office/powerpoint/2010/main" val="28355913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9B6E012-5CB1-A4C6-A156-9409814237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2B16247C-0EE4-B442-701D-08CA05D00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537" y="3140381"/>
            <a:ext cx="7579359" cy="28871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6D1682-9809-2290-F2FD-1E7598BF4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SHAP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98BA40-F335-D2CB-BE7C-47FB04B5170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98286"/>
          </a:xfrm>
        </p:spPr>
        <p:txBody>
          <a:bodyPr/>
          <a:lstStyle/>
          <a:p>
            <a:r>
              <a:rPr lang="en-GB" dirty="0"/>
              <a:t>Allows interpreting classification results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1CD776-DE8B-D8EE-1485-1274671495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-105"/>
          <a:stretch/>
        </p:blipFill>
        <p:spPr>
          <a:xfrm>
            <a:off x="96624" y="1653608"/>
            <a:ext cx="5121576" cy="1239153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D288F72B-7216-FC37-C9F7-D4982B5DD86F}"/>
              </a:ext>
            </a:extLst>
          </p:cNvPr>
          <p:cNvSpPr/>
          <p:nvPr/>
        </p:nvSpPr>
        <p:spPr>
          <a:xfrm>
            <a:off x="8741176" y="1838820"/>
            <a:ext cx="865903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?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11A12D1-9B3C-BACA-2AA9-0D20B3A4E6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8887" y="1751707"/>
            <a:ext cx="1141054" cy="1141054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B3AAEF7B-3703-0998-29B6-49E719F5D75B}"/>
              </a:ext>
            </a:extLst>
          </p:cNvPr>
          <p:cNvSpPr/>
          <p:nvPr/>
        </p:nvSpPr>
        <p:spPr>
          <a:xfrm>
            <a:off x="5355267" y="1838820"/>
            <a:ext cx="879674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6AC8261-A607-4CE0-7525-28023FCFFA11}"/>
              </a:ext>
            </a:extLst>
          </p:cNvPr>
          <p:cNvGrpSpPr/>
          <p:nvPr/>
        </p:nvGrpSpPr>
        <p:grpSpPr>
          <a:xfrm>
            <a:off x="6457497" y="1682770"/>
            <a:ext cx="1894208" cy="1246820"/>
            <a:chOff x="4329626" y="7194447"/>
            <a:chExt cx="3901542" cy="2045128"/>
          </a:xfrm>
        </p:grpSpPr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id="{B1753873-B2BF-5B49-A59C-2CFE9C4302F6}"/>
                </a:ext>
              </a:extLst>
            </p:cNvPr>
            <p:cNvSpPr/>
            <p:nvPr/>
          </p:nvSpPr>
          <p:spPr>
            <a:xfrm>
              <a:off x="5222171" y="7890183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19" name="Diamond 18">
              <a:extLst>
                <a:ext uri="{FF2B5EF4-FFF2-40B4-BE49-F238E27FC236}">
                  <a16:creationId xmlns:a16="http://schemas.microsoft.com/office/drawing/2014/main" id="{5D94BDA3-2343-96A4-C121-CBB450D63097}"/>
                </a:ext>
              </a:extLst>
            </p:cNvPr>
            <p:cNvSpPr/>
            <p:nvPr/>
          </p:nvSpPr>
          <p:spPr>
            <a:xfrm>
              <a:off x="5214172" y="859851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72CD5192-6744-3127-8642-B0A231E0858F}"/>
                </a:ext>
              </a:extLst>
            </p:cNvPr>
            <p:cNvCxnSpPr>
              <a:cxnSpLocks/>
              <a:endCxn id="19" idx="2"/>
            </p:cNvCxnSpPr>
            <p:nvPr/>
          </p:nvCxnSpPr>
          <p:spPr>
            <a:xfrm flipV="1">
              <a:off x="5452470" y="8975056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mond 20">
              <a:extLst>
                <a:ext uri="{FF2B5EF4-FFF2-40B4-BE49-F238E27FC236}">
                  <a16:creationId xmlns:a16="http://schemas.microsoft.com/office/drawing/2014/main" id="{19978F68-11AC-7E5D-E81B-852FDACA7181}"/>
                </a:ext>
              </a:extLst>
            </p:cNvPr>
            <p:cNvSpPr/>
            <p:nvPr/>
          </p:nvSpPr>
          <p:spPr>
            <a:xfrm>
              <a:off x="5664219" y="8244349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01E4B402-9353-9DA6-FD1C-01FB460C1999}"/>
                </a:ext>
              </a:extLst>
            </p:cNvPr>
            <p:cNvCxnSpPr>
              <a:stCxn id="19" idx="3"/>
              <a:endCxn id="21" idx="2"/>
            </p:cNvCxnSpPr>
            <p:nvPr/>
          </p:nvCxnSpPr>
          <p:spPr>
            <a:xfrm flipV="1">
              <a:off x="5690767" y="8620890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mond 22">
              <a:extLst>
                <a:ext uri="{FF2B5EF4-FFF2-40B4-BE49-F238E27FC236}">
                  <a16:creationId xmlns:a16="http://schemas.microsoft.com/office/drawing/2014/main" id="{46D6025B-8CD7-2A19-797C-54E683A14424}"/>
                </a:ext>
              </a:extLst>
            </p:cNvPr>
            <p:cNvSpPr/>
            <p:nvPr/>
          </p:nvSpPr>
          <p:spPr>
            <a:xfrm>
              <a:off x="4774490" y="8245447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1D5A2979-1178-9687-6B75-647A0E7EC38D}"/>
                </a:ext>
              </a:extLst>
            </p:cNvPr>
            <p:cNvSpPr/>
            <p:nvPr/>
          </p:nvSpPr>
          <p:spPr>
            <a:xfrm>
              <a:off x="4329626" y="7889239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F9AD5E1B-9B2D-3C3E-90EA-69F8F46A9F45}"/>
                </a:ext>
              </a:extLst>
            </p:cNvPr>
            <p:cNvCxnSpPr>
              <a:cxnSpLocks/>
              <a:stCxn id="23" idx="3"/>
            </p:cNvCxnSpPr>
            <p:nvPr/>
          </p:nvCxnSpPr>
          <p:spPr>
            <a:xfrm flipV="1">
              <a:off x="5251085" y="8265781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91D69825-7535-1C3E-352D-9E6BB0322AFA}"/>
                </a:ext>
              </a:extLst>
            </p:cNvPr>
            <p:cNvCxnSpPr>
              <a:stCxn id="23" idx="1"/>
              <a:endCxn id="24" idx="2"/>
            </p:cNvCxnSpPr>
            <p:nvPr/>
          </p:nvCxnSpPr>
          <p:spPr>
            <a:xfrm rot="10800000">
              <a:off x="4567924" y="8265781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A5554C62-0BDC-F358-5D02-CB650C061ED2}"/>
                </a:ext>
              </a:extLst>
            </p:cNvPr>
            <p:cNvCxnSpPr>
              <a:stCxn id="19" idx="1"/>
              <a:endCxn id="23" idx="2"/>
            </p:cNvCxnSpPr>
            <p:nvPr/>
          </p:nvCxnSpPr>
          <p:spPr>
            <a:xfrm rot="10800000">
              <a:off x="5012788" y="8621989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mond 27">
              <a:extLst>
                <a:ext uri="{FF2B5EF4-FFF2-40B4-BE49-F238E27FC236}">
                  <a16:creationId xmlns:a16="http://schemas.microsoft.com/office/drawing/2014/main" id="{B2E2FB01-DECD-2818-226E-55ADA619BCFB}"/>
                </a:ext>
              </a:extLst>
            </p:cNvPr>
            <p:cNvSpPr/>
            <p:nvPr/>
          </p:nvSpPr>
          <p:spPr>
            <a:xfrm>
              <a:off x="4777307" y="7533975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89EF3E77-2716-3988-2387-A9ED2F13F26E}"/>
                </a:ext>
              </a:extLst>
            </p:cNvPr>
            <p:cNvSpPr/>
            <p:nvPr/>
          </p:nvSpPr>
          <p:spPr>
            <a:xfrm>
              <a:off x="5673178" y="7533975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FABC059A-DBFB-D012-EF96-79E4C21DD3CB}"/>
                </a:ext>
              </a:extLst>
            </p:cNvPr>
            <p:cNvCxnSpPr>
              <a:stCxn id="18" idx="3"/>
              <a:endCxn id="29" idx="2"/>
            </p:cNvCxnSpPr>
            <p:nvPr/>
          </p:nvCxnSpPr>
          <p:spPr>
            <a:xfrm flipV="1">
              <a:off x="5698766" y="7910517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6B34E532-EF08-7C36-6C95-AA64DA1BBA36}"/>
                </a:ext>
              </a:extLst>
            </p:cNvPr>
            <p:cNvCxnSpPr>
              <a:stCxn id="18" idx="1"/>
              <a:endCxn id="28" idx="2"/>
            </p:cNvCxnSpPr>
            <p:nvPr/>
          </p:nvCxnSpPr>
          <p:spPr>
            <a:xfrm rot="10800000">
              <a:off x="5015604" y="7910517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6DB0EB45-F19A-A1E3-E91C-E9BB2758D946}"/>
                </a:ext>
              </a:extLst>
            </p:cNvPr>
            <p:cNvSpPr/>
            <p:nvPr/>
          </p:nvSpPr>
          <p:spPr>
            <a:xfrm>
              <a:off x="7303566" y="7890182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020AC41D-2B3D-F71B-22FF-58E957EFF1F2}"/>
                </a:ext>
              </a:extLst>
            </p:cNvPr>
            <p:cNvSpPr/>
            <p:nvPr/>
          </p:nvSpPr>
          <p:spPr>
            <a:xfrm>
              <a:off x="7295568" y="8598513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F713F726-7ECD-1CF9-1E2F-3CC9CF0FBACB}"/>
                </a:ext>
              </a:extLst>
            </p:cNvPr>
            <p:cNvCxnSpPr>
              <a:cxnSpLocks/>
              <a:endCxn id="33" idx="2"/>
            </p:cNvCxnSpPr>
            <p:nvPr/>
          </p:nvCxnSpPr>
          <p:spPr>
            <a:xfrm flipV="1">
              <a:off x="7533865" y="8975055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Diamond 34">
              <a:extLst>
                <a:ext uri="{FF2B5EF4-FFF2-40B4-BE49-F238E27FC236}">
                  <a16:creationId xmlns:a16="http://schemas.microsoft.com/office/drawing/2014/main" id="{60F7CD5D-D009-FCA3-9ACC-27F38472E8ED}"/>
                </a:ext>
              </a:extLst>
            </p:cNvPr>
            <p:cNvSpPr/>
            <p:nvPr/>
          </p:nvSpPr>
          <p:spPr>
            <a:xfrm>
              <a:off x="7745614" y="8244348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22B7AAB4-5D56-5517-444B-B4F6477E5AB1}"/>
                </a:ext>
              </a:extLst>
            </p:cNvPr>
            <p:cNvCxnSpPr>
              <a:stCxn id="33" idx="3"/>
              <a:endCxn id="35" idx="2"/>
            </p:cNvCxnSpPr>
            <p:nvPr/>
          </p:nvCxnSpPr>
          <p:spPr>
            <a:xfrm flipV="1">
              <a:off x="7772163" y="8620889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Diamond 36">
              <a:extLst>
                <a:ext uri="{FF2B5EF4-FFF2-40B4-BE49-F238E27FC236}">
                  <a16:creationId xmlns:a16="http://schemas.microsoft.com/office/drawing/2014/main" id="{9A89A218-84ED-B5A8-13C7-24EDB5EEAF5B}"/>
                </a:ext>
              </a:extLst>
            </p:cNvPr>
            <p:cNvSpPr/>
            <p:nvPr/>
          </p:nvSpPr>
          <p:spPr>
            <a:xfrm>
              <a:off x="6855886" y="8245446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8" name="Diamond 37">
              <a:extLst>
                <a:ext uri="{FF2B5EF4-FFF2-40B4-BE49-F238E27FC236}">
                  <a16:creationId xmlns:a16="http://schemas.microsoft.com/office/drawing/2014/main" id="{38F10527-7329-138E-D3F2-666AB6F50D30}"/>
                </a:ext>
              </a:extLst>
            </p:cNvPr>
            <p:cNvSpPr/>
            <p:nvPr/>
          </p:nvSpPr>
          <p:spPr>
            <a:xfrm>
              <a:off x="6411021" y="7889238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D62218D0-0016-FE93-CB45-D8FAD257825C}"/>
                </a:ext>
              </a:extLst>
            </p:cNvPr>
            <p:cNvCxnSpPr>
              <a:cxnSpLocks/>
              <a:stCxn id="37" idx="3"/>
            </p:cNvCxnSpPr>
            <p:nvPr/>
          </p:nvCxnSpPr>
          <p:spPr>
            <a:xfrm flipV="1">
              <a:off x="7332481" y="8265780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or: Elbow 39">
              <a:extLst>
                <a:ext uri="{FF2B5EF4-FFF2-40B4-BE49-F238E27FC236}">
                  <a16:creationId xmlns:a16="http://schemas.microsoft.com/office/drawing/2014/main" id="{C4948095-65B9-4837-3CFD-86E7A0CE1378}"/>
                </a:ext>
              </a:extLst>
            </p:cNvPr>
            <p:cNvCxnSpPr>
              <a:cxnSpLocks/>
              <a:stCxn id="37" idx="1"/>
              <a:endCxn id="38" idx="2"/>
            </p:cNvCxnSpPr>
            <p:nvPr/>
          </p:nvCxnSpPr>
          <p:spPr>
            <a:xfrm rot="10800000">
              <a:off x="6649319" y="8265780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or: Elbow 40">
              <a:extLst>
                <a:ext uri="{FF2B5EF4-FFF2-40B4-BE49-F238E27FC236}">
                  <a16:creationId xmlns:a16="http://schemas.microsoft.com/office/drawing/2014/main" id="{3F7828E5-BDD7-1012-4F84-790F6256CFCA}"/>
                </a:ext>
              </a:extLst>
            </p:cNvPr>
            <p:cNvCxnSpPr>
              <a:stCxn id="33" idx="1"/>
              <a:endCxn id="37" idx="2"/>
            </p:cNvCxnSpPr>
            <p:nvPr/>
          </p:nvCxnSpPr>
          <p:spPr>
            <a:xfrm rot="10800000">
              <a:off x="7094184" y="8621987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Diamond 41">
              <a:extLst>
                <a:ext uri="{FF2B5EF4-FFF2-40B4-BE49-F238E27FC236}">
                  <a16:creationId xmlns:a16="http://schemas.microsoft.com/office/drawing/2014/main" id="{ED99C025-3EC2-3C60-F227-36279CE577A0}"/>
                </a:ext>
              </a:extLst>
            </p:cNvPr>
            <p:cNvSpPr/>
            <p:nvPr/>
          </p:nvSpPr>
          <p:spPr>
            <a:xfrm>
              <a:off x="7754573" y="7533974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54126861-3D09-3EDC-CEAC-1EDCC6B4102C}"/>
                </a:ext>
              </a:extLst>
            </p:cNvPr>
            <p:cNvCxnSpPr>
              <a:stCxn id="32" idx="3"/>
              <a:endCxn id="42" idx="2"/>
            </p:cNvCxnSpPr>
            <p:nvPr/>
          </p:nvCxnSpPr>
          <p:spPr>
            <a:xfrm flipV="1">
              <a:off x="7780161" y="7910516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F48C7D0C-34D9-3006-827B-27F6AF3338AD}"/>
                </a:ext>
              </a:extLst>
            </p:cNvPr>
            <p:cNvCxnSpPr>
              <a:cxnSpLocks/>
              <a:stCxn id="32" idx="1"/>
              <a:endCxn id="45" idx="2"/>
            </p:cNvCxnSpPr>
            <p:nvPr/>
          </p:nvCxnSpPr>
          <p:spPr>
            <a:xfrm rot="10800000">
              <a:off x="7101927" y="7927196"/>
              <a:ext cx="201640" cy="15125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Diamond 44">
              <a:extLst>
                <a:ext uri="{FF2B5EF4-FFF2-40B4-BE49-F238E27FC236}">
                  <a16:creationId xmlns:a16="http://schemas.microsoft.com/office/drawing/2014/main" id="{61417604-9D96-89F6-89F3-93F7657AA7BF}"/>
                </a:ext>
              </a:extLst>
            </p:cNvPr>
            <p:cNvSpPr/>
            <p:nvPr/>
          </p:nvSpPr>
          <p:spPr>
            <a:xfrm>
              <a:off x="6863629" y="755065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46" name="Diamond 45">
              <a:extLst>
                <a:ext uri="{FF2B5EF4-FFF2-40B4-BE49-F238E27FC236}">
                  <a16:creationId xmlns:a16="http://schemas.microsoft.com/office/drawing/2014/main" id="{FF442218-1399-B5FB-CE9C-4E60178200DB}"/>
                </a:ext>
              </a:extLst>
            </p:cNvPr>
            <p:cNvSpPr/>
            <p:nvPr/>
          </p:nvSpPr>
          <p:spPr>
            <a:xfrm>
              <a:off x="6418764" y="7194447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7" name="Diamond 46">
              <a:extLst>
                <a:ext uri="{FF2B5EF4-FFF2-40B4-BE49-F238E27FC236}">
                  <a16:creationId xmlns:a16="http://schemas.microsoft.com/office/drawing/2014/main" id="{C867D91F-2486-03D4-B39A-CFBF8BEB3F57}"/>
                </a:ext>
              </a:extLst>
            </p:cNvPr>
            <p:cNvSpPr/>
            <p:nvPr/>
          </p:nvSpPr>
          <p:spPr>
            <a:xfrm>
              <a:off x="7314635" y="7194447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8" name="Connector: Elbow 47">
              <a:extLst>
                <a:ext uri="{FF2B5EF4-FFF2-40B4-BE49-F238E27FC236}">
                  <a16:creationId xmlns:a16="http://schemas.microsoft.com/office/drawing/2014/main" id="{90087EFE-FD2E-E617-7634-AB715EEC233F}"/>
                </a:ext>
              </a:extLst>
            </p:cNvPr>
            <p:cNvCxnSpPr>
              <a:stCxn id="45" idx="3"/>
              <a:endCxn id="47" idx="2"/>
            </p:cNvCxnSpPr>
            <p:nvPr/>
          </p:nvCxnSpPr>
          <p:spPr>
            <a:xfrm flipV="1">
              <a:off x="7340224" y="7570988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8064D115-0EFB-6A6F-EAB4-C0029B262180}"/>
                </a:ext>
              </a:extLst>
            </p:cNvPr>
            <p:cNvCxnSpPr>
              <a:stCxn id="45" idx="1"/>
              <a:endCxn id="46" idx="2"/>
            </p:cNvCxnSpPr>
            <p:nvPr/>
          </p:nvCxnSpPr>
          <p:spPr>
            <a:xfrm rot="10800000">
              <a:off x="6657062" y="7570989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Arrow: Right 55">
            <a:extLst>
              <a:ext uri="{FF2B5EF4-FFF2-40B4-BE49-F238E27FC236}">
                <a16:creationId xmlns:a16="http://schemas.microsoft.com/office/drawing/2014/main" id="{A68D378E-AF49-1C18-96A4-76ADA0A02E2F}"/>
              </a:ext>
            </a:extLst>
          </p:cNvPr>
          <p:cNvSpPr/>
          <p:nvPr/>
        </p:nvSpPr>
        <p:spPr>
          <a:xfrm rot="6826594">
            <a:off x="6341337" y="2835215"/>
            <a:ext cx="559618" cy="52418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382903A1-FDA2-BF14-1A1C-A617020994F2}"/>
              </a:ext>
            </a:extLst>
          </p:cNvPr>
          <p:cNvSpPr/>
          <p:nvPr/>
        </p:nvSpPr>
        <p:spPr>
          <a:xfrm>
            <a:off x="5334632" y="428713"/>
            <a:ext cx="4347533" cy="2737673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“If intensity in the top-hat image is low, the classifier needs to take other features into account.”</a:t>
            </a:r>
            <a:endParaRPr lang="LID4096" sz="3200" dirty="0"/>
          </a:p>
        </p:txBody>
      </p:sp>
    </p:spTree>
    <p:extLst>
      <p:ext uri="{BB962C8B-B14F-4D97-AF65-F5344CB8AC3E}">
        <p14:creationId xmlns:p14="http://schemas.microsoft.com/office/powerpoint/2010/main" val="1357388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076C3D-FC7A-B54B-769B-65B655327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Explainable Artificial Intelligence (XAI)</a:t>
            </a:r>
            <a:endParaRPr lang="LID4096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5D73B7-51A9-14EF-E85C-247E4C02A6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69051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Active field of research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Key Points: Giving people the opportunity to</a:t>
            </a:r>
          </a:p>
          <a:p>
            <a:pPr marL="738900" lvl="1" indent="-342900"/>
            <a:r>
              <a:rPr lang="en-GB" dirty="0"/>
              <a:t>develop trust in AI systems,</a:t>
            </a:r>
          </a:p>
          <a:p>
            <a:pPr marL="738900" lvl="1" indent="-342900"/>
            <a:r>
              <a:rPr lang="en-GB" dirty="0"/>
              <a:t>interact effectively with AI systems, and</a:t>
            </a:r>
          </a:p>
          <a:p>
            <a:pPr marL="738900" lvl="1" indent="-342900"/>
            <a:r>
              <a:rPr lang="en-GB" dirty="0"/>
              <a:t>predict the outcomes of AI systems.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79381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82E71B3-90EC-F835-CB5F-B53AB628C2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B5B60FEE-E5A4-915B-BB36-B80B2E018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537" y="3140381"/>
            <a:ext cx="7579359" cy="28871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C3229C-868F-B49E-6609-CE0B55A03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SHAP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1948A-45DD-B305-703B-EC1A0853AB4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98286"/>
          </a:xfrm>
        </p:spPr>
        <p:txBody>
          <a:bodyPr/>
          <a:lstStyle/>
          <a:p>
            <a:r>
              <a:rPr lang="en-GB" dirty="0"/>
              <a:t>Allows interpreting classification results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39E8B4-3F79-5144-AFA3-BD5E3CA765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-105"/>
          <a:stretch/>
        </p:blipFill>
        <p:spPr>
          <a:xfrm>
            <a:off x="96624" y="1653608"/>
            <a:ext cx="5121576" cy="1239153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7A64598E-5BA8-7C05-2558-EB925DE782E0}"/>
              </a:ext>
            </a:extLst>
          </p:cNvPr>
          <p:cNvSpPr/>
          <p:nvPr/>
        </p:nvSpPr>
        <p:spPr>
          <a:xfrm>
            <a:off x="8741176" y="1838820"/>
            <a:ext cx="865903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?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C10F902-A66F-5B34-3B15-D8FBA6AB3D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8887" y="1751707"/>
            <a:ext cx="1141054" cy="1141054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1A76C0BB-0695-AC98-45D4-77353124230E}"/>
              </a:ext>
            </a:extLst>
          </p:cNvPr>
          <p:cNvSpPr/>
          <p:nvPr/>
        </p:nvSpPr>
        <p:spPr>
          <a:xfrm>
            <a:off x="5355267" y="1838820"/>
            <a:ext cx="879674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6E64CEB-8D65-1219-8949-B95B4F850479}"/>
              </a:ext>
            </a:extLst>
          </p:cNvPr>
          <p:cNvGrpSpPr/>
          <p:nvPr/>
        </p:nvGrpSpPr>
        <p:grpSpPr>
          <a:xfrm>
            <a:off x="6457497" y="1682770"/>
            <a:ext cx="1894208" cy="1246820"/>
            <a:chOff x="4329626" y="7194447"/>
            <a:chExt cx="3901542" cy="2045128"/>
          </a:xfrm>
        </p:grpSpPr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id="{8C27C25A-60F4-62BE-5AA9-8EE8BB810BDE}"/>
                </a:ext>
              </a:extLst>
            </p:cNvPr>
            <p:cNvSpPr/>
            <p:nvPr/>
          </p:nvSpPr>
          <p:spPr>
            <a:xfrm>
              <a:off x="5222171" y="7890183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19" name="Diamond 18">
              <a:extLst>
                <a:ext uri="{FF2B5EF4-FFF2-40B4-BE49-F238E27FC236}">
                  <a16:creationId xmlns:a16="http://schemas.microsoft.com/office/drawing/2014/main" id="{228DDF7B-6C2A-467A-1EB8-78B345A866CD}"/>
                </a:ext>
              </a:extLst>
            </p:cNvPr>
            <p:cNvSpPr/>
            <p:nvPr/>
          </p:nvSpPr>
          <p:spPr>
            <a:xfrm>
              <a:off x="5214172" y="859851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0157F5C-36C8-DBBF-9E51-F0EEB55A85C7}"/>
                </a:ext>
              </a:extLst>
            </p:cNvPr>
            <p:cNvCxnSpPr>
              <a:cxnSpLocks/>
              <a:endCxn id="19" idx="2"/>
            </p:cNvCxnSpPr>
            <p:nvPr/>
          </p:nvCxnSpPr>
          <p:spPr>
            <a:xfrm flipV="1">
              <a:off x="5452470" y="8975056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mond 20">
              <a:extLst>
                <a:ext uri="{FF2B5EF4-FFF2-40B4-BE49-F238E27FC236}">
                  <a16:creationId xmlns:a16="http://schemas.microsoft.com/office/drawing/2014/main" id="{DF53DDEC-9219-6823-6C3C-CB79D81912E6}"/>
                </a:ext>
              </a:extLst>
            </p:cNvPr>
            <p:cNvSpPr/>
            <p:nvPr/>
          </p:nvSpPr>
          <p:spPr>
            <a:xfrm>
              <a:off x="5664219" y="8244349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144F48DE-033A-4AD9-C1E7-17C3BCB1C093}"/>
                </a:ext>
              </a:extLst>
            </p:cNvPr>
            <p:cNvCxnSpPr>
              <a:stCxn id="19" idx="3"/>
              <a:endCxn id="21" idx="2"/>
            </p:cNvCxnSpPr>
            <p:nvPr/>
          </p:nvCxnSpPr>
          <p:spPr>
            <a:xfrm flipV="1">
              <a:off x="5690767" y="8620890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mond 22">
              <a:extLst>
                <a:ext uri="{FF2B5EF4-FFF2-40B4-BE49-F238E27FC236}">
                  <a16:creationId xmlns:a16="http://schemas.microsoft.com/office/drawing/2014/main" id="{1B6BDA3D-AE3D-5036-2169-FCCBF02E12E8}"/>
                </a:ext>
              </a:extLst>
            </p:cNvPr>
            <p:cNvSpPr/>
            <p:nvPr/>
          </p:nvSpPr>
          <p:spPr>
            <a:xfrm>
              <a:off x="4774490" y="8245447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04E7D4D5-3361-0472-BD63-2E5F103E9078}"/>
                </a:ext>
              </a:extLst>
            </p:cNvPr>
            <p:cNvSpPr/>
            <p:nvPr/>
          </p:nvSpPr>
          <p:spPr>
            <a:xfrm>
              <a:off x="4329626" y="7889239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B2E2F2B8-4EB2-D2B9-B87C-82D769B23C46}"/>
                </a:ext>
              </a:extLst>
            </p:cNvPr>
            <p:cNvCxnSpPr>
              <a:cxnSpLocks/>
              <a:stCxn id="23" idx="3"/>
            </p:cNvCxnSpPr>
            <p:nvPr/>
          </p:nvCxnSpPr>
          <p:spPr>
            <a:xfrm flipV="1">
              <a:off x="5251085" y="8265781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C0D63CD6-C6AF-7AFE-8E17-8375A42BB22D}"/>
                </a:ext>
              </a:extLst>
            </p:cNvPr>
            <p:cNvCxnSpPr>
              <a:stCxn id="23" idx="1"/>
              <a:endCxn id="24" idx="2"/>
            </p:cNvCxnSpPr>
            <p:nvPr/>
          </p:nvCxnSpPr>
          <p:spPr>
            <a:xfrm rot="10800000">
              <a:off x="4567924" y="8265781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8839DD49-9B42-E292-336D-39E0177DE46D}"/>
                </a:ext>
              </a:extLst>
            </p:cNvPr>
            <p:cNvCxnSpPr>
              <a:stCxn id="19" idx="1"/>
              <a:endCxn id="23" idx="2"/>
            </p:cNvCxnSpPr>
            <p:nvPr/>
          </p:nvCxnSpPr>
          <p:spPr>
            <a:xfrm rot="10800000">
              <a:off x="5012788" y="8621989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mond 27">
              <a:extLst>
                <a:ext uri="{FF2B5EF4-FFF2-40B4-BE49-F238E27FC236}">
                  <a16:creationId xmlns:a16="http://schemas.microsoft.com/office/drawing/2014/main" id="{02EB8F8D-19B0-29EC-F47A-F04FD7D36914}"/>
                </a:ext>
              </a:extLst>
            </p:cNvPr>
            <p:cNvSpPr/>
            <p:nvPr/>
          </p:nvSpPr>
          <p:spPr>
            <a:xfrm>
              <a:off x="4777307" y="7533975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D847824B-8993-EAF9-A6EC-387D7E9AEE20}"/>
                </a:ext>
              </a:extLst>
            </p:cNvPr>
            <p:cNvSpPr/>
            <p:nvPr/>
          </p:nvSpPr>
          <p:spPr>
            <a:xfrm>
              <a:off x="5673178" y="7533975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09C07C9E-ED98-E46D-ABDF-155604DF1E00}"/>
                </a:ext>
              </a:extLst>
            </p:cNvPr>
            <p:cNvCxnSpPr>
              <a:stCxn id="18" idx="3"/>
              <a:endCxn id="29" idx="2"/>
            </p:cNvCxnSpPr>
            <p:nvPr/>
          </p:nvCxnSpPr>
          <p:spPr>
            <a:xfrm flipV="1">
              <a:off x="5698766" y="7910517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F960B487-8B18-1B9F-0C15-E6B770905839}"/>
                </a:ext>
              </a:extLst>
            </p:cNvPr>
            <p:cNvCxnSpPr>
              <a:stCxn id="18" idx="1"/>
              <a:endCxn id="28" idx="2"/>
            </p:cNvCxnSpPr>
            <p:nvPr/>
          </p:nvCxnSpPr>
          <p:spPr>
            <a:xfrm rot="10800000">
              <a:off x="5015604" y="7910517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44651F5E-F7D8-6EF7-E478-17050AD7FAD9}"/>
                </a:ext>
              </a:extLst>
            </p:cNvPr>
            <p:cNvSpPr/>
            <p:nvPr/>
          </p:nvSpPr>
          <p:spPr>
            <a:xfrm>
              <a:off x="7303566" y="7890182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1C286C1A-FC7B-1F73-7A90-F9E020710169}"/>
                </a:ext>
              </a:extLst>
            </p:cNvPr>
            <p:cNvSpPr/>
            <p:nvPr/>
          </p:nvSpPr>
          <p:spPr>
            <a:xfrm>
              <a:off x="7295568" y="8598513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353406C4-6A47-E534-C21E-6F1C2E492ACF}"/>
                </a:ext>
              </a:extLst>
            </p:cNvPr>
            <p:cNvCxnSpPr>
              <a:cxnSpLocks/>
              <a:endCxn id="33" idx="2"/>
            </p:cNvCxnSpPr>
            <p:nvPr/>
          </p:nvCxnSpPr>
          <p:spPr>
            <a:xfrm flipV="1">
              <a:off x="7533865" y="8975055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Diamond 34">
              <a:extLst>
                <a:ext uri="{FF2B5EF4-FFF2-40B4-BE49-F238E27FC236}">
                  <a16:creationId xmlns:a16="http://schemas.microsoft.com/office/drawing/2014/main" id="{0E4682F5-455A-50D6-E7E1-3EC6B56811E7}"/>
                </a:ext>
              </a:extLst>
            </p:cNvPr>
            <p:cNvSpPr/>
            <p:nvPr/>
          </p:nvSpPr>
          <p:spPr>
            <a:xfrm>
              <a:off x="7745614" y="8244348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937572A8-D29C-A71A-B88C-02406BCF7989}"/>
                </a:ext>
              </a:extLst>
            </p:cNvPr>
            <p:cNvCxnSpPr>
              <a:stCxn id="33" idx="3"/>
              <a:endCxn id="35" idx="2"/>
            </p:cNvCxnSpPr>
            <p:nvPr/>
          </p:nvCxnSpPr>
          <p:spPr>
            <a:xfrm flipV="1">
              <a:off x="7772163" y="8620889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Diamond 36">
              <a:extLst>
                <a:ext uri="{FF2B5EF4-FFF2-40B4-BE49-F238E27FC236}">
                  <a16:creationId xmlns:a16="http://schemas.microsoft.com/office/drawing/2014/main" id="{FA2A40C4-7EBA-EA83-3F4D-695D268E7E0E}"/>
                </a:ext>
              </a:extLst>
            </p:cNvPr>
            <p:cNvSpPr/>
            <p:nvPr/>
          </p:nvSpPr>
          <p:spPr>
            <a:xfrm>
              <a:off x="6855886" y="8245446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8" name="Diamond 37">
              <a:extLst>
                <a:ext uri="{FF2B5EF4-FFF2-40B4-BE49-F238E27FC236}">
                  <a16:creationId xmlns:a16="http://schemas.microsoft.com/office/drawing/2014/main" id="{3CCF87A7-8064-E04E-8110-74193ABD214C}"/>
                </a:ext>
              </a:extLst>
            </p:cNvPr>
            <p:cNvSpPr/>
            <p:nvPr/>
          </p:nvSpPr>
          <p:spPr>
            <a:xfrm>
              <a:off x="6411021" y="7889238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97388CE6-EF59-031A-B905-4FD75EED4A0B}"/>
                </a:ext>
              </a:extLst>
            </p:cNvPr>
            <p:cNvCxnSpPr>
              <a:cxnSpLocks/>
              <a:stCxn id="37" idx="3"/>
            </p:cNvCxnSpPr>
            <p:nvPr/>
          </p:nvCxnSpPr>
          <p:spPr>
            <a:xfrm flipV="1">
              <a:off x="7332481" y="8265780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or: Elbow 39">
              <a:extLst>
                <a:ext uri="{FF2B5EF4-FFF2-40B4-BE49-F238E27FC236}">
                  <a16:creationId xmlns:a16="http://schemas.microsoft.com/office/drawing/2014/main" id="{F13281E3-5EF2-92D1-1FA0-CFB58D29469B}"/>
                </a:ext>
              </a:extLst>
            </p:cNvPr>
            <p:cNvCxnSpPr>
              <a:cxnSpLocks/>
              <a:stCxn id="37" idx="1"/>
              <a:endCxn id="38" idx="2"/>
            </p:cNvCxnSpPr>
            <p:nvPr/>
          </p:nvCxnSpPr>
          <p:spPr>
            <a:xfrm rot="10800000">
              <a:off x="6649319" y="8265780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or: Elbow 40">
              <a:extLst>
                <a:ext uri="{FF2B5EF4-FFF2-40B4-BE49-F238E27FC236}">
                  <a16:creationId xmlns:a16="http://schemas.microsoft.com/office/drawing/2014/main" id="{245FC915-2F25-54BF-7DAE-C97079F28685}"/>
                </a:ext>
              </a:extLst>
            </p:cNvPr>
            <p:cNvCxnSpPr>
              <a:stCxn id="33" idx="1"/>
              <a:endCxn id="37" idx="2"/>
            </p:cNvCxnSpPr>
            <p:nvPr/>
          </p:nvCxnSpPr>
          <p:spPr>
            <a:xfrm rot="10800000">
              <a:off x="7094184" y="8621987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Diamond 41">
              <a:extLst>
                <a:ext uri="{FF2B5EF4-FFF2-40B4-BE49-F238E27FC236}">
                  <a16:creationId xmlns:a16="http://schemas.microsoft.com/office/drawing/2014/main" id="{16EAB9B7-DF7C-974B-DB2C-DE499C6A52B5}"/>
                </a:ext>
              </a:extLst>
            </p:cNvPr>
            <p:cNvSpPr/>
            <p:nvPr/>
          </p:nvSpPr>
          <p:spPr>
            <a:xfrm>
              <a:off x="7754573" y="7533974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D8C257C3-2769-06DC-C72B-04169D524D06}"/>
                </a:ext>
              </a:extLst>
            </p:cNvPr>
            <p:cNvCxnSpPr>
              <a:stCxn id="32" idx="3"/>
              <a:endCxn id="42" idx="2"/>
            </p:cNvCxnSpPr>
            <p:nvPr/>
          </p:nvCxnSpPr>
          <p:spPr>
            <a:xfrm flipV="1">
              <a:off x="7780161" y="7910516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D4337973-994A-4B48-8948-F01020143FEE}"/>
                </a:ext>
              </a:extLst>
            </p:cNvPr>
            <p:cNvCxnSpPr>
              <a:cxnSpLocks/>
              <a:stCxn id="32" idx="1"/>
              <a:endCxn id="45" idx="2"/>
            </p:cNvCxnSpPr>
            <p:nvPr/>
          </p:nvCxnSpPr>
          <p:spPr>
            <a:xfrm rot="10800000">
              <a:off x="7101927" y="7927196"/>
              <a:ext cx="201640" cy="15125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Diamond 44">
              <a:extLst>
                <a:ext uri="{FF2B5EF4-FFF2-40B4-BE49-F238E27FC236}">
                  <a16:creationId xmlns:a16="http://schemas.microsoft.com/office/drawing/2014/main" id="{F29314AE-563B-77E7-C05E-2CCF1C924272}"/>
                </a:ext>
              </a:extLst>
            </p:cNvPr>
            <p:cNvSpPr/>
            <p:nvPr/>
          </p:nvSpPr>
          <p:spPr>
            <a:xfrm>
              <a:off x="6863629" y="755065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46" name="Diamond 45">
              <a:extLst>
                <a:ext uri="{FF2B5EF4-FFF2-40B4-BE49-F238E27FC236}">
                  <a16:creationId xmlns:a16="http://schemas.microsoft.com/office/drawing/2014/main" id="{52D2AA25-1039-42D1-4DD9-A5C381200B1D}"/>
                </a:ext>
              </a:extLst>
            </p:cNvPr>
            <p:cNvSpPr/>
            <p:nvPr/>
          </p:nvSpPr>
          <p:spPr>
            <a:xfrm>
              <a:off x="6418764" y="7194447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7" name="Diamond 46">
              <a:extLst>
                <a:ext uri="{FF2B5EF4-FFF2-40B4-BE49-F238E27FC236}">
                  <a16:creationId xmlns:a16="http://schemas.microsoft.com/office/drawing/2014/main" id="{AEBAD3F2-EEF1-7DB0-03F3-23AD2A1E4EA3}"/>
                </a:ext>
              </a:extLst>
            </p:cNvPr>
            <p:cNvSpPr/>
            <p:nvPr/>
          </p:nvSpPr>
          <p:spPr>
            <a:xfrm>
              <a:off x="7314635" y="7194447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8" name="Connector: Elbow 47">
              <a:extLst>
                <a:ext uri="{FF2B5EF4-FFF2-40B4-BE49-F238E27FC236}">
                  <a16:creationId xmlns:a16="http://schemas.microsoft.com/office/drawing/2014/main" id="{7F9230BA-FACC-2817-FA16-1D194C25140A}"/>
                </a:ext>
              </a:extLst>
            </p:cNvPr>
            <p:cNvCxnSpPr>
              <a:stCxn id="45" idx="3"/>
              <a:endCxn id="47" idx="2"/>
            </p:cNvCxnSpPr>
            <p:nvPr/>
          </p:nvCxnSpPr>
          <p:spPr>
            <a:xfrm flipV="1">
              <a:off x="7340224" y="7570988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2F2C81CB-3E49-2864-C953-62BA6155946B}"/>
                </a:ext>
              </a:extLst>
            </p:cNvPr>
            <p:cNvCxnSpPr>
              <a:stCxn id="45" idx="1"/>
              <a:endCxn id="46" idx="2"/>
            </p:cNvCxnSpPr>
            <p:nvPr/>
          </p:nvCxnSpPr>
          <p:spPr>
            <a:xfrm rot="10800000">
              <a:off x="6657062" y="7570989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Arrow: Right 55">
            <a:extLst>
              <a:ext uri="{FF2B5EF4-FFF2-40B4-BE49-F238E27FC236}">
                <a16:creationId xmlns:a16="http://schemas.microsoft.com/office/drawing/2014/main" id="{3685B736-CAC9-D332-F995-629920C8A638}"/>
              </a:ext>
            </a:extLst>
          </p:cNvPr>
          <p:cNvSpPr/>
          <p:nvPr/>
        </p:nvSpPr>
        <p:spPr>
          <a:xfrm rot="6826594">
            <a:off x="6341337" y="2835215"/>
            <a:ext cx="559618" cy="52418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4B184132-BAF7-76F8-C830-48AA95847CB6}"/>
              </a:ext>
            </a:extLst>
          </p:cNvPr>
          <p:cNvSpPr/>
          <p:nvPr/>
        </p:nvSpPr>
        <p:spPr>
          <a:xfrm>
            <a:off x="5334632" y="428713"/>
            <a:ext cx="4347533" cy="2737673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“The random feature has no value for classification.”</a:t>
            </a:r>
            <a:endParaRPr lang="LID4096" sz="3200" dirty="0"/>
          </a:p>
        </p:txBody>
      </p:sp>
    </p:spTree>
    <p:extLst>
      <p:ext uri="{BB962C8B-B14F-4D97-AF65-F5344CB8AC3E}">
        <p14:creationId xmlns:p14="http://schemas.microsoft.com/office/powerpoint/2010/main" val="37545755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7A69A-26EB-4030-3D76-FC0DFC623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Pitfall: Correlation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AF7DE-0320-4AA3-7AA2-AF50CF55D8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12355"/>
          </a:xfrm>
        </p:spPr>
        <p:txBody>
          <a:bodyPr/>
          <a:lstStyle/>
          <a:p>
            <a:r>
              <a:rPr lang="en-GB" dirty="0"/>
              <a:t>Correlated features may harm interpretability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FADC21-B882-13A7-9A01-58206A74B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78" y="3251199"/>
            <a:ext cx="7288436" cy="27763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ADCAA3-1B87-42FC-7022-F08059036AE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-105"/>
          <a:stretch/>
        </p:blipFill>
        <p:spPr>
          <a:xfrm>
            <a:off x="116944" y="1734888"/>
            <a:ext cx="5121576" cy="123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5038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2F5032E-641C-E339-0092-EA7756287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5BC04-7982-DEEF-1EFC-588D37F25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Pitfall: Correlation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59CA3-0FDD-3A23-B680-A3783291950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12355"/>
          </a:xfrm>
        </p:spPr>
        <p:txBody>
          <a:bodyPr/>
          <a:lstStyle/>
          <a:p>
            <a:r>
              <a:rPr lang="en-GB" dirty="0"/>
              <a:t>Correlated features may harm interpretability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4F6807-3BEF-19BF-EB85-7B86C1A1C5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78" y="3251199"/>
            <a:ext cx="7288436" cy="27763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151DD5-DADD-4A77-8141-7E22D3D96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956" y="3251199"/>
            <a:ext cx="5406953" cy="26252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A92B4D-D4A7-7BBE-7F34-5E7A8863B0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24" y="1616908"/>
            <a:ext cx="8040822" cy="1355315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25B0AF4-344B-5D27-5052-5751221332D1}"/>
              </a:ext>
            </a:extLst>
          </p:cNvPr>
          <p:cNvSpPr/>
          <p:nvPr/>
        </p:nvSpPr>
        <p:spPr>
          <a:xfrm>
            <a:off x="3636169" y="4029075"/>
            <a:ext cx="2800350" cy="907256"/>
          </a:xfrm>
          <a:prstGeom prst="round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0D911DB-4C9E-258C-76AF-6345FFC374EF}"/>
              </a:ext>
            </a:extLst>
          </p:cNvPr>
          <p:cNvSpPr/>
          <p:nvPr/>
        </p:nvSpPr>
        <p:spPr>
          <a:xfrm>
            <a:off x="9395459" y="4736249"/>
            <a:ext cx="1266907" cy="673951"/>
          </a:xfrm>
          <a:prstGeom prst="round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009F9E22-2B75-8947-89A5-8F8528F53E88}"/>
              </a:ext>
            </a:extLst>
          </p:cNvPr>
          <p:cNvSpPr/>
          <p:nvPr/>
        </p:nvSpPr>
        <p:spPr>
          <a:xfrm>
            <a:off x="5951220" y="5369560"/>
            <a:ext cx="2468880" cy="1348740"/>
          </a:xfrm>
          <a:prstGeom prst="wedgeRectCallout">
            <a:avLst>
              <a:gd name="adj1" fmla="val -42746"/>
              <a:gd name="adj2" fmla="val -80814"/>
            </a:avLst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accent4"/>
                </a:solidFill>
              </a:rPr>
              <a:t>Features may appear less </a:t>
            </a:r>
            <a:r>
              <a:rPr lang="en-GB" sz="2800">
                <a:solidFill>
                  <a:schemeClr val="accent4"/>
                </a:solidFill>
              </a:rPr>
              <a:t>valuable.</a:t>
            </a:r>
            <a:endParaRPr lang="LID4096" sz="2800" dirty="0">
              <a:solidFill>
                <a:schemeClr val="accent4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84906D82-19E4-886A-0836-70F96AF38938}"/>
              </a:ext>
            </a:extLst>
          </p:cNvPr>
          <p:cNvSpPr/>
          <p:nvPr/>
        </p:nvSpPr>
        <p:spPr>
          <a:xfrm>
            <a:off x="5948640" y="5373730"/>
            <a:ext cx="2468880" cy="1348740"/>
          </a:xfrm>
          <a:prstGeom prst="wedgeRectCallout">
            <a:avLst>
              <a:gd name="adj1" fmla="val 88118"/>
              <a:gd name="adj2" fmla="val -62358"/>
            </a:avLst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accent4"/>
                </a:solidFill>
              </a:rPr>
              <a:t>Features may appear less valuable.</a:t>
            </a:r>
            <a:endParaRPr lang="LID4096" sz="2800" dirty="0">
              <a:solidFill>
                <a:schemeClr val="accent4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AC04910-C839-5201-B472-653232AEE2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9520" y="-13"/>
            <a:ext cx="3094800" cy="3156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94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694B4-31E6-5EF1-B657-B47AF68F4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Explainable Artificial Intelligence (XAI)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24AA9-6C09-21D9-A5C8-AD120EDEBD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4687034" cy="386261"/>
          </a:xfrm>
        </p:spPr>
        <p:txBody>
          <a:bodyPr/>
          <a:lstStyle/>
          <a:p>
            <a:r>
              <a:rPr lang="en-GB" u="sng" dirty="0"/>
              <a:t>What</a:t>
            </a:r>
            <a:r>
              <a:rPr lang="en-GB" dirty="0"/>
              <a:t> </a:t>
            </a:r>
            <a:r>
              <a:rPr lang="en-GB" dirty="0" err="1"/>
              <a:t>is</a:t>
            </a:r>
            <a:r>
              <a:rPr lang="en-GB" dirty="0"/>
              <a:t> </a:t>
            </a:r>
            <a:r>
              <a:rPr lang="en-GB" dirty="0" err="1"/>
              <a:t>explainable</a:t>
            </a:r>
            <a:r>
              <a:rPr lang="en-GB" dirty="0"/>
              <a:t>?</a:t>
            </a:r>
            <a:endParaRPr lang="LID4096" dirty="0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27EA5DAF-64AC-A460-6CA0-2F8D5C4504B1}"/>
              </a:ext>
            </a:extLst>
          </p:cNvPr>
          <p:cNvSpPr/>
          <p:nvPr/>
        </p:nvSpPr>
        <p:spPr>
          <a:xfrm>
            <a:off x="595744" y="1814945"/>
            <a:ext cx="2417619" cy="812280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AI </a:t>
            </a:r>
            <a:r>
              <a:rPr lang="en-GB" sz="2400" dirty="0" err="1"/>
              <a:t>Algorithm</a:t>
            </a:r>
            <a:endParaRPr lang="LID4096" sz="2400" dirty="0"/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F3E5D702-2765-6BE3-F4DE-79484BF99730}"/>
              </a:ext>
            </a:extLst>
          </p:cNvPr>
          <p:cNvSpPr/>
          <p:nvPr/>
        </p:nvSpPr>
        <p:spPr>
          <a:xfrm>
            <a:off x="1910081" y="2871894"/>
            <a:ext cx="3557636" cy="812280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err="1"/>
              <a:t>Decision-making</a:t>
            </a:r>
            <a:r>
              <a:rPr lang="en-GB" sz="2400" dirty="0"/>
              <a:t> in </a:t>
            </a:r>
            <a:r>
              <a:rPr lang="en-GB" sz="2400" dirty="0" err="1"/>
              <a:t>an</a:t>
            </a:r>
            <a:r>
              <a:rPr lang="en-GB" sz="2400" dirty="0"/>
              <a:t> AI system</a:t>
            </a:r>
            <a:endParaRPr lang="LID4096" sz="2400" dirty="0"/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2FC566FB-34E6-5D07-B338-34EA33C1F64D}"/>
              </a:ext>
            </a:extLst>
          </p:cNvPr>
          <p:cNvSpPr/>
          <p:nvPr/>
        </p:nvSpPr>
        <p:spPr>
          <a:xfrm>
            <a:off x="687165" y="3928843"/>
            <a:ext cx="3323725" cy="812280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Contribution of underlying data</a:t>
            </a:r>
            <a:endParaRPr lang="LID4096" sz="2400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38855B12-1CAB-6F02-9C76-6B20276F395D}"/>
              </a:ext>
            </a:extLst>
          </p:cNvPr>
          <p:cNvSpPr/>
          <p:nvPr/>
        </p:nvSpPr>
        <p:spPr>
          <a:xfrm>
            <a:off x="2143991" y="4985792"/>
            <a:ext cx="3323725" cy="812280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i="1" dirty="0"/>
              <a:t>Meaning</a:t>
            </a:r>
            <a:r>
              <a:rPr lang="en-GB" sz="2400" dirty="0"/>
              <a:t> of underlying data</a:t>
            </a:r>
            <a:endParaRPr lang="LID4096" sz="24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D37A6DF-E498-40D4-379F-CBA01176E764}"/>
              </a:ext>
            </a:extLst>
          </p:cNvPr>
          <p:cNvSpPr txBox="1">
            <a:spLocks/>
          </p:cNvSpPr>
          <p:nvPr/>
        </p:nvSpPr>
        <p:spPr>
          <a:xfrm>
            <a:off x="6195713" y="1184015"/>
            <a:ext cx="4687034" cy="38626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u="sng" dirty="0"/>
              <a:t>How</a:t>
            </a:r>
            <a:r>
              <a:rPr lang="en-GB" dirty="0"/>
              <a:t> </a:t>
            </a:r>
            <a:r>
              <a:rPr lang="en-GB" dirty="0" err="1"/>
              <a:t>is</a:t>
            </a:r>
            <a:r>
              <a:rPr lang="en-GB" dirty="0"/>
              <a:t> it </a:t>
            </a:r>
            <a:r>
              <a:rPr lang="en-GB" dirty="0" err="1"/>
              <a:t>explainable</a:t>
            </a:r>
            <a:r>
              <a:rPr lang="en-GB" dirty="0"/>
              <a:t>?</a:t>
            </a:r>
            <a:endParaRPr lang="LID4096" dirty="0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187A043F-0661-C12F-F52A-E3996A1B0D8C}"/>
              </a:ext>
            </a:extLst>
          </p:cNvPr>
          <p:cNvSpPr/>
          <p:nvPr/>
        </p:nvSpPr>
        <p:spPr>
          <a:xfrm>
            <a:off x="6096000" y="1814945"/>
            <a:ext cx="4366260" cy="812280"/>
          </a:xfrm>
          <a:prstGeom prst="wedgeRectCallout">
            <a:avLst>
              <a:gd name="adj1" fmla="val -57034"/>
              <a:gd name="adj2" fmla="val -2363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err="1"/>
              <a:t>Reading+understanding</a:t>
            </a:r>
            <a:r>
              <a:rPr lang="en-GB" sz="2400" dirty="0"/>
              <a:t> of equations and source code</a:t>
            </a:r>
            <a:endParaRPr lang="LID4096" sz="2400" dirty="0"/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62894D09-6FBE-CD43-2A95-136E60AB64E8}"/>
              </a:ext>
            </a:extLst>
          </p:cNvPr>
          <p:cNvSpPr/>
          <p:nvPr/>
        </p:nvSpPr>
        <p:spPr>
          <a:xfrm>
            <a:off x="6864927" y="2871894"/>
            <a:ext cx="3416991" cy="812280"/>
          </a:xfrm>
          <a:prstGeom prst="wedgeRectCallout">
            <a:avLst>
              <a:gd name="adj1" fmla="val -53638"/>
              <a:gd name="adj2" fmla="val -2278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err="1"/>
              <a:t>Visualization</a:t>
            </a:r>
            <a:r>
              <a:rPr lang="en-GB" sz="2400" dirty="0"/>
              <a:t> of </a:t>
            </a:r>
            <a:r>
              <a:rPr lang="en-GB" sz="2400" dirty="0" err="1"/>
              <a:t>intermediate results</a:t>
            </a:r>
            <a:endParaRPr lang="LID4096" sz="2400" dirty="0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775AFB1C-034C-84B8-3E69-1F7A18EB2D87}"/>
              </a:ext>
            </a:extLst>
          </p:cNvPr>
          <p:cNvSpPr/>
          <p:nvPr/>
        </p:nvSpPr>
        <p:spPr>
          <a:xfrm>
            <a:off x="6096000" y="3941562"/>
            <a:ext cx="4687034" cy="812280"/>
          </a:xfrm>
          <a:prstGeom prst="wedgeRectCallout">
            <a:avLst>
              <a:gd name="adj1" fmla="val -52393"/>
              <a:gd name="adj2" fmla="val -2363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err="1"/>
              <a:t>Measurement</a:t>
            </a:r>
            <a:r>
              <a:rPr lang="en-GB" sz="2400" dirty="0"/>
              <a:t> of relation </a:t>
            </a:r>
            <a:r>
              <a:rPr lang="en-GB" sz="2400" dirty="0" err="1"/>
              <a:t>between</a:t>
            </a:r>
            <a:r>
              <a:rPr lang="en-GB" sz="2400" dirty="0"/>
              <a:t> </a:t>
            </a:r>
            <a:r>
              <a:rPr lang="en-GB" sz="2400" dirty="0" err="1"/>
              <a:t>input</a:t>
            </a:r>
            <a:r>
              <a:rPr lang="en-GB" sz="2400" dirty="0"/>
              <a:t> and </a:t>
            </a:r>
            <a:r>
              <a:rPr lang="en-GB" sz="2400" dirty="0" err="1"/>
              <a:t>output data</a:t>
            </a:r>
            <a:endParaRPr lang="LID4096" sz="2400" dirty="0"/>
          </a:p>
        </p:txBody>
      </p:sp>
    </p:spTree>
    <p:extLst>
      <p:ext uri="{BB962C8B-B14F-4D97-AF65-F5344CB8AC3E}">
        <p14:creationId xmlns:p14="http://schemas.microsoft.com/office/powerpoint/2010/main" val="113174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904F815-38DD-C4B5-FDBB-ECF38E0BD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Diamond 44">
            <a:extLst>
              <a:ext uri="{FF2B5EF4-FFF2-40B4-BE49-F238E27FC236}">
                <a16:creationId xmlns:a16="http://schemas.microsoft.com/office/drawing/2014/main" id="{2A6750B2-DAD7-D0D0-18D7-05149035A9A8}"/>
              </a:ext>
            </a:extLst>
          </p:cNvPr>
          <p:cNvSpPr/>
          <p:nvPr/>
        </p:nvSpPr>
        <p:spPr>
          <a:xfrm>
            <a:off x="5120923" y="3662092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46" name="Diamond 45">
            <a:extLst>
              <a:ext uri="{FF2B5EF4-FFF2-40B4-BE49-F238E27FC236}">
                <a16:creationId xmlns:a16="http://schemas.microsoft.com/office/drawing/2014/main" id="{9A0AF5C9-7EA8-1639-F711-61FE865A72CE}"/>
              </a:ext>
            </a:extLst>
          </p:cNvPr>
          <p:cNvSpPr/>
          <p:nvPr/>
        </p:nvSpPr>
        <p:spPr>
          <a:xfrm>
            <a:off x="5112924" y="4370423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B855C234-500B-804B-1E56-341A25626820}"/>
              </a:ext>
            </a:extLst>
          </p:cNvPr>
          <p:cNvCxnSpPr>
            <a:cxnSpLocks/>
            <a:endCxn id="46" idx="2"/>
          </p:cNvCxnSpPr>
          <p:nvPr/>
        </p:nvCxnSpPr>
        <p:spPr>
          <a:xfrm flipV="1">
            <a:off x="5351222" y="4746965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Diamond 47">
            <a:extLst>
              <a:ext uri="{FF2B5EF4-FFF2-40B4-BE49-F238E27FC236}">
                <a16:creationId xmlns:a16="http://schemas.microsoft.com/office/drawing/2014/main" id="{9A67D768-1160-7F12-89CE-476C3A7A2FA0}"/>
              </a:ext>
            </a:extLst>
          </p:cNvPr>
          <p:cNvSpPr/>
          <p:nvPr/>
        </p:nvSpPr>
        <p:spPr>
          <a:xfrm>
            <a:off x="5562971" y="4016258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C1C83619-1E83-66AD-F061-EF20970EB302}"/>
              </a:ext>
            </a:extLst>
          </p:cNvPr>
          <p:cNvCxnSpPr>
            <a:stCxn id="46" idx="3"/>
            <a:endCxn id="48" idx="2"/>
          </p:cNvCxnSpPr>
          <p:nvPr/>
        </p:nvCxnSpPr>
        <p:spPr>
          <a:xfrm flipV="1">
            <a:off x="5589519" y="4392799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Diamond 49">
            <a:extLst>
              <a:ext uri="{FF2B5EF4-FFF2-40B4-BE49-F238E27FC236}">
                <a16:creationId xmlns:a16="http://schemas.microsoft.com/office/drawing/2014/main" id="{FA2542B3-1B5A-4A44-D1D0-831DCC4DAEAD}"/>
              </a:ext>
            </a:extLst>
          </p:cNvPr>
          <p:cNvSpPr/>
          <p:nvPr/>
        </p:nvSpPr>
        <p:spPr>
          <a:xfrm>
            <a:off x="4673242" y="4017356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Diamond 50">
            <a:extLst>
              <a:ext uri="{FF2B5EF4-FFF2-40B4-BE49-F238E27FC236}">
                <a16:creationId xmlns:a16="http://schemas.microsoft.com/office/drawing/2014/main" id="{34E33140-A312-FA6F-253A-CD43704B2727}"/>
              </a:ext>
            </a:extLst>
          </p:cNvPr>
          <p:cNvSpPr/>
          <p:nvPr/>
        </p:nvSpPr>
        <p:spPr>
          <a:xfrm>
            <a:off x="4228378" y="3661148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5670D8C6-64F8-1362-79F3-A900831C7F05}"/>
              </a:ext>
            </a:extLst>
          </p:cNvPr>
          <p:cNvCxnSpPr>
            <a:cxnSpLocks/>
            <a:stCxn id="50" idx="3"/>
          </p:cNvCxnSpPr>
          <p:nvPr/>
        </p:nvCxnSpPr>
        <p:spPr>
          <a:xfrm flipV="1">
            <a:off x="5149837" y="4037690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9F985D83-2255-5181-5DE9-DD11FCC9D7AA}"/>
              </a:ext>
            </a:extLst>
          </p:cNvPr>
          <p:cNvCxnSpPr>
            <a:stCxn id="50" idx="1"/>
            <a:endCxn id="51" idx="2"/>
          </p:cNvCxnSpPr>
          <p:nvPr/>
        </p:nvCxnSpPr>
        <p:spPr>
          <a:xfrm rot="10800000">
            <a:off x="4466676" y="4037690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43A93E7E-33D7-0E45-9DE5-3D005C20E1E5}"/>
              </a:ext>
            </a:extLst>
          </p:cNvPr>
          <p:cNvCxnSpPr>
            <a:stCxn id="46" idx="1"/>
            <a:endCxn id="50" idx="2"/>
          </p:cNvCxnSpPr>
          <p:nvPr/>
        </p:nvCxnSpPr>
        <p:spPr>
          <a:xfrm rot="10800000">
            <a:off x="4911540" y="4393898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Diamond 54">
            <a:extLst>
              <a:ext uri="{FF2B5EF4-FFF2-40B4-BE49-F238E27FC236}">
                <a16:creationId xmlns:a16="http://schemas.microsoft.com/office/drawing/2014/main" id="{B6B5D765-03CC-07D8-111A-B02B219974C7}"/>
              </a:ext>
            </a:extLst>
          </p:cNvPr>
          <p:cNvSpPr/>
          <p:nvPr/>
        </p:nvSpPr>
        <p:spPr>
          <a:xfrm>
            <a:off x="4676059" y="3305884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56" name="Diamond 55">
            <a:extLst>
              <a:ext uri="{FF2B5EF4-FFF2-40B4-BE49-F238E27FC236}">
                <a16:creationId xmlns:a16="http://schemas.microsoft.com/office/drawing/2014/main" id="{A7B5E7D7-5F96-84A3-5731-7C96AEBDA766}"/>
              </a:ext>
            </a:extLst>
          </p:cNvPr>
          <p:cNvSpPr/>
          <p:nvPr/>
        </p:nvSpPr>
        <p:spPr>
          <a:xfrm>
            <a:off x="5571930" y="3305884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B5B592EA-B997-0B75-9DD9-6FFAA51238E8}"/>
              </a:ext>
            </a:extLst>
          </p:cNvPr>
          <p:cNvCxnSpPr>
            <a:stCxn id="45" idx="3"/>
            <a:endCxn id="56" idx="2"/>
          </p:cNvCxnSpPr>
          <p:nvPr/>
        </p:nvCxnSpPr>
        <p:spPr>
          <a:xfrm flipV="1">
            <a:off x="5597518" y="3682426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4DBF5640-8AE2-4D7D-24A1-4F68F0C04C59}"/>
              </a:ext>
            </a:extLst>
          </p:cNvPr>
          <p:cNvCxnSpPr>
            <a:stCxn id="45" idx="1"/>
            <a:endCxn id="55" idx="2"/>
          </p:cNvCxnSpPr>
          <p:nvPr/>
        </p:nvCxnSpPr>
        <p:spPr>
          <a:xfrm rot="10800000">
            <a:off x="4914356" y="3682426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Diamond 58">
            <a:extLst>
              <a:ext uri="{FF2B5EF4-FFF2-40B4-BE49-F238E27FC236}">
                <a16:creationId xmlns:a16="http://schemas.microsoft.com/office/drawing/2014/main" id="{A7E6D013-3F34-AB69-5B94-0D5CF640BBF0}"/>
              </a:ext>
            </a:extLst>
          </p:cNvPr>
          <p:cNvSpPr/>
          <p:nvPr/>
        </p:nvSpPr>
        <p:spPr>
          <a:xfrm flipH="1">
            <a:off x="6593108" y="4370422"/>
            <a:ext cx="476294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3773FE72-D153-6483-94AD-06FBBACC3487}"/>
              </a:ext>
            </a:extLst>
          </p:cNvPr>
          <p:cNvCxnSpPr>
            <a:cxnSpLocks/>
            <a:endCxn id="59" idx="2"/>
          </p:cNvCxnSpPr>
          <p:nvPr/>
        </p:nvCxnSpPr>
        <p:spPr>
          <a:xfrm flipH="1" flipV="1">
            <a:off x="6831255" y="4746964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Diamond 60">
            <a:extLst>
              <a:ext uri="{FF2B5EF4-FFF2-40B4-BE49-F238E27FC236}">
                <a16:creationId xmlns:a16="http://schemas.microsoft.com/office/drawing/2014/main" id="{014CC728-940A-41DF-A3A8-9BAC5DE7080C}"/>
              </a:ext>
            </a:extLst>
          </p:cNvPr>
          <p:cNvSpPr/>
          <p:nvPr/>
        </p:nvSpPr>
        <p:spPr>
          <a:xfrm flipH="1">
            <a:off x="6143345" y="4016257"/>
            <a:ext cx="476294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62" name="Connector: Elbow 61">
            <a:extLst>
              <a:ext uri="{FF2B5EF4-FFF2-40B4-BE49-F238E27FC236}">
                <a16:creationId xmlns:a16="http://schemas.microsoft.com/office/drawing/2014/main" id="{7BF06F99-D6F5-D9B8-8262-D834D8FD37BD}"/>
              </a:ext>
            </a:extLst>
          </p:cNvPr>
          <p:cNvCxnSpPr>
            <a:stCxn id="59" idx="3"/>
            <a:endCxn id="61" idx="2"/>
          </p:cNvCxnSpPr>
          <p:nvPr/>
        </p:nvCxnSpPr>
        <p:spPr>
          <a:xfrm flipH="1" flipV="1">
            <a:off x="6381493" y="4392798"/>
            <a:ext cx="211616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Diamond 62">
            <a:extLst>
              <a:ext uri="{FF2B5EF4-FFF2-40B4-BE49-F238E27FC236}">
                <a16:creationId xmlns:a16="http://schemas.microsoft.com/office/drawing/2014/main" id="{40940FEF-8BF8-FCDF-3E38-D6E3B86F9202}"/>
              </a:ext>
            </a:extLst>
          </p:cNvPr>
          <p:cNvSpPr/>
          <p:nvPr/>
        </p:nvSpPr>
        <p:spPr>
          <a:xfrm flipH="1">
            <a:off x="7032513" y="4017355"/>
            <a:ext cx="476294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AB605925-74D8-A08A-2BB7-DA1554ACA118}"/>
              </a:ext>
            </a:extLst>
          </p:cNvPr>
          <p:cNvCxnSpPr>
            <a:stCxn id="59" idx="1"/>
            <a:endCxn id="63" idx="2"/>
          </p:cNvCxnSpPr>
          <p:nvPr/>
        </p:nvCxnSpPr>
        <p:spPr>
          <a:xfrm rot="10800000" flipH="1">
            <a:off x="7069402" y="4393896"/>
            <a:ext cx="201257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Diamond 64">
            <a:extLst>
              <a:ext uri="{FF2B5EF4-FFF2-40B4-BE49-F238E27FC236}">
                <a16:creationId xmlns:a16="http://schemas.microsoft.com/office/drawing/2014/main" id="{EDEF965F-6C09-4073-24FD-619AE361D3AF}"/>
              </a:ext>
            </a:extLst>
          </p:cNvPr>
          <p:cNvSpPr/>
          <p:nvPr/>
        </p:nvSpPr>
        <p:spPr>
          <a:xfrm>
            <a:off x="8370718" y="3662091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66" name="Diamond 65">
            <a:extLst>
              <a:ext uri="{FF2B5EF4-FFF2-40B4-BE49-F238E27FC236}">
                <a16:creationId xmlns:a16="http://schemas.microsoft.com/office/drawing/2014/main" id="{1CFDBE36-0250-9D68-DE22-7D0894B04C55}"/>
              </a:ext>
            </a:extLst>
          </p:cNvPr>
          <p:cNvSpPr/>
          <p:nvPr/>
        </p:nvSpPr>
        <p:spPr>
          <a:xfrm>
            <a:off x="8362720" y="4370422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D20D4F3B-AA0F-35B0-EA9E-3D0F6C525FD3}"/>
              </a:ext>
            </a:extLst>
          </p:cNvPr>
          <p:cNvCxnSpPr>
            <a:cxnSpLocks/>
            <a:endCxn id="66" idx="2"/>
          </p:cNvCxnSpPr>
          <p:nvPr/>
        </p:nvCxnSpPr>
        <p:spPr>
          <a:xfrm flipV="1">
            <a:off x="8601017" y="4746964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Diamond 67">
            <a:extLst>
              <a:ext uri="{FF2B5EF4-FFF2-40B4-BE49-F238E27FC236}">
                <a16:creationId xmlns:a16="http://schemas.microsoft.com/office/drawing/2014/main" id="{025118F2-01F4-013B-B6ED-505FD86464E0}"/>
              </a:ext>
            </a:extLst>
          </p:cNvPr>
          <p:cNvSpPr/>
          <p:nvPr/>
        </p:nvSpPr>
        <p:spPr>
          <a:xfrm>
            <a:off x="8812766" y="4016257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1FD67658-EA0B-C99C-6ED5-3E64120F8B92}"/>
              </a:ext>
            </a:extLst>
          </p:cNvPr>
          <p:cNvCxnSpPr>
            <a:stCxn id="66" idx="3"/>
            <a:endCxn id="68" idx="2"/>
          </p:cNvCxnSpPr>
          <p:nvPr/>
        </p:nvCxnSpPr>
        <p:spPr>
          <a:xfrm flipV="1">
            <a:off x="8839315" y="4392798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Diamond 69">
            <a:extLst>
              <a:ext uri="{FF2B5EF4-FFF2-40B4-BE49-F238E27FC236}">
                <a16:creationId xmlns:a16="http://schemas.microsoft.com/office/drawing/2014/main" id="{5A1BB766-3BF0-70FC-832E-F67000B65A45}"/>
              </a:ext>
            </a:extLst>
          </p:cNvPr>
          <p:cNvSpPr/>
          <p:nvPr/>
        </p:nvSpPr>
        <p:spPr>
          <a:xfrm>
            <a:off x="7923038" y="4017355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1" name="Diamond 70">
            <a:extLst>
              <a:ext uri="{FF2B5EF4-FFF2-40B4-BE49-F238E27FC236}">
                <a16:creationId xmlns:a16="http://schemas.microsoft.com/office/drawing/2014/main" id="{C5F15A18-F727-C607-95C2-8D2752CA5E8E}"/>
              </a:ext>
            </a:extLst>
          </p:cNvPr>
          <p:cNvSpPr/>
          <p:nvPr/>
        </p:nvSpPr>
        <p:spPr>
          <a:xfrm>
            <a:off x="7478173" y="3661147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72" name="Connector: Elbow 71">
            <a:extLst>
              <a:ext uri="{FF2B5EF4-FFF2-40B4-BE49-F238E27FC236}">
                <a16:creationId xmlns:a16="http://schemas.microsoft.com/office/drawing/2014/main" id="{594E0E05-D7CD-EE9C-E946-EBB782D9E3FB}"/>
              </a:ext>
            </a:extLst>
          </p:cNvPr>
          <p:cNvCxnSpPr>
            <a:cxnSpLocks/>
            <a:stCxn id="70" idx="3"/>
          </p:cNvCxnSpPr>
          <p:nvPr/>
        </p:nvCxnSpPr>
        <p:spPr>
          <a:xfrm flipV="1">
            <a:off x="8399633" y="4037689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or: Elbow 72">
            <a:extLst>
              <a:ext uri="{FF2B5EF4-FFF2-40B4-BE49-F238E27FC236}">
                <a16:creationId xmlns:a16="http://schemas.microsoft.com/office/drawing/2014/main" id="{5F88B3C6-EC5F-F911-60ED-9BB214F69CD1}"/>
              </a:ext>
            </a:extLst>
          </p:cNvPr>
          <p:cNvCxnSpPr>
            <a:cxnSpLocks/>
            <a:stCxn id="70" idx="1"/>
            <a:endCxn id="71" idx="2"/>
          </p:cNvCxnSpPr>
          <p:nvPr/>
        </p:nvCxnSpPr>
        <p:spPr>
          <a:xfrm rot="10800000">
            <a:off x="7716471" y="4037689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6D69EAA2-85BA-DF99-9303-37DDE2D77790}"/>
              </a:ext>
            </a:extLst>
          </p:cNvPr>
          <p:cNvCxnSpPr>
            <a:stCxn id="66" idx="1"/>
            <a:endCxn id="70" idx="2"/>
          </p:cNvCxnSpPr>
          <p:nvPr/>
        </p:nvCxnSpPr>
        <p:spPr>
          <a:xfrm rot="10800000">
            <a:off x="8161336" y="4393896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Diamond 74">
            <a:extLst>
              <a:ext uri="{FF2B5EF4-FFF2-40B4-BE49-F238E27FC236}">
                <a16:creationId xmlns:a16="http://schemas.microsoft.com/office/drawing/2014/main" id="{535D5772-4914-2709-501A-F48002DEDC25}"/>
              </a:ext>
            </a:extLst>
          </p:cNvPr>
          <p:cNvSpPr/>
          <p:nvPr/>
        </p:nvSpPr>
        <p:spPr>
          <a:xfrm>
            <a:off x="8821725" y="3305883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D7FD8621-27BB-3078-BD16-1D6BBB07B89B}"/>
              </a:ext>
            </a:extLst>
          </p:cNvPr>
          <p:cNvCxnSpPr>
            <a:stCxn id="65" idx="3"/>
            <a:endCxn id="75" idx="2"/>
          </p:cNvCxnSpPr>
          <p:nvPr/>
        </p:nvCxnSpPr>
        <p:spPr>
          <a:xfrm flipV="1">
            <a:off x="8847313" y="3682425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ABCCF0CC-6AE1-585A-AFBB-A06D736BE7D8}"/>
              </a:ext>
            </a:extLst>
          </p:cNvPr>
          <p:cNvCxnSpPr>
            <a:cxnSpLocks/>
            <a:stCxn id="65" idx="1"/>
            <a:endCxn id="78" idx="2"/>
          </p:cNvCxnSpPr>
          <p:nvPr/>
        </p:nvCxnSpPr>
        <p:spPr>
          <a:xfrm rot="10800000">
            <a:off x="8169079" y="3699105"/>
            <a:ext cx="201640" cy="15125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Diamond 77">
            <a:extLst>
              <a:ext uri="{FF2B5EF4-FFF2-40B4-BE49-F238E27FC236}">
                <a16:creationId xmlns:a16="http://schemas.microsoft.com/office/drawing/2014/main" id="{29302499-D4F1-598C-8A83-5E49144A3DF9}"/>
              </a:ext>
            </a:extLst>
          </p:cNvPr>
          <p:cNvSpPr/>
          <p:nvPr/>
        </p:nvSpPr>
        <p:spPr>
          <a:xfrm>
            <a:off x="7930781" y="3322563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79" name="Diamond 78">
            <a:extLst>
              <a:ext uri="{FF2B5EF4-FFF2-40B4-BE49-F238E27FC236}">
                <a16:creationId xmlns:a16="http://schemas.microsoft.com/office/drawing/2014/main" id="{B8CC1B7D-DC53-022F-E2A9-A0C25F015EE6}"/>
              </a:ext>
            </a:extLst>
          </p:cNvPr>
          <p:cNvSpPr/>
          <p:nvPr/>
        </p:nvSpPr>
        <p:spPr>
          <a:xfrm>
            <a:off x="7485916" y="2966356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80" name="Diamond 79">
            <a:extLst>
              <a:ext uri="{FF2B5EF4-FFF2-40B4-BE49-F238E27FC236}">
                <a16:creationId xmlns:a16="http://schemas.microsoft.com/office/drawing/2014/main" id="{1B48EBEE-4E59-30F6-A4D0-96F6F4B8AD9E}"/>
              </a:ext>
            </a:extLst>
          </p:cNvPr>
          <p:cNvSpPr/>
          <p:nvPr/>
        </p:nvSpPr>
        <p:spPr>
          <a:xfrm>
            <a:off x="8381787" y="2966356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46614D35-B111-7F18-901C-D897711DB1A7}"/>
              </a:ext>
            </a:extLst>
          </p:cNvPr>
          <p:cNvCxnSpPr>
            <a:stCxn id="78" idx="3"/>
            <a:endCxn id="80" idx="2"/>
          </p:cNvCxnSpPr>
          <p:nvPr/>
        </p:nvCxnSpPr>
        <p:spPr>
          <a:xfrm flipV="1">
            <a:off x="8407376" y="3342897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or: Elbow 81">
            <a:extLst>
              <a:ext uri="{FF2B5EF4-FFF2-40B4-BE49-F238E27FC236}">
                <a16:creationId xmlns:a16="http://schemas.microsoft.com/office/drawing/2014/main" id="{75A6779F-594D-BAAB-C596-D63C0ED5763B}"/>
              </a:ext>
            </a:extLst>
          </p:cNvPr>
          <p:cNvCxnSpPr>
            <a:stCxn id="78" idx="1"/>
            <a:endCxn id="79" idx="2"/>
          </p:cNvCxnSpPr>
          <p:nvPr/>
        </p:nvCxnSpPr>
        <p:spPr>
          <a:xfrm rot="10800000">
            <a:off x="7724214" y="3342898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CACF0B68-7C39-5DAC-96A7-E53ADF8EE4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7756"/>
          <a:stretch/>
        </p:blipFill>
        <p:spPr>
          <a:xfrm>
            <a:off x="4186338" y="2284216"/>
            <a:ext cx="2547418" cy="3428140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991BF5-CD7E-A696-4CB4-732C41EFA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Explanation</a:t>
            </a:r>
            <a:r>
              <a:rPr lang="en-GB" dirty="0"/>
              <a:t> </a:t>
            </a:r>
            <a:r>
              <a:rPr lang="en-GB" dirty="0" err="1"/>
              <a:t>of</a:t>
            </a:r>
            <a:r>
              <a:rPr lang="en-GB" dirty="0"/>
              <a:t> Random Forest Classifiers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E7EEA-1B2D-5B20-0959-76627A28F52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4035972" cy="527021"/>
          </a:xfrm>
        </p:spPr>
        <p:txBody>
          <a:bodyPr/>
          <a:lstStyle/>
          <a:p>
            <a:r>
              <a:rPr lang="en-GB" dirty="0"/>
              <a:t>… </a:t>
            </a:r>
            <a:r>
              <a:rPr lang="en-GB" dirty="0" err="1"/>
              <a:t>by</a:t>
            </a:r>
            <a:r>
              <a:rPr lang="en-GB" dirty="0"/>
              <a:t> </a:t>
            </a:r>
            <a:r>
              <a:rPr lang="en-GB" dirty="0" err="1"/>
              <a:t>reading</a:t>
            </a:r>
            <a:r>
              <a:rPr lang="en-GB" dirty="0"/>
              <a:t> code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B0C101-A6AA-EE33-5310-07DE8368E1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95" y="2313708"/>
            <a:ext cx="1695695" cy="16956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41B439-94E5-EEDF-57BC-F305ECA075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095" y="4095506"/>
            <a:ext cx="1690189" cy="169569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E59D023-A8E9-A93F-2DD7-248EF30E4AE2}"/>
              </a:ext>
            </a:extLst>
          </p:cNvPr>
          <p:cNvSpPr/>
          <p:nvPr/>
        </p:nvSpPr>
        <p:spPr>
          <a:xfrm>
            <a:off x="2854036" y="2306781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175D20-A9B6-ADF1-4EB9-741C760B77B8}"/>
              </a:ext>
            </a:extLst>
          </p:cNvPr>
          <p:cNvSpPr/>
          <p:nvPr/>
        </p:nvSpPr>
        <p:spPr>
          <a:xfrm>
            <a:off x="2854036" y="2891117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BC3F91-C665-3FF5-87BE-D5FAAFEF4F88}"/>
              </a:ext>
            </a:extLst>
          </p:cNvPr>
          <p:cNvSpPr/>
          <p:nvPr/>
        </p:nvSpPr>
        <p:spPr>
          <a:xfrm>
            <a:off x="2854036" y="3475455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5C357C5-63C6-B87A-7A98-552F2A7A28D7}"/>
              </a:ext>
            </a:extLst>
          </p:cNvPr>
          <p:cNvSpPr/>
          <p:nvPr/>
        </p:nvSpPr>
        <p:spPr>
          <a:xfrm>
            <a:off x="2854036" y="4106658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65A46D-45E5-1D9A-679C-758D9A5C39D9}"/>
              </a:ext>
            </a:extLst>
          </p:cNvPr>
          <p:cNvSpPr/>
          <p:nvPr/>
        </p:nvSpPr>
        <p:spPr>
          <a:xfrm>
            <a:off x="2854036" y="4690994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47AE753-5419-79A5-7D6A-D7FE7B540694}"/>
              </a:ext>
            </a:extLst>
          </p:cNvPr>
          <p:cNvSpPr/>
          <p:nvPr/>
        </p:nvSpPr>
        <p:spPr>
          <a:xfrm>
            <a:off x="2854036" y="5275332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FF1B9EB-3F10-E7EC-AC14-B5625C18B4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7811" y="3154627"/>
            <a:ext cx="1690189" cy="1684701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382F3AE-655A-381C-828A-6FBE74646239}"/>
              </a:ext>
            </a:extLst>
          </p:cNvPr>
          <p:cNvSpPr txBox="1">
            <a:spLocks/>
          </p:cNvSpPr>
          <p:nvPr/>
        </p:nvSpPr>
        <p:spPr>
          <a:xfrm>
            <a:off x="4427852" y="1186313"/>
            <a:ext cx="3498271" cy="52702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C00000"/>
                </a:solidFill>
              </a:rPr>
              <a:t>… </a:t>
            </a:r>
            <a:r>
              <a:rPr lang="en-GB" dirty="0" err="1">
                <a:solidFill>
                  <a:srgbClr val="C00000"/>
                </a:solidFill>
              </a:rPr>
              <a:t>is</a:t>
            </a:r>
            <a:r>
              <a:rPr lang="en-GB" dirty="0">
                <a:solidFill>
                  <a:srgbClr val="C00000"/>
                </a:solidFill>
              </a:rPr>
              <a:t> </a:t>
            </a:r>
            <a:r>
              <a:rPr lang="en-GB" dirty="0" err="1">
                <a:solidFill>
                  <a:srgbClr val="C00000"/>
                </a:solidFill>
              </a:rPr>
              <a:t>quite</a:t>
            </a:r>
            <a:r>
              <a:rPr lang="en-GB" dirty="0">
                <a:solidFill>
                  <a:srgbClr val="C00000"/>
                </a:solidFill>
              </a:rPr>
              <a:t> </a:t>
            </a:r>
            <a:r>
              <a:rPr lang="en-GB" dirty="0" err="1">
                <a:solidFill>
                  <a:srgbClr val="C00000"/>
                </a:solidFill>
              </a:rPr>
              <a:t>useless</a:t>
            </a:r>
            <a:endParaRPr lang="LID4096" dirty="0">
              <a:solidFill>
                <a:srgbClr val="C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942462-FAEB-CA54-DB22-0AAA5CB156C6}"/>
              </a:ext>
            </a:extLst>
          </p:cNvPr>
          <p:cNvSpPr txBox="1"/>
          <p:nvPr/>
        </p:nvSpPr>
        <p:spPr>
          <a:xfrm>
            <a:off x="3350203" y="6163099"/>
            <a:ext cx="51634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6"/>
              </a:rPr>
              <a:t>https://github.com/haesleinhuepf/apoc/blob/main/demo/mutlichannel_images.ipynb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ABE3DB6-39F6-3390-D6E8-73A5391549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782" y="2454985"/>
            <a:ext cx="2552166" cy="3181093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6CEE13C-6F03-DAF6-F763-455BA1BA16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2222"/>
          <a:stretch/>
        </p:blipFill>
        <p:spPr>
          <a:xfrm>
            <a:off x="6838732" y="2656119"/>
            <a:ext cx="2547418" cy="3135081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E316891-FDC9-AE50-51A9-663F42055A83}"/>
              </a:ext>
            </a:extLst>
          </p:cNvPr>
          <p:cNvSpPr txBox="1"/>
          <p:nvPr/>
        </p:nvSpPr>
        <p:spPr>
          <a:xfrm>
            <a:off x="488211" y="1667377"/>
            <a:ext cx="1690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Input </a:t>
            </a:r>
            <a:br>
              <a:rPr lang="en-GB" dirty="0"/>
            </a:br>
            <a:r>
              <a:rPr lang="en-GB" dirty="0"/>
              <a:t>images</a:t>
            </a:r>
            <a:endParaRPr lang="LID4096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9C66A2-592A-C2DC-AFE1-9AF2B488DED3}"/>
              </a:ext>
            </a:extLst>
          </p:cNvPr>
          <p:cNvSpPr txBox="1"/>
          <p:nvPr/>
        </p:nvSpPr>
        <p:spPr>
          <a:xfrm>
            <a:off x="2296423" y="1640860"/>
            <a:ext cx="1690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Feature </a:t>
            </a:r>
            <a:br>
              <a:rPr lang="en-GB" dirty="0"/>
            </a:br>
            <a:r>
              <a:rPr lang="en-GB" dirty="0"/>
              <a:t>images</a:t>
            </a:r>
            <a:endParaRPr lang="LID4096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8177BC2-5A16-1C4C-318A-52288F33040E}"/>
              </a:ext>
            </a:extLst>
          </p:cNvPr>
          <p:cNvSpPr txBox="1"/>
          <p:nvPr/>
        </p:nvSpPr>
        <p:spPr>
          <a:xfrm>
            <a:off x="5921550" y="1613241"/>
            <a:ext cx="1690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Decision trees</a:t>
            </a:r>
            <a:endParaRPr lang="LID4096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043667-23EE-89A4-44CF-0C97A3B044C5}"/>
              </a:ext>
            </a:extLst>
          </p:cNvPr>
          <p:cNvSpPr txBox="1"/>
          <p:nvPr/>
        </p:nvSpPr>
        <p:spPr>
          <a:xfrm>
            <a:off x="10228169" y="2194454"/>
            <a:ext cx="1690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Classification result </a:t>
            </a:r>
            <a:br>
              <a:rPr lang="en-GB" dirty="0"/>
            </a:br>
            <a:r>
              <a:rPr lang="en-GB" dirty="0"/>
              <a:t>images</a:t>
            </a:r>
            <a:endParaRPr lang="LID4096" dirty="0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82334EC2-E3B9-E1CD-C197-435625B82C77}"/>
              </a:ext>
            </a:extLst>
          </p:cNvPr>
          <p:cNvSpPr/>
          <p:nvPr/>
        </p:nvSpPr>
        <p:spPr>
          <a:xfrm>
            <a:off x="2201674" y="2893093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AA6AE5D6-CA8D-8812-90F4-28A309747992}"/>
              </a:ext>
            </a:extLst>
          </p:cNvPr>
          <p:cNvSpPr/>
          <p:nvPr/>
        </p:nvSpPr>
        <p:spPr>
          <a:xfrm>
            <a:off x="2194556" y="346656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A088DCB2-5AEC-92C8-76D3-FC013B5BBB99}"/>
              </a:ext>
            </a:extLst>
          </p:cNvPr>
          <p:cNvSpPr/>
          <p:nvPr/>
        </p:nvSpPr>
        <p:spPr>
          <a:xfrm>
            <a:off x="2220521" y="231667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9693E86E-FFB4-5975-7EFC-AD9C2C4BEFAC}"/>
              </a:ext>
            </a:extLst>
          </p:cNvPr>
          <p:cNvSpPr/>
          <p:nvPr/>
        </p:nvSpPr>
        <p:spPr>
          <a:xfrm>
            <a:off x="2191255" y="4696241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39AE10E5-6EC7-CFBF-CB45-9960C7BB55C1}"/>
              </a:ext>
            </a:extLst>
          </p:cNvPr>
          <p:cNvSpPr/>
          <p:nvPr/>
        </p:nvSpPr>
        <p:spPr>
          <a:xfrm>
            <a:off x="2184137" y="526971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FBD08117-43F8-AC61-0A2B-9E3E0BE52DED}"/>
              </a:ext>
            </a:extLst>
          </p:cNvPr>
          <p:cNvSpPr/>
          <p:nvPr/>
        </p:nvSpPr>
        <p:spPr>
          <a:xfrm>
            <a:off x="2210102" y="411982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A35CF2C5-0B84-147C-4E24-9494EFB20294}"/>
              </a:ext>
            </a:extLst>
          </p:cNvPr>
          <p:cNvSpPr/>
          <p:nvPr/>
        </p:nvSpPr>
        <p:spPr>
          <a:xfrm>
            <a:off x="3454965" y="2893093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CB5E3819-44FD-D8A9-1332-11F19B66658B}"/>
              </a:ext>
            </a:extLst>
          </p:cNvPr>
          <p:cNvSpPr/>
          <p:nvPr/>
        </p:nvSpPr>
        <p:spPr>
          <a:xfrm>
            <a:off x="3447847" y="346656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73E678FE-4C46-C497-4DEB-1DA5EFA4FB3A}"/>
              </a:ext>
            </a:extLst>
          </p:cNvPr>
          <p:cNvSpPr/>
          <p:nvPr/>
        </p:nvSpPr>
        <p:spPr>
          <a:xfrm>
            <a:off x="3473812" y="231667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A20A1FC4-837B-895F-71A9-48ACD0589680}"/>
              </a:ext>
            </a:extLst>
          </p:cNvPr>
          <p:cNvSpPr/>
          <p:nvPr/>
        </p:nvSpPr>
        <p:spPr>
          <a:xfrm>
            <a:off x="3444546" y="4696241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BB904E9-D0E0-1C74-E6F0-3C0885C9E8B6}"/>
              </a:ext>
            </a:extLst>
          </p:cNvPr>
          <p:cNvSpPr/>
          <p:nvPr/>
        </p:nvSpPr>
        <p:spPr>
          <a:xfrm>
            <a:off x="3437428" y="526971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BBE8B8F5-D076-6AD9-39FD-5831CDBC1CAF}"/>
              </a:ext>
            </a:extLst>
          </p:cNvPr>
          <p:cNvSpPr/>
          <p:nvPr/>
        </p:nvSpPr>
        <p:spPr>
          <a:xfrm>
            <a:off x="3463393" y="411982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E52B011B-2646-20C2-5D7E-0E30E9250EF5}"/>
              </a:ext>
            </a:extLst>
          </p:cNvPr>
          <p:cNvSpPr/>
          <p:nvPr/>
        </p:nvSpPr>
        <p:spPr>
          <a:xfrm>
            <a:off x="9473296" y="3688964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100C54A-E276-7CFC-BB39-5A7F26E73AA1}"/>
              </a:ext>
            </a:extLst>
          </p:cNvPr>
          <p:cNvSpPr txBox="1"/>
          <p:nvPr/>
        </p:nvSpPr>
        <p:spPr>
          <a:xfrm>
            <a:off x="5945938" y="1881561"/>
            <a:ext cx="1690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(OpenCL)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54500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1A821-FBF4-734E-28DD-08E4312C3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Explainability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486877-9D23-0602-C925-0BF7259E0F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91302" y="1184015"/>
            <a:ext cx="10644901" cy="812280"/>
          </a:xfrm>
        </p:spPr>
        <p:txBody>
          <a:bodyPr/>
          <a:lstStyle/>
          <a:p>
            <a:r>
              <a:rPr lang="en-GB" dirty="0"/>
              <a:t>A coherent chain of argumentation that depicts a fact or an algorithm in a completely transparent way.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6EBF7D-2972-C2AB-9DB3-44C2607BD693}"/>
              </a:ext>
            </a:extLst>
          </p:cNvPr>
          <p:cNvSpPr txBox="1"/>
          <p:nvPr/>
        </p:nvSpPr>
        <p:spPr>
          <a:xfrm>
            <a:off x="810087" y="2422965"/>
            <a:ext cx="46052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 err="1"/>
              <a:t>Intrinsically</a:t>
            </a:r>
            <a:r>
              <a:rPr lang="en-GB" b="1" dirty="0"/>
              <a:t> </a:t>
            </a:r>
            <a:r>
              <a:rPr lang="en-GB" b="1" dirty="0" err="1"/>
              <a:t>explainable</a:t>
            </a:r>
            <a:r>
              <a:rPr lang="en-GB" b="1" dirty="0"/>
              <a:t> AI-</a:t>
            </a:r>
            <a:r>
              <a:rPr lang="en-GB" b="1" dirty="0" err="1"/>
              <a:t>algorithms</a:t>
            </a: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Example</a:t>
            </a:r>
            <a:r>
              <a:rPr lang="en-GB" dirty="0"/>
              <a:t>: </a:t>
            </a:r>
            <a:r>
              <a:rPr lang="en-GB" dirty="0" err="1"/>
              <a:t>Linear</a:t>
            </a:r>
            <a:r>
              <a:rPr lang="en-GB" dirty="0"/>
              <a:t> Regression</a:t>
            </a:r>
            <a:endParaRPr lang="LID4096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0CF1A78-8453-CA13-16BD-E58587BF440E}"/>
                  </a:ext>
                </a:extLst>
              </p:cNvPr>
              <p:cNvSpPr txBox="1"/>
              <p:nvPr/>
            </p:nvSpPr>
            <p:spPr>
              <a:xfrm>
                <a:off x="1183262" y="3213556"/>
                <a:ext cx="385894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pt-B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LID4096" sz="2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0CF1A78-8453-CA13-16BD-E58587BF44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3262" y="3213556"/>
                <a:ext cx="3858942" cy="43088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LID4096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FC194028-A454-C6E4-8765-F29AF0C508B3}"/>
              </a:ext>
            </a:extLst>
          </p:cNvPr>
          <p:cNvSpPr txBox="1"/>
          <p:nvPr/>
        </p:nvSpPr>
        <p:spPr>
          <a:xfrm>
            <a:off x="1103050" y="3897104"/>
            <a:ext cx="40459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If w1 is much larger than w2, the overall result is highly dependent on x1. The influence of x2 is rather small.</a:t>
            </a:r>
            <a:endParaRPr lang="LID4096" dirty="0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D5A1EE76-D57F-619F-8C75-732B06DDD37F}"/>
              </a:ext>
            </a:extLst>
          </p:cNvPr>
          <p:cNvSpPr/>
          <p:nvPr/>
        </p:nvSpPr>
        <p:spPr>
          <a:xfrm>
            <a:off x="5415379" y="2445186"/>
            <a:ext cx="2725445" cy="1323412"/>
          </a:xfrm>
          <a:prstGeom prst="wedgeRectCallout">
            <a:avLst>
              <a:gd name="adj1" fmla="val -54709"/>
              <a:gd name="adj2" fmla="val 18226"/>
            </a:avLst>
          </a:prstGeom>
          <a:solidFill>
            <a:schemeClr val="bg1"/>
          </a:solidFill>
          <a:ln w="571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Model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explainable</a:t>
            </a:r>
            <a:endParaRPr lang="LID4096" sz="28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FBF2BD33-0B35-16E6-7A54-B48F85C69CF9}"/>
              </a:ext>
            </a:extLst>
          </p:cNvPr>
          <p:cNvSpPr/>
          <p:nvPr/>
        </p:nvSpPr>
        <p:spPr>
          <a:xfrm>
            <a:off x="5415378" y="3920998"/>
            <a:ext cx="2725445" cy="1323412"/>
          </a:xfrm>
          <a:prstGeom prst="wedgeRectCallout">
            <a:avLst>
              <a:gd name="adj1" fmla="val -54709"/>
              <a:gd name="adj2" fmla="val -24035"/>
            </a:avLst>
          </a:prstGeom>
          <a:solidFill>
            <a:schemeClr val="bg1"/>
          </a:solidFill>
          <a:ln w="571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Results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predictable</a:t>
            </a:r>
            <a:endParaRPr lang="LID4096" sz="28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8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8EF4B5-D65D-BF6F-09A0-A1987906E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68B9C-89F7-0D65-4785-4C114DFE6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Explainability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51A36-446A-45D5-2738-8745B94E264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91302" y="1184015"/>
            <a:ext cx="10644901" cy="812280"/>
          </a:xfrm>
        </p:spPr>
        <p:txBody>
          <a:bodyPr/>
          <a:lstStyle/>
          <a:p>
            <a:r>
              <a:rPr lang="en-GB" dirty="0"/>
              <a:t>A coherent chain of argumentation that depicts a fact or an algorithm in a completely transparent way.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57BD22-7710-E10F-FF9E-339548D19959}"/>
              </a:ext>
            </a:extLst>
          </p:cNvPr>
          <p:cNvSpPr txBox="1"/>
          <p:nvPr/>
        </p:nvSpPr>
        <p:spPr>
          <a:xfrm>
            <a:off x="810087" y="2422965"/>
            <a:ext cx="46052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Intrinsically explainable AI-algorithms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Example: Linear Regression</a:t>
            </a:r>
            <a:endParaRPr lang="LID4096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3FBC2F1-0079-24FD-2AE5-CF3902392B31}"/>
                  </a:ext>
                </a:extLst>
              </p:cNvPr>
              <p:cNvSpPr txBox="1"/>
              <p:nvPr/>
            </p:nvSpPr>
            <p:spPr>
              <a:xfrm>
                <a:off x="1183262" y="3213556"/>
                <a:ext cx="385894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pt-B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LID4096" sz="2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3FBC2F1-0079-24FD-2AE5-CF3902392B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3262" y="3213556"/>
                <a:ext cx="3858942" cy="43088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LID4096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9C73BC78-98B0-66C9-8986-392DBF7E790C}"/>
              </a:ext>
            </a:extLst>
          </p:cNvPr>
          <p:cNvSpPr txBox="1"/>
          <p:nvPr/>
        </p:nvSpPr>
        <p:spPr>
          <a:xfrm>
            <a:off x="1103050" y="3897104"/>
            <a:ext cx="40459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If w1 is much larger than w2, the overall result is highly dependent on x1. The influence of x2 is rather small.</a:t>
            </a:r>
            <a:endParaRPr lang="LID4096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43C1F6-0186-3CC6-4D7C-71B32994F5BB}"/>
              </a:ext>
            </a:extLst>
          </p:cNvPr>
          <p:cNvSpPr txBox="1"/>
          <p:nvPr/>
        </p:nvSpPr>
        <p:spPr>
          <a:xfrm>
            <a:off x="6321640" y="2427761"/>
            <a:ext cx="5463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Black-Box AI-Algorithms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Example : Deep Neural Networks (DNN)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29E409-FA8A-69CE-E4CD-3639EC77CE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62" t="5179" r="26575" b="11711"/>
          <a:stretch/>
        </p:blipFill>
        <p:spPr>
          <a:xfrm>
            <a:off x="6325116" y="3364553"/>
            <a:ext cx="1435674" cy="143881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F2DEC65-21CD-5576-77FC-863E64C5B77E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8422099" y="3104316"/>
            <a:ext cx="1298080" cy="1952410"/>
            <a:chOff x="7715165" y="1693760"/>
            <a:chExt cx="2554941" cy="384282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3264155-F96E-FA81-01A6-E14CF524144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588DFE3-C6A3-495E-8960-2F2C064C3FEB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09C9F28-BFF3-6DC2-A080-2A6676F4C0CF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E4F65A6-5E31-92BC-B5A3-52B887659840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3BDF0EB-E02B-E116-1C0F-1F02AC2A1BB8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7C994D0-9DD7-E3DE-C611-BD2EAF815C3D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0FA0F96-8F77-99D9-747D-0989E59E0B1F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78B575D-1862-A510-5548-2312BC955120}"/>
                </a:ext>
              </a:extLst>
            </p:cNvPr>
            <p:cNvCxnSpPr>
              <a:stCxn id="6" idx="6"/>
              <a:endCxn id="14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39BC242-B22A-6C03-F8B7-B394C4BB8DB7}"/>
                </a:ext>
              </a:extLst>
            </p:cNvPr>
            <p:cNvCxnSpPr>
              <a:cxnSpLocks/>
              <a:stCxn id="11" idx="6"/>
              <a:endCxn id="14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266E297-1190-61C3-2277-7BE200716324}"/>
                </a:ext>
              </a:extLst>
            </p:cNvPr>
            <p:cNvCxnSpPr>
              <a:cxnSpLocks/>
              <a:stCxn id="6" idx="6"/>
              <a:endCxn id="15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2726EAA-FCDC-78BA-73FB-23157A686054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83698DC-FEF6-D939-201A-B08C927FA8BB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CB3AAC3-1CC1-259E-C123-A18562B2D02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5BB686D-3C24-D1AA-0239-2D35A17B8856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496CD0F-ED1F-CCFA-94A7-6CABBA028ACA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34F6DC2-A77A-F8AD-8B70-9F9C63BEDE25}"/>
                </a:ext>
              </a:extLst>
            </p:cNvPr>
            <p:cNvCxnSpPr>
              <a:cxnSpLocks/>
              <a:stCxn id="13" idx="6"/>
              <a:endCxn id="15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3AB45B0-A8E8-EF23-B83D-46EE7E0D8F2B}"/>
                </a:ext>
              </a:extLst>
            </p:cNvPr>
            <p:cNvCxnSpPr>
              <a:cxnSpLocks/>
              <a:stCxn id="13" idx="6"/>
              <a:endCxn id="14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D95CE1E-9EF0-72DF-19E0-22D63724D273}"/>
                </a:ext>
              </a:extLst>
            </p:cNvPr>
            <p:cNvCxnSpPr>
              <a:cxnSpLocks/>
              <a:stCxn id="16" idx="2"/>
              <a:endCxn id="6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A71414C-7E43-5CA9-5AEA-1512CE2F6608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73433FC-18BF-F1AB-996A-6D620C591325}"/>
                </a:ext>
              </a:extLst>
            </p:cNvPr>
            <p:cNvCxnSpPr>
              <a:cxnSpLocks/>
              <a:stCxn id="28" idx="6"/>
              <a:endCxn id="14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79F0B8E-6AA6-CBE5-DABE-F11A051C7876}"/>
                </a:ext>
              </a:extLst>
            </p:cNvPr>
            <p:cNvCxnSpPr>
              <a:cxnSpLocks/>
              <a:stCxn id="28" idx="6"/>
              <a:endCxn id="15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5F5CD5-D2D4-BF08-71EE-7EA4A2CA405D}"/>
                </a:ext>
              </a:extLst>
            </p:cNvPr>
            <p:cNvCxnSpPr>
              <a:cxnSpLocks/>
              <a:stCxn id="28" idx="6"/>
              <a:endCxn id="16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A3708FD-AF26-95EF-DEDC-EA50DA105BAB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F554C5C-CA66-C868-D28D-90C328EA52C2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8B5C56A-9E74-613A-1398-CABA117FFAD8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0D527E3A-5350-0CF2-0139-0B3FB2C8F71C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BD5F81DD-BFAC-957F-9E0A-DE45FCA89897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solidFill>
              <a:schemeClr val="tx1">
                <a:lumMod val="90000"/>
                <a:lumOff val="10000"/>
              </a:schemeClr>
            </a:solidFill>
            <a:ln w="28575">
              <a:solidFill>
                <a:schemeClr val="tx1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18865AB-5391-76F9-9FC9-C46766ADB814}"/>
                </a:ext>
              </a:extLst>
            </p:cNvPr>
            <p:cNvCxnSpPr>
              <a:stCxn id="33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4A7218F-F30C-6D9B-4759-CB9E7C7124F5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EE25BD-46D3-22C0-DFB8-CBBF35AD6798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077C9EA-4A72-4FCF-7ACD-F18ACED7FB32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EF86A0C-6CDD-1EF5-A2D7-5437D4C29DD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204FA25B-E55C-156B-5CB4-F8D4FC4827D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25C90214-62B7-1096-DF6A-E9A381CB5CF0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193A980-3BFB-1D00-4818-D1C2358BBE1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BCDE587D-9BDC-BA23-7CE9-D75F1321E3E4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69B943EE-E9C0-417D-ED5F-D4F26DB9DF77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74F5070D-F985-5803-9FB4-538549C117DD}"/>
                </a:ext>
              </a:extLst>
            </p:cNvPr>
            <p:cNvCxnSpPr>
              <a:cxnSpLocks/>
              <a:endCxn id="33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E9E3F3E-BC35-42DF-C2FC-837B6A10AA3B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8F5754CB-516A-D096-26EE-31B6F55FD449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1098560-EC5C-3F90-5B59-0B5AEC83CC50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B38029C-2B48-7E1F-56CC-D0DA35245678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5A9400A-722B-C49B-590C-14F8F54FD76F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D24CB844-2FFF-63CA-7646-E50D1CC8C2DD}"/>
              </a:ext>
            </a:extLst>
          </p:cNvPr>
          <p:cNvCxnSpPr>
            <a:cxnSpLocks/>
            <a:stCxn id="4" idx="3"/>
            <a:endCxn id="11" idx="2"/>
          </p:cNvCxnSpPr>
          <p:nvPr/>
        </p:nvCxnSpPr>
        <p:spPr>
          <a:xfrm flipV="1">
            <a:off x="7760790" y="4080521"/>
            <a:ext cx="334144" cy="343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21F5C7E1-2FDE-6318-C992-B991C396665F}"/>
              </a:ext>
            </a:extLst>
          </p:cNvPr>
          <p:cNvCxnSpPr>
            <a:cxnSpLocks/>
            <a:stCxn id="36" idx="2"/>
            <a:endCxn id="57" idx="0"/>
          </p:cNvCxnSpPr>
          <p:nvPr/>
        </p:nvCxnSpPr>
        <p:spPr>
          <a:xfrm>
            <a:off x="10047344" y="3547626"/>
            <a:ext cx="1044408" cy="2312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0C641804-CF01-63A8-5417-589992A5B7AD}"/>
              </a:ext>
            </a:extLst>
          </p:cNvPr>
          <p:cNvSpPr txBox="1"/>
          <p:nvPr/>
        </p:nvSpPr>
        <p:spPr>
          <a:xfrm>
            <a:off x="10265824" y="3778830"/>
            <a:ext cx="1651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“sewing machine” [1]</a:t>
            </a:r>
            <a:endParaRPr lang="LID4096" dirty="0"/>
          </a:p>
        </p:txBody>
      </p:sp>
      <p:sp>
        <p:nvSpPr>
          <p:cNvPr id="61" name="Speech Bubble: Rectangle 60">
            <a:extLst>
              <a:ext uri="{FF2B5EF4-FFF2-40B4-BE49-F238E27FC236}">
                <a16:creationId xmlns:a16="http://schemas.microsoft.com/office/drawing/2014/main" id="{FDDA5430-338E-813F-C898-8BCB07BD70F0}"/>
              </a:ext>
            </a:extLst>
          </p:cNvPr>
          <p:cNvSpPr/>
          <p:nvPr/>
        </p:nvSpPr>
        <p:spPr>
          <a:xfrm>
            <a:off x="6933460" y="5203094"/>
            <a:ext cx="5175682" cy="774798"/>
          </a:xfrm>
          <a:prstGeom prst="wedgeRectCallout">
            <a:avLst>
              <a:gd name="adj1" fmla="val -21159"/>
              <a:gd name="adj2" fmla="val -85858"/>
            </a:avLst>
          </a:prstGeom>
          <a:solidFill>
            <a:schemeClr val="bg1"/>
          </a:solidFill>
          <a:ln w="571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>
                <a:solidFill>
                  <a:schemeClr val="tx1">
                    <a:lumMod val="90000"/>
                    <a:lumOff val="10000"/>
                  </a:schemeClr>
                </a:solidFill>
              </a:rPr>
              <a:t>Nicht ohne Weiteres erklärbar und Ergenisse auch nicht solide vorhersagbar</a:t>
            </a:r>
            <a:endParaRPr lang="LID4096" sz="20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B3897E8-D152-41D0-3F92-CAB906ED1A12}"/>
              </a:ext>
            </a:extLst>
          </p:cNvPr>
          <p:cNvSpPr txBox="1"/>
          <p:nvPr/>
        </p:nvSpPr>
        <p:spPr>
          <a:xfrm>
            <a:off x="3284059" y="6163099"/>
            <a:ext cx="48737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https://github.com/haesleinhuepf/git-bob-playground/issues/241</a:t>
            </a:r>
            <a:r>
              <a:rPr lang="en-GB" dirty="0"/>
              <a:t> </a:t>
            </a:r>
            <a:endParaRPr lang="LID4096" dirty="0"/>
          </a:p>
        </p:txBody>
      </p: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F6D1D4AE-E65B-8654-2708-1682EF6BFB84}"/>
              </a:ext>
            </a:extLst>
          </p:cNvPr>
          <p:cNvCxnSpPr>
            <a:cxnSpLocks/>
          </p:cNvCxnSpPr>
          <p:nvPr/>
        </p:nvCxnSpPr>
        <p:spPr>
          <a:xfrm flipV="1">
            <a:off x="7740532" y="4339378"/>
            <a:ext cx="334144" cy="343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DBD7F2FC-8B2E-1CAC-5461-B956EB2170AA}"/>
              </a:ext>
            </a:extLst>
          </p:cNvPr>
          <p:cNvCxnSpPr>
            <a:cxnSpLocks/>
          </p:cNvCxnSpPr>
          <p:nvPr/>
        </p:nvCxnSpPr>
        <p:spPr>
          <a:xfrm flipV="1">
            <a:off x="7744514" y="4614659"/>
            <a:ext cx="334144" cy="343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8ED310B5-F1DB-B3FF-EACD-AB8B3516EEC9}"/>
              </a:ext>
            </a:extLst>
          </p:cNvPr>
          <p:cNvCxnSpPr>
            <a:cxnSpLocks/>
          </p:cNvCxnSpPr>
          <p:nvPr/>
        </p:nvCxnSpPr>
        <p:spPr>
          <a:xfrm flipV="1">
            <a:off x="7762269" y="3558216"/>
            <a:ext cx="334144" cy="343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8CDE2614-2FC9-ED9D-3998-EBA1A983E30D}"/>
              </a:ext>
            </a:extLst>
          </p:cNvPr>
          <p:cNvCxnSpPr>
            <a:cxnSpLocks/>
          </p:cNvCxnSpPr>
          <p:nvPr/>
        </p:nvCxnSpPr>
        <p:spPr>
          <a:xfrm flipV="1">
            <a:off x="7742011" y="3817073"/>
            <a:ext cx="334144" cy="343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41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7" grpId="0"/>
      <p:bldP spid="61" grpId="0" animBg="1"/>
      <p:bldP spid="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C5D4B-9C51-FA98-6785-466810F0A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Interpretability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9A43E-71F7-1872-120C-2F07E927FE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860714" cy="812280"/>
          </a:xfrm>
        </p:spPr>
        <p:txBody>
          <a:bodyPr/>
          <a:lstStyle/>
          <a:p>
            <a:r>
              <a:rPr lang="en-GB" dirty="0" err="1"/>
              <a:t>Visualization</a:t>
            </a:r>
            <a:r>
              <a:rPr lang="en-GB" dirty="0"/>
              <a:t> of </a:t>
            </a:r>
            <a:r>
              <a:rPr lang="en-GB" dirty="0" err="1"/>
              <a:t>intermediate results</a:t>
            </a:r>
            <a:r>
              <a:rPr lang="en-GB" dirty="0"/>
              <a:t> and </a:t>
            </a:r>
            <a:r>
              <a:rPr lang="en-GB" dirty="0" err="1"/>
              <a:t>their</a:t>
            </a:r>
            <a:r>
              <a:rPr lang="en-GB" dirty="0"/>
              <a:t> </a:t>
            </a:r>
            <a:r>
              <a:rPr lang="en-GB" dirty="0" err="1"/>
              <a:t>influence</a:t>
            </a:r>
            <a:r>
              <a:rPr lang="en-GB" dirty="0"/>
              <a:t> on </a:t>
            </a:r>
            <a:r>
              <a:rPr lang="en-GB" dirty="0" err="1"/>
              <a:t>results</a:t>
            </a:r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5DE36D-E6E9-B960-87B6-D5F544606E66}"/>
              </a:ext>
            </a:extLst>
          </p:cNvPr>
          <p:cNvSpPr txBox="1"/>
          <p:nvPr/>
        </p:nvSpPr>
        <p:spPr>
          <a:xfrm>
            <a:off x="3413093" y="6303727"/>
            <a:ext cx="78345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2"/>
              </a:rPr>
              <a:t>https://haesleinhuepf.github.io/xai/30_shap/pixel_classifier.html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624010-4B42-5AB8-B37B-9AA042CAA481}"/>
              </a:ext>
            </a:extLst>
          </p:cNvPr>
          <p:cNvSpPr txBox="1"/>
          <p:nvPr/>
        </p:nvSpPr>
        <p:spPr>
          <a:xfrm>
            <a:off x="156544" y="1672218"/>
            <a:ext cx="53658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Model-</a:t>
            </a:r>
            <a:r>
              <a:rPr lang="en-GB" b="1" dirty="0" err="1"/>
              <a:t>agnostic</a:t>
            </a:r>
            <a:r>
              <a:rPr lang="en-GB" b="1" dirty="0"/>
              <a:t> </a:t>
            </a:r>
            <a:r>
              <a:rPr lang="en-GB" b="1" dirty="0" err="1"/>
              <a:t>methods</a:t>
            </a:r>
            <a:endParaRPr lang="en-GB" b="1" dirty="0"/>
          </a:p>
          <a:p>
            <a:r>
              <a:rPr lang="en-GB" dirty="0" err="1"/>
              <a:t>Example</a:t>
            </a:r>
            <a:r>
              <a:rPr lang="en-GB" dirty="0"/>
              <a:t>: Shapley’s Additive </a:t>
            </a:r>
            <a:r>
              <a:rPr lang="en-GB" dirty="0" err="1"/>
              <a:t>exPlanations</a:t>
            </a:r>
            <a:r>
              <a:rPr lang="en-GB" dirty="0"/>
              <a:t> (SHAP)</a:t>
            </a:r>
            <a:endParaRPr lang="LID4096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27C5F4A-CF9D-904C-0FF5-5F88D4927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44" y="3596632"/>
            <a:ext cx="5729351" cy="218241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F808DC-71EC-9B2B-332D-107AACE6E5F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" r="-105"/>
          <a:stretch/>
        </p:blipFill>
        <p:spPr>
          <a:xfrm>
            <a:off x="240063" y="2452098"/>
            <a:ext cx="3660866" cy="88573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3E4D03B-2D58-E284-2B74-5B1CE6512A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5158" y="2536994"/>
            <a:ext cx="800842" cy="800842"/>
          </a:xfrm>
          <a:prstGeom prst="rect">
            <a:avLst/>
          </a:prstGeom>
        </p:spPr>
      </p:pic>
      <p:sp>
        <p:nvSpPr>
          <p:cNvPr id="22" name="Arrow: Right 21">
            <a:extLst>
              <a:ext uri="{FF2B5EF4-FFF2-40B4-BE49-F238E27FC236}">
                <a16:creationId xmlns:a16="http://schemas.microsoft.com/office/drawing/2014/main" id="{3F0B57D2-DD46-C03A-37DF-F72543F1A055}"/>
              </a:ext>
            </a:extLst>
          </p:cNvPr>
          <p:cNvSpPr/>
          <p:nvPr/>
        </p:nvSpPr>
        <p:spPr>
          <a:xfrm>
            <a:off x="4045277" y="2702099"/>
            <a:ext cx="1105532" cy="464903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59320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UD_2018">
  <a:themeElements>
    <a:clrScheme name="TUD_Farben">
      <a:dk1>
        <a:srgbClr val="00305E"/>
      </a:dk1>
      <a:lt1>
        <a:srgbClr val="FFFFFF"/>
      </a:lt1>
      <a:dk2>
        <a:srgbClr val="00305E"/>
      </a:dk2>
      <a:lt2>
        <a:srgbClr val="727879"/>
      </a:lt2>
      <a:accent1>
        <a:srgbClr val="009EE0"/>
      </a:accent1>
      <a:accent2>
        <a:srgbClr val="006AB3"/>
      </a:accent2>
      <a:accent3>
        <a:srgbClr val="6AB023"/>
      </a:accent3>
      <a:accent4>
        <a:srgbClr val="007D40"/>
      </a:accent4>
      <a:accent5>
        <a:srgbClr val="93107E"/>
      </a:accent5>
      <a:accent6>
        <a:srgbClr val="54378A"/>
      </a:accent6>
      <a:hlink>
        <a:srgbClr val="009EE0"/>
      </a:hlink>
      <a:folHlink>
        <a:srgbClr val="006AB3"/>
      </a:folHlink>
    </a:clrScheme>
    <a:fontScheme name="TUD_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5" id="{F5DABC0C-316B-434E-B9F8-D3370FD95A3E}" vid="{19CB8540-6DD6-924D-B8D0-2D0F9399859F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086261e-0429-4196-aa9d-895edc846c16">ZIHTEAMSITE-196109956-1493</_dlc_DocId>
    <_dlc_DocIdUrl xmlns="a086261e-0429-4196-aa9d-895edc846c16">
      <Url>https://sharepoint.tu-dresden.de/sites/zih/projekte/scads/_layouts/15/DocIdRedir.aspx?ID=ZIHTEAMSITE-196109956-1493</Url>
      <Description>ZIHTEAMSITE-196109956-1493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BEE476C9DF2F248B265B4A3C7AC3448" ma:contentTypeVersion="11" ma:contentTypeDescription="Ein neues Dokument erstellen." ma:contentTypeScope="" ma:versionID="0793756170811d0eb752a3111ee68051">
  <xsd:schema xmlns:xsd="http://www.w3.org/2001/XMLSchema" xmlns:xs="http://www.w3.org/2001/XMLSchema" xmlns:p="http://schemas.microsoft.com/office/2006/metadata/properties" xmlns:ns2="a086261e-0429-4196-aa9d-895edc846c16" targetNamespace="http://schemas.microsoft.com/office/2006/metadata/properties" ma:root="true" ma:fieldsID="dda6790b4f1926a9a2f1b57ce85fcf7a" ns2:_="">
    <xsd:import namespace="a086261e-0429-4196-aa9d-895edc846c1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86261e-0429-4196-aa9d-895edc846c1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6DC3C5C-13A8-4AE9-9F1D-E2AC52CBD04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41C5575-D805-4D41-AA18-4E77B97090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18F8D1C-8693-43B4-9141-AEF95057B684}">
  <ds:schemaRefs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a086261e-0429-4196-aa9d-895edc846c16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3F7354A6-EABF-4029-B3F4-181CA108D2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86261e-0429-4196-aa9d-895edc846c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7092</TotalTime>
  <Words>2156</Words>
  <Application>Microsoft Office PowerPoint</Application>
  <PresentationFormat>Widescreen</PresentationFormat>
  <Paragraphs>335</Paragraphs>
  <Slides>42</Slides>
  <Notes>4</Notes>
  <HiddenSlides>18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Calibri</vt:lpstr>
      <vt:lpstr>Cambria Math</vt:lpstr>
      <vt:lpstr>Open Sans</vt:lpstr>
      <vt:lpstr>Open Sans ExtraBold</vt:lpstr>
      <vt:lpstr>Wingdings</vt:lpstr>
      <vt:lpstr>TUD_2018</vt:lpstr>
      <vt:lpstr>PowerPoint Presentation</vt:lpstr>
      <vt:lpstr>Image Classification</vt:lpstr>
      <vt:lpstr>Pixel Classification</vt:lpstr>
      <vt:lpstr>Explainable Artificial Intelligence (XAI)</vt:lpstr>
      <vt:lpstr>Explainable Artificial Intelligence (XAI)</vt:lpstr>
      <vt:lpstr>Explanation of Random Forest Classifiers</vt:lpstr>
      <vt:lpstr>Explainability</vt:lpstr>
      <vt:lpstr>Explainability</vt:lpstr>
      <vt:lpstr>Interpretability</vt:lpstr>
      <vt:lpstr>Interpretability</vt:lpstr>
      <vt:lpstr>Target groups</vt:lpstr>
      <vt:lpstr>Gradient Class-Activation Maps (Grad-CAM)</vt:lpstr>
      <vt:lpstr>Gradient Class-Activation Maps (Grad-CAM)</vt:lpstr>
      <vt:lpstr>Gradient Class-Activation Maps (Grad-CAM)</vt:lpstr>
      <vt:lpstr>Quiz</vt:lpstr>
      <vt:lpstr>Gradient Class-Activation Maps (Grad-CAM)</vt:lpstr>
      <vt:lpstr>Gradient Class-Activation Maps (Grad-CAM)</vt:lpstr>
      <vt:lpstr>Gradient Class-Activation Maps (Grad-CAM)</vt:lpstr>
      <vt:lpstr>Gradient Class-Activation Maps (Grad-CAM)</vt:lpstr>
      <vt:lpstr>Quiz</vt:lpstr>
      <vt:lpstr>Quiz</vt:lpstr>
      <vt:lpstr>Read more…</vt:lpstr>
      <vt:lpstr>Summary: Explainable AI</vt:lpstr>
      <vt:lpstr>PowerPoint Presentation</vt:lpstr>
      <vt:lpstr>Exercises</vt:lpstr>
      <vt:lpstr>Example: Pixel classification</vt:lpstr>
      <vt:lpstr>Random Forest Classifiers</vt:lpstr>
      <vt:lpstr>Recap: Random Forest Classifier</vt:lpstr>
      <vt:lpstr>Recap: Random Forest Classifier</vt:lpstr>
      <vt:lpstr>Recap: Random Forest Classifier</vt:lpstr>
      <vt:lpstr>Explaining a Random Forest Classifier</vt:lpstr>
      <vt:lpstr>Feature importance</vt:lpstr>
      <vt:lpstr>Collaborative game theory</vt:lpstr>
      <vt:lpstr>Collaborative game theory</vt:lpstr>
      <vt:lpstr>Collaborative game theory</vt:lpstr>
      <vt:lpstr>SHAP</vt:lpstr>
      <vt:lpstr>SHAP</vt:lpstr>
      <vt:lpstr>SHAP</vt:lpstr>
      <vt:lpstr>SHAP</vt:lpstr>
      <vt:lpstr>SHAP</vt:lpstr>
      <vt:lpstr>Pitfall: Correlation</vt:lpstr>
      <vt:lpstr>Pitfall: Correlation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Burghardt</dc:creator>
  <cp:lastModifiedBy>Robert Haase</cp:lastModifiedBy>
  <cp:revision>204</cp:revision>
  <dcterms:modified xsi:type="dcterms:W3CDTF">2025-03-09T15:54:37Z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0x0101003BEE476C9DF2F248B265B4A3C7AC3448</vt:lpwstr>
  </property>
  <property fmtid="{D5CDD505-2E9C-101B-9397-08002B2CF9AE}" pid="3" name="_dlc_DocIdItemGuid">
    <vt:lpwstr>72f4eced-47dd-49c0-bdfa-f3d2425fc663</vt:lpwstr>
  </property>
</Properties>
</file>