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18288000" cy="10287000"/>
  <p:notesSz cx="6858000" cy="9144000"/>
  <p:embeddedFontLst>
    <p:embeddedFont>
      <p:font typeface="Neue Machina Ultra-Bold" panose="020B0604020202020204" charset="0"/>
      <p:regular r:id="rId25"/>
    </p:embeddedFont>
    <p:embeddedFont>
      <p:font typeface="TT Octosquares" panose="020B0604020202020204" charset="0"/>
      <p:regular r:id="rId26"/>
    </p:embeddedFont>
    <p:embeddedFont>
      <p:font typeface="TT Octosquares Condensed" panose="020B0604020202020204" charset="0"/>
      <p:regular r:id="rId27"/>
    </p:embeddedFont>
    <p:embeddedFont>
      <p:font typeface="Rustic Printed Stamp" panose="020B0604020202020204" charset="0"/>
      <p:regular r:id="rId28"/>
    </p:embeddedFont>
    <p:embeddedFont>
      <p:font typeface="Neue Machina" panose="020B0604020202020204" charset="0"/>
      <p:regular r:id="rId29"/>
    </p:embeddedFont>
    <p:embeddedFont>
      <p:font typeface="Calibri" panose="020F0502020204030204" pitchFamily="34" charset="0"/>
      <p:regular r:id="rId30"/>
      <p:bold r:id="rId31"/>
      <p:italic r:id="rId32"/>
      <p:boldItalic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8" d="100"/>
          <a:sy n="48" d="100"/>
        </p:scale>
        <p:origin x="408"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8.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3/5/2025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3/5/2025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3/5/2025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3/5/2025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1.svg"/><Relationship Id="rId7" Type="http://schemas.openxmlformats.org/officeDocument/2006/relationships/image" Target="../media/image13.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5.sv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3.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11.svg"/></Relationships>
</file>

<file path=ppt/slides/_rels/slide1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6.jpeg"/><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3.xml.rels><?xml version="1.0" encoding="UTF-8" standalone="yes"?>
<Relationships xmlns="http://schemas.openxmlformats.org/package/2006/relationships"><Relationship Id="rId3" Type="http://schemas.openxmlformats.org/officeDocument/2006/relationships/image" Target="../media/image11.svg"/><Relationship Id="rId7" Type="http://schemas.openxmlformats.org/officeDocument/2006/relationships/image" Target="../media/image13.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5.sv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svg"/><Relationship Id="rId7" Type="http://schemas.openxmlformats.org/officeDocument/2006/relationships/image" Target="../media/image13.jpe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11.svg"/><Relationship Id="rId7" Type="http://schemas.openxmlformats.org/officeDocument/2006/relationships/image" Target="../media/image13.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5.sv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sp>
      <p:grpSp>
        <p:nvGrpSpPr>
          <p:cNvPr id="3" name="Group 3"/>
          <p:cNvGrpSpPr/>
          <p:nvPr/>
        </p:nvGrpSpPr>
        <p:grpSpPr>
          <a:xfrm>
            <a:off x="1360958" y="-2639542"/>
            <a:ext cx="15566084" cy="1556608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14902"/>
              </a:srgbClr>
            </a:solidFill>
          </p:spPr>
        </p:sp>
        <p:sp>
          <p:nvSpPr>
            <p:cNvPr id="5" name="TextBox 5"/>
            <p:cNvSpPr txBox="1"/>
            <p:nvPr/>
          </p:nvSpPr>
          <p:spPr>
            <a:xfrm>
              <a:off x="76200" y="38100"/>
              <a:ext cx="660400" cy="698500"/>
            </a:xfrm>
            <a:prstGeom prst="rect">
              <a:avLst/>
            </a:prstGeom>
          </p:spPr>
          <p:txBody>
            <a:bodyPr lIns="50800" tIns="50800" rIns="50800" bIns="50800" rtlCol="0" anchor="ctr"/>
            <a:lstStyle/>
            <a:p>
              <a:pPr algn="ctr">
                <a:lnSpc>
                  <a:spcPts val="2659"/>
                </a:lnSpc>
                <a:spcBef>
                  <a:spcPct val="0"/>
                </a:spcBef>
              </a:pPr>
              <a:endParaRPr/>
            </a:p>
          </p:txBody>
        </p:sp>
      </p:grpSp>
      <p:sp>
        <p:nvSpPr>
          <p:cNvPr id="6" name="TextBox 6"/>
          <p:cNvSpPr txBox="1"/>
          <p:nvPr/>
        </p:nvSpPr>
        <p:spPr>
          <a:xfrm>
            <a:off x="3161498" y="4475879"/>
            <a:ext cx="11965005" cy="1323973"/>
          </a:xfrm>
          <a:prstGeom prst="rect">
            <a:avLst/>
          </a:prstGeom>
        </p:spPr>
        <p:txBody>
          <a:bodyPr lIns="0" tIns="0" rIns="0" bIns="0" rtlCol="0" anchor="t">
            <a:spAutoFit/>
          </a:bodyPr>
          <a:lstStyle/>
          <a:p>
            <a:pPr algn="ctr">
              <a:lnSpc>
                <a:spcPts val="4874"/>
              </a:lnSpc>
            </a:pPr>
            <a:r>
              <a:rPr lang="en-US" sz="6499" spc="461">
                <a:solidFill>
                  <a:srgbClr val="F6383D"/>
                </a:solidFill>
                <a:latin typeface="Neue Machina"/>
                <a:ea typeface="Neue Machina"/>
                <a:cs typeface="Neue Machina"/>
                <a:sym typeface="Neue Machina"/>
              </a:rPr>
              <a:t>NANTERRE BLADE RUNNER</a:t>
            </a:r>
          </a:p>
        </p:txBody>
      </p:sp>
      <p:grpSp>
        <p:nvGrpSpPr>
          <p:cNvPr id="7" name="Group 7"/>
          <p:cNvGrpSpPr/>
          <p:nvPr/>
        </p:nvGrpSpPr>
        <p:grpSpPr>
          <a:xfrm>
            <a:off x="10499683" y="2686892"/>
            <a:ext cx="12419518" cy="12419518"/>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14902"/>
              </a:srgbClr>
            </a:solidFill>
          </p:spPr>
        </p:sp>
        <p:sp>
          <p:nvSpPr>
            <p:cNvPr id="9" name="TextBox 9"/>
            <p:cNvSpPr txBox="1"/>
            <p:nvPr/>
          </p:nvSpPr>
          <p:spPr>
            <a:xfrm>
              <a:off x="76200" y="38100"/>
              <a:ext cx="660400" cy="698500"/>
            </a:xfrm>
            <a:prstGeom prst="rect">
              <a:avLst/>
            </a:prstGeom>
          </p:spPr>
          <p:txBody>
            <a:bodyPr lIns="50800" tIns="50800" rIns="50800" bIns="50800" rtlCol="0" anchor="ctr"/>
            <a:lstStyle/>
            <a:p>
              <a:pPr algn="ctr">
                <a:lnSpc>
                  <a:spcPts val="2659"/>
                </a:lnSpc>
                <a:spcBef>
                  <a:spcPct val="0"/>
                </a:spcBef>
              </a:pPr>
              <a:endParaRPr/>
            </a:p>
          </p:txBody>
        </p:sp>
      </p:grpSp>
      <p:sp>
        <p:nvSpPr>
          <p:cNvPr id="10" name="Freeform 10"/>
          <p:cNvSpPr/>
          <p:nvPr/>
        </p:nvSpPr>
        <p:spPr>
          <a:xfrm>
            <a:off x="-2625898" y="8256567"/>
            <a:ext cx="5560139" cy="5560139"/>
          </a:xfrm>
          <a:custGeom>
            <a:avLst/>
            <a:gdLst/>
            <a:ahLst/>
            <a:cxnLst/>
            <a:rect l="l" t="t" r="r" b="b"/>
            <a:pathLst>
              <a:path w="5560139" h="5560139">
                <a:moveTo>
                  <a:pt x="0" y="0"/>
                </a:moveTo>
                <a:lnTo>
                  <a:pt x="5560139" y="0"/>
                </a:lnTo>
                <a:lnTo>
                  <a:pt x="5560139" y="5560139"/>
                </a:lnTo>
                <a:lnTo>
                  <a:pt x="0" y="5560139"/>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11" name="Freeform 11"/>
          <p:cNvSpPr/>
          <p:nvPr/>
        </p:nvSpPr>
        <p:spPr>
          <a:xfrm>
            <a:off x="15792846" y="-3150588"/>
            <a:ext cx="5560139" cy="5560139"/>
          </a:xfrm>
          <a:custGeom>
            <a:avLst/>
            <a:gdLst/>
            <a:ahLst/>
            <a:cxnLst/>
            <a:rect l="l" t="t" r="r" b="b"/>
            <a:pathLst>
              <a:path w="5560139" h="5560139">
                <a:moveTo>
                  <a:pt x="0" y="0"/>
                </a:moveTo>
                <a:lnTo>
                  <a:pt x="5560139" y="0"/>
                </a:lnTo>
                <a:lnTo>
                  <a:pt x="5560139" y="5560140"/>
                </a:lnTo>
                <a:lnTo>
                  <a:pt x="0" y="5560140"/>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12" name="TextBox 12"/>
          <p:cNvSpPr txBox="1"/>
          <p:nvPr/>
        </p:nvSpPr>
        <p:spPr>
          <a:xfrm>
            <a:off x="1385559" y="8346893"/>
            <a:ext cx="5294203" cy="441157"/>
          </a:xfrm>
          <a:prstGeom prst="rect">
            <a:avLst/>
          </a:prstGeom>
        </p:spPr>
        <p:txBody>
          <a:bodyPr lIns="0" tIns="0" rIns="0" bIns="0" rtlCol="0" anchor="t">
            <a:spAutoFit/>
          </a:bodyPr>
          <a:lstStyle/>
          <a:p>
            <a:pPr marL="0" lvl="0" indent="0" algn="l">
              <a:lnSpc>
                <a:spcPts val="3509"/>
              </a:lnSpc>
              <a:spcBef>
                <a:spcPct val="0"/>
              </a:spcBef>
            </a:pPr>
            <a:r>
              <a:rPr lang="en-US" sz="2506">
                <a:solidFill>
                  <a:srgbClr val="FFFFFF"/>
                </a:solidFill>
                <a:latin typeface="Neue Machina"/>
                <a:ea typeface="Neue Machina"/>
                <a:cs typeface="Neue Machina"/>
                <a:sym typeface="Neue Machina"/>
              </a:rPr>
              <a:t>MAGALI RISCH</a:t>
            </a:r>
          </a:p>
        </p:txBody>
      </p:sp>
      <p:sp>
        <p:nvSpPr>
          <p:cNvPr id="13" name="TextBox 13"/>
          <p:cNvSpPr txBox="1"/>
          <p:nvPr/>
        </p:nvSpPr>
        <p:spPr>
          <a:xfrm>
            <a:off x="1385559" y="9128240"/>
            <a:ext cx="5942495" cy="441157"/>
          </a:xfrm>
          <a:prstGeom prst="rect">
            <a:avLst/>
          </a:prstGeom>
        </p:spPr>
        <p:txBody>
          <a:bodyPr lIns="0" tIns="0" rIns="0" bIns="0" rtlCol="0" anchor="t">
            <a:spAutoFit/>
          </a:bodyPr>
          <a:lstStyle/>
          <a:p>
            <a:pPr marL="0" lvl="0" indent="0" algn="l">
              <a:lnSpc>
                <a:spcPts val="3509"/>
              </a:lnSpc>
              <a:spcBef>
                <a:spcPct val="0"/>
              </a:spcBef>
            </a:pPr>
            <a:r>
              <a:rPr lang="en-US" sz="2506">
                <a:solidFill>
                  <a:srgbClr val="FFFFFF"/>
                </a:solidFill>
                <a:latin typeface="Neue Machina"/>
                <a:ea typeface="Neue Machina"/>
                <a:cs typeface="Neue Machina"/>
                <a:sym typeface="Neue Machina"/>
              </a:rPr>
              <a:t>MRISCH@UNISTRA.FR</a:t>
            </a:r>
          </a:p>
        </p:txBody>
      </p:sp>
      <p:sp>
        <p:nvSpPr>
          <p:cNvPr id="14" name="TextBox 14"/>
          <p:cNvSpPr txBox="1"/>
          <p:nvPr/>
        </p:nvSpPr>
        <p:spPr>
          <a:xfrm>
            <a:off x="1385559" y="6377329"/>
            <a:ext cx="5294203" cy="441157"/>
          </a:xfrm>
          <a:prstGeom prst="rect">
            <a:avLst/>
          </a:prstGeom>
        </p:spPr>
        <p:txBody>
          <a:bodyPr lIns="0" tIns="0" rIns="0" bIns="0" rtlCol="0" anchor="t">
            <a:spAutoFit/>
          </a:bodyPr>
          <a:lstStyle/>
          <a:p>
            <a:pPr marL="0" lvl="0" indent="0" algn="l">
              <a:lnSpc>
                <a:spcPts val="3509"/>
              </a:lnSpc>
              <a:spcBef>
                <a:spcPct val="0"/>
              </a:spcBef>
            </a:pPr>
            <a:r>
              <a:rPr lang="en-US" sz="2506">
                <a:solidFill>
                  <a:srgbClr val="FFFFFF"/>
                </a:solidFill>
                <a:latin typeface="Neue Machina"/>
                <a:ea typeface="Neue Machina"/>
                <a:cs typeface="Neue Machina"/>
                <a:sym typeface="Neue Machina"/>
              </a:rPr>
              <a:t>EYMERIC MANZINALI</a:t>
            </a:r>
          </a:p>
        </p:txBody>
      </p:sp>
      <p:sp>
        <p:nvSpPr>
          <p:cNvPr id="15" name="TextBox 15"/>
          <p:cNvSpPr txBox="1"/>
          <p:nvPr/>
        </p:nvSpPr>
        <p:spPr>
          <a:xfrm>
            <a:off x="1385559" y="7158676"/>
            <a:ext cx="5942495" cy="441157"/>
          </a:xfrm>
          <a:prstGeom prst="rect">
            <a:avLst/>
          </a:prstGeom>
        </p:spPr>
        <p:txBody>
          <a:bodyPr lIns="0" tIns="0" rIns="0" bIns="0" rtlCol="0" anchor="t">
            <a:spAutoFit/>
          </a:bodyPr>
          <a:lstStyle/>
          <a:p>
            <a:pPr marL="0" lvl="0" indent="0" algn="l">
              <a:lnSpc>
                <a:spcPts val="3509"/>
              </a:lnSpc>
              <a:spcBef>
                <a:spcPct val="0"/>
              </a:spcBef>
            </a:pPr>
            <a:r>
              <a:rPr lang="en-US" sz="2506">
                <a:solidFill>
                  <a:srgbClr val="FFFFFF"/>
                </a:solidFill>
                <a:latin typeface="Neue Machina"/>
                <a:ea typeface="Neue Machina"/>
                <a:cs typeface="Neue Machina"/>
                <a:sym typeface="Neue Machina"/>
              </a:rPr>
              <a:t>MANZINALI@UNISTRA.FR</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15789329" y="-2927735"/>
            <a:ext cx="5560139" cy="5560139"/>
          </a:xfrm>
          <a:custGeom>
            <a:avLst/>
            <a:gdLst/>
            <a:ahLst/>
            <a:cxnLst/>
            <a:rect l="l" t="t" r="r" b="b"/>
            <a:pathLst>
              <a:path w="5560139" h="5560139">
                <a:moveTo>
                  <a:pt x="0" y="0"/>
                </a:moveTo>
                <a:lnTo>
                  <a:pt x="5560140" y="0"/>
                </a:lnTo>
                <a:lnTo>
                  <a:pt x="5560140" y="5560140"/>
                </a:lnTo>
                <a:lnTo>
                  <a:pt x="0" y="556014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2692699" y="7967298"/>
            <a:ext cx="5560139" cy="5560139"/>
          </a:xfrm>
          <a:custGeom>
            <a:avLst/>
            <a:gdLst/>
            <a:ahLst/>
            <a:cxnLst/>
            <a:rect l="l" t="t" r="r" b="b"/>
            <a:pathLst>
              <a:path w="5560139" h="5560139">
                <a:moveTo>
                  <a:pt x="0" y="0"/>
                </a:moveTo>
                <a:lnTo>
                  <a:pt x="5560140" y="0"/>
                </a:lnTo>
                <a:lnTo>
                  <a:pt x="5560140" y="5560140"/>
                </a:lnTo>
                <a:lnTo>
                  <a:pt x="0" y="556014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2027333" y="4380138"/>
            <a:ext cx="6413536" cy="3740697"/>
          </a:xfrm>
          <a:custGeom>
            <a:avLst/>
            <a:gdLst/>
            <a:ahLst/>
            <a:cxnLst/>
            <a:rect l="l" t="t" r="r" b="b"/>
            <a:pathLst>
              <a:path w="6413536" h="3740697">
                <a:moveTo>
                  <a:pt x="0" y="0"/>
                </a:moveTo>
                <a:lnTo>
                  <a:pt x="6413537" y="0"/>
                </a:lnTo>
                <a:lnTo>
                  <a:pt x="6413537" y="3740697"/>
                </a:lnTo>
                <a:lnTo>
                  <a:pt x="0" y="3740697"/>
                </a:lnTo>
                <a:lnTo>
                  <a:pt x="0" y="0"/>
                </a:lnTo>
                <a:close/>
              </a:path>
            </a:pathLst>
          </a:custGeom>
          <a:blipFill>
            <a:blip r:embed="rId4"/>
            <a:stretch>
              <a:fillRect/>
            </a:stretch>
          </a:blipFill>
        </p:spPr>
      </p:sp>
      <p:sp>
        <p:nvSpPr>
          <p:cNvPr id="5" name="TextBox 5"/>
          <p:cNvSpPr txBox="1"/>
          <p:nvPr/>
        </p:nvSpPr>
        <p:spPr>
          <a:xfrm>
            <a:off x="1028700" y="760406"/>
            <a:ext cx="12144749" cy="1514475"/>
          </a:xfrm>
          <a:prstGeom prst="rect">
            <a:avLst/>
          </a:prstGeom>
        </p:spPr>
        <p:txBody>
          <a:bodyPr lIns="0" tIns="0" rIns="0" bIns="0" rtlCol="0" anchor="t">
            <a:spAutoFit/>
          </a:bodyPr>
          <a:lstStyle/>
          <a:p>
            <a:pPr algn="l">
              <a:lnSpc>
                <a:spcPts val="3750"/>
              </a:lnSpc>
            </a:pPr>
            <a:r>
              <a:rPr lang="en-US" sz="5000" b="1" spc="355">
                <a:solidFill>
                  <a:srgbClr val="FFFFFF"/>
                </a:solidFill>
                <a:latin typeface="Neue Machina Ultra-Bold"/>
                <a:ea typeface="Neue Machina Ultra-Bold"/>
                <a:cs typeface="Neue Machina Ultra-Bold"/>
                <a:sym typeface="Neue Machina Ultra-Bold"/>
              </a:rPr>
              <a:t>MODÈLE CONVERSATIONNEL</a:t>
            </a:r>
          </a:p>
          <a:p>
            <a:pPr algn="l">
              <a:lnSpc>
                <a:spcPts val="3750"/>
              </a:lnSpc>
            </a:pPr>
            <a:endParaRPr lang="en-US" sz="5000" b="1" spc="355">
              <a:solidFill>
                <a:srgbClr val="FFFFFF"/>
              </a:solidFill>
              <a:latin typeface="Neue Machina Ultra-Bold"/>
              <a:ea typeface="Neue Machina Ultra-Bold"/>
              <a:cs typeface="Neue Machina Ultra-Bold"/>
              <a:sym typeface="Neue Machina Ultra-Bold"/>
            </a:endParaRPr>
          </a:p>
          <a:p>
            <a:pPr algn="l">
              <a:lnSpc>
                <a:spcPts val="3750"/>
              </a:lnSpc>
            </a:pPr>
            <a:endParaRPr lang="en-US" sz="5000" b="1" spc="355">
              <a:solidFill>
                <a:srgbClr val="FFFFFF"/>
              </a:solidFill>
              <a:latin typeface="Neue Machina Ultra-Bold"/>
              <a:ea typeface="Neue Machina Ultra-Bold"/>
              <a:cs typeface="Neue Machina Ultra-Bold"/>
              <a:sym typeface="Neue Machina Ultra-Bold"/>
            </a:endParaRPr>
          </a:p>
        </p:txBody>
      </p:sp>
      <p:sp>
        <p:nvSpPr>
          <p:cNvPr id="6" name="TextBox 6"/>
          <p:cNvSpPr txBox="1"/>
          <p:nvPr/>
        </p:nvSpPr>
        <p:spPr>
          <a:xfrm>
            <a:off x="500747" y="1705086"/>
            <a:ext cx="17695126" cy="2512695"/>
          </a:xfrm>
          <a:prstGeom prst="rect">
            <a:avLst/>
          </a:prstGeom>
        </p:spPr>
        <p:txBody>
          <a:bodyPr lIns="0" tIns="0" rIns="0" bIns="0" rtlCol="0" anchor="t">
            <a:spAutoFit/>
          </a:bodyPr>
          <a:lstStyle/>
          <a:p>
            <a:pPr marL="0" lvl="0" indent="0" algn="l">
              <a:lnSpc>
                <a:spcPts val="6540"/>
              </a:lnSpc>
              <a:spcBef>
                <a:spcPct val="0"/>
              </a:spcBef>
            </a:pPr>
            <a:r>
              <a:rPr lang="en-US" sz="6000" b="1" u="sng" spc="-234">
                <a:solidFill>
                  <a:srgbClr val="FFFFFF"/>
                </a:solidFill>
                <a:latin typeface="Neue Machina Ultra-Bold"/>
                <a:ea typeface="Neue Machina Ultra-Bold"/>
                <a:cs typeface="Neue Machina Ultra-Bold"/>
                <a:sym typeface="Neue Machina Ultra-Bold"/>
              </a:rPr>
              <a:t>-&gt; fine tuning</a:t>
            </a:r>
            <a:r>
              <a:rPr lang="en-US" sz="6000" spc="-234">
                <a:solidFill>
                  <a:srgbClr val="FFFFFF"/>
                </a:solidFill>
                <a:latin typeface="Neue Machina"/>
                <a:ea typeface="Neue Machina"/>
                <a:cs typeface="Neue Machina"/>
                <a:sym typeface="Neue Machina"/>
              </a:rPr>
              <a:t> = des humains écrivent des exemples de réponses attendues à partir de prompts</a:t>
            </a:r>
          </a:p>
        </p:txBody>
      </p:sp>
      <p:sp>
        <p:nvSpPr>
          <p:cNvPr id="7" name="TextBox 7"/>
          <p:cNvSpPr txBox="1"/>
          <p:nvPr/>
        </p:nvSpPr>
        <p:spPr>
          <a:xfrm>
            <a:off x="9144000" y="4061410"/>
            <a:ext cx="7611927" cy="3341370"/>
          </a:xfrm>
          <a:prstGeom prst="rect">
            <a:avLst/>
          </a:prstGeom>
        </p:spPr>
        <p:txBody>
          <a:bodyPr lIns="0" tIns="0" rIns="0" bIns="0" rtlCol="0" anchor="t">
            <a:spAutoFit/>
          </a:bodyPr>
          <a:lstStyle/>
          <a:p>
            <a:pPr marL="0" lvl="0" indent="0" algn="l">
              <a:lnSpc>
                <a:spcPts val="6540"/>
              </a:lnSpc>
              <a:spcBef>
                <a:spcPct val="0"/>
              </a:spcBef>
            </a:pPr>
            <a:r>
              <a:rPr lang="en-US" sz="6000" spc="-234">
                <a:solidFill>
                  <a:srgbClr val="FFFFFF"/>
                </a:solidFill>
                <a:latin typeface="Neue Machina"/>
                <a:ea typeface="Neue Machina"/>
                <a:cs typeface="Neue Machina"/>
                <a:sym typeface="Neue Machina"/>
              </a:rPr>
              <a:t>-&gt; des humains évaluent et classent les réponses produites par l’IA</a:t>
            </a:r>
          </a:p>
        </p:txBody>
      </p:sp>
      <p:sp>
        <p:nvSpPr>
          <p:cNvPr id="8" name="TextBox 8"/>
          <p:cNvSpPr txBox="1"/>
          <p:nvPr/>
        </p:nvSpPr>
        <p:spPr>
          <a:xfrm>
            <a:off x="4370587" y="8357823"/>
            <a:ext cx="13384903" cy="1684020"/>
          </a:xfrm>
          <a:prstGeom prst="rect">
            <a:avLst/>
          </a:prstGeom>
        </p:spPr>
        <p:txBody>
          <a:bodyPr lIns="0" tIns="0" rIns="0" bIns="0" rtlCol="0" anchor="t">
            <a:spAutoFit/>
          </a:bodyPr>
          <a:lstStyle/>
          <a:p>
            <a:pPr marL="0" lvl="0" indent="0" algn="l">
              <a:lnSpc>
                <a:spcPts val="6540"/>
              </a:lnSpc>
              <a:spcBef>
                <a:spcPct val="0"/>
              </a:spcBef>
            </a:pPr>
            <a:r>
              <a:rPr lang="en-US" sz="6000" spc="-234">
                <a:solidFill>
                  <a:srgbClr val="FFFFFF"/>
                </a:solidFill>
                <a:latin typeface="Neue Machina"/>
                <a:ea typeface="Neue Machina"/>
                <a:cs typeface="Neue Machina"/>
                <a:sym typeface="Neue Machina"/>
              </a:rPr>
              <a:t>-&gt; un </a:t>
            </a:r>
            <a:r>
              <a:rPr lang="en-US" sz="6000" b="1" u="sng" spc="-234">
                <a:solidFill>
                  <a:srgbClr val="FFFFFF"/>
                </a:solidFill>
                <a:latin typeface="Neue Machina Ultra-Bold"/>
                <a:ea typeface="Neue Machina Ultra-Bold"/>
                <a:cs typeface="Neue Machina Ultra-Bold"/>
                <a:sym typeface="Neue Machina Ultra-Bold"/>
              </a:rPr>
              <a:t>préprompt </a:t>
            </a:r>
            <a:r>
              <a:rPr lang="en-US" sz="6000" spc="-234">
                <a:solidFill>
                  <a:srgbClr val="FFFFFF"/>
                </a:solidFill>
                <a:latin typeface="Neue Machina"/>
                <a:ea typeface="Neue Machina"/>
                <a:cs typeface="Neue Machina"/>
                <a:sym typeface="Neue Machina"/>
              </a:rPr>
              <a:t>donne des instructions universelles à ChatGPT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5757"/>
        </a:solidFill>
        <a:effectLst/>
      </p:bgPr>
    </p:bg>
    <p:spTree>
      <p:nvGrpSpPr>
        <p:cNvPr id="1" name=""/>
        <p:cNvGrpSpPr/>
        <p:nvPr/>
      </p:nvGrpSpPr>
      <p:grpSpPr>
        <a:xfrm>
          <a:off x="0" y="0"/>
          <a:ext cx="0" cy="0"/>
          <a:chOff x="0" y="0"/>
          <a:chExt cx="0" cy="0"/>
        </a:xfrm>
      </p:grpSpPr>
      <p:sp>
        <p:nvSpPr>
          <p:cNvPr id="2" name="Freeform 2"/>
          <p:cNvSpPr/>
          <p:nvPr/>
        </p:nvSpPr>
        <p:spPr>
          <a:xfrm>
            <a:off x="-2780070" y="8639083"/>
            <a:ext cx="5560139" cy="5560139"/>
          </a:xfrm>
          <a:custGeom>
            <a:avLst/>
            <a:gdLst/>
            <a:ahLst/>
            <a:cxnLst/>
            <a:rect l="l" t="t" r="r" b="b"/>
            <a:pathLst>
              <a:path w="5560139" h="5560139">
                <a:moveTo>
                  <a:pt x="0" y="0"/>
                </a:moveTo>
                <a:lnTo>
                  <a:pt x="5560140" y="0"/>
                </a:lnTo>
                <a:lnTo>
                  <a:pt x="5560140" y="5560139"/>
                </a:lnTo>
                <a:lnTo>
                  <a:pt x="0" y="5560139"/>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4267991" y="-489843"/>
            <a:ext cx="5560139" cy="5560139"/>
          </a:xfrm>
          <a:custGeom>
            <a:avLst/>
            <a:gdLst/>
            <a:ahLst/>
            <a:cxnLst/>
            <a:rect l="l" t="t" r="r" b="b"/>
            <a:pathLst>
              <a:path w="5560139" h="5560139">
                <a:moveTo>
                  <a:pt x="0" y="0"/>
                </a:moveTo>
                <a:lnTo>
                  <a:pt x="5560139" y="0"/>
                </a:lnTo>
                <a:lnTo>
                  <a:pt x="5560139" y="5560139"/>
                </a:lnTo>
                <a:lnTo>
                  <a:pt x="0" y="5560139"/>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14420391" y="-337443"/>
            <a:ext cx="5560139" cy="5560139"/>
          </a:xfrm>
          <a:custGeom>
            <a:avLst/>
            <a:gdLst/>
            <a:ahLst/>
            <a:cxnLst/>
            <a:rect l="l" t="t" r="r" b="b"/>
            <a:pathLst>
              <a:path w="5560139" h="5560139">
                <a:moveTo>
                  <a:pt x="0" y="0"/>
                </a:moveTo>
                <a:lnTo>
                  <a:pt x="5560139" y="0"/>
                </a:lnTo>
                <a:lnTo>
                  <a:pt x="5560139" y="5560139"/>
                </a:lnTo>
                <a:lnTo>
                  <a:pt x="0" y="5560139"/>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a:off x="-2780070" y="7175002"/>
            <a:ext cx="5560139" cy="5560139"/>
          </a:xfrm>
          <a:custGeom>
            <a:avLst/>
            <a:gdLst/>
            <a:ahLst/>
            <a:cxnLst/>
            <a:rect l="l" t="t" r="r" b="b"/>
            <a:pathLst>
              <a:path w="5560139" h="5560139">
                <a:moveTo>
                  <a:pt x="0" y="0"/>
                </a:moveTo>
                <a:lnTo>
                  <a:pt x="5560140" y="0"/>
                </a:lnTo>
                <a:lnTo>
                  <a:pt x="5560140" y="5560140"/>
                </a:lnTo>
                <a:lnTo>
                  <a:pt x="0" y="556014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TextBox 6"/>
          <p:cNvSpPr txBox="1"/>
          <p:nvPr/>
        </p:nvSpPr>
        <p:spPr>
          <a:xfrm>
            <a:off x="581579" y="4765496"/>
            <a:ext cx="17124843" cy="990600"/>
          </a:xfrm>
          <a:prstGeom prst="rect">
            <a:avLst/>
          </a:prstGeom>
        </p:spPr>
        <p:txBody>
          <a:bodyPr lIns="0" tIns="0" rIns="0" bIns="0" rtlCol="0" anchor="t">
            <a:spAutoFit/>
          </a:bodyPr>
          <a:lstStyle/>
          <a:p>
            <a:pPr algn="ctr">
              <a:lnSpc>
                <a:spcPts val="6750"/>
              </a:lnSpc>
            </a:pPr>
            <a:r>
              <a:rPr lang="en-US" sz="9000" b="1" spc="639">
                <a:solidFill>
                  <a:srgbClr val="000000"/>
                </a:solidFill>
                <a:latin typeface="Neue Machina Ultra-Bold"/>
                <a:ea typeface="Neue Machina Ultra-Bold"/>
                <a:cs typeface="Neue Machina Ultra-Bold"/>
                <a:sym typeface="Neue Machina Ultra-Bold"/>
              </a:rPr>
              <a:t>CONCLUSION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15789329" y="-2927735"/>
            <a:ext cx="5560139" cy="5560139"/>
          </a:xfrm>
          <a:custGeom>
            <a:avLst/>
            <a:gdLst/>
            <a:ahLst/>
            <a:cxnLst/>
            <a:rect l="l" t="t" r="r" b="b"/>
            <a:pathLst>
              <a:path w="5560139" h="5560139">
                <a:moveTo>
                  <a:pt x="0" y="0"/>
                </a:moveTo>
                <a:lnTo>
                  <a:pt x="5560140" y="0"/>
                </a:lnTo>
                <a:lnTo>
                  <a:pt x="5560140" y="5560140"/>
                </a:lnTo>
                <a:lnTo>
                  <a:pt x="0" y="556014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2692699" y="7967298"/>
            <a:ext cx="5560139" cy="5560139"/>
          </a:xfrm>
          <a:custGeom>
            <a:avLst/>
            <a:gdLst/>
            <a:ahLst/>
            <a:cxnLst/>
            <a:rect l="l" t="t" r="r" b="b"/>
            <a:pathLst>
              <a:path w="5560139" h="5560139">
                <a:moveTo>
                  <a:pt x="0" y="0"/>
                </a:moveTo>
                <a:lnTo>
                  <a:pt x="5560140" y="0"/>
                </a:lnTo>
                <a:lnTo>
                  <a:pt x="5560140" y="5560140"/>
                </a:lnTo>
                <a:lnTo>
                  <a:pt x="0" y="556014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4725955" y="6089571"/>
            <a:ext cx="2339715" cy="2339715"/>
          </a:xfrm>
          <a:custGeom>
            <a:avLst/>
            <a:gdLst/>
            <a:ahLst/>
            <a:cxnLst/>
            <a:rect l="l" t="t" r="r" b="b"/>
            <a:pathLst>
              <a:path w="2339715" h="2339715">
                <a:moveTo>
                  <a:pt x="0" y="0"/>
                </a:moveTo>
                <a:lnTo>
                  <a:pt x="2339715" y="0"/>
                </a:lnTo>
                <a:lnTo>
                  <a:pt x="2339715" y="2339716"/>
                </a:lnTo>
                <a:lnTo>
                  <a:pt x="0" y="2339716"/>
                </a:lnTo>
                <a:lnTo>
                  <a:pt x="0" y="0"/>
                </a:lnTo>
                <a:close/>
              </a:path>
            </a:pathLst>
          </a:custGeom>
          <a:blipFill>
            <a:blip r:embed="rId4"/>
            <a:stretch>
              <a:fillRect/>
            </a:stretch>
          </a:blipFill>
        </p:spPr>
      </p:sp>
      <p:sp>
        <p:nvSpPr>
          <p:cNvPr id="5" name="Freeform 5"/>
          <p:cNvSpPr/>
          <p:nvPr/>
        </p:nvSpPr>
        <p:spPr>
          <a:xfrm>
            <a:off x="1697583" y="2071611"/>
            <a:ext cx="4535161" cy="2630560"/>
          </a:xfrm>
          <a:custGeom>
            <a:avLst/>
            <a:gdLst/>
            <a:ahLst/>
            <a:cxnLst/>
            <a:rect l="l" t="t" r="r" b="b"/>
            <a:pathLst>
              <a:path w="4535161" h="2630560">
                <a:moveTo>
                  <a:pt x="0" y="0"/>
                </a:moveTo>
                <a:lnTo>
                  <a:pt x="4535161" y="0"/>
                </a:lnTo>
                <a:lnTo>
                  <a:pt x="4535161" y="2630560"/>
                </a:lnTo>
                <a:lnTo>
                  <a:pt x="0" y="2630560"/>
                </a:lnTo>
                <a:lnTo>
                  <a:pt x="0" y="0"/>
                </a:lnTo>
                <a:close/>
              </a:path>
            </a:pathLst>
          </a:custGeom>
          <a:blipFill>
            <a:blip r:embed="rId5"/>
            <a:stretch>
              <a:fillRect l="-2965"/>
            </a:stretch>
          </a:blipFill>
        </p:spPr>
      </p:sp>
      <p:sp>
        <p:nvSpPr>
          <p:cNvPr id="6" name="Freeform 6"/>
          <p:cNvSpPr/>
          <p:nvPr/>
        </p:nvSpPr>
        <p:spPr>
          <a:xfrm>
            <a:off x="12672751" y="1756985"/>
            <a:ext cx="2942336" cy="4102457"/>
          </a:xfrm>
          <a:custGeom>
            <a:avLst/>
            <a:gdLst/>
            <a:ahLst/>
            <a:cxnLst/>
            <a:rect l="l" t="t" r="r" b="b"/>
            <a:pathLst>
              <a:path w="2942336" h="4102457">
                <a:moveTo>
                  <a:pt x="0" y="0"/>
                </a:moveTo>
                <a:lnTo>
                  <a:pt x="2942336" y="0"/>
                </a:lnTo>
                <a:lnTo>
                  <a:pt x="2942336" y="4102457"/>
                </a:lnTo>
                <a:lnTo>
                  <a:pt x="0" y="4102457"/>
                </a:lnTo>
                <a:lnTo>
                  <a:pt x="0" y="0"/>
                </a:lnTo>
                <a:close/>
              </a:path>
            </a:pathLst>
          </a:custGeom>
          <a:blipFill>
            <a:blip r:embed="rId6"/>
            <a:stretch>
              <a:fillRect/>
            </a:stretch>
          </a:blipFill>
        </p:spPr>
      </p:sp>
      <p:sp>
        <p:nvSpPr>
          <p:cNvPr id="7" name="TextBox 7"/>
          <p:cNvSpPr txBox="1"/>
          <p:nvPr/>
        </p:nvSpPr>
        <p:spPr>
          <a:xfrm>
            <a:off x="1028700" y="760406"/>
            <a:ext cx="11815793" cy="1514475"/>
          </a:xfrm>
          <a:prstGeom prst="rect">
            <a:avLst/>
          </a:prstGeom>
        </p:spPr>
        <p:txBody>
          <a:bodyPr lIns="0" tIns="0" rIns="0" bIns="0" rtlCol="0" anchor="t">
            <a:spAutoFit/>
          </a:bodyPr>
          <a:lstStyle/>
          <a:p>
            <a:pPr algn="l">
              <a:lnSpc>
                <a:spcPts val="3750"/>
              </a:lnSpc>
            </a:pPr>
            <a:r>
              <a:rPr lang="en-US" sz="5000" b="1" spc="355">
                <a:solidFill>
                  <a:srgbClr val="FF5757"/>
                </a:solidFill>
                <a:latin typeface="Neue Machina Ultra-Bold"/>
                <a:ea typeface="Neue Machina Ultra-Bold"/>
                <a:cs typeface="Neue Machina Ultra-Bold"/>
                <a:sym typeface="Neue Machina Ultra-Bold"/>
              </a:rPr>
              <a:t>LIMITES DES IA-G</a:t>
            </a:r>
          </a:p>
          <a:p>
            <a:pPr algn="l">
              <a:lnSpc>
                <a:spcPts val="3750"/>
              </a:lnSpc>
            </a:pPr>
            <a:endParaRPr lang="en-US" sz="5000" b="1" spc="355">
              <a:solidFill>
                <a:srgbClr val="FF5757"/>
              </a:solidFill>
              <a:latin typeface="Neue Machina Ultra-Bold"/>
              <a:ea typeface="Neue Machina Ultra-Bold"/>
              <a:cs typeface="Neue Machina Ultra-Bold"/>
              <a:sym typeface="Neue Machina Ultra-Bold"/>
            </a:endParaRPr>
          </a:p>
          <a:p>
            <a:pPr algn="l">
              <a:lnSpc>
                <a:spcPts val="3750"/>
              </a:lnSpc>
            </a:pPr>
            <a:endParaRPr lang="en-US" sz="5000" b="1" spc="355">
              <a:solidFill>
                <a:srgbClr val="FF5757"/>
              </a:solidFill>
              <a:latin typeface="Neue Machina Ultra-Bold"/>
              <a:ea typeface="Neue Machina Ultra-Bold"/>
              <a:cs typeface="Neue Machina Ultra-Bold"/>
              <a:sym typeface="Neue Machina Ultra-Bold"/>
            </a:endParaRPr>
          </a:p>
        </p:txBody>
      </p:sp>
      <p:sp>
        <p:nvSpPr>
          <p:cNvPr id="8" name="TextBox 8"/>
          <p:cNvSpPr txBox="1"/>
          <p:nvPr/>
        </p:nvSpPr>
        <p:spPr>
          <a:xfrm rot="-1200088">
            <a:off x="1887495" y="3119239"/>
            <a:ext cx="5906969" cy="1344856"/>
          </a:xfrm>
          <a:prstGeom prst="rect">
            <a:avLst/>
          </a:prstGeom>
        </p:spPr>
        <p:txBody>
          <a:bodyPr lIns="0" tIns="0" rIns="0" bIns="0" rtlCol="0" anchor="t">
            <a:spAutoFit/>
          </a:bodyPr>
          <a:lstStyle/>
          <a:p>
            <a:pPr marL="0" lvl="0" indent="0" algn="l">
              <a:lnSpc>
                <a:spcPts val="8683"/>
              </a:lnSpc>
              <a:spcBef>
                <a:spcPct val="0"/>
              </a:spcBef>
            </a:pPr>
            <a:r>
              <a:rPr lang="en-US" sz="7966" spc="-310">
                <a:solidFill>
                  <a:srgbClr val="FF5757"/>
                </a:solidFill>
                <a:latin typeface="Rustic Printed Stamp"/>
                <a:ea typeface="Rustic Printed Stamp"/>
                <a:cs typeface="Rustic Printed Stamp"/>
                <a:sym typeface="Rustic Printed Stamp"/>
              </a:rPr>
              <a:t>Hallucinations</a:t>
            </a:r>
          </a:p>
        </p:txBody>
      </p:sp>
      <p:sp>
        <p:nvSpPr>
          <p:cNvPr id="9" name="TextBox 9"/>
          <p:cNvSpPr txBox="1"/>
          <p:nvPr/>
        </p:nvSpPr>
        <p:spPr>
          <a:xfrm rot="378944">
            <a:off x="11326352" y="5298737"/>
            <a:ext cx="5646659" cy="1017270"/>
          </a:xfrm>
          <a:prstGeom prst="rect">
            <a:avLst/>
          </a:prstGeom>
        </p:spPr>
        <p:txBody>
          <a:bodyPr lIns="0" tIns="0" rIns="0" bIns="0" rtlCol="0" anchor="t">
            <a:spAutoFit/>
          </a:bodyPr>
          <a:lstStyle/>
          <a:p>
            <a:pPr marL="0" lvl="0" indent="0" algn="l">
              <a:lnSpc>
                <a:spcPts val="6540"/>
              </a:lnSpc>
              <a:spcBef>
                <a:spcPct val="0"/>
              </a:spcBef>
            </a:pPr>
            <a:r>
              <a:rPr lang="en-US" sz="6000" spc="-234">
                <a:solidFill>
                  <a:srgbClr val="FF5757"/>
                </a:solidFill>
                <a:latin typeface="Rustic Printed Stamp"/>
                <a:ea typeface="Rustic Printed Stamp"/>
                <a:cs typeface="Rustic Printed Stamp"/>
                <a:sym typeface="Rustic Printed Stamp"/>
              </a:rPr>
              <a:t>Fausses références</a:t>
            </a:r>
          </a:p>
        </p:txBody>
      </p:sp>
      <p:sp>
        <p:nvSpPr>
          <p:cNvPr id="10" name="TextBox 10"/>
          <p:cNvSpPr txBox="1"/>
          <p:nvPr/>
        </p:nvSpPr>
        <p:spPr>
          <a:xfrm rot="-374741">
            <a:off x="5919301" y="7040230"/>
            <a:ext cx="6890305" cy="1017270"/>
          </a:xfrm>
          <a:prstGeom prst="rect">
            <a:avLst/>
          </a:prstGeom>
        </p:spPr>
        <p:txBody>
          <a:bodyPr lIns="0" tIns="0" rIns="0" bIns="0" rtlCol="0" anchor="t">
            <a:spAutoFit/>
          </a:bodyPr>
          <a:lstStyle/>
          <a:p>
            <a:pPr marL="0" lvl="0" indent="0" algn="l">
              <a:lnSpc>
                <a:spcPts val="6540"/>
              </a:lnSpc>
              <a:spcBef>
                <a:spcPct val="0"/>
              </a:spcBef>
            </a:pPr>
            <a:r>
              <a:rPr lang="en-US" sz="6000" spc="-234">
                <a:solidFill>
                  <a:srgbClr val="FF5757"/>
                </a:solidFill>
                <a:latin typeface="Rustic Printed Stamp"/>
                <a:ea typeface="Rustic Printed Stamp"/>
                <a:cs typeface="Rustic Printed Stamp"/>
                <a:sym typeface="Rustic Printed Stamp"/>
              </a:rPr>
              <a:t>Biais, stéréotypes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15789329" y="-2927735"/>
            <a:ext cx="5560139" cy="5560139"/>
          </a:xfrm>
          <a:custGeom>
            <a:avLst/>
            <a:gdLst/>
            <a:ahLst/>
            <a:cxnLst/>
            <a:rect l="l" t="t" r="r" b="b"/>
            <a:pathLst>
              <a:path w="5560139" h="5560139">
                <a:moveTo>
                  <a:pt x="0" y="0"/>
                </a:moveTo>
                <a:lnTo>
                  <a:pt x="5560140" y="0"/>
                </a:lnTo>
                <a:lnTo>
                  <a:pt x="5560140" y="5560140"/>
                </a:lnTo>
                <a:lnTo>
                  <a:pt x="0" y="556014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2692699" y="7967298"/>
            <a:ext cx="5560139" cy="5560139"/>
          </a:xfrm>
          <a:custGeom>
            <a:avLst/>
            <a:gdLst/>
            <a:ahLst/>
            <a:cxnLst/>
            <a:rect l="l" t="t" r="r" b="b"/>
            <a:pathLst>
              <a:path w="5560139" h="5560139">
                <a:moveTo>
                  <a:pt x="0" y="0"/>
                </a:moveTo>
                <a:lnTo>
                  <a:pt x="5560140" y="0"/>
                </a:lnTo>
                <a:lnTo>
                  <a:pt x="5560140" y="5560140"/>
                </a:lnTo>
                <a:lnTo>
                  <a:pt x="0" y="556014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10918545" y="2632405"/>
            <a:ext cx="1701240" cy="1700531"/>
          </a:xfrm>
          <a:custGeom>
            <a:avLst/>
            <a:gdLst/>
            <a:ahLst/>
            <a:cxnLst/>
            <a:rect l="l" t="t" r="r" b="b"/>
            <a:pathLst>
              <a:path w="1701240" h="1700531">
                <a:moveTo>
                  <a:pt x="0" y="0"/>
                </a:moveTo>
                <a:lnTo>
                  <a:pt x="1701240" y="0"/>
                </a:lnTo>
                <a:lnTo>
                  <a:pt x="1701240" y="1700531"/>
                </a:lnTo>
                <a:lnTo>
                  <a:pt x="0" y="1700531"/>
                </a:lnTo>
                <a:lnTo>
                  <a:pt x="0" y="0"/>
                </a:lnTo>
                <a:close/>
              </a:path>
            </a:pathLst>
          </a:custGeom>
          <a:blipFill>
            <a:blip r:embed="rId4"/>
            <a:stretch>
              <a:fillRect/>
            </a:stretch>
          </a:blipFill>
        </p:spPr>
      </p:sp>
      <p:sp>
        <p:nvSpPr>
          <p:cNvPr id="5" name="Freeform 5"/>
          <p:cNvSpPr/>
          <p:nvPr/>
        </p:nvSpPr>
        <p:spPr>
          <a:xfrm>
            <a:off x="4017174" y="5143500"/>
            <a:ext cx="1945521" cy="1945521"/>
          </a:xfrm>
          <a:custGeom>
            <a:avLst/>
            <a:gdLst/>
            <a:ahLst/>
            <a:cxnLst/>
            <a:rect l="l" t="t" r="r" b="b"/>
            <a:pathLst>
              <a:path w="1945521" h="1945521">
                <a:moveTo>
                  <a:pt x="0" y="0"/>
                </a:moveTo>
                <a:lnTo>
                  <a:pt x="1945520" y="0"/>
                </a:lnTo>
                <a:lnTo>
                  <a:pt x="1945520" y="1945521"/>
                </a:lnTo>
                <a:lnTo>
                  <a:pt x="0" y="1945521"/>
                </a:lnTo>
                <a:lnTo>
                  <a:pt x="0" y="0"/>
                </a:lnTo>
                <a:close/>
              </a:path>
            </a:pathLst>
          </a:custGeom>
          <a:blipFill>
            <a:blip r:embed="rId5"/>
            <a:stretch>
              <a:fillRect/>
            </a:stretch>
          </a:blipFill>
        </p:spPr>
      </p:sp>
      <p:sp>
        <p:nvSpPr>
          <p:cNvPr id="6" name="TextBox 6"/>
          <p:cNvSpPr txBox="1"/>
          <p:nvPr/>
        </p:nvSpPr>
        <p:spPr>
          <a:xfrm>
            <a:off x="1028700" y="760406"/>
            <a:ext cx="13259037" cy="1514475"/>
          </a:xfrm>
          <a:prstGeom prst="rect">
            <a:avLst/>
          </a:prstGeom>
        </p:spPr>
        <p:txBody>
          <a:bodyPr lIns="0" tIns="0" rIns="0" bIns="0" rtlCol="0" anchor="t">
            <a:spAutoFit/>
          </a:bodyPr>
          <a:lstStyle/>
          <a:p>
            <a:pPr algn="l">
              <a:lnSpc>
                <a:spcPts val="3750"/>
              </a:lnSpc>
            </a:pPr>
            <a:r>
              <a:rPr lang="en-US" sz="5000" b="1" spc="355">
                <a:solidFill>
                  <a:srgbClr val="FF5757"/>
                </a:solidFill>
                <a:latin typeface="Neue Machina Ultra-Bold"/>
                <a:ea typeface="Neue Machina Ultra-Bold"/>
                <a:cs typeface="Neue Machina Ultra-Bold"/>
                <a:sym typeface="Neue Machina Ultra-Bold"/>
              </a:rPr>
              <a:t>CONTREBALANCÉES PAR LA RAG ?</a:t>
            </a:r>
          </a:p>
          <a:p>
            <a:pPr algn="l">
              <a:lnSpc>
                <a:spcPts val="3750"/>
              </a:lnSpc>
            </a:pPr>
            <a:endParaRPr lang="en-US" sz="5000" b="1" spc="355">
              <a:solidFill>
                <a:srgbClr val="FF5757"/>
              </a:solidFill>
              <a:latin typeface="Neue Machina Ultra-Bold"/>
              <a:ea typeface="Neue Machina Ultra-Bold"/>
              <a:cs typeface="Neue Machina Ultra-Bold"/>
              <a:sym typeface="Neue Machina Ultra-Bold"/>
            </a:endParaRPr>
          </a:p>
          <a:p>
            <a:pPr algn="l">
              <a:lnSpc>
                <a:spcPts val="3750"/>
              </a:lnSpc>
            </a:pPr>
            <a:endParaRPr lang="en-US" sz="5000" b="1" spc="355">
              <a:solidFill>
                <a:srgbClr val="FF5757"/>
              </a:solidFill>
              <a:latin typeface="Neue Machina Ultra-Bold"/>
              <a:ea typeface="Neue Machina Ultra-Bold"/>
              <a:cs typeface="Neue Machina Ultra-Bold"/>
              <a:sym typeface="Neue Machina Ultra-Bold"/>
            </a:endParaRPr>
          </a:p>
        </p:txBody>
      </p:sp>
      <p:sp>
        <p:nvSpPr>
          <p:cNvPr id="7" name="TextBox 7"/>
          <p:cNvSpPr txBox="1"/>
          <p:nvPr/>
        </p:nvSpPr>
        <p:spPr>
          <a:xfrm>
            <a:off x="1028700" y="7603371"/>
            <a:ext cx="16937913" cy="1991106"/>
          </a:xfrm>
          <a:prstGeom prst="rect">
            <a:avLst/>
          </a:prstGeom>
        </p:spPr>
        <p:txBody>
          <a:bodyPr lIns="0" tIns="0" rIns="0" bIns="0" rtlCol="0" anchor="t">
            <a:spAutoFit/>
          </a:bodyPr>
          <a:lstStyle/>
          <a:p>
            <a:pPr marL="0" lvl="0" indent="0" algn="l">
              <a:lnSpc>
                <a:spcPts val="5232"/>
              </a:lnSpc>
              <a:spcBef>
                <a:spcPct val="0"/>
              </a:spcBef>
            </a:pPr>
            <a:r>
              <a:rPr lang="en-US" sz="4800" spc="-187">
                <a:solidFill>
                  <a:srgbClr val="ECEBE4"/>
                </a:solidFill>
                <a:latin typeface="Neue Machina"/>
                <a:ea typeface="Neue Machina"/>
                <a:cs typeface="Neue Machina"/>
                <a:sym typeface="Neue Machina"/>
              </a:rPr>
              <a:t>« Le principe du RAG est [...] d’</a:t>
            </a:r>
            <a:r>
              <a:rPr lang="en-US" sz="4800" b="1" spc="-187">
                <a:solidFill>
                  <a:srgbClr val="ECEBE4"/>
                </a:solidFill>
                <a:latin typeface="Neue Machina Ultra-Bold"/>
                <a:ea typeface="Neue Machina Ultra-Bold"/>
                <a:cs typeface="Neue Machina Ultra-Bold"/>
                <a:sym typeface="Neue Machina Ultra-Bold"/>
              </a:rPr>
              <a:t>augmenter </a:t>
            </a:r>
            <a:r>
              <a:rPr lang="en-US" sz="4800" spc="-187">
                <a:solidFill>
                  <a:srgbClr val="ECEBE4"/>
                </a:solidFill>
                <a:latin typeface="Neue Machina"/>
                <a:ea typeface="Neue Machina"/>
                <a:cs typeface="Neue Machina"/>
                <a:sym typeface="Neue Machina"/>
              </a:rPr>
              <a:t>(A) la fonction </a:t>
            </a:r>
            <a:r>
              <a:rPr lang="en-US" sz="4800" b="1" spc="-187">
                <a:solidFill>
                  <a:srgbClr val="ECEBE4"/>
                </a:solidFill>
                <a:latin typeface="Neue Machina Ultra-Bold"/>
                <a:ea typeface="Neue Machina Ultra-Bold"/>
                <a:cs typeface="Neue Machina Ultra-Bold"/>
                <a:sym typeface="Neue Machina Ultra-Bold"/>
              </a:rPr>
              <a:t>générative </a:t>
            </a:r>
            <a:r>
              <a:rPr lang="en-US" sz="4800" spc="-187">
                <a:solidFill>
                  <a:srgbClr val="ECEBE4"/>
                </a:solidFill>
                <a:latin typeface="Neue Machina"/>
                <a:ea typeface="Neue Machina"/>
                <a:cs typeface="Neue Machina"/>
                <a:sym typeface="Neue Machina"/>
              </a:rPr>
              <a:t>(G) avec une fonction de </a:t>
            </a:r>
            <a:r>
              <a:rPr lang="en-US" sz="4800" b="1" spc="-187">
                <a:solidFill>
                  <a:srgbClr val="ECEBE4"/>
                </a:solidFill>
                <a:latin typeface="Neue Machina Ultra-Bold"/>
                <a:ea typeface="Neue Machina Ultra-Bold"/>
                <a:cs typeface="Neue Machina Ultra-Bold"/>
                <a:sym typeface="Neue Machina Ultra-Bold"/>
              </a:rPr>
              <a:t>recherche </a:t>
            </a:r>
            <a:r>
              <a:rPr lang="en-US" sz="4800" spc="-187">
                <a:solidFill>
                  <a:srgbClr val="ECEBE4"/>
                </a:solidFill>
                <a:latin typeface="Neue Machina"/>
                <a:ea typeface="Neue Machina"/>
                <a:cs typeface="Neue Machina"/>
                <a:sym typeface="Neue Machina"/>
              </a:rPr>
              <a:t>(R) dans un corpus externe » (Figoblog, 2024)</a:t>
            </a:r>
          </a:p>
        </p:txBody>
      </p:sp>
      <p:sp>
        <p:nvSpPr>
          <p:cNvPr id="8" name="TextBox 8"/>
          <p:cNvSpPr txBox="1"/>
          <p:nvPr/>
        </p:nvSpPr>
        <p:spPr>
          <a:xfrm>
            <a:off x="552737" y="2800580"/>
            <a:ext cx="2662579" cy="855345"/>
          </a:xfrm>
          <a:prstGeom prst="rect">
            <a:avLst/>
          </a:prstGeom>
        </p:spPr>
        <p:txBody>
          <a:bodyPr lIns="0" tIns="0" rIns="0" bIns="0" rtlCol="0" anchor="t">
            <a:spAutoFit/>
          </a:bodyPr>
          <a:lstStyle/>
          <a:p>
            <a:pPr marL="0" lvl="0" indent="0" algn="l">
              <a:lnSpc>
                <a:spcPts val="6540"/>
              </a:lnSpc>
              <a:spcBef>
                <a:spcPct val="0"/>
              </a:spcBef>
            </a:pPr>
            <a:r>
              <a:rPr lang="en-US" sz="6000" b="1" spc="-234">
                <a:solidFill>
                  <a:srgbClr val="FF5757"/>
                </a:solidFill>
                <a:latin typeface="Neue Machina Ultra-Bold"/>
                <a:ea typeface="Neue Machina Ultra-Bold"/>
                <a:cs typeface="Neue Machina Ultra-Bold"/>
                <a:sym typeface="Neue Machina Ultra-Bold"/>
              </a:rPr>
              <a:t>Entrée</a:t>
            </a:r>
          </a:p>
        </p:txBody>
      </p:sp>
      <p:sp>
        <p:nvSpPr>
          <p:cNvPr id="9" name="TextBox 9"/>
          <p:cNvSpPr txBox="1"/>
          <p:nvPr/>
        </p:nvSpPr>
        <p:spPr>
          <a:xfrm>
            <a:off x="13983513" y="2884481"/>
            <a:ext cx="2708640" cy="855345"/>
          </a:xfrm>
          <a:prstGeom prst="rect">
            <a:avLst/>
          </a:prstGeom>
        </p:spPr>
        <p:txBody>
          <a:bodyPr lIns="0" tIns="0" rIns="0" bIns="0" rtlCol="0" anchor="t">
            <a:spAutoFit/>
          </a:bodyPr>
          <a:lstStyle/>
          <a:p>
            <a:pPr marL="0" lvl="0" indent="0" algn="l">
              <a:lnSpc>
                <a:spcPts val="6540"/>
              </a:lnSpc>
              <a:spcBef>
                <a:spcPct val="0"/>
              </a:spcBef>
            </a:pPr>
            <a:r>
              <a:rPr lang="en-US" sz="6000" b="1" spc="-234">
                <a:solidFill>
                  <a:srgbClr val="FF5757"/>
                </a:solidFill>
                <a:latin typeface="Neue Machina Ultra-Bold"/>
                <a:ea typeface="Neue Machina Ultra-Bold"/>
                <a:cs typeface="Neue Machina Ultra-Bold"/>
                <a:sym typeface="Neue Machina Ultra-Bold"/>
              </a:rPr>
              <a:t>Sortie</a:t>
            </a:r>
          </a:p>
        </p:txBody>
      </p:sp>
      <p:sp>
        <p:nvSpPr>
          <p:cNvPr id="10" name="TextBox 10"/>
          <p:cNvSpPr txBox="1"/>
          <p:nvPr/>
        </p:nvSpPr>
        <p:spPr>
          <a:xfrm>
            <a:off x="6764552" y="2689555"/>
            <a:ext cx="3084298" cy="1684020"/>
          </a:xfrm>
          <a:prstGeom prst="rect">
            <a:avLst/>
          </a:prstGeom>
        </p:spPr>
        <p:txBody>
          <a:bodyPr lIns="0" tIns="0" rIns="0" bIns="0" rtlCol="0" anchor="t">
            <a:spAutoFit/>
          </a:bodyPr>
          <a:lstStyle/>
          <a:p>
            <a:pPr marL="0" lvl="0" indent="0" algn="l">
              <a:lnSpc>
                <a:spcPts val="6540"/>
              </a:lnSpc>
              <a:spcBef>
                <a:spcPct val="0"/>
              </a:spcBef>
            </a:pPr>
            <a:r>
              <a:rPr lang="en-US" sz="6000" b="1" spc="-234">
                <a:solidFill>
                  <a:srgbClr val="FF5757"/>
                </a:solidFill>
                <a:latin typeface="Neue Machina Ultra-Bold"/>
                <a:ea typeface="Neue Machina Ultra-Bold"/>
                <a:cs typeface="Neue Machina Ultra-Bold"/>
                <a:sym typeface="Neue Machina Ultra-Bold"/>
              </a:rPr>
              <a:t>Prompt enrichi</a:t>
            </a:r>
          </a:p>
        </p:txBody>
      </p:sp>
      <p:sp>
        <p:nvSpPr>
          <p:cNvPr id="11" name="Freeform 11"/>
          <p:cNvSpPr/>
          <p:nvPr/>
        </p:nvSpPr>
        <p:spPr>
          <a:xfrm>
            <a:off x="4139314" y="2632405"/>
            <a:ext cx="1701240" cy="1700531"/>
          </a:xfrm>
          <a:custGeom>
            <a:avLst/>
            <a:gdLst/>
            <a:ahLst/>
            <a:cxnLst/>
            <a:rect l="l" t="t" r="r" b="b"/>
            <a:pathLst>
              <a:path w="1701240" h="1700531">
                <a:moveTo>
                  <a:pt x="0" y="0"/>
                </a:moveTo>
                <a:lnTo>
                  <a:pt x="1701240" y="0"/>
                </a:lnTo>
                <a:lnTo>
                  <a:pt x="1701240" y="1700531"/>
                </a:lnTo>
                <a:lnTo>
                  <a:pt x="0" y="1700531"/>
                </a:lnTo>
                <a:lnTo>
                  <a:pt x="0" y="0"/>
                </a:lnTo>
                <a:close/>
              </a:path>
            </a:pathLst>
          </a:custGeom>
          <a:blipFill>
            <a:blip r:embed="rId4"/>
            <a:stretch>
              <a:fillRect/>
            </a:stretch>
          </a:blipFill>
        </p:spPr>
      </p:sp>
      <p:sp>
        <p:nvSpPr>
          <p:cNvPr id="12" name="AutoShape 12"/>
          <p:cNvSpPr/>
          <p:nvPr/>
        </p:nvSpPr>
        <p:spPr>
          <a:xfrm flipH="1">
            <a:off x="4339372" y="4373575"/>
            <a:ext cx="15850" cy="561024"/>
          </a:xfrm>
          <a:prstGeom prst="line">
            <a:avLst/>
          </a:prstGeom>
          <a:ln w="38100" cap="flat">
            <a:solidFill>
              <a:srgbClr val="FF5757"/>
            </a:solidFill>
            <a:prstDash val="solid"/>
            <a:headEnd type="none" w="sm" len="sm"/>
            <a:tailEnd type="arrow" w="med" len="sm"/>
          </a:ln>
        </p:spPr>
      </p:sp>
      <p:sp>
        <p:nvSpPr>
          <p:cNvPr id="13" name="AutoShape 13"/>
          <p:cNvSpPr/>
          <p:nvPr/>
        </p:nvSpPr>
        <p:spPr>
          <a:xfrm flipV="1">
            <a:off x="5616407" y="4373575"/>
            <a:ext cx="16289" cy="561024"/>
          </a:xfrm>
          <a:prstGeom prst="line">
            <a:avLst/>
          </a:prstGeom>
          <a:ln w="38100" cap="flat">
            <a:solidFill>
              <a:srgbClr val="FF5757"/>
            </a:solidFill>
            <a:prstDash val="solid"/>
            <a:headEnd type="none" w="sm" len="sm"/>
            <a:tailEnd type="arrow" w="med" len="sm"/>
          </a:ln>
        </p:spPr>
      </p:sp>
      <p:sp>
        <p:nvSpPr>
          <p:cNvPr id="14" name="TextBox 14"/>
          <p:cNvSpPr txBox="1"/>
          <p:nvPr/>
        </p:nvSpPr>
        <p:spPr>
          <a:xfrm>
            <a:off x="6223706" y="5297745"/>
            <a:ext cx="2475864" cy="1675130"/>
          </a:xfrm>
          <a:prstGeom prst="rect">
            <a:avLst/>
          </a:prstGeom>
        </p:spPr>
        <p:txBody>
          <a:bodyPr lIns="0" tIns="0" rIns="0" bIns="0" rtlCol="0" anchor="t">
            <a:spAutoFit/>
          </a:bodyPr>
          <a:lstStyle/>
          <a:p>
            <a:pPr marL="0" lvl="0" indent="0" algn="l">
              <a:lnSpc>
                <a:spcPts val="4359"/>
              </a:lnSpc>
              <a:spcBef>
                <a:spcPct val="0"/>
              </a:spcBef>
            </a:pPr>
            <a:r>
              <a:rPr lang="en-US" sz="3999" spc="-155">
                <a:solidFill>
                  <a:srgbClr val="FF5757"/>
                </a:solidFill>
                <a:latin typeface="Neue Machina"/>
                <a:ea typeface="Neue Machina"/>
                <a:cs typeface="Neue Machina"/>
                <a:sym typeface="Neue Machina"/>
              </a:rPr>
              <a:t>Cours de Léon Didacte</a:t>
            </a:r>
          </a:p>
        </p:txBody>
      </p:sp>
      <p:sp>
        <p:nvSpPr>
          <p:cNvPr id="15" name="TextBox 15"/>
          <p:cNvSpPr txBox="1"/>
          <p:nvPr/>
        </p:nvSpPr>
        <p:spPr>
          <a:xfrm>
            <a:off x="9848850" y="1693856"/>
            <a:ext cx="4039026" cy="570230"/>
          </a:xfrm>
          <a:prstGeom prst="rect">
            <a:avLst/>
          </a:prstGeom>
        </p:spPr>
        <p:txBody>
          <a:bodyPr lIns="0" tIns="0" rIns="0" bIns="0" rtlCol="0" anchor="t">
            <a:spAutoFit/>
          </a:bodyPr>
          <a:lstStyle/>
          <a:p>
            <a:pPr marL="0" lvl="0" indent="0" algn="l">
              <a:lnSpc>
                <a:spcPts val="4359"/>
              </a:lnSpc>
              <a:spcBef>
                <a:spcPct val="0"/>
              </a:spcBef>
            </a:pPr>
            <a:r>
              <a:rPr lang="en-US" sz="3999" spc="-155">
                <a:solidFill>
                  <a:srgbClr val="FF5757"/>
                </a:solidFill>
                <a:latin typeface="Neue Machina"/>
                <a:ea typeface="Neue Machina"/>
                <a:cs typeface="Neue Machina"/>
                <a:sym typeface="Neue Machina"/>
              </a:rPr>
              <a:t>Synthétisation </a:t>
            </a:r>
          </a:p>
        </p:txBody>
      </p:sp>
      <p:sp>
        <p:nvSpPr>
          <p:cNvPr id="16" name="AutoShape 16"/>
          <p:cNvSpPr/>
          <p:nvPr/>
        </p:nvSpPr>
        <p:spPr>
          <a:xfrm>
            <a:off x="3439523" y="3241528"/>
            <a:ext cx="475584" cy="0"/>
          </a:xfrm>
          <a:prstGeom prst="line">
            <a:avLst/>
          </a:prstGeom>
          <a:ln w="38100" cap="flat">
            <a:solidFill>
              <a:srgbClr val="FF5757"/>
            </a:solidFill>
            <a:prstDash val="solid"/>
            <a:headEnd type="none" w="sm" len="sm"/>
            <a:tailEnd type="arrow" w="med" len="sm"/>
          </a:ln>
        </p:spPr>
      </p:sp>
      <p:sp>
        <p:nvSpPr>
          <p:cNvPr id="17" name="AutoShape 17"/>
          <p:cNvSpPr/>
          <p:nvPr/>
        </p:nvSpPr>
        <p:spPr>
          <a:xfrm>
            <a:off x="6069154" y="3241528"/>
            <a:ext cx="475584" cy="0"/>
          </a:xfrm>
          <a:prstGeom prst="line">
            <a:avLst/>
          </a:prstGeom>
          <a:ln w="38100" cap="flat">
            <a:solidFill>
              <a:srgbClr val="FF5757"/>
            </a:solidFill>
            <a:prstDash val="solid"/>
            <a:headEnd type="none" w="sm" len="sm"/>
            <a:tailEnd type="arrow" w="med" len="sm"/>
          </a:ln>
        </p:spPr>
      </p:sp>
      <p:sp>
        <p:nvSpPr>
          <p:cNvPr id="18" name="AutoShape 18"/>
          <p:cNvSpPr/>
          <p:nvPr/>
        </p:nvSpPr>
        <p:spPr>
          <a:xfrm>
            <a:off x="10145906" y="3264529"/>
            <a:ext cx="475584" cy="0"/>
          </a:xfrm>
          <a:prstGeom prst="line">
            <a:avLst/>
          </a:prstGeom>
          <a:ln w="38100" cap="flat">
            <a:solidFill>
              <a:srgbClr val="FF5757"/>
            </a:solidFill>
            <a:prstDash val="solid"/>
            <a:headEnd type="none" w="sm" len="sm"/>
            <a:tailEnd type="arrow" w="med" len="sm"/>
          </a:ln>
        </p:spPr>
      </p:sp>
      <p:sp>
        <p:nvSpPr>
          <p:cNvPr id="19" name="AutoShape 19"/>
          <p:cNvSpPr/>
          <p:nvPr/>
        </p:nvSpPr>
        <p:spPr>
          <a:xfrm>
            <a:off x="13093703" y="3302629"/>
            <a:ext cx="475584" cy="0"/>
          </a:xfrm>
          <a:prstGeom prst="line">
            <a:avLst/>
          </a:prstGeom>
          <a:ln w="38100" cap="flat">
            <a:solidFill>
              <a:srgbClr val="FF5757"/>
            </a:solidFill>
            <a:prstDash val="solid"/>
            <a:headEnd type="none" w="sm" len="sm"/>
            <a:tailEnd type="arrow" w="med" len="sm"/>
          </a:ln>
        </p:spPr>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grpSp>
        <p:nvGrpSpPr>
          <p:cNvPr id="2" name="Group 2"/>
          <p:cNvGrpSpPr/>
          <p:nvPr/>
        </p:nvGrpSpPr>
        <p:grpSpPr>
          <a:xfrm>
            <a:off x="189831" y="2038173"/>
            <a:ext cx="6230042" cy="1999101"/>
            <a:chOff x="0" y="0"/>
            <a:chExt cx="8306723" cy="2665468"/>
          </a:xfrm>
        </p:grpSpPr>
        <p:pic>
          <p:nvPicPr>
            <p:cNvPr id="3" name="Picture 3"/>
            <p:cNvPicPr>
              <a:picLocks noChangeAspect="1"/>
            </p:cNvPicPr>
            <p:nvPr/>
          </p:nvPicPr>
          <p:blipFill>
            <a:blip r:embed="rId2"/>
            <a:srcRect t="25918" b="25918"/>
            <a:stretch>
              <a:fillRect/>
            </a:stretch>
          </p:blipFill>
          <p:spPr>
            <a:xfrm>
              <a:off x="0" y="0"/>
              <a:ext cx="8306723" cy="2665468"/>
            </a:xfrm>
            <a:prstGeom prst="rect">
              <a:avLst/>
            </a:prstGeom>
          </p:spPr>
        </p:pic>
      </p:grpSp>
      <p:sp>
        <p:nvSpPr>
          <p:cNvPr id="4" name="TextBox 4"/>
          <p:cNvSpPr txBox="1"/>
          <p:nvPr/>
        </p:nvSpPr>
        <p:spPr>
          <a:xfrm>
            <a:off x="1358036" y="420231"/>
            <a:ext cx="15810516" cy="1748430"/>
          </a:xfrm>
          <a:prstGeom prst="rect">
            <a:avLst/>
          </a:prstGeom>
        </p:spPr>
        <p:txBody>
          <a:bodyPr lIns="0" tIns="0" rIns="0" bIns="0" rtlCol="0" anchor="t">
            <a:spAutoFit/>
          </a:bodyPr>
          <a:lstStyle/>
          <a:p>
            <a:pPr algn="ctr">
              <a:lnSpc>
                <a:spcPts val="6603"/>
              </a:lnSpc>
            </a:pPr>
            <a:r>
              <a:rPr lang="en-US" sz="7100" spc="78">
                <a:solidFill>
                  <a:srgbClr val="F6383D"/>
                </a:solidFill>
                <a:latin typeface="Neue Machina"/>
                <a:ea typeface="Neue Machina"/>
                <a:cs typeface="Neue Machina"/>
                <a:sym typeface="Neue Machina"/>
              </a:rPr>
              <a:t>CRÉER UN BON PROMPT POUR UNE IA GÉNÉRATIVE</a:t>
            </a:r>
          </a:p>
        </p:txBody>
      </p:sp>
      <p:sp>
        <p:nvSpPr>
          <p:cNvPr id="5" name="TextBox 5"/>
          <p:cNvSpPr txBox="1"/>
          <p:nvPr/>
        </p:nvSpPr>
        <p:spPr>
          <a:xfrm>
            <a:off x="523763" y="5657850"/>
            <a:ext cx="3893633" cy="1825942"/>
          </a:xfrm>
          <a:prstGeom prst="rect">
            <a:avLst/>
          </a:prstGeom>
        </p:spPr>
        <p:txBody>
          <a:bodyPr lIns="0" tIns="0" rIns="0" bIns="0" rtlCol="0" anchor="t">
            <a:spAutoFit/>
          </a:bodyPr>
          <a:lstStyle/>
          <a:p>
            <a:pPr marL="323850" lvl="1" indent="-161925" algn="just">
              <a:lnSpc>
                <a:spcPts val="1635"/>
              </a:lnSpc>
              <a:spcBef>
                <a:spcPct val="0"/>
              </a:spcBef>
              <a:buFont typeface="Arial"/>
              <a:buChar char="•"/>
            </a:pPr>
            <a:r>
              <a:rPr lang="en-US" sz="1500" b="1" spc="-58">
                <a:solidFill>
                  <a:srgbClr val="ECEBE4"/>
                </a:solidFill>
                <a:latin typeface="Neue Machina Ultra-Bold"/>
                <a:ea typeface="Neue Machina Ultra-Bold"/>
                <a:cs typeface="Neue Machina Ultra-Bold"/>
                <a:sym typeface="Neue Machina Ultra-Bold"/>
              </a:rPr>
              <a:t>Cl</a:t>
            </a:r>
            <a:r>
              <a:rPr lang="en-US" sz="1500" b="1" u="none" strike="noStrike" spc="-58">
                <a:solidFill>
                  <a:srgbClr val="ECEBE4"/>
                </a:solidFill>
                <a:latin typeface="Neue Machina Ultra-Bold"/>
                <a:ea typeface="Neue Machina Ultra-Bold"/>
                <a:cs typeface="Neue Machina Ultra-Bold"/>
                <a:sym typeface="Neue Machina Ultra-Bold"/>
              </a:rPr>
              <a:t>arté</a:t>
            </a:r>
            <a:r>
              <a:rPr lang="en-US" sz="1500" u="none" strike="noStrike" spc="-58">
                <a:solidFill>
                  <a:srgbClr val="ECEBE4"/>
                </a:solidFill>
                <a:latin typeface="Neue Machina"/>
                <a:ea typeface="Neue Machina"/>
                <a:cs typeface="Neue Machina"/>
                <a:sym typeface="Neue Machina"/>
              </a:rPr>
              <a:t> : Utilisez un langage simple et direct</a:t>
            </a:r>
          </a:p>
          <a:p>
            <a:pPr algn="just">
              <a:lnSpc>
                <a:spcPts val="1635"/>
              </a:lnSpc>
              <a:spcBef>
                <a:spcPct val="0"/>
              </a:spcBef>
            </a:pPr>
            <a:endParaRPr lang="en-US" sz="1500" u="none" strike="noStrike" spc="-58">
              <a:solidFill>
                <a:srgbClr val="ECEBE4"/>
              </a:solidFill>
              <a:latin typeface="Neue Machina"/>
              <a:ea typeface="Neue Machina"/>
              <a:cs typeface="Neue Machina"/>
              <a:sym typeface="Neue Machina"/>
            </a:endParaRPr>
          </a:p>
          <a:p>
            <a:pPr marL="323850" lvl="1" indent="-161925" algn="just">
              <a:lnSpc>
                <a:spcPts val="1635"/>
              </a:lnSpc>
              <a:spcBef>
                <a:spcPct val="0"/>
              </a:spcBef>
              <a:buFont typeface="Arial"/>
              <a:buChar char="•"/>
            </a:pPr>
            <a:r>
              <a:rPr lang="en-US" sz="1500" b="1" u="none" strike="noStrike" spc="-58">
                <a:solidFill>
                  <a:srgbClr val="ECEBE4"/>
                </a:solidFill>
                <a:latin typeface="Neue Machina Ultra-Bold"/>
                <a:ea typeface="Neue Machina Ultra-Bold"/>
                <a:cs typeface="Neue Machina Ultra-Bold"/>
                <a:sym typeface="Neue Machina Ultra-Bold"/>
              </a:rPr>
              <a:t>Précision</a:t>
            </a:r>
            <a:r>
              <a:rPr lang="en-US" sz="1500" u="none" strike="noStrike" spc="-58">
                <a:solidFill>
                  <a:srgbClr val="ECEBE4"/>
                </a:solidFill>
                <a:latin typeface="Neue Machina"/>
                <a:ea typeface="Neue Machina"/>
                <a:cs typeface="Neue Machina"/>
                <a:sym typeface="Neue Machina"/>
              </a:rPr>
              <a:t> : Décrivez exactement ce que vous attendez</a:t>
            </a:r>
          </a:p>
          <a:p>
            <a:pPr algn="just">
              <a:lnSpc>
                <a:spcPts val="1635"/>
              </a:lnSpc>
              <a:spcBef>
                <a:spcPct val="0"/>
              </a:spcBef>
            </a:pPr>
            <a:endParaRPr lang="en-US" sz="1500" u="none" strike="noStrike" spc="-58">
              <a:solidFill>
                <a:srgbClr val="ECEBE4"/>
              </a:solidFill>
              <a:latin typeface="Neue Machina"/>
              <a:ea typeface="Neue Machina"/>
              <a:cs typeface="Neue Machina"/>
              <a:sym typeface="Neue Machina"/>
            </a:endParaRPr>
          </a:p>
          <a:p>
            <a:pPr marL="323850" lvl="1" indent="-161925" algn="just">
              <a:lnSpc>
                <a:spcPts val="1635"/>
              </a:lnSpc>
              <a:spcBef>
                <a:spcPct val="0"/>
              </a:spcBef>
              <a:buFont typeface="Arial"/>
              <a:buChar char="•"/>
            </a:pPr>
            <a:r>
              <a:rPr lang="en-US" sz="1500" b="1" u="none" strike="noStrike" spc="-58">
                <a:solidFill>
                  <a:srgbClr val="ECEBE4"/>
                </a:solidFill>
                <a:latin typeface="Neue Machina Ultra-Bold"/>
                <a:ea typeface="Neue Machina Ultra-Bold"/>
                <a:cs typeface="Neue Machina Ultra-Bold"/>
                <a:sym typeface="Neue Machina Ultra-Bold"/>
              </a:rPr>
              <a:t>Contexte</a:t>
            </a:r>
            <a:r>
              <a:rPr lang="en-US" sz="1500" u="none" strike="noStrike" spc="-58">
                <a:solidFill>
                  <a:srgbClr val="ECEBE4"/>
                </a:solidFill>
                <a:latin typeface="Neue Machina"/>
                <a:ea typeface="Neue Machina"/>
                <a:cs typeface="Neue Machina"/>
                <a:sym typeface="Neue Machina"/>
              </a:rPr>
              <a:t> : Indiquez le sujet ou la situation (ex. : "éducation", "étudiant", "formation”)</a:t>
            </a:r>
          </a:p>
        </p:txBody>
      </p:sp>
      <p:sp>
        <p:nvSpPr>
          <p:cNvPr id="6" name="TextBox 6"/>
          <p:cNvSpPr txBox="1"/>
          <p:nvPr/>
        </p:nvSpPr>
        <p:spPr>
          <a:xfrm>
            <a:off x="5818937" y="8946986"/>
            <a:ext cx="6888713" cy="1426845"/>
          </a:xfrm>
          <a:prstGeom prst="rect">
            <a:avLst/>
          </a:prstGeom>
        </p:spPr>
        <p:txBody>
          <a:bodyPr lIns="0" tIns="0" rIns="0" bIns="0" rtlCol="0" anchor="t">
            <a:spAutoFit/>
          </a:bodyPr>
          <a:lstStyle/>
          <a:p>
            <a:pPr marL="0" lvl="0" indent="0" algn="just">
              <a:lnSpc>
                <a:spcPts val="3270"/>
              </a:lnSpc>
              <a:spcBef>
                <a:spcPct val="0"/>
              </a:spcBef>
            </a:pPr>
            <a:r>
              <a:rPr lang="en-US" sz="3000" b="1" spc="-117">
                <a:solidFill>
                  <a:srgbClr val="ECEBE4"/>
                </a:solidFill>
                <a:latin typeface="Neue Machina Ultra-Bold"/>
                <a:ea typeface="Neue Machina Ultra-Bold"/>
                <a:cs typeface="Neue Machina Ultra-Bold"/>
                <a:sym typeface="Neue Machina Ultra-Bold"/>
              </a:rPr>
              <a:t>Er</a:t>
            </a:r>
            <a:r>
              <a:rPr lang="en-US" sz="3000" b="1" u="none" strike="noStrike" spc="-117">
                <a:solidFill>
                  <a:srgbClr val="ECEBE4"/>
                </a:solidFill>
                <a:latin typeface="Neue Machina Ultra-Bold"/>
                <a:ea typeface="Neue Machina Ultra-Bold"/>
                <a:cs typeface="Neue Machina Ultra-Bold"/>
                <a:sym typeface="Neue Machina Ultra-Bold"/>
              </a:rPr>
              <a:t>reurs à éviter</a:t>
            </a:r>
          </a:p>
          <a:p>
            <a:pPr marL="0" lvl="0" indent="0" algn="just">
              <a:lnSpc>
                <a:spcPts val="1635"/>
              </a:lnSpc>
              <a:spcBef>
                <a:spcPct val="0"/>
              </a:spcBef>
            </a:pPr>
            <a:endParaRPr lang="en-US" sz="3000" b="1" u="none" strike="noStrike" spc="-117">
              <a:solidFill>
                <a:srgbClr val="ECEBE4"/>
              </a:solidFill>
              <a:latin typeface="Neue Machina Ultra-Bold"/>
              <a:ea typeface="Neue Machina Ultra-Bold"/>
              <a:cs typeface="Neue Machina Ultra-Bold"/>
              <a:sym typeface="Neue Machina Ultra-Bold"/>
            </a:endParaRPr>
          </a:p>
          <a:p>
            <a:pPr marL="323850" lvl="1" indent="-161925" algn="just">
              <a:lnSpc>
                <a:spcPts val="1635"/>
              </a:lnSpc>
              <a:spcBef>
                <a:spcPct val="0"/>
              </a:spcBef>
              <a:buFont typeface="Arial"/>
              <a:buChar char="•"/>
            </a:pPr>
            <a:r>
              <a:rPr lang="en-US" sz="1500" u="none" strike="noStrike" spc="-58">
                <a:solidFill>
                  <a:srgbClr val="ECEBE4"/>
                </a:solidFill>
                <a:latin typeface="Neue Machina"/>
                <a:ea typeface="Neue Machina"/>
                <a:cs typeface="Neue Machina"/>
                <a:sym typeface="Neue Machina"/>
              </a:rPr>
              <a:t>Des prompts trop courts : "Recommandez des livres."</a:t>
            </a:r>
          </a:p>
          <a:p>
            <a:pPr marL="323850" lvl="1" indent="-161925" algn="just">
              <a:lnSpc>
                <a:spcPts val="1635"/>
              </a:lnSpc>
              <a:spcBef>
                <a:spcPct val="0"/>
              </a:spcBef>
              <a:buFont typeface="Arial"/>
              <a:buChar char="•"/>
            </a:pPr>
            <a:r>
              <a:rPr lang="en-US" sz="1500" u="none" strike="noStrike" spc="-58">
                <a:solidFill>
                  <a:srgbClr val="ECEBE4"/>
                </a:solidFill>
                <a:latin typeface="Neue Machina"/>
                <a:ea typeface="Neue Machina"/>
                <a:cs typeface="Neue Machina"/>
                <a:sym typeface="Neue Machina"/>
              </a:rPr>
              <a:t>Des demandes trop complexes en une seule phrase.</a:t>
            </a:r>
          </a:p>
          <a:p>
            <a:pPr marL="323850" lvl="1" indent="-161925" algn="just">
              <a:lnSpc>
                <a:spcPts val="1635"/>
              </a:lnSpc>
              <a:spcBef>
                <a:spcPct val="0"/>
              </a:spcBef>
              <a:buFont typeface="Arial"/>
              <a:buChar char="•"/>
            </a:pPr>
            <a:r>
              <a:rPr lang="en-US" sz="1500" u="none" strike="noStrike" spc="-58">
                <a:solidFill>
                  <a:srgbClr val="ECEBE4"/>
                </a:solidFill>
                <a:latin typeface="Neue Machina"/>
                <a:ea typeface="Neue Machina"/>
                <a:cs typeface="Neue Machina"/>
                <a:sym typeface="Neue Machina"/>
              </a:rPr>
              <a:t>Négliger de préciser le public cible ou le contexte.</a:t>
            </a:r>
          </a:p>
          <a:p>
            <a:pPr marL="0" lvl="0" indent="0" algn="just">
              <a:lnSpc>
                <a:spcPts val="1635"/>
              </a:lnSpc>
              <a:spcBef>
                <a:spcPct val="0"/>
              </a:spcBef>
            </a:pPr>
            <a:endParaRPr lang="en-US" sz="1500" u="none" strike="noStrike" spc="-58">
              <a:solidFill>
                <a:srgbClr val="ECEBE4"/>
              </a:solidFill>
              <a:latin typeface="Neue Machina"/>
              <a:ea typeface="Neue Machina"/>
              <a:cs typeface="Neue Machina"/>
              <a:sym typeface="Neue Machina"/>
            </a:endParaRPr>
          </a:p>
        </p:txBody>
      </p:sp>
      <p:grpSp>
        <p:nvGrpSpPr>
          <p:cNvPr id="7" name="Group 7"/>
          <p:cNvGrpSpPr/>
          <p:nvPr/>
        </p:nvGrpSpPr>
        <p:grpSpPr>
          <a:xfrm>
            <a:off x="14124944" y="4315263"/>
            <a:ext cx="3893633" cy="828237"/>
            <a:chOff x="0" y="0"/>
            <a:chExt cx="5191510" cy="1104316"/>
          </a:xfrm>
        </p:grpSpPr>
        <p:grpSp>
          <p:nvGrpSpPr>
            <p:cNvPr id="8" name="Group 8"/>
            <p:cNvGrpSpPr/>
            <p:nvPr/>
          </p:nvGrpSpPr>
          <p:grpSpPr>
            <a:xfrm>
              <a:off x="0" y="0"/>
              <a:ext cx="5191510" cy="1104316"/>
              <a:chOff x="0" y="0"/>
              <a:chExt cx="1025484" cy="218137"/>
            </a:xfrm>
          </p:grpSpPr>
          <p:sp>
            <p:nvSpPr>
              <p:cNvPr id="9" name="Freeform 9"/>
              <p:cNvSpPr/>
              <p:nvPr/>
            </p:nvSpPr>
            <p:spPr>
              <a:xfrm>
                <a:off x="0" y="0"/>
                <a:ext cx="1025484" cy="218137"/>
              </a:xfrm>
              <a:custGeom>
                <a:avLst/>
                <a:gdLst/>
                <a:ahLst/>
                <a:cxnLst/>
                <a:rect l="l" t="t" r="r" b="b"/>
                <a:pathLst>
                  <a:path w="1025484" h="218137">
                    <a:moveTo>
                      <a:pt x="109068" y="0"/>
                    </a:moveTo>
                    <a:lnTo>
                      <a:pt x="916415" y="0"/>
                    </a:lnTo>
                    <a:cubicBezTo>
                      <a:pt x="976652" y="0"/>
                      <a:pt x="1025484" y="48832"/>
                      <a:pt x="1025484" y="109068"/>
                    </a:cubicBezTo>
                    <a:lnTo>
                      <a:pt x="1025484" y="109068"/>
                    </a:lnTo>
                    <a:cubicBezTo>
                      <a:pt x="1025484" y="169305"/>
                      <a:pt x="976652" y="218137"/>
                      <a:pt x="916415" y="218137"/>
                    </a:cubicBezTo>
                    <a:lnTo>
                      <a:pt x="109068" y="218137"/>
                    </a:lnTo>
                    <a:cubicBezTo>
                      <a:pt x="48832" y="218137"/>
                      <a:pt x="0" y="169305"/>
                      <a:pt x="0" y="109068"/>
                    </a:cubicBezTo>
                    <a:lnTo>
                      <a:pt x="0" y="109068"/>
                    </a:lnTo>
                    <a:cubicBezTo>
                      <a:pt x="0" y="48832"/>
                      <a:pt x="48832" y="0"/>
                      <a:pt x="109068" y="0"/>
                    </a:cubicBezTo>
                    <a:close/>
                  </a:path>
                </a:pathLst>
              </a:custGeom>
              <a:solidFill>
                <a:srgbClr val="000000"/>
              </a:solidFill>
              <a:ln w="19050" cap="rnd">
                <a:solidFill>
                  <a:srgbClr val="FFBD59"/>
                </a:solidFill>
                <a:prstDash val="solid"/>
                <a:round/>
              </a:ln>
            </p:spPr>
          </p:sp>
          <p:sp>
            <p:nvSpPr>
              <p:cNvPr id="10" name="TextBox 10"/>
              <p:cNvSpPr txBox="1"/>
              <p:nvPr/>
            </p:nvSpPr>
            <p:spPr>
              <a:xfrm>
                <a:off x="0" y="-38100"/>
                <a:ext cx="1025484" cy="256237"/>
              </a:xfrm>
              <a:prstGeom prst="rect">
                <a:avLst/>
              </a:prstGeom>
            </p:spPr>
            <p:txBody>
              <a:bodyPr lIns="50800" tIns="50800" rIns="50800" bIns="50800" rtlCol="0" anchor="ctr"/>
              <a:lstStyle/>
              <a:p>
                <a:pPr algn="ctr">
                  <a:lnSpc>
                    <a:spcPts val="2659"/>
                  </a:lnSpc>
                </a:pPr>
                <a:endParaRPr/>
              </a:p>
            </p:txBody>
          </p:sp>
        </p:grpSp>
        <p:sp>
          <p:nvSpPr>
            <p:cNvPr id="11" name="TextBox 11"/>
            <p:cNvSpPr txBox="1"/>
            <p:nvPr/>
          </p:nvSpPr>
          <p:spPr>
            <a:xfrm>
              <a:off x="1629171" y="350111"/>
              <a:ext cx="1933168" cy="563880"/>
            </a:xfrm>
            <a:prstGeom prst="rect">
              <a:avLst/>
            </a:prstGeom>
          </p:spPr>
          <p:txBody>
            <a:bodyPr lIns="0" tIns="0" rIns="0" bIns="0" rtlCol="0" anchor="t">
              <a:spAutoFit/>
            </a:bodyPr>
            <a:lstStyle/>
            <a:p>
              <a:pPr marL="0" lvl="0" indent="0" algn="ctr">
                <a:lnSpc>
                  <a:spcPts val="3270"/>
                </a:lnSpc>
                <a:spcBef>
                  <a:spcPct val="0"/>
                </a:spcBef>
              </a:pPr>
              <a:r>
                <a:rPr lang="en-US" sz="3000" spc="-117">
                  <a:solidFill>
                    <a:srgbClr val="F6383D"/>
                  </a:solidFill>
                  <a:latin typeface="TT Octosquares Condensed"/>
                  <a:ea typeface="TT Octosquares Condensed"/>
                  <a:cs typeface="TT Octosquares Condensed"/>
                  <a:sym typeface="TT Octosquares Condensed"/>
                </a:rPr>
                <a:t>Astuces</a:t>
              </a:r>
            </a:p>
          </p:txBody>
        </p:sp>
      </p:grpSp>
      <p:sp>
        <p:nvSpPr>
          <p:cNvPr id="12" name="Freeform 12"/>
          <p:cNvSpPr/>
          <p:nvPr/>
        </p:nvSpPr>
        <p:spPr>
          <a:xfrm>
            <a:off x="-3033119" y="8447722"/>
            <a:ext cx="5560139" cy="5560139"/>
          </a:xfrm>
          <a:custGeom>
            <a:avLst/>
            <a:gdLst/>
            <a:ahLst/>
            <a:cxnLst/>
            <a:rect l="l" t="t" r="r" b="b"/>
            <a:pathLst>
              <a:path w="5560139" h="5560139">
                <a:moveTo>
                  <a:pt x="0" y="0"/>
                </a:moveTo>
                <a:lnTo>
                  <a:pt x="5560139" y="0"/>
                </a:lnTo>
                <a:lnTo>
                  <a:pt x="5560139" y="5560140"/>
                </a:lnTo>
                <a:lnTo>
                  <a:pt x="0" y="5560140"/>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13" name="Freeform 13"/>
          <p:cNvSpPr/>
          <p:nvPr/>
        </p:nvSpPr>
        <p:spPr>
          <a:xfrm>
            <a:off x="16071761" y="-3267653"/>
            <a:ext cx="5560139" cy="5560139"/>
          </a:xfrm>
          <a:custGeom>
            <a:avLst/>
            <a:gdLst/>
            <a:ahLst/>
            <a:cxnLst/>
            <a:rect l="l" t="t" r="r" b="b"/>
            <a:pathLst>
              <a:path w="5560139" h="5560139">
                <a:moveTo>
                  <a:pt x="0" y="0"/>
                </a:moveTo>
                <a:lnTo>
                  <a:pt x="5560139" y="0"/>
                </a:lnTo>
                <a:lnTo>
                  <a:pt x="5560139" y="5560139"/>
                </a:lnTo>
                <a:lnTo>
                  <a:pt x="0" y="5560139"/>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grpSp>
        <p:nvGrpSpPr>
          <p:cNvPr id="14" name="Group 14"/>
          <p:cNvGrpSpPr/>
          <p:nvPr/>
        </p:nvGrpSpPr>
        <p:grpSpPr>
          <a:xfrm>
            <a:off x="9590258" y="4400469"/>
            <a:ext cx="3893633" cy="743031"/>
            <a:chOff x="0" y="0"/>
            <a:chExt cx="5191510" cy="990708"/>
          </a:xfrm>
        </p:grpSpPr>
        <p:grpSp>
          <p:nvGrpSpPr>
            <p:cNvPr id="15" name="Group 15"/>
            <p:cNvGrpSpPr/>
            <p:nvPr/>
          </p:nvGrpSpPr>
          <p:grpSpPr>
            <a:xfrm>
              <a:off x="0" y="0"/>
              <a:ext cx="5191510" cy="990708"/>
              <a:chOff x="0" y="0"/>
              <a:chExt cx="1025484" cy="195695"/>
            </a:xfrm>
          </p:grpSpPr>
          <p:sp>
            <p:nvSpPr>
              <p:cNvPr id="16" name="Freeform 16"/>
              <p:cNvSpPr/>
              <p:nvPr/>
            </p:nvSpPr>
            <p:spPr>
              <a:xfrm>
                <a:off x="0" y="0"/>
                <a:ext cx="1025484" cy="195695"/>
              </a:xfrm>
              <a:custGeom>
                <a:avLst/>
                <a:gdLst/>
                <a:ahLst/>
                <a:cxnLst/>
                <a:rect l="l" t="t" r="r" b="b"/>
                <a:pathLst>
                  <a:path w="1025484" h="195695">
                    <a:moveTo>
                      <a:pt x="97848" y="0"/>
                    </a:moveTo>
                    <a:lnTo>
                      <a:pt x="927636" y="0"/>
                    </a:lnTo>
                    <a:cubicBezTo>
                      <a:pt x="953587" y="0"/>
                      <a:pt x="978475" y="10309"/>
                      <a:pt x="996825" y="28659"/>
                    </a:cubicBezTo>
                    <a:cubicBezTo>
                      <a:pt x="1015175" y="47009"/>
                      <a:pt x="1025484" y="71897"/>
                      <a:pt x="1025484" y="97848"/>
                    </a:cubicBezTo>
                    <a:lnTo>
                      <a:pt x="1025484" y="97848"/>
                    </a:lnTo>
                    <a:cubicBezTo>
                      <a:pt x="1025484" y="151887"/>
                      <a:pt x="981676" y="195695"/>
                      <a:pt x="927636" y="195695"/>
                    </a:cubicBezTo>
                    <a:lnTo>
                      <a:pt x="97848" y="195695"/>
                    </a:lnTo>
                    <a:cubicBezTo>
                      <a:pt x="43808" y="195695"/>
                      <a:pt x="0" y="151887"/>
                      <a:pt x="0" y="97848"/>
                    </a:cubicBezTo>
                    <a:lnTo>
                      <a:pt x="0" y="97848"/>
                    </a:lnTo>
                    <a:cubicBezTo>
                      <a:pt x="0" y="43808"/>
                      <a:pt x="43808" y="0"/>
                      <a:pt x="97848" y="0"/>
                    </a:cubicBezTo>
                    <a:close/>
                  </a:path>
                </a:pathLst>
              </a:custGeom>
              <a:solidFill>
                <a:srgbClr val="000000"/>
              </a:solidFill>
              <a:ln w="19050" cap="rnd">
                <a:solidFill>
                  <a:srgbClr val="FFBD59"/>
                </a:solidFill>
                <a:prstDash val="solid"/>
                <a:round/>
              </a:ln>
            </p:spPr>
          </p:sp>
          <p:sp>
            <p:nvSpPr>
              <p:cNvPr id="17" name="TextBox 17"/>
              <p:cNvSpPr txBox="1"/>
              <p:nvPr/>
            </p:nvSpPr>
            <p:spPr>
              <a:xfrm>
                <a:off x="0" y="-38100"/>
                <a:ext cx="1025484" cy="233795"/>
              </a:xfrm>
              <a:prstGeom prst="rect">
                <a:avLst/>
              </a:prstGeom>
            </p:spPr>
            <p:txBody>
              <a:bodyPr lIns="50800" tIns="50800" rIns="50800" bIns="50800" rtlCol="0" anchor="ctr"/>
              <a:lstStyle/>
              <a:p>
                <a:pPr algn="ctr">
                  <a:lnSpc>
                    <a:spcPts val="2659"/>
                  </a:lnSpc>
                </a:pPr>
                <a:endParaRPr/>
              </a:p>
            </p:txBody>
          </p:sp>
        </p:grpSp>
        <p:sp>
          <p:nvSpPr>
            <p:cNvPr id="18" name="TextBox 18"/>
            <p:cNvSpPr txBox="1"/>
            <p:nvPr/>
          </p:nvSpPr>
          <p:spPr>
            <a:xfrm>
              <a:off x="556544" y="236503"/>
              <a:ext cx="4215353" cy="563880"/>
            </a:xfrm>
            <a:prstGeom prst="rect">
              <a:avLst/>
            </a:prstGeom>
          </p:spPr>
          <p:txBody>
            <a:bodyPr lIns="0" tIns="0" rIns="0" bIns="0" rtlCol="0" anchor="t">
              <a:spAutoFit/>
            </a:bodyPr>
            <a:lstStyle/>
            <a:p>
              <a:pPr marL="0" lvl="0" indent="0" algn="ctr">
                <a:lnSpc>
                  <a:spcPts val="3270"/>
                </a:lnSpc>
                <a:spcBef>
                  <a:spcPct val="0"/>
                </a:spcBef>
              </a:pPr>
              <a:r>
                <a:rPr lang="en-US" sz="3000" spc="-117">
                  <a:solidFill>
                    <a:srgbClr val="F6383D"/>
                  </a:solidFill>
                  <a:latin typeface="TT Octosquares Condensed"/>
                  <a:ea typeface="TT Octosquares Condensed"/>
                  <a:cs typeface="TT Octosquares Condensed"/>
                  <a:sym typeface="TT Octosquares Condensed"/>
                </a:rPr>
                <a:t>Bonnes pratiques</a:t>
              </a:r>
            </a:p>
          </p:txBody>
        </p:sp>
      </p:grpSp>
      <p:grpSp>
        <p:nvGrpSpPr>
          <p:cNvPr id="19" name="Group 19"/>
          <p:cNvGrpSpPr/>
          <p:nvPr/>
        </p:nvGrpSpPr>
        <p:grpSpPr>
          <a:xfrm>
            <a:off x="5055571" y="4315263"/>
            <a:ext cx="3893633" cy="828237"/>
            <a:chOff x="0" y="0"/>
            <a:chExt cx="5191510" cy="1104316"/>
          </a:xfrm>
        </p:grpSpPr>
        <p:grpSp>
          <p:nvGrpSpPr>
            <p:cNvPr id="20" name="Group 20"/>
            <p:cNvGrpSpPr/>
            <p:nvPr/>
          </p:nvGrpSpPr>
          <p:grpSpPr>
            <a:xfrm>
              <a:off x="0" y="0"/>
              <a:ext cx="5191510" cy="1104316"/>
              <a:chOff x="0" y="0"/>
              <a:chExt cx="1025484" cy="218137"/>
            </a:xfrm>
          </p:grpSpPr>
          <p:sp>
            <p:nvSpPr>
              <p:cNvPr id="21" name="Freeform 21"/>
              <p:cNvSpPr/>
              <p:nvPr/>
            </p:nvSpPr>
            <p:spPr>
              <a:xfrm>
                <a:off x="0" y="0"/>
                <a:ext cx="1025484" cy="218137"/>
              </a:xfrm>
              <a:custGeom>
                <a:avLst/>
                <a:gdLst/>
                <a:ahLst/>
                <a:cxnLst/>
                <a:rect l="l" t="t" r="r" b="b"/>
                <a:pathLst>
                  <a:path w="1025484" h="218137">
                    <a:moveTo>
                      <a:pt x="109068" y="0"/>
                    </a:moveTo>
                    <a:lnTo>
                      <a:pt x="916415" y="0"/>
                    </a:lnTo>
                    <a:cubicBezTo>
                      <a:pt x="976652" y="0"/>
                      <a:pt x="1025484" y="48832"/>
                      <a:pt x="1025484" y="109068"/>
                    </a:cubicBezTo>
                    <a:lnTo>
                      <a:pt x="1025484" y="109068"/>
                    </a:lnTo>
                    <a:cubicBezTo>
                      <a:pt x="1025484" y="169305"/>
                      <a:pt x="976652" y="218137"/>
                      <a:pt x="916415" y="218137"/>
                    </a:cubicBezTo>
                    <a:lnTo>
                      <a:pt x="109068" y="218137"/>
                    </a:lnTo>
                    <a:cubicBezTo>
                      <a:pt x="48832" y="218137"/>
                      <a:pt x="0" y="169305"/>
                      <a:pt x="0" y="109068"/>
                    </a:cubicBezTo>
                    <a:lnTo>
                      <a:pt x="0" y="109068"/>
                    </a:lnTo>
                    <a:cubicBezTo>
                      <a:pt x="0" y="48832"/>
                      <a:pt x="48832" y="0"/>
                      <a:pt x="109068" y="0"/>
                    </a:cubicBezTo>
                    <a:close/>
                  </a:path>
                </a:pathLst>
              </a:custGeom>
              <a:solidFill>
                <a:srgbClr val="000000"/>
              </a:solidFill>
              <a:ln w="19050" cap="rnd">
                <a:solidFill>
                  <a:srgbClr val="FFBD59"/>
                </a:solidFill>
                <a:prstDash val="solid"/>
                <a:round/>
              </a:ln>
            </p:spPr>
          </p:sp>
          <p:sp>
            <p:nvSpPr>
              <p:cNvPr id="22" name="TextBox 22"/>
              <p:cNvSpPr txBox="1"/>
              <p:nvPr/>
            </p:nvSpPr>
            <p:spPr>
              <a:xfrm>
                <a:off x="0" y="-38100"/>
                <a:ext cx="1025484" cy="256237"/>
              </a:xfrm>
              <a:prstGeom prst="rect">
                <a:avLst/>
              </a:prstGeom>
            </p:spPr>
            <p:txBody>
              <a:bodyPr lIns="50800" tIns="50800" rIns="50800" bIns="50800" rtlCol="0" anchor="ctr"/>
              <a:lstStyle/>
              <a:p>
                <a:pPr algn="ctr">
                  <a:lnSpc>
                    <a:spcPts val="2659"/>
                  </a:lnSpc>
                </a:pPr>
                <a:endParaRPr/>
              </a:p>
            </p:txBody>
          </p:sp>
        </p:grpSp>
        <p:sp>
          <p:nvSpPr>
            <p:cNvPr id="23" name="TextBox 23"/>
            <p:cNvSpPr txBox="1"/>
            <p:nvPr/>
          </p:nvSpPr>
          <p:spPr>
            <a:xfrm>
              <a:off x="933799" y="232464"/>
              <a:ext cx="3005795" cy="563880"/>
            </a:xfrm>
            <a:prstGeom prst="rect">
              <a:avLst/>
            </a:prstGeom>
          </p:spPr>
          <p:txBody>
            <a:bodyPr lIns="0" tIns="0" rIns="0" bIns="0" rtlCol="0" anchor="t">
              <a:spAutoFit/>
            </a:bodyPr>
            <a:lstStyle/>
            <a:p>
              <a:pPr marL="0" lvl="0" indent="0" algn="ctr">
                <a:lnSpc>
                  <a:spcPts val="3270"/>
                </a:lnSpc>
                <a:spcBef>
                  <a:spcPct val="0"/>
                </a:spcBef>
              </a:pPr>
              <a:r>
                <a:rPr lang="en-US" sz="3000" spc="-117">
                  <a:solidFill>
                    <a:srgbClr val="F6383D"/>
                  </a:solidFill>
                  <a:latin typeface="TT Octosquares Condensed"/>
                  <a:ea typeface="TT Octosquares Condensed"/>
                  <a:cs typeface="TT Octosquares Condensed"/>
                  <a:sym typeface="TT Octosquares Condensed"/>
                </a:rPr>
                <a:t>Structure type </a:t>
              </a:r>
            </a:p>
          </p:txBody>
        </p:sp>
      </p:grpSp>
      <p:grpSp>
        <p:nvGrpSpPr>
          <p:cNvPr id="24" name="Group 24"/>
          <p:cNvGrpSpPr/>
          <p:nvPr/>
        </p:nvGrpSpPr>
        <p:grpSpPr>
          <a:xfrm>
            <a:off x="523763" y="4315263"/>
            <a:ext cx="3893633" cy="828237"/>
            <a:chOff x="0" y="0"/>
            <a:chExt cx="5191510" cy="1104316"/>
          </a:xfrm>
        </p:grpSpPr>
        <p:grpSp>
          <p:nvGrpSpPr>
            <p:cNvPr id="25" name="Group 25"/>
            <p:cNvGrpSpPr/>
            <p:nvPr/>
          </p:nvGrpSpPr>
          <p:grpSpPr>
            <a:xfrm>
              <a:off x="0" y="0"/>
              <a:ext cx="5191510" cy="1104316"/>
              <a:chOff x="0" y="0"/>
              <a:chExt cx="1025484" cy="218137"/>
            </a:xfrm>
          </p:grpSpPr>
          <p:sp>
            <p:nvSpPr>
              <p:cNvPr id="26" name="Freeform 26"/>
              <p:cNvSpPr/>
              <p:nvPr/>
            </p:nvSpPr>
            <p:spPr>
              <a:xfrm>
                <a:off x="0" y="0"/>
                <a:ext cx="1025484" cy="218137"/>
              </a:xfrm>
              <a:custGeom>
                <a:avLst/>
                <a:gdLst/>
                <a:ahLst/>
                <a:cxnLst/>
                <a:rect l="l" t="t" r="r" b="b"/>
                <a:pathLst>
                  <a:path w="1025484" h="218137">
                    <a:moveTo>
                      <a:pt x="109068" y="0"/>
                    </a:moveTo>
                    <a:lnTo>
                      <a:pt x="916415" y="0"/>
                    </a:lnTo>
                    <a:cubicBezTo>
                      <a:pt x="976652" y="0"/>
                      <a:pt x="1025484" y="48832"/>
                      <a:pt x="1025484" y="109068"/>
                    </a:cubicBezTo>
                    <a:lnTo>
                      <a:pt x="1025484" y="109068"/>
                    </a:lnTo>
                    <a:cubicBezTo>
                      <a:pt x="1025484" y="169305"/>
                      <a:pt x="976652" y="218137"/>
                      <a:pt x="916415" y="218137"/>
                    </a:cubicBezTo>
                    <a:lnTo>
                      <a:pt x="109068" y="218137"/>
                    </a:lnTo>
                    <a:cubicBezTo>
                      <a:pt x="48832" y="218137"/>
                      <a:pt x="0" y="169305"/>
                      <a:pt x="0" y="109068"/>
                    </a:cubicBezTo>
                    <a:lnTo>
                      <a:pt x="0" y="109068"/>
                    </a:lnTo>
                    <a:cubicBezTo>
                      <a:pt x="0" y="48832"/>
                      <a:pt x="48832" y="0"/>
                      <a:pt x="109068" y="0"/>
                    </a:cubicBezTo>
                    <a:close/>
                  </a:path>
                </a:pathLst>
              </a:custGeom>
              <a:solidFill>
                <a:srgbClr val="000000"/>
              </a:solidFill>
              <a:ln w="19050" cap="rnd">
                <a:solidFill>
                  <a:srgbClr val="FFBD59"/>
                </a:solidFill>
                <a:prstDash val="solid"/>
                <a:round/>
              </a:ln>
            </p:spPr>
          </p:sp>
          <p:sp>
            <p:nvSpPr>
              <p:cNvPr id="27" name="TextBox 27"/>
              <p:cNvSpPr txBox="1"/>
              <p:nvPr/>
            </p:nvSpPr>
            <p:spPr>
              <a:xfrm>
                <a:off x="0" y="-38100"/>
                <a:ext cx="1025484" cy="256237"/>
              </a:xfrm>
              <a:prstGeom prst="rect">
                <a:avLst/>
              </a:prstGeom>
            </p:spPr>
            <p:txBody>
              <a:bodyPr lIns="50800" tIns="50800" rIns="50800" bIns="50800" rtlCol="0" anchor="ctr"/>
              <a:lstStyle/>
              <a:p>
                <a:pPr algn="ctr">
                  <a:lnSpc>
                    <a:spcPts val="2659"/>
                  </a:lnSpc>
                </a:pPr>
                <a:endParaRPr/>
              </a:p>
            </p:txBody>
          </p:sp>
        </p:grpSp>
        <p:sp>
          <p:nvSpPr>
            <p:cNvPr id="28" name="TextBox 28"/>
            <p:cNvSpPr txBox="1"/>
            <p:nvPr/>
          </p:nvSpPr>
          <p:spPr>
            <a:xfrm>
              <a:off x="1112363" y="346072"/>
              <a:ext cx="1933168" cy="563880"/>
            </a:xfrm>
            <a:prstGeom prst="rect">
              <a:avLst/>
            </a:prstGeom>
          </p:spPr>
          <p:txBody>
            <a:bodyPr lIns="0" tIns="0" rIns="0" bIns="0" rtlCol="0" anchor="t">
              <a:spAutoFit/>
            </a:bodyPr>
            <a:lstStyle/>
            <a:p>
              <a:pPr marL="0" lvl="0" indent="0" algn="ctr">
                <a:lnSpc>
                  <a:spcPts val="3269"/>
                </a:lnSpc>
                <a:spcBef>
                  <a:spcPct val="0"/>
                </a:spcBef>
              </a:pPr>
              <a:r>
                <a:rPr lang="en-US" sz="2999" spc="-116">
                  <a:solidFill>
                    <a:srgbClr val="F6383D"/>
                  </a:solidFill>
                  <a:latin typeface="TT Octosquares Condensed"/>
                  <a:ea typeface="TT Octosquares Condensed"/>
                  <a:cs typeface="TT Octosquares Condensed"/>
                  <a:sym typeface="TT Octosquares Condensed"/>
                </a:rPr>
                <a:t>Les bases </a:t>
              </a:r>
            </a:p>
          </p:txBody>
        </p:sp>
      </p:grpSp>
      <p:grpSp>
        <p:nvGrpSpPr>
          <p:cNvPr id="29" name="Group 29"/>
          <p:cNvGrpSpPr/>
          <p:nvPr/>
        </p:nvGrpSpPr>
        <p:grpSpPr>
          <a:xfrm>
            <a:off x="6531203" y="2264591"/>
            <a:ext cx="11756797" cy="1688231"/>
            <a:chOff x="0" y="0"/>
            <a:chExt cx="3096440" cy="444637"/>
          </a:xfrm>
        </p:grpSpPr>
        <p:sp>
          <p:nvSpPr>
            <p:cNvPr id="30" name="Freeform 30"/>
            <p:cNvSpPr/>
            <p:nvPr/>
          </p:nvSpPr>
          <p:spPr>
            <a:xfrm>
              <a:off x="0" y="0"/>
              <a:ext cx="3096440" cy="444637"/>
            </a:xfrm>
            <a:custGeom>
              <a:avLst/>
              <a:gdLst/>
              <a:ahLst/>
              <a:cxnLst/>
              <a:rect l="l" t="t" r="r" b="b"/>
              <a:pathLst>
                <a:path w="3096440" h="444637">
                  <a:moveTo>
                    <a:pt x="50705" y="0"/>
                  </a:moveTo>
                  <a:lnTo>
                    <a:pt x="3045735" y="0"/>
                  </a:lnTo>
                  <a:cubicBezTo>
                    <a:pt x="3059183" y="0"/>
                    <a:pt x="3072080" y="5342"/>
                    <a:pt x="3081589" y="14851"/>
                  </a:cubicBezTo>
                  <a:cubicBezTo>
                    <a:pt x="3091098" y="24360"/>
                    <a:pt x="3096440" y="37257"/>
                    <a:pt x="3096440" y="50705"/>
                  </a:cubicBezTo>
                  <a:lnTo>
                    <a:pt x="3096440" y="393932"/>
                  </a:lnTo>
                  <a:cubicBezTo>
                    <a:pt x="3096440" y="421936"/>
                    <a:pt x="3073739" y="444637"/>
                    <a:pt x="3045735" y="444637"/>
                  </a:cubicBezTo>
                  <a:lnTo>
                    <a:pt x="50705" y="444637"/>
                  </a:lnTo>
                  <a:cubicBezTo>
                    <a:pt x="22701" y="444637"/>
                    <a:pt x="0" y="421936"/>
                    <a:pt x="0" y="393932"/>
                  </a:cubicBezTo>
                  <a:lnTo>
                    <a:pt x="0" y="50705"/>
                  </a:lnTo>
                  <a:cubicBezTo>
                    <a:pt x="0" y="22701"/>
                    <a:pt x="22701" y="0"/>
                    <a:pt x="50705" y="0"/>
                  </a:cubicBezTo>
                  <a:close/>
                </a:path>
              </a:pathLst>
            </a:custGeom>
            <a:solidFill>
              <a:srgbClr val="000000"/>
            </a:solidFill>
            <a:ln w="19050" cap="rnd">
              <a:solidFill>
                <a:srgbClr val="FFBD59"/>
              </a:solidFill>
              <a:prstDash val="solid"/>
              <a:round/>
            </a:ln>
          </p:spPr>
        </p:sp>
        <p:sp>
          <p:nvSpPr>
            <p:cNvPr id="31" name="TextBox 31"/>
            <p:cNvSpPr txBox="1"/>
            <p:nvPr/>
          </p:nvSpPr>
          <p:spPr>
            <a:xfrm>
              <a:off x="0" y="-47625"/>
              <a:ext cx="3096440" cy="492262"/>
            </a:xfrm>
            <a:prstGeom prst="rect">
              <a:avLst/>
            </a:prstGeom>
          </p:spPr>
          <p:txBody>
            <a:bodyPr lIns="50800" tIns="50800" rIns="50800" bIns="50800" rtlCol="0" anchor="ctr"/>
            <a:lstStyle/>
            <a:p>
              <a:pPr algn="ctr">
                <a:lnSpc>
                  <a:spcPts val="2659"/>
                </a:lnSpc>
              </a:pPr>
              <a:r>
                <a:rPr lang="en-US" sz="1899">
                  <a:solidFill>
                    <a:srgbClr val="FFFFFF"/>
                  </a:solidFill>
                  <a:latin typeface="Neue Machina"/>
                  <a:ea typeface="Neue Machina"/>
                  <a:cs typeface="Neue Machina"/>
                  <a:sym typeface="Neue Machina"/>
                </a:rPr>
                <a:t>Un prompt est une instruction claire et détaillée qui guide l’intelligence artificielle pour générer le contenu souhaité.</a:t>
              </a:r>
            </a:p>
            <a:p>
              <a:pPr algn="ctr">
                <a:lnSpc>
                  <a:spcPts val="2659"/>
                </a:lnSpc>
              </a:pPr>
              <a:r>
                <a:rPr lang="en-US" sz="1899">
                  <a:solidFill>
                    <a:srgbClr val="FFFFFF"/>
                  </a:solidFill>
                  <a:latin typeface="Neue Machina"/>
                  <a:ea typeface="Neue Machina"/>
                  <a:cs typeface="Neue Machina"/>
                  <a:sym typeface="Neue Machina"/>
                </a:rPr>
                <a:t> Il doit inclure le contexte, les attentes précises et les éventuelles restrictions.</a:t>
              </a:r>
            </a:p>
            <a:p>
              <a:pPr algn="ctr">
                <a:lnSpc>
                  <a:spcPts val="2659"/>
                </a:lnSpc>
              </a:pPr>
              <a:endParaRPr lang="en-US" sz="1899">
                <a:solidFill>
                  <a:srgbClr val="FFFFFF"/>
                </a:solidFill>
                <a:latin typeface="Neue Machina"/>
                <a:ea typeface="Neue Machina"/>
                <a:cs typeface="Neue Machina"/>
                <a:sym typeface="Neue Machina"/>
              </a:endParaRPr>
            </a:p>
          </p:txBody>
        </p:sp>
      </p:grpSp>
      <p:sp>
        <p:nvSpPr>
          <p:cNvPr id="32" name="TextBox 32"/>
          <p:cNvSpPr txBox="1"/>
          <p:nvPr/>
        </p:nvSpPr>
        <p:spPr>
          <a:xfrm>
            <a:off x="14124944" y="5648325"/>
            <a:ext cx="3893633" cy="2426017"/>
          </a:xfrm>
          <a:prstGeom prst="rect">
            <a:avLst/>
          </a:prstGeom>
        </p:spPr>
        <p:txBody>
          <a:bodyPr lIns="0" tIns="0" rIns="0" bIns="0" rtlCol="0" anchor="t">
            <a:spAutoFit/>
          </a:bodyPr>
          <a:lstStyle/>
          <a:p>
            <a:pPr marL="323850" lvl="1" indent="-161925" algn="just">
              <a:lnSpc>
                <a:spcPts val="1635"/>
              </a:lnSpc>
              <a:spcBef>
                <a:spcPct val="0"/>
              </a:spcBef>
              <a:buFont typeface="Arial"/>
              <a:buChar char="•"/>
            </a:pPr>
            <a:r>
              <a:rPr lang="en-US" sz="1500" u="none" strike="noStrike" spc="-58">
                <a:solidFill>
                  <a:srgbClr val="ECEBE4"/>
                </a:solidFill>
                <a:latin typeface="Neue Machina"/>
                <a:ea typeface="Neue Machina"/>
                <a:cs typeface="Neue Machina"/>
                <a:sym typeface="Neue Machina"/>
              </a:rPr>
              <a:t>Adoptez une </a:t>
            </a:r>
            <a:r>
              <a:rPr lang="en-US" sz="1500" b="1" u="none" strike="noStrike" spc="-58">
                <a:solidFill>
                  <a:srgbClr val="ECEBE4"/>
                </a:solidFill>
                <a:latin typeface="Neue Machina Ultra-Bold"/>
                <a:ea typeface="Neue Machina Ultra-Bold"/>
                <a:cs typeface="Neue Machina Ultra-Bold"/>
                <a:sym typeface="Neue Machina Ultra-Bold"/>
              </a:rPr>
              <a:t>perspective </a:t>
            </a:r>
            <a:r>
              <a:rPr lang="en-US" sz="1500" u="none" strike="noStrike" spc="-58">
                <a:solidFill>
                  <a:srgbClr val="ECEBE4"/>
                </a:solidFill>
                <a:latin typeface="Neue Machina"/>
                <a:ea typeface="Neue Machina"/>
                <a:cs typeface="Neue Machina"/>
                <a:sym typeface="Neue Machina"/>
              </a:rPr>
              <a:t>:</a:t>
            </a:r>
          </a:p>
          <a:p>
            <a:pPr marL="0" lvl="0" indent="0" algn="just">
              <a:lnSpc>
                <a:spcPts val="1635"/>
              </a:lnSpc>
              <a:spcBef>
                <a:spcPct val="0"/>
              </a:spcBef>
            </a:pPr>
            <a:r>
              <a:rPr lang="en-US" sz="1500" u="none" strike="noStrike" spc="-58">
                <a:solidFill>
                  <a:srgbClr val="ECEBE4"/>
                </a:solidFill>
                <a:latin typeface="Neue Machina"/>
                <a:ea typeface="Neue Machina"/>
                <a:cs typeface="Neue Machina"/>
                <a:sym typeface="Neue Machina"/>
              </a:rPr>
              <a:t>Ex : "Imaginez-vous être un bibliothécaire spécialisé en science-fiction."</a:t>
            </a:r>
          </a:p>
          <a:p>
            <a:pPr algn="just">
              <a:lnSpc>
                <a:spcPts val="1635"/>
              </a:lnSpc>
              <a:spcBef>
                <a:spcPct val="0"/>
              </a:spcBef>
            </a:pPr>
            <a:endParaRPr lang="en-US" sz="1500" u="none" strike="noStrike" spc="-58">
              <a:solidFill>
                <a:srgbClr val="ECEBE4"/>
              </a:solidFill>
              <a:latin typeface="Neue Machina"/>
              <a:ea typeface="Neue Machina"/>
              <a:cs typeface="Neue Machina"/>
              <a:sym typeface="Neue Machina"/>
            </a:endParaRPr>
          </a:p>
          <a:p>
            <a:pPr marL="323850" lvl="1" indent="-161925" algn="just">
              <a:lnSpc>
                <a:spcPts val="1635"/>
              </a:lnSpc>
              <a:spcBef>
                <a:spcPct val="0"/>
              </a:spcBef>
              <a:buFont typeface="Arial"/>
              <a:buChar char="•"/>
            </a:pPr>
            <a:r>
              <a:rPr lang="en-US" sz="1500" u="none" strike="noStrike" spc="-58">
                <a:solidFill>
                  <a:srgbClr val="ECEBE4"/>
                </a:solidFill>
                <a:latin typeface="Neue Machina"/>
                <a:ea typeface="Neue Machina"/>
                <a:cs typeface="Neue Machina"/>
                <a:sym typeface="Neue Machina"/>
              </a:rPr>
              <a:t>Indiquez le </a:t>
            </a:r>
            <a:r>
              <a:rPr lang="en-US" sz="1500" b="1" u="none" strike="noStrike" spc="-58">
                <a:solidFill>
                  <a:srgbClr val="ECEBE4"/>
                </a:solidFill>
                <a:latin typeface="Neue Machina Ultra-Bold"/>
                <a:ea typeface="Neue Machina Ultra-Bold"/>
                <a:cs typeface="Neue Machina Ultra-Bold"/>
                <a:sym typeface="Neue Machina Ultra-Bold"/>
              </a:rPr>
              <a:t>ton souhaité</a:t>
            </a:r>
            <a:r>
              <a:rPr lang="en-US" sz="1500" u="none" strike="noStrike" spc="-58">
                <a:solidFill>
                  <a:srgbClr val="ECEBE4"/>
                </a:solidFill>
                <a:latin typeface="Neue Machina"/>
                <a:ea typeface="Neue Machina"/>
                <a:cs typeface="Neue Machina"/>
                <a:sym typeface="Neue Machina"/>
              </a:rPr>
              <a:t> :</a:t>
            </a:r>
          </a:p>
          <a:p>
            <a:pPr marL="0" lvl="0" indent="0" algn="just">
              <a:lnSpc>
                <a:spcPts val="1635"/>
              </a:lnSpc>
              <a:spcBef>
                <a:spcPct val="0"/>
              </a:spcBef>
            </a:pPr>
            <a:r>
              <a:rPr lang="en-US" sz="1500" u="none" strike="noStrike" spc="-58">
                <a:solidFill>
                  <a:srgbClr val="ECEBE4"/>
                </a:solidFill>
                <a:latin typeface="Neue Machina"/>
                <a:ea typeface="Neue Machina"/>
                <a:cs typeface="Neue Machina"/>
                <a:sym typeface="Neue Machina"/>
              </a:rPr>
              <a:t>Ex : "Adoptez un style engageant et ludique pour un jeune public."</a:t>
            </a:r>
          </a:p>
          <a:p>
            <a:pPr algn="just">
              <a:lnSpc>
                <a:spcPts val="1635"/>
              </a:lnSpc>
              <a:spcBef>
                <a:spcPct val="0"/>
              </a:spcBef>
            </a:pPr>
            <a:endParaRPr lang="en-US" sz="1500" u="none" strike="noStrike" spc="-58">
              <a:solidFill>
                <a:srgbClr val="ECEBE4"/>
              </a:solidFill>
              <a:latin typeface="Neue Machina"/>
              <a:ea typeface="Neue Machina"/>
              <a:cs typeface="Neue Machina"/>
              <a:sym typeface="Neue Machina"/>
            </a:endParaRPr>
          </a:p>
          <a:p>
            <a:pPr marL="323850" lvl="1" indent="-161925" algn="just">
              <a:lnSpc>
                <a:spcPts val="1635"/>
              </a:lnSpc>
              <a:spcBef>
                <a:spcPct val="0"/>
              </a:spcBef>
              <a:buFont typeface="Arial"/>
              <a:buChar char="•"/>
            </a:pPr>
            <a:r>
              <a:rPr lang="en-US" sz="1500" b="1" u="none" strike="noStrike" spc="-58">
                <a:solidFill>
                  <a:srgbClr val="ECEBE4"/>
                </a:solidFill>
                <a:latin typeface="Neue Machina Ultra-Bold"/>
                <a:ea typeface="Neue Machina Ultra-Bold"/>
                <a:cs typeface="Neue Machina Ultra-Bold"/>
                <a:sym typeface="Neue Machina Ultra-Bold"/>
              </a:rPr>
              <a:t>Multilinguisme </a:t>
            </a:r>
            <a:r>
              <a:rPr lang="en-US" sz="1500" u="none" strike="noStrike" spc="-58">
                <a:solidFill>
                  <a:srgbClr val="ECEBE4"/>
                </a:solidFill>
                <a:latin typeface="Neue Machina"/>
                <a:ea typeface="Neue Machina"/>
                <a:cs typeface="Neue Machina"/>
                <a:sym typeface="Neue Machina"/>
              </a:rPr>
              <a:t>: Spécifiez la langue de la réponse : "Écrivez en français."</a:t>
            </a:r>
          </a:p>
          <a:p>
            <a:pPr marL="0" lvl="0" indent="0" algn="just">
              <a:lnSpc>
                <a:spcPts val="1635"/>
              </a:lnSpc>
              <a:spcBef>
                <a:spcPct val="0"/>
              </a:spcBef>
            </a:pPr>
            <a:endParaRPr lang="en-US" sz="1500" u="none" strike="noStrike" spc="-58">
              <a:solidFill>
                <a:srgbClr val="ECEBE4"/>
              </a:solidFill>
              <a:latin typeface="Neue Machina"/>
              <a:ea typeface="Neue Machina"/>
              <a:cs typeface="Neue Machina"/>
              <a:sym typeface="Neue Machina"/>
            </a:endParaRPr>
          </a:p>
        </p:txBody>
      </p:sp>
      <p:sp>
        <p:nvSpPr>
          <p:cNvPr id="33" name="TextBox 33"/>
          <p:cNvSpPr txBox="1"/>
          <p:nvPr/>
        </p:nvSpPr>
        <p:spPr>
          <a:xfrm>
            <a:off x="9590258" y="5648325"/>
            <a:ext cx="3893633" cy="2630805"/>
          </a:xfrm>
          <a:prstGeom prst="rect">
            <a:avLst/>
          </a:prstGeom>
        </p:spPr>
        <p:txBody>
          <a:bodyPr lIns="0" tIns="0" rIns="0" bIns="0" rtlCol="0" anchor="t">
            <a:spAutoFit/>
          </a:bodyPr>
          <a:lstStyle/>
          <a:p>
            <a:pPr marL="323850" lvl="1" indent="-161925" algn="just">
              <a:lnSpc>
                <a:spcPts val="1635"/>
              </a:lnSpc>
              <a:spcBef>
                <a:spcPct val="0"/>
              </a:spcBef>
              <a:buFont typeface="Arial"/>
              <a:buChar char="•"/>
            </a:pPr>
            <a:r>
              <a:rPr lang="en-US" sz="1500" b="1" spc="-58">
                <a:solidFill>
                  <a:srgbClr val="ECEBE4"/>
                </a:solidFill>
                <a:latin typeface="Neue Machina Ultra-Bold"/>
                <a:ea typeface="Neue Machina Ultra-Bold"/>
                <a:cs typeface="Neue Machina Ultra-Bold"/>
                <a:sym typeface="Neue Machina Ultra-Bold"/>
              </a:rPr>
              <a:t>U</a:t>
            </a:r>
            <a:r>
              <a:rPr lang="en-US" sz="1500" b="1" u="none" strike="noStrike" spc="-58">
                <a:solidFill>
                  <a:srgbClr val="ECEBE4"/>
                </a:solidFill>
                <a:latin typeface="Neue Machina Ultra-Bold"/>
                <a:ea typeface="Neue Machina Ultra-Bold"/>
                <a:cs typeface="Neue Machina Ultra-Bold"/>
                <a:sym typeface="Neue Machina Ultra-Bold"/>
              </a:rPr>
              <a:t>tilisez des exemples</a:t>
            </a:r>
            <a:r>
              <a:rPr lang="en-US" sz="1500" u="none" strike="noStrike" spc="-58">
                <a:solidFill>
                  <a:srgbClr val="ECEBE4"/>
                </a:solidFill>
                <a:latin typeface="Neue Machina"/>
                <a:ea typeface="Neue Machina"/>
                <a:cs typeface="Neue Machina"/>
                <a:sym typeface="Neue Machina"/>
              </a:rPr>
              <a:t> :</a:t>
            </a:r>
          </a:p>
          <a:p>
            <a:pPr marL="0" lvl="0" indent="0" algn="just">
              <a:lnSpc>
                <a:spcPts val="1635"/>
              </a:lnSpc>
              <a:spcBef>
                <a:spcPct val="0"/>
              </a:spcBef>
            </a:pPr>
            <a:r>
              <a:rPr lang="en-US" sz="1500" u="none" strike="noStrike" spc="-58">
                <a:solidFill>
                  <a:srgbClr val="ECEBE4"/>
                </a:solidFill>
                <a:latin typeface="Neue Machina"/>
                <a:ea typeface="Neue Machina"/>
                <a:cs typeface="Neue Machina"/>
                <a:sym typeface="Neue Machina"/>
              </a:rPr>
              <a:t>Ex. attendu : ‘Titre du livre - Résumé en 2 lignes - Genre’."</a:t>
            </a:r>
          </a:p>
          <a:p>
            <a:pPr algn="just">
              <a:lnSpc>
                <a:spcPts val="1635"/>
              </a:lnSpc>
              <a:spcBef>
                <a:spcPct val="0"/>
              </a:spcBef>
            </a:pPr>
            <a:endParaRPr lang="en-US" sz="1500" u="none" strike="noStrike" spc="-58">
              <a:solidFill>
                <a:srgbClr val="ECEBE4"/>
              </a:solidFill>
              <a:latin typeface="Neue Machina"/>
              <a:ea typeface="Neue Machina"/>
              <a:cs typeface="Neue Machina"/>
              <a:sym typeface="Neue Machina"/>
            </a:endParaRPr>
          </a:p>
          <a:p>
            <a:pPr marL="323850" lvl="1" indent="-161925" algn="just">
              <a:lnSpc>
                <a:spcPts val="1635"/>
              </a:lnSpc>
              <a:spcBef>
                <a:spcPct val="0"/>
              </a:spcBef>
              <a:buFont typeface="Arial"/>
              <a:buChar char="•"/>
            </a:pPr>
            <a:r>
              <a:rPr lang="en-US" sz="1500" b="1" u="none" strike="noStrike" spc="-58">
                <a:solidFill>
                  <a:srgbClr val="ECEBE4"/>
                </a:solidFill>
                <a:latin typeface="Neue Machina Ultra-Bold"/>
                <a:ea typeface="Neue Machina Ultra-Bold"/>
                <a:cs typeface="Neue Machina Ultra-Bold"/>
                <a:sym typeface="Neue Machina Ultra-Bold"/>
              </a:rPr>
              <a:t>Évitez l’ambiguïté</a:t>
            </a:r>
            <a:r>
              <a:rPr lang="en-US" sz="1500" u="none" strike="noStrike" spc="-58">
                <a:solidFill>
                  <a:srgbClr val="ECEBE4"/>
                </a:solidFill>
                <a:latin typeface="Neue Machina"/>
                <a:ea typeface="Neue Machina"/>
                <a:cs typeface="Neue Machina"/>
                <a:sym typeface="Neue Machina"/>
              </a:rPr>
              <a:t> : Pas de termes vagues comme "parfait" ou "beau".</a:t>
            </a:r>
          </a:p>
          <a:p>
            <a:pPr algn="just">
              <a:lnSpc>
                <a:spcPts val="1635"/>
              </a:lnSpc>
              <a:spcBef>
                <a:spcPct val="0"/>
              </a:spcBef>
            </a:pPr>
            <a:endParaRPr lang="en-US" sz="1500" u="none" strike="noStrike" spc="-58">
              <a:solidFill>
                <a:srgbClr val="ECEBE4"/>
              </a:solidFill>
              <a:latin typeface="Neue Machina"/>
              <a:ea typeface="Neue Machina"/>
              <a:cs typeface="Neue Machina"/>
              <a:sym typeface="Neue Machina"/>
            </a:endParaRPr>
          </a:p>
          <a:p>
            <a:pPr marL="323850" lvl="1" indent="-161925" algn="just">
              <a:lnSpc>
                <a:spcPts val="1635"/>
              </a:lnSpc>
              <a:spcBef>
                <a:spcPct val="0"/>
              </a:spcBef>
              <a:buFont typeface="Arial"/>
              <a:buChar char="•"/>
            </a:pPr>
            <a:r>
              <a:rPr lang="en-US" sz="1500" b="1" u="none" strike="noStrike" spc="-58">
                <a:solidFill>
                  <a:srgbClr val="ECEBE4"/>
                </a:solidFill>
                <a:latin typeface="Neue Machina Ultra-Bold"/>
                <a:ea typeface="Neue Machina Ultra-Bold"/>
                <a:cs typeface="Neue Machina Ultra-Bold"/>
                <a:sym typeface="Neue Machina Ultra-Bold"/>
              </a:rPr>
              <a:t>Privilégiez les listes</a:t>
            </a:r>
            <a:r>
              <a:rPr lang="en-US" sz="1500" u="none" strike="noStrike" spc="-58">
                <a:solidFill>
                  <a:srgbClr val="ECEBE4"/>
                </a:solidFill>
                <a:latin typeface="Neue Machina"/>
                <a:ea typeface="Neue Machina"/>
                <a:cs typeface="Neue Machina"/>
                <a:sym typeface="Neue Machina"/>
              </a:rPr>
              <a:t> pour des réponses organisées.</a:t>
            </a:r>
          </a:p>
          <a:p>
            <a:pPr algn="just">
              <a:lnSpc>
                <a:spcPts val="1635"/>
              </a:lnSpc>
              <a:spcBef>
                <a:spcPct val="0"/>
              </a:spcBef>
            </a:pPr>
            <a:endParaRPr lang="en-US" sz="1500" u="none" strike="noStrike" spc="-58">
              <a:solidFill>
                <a:srgbClr val="ECEBE4"/>
              </a:solidFill>
              <a:latin typeface="Neue Machina"/>
              <a:ea typeface="Neue Machina"/>
              <a:cs typeface="Neue Machina"/>
              <a:sym typeface="Neue Machina"/>
            </a:endParaRPr>
          </a:p>
          <a:p>
            <a:pPr marL="323850" lvl="1" indent="-161925" algn="just">
              <a:lnSpc>
                <a:spcPts val="1635"/>
              </a:lnSpc>
              <a:spcBef>
                <a:spcPct val="0"/>
              </a:spcBef>
              <a:buFont typeface="Arial"/>
              <a:buChar char="•"/>
            </a:pPr>
            <a:r>
              <a:rPr lang="en-US" sz="1500" b="1" u="none" strike="noStrike" spc="-58">
                <a:solidFill>
                  <a:srgbClr val="ECEBE4"/>
                </a:solidFill>
                <a:latin typeface="Neue Machina Ultra-Bold"/>
                <a:ea typeface="Neue Machina Ultra-Bold"/>
                <a:cs typeface="Neue Machina Ultra-Bold"/>
                <a:sym typeface="Neue Machina Ultra-Bold"/>
              </a:rPr>
              <a:t>Fixez des limites </a:t>
            </a:r>
            <a:r>
              <a:rPr lang="en-US" sz="1500" u="none" strike="noStrike" spc="-58">
                <a:solidFill>
                  <a:srgbClr val="ECEBE4"/>
                </a:solidFill>
                <a:latin typeface="Neue Machina"/>
                <a:ea typeface="Neue Machina"/>
                <a:cs typeface="Neue Machina"/>
                <a:sym typeface="Neue Machina"/>
              </a:rPr>
              <a:t>: "Réponse de 200 mots maximum."</a:t>
            </a:r>
          </a:p>
          <a:p>
            <a:pPr marL="0" lvl="0" indent="0" algn="just">
              <a:lnSpc>
                <a:spcPts val="1635"/>
              </a:lnSpc>
              <a:spcBef>
                <a:spcPct val="0"/>
              </a:spcBef>
            </a:pPr>
            <a:endParaRPr lang="en-US" sz="1500" u="none" strike="noStrike" spc="-58">
              <a:solidFill>
                <a:srgbClr val="ECEBE4"/>
              </a:solidFill>
              <a:latin typeface="Neue Machina"/>
              <a:ea typeface="Neue Machina"/>
              <a:cs typeface="Neue Machina"/>
              <a:sym typeface="Neue Machina"/>
            </a:endParaRPr>
          </a:p>
        </p:txBody>
      </p:sp>
      <p:sp>
        <p:nvSpPr>
          <p:cNvPr id="34" name="TextBox 34"/>
          <p:cNvSpPr txBox="1"/>
          <p:nvPr/>
        </p:nvSpPr>
        <p:spPr>
          <a:xfrm>
            <a:off x="5055571" y="5657850"/>
            <a:ext cx="3893633" cy="2626042"/>
          </a:xfrm>
          <a:prstGeom prst="rect">
            <a:avLst/>
          </a:prstGeom>
        </p:spPr>
        <p:txBody>
          <a:bodyPr lIns="0" tIns="0" rIns="0" bIns="0" rtlCol="0" anchor="t">
            <a:spAutoFit/>
          </a:bodyPr>
          <a:lstStyle/>
          <a:p>
            <a:pPr marL="323850" lvl="1" indent="-161925" algn="just">
              <a:lnSpc>
                <a:spcPts val="1635"/>
              </a:lnSpc>
              <a:buFont typeface="Arial"/>
              <a:buChar char="•"/>
            </a:pPr>
            <a:r>
              <a:rPr lang="en-US" sz="1500" b="1" spc="-58">
                <a:solidFill>
                  <a:srgbClr val="ECEBE4"/>
                </a:solidFill>
                <a:latin typeface="Neue Machina Ultra-Bold"/>
                <a:ea typeface="Neue Machina Ultra-Bold"/>
                <a:cs typeface="Neue Machina Ultra-Bold"/>
                <a:sym typeface="Neue Machina Ultra-Bold"/>
              </a:rPr>
              <a:t>I</a:t>
            </a:r>
            <a:r>
              <a:rPr lang="en-US" sz="1500" b="1" u="none" strike="noStrike" spc="-58">
                <a:solidFill>
                  <a:srgbClr val="ECEBE4"/>
                </a:solidFill>
                <a:latin typeface="Neue Machina Ultra-Bold"/>
                <a:ea typeface="Neue Machina Ultra-Bold"/>
                <a:cs typeface="Neue Machina Ultra-Bold"/>
                <a:sym typeface="Neue Machina Ultra-Bold"/>
              </a:rPr>
              <a:t>ntroduction</a:t>
            </a:r>
            <a:r>
              <a:rPr lang="en-US" sz="1500" u="none" strike="noStrike" spc="-58">
                <a:solidFill>
                  <a:srgbClr val="ECEBE4"/>
                </a:solidFill>
                <a:latin typeface="Neue Machina"/>
                <a:ea typeface="Neue Machina"/>
                <a:cs typeface="Neue Machina"/>
                <a:sym typeface="Neue Machina"/>
              </a:rPr>
              <a:t> : Présentez le contexte.</a:t>
            </a:r>
          </a:p>
          <a:p>
            <a:pPr algn="just">
              <a:lnSpc>
                <a:spcPts val="1635"/>
              </a:lnSpc>
            </a:pPr>
            <a:r>
              <a:rPr lang="en-US" sz="1500" u="none" strike="noStrike" spc="-58">
                <a:solidFill>
                  <a:srgbClr val="ECEBE4"/>
                </a:solidFill>
                <a:latin typeface="Neue Machina"/>
                <a:ea typeface="Neue Machina"/>
                <a:cs typeface="Neue Machina"/>
                <a:sym typeface="Neue Machina"/>
              </a:rPr>
              <a:t>Ex : "Vous êtes un étudiant de licence...”</a:t>
            </a:r>
          </a:p>
          <a:p>
            <a:pPr algn="just">
              <a:lnSpc>
                <a:spcPts val="1635"/>
              </a:lnSpc>
            </a:pPr>
            <a:endParaRPr lang="en-US" sz="1500" u="none" strike="noStrike" spc="-58">
              <a:solidFill>
                <a:srgbClr val="ECEBE4"/>
              </a:solidFill>
              <a:latin typeface="Neue Machina"/>
              <a:ea typeface="Neue Machina"/>
              <a:cs typeface="Neue Machina"/>
              <a:sym typeface="Neue Machina"/>
            </a:endParaRPr>
          </a:p>
          <a:p>
            <a:pPr marL="323850" lvl="1" indent="-161925" algn="just">
              <a:lnSpc>
                <a:spcPts val="1635"/>
              </a:lnSpc>
              <a:buFont typeface="Arial"/>
              <a:buChar char="•"/>
            </a:pPr>
            <a:r>
              <a:rPr lang="en-US" sz="1500" b="1" u="none" strike="noStrike" spc="-58">
                <a:solidFill>
                  <a:srgbClr val="ECEBE4"/>
                </a:solidFill>
                <a:latin typeface="Neue Machina Ultra-Bold"/>
                <a:ea typeface="Neue Machina Ultra-Bold"/>
                <a:cs typeface="Neue Machina Ultra-Bold"/>
                <a:sym typeface="Neue Machina Ultra-Bold"/>
              </a:rPr>
              <a:t>Instruction</a:t>
            </a:r>
            <a:r>
              <a:rPr lang="en-US" sz="1500" u="none" strike="noStrike" spc="-58">
                <a:solidFill>
                  <a:srgbClr val="ECEBE4"/>
                </a:solidFill>
                <a:latin typeface="Neue Machina"/>
                <a:ea typeface="Neue Machina"/>
                <a:cs typeface="Neue Machina"/>
                <a:sym typeface="Neue Machina"/>
              </a:rPr>
              <a:t> : Expliquez ce que vous voulez obtenir</a:t>
            </a:r>
          </a:p>
          <a:p>
            <a:pPr algn="just">
              <a:lnSpc>
                <a:spcPts val="1635"/>
              </a:lnSpc>
            </a:pPr>
            <a:r>
              <a:rPr lang="en-US" sz="1500" u="none" strike="noStrike" spc="-58">
                <a:solidFill>
                  <a:srgbClr val="ECEBE4"/>
                </a:solidFill>
                <a:latin typeface="Neue Machina"/>
                <a:ea typeface="Neue Machina"/>
                <a:cs typeface="Neue Machina"/>
                <a:sym typeface="Neue Machina"/>
              </a:rPr>
              <a:t>Ex : "...proposez une liste de 5 livres disponibles à ..."</a:t>
            </a:r>
          </a:p>
          <a:p>
            <a:pPr algn="just">
              <a:lnSpc>
                <a:spcPts val="1635"/>
              </a:lnSpc>
            </a:pPr>
            <a:endParaRPr lang="en-US" sz="1500" u="none" strike="noStrike" spc="-58">
              <a:solidFill>
                <a:srgbClr val="ECEBE4"/>
              </a:solidFill>
              <a:latin typeface="Neue Machina"/>
              <a:ea typeface="Neue Machina"/>
              <a:cs typeface="Neue Machina"/>
              <a:sym typeface="Neue Machina"/>
            </a:endParaRPr>
          </a:p>
          <a:p>
            <a:pPr marL="323850" lvl="1" indent="-161925" algn="just">
              <a:lnSpc>
                <a:spcPts val="1635"/>
              </a:lnSpc>
              <a:buFont typeface="Arial"/>
              <a:buChar char="•"/>
            </a:pPr>
            <a:r>
              <a:rPr lang="en-US" sz="1500" b="1" u="none" strike="noStrike" spc="-58">
                <a:solidFill>
                  <a:srgbClr val="ECEBE4"/>
                </a:solidFill>
                <a:latin typeface="Neue Machina Ultra-Bold"/>
                <a:ea typeface="Neue Machina Ultra-Bold"/>
                <a:cs typeface="Neue Machina Ultra-Bold"/>
                <a:sym typeface="Neue Machina Ultra-Bold"/>
              </a:rPr>
              <a:t>Détails</a:t>
            </a:r>
            <a:r>
              <a:rPr lang="en-US" sz="1500" u="none" strike="noStrike" spc="-58">
                <a:solidFill>
                  <a:srgbClr val="ECEBE4"/>
                </a:solidFill>
                <a:latin typeface="Neue Machina"/>
                <a:ea typeface="Neue Machina"/>
                <a:cs typeface="Neue Machina"/>
                <a:sym typeface="Neue Machina"/>
              </a:rPr>
              <a:t> : Ajoutez des critères spécifiques</a:t>
            </a:r>
          </a:p>
          <a:p>
            <a:pPr algn="just">
              <a:lnSpc>
                <a:spcPts val="1635"/>
              </a:lnSpc>
            </a:pPr>
            <a:r>
              <a:rPr lang="en-US" sz="1500" u="none" strike="noStrike" spc="-58">
                <a:solidFill>
                  <a:srgbClr val="ECEBE4"/>
                </a:solidFill>
                <a:latin typeface="Neue Machina"/>
                <a:ea typeface="Neue Machina"/>
                <a:cs typeface="Neue Machina"/>
                <a:sym typeface="Neue Machina"/>
              </a:rPr>
              <a:t>Ex : "Ajoutez la liste des mots-clés et proposez des équations de recherche."</a:t>
            </a:r>
          </a:p>
          <a:p>
            <a:pPr marL="0" lvl="0" indent="0" algn="just">
              <a:lnSpc>
                <a:spcPts val="1635"/>
              </a:lnSpc>
              <a:spcBef>
                <a:spcPct val="0"/>
              </a:spcBef>
            </a:pPr>
            <a:endParaRPr lang="en-US" sz="1500" u="none" strike="noStrike" spc="-58">
              <a:solidFill>
                <a:srgbClr val="ECEBE4"/>
              </a:solidFill>
              <a:latin typeface="Neue Machina"/>
              <a:ea typeface="Neue Machina"/>
              <a:cs typeface="Neue Machina"/>
              <a:sym typeface="Neue Machin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grpSp>
        <p:nvGrpSpPr>
          <p:cNvPr id="2" name="Group 2"/>
          <p:cNvGrpSpPr/>
          <p:nvPr/>
        </p:nvGrpSpPr>
        <p:grpSpPr>
          <a:xfrm>
            <a:off x="-2877084" y="-2702605"/>
            <a:ext cx="24042167" cy="16455172"/>
            <a:chOff x="0" y="0"/>
            <a:chExt cx="32056223" cy="21940230"/>
          </a:xfrm>
        </p:grpSpPr>
        <p:grpSp>
          <p:nvGrpSpPr>
            <p:cNvPr id="3" name="Group 3"/>
            <p:cNvGrpSpPr/>
            <p:nvPr/>
          </p:nvGrpSpPr>
          <p:grpSpPr>
            <a:xfrm>
              <a:off x="4961865" y="9825917"/>
              <a:ext cx="2382203" cy="2382203"/>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FFBD59"/>
                </a:solidFill>
                <a:prstDash val="solid"/>
                <a:miter/>
              </a:ln>
            </p:spPr>
          </p:sp>
          <p:sp>
            <p:nvSpPr>
              <p:cNvPr id="5" name="TextBox 5"/>
              <p:cNvSpPr txBox="1"/>
              <p:nvPr/>
            </p:nvSpPr>
            <p:spPr>
              <a:xfrm>
                <a:off x="76200" y="38100"/>
                <a:ext cx="660400" cy="698500"/>
              </a:xfrm>
              <a:prstGeom prst="rect">
                <a:avLst/>
              </a:prstGeom>
            </p:spPr>
            <p:txBody>
              <a:bodyPr lIns="50800" tIns="50800" rIns="50800" bIns="50800" rtlCol="0" anchor="ctr"/>
              <a:lstStyle/>
              <a:p>
                <a:pPr algn="ctr">
                  <a:lnSpc>
                    <a:spcPts val="2660"/>
                  </a:lnSpc>
                </a:pPr>
                <a:endParaRPr/>
              </a:p>
            </p:txBody>
          </p:sp>
        </p:grpSp>
        <p:grpSp>
          <p:nvGrpSpPr>
            <p:cNvPr id="6" name="Group 6"/>
            <p:cNvGrpSpPr/>
            <p:nvPr/>
          </p:nvGrpSpPr>
          <p:grpSpPr>
            <a:xfrm>
              <a:off x="5070558" y="9945842"/>
              <a:ext cx="2142352" cy="2142352"/>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2"/>
                <a:stretch>
                  <a:fillRect/>
                </a:stretch>
              </a:blipFill>
            </p:spPr>
          </p:sp>
        </p:grpSp>
        <p:sp>
          <p:nvSpPr>
            <p:cNvPr id="8" name="TextBox 8"/>
            <p:cNvSpPr txBox="1"/>
            <p:nvPr/>
          </p:nvSpPr>
          <p:spPr>
            <a:xfrm>
              <a:off x="4696608" y="4586241"/>
              <a:ext cx="21361849" cy="4105273"/>
            </a:xfrm>
            <a:prstGeom prst="rect">
              <a:avLst/>
            </a:prstGeom>
          </p:spPr>
          <p:txBody>
            <a:bodyPr lIns="0" tIns="0" rIns="0" bIns="0" rtlCol="0" anchor="t">
              <a:spAutoFit/>
            </a:bodyPr>
            <a:lstStyle/>
            <a:p>
              <a:pPr algn="ctr">
                <a:lnSpc>
                  <a:spcPts val="7499"/>
                </a:lnSpc>
              </a:pPr>
              <a:r>
                <a:rPr lang="en-US" sz="9999" spc="709">
                  <a:solidFill>
                    <a:srgbClr val="F6383D"/>
                  </a:solidFill>
                  <a:latin typeface="TT Octosquares Condensed"/>
                  <a:ea typeface="TT Octosquares Condensed"/>
                  <a:cs typeface="TT Octosquares Condensed"/>
                  <a:sym typeface="TT Octosquares Condensed"/>
                </a:rPr>
                <a:t>NOS CONSEILS POUR METTRE UNE IA EN DÉROUTE...</a:t>
              </a:r>
            </a:p>
          </p:txBody>
        </p:sp>
        <p:sp>
          <p:nvSpPr>
            <p:cNvPr id="9" name="Freeform 9"/>
            <p:cNvSpPr/>
            <p:nvPr/>
          </p:nvSpPr>
          <p:spPr>
            <a:xfrm>
              <a:off x="24642704" y="0"/>
              <a:ext cx="7413519" cy="7413519"/>
            </a:xfrm>
            <a:custGeom>
              <a:avLst/>
              <a:gdLst/>
              <a:ahLst/>
              <a:cxnLst/>
              <a:rect l="l" t="t" r="r" b="b"/>
              <a:pathLst>
                <a:path w="7413519" h="7413519">
                  <a:moveTo>
                    <a:pt x="0" y="0"/>
                  </a:moveTo>
                  <a:lnTo>
                    <a:pt x="7413519" y="0"/>
                  </a:lnTo>
                  <a:lnTo>
                    <a:pt x="7413519" y="7413519"/>
                  </a:lnTo>
                  <a:lnTo>
                    <a:pt x="0" y="7413519"/>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10" name="Freeform 10"/>
            <p:cNvSpPr/>
            <p:nvPr/>
          </p:nvSpPr>
          <p:spPr>
            <a:xfrm>
              <a:off x="0" y="14526711"/>
              <a:ext cx="7413519" cy="7413519"/>
            </a:xfrm>
            <a:custGeom>
              <a:avLst/>
              <a:gdLst/>
              <a:ahLst/>
              <a:cxnLst/>
              <a:rect l="l" t="t" r="r" b="b"/>
              <a:pathLst>
                <a:path w="7413519" h="7413519">
                  <a:moveTo>
                    <a:pt x="0" y="0"/>
                  </a:moveTo>
                  <a:lnTo>
                    <a:pt x="7413519" y="0"/>
                  </a:lnTo>
                  <a:lnTo>
                    <a:pt x="7413519" y="7413519"/>
                  </a:lnTo>
                  <a:lnTo>
                    <a:pt x="0" y="7413519"/>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grpSp>
          <p:nvGrpSpPr>
            <p:cNvPr id="11" name="Group 11"/>
            <p:cNvGrpSpPr/>
            <p:nvPr/>
          </p:nvGrpSpPr>
          <p:grpSpPr>
            <a:xfrm>
              <a:off x="7793223" y="10003450"/>
              <a:ext cx="2204670" cy="2204670"/>
              <a:chOff x="0" y="0"/>
              <a:chExt cx="812800" cy="812800"/>
            </a:xfrm>
          </p:grpSpPr>
          <p:sp>
            <p:nvSpPr>
              <p:cNvPr id="12" name="Freeform 1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FFBD59"/>
                </a:solidFill>
                <a:prstDash val="solid"/>
                <a:miter/>
              </a:ln>
            </p:spPr>
          </p:sp>
          <p:sp>
            <p:nvSpPr>
              <p:cNvPr id="13" name="TextBox 13"/>
              <p:cNvSpPr txBox="1"/>
              <p:nvPr/>
            </p:nvSpPr>
            <p:spPr>
              <a:xfrm>
                <a:off x="76200" y="38100"/>
                <a:ext cx="660400" cy="698500"/>
              </a:xfrm>
              <a:prstGeom prst="rect">
                <a:avLst/>
              </a:prstGeom>
            </p:spPr>
            <p:txBody>
              <a:bodyPr lIns="47014" tIns="47014" rIns="47014" bIns="47014" rtlCol="0" anchor="ctr"/>
              <a:lstStyle/>
              <a:p>
                <a:pPr algn="ctr">
                  <a:lnSpc>
                    <a:spcPts val="2660"/>
                  </a:lnSpc>
                </a:pPr>
                <a:endParaRPr/>
              </a:p>
            </p:txBody>
          </p:sp>
        </p:grpSp>
        <p:grpSp>
          <p:nvGrpSpPr>
            <p:cNvPr id="14" name="Group 14"/>
            <p:cNvGrpSpPr/>
            <p:nvPr/>
          </p:nvGrpSpPr>
          <p:grpSpPr>
            <a:xfrm>
              <a:off x="7893816" y="10114438"/>
              <a:ext cx="2024021" cy="2024021"/>
              <a:chOff x="0" y="0"/>
              <a:chExt cx="812800" cy="812800"/>
            </a:xfrm>
          </p:grpSpPr>
          <p:sp>
            <p:nvSpPr>
              <p:cNvPr id="15" name="Freeform 1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5"/>
                <a:stretch>
                  <a:fillRect/>
                </a:stretch>
              </a:blipFill>
            </p:spPr>
          </p:sp>
        </p:grpSp>
        <p:sp>
          <p:nvSpPr>
            <p:cNvPr id="16" name="TextBox 16"/>
            <p:cNvSpPr txBox="1"/>
            <p:nvPr/>
          </p:nvSpPr>
          <p:spPr>
            <a:xfrm>
              <a:off x="10624147" y="9680029"/>
              <a:ext cx="15434311" cy="6827943"/>
            </a:xfrm>
            <a:prstGeom prst="rect">
              <a:avLst/>
            </a:prstGeom>
          </p:spPr>
          <p:txBody>
            <a:bodyPr lIns="0" tIns="0" rIns="0" bIns="0" rtlCol="0" anchor="t">
              <a:spAutoFit/>
            </a:bodyPr>
            <a:lstStyle/>
            <a:p>
              <a:pPr algn="just">
                <a:lnSpc>
                  <a:spcPts val="3359"/>
                </a:lnSpc>
              </a:pPr>
              <a:r>
                <a:rPr lang="en-US" sz="2399">
                  <a:solidFill>
                    <a:srgbClr val="F6383D"/>
                  </a:solidFill>
                  <a:latin typeface="Neue Machina"/>
                  <a:ea typeface="Neue Machina"/>
                  <a:cs typeface="Neue Machina"/>
                  <a:sym typeface="Neue Machina"/>
                </a:rPr>
                <a:t>Obstacles liés à l’alimentation de l’IA</a:t>
              </a:r>
            </a:p>
            <a:p>
              <a:pPr algn="just">
                <a:lnSpc>
                  <a:spcPts val="2800"/>
                </a:lnSpc>
              </a:pPr>
              <a:r>
                <a:rPr lang="en-US" sz="2000">
                  <a:solidFill>
                    <a:srgbClr val="FFFFFF"/>
                  </a:solidFill>
                  <a:latin typeface="Neue Machina"/>
                  <a:ea typeface="Neue Machina"/>
                  <a:cs typeface="Neue Machina"/>
                  <a:sym typeface="Neue Machina"/>
                </a:rPr>
                <a:t>Informations liées au catalogue de la BU de Nanterre</a:t>
              </a:r>
            </a:p>
            <a:p>
              <a:pPr algn="just">
                <a:lnSpc>
                  <a:spcPts val="2800"/>
                </a:lnSpc>
              </a:pPr>
              <a:r>
                <a:rPr lang="en-US" sz="2000">
                  <a:solidFill>
                    <a:srgbClr val="FFFFFF"/>
                  </a:solidFill>
                  <a:latin typeface="Neue Machina"/>
                  <a:ea typeface="Neue Machina"/>
                  <a:cs typeface="Neue Machina"/>
                  <a:sym typeface="Neue Machina"/>
                </a:rPr>
                <a:t>Questions sur un document particulier à la BU de Nanterre</a:t>
              </a:r>
            </a:p>
            <a:p>
              <a:pPr algn="just">
                <a:lnSpc>
                  <a:spcPts val="2800"/>
                </a:lnSpc>
              </a:pPr>
              <a:r>
                <a:rPr lang="en-US" sz="2000">
                  <a:solidFill>
                    <a:srgbClr val="FFFFFF"/>
                  </a:solidFill>
                  <a:latin typeface="Neue Machina"/>
                  <a:ea typeface="Neue Machina"/>
                  <a:cs typeface="Neue Machina"/>
                  <a:sym typeface="Neue Machina"/>
                </a:rPr>
                <a:t>Questions sur les abonnements aux revues et aux bases de données souscrites à Nanterre</a:t>
              </a:r>
            </a:p>
            <a:p>
              <a:pPr algn="just">
                <a:lnSpc>
                  <a:spcPts val="2800"/>
                </a:lnSpc>
              </a:pPr>
              <a:endParaRPr lang="en-US" sz="2000">
                <a:solidFill>
                  <a:srgbClr val="FFFFFF"/>
                </a:solidFill>
                <a:latin typeface="Neue Machina"/>
                <a:ea typeface="Neue Machina"/>
                <a:cs typeface="Neue Machina"/>
                <a:sym typeface="Neue Machina"/>
              </a:endParaRPr>
            </a:p>
            <a:p>
              <a:pPr algn="just">
                <a:lnSpc>
                  <a:spcPts val="3359"/>
                </a:lnSpc>
              </a:pPr>
              <a:r>
                <a:rPr lang="en-US" sz="2399">
                  <a:solidFill>
                    <a:srgbClr val="F6383D"/>
                  </a:solidFill>
                  <a:latin typeface="Neue Machina"/>
                  <a:ea typeface="Neue Machina"/>
                  <a:cs typeface="Neue Machina"/>
                  <a:sym typeface="Neue Machina"/>
                </a:rPr>
                <a:t>Obstacles liés aux accès restreints ou sur identification </a:t>
              </a:r>
            </a:p>
            <a:p>
              <a:pPr algn="just">
                <a:lnSpc>
                  <a:spcPts val="2800"/>
                </a:lnSpc>
              </a:pPr>
              <a:r>
                <a:rPr lang="en-US" sz="2000">
                  <a:solidFill>
                    <a:srgbClr val="FFFFFF"/>
                  </a:solidFill>
                  <a:latin typeface="Neue Machina"/>
                  <a:ea typeface="Neue Machina"/>
                  <a:cs typeface="Neue Machina"/>
                  <a:sym typeface="Neue Machina"/>
                </a:rPr>
                <a:t>Accès aux cours d’autoformation</a:t>
              </a:r>
            </a:p>
            <a:p>
              <a:pPr algn="just">
                <a:lnSpc>
                  <a:spcPts val="2800"/>
                </a:lnSpc>
              </a:pPr>
              <a:r>
                <a:rPr lang="en-US" sz="2000">
                  <a:solidFill>
                    <a:srgbClr val="FFFFFF"/>
                  </a:solidFill>
                  <a:latin typeface="Neue Machina"/>
                  <a:ea typeface="Neue Machina"/>
                  <a:cs typeface="Neue Machina"/>
                  <a:sym typeface="Neue Machina"/>
                </a:rPr>
                <a:t>Questions sur la possibilité de lire le texte intégral</a:t>
              </a:r>
            </a:p>
            <a:p>
              <a:pPr algn="just">
                <a:lnSpc>
                  <a:spcPts val="2800"/>
                </a:lnSpc>
              </a:pPr>
              <a:endParaRPr lang="en-US" sz="2000">
                <a:solidFill>
                  <a:srgbClr val="FFFFFF"/>
                </a:solidFill>
                <a:latin typeface="Neue Machina"/>
                <a:ea typeface="Neue Machina"/>
                <a:cs typeface="Neue Machina"/>
                <a:sym typeface="Neue Machina"/>
              </a:endParaRPr>
            </a:p>
            <a:p>
              <a:pPr algn="just">
                <a:lnSpc>
                  <a:spcPts val="3359"/>
                </a:lnSpc>
              </a:pPr>
              <a:r>
                <a:rPr lang="en-US" sz="2399">
                  <a:solidFill>
                    <a:srgbClr val="F6383D"/>
                  </a:solidFill>
                  <a:latin typeface="Neue Machina"/>
                  <a:ea typeface="Neue Machina"/>
                  <a:cs typeface="Neue Machina"/>
                  <a:sym typeface="Neue Machina"/>
                </a:rPr>
                <a:t>Obstacles liés à la compréhension des images par l’IA </a:t>
              </a:r>
            </a:p>
            <a:p>
              <a:pPr algn="just">
                <a:lnSpc>
                  <a:spcPts val="2800"/>
                </a:lnSpc>
              </a:pPr>
              <a:r>
                <a:rPr lang="en-US" sz="2000">
                  <a:solidFill>
                    <a:srgbClr val="FFFFFF"/>
                  </a:solidFill>
                  <a:latin typeface="Neue Machina"/>
                  <a:ea typeface="Neue Machina"/>
                  <a:cs typeface="Neue Machina"/>
                  <a:sym typeface="Neue Machina"/>
                </a:rPr>
                <a:t>Questions spécifiques sur les services de la bibliothèque de nanterre</a:t>
              </a:r>
            </a:p>
            <a:p>
              <a:pPr algn="just">
                <a:lnSpc>
                  <a:spcPts val="2800"/>
                </a:lnSpc>
              </a:pPr>
              <a:r>
                <a:rPr lang="en-US" sz="2000">
                  <a:solidFill>
                    <a:srgbClr val="FFFFFF"/>
                  </a:solidFill>
                  <a:latin typeface="Neue Machina"/>
                  <a:ea typeface="Neue Machina"/>
                  <a:cs typeface="Neue Machina"/>
                  <a:sym typeface="Neue Machina"/>
                </a:rPr>
                <a:t>Questions « chiffrées » sur les collections de la BU de Nanterre</a:t>
              </a:r>
            </a:p>
            <a:p>
              <a:pPr algn="just">
                <a:lnSpc>
                  <a:spcPts val="2800"/>
                </a:lnSpc>
              </a:pPr>
              <a:r>
                <a:rPr lang="en-US" sz="2000">
                  <a:solidFill>
                    <a:srgbClr val="FFFFFF"/>
                  </a:solidFill>
                  <a:latin typeface="Neue Machina"/>
                  <a:ea typeface="Neue Machina"/>
                  <a:cs typeface="Neue Machina"/>
                  <a:sym typeface="Neue Machina"/>
                </a:rPr>
                <a:t>Questions sur la localisation des espaces dans la BU </a:t>
              </a:r>
            </a:p>
            <a:p>
              <a:pPr algn="just">
                <a:lnSpc>
                  <a:spcPts val="2800"/>
                </a:lnSpc>
              </a:pPr>
              <a:endParaRPr lang="en-US" sz="2000">
                <a:solidFill>
                  <a:srgbClr val="FFFFFF"/>
                </a:solidFill>
                <a:latin typeface="Neue Machina"/>
                <a:ea typeface="Neue Machina"/>
                <a:cs typeface="Neue Machina"/>
                <a:sym typeface="Neue Machina"/>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extBox 2"/>
          <p:cNvSpPr txBox="1"/>
          <p:nvPr/>
        </p:nvSpPr>
        <p:spPr>
          <a:xfrm>
            <a:off x="3750683" y="574798"/>
            <a:ext cx="10370020" cy="1095374"/>
          </a:xfrm>
          <a:prstGeom prst="rect">
            <a:avLst/>
          </a:prstGeom>
        </p:spPr>
        <p:txBody>
          <a:bodyPr lIns="0" tIns="0" rIns="0" bIns="0" rtlCol="0" anchor="t">
            <a:spAutoFit/>
          </a:bodyPr>
          <a:lstStyle/>
          <a:p>
            <a:pPr algn="ctr">
              <a:lnSpc>
                <a:spcPts val="7499"/>
              </a:lnSpc>
            </a:pPr>
            <a:r>
              <a:rPr lang="en-US" sz="9999" spc="709">
                <a:solidFill>
                  <a:srgbClr val="F6383D"/>
                </a:solidFill>
                <a:latin typeface="Neue Machina"/>
                <a:ea typeface="Neue Machina"/>
                <a:cs typeface="Neue Machina"/>
                <a:sym typeface="Neue Machina"/>
              </a:rPr>
              <a:t>CONCLUSION</a:t>
            </a:r>
          </a:p>
        </p:txBody>
      </p:sp>
      <p:sp>
        <p:nvSpPr>
          <p:cNvPr id="3" name="Freeform 3"/>
          <p:cNvSpPr/>
          <p:nvPr/>
        </p:nvSpPr>
        <p:spPr>
          <a:xfrm>
            <a:off x="15789329" y="-2927735"/>
            <a:ext cx="5560139" cy="5560139"/>
          </a:xfrm>
          <a:custGeom>
            <a:avLst/>
            <a:gdLst/>
            <a:ahLst/>
            <a:cxnLst/>
            <a:rect l="l" t="t" r="r" b="b"/>
            <a:pathLst>
              <a:path w="5560139" h="5560139">
                <a:moveTo>
                  <a:pt x="0" y="0"/>
                </a:moveTo>
                <a:lnTo>
                  <a:pt x="5560140" y="0"/>
                </a:lnTo>
                <a:lnTo>
                  <a:pt x="5560140" y="5560140"/>
                </a:lnTo>
                <a:lnTo>
                  <a:pt x="0" y="556014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6666920" y="-983114"/>
            <a:ext cx="9232226" cy="9232226"/>
          </a:xfrm>
          <a:custGeom>
            <a:avLst/>
            <a:gdLst/>
            <a:ahLst/>
            <a:cxnLst/>
            <a:rect l="l" t="t" r="r" b="b"/>
            <a:pathLst>
              <a:path w="9232226" h="9232226">
                <a:moveTo>
                  <a:pt x="0" y="0"/>
                </a:moveTo>
                <a:lnTo>
                  <a:pt x="9232227" y="0"/>
                </a:lnTo>
                <a:lnTo>
                  <a:pt x="9232227" y="9232227"/>
                </a:lnTo>
                <a:lnTo>
                  <a:pt x="0" y="9232227"/>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TextBox 5"/>
          <p:cNvSpPr txBox="1"/>
          <p:nvPr/>
        </p:nvSpPr>
        <p:spPr>
          <a:xfrm>
            <a:off x="2085740" y="3267710"/>
            <a:ext cx="15395457" cy="5990590"/>
          </a:xfrm>
          <a:prstGeom prst="rect">
            <a:avLst/>
          </a:prstGeom>
        </p:spPr>
        <p:txBody>
          <a:bodyPr lIns="0" tIns="0" rIns="0" bIns="0" rtlCol="0" anchor="t">
            <a:spAutoFit/>
          </a:bodyPr>
          <a:lstStyle/>
          <a:p>
            <a:pPr algn="ctr">
              <a:lnSpc>
                <a:spcPts val="4759"/>
              </a:lnSpc>
            </a:pPr>
            <a:r>
              <a:rPr lang="en-US" sz="3399" b="1">
                <a:solidFill>
                  <a:srgbClr val="FFFFFF"/>
                </a:solidFill>
                <a:latin typeface="Neue Machina Ultra-Bold"/>
                <a:ea typeface="Neue Machina Ultra-Bold"/>
                <a:cs typeface="Neue Machina Ultra-Bold"/>
                <a:sym typeface="Neue Machina Ultra-Bold"/>
              </a:rPr>
              <a:t>Apprendre c’est quoi ?</a:t>
            </a:r>
          </a:p>
          <a:p>
            <a:pPr algn="ctr">
              <a:lnSpc>
                <a:spcPts val="4759"/>
              </a:lnSpc>
            </a:pPr>
            <a:endParaRPr lang="en-US" sz="3399" b="1">
              <a:solidFill>
                <a:srgbClr val="FFFFFF"/>
              </a:solidFill>
              <a:latin typeface="Neue Machina Ultra-Bold"/>
              <a:ea typeface="Neue Machina Ultra-Bold"/>
              <a:cs typeface="Neue Machina Ultra-Bold"/>
              <a:sym typeface="Neue Machina Ultra-Bold"/>
            </a:endParaRPr>
          </a:p>
          <a:p>
            <a:pPr algn="ctr">
              <a:lnSpc>
                <a:spcPts val="4759"/>
              </a:lnSpc>
            </a:pPr>
            <a:endParaRPr lang="en-US" sz="3399" b="1">
              <a:solidFill>
                <a:srgbClr val="FFFFFF"/>
              </a:solidFill>
              <a:latin typeface="Neue Machina Ultra-Bold"/>
              <a:ea typeface="Neue Machina Ultra-Bold"/>
              <a:cs typeface="Neue Machina Ultra-Bold"/>
              <a:sym typeface="Neue Machina Ultra-Bold"/>
            </a:endParaRPr>
          </a:p>
          <a:p>
            <a:pPr algn="l">
              <a:lnSpc>
                <a:spcPts val="4759"/>
              </a:lnSpc>
            </a:pPr>
            <a:r>
              <a:rPr lang="en-US" sz="3399">
                <a:solidFill>
                  <a:srgbClr val="FFFFFF"/>
                </a:solidFill>
                <a:latin typeface="Neue Machina"/>
                <a:ea typeface="Neue Machina"/>
                <a:cs typeface="Neue Machina"/>
                <a:sym typeface="Neue Machina"/>
              </a:rPr>
              <a:t>Apprendre de manière générale, c'est modifier son cerveau : c'est créer des </a:t>
            </a:r>
            <a:r>
              <a:rPr lang="en-US" sz="3399" b="1">
                <a:solidFill>
                  <a:srgbClr val="FFFFFF"/>
                </a:solidFill>
                <a:latin typeface="Neue Machina Ultra-Bold"/>
                <a:ea typeface="Neue Machina Ultra-Bold"/>
                <a:cs typeface="Neue Machina Ultra-Bold"/>
                <a:sym typeface="Neue Machina Ultra-Bold"/>
              </a:rPr>
              <a:t>connexions neuronales et les organiser en réseaux</a:t>
            </a:r>
            <a:r>
              <a:rPr lang="en-US" sz="3399">
                <a:solidFill>
                  <a:srgbClr val="FFFFFF"/>
                </a:solidFill>
                <a:latin typeface="Neue Machina"/>
                <a:ea typeface="Neue Machina"/>
                <a:cs typeface="Neue Machina"/>
                <a:sym typeface="Neue Machina"/>
              </a:rPr>
              <a:t>, pour faire du lien entre des notions. </a:t>
            </a:r>
          </a:p>
          <a:p>
            <a:pPr algn="l">
              <a:lnSpc>
                <a:spcPts val="4759"/>
              </a:lnSpc>
            </a:pPr>
            <a:endParaRPr lang="en-US" sz="3399">
              <a:solidFill>
                <a:srgbClr val="FFFFFF"/>
              </a:solidFill>
              <a:latin typeface="Neue Machina"/>
              <a:ea typeface="Neue Machina"/>
              <a:cs typeface="Neue Machina"/>
              <a:sym typeface="Neue Machina"/>
            </a:endParaRPr>
          </a:p>
          <a:p>
            <a:pPr algn="just">
              <a:lnSpc>
                <a:spcPts val="4759"/>
              </a:lnSpc>
            </a:pPr>
            <a:r>
              <a:rPr lang="en-US" sz="3399">
                <a:solidFill>
                  <a:srgbClr val="FFFFFF"/>
                </a:solidFill>
                <a:latin typeface="Neue Machina"/>
                <a:ea typeface="Neue Machina"/>
                <a:cs typeface="Neue Machina"/>
                <a:sym typeface="Neue Machina"/>
              </a:rPr>
              <a:t>L'intelligence artificielle générative, elle (et quoi qu'on en pense), est conçue par des humains pour des humains, et ne fait que prédire un </a:t>
            </a:r>
            <a:r>
              <a:rPr lang="en-US" sz="3399" b="1">
                <a:solidFill>
                  <a:srgbClr val="FFFFFF"/>
                </a:solidFill>
                <a:latin typeface="Neue Machina Ultra-Bold"/>
                <a:ea typeface="Neue Machina Ultra-Bold"/>
                <a:cs typeface="Neue Machina Ultra-Bold"/>
                <a:sym typeface="Neue Machina Ultra-Bold"/>
              </a:rPr>
              <a:t>enchaînement de mots dans un contexte.</a:t>
            </a:r>
          </a:p>
        </p:txBody>
      </p:sp>
      <p:sp>
        <p:nvSpPr>
          <p:cNvPr id="6" name="TextBox 6"/>
          <p:cNvSpPr txBox="1"/>
          <p:nvPr/>
        </p:nvSpPr>
        <p:spPr>
          <a:xfrm>
            <a:off x="9800604" y="1356164"/>
            <a:ext cx="5648166" cy="711200"/>
          </a:xfrm>
          <a:prstGeom prst="rect">
            <a:avLst/>
          </a:prstGeom>
        </p:spPr>
        <p:txBody>
          <a:bodyPr lIns="0" tIns="0" rIns="0" bIns="0" rtlCol="0" anchor="t">
            <a:spAutoFit/>
          </a:bodyPr>
          <a:lstStyle/>
          <a:p>
            <a:pPr algn="ctr">
              <a:lnSpc>
                <a:spcPts val="2800"/>
              </a:lnSpc>
            </a:pPr>
            <a:r>
              <a:rPr lang="en-US" sz="2000">
                <a:solidFill>
                  <a:srgbClr val="FFFFFF"/>
                </a:solidFill>
                <a:latin typeface="Neue Machina"/>
                <a:ea typeface="Neue Machina"/>
                <a:cs typeface="Neue Machina"/>
                <a:sym typeface="Neue Machina"/>
              </a:rPr>
              <a:t>par Justine Aubry, ingénieure pédagogique</a:t>
            </a:r>
          </a:p>
          <a:p>
            <a:pPr algn="ctr">
              <a:lnSpc>
                <a:spcPts val="2800"/>
              </a:lnSpc>
            </a:pPr>
            <a:r>
              <a:rPr lang="en-US" sz="2000">
                <a:solidFill>
                  <a:srgbClr val="FFFFFF"/>
                </a:solidFill>
                <a:latin typeface="Neue Machina"/>
                <a:ea typeface="Neue Machina"/>
                <a:cs typeface="Neue Machina"/>
                <a:sym typeface="Neue Machina"/>
              </a:rPr>
              <a:t>Unistra-IDIP-Service des bibliothèques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15789329" y="-2927735"/>
            <a:ext cx="5560139" cy="5560139"/>
          </a:xfrm>
          <a:custGeom>
            <a:avLst/>
            <a:gdLst/>
            <a:ahLst/>
            <a:cxnLst/>
            <a:rect l="l" t="t" r="r" b="b"/>
            <a:pathLst>
              <a:path w="5560139" h="5560139">
                <a:moveTo>
                  <a:pt x="0" y="0"/>
                </a:moveTo>
                <a:lnTo>
                  <a:pt x="5560140" y="0"/>
                </a:lnTo>
                <a:lnTo>
                  <a:pt x="5560140" y="5560140"/>
                </a:lnTo>
                <a:lnTo>
                  <a:pt x="0" y="556014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2692699" y="7967298"/>
            <a:ext cx="5560139" cy="5560139"/>
          </a:xfrm>
          <a:custGeom>
            <a:avLst/>
            <a:gdLst/>
            <a:ahLst/>
            <a:cxnLst/>
            <a:rect l="l" t="t" r="r" b="b"/>
            <a:pathLst>
              <a:path w="5560139" h="5560139">
                <a:moveTo>
                  <a:pt x="0" y="0"/>
                </a:moveTo>
                <a:lnTo>
                  <a:pt x="5560140" y="0"/>
                </a:lnTo>
                <a:lnTo>
                  <a:pt x="5560140" y="5560140"/>
                </a:lnTo>
                <a:lnTo>
                  <a:pt x="0" y="556014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TextBox 4"/>
          <p:cNvSpPr txBox="1"/>
          <p:nvPr/>
        </p:nvSpPr>
        <p:spPr>
          <a:xfrm>
            <a:off x="2006765" y="1214438"/>
            <a:ext cx="14978278" cy="7800975"/>
          </a:xfrm>
          <a:prstGeom prst="rect">
            <a:avLst/>
          </a:prstGeom>
        </p:spPr>
        <p:txBody>
          <a:bodyPr lIns="0" tIns="0" rIns="0" bIns="0" rtlCol="0" anchor="t">
            <a:spAutoFit/>
          </a:bodyPr>
          <a:lstStyle/>
          <a:p>
            <a:pPr algn="ctr">
              <a:lnSpc>
                <a:spcPts val="3499"/>
              </a:lnSpc>
            </a:pPr>
            <a:r>
              <a:rPr lang="en-US" sz="2499" b="1">
                <a:solidFill>
                  <a:srgbClr val="F6383D"/>
                </a:solidFill>
                <a:latin typeface="Neue Machina Ultra-Bold"/>
                <a:ea typeface="Neue Machina Ultra-Bold"/>
                <a:cs typeface="Neue Machina Ultra-Bold"/>
                <a:sym typeface="Neue Machina Ultra-Bold"/>
              </a:rPr>
              <a:t>D'après Stanislas Dehaene (2018), les mécanismes d'apprentissage reposent sur 4</a:t>
            </a:r>
          </a:p>
          <a:p>
            <a:pPr algn="ctr">
              <a:lnSpc>
                <a:spcPts val="3499"/>
              </a:lnSpc>
            </a:pPr>
            <a:r>
              <a:rPr lang="en-US" sz="2499" b="1">
                <a:solidFill>
                  <a:srgbClr val="F6383D"/>
                </a:solidFill>
                <a:latin typeface="Neue Machina Ultra-Bold"/>
                <a:ea typeface="Neue Machina Ultra-Bold"/>
                <a:cs typeface="Neue Machina Ultra-Bold"/>
                <a:sym typeface="Neue Machina Ultra-Bold"/>
              </a:rPr>
              <a:t>piliers relevant de la cognition humaine :</a:t>
            </a:r>
          </a:p>
          <a:p>
            <a:pPr algn="ctr">
              <a:lnSpc>
                <a:spcPts val="2800"/>
              </a:lnSpc>
            </a:pPr>
            <a:endParaRPr lang="en-US" sz="2499" b="1">
              <a:solidFill>
                <a:srgbClr val="F6383D"/>
              </a:solidFill>
              <a:latin typeface="Neue Machina Ultra-Bold"/>
              <a:ea typeface="Neue Machina Ultra-Bold"/>
              <a:cs typeface="Neue Machina Ultra-Bold"/>
              <a:sym typeface="Neue Machina Ultra-Bold"/>
            </a:endParaRPr>
          </a:p>
          <a:p>
            <a:pPr algn="just">
              <a:lnSpc>
                <a:spcPts val="3220"/>
              </a:lnSpc>
            </a:pPr>
            <a:r>
              <a:rPr lang="en-US" sz="2300" b="1">
                <a:solidFill>
                  <a:srgbClr val="FFFFFF"/>
                </a:solidFill>
                <a:latin typeface="Neue Machina Ultra-Bold"/>
                <a:ea typeface="Neue Machina Ultra-Bold"/>
                <a:cs typeface="Neue Machina Ultra-Bold"/>
                <a:sym typeface="Neue Machina Ultra-Bold"/>
              </a:rPr>
              <a:t>1. l'attention  : mécanisme qui permet de sélectionner/filtrer les informations et</a:t>
            </a:r>
          </a:p>
          <a:p>
            <a:pPr algn="just">
              <a:lnSpc>
                <a:spcPts val="2800"/>
              </a:lnSpc>
            </a:pPr>
            <a:r>
              <a:rPr lang="en-US" sz="2000" b="1">
                <a:solidFill>
                  <a:srgbClr val="FFFFFF"/>
                </a:solidFill>
                <a:latin typeface="Neue Machina Ultra-Bold"/>
                <a:ea typeface="Neue Machina Ultra-Bold"/>
                <a:cs typeface="Neue Machina Ultra-Bold"/>
                <a:sym typeface="Neue Machina Ultra-Bold"/>
              </a:rPr>
              <a:t>de décider de leur traitement ; c'est la porte d'entrée de l'apprentissage pour</a:t>
            </a:r>
          </a:p>
          <a:p>
            <a:pPr algn="just">
              <a:lnSpc>
                <a:spcPts val="2800"/>
              </a:lnSpc>
            </a:pPr>
            <a:r>
              <a:rPr lang="en-US" sz="2000" b="1">
                <a:solidFill>
                  <a:srgbClr val="FFFFFF"/>
                </a:solidFill>
                <a:latin typeface="Neue Machina Ultra-Bold"/>
                <a:ea typeface="Neue Machina Ultra-Bold"/>
                <a:cs typeface="Neue Machina Ultra-Bold"/>
                <a:sym typeface="Neue Machina Ultra-Bold"/>
              </a:rPr>
              <a:t>que l'information passe le cap de la mémoire de travail pour atteindre la</a:t>
            </a:r>
          </a:p>
          <a:p>
            <a:pPr algn="just">
              <a:lnSpc>
                <a:spcPts val="2800"/>
              </a:lnSpc>
            </a:pPr>
            <a:r>
              <a:rPr lang="en-US" sz="2000" b="1">
                <a:solidFill>
                  <a:srgbClr val="FFFFFF"/>
                </a:solidFill>
                <a:latin typeface="Neue Machina Ultra-Bold"/>
                <a:ea typeface="Neue Machina Ultra-Bold"/>
                <a:cs typeface="Neue Machina Ultra-Bold"/>
                <a:sym typeface="Neue Machina Ultra-Bold"/>
              </a:rPr>
              <a:t>mémoire à long terme</a:t>
            </a:r>
          </a:p>
          <a:p>
            <a:pPr algn="just">
              <a:lnSpc>
                <a:spcPts val="2800"/>
              </a:lnSpc>
            </a:pPr>
            <a:endParaRPr lang="en-US" sz="2000" b="1">
              <a:solidFill>
                <a:srgbClr val="FFFFFF"/>
              </a:solidFill>
              <a:latin typeface="Neue Machina Ultra-Bold"/>
              <a:ea typeface="Neue Machina Ultra-Bold"/>
              <a:cs typeface="Neue Machina Ultra-Bold"/>
              <a:sym typeface="Neue Machina Ultra-Bold"/>
            </a:endParaRPr>
          </a:p>
          <a:p>
            <a:pPr algn="just">
              <a:lnSpc>
                <a:spcPts val="3359"/>
              </a:lnSpc>
            </a:pPr>
            <a:r>
              <a:rPr lang="en-US" sz="2400" b="1">
                <a:solidFill>
                  <a:srgbClr val="FFFFFF"/>
                </a:solidFill>
                <a:latin typeface="Neue Machina Ultra-Bold"/>
                <a:ea typeface="Neue Machina Ultra-Bold"/>
                <a:cs typeface="Neue Machina Ultra-Bold"/>
                <a:sym typeface="Neue Machina Ultra-Bold"/>
              </a:rPr>
              <a:t>2. l'engagement actif  : ... d'un apprenant survient lorsqu'il y a un écart entre</a:t>
            </a:r>
          </a:p>
          <a:p>
            <a:pPr algn="just">
              <a:lnSpc>
                <a:spcPts val="2800"/>
              </a:lnSpc>
            </a:pPr>
            <a:r>
              <a:rPr lang="en-US" sz="2000" b="1">
                <a:solidFill>
                  <a:srgbClr val="FFFFFF"/>
                </a:solidFill>
                <a:latin typeface="Neue Machina Ultra-Bold"/>
                <a:ea typeface="Neue Machina Ultra-Bold"/>
                <a:cs typeface="Neue Machina Ultra-Bold"/>
                <a:sym typeface="Neue Machina Ultra-Bold"/>
              </a:rPr>
              <a:t>ses attentes, ses prédictions, et la réalité (ça touche à ses émotions, sa</a:t>
            </a:r>
          </a:p>
          <a:p>
            <a:pPr algn="just">
              <a:lnSpc>
                <a:spcPts val="2800"/>
              </a:lnSpc>
            </a:pPr>
            <a:r>
              <a:rPr lang="en-US" sz="2000" b="1">
                <a:solidFill>
                  <a:srgbClr val="FFFFFF"/>
                </a:solidFill>
                <a:latin typeface="Neue Machina Ultra-Bold"/>
                <a:ea typeface="Neue Machina Ultra-Bold"/>
                <a:cs typeface="Neue Machina Ultra-Bold"/>
                <a:sym typeface="Neue Machina Ultra-Bold"/>
              </a:rPr>
              <a:t>curiosité, sa motivation...) ; un nouvel apprentissage vient modifier voire</a:t>
            </a:r>
          </a:p>
          <a:p>
            <a:pPr algn="just">
              <a:lnSpc>
                <a:spcPts val="2800"/>
              </a:lnSpc>
            </a:pPr>
            <a:r>
              <a:rPr lang="en-US" sz="2000" b="1">
                <a:solidFill>
                  <a:srgbClr val="FFFFFF"/>
                </a:solidFill>
                <a:latin typeface="Neue Machina Ultra-Bold"/>
                <a:ea typeface="Neue Machina Ultra-Bold"/>
                <a:cs typeface="Neue Machina Ultra-Bold"/>
                <a:sym typeface="Neue Machina Ultra-Bold"/>
              </a:rPr>
              <a:t>renforcer des connexions neuronales établies =&gt; pour apprendre, les</a:t>
            </a:r>
          </a:p>
          <a:p>
            <a:pPr algn="just">
              <a:lnSpc>
                <a:spcPts val="2800"/>
              </a:lnSpc>
            </a:pPr>
            <a:r>
              <a:rPr lang="en-US" sz="2000" b="1">
                <a:solidFill>
                  <a:srgbClr val="FFFFFF"/>
                </a:solidFill>
                <a:latin typeface="Neue Machina Ultra-Bold"/>
                <a:ea typeface="Neue Machina Ultra-Bold"/>
                <a:cs typeface="Neue Machina Ultra-Bold"/>
                <a:sym typeface="Neue Machina Ultra-Bold"/>
              </a:rPr>
              <a:t>apprenants doivent fournir un effort cognitif personnel</a:t>
            </a:r>
          </a:p>
          <a:p>
            <a:pPr algn="just">
              <a:lnSpc>
                <a:spcPts val="2800"/>
              </a:lnSpc>
            </a:pPr>
            <a:endParaRPr lang="en-US" sz="2000" b="1">
              <a:solidFill>
                <a:srgbClr val="FFFFFF"/>
              </a:solidFill>
              <a:latin typeface="Neue Machina Ultra-Bold"/>
              <a:ea typeface="Neue Machina Ultra-Bold"/>
              <a:cs typeface="Neue Machina Ultra-Bold"/>
              <a:sym typeface="Neue Machina Ultra-Bold"/>
            </a:endParaRPr>
          </a:p>
          <a:p>
            <a:pPr algn="just">
              <a:lnSpc>
                <a:spcPts val="3359"/>
              </a:lnSpc>
            </a:pPr>
            <a:r>
              <a:rPr lang="en-US" sz="2400" b="1">
                <a:solidFill>
                  <a:srgbClr val="FFFFFF"/>
                </a:solidFill>
                <a:latin typeface="Neue Machina Ultra-Bold"/>
                <a:ea typeface="Neue Machina Ultra-Bold"/>
                <a:cs typeface="Neue Machina Ultra-Bold"/>
                <a:sym typeface="Neue Machina Ultra-Bold"/>
              </a:rPr>
              <a:t>3. le retour d'information  :  (ou rétroaction, feedback) il est important pour</a:t>
            </a:r>
          </a:p>
          <a:p>
            <a:pPr algn="just">
              <a:lnSpc>
                <a:spcPts val="2800"/>
              </a:lnSpc>
            </a:pPr>
            <a:r>
              <a:rPr lang="en-US" sz="2000" b="1">
                <a:solidFill>
                  <a:srgbClr val="FFFFFF"/>
                </a:solidFill>
                <a:latin typeface="Neue Machina Ultra-Bold"/>
                <a:ea typeface="Neue Machina Ultra-Bold"/>
                <a:cs typeface="Neue Machina Ultra-Bold"/>
                <a:sym typeface="Neue Machina Ultra-Bold"/>
              </a:rPr>
              <a:t>l'apprenant d'avoir un retour sur sa production pour progresser, pour rectifier</a:t>
            </a:r>
          </a:p>
          <a:p>
            <a:pPr algn="just">
              <a:lnSpc>
                <a:spcPts val="2800"/>
              </a:lnSpc>
            </a:pPr>
            <a:r>
              <a:rPr lang="en-US" sz="2000" b="1">
                <a:solidFill>
                  <a:srgbClr val="FFFFFF"/>
                </a:solidFill>
                <a:latin typeface="Neue Machina Ultra-Bold"/>
                <a:ea typeface="Neue Machina Ultra-Bold"/>
                <a:cs typeface="Neue Machina Ultra-Bold"/>
                <a:sym typeface="Neue Machina Ultra-Bold"/>
              </a:rPr>
              <a:t>ses stratégies d'apprentissage</a:t>
            </a:r>
          </a:p>
          <a:p>
            <a:pPr algn="just">
              <a:lnSpc>
                <a:spcPts val="2800"/>
              </a:lnSpc>
            </a:pPr>
            <a:endParaRPr lang="en-US" sz="2000" b="1">
              <a:solidFill>
                <a:srgbClr val="FFFFFF"/>
              </a:solidFill>
              <a:latin typeface="Neue Machina Ultra-Bold"/>
              <a:ea typeface="Neue Machina Ultra-Bold"/>
              <a:cs typeface="Neue Machina Ultra-Bold"/>
              <a:sym typeface="Neue Machina Ultra-Bold"/>
            </a:endParaRPr>
          </a:p>
          <a:p>
            <a:pPr algn="just">
              <a:lnSpc>
                <a:spcPts val="3220"/>
              </a:lnSpc>
            </a:pPr>
            <a:r>
              <a:rPr lang="en-US" sz="2300" b="1">
                <a:solidFill>
                  <a:srgbClr val="FFFFFF"/>
                </a:solidFill>
                <a:latin typeface="Neue Machina Ultra-Bold"/>
                <a:ea typeface="Neue Machina Ultra-Bold"/>
                <a:cs typeface="Neue Machina Ultra-Bold"/>
                <a:sym typeface="Neue Machina Ultra-Bold"/>
              </a:rPr>
              <a:t>4. la consolidation : mise en place de stratégies mémorielles pour lutter contre</a:t>
            </a:r>
          </a:p>
          <a:p>
            <a:pPr algn="just">
              <a:lnSpc>
                <a:spcPts val="2800"/>
              </a:lnSpc>
            </a:pPr>
            <a:r>
              <a:rPr lang="en-US" sz="2000" b="1">
                <a:solidFill>
                  <a:srgbClr val="FFFFFF"/>
                </a:solidFill>
                <a:latin typeface="Neue Machina Ultra-Bold"/>
                <a:ea typeface="Neue Machina Ultra-Bold"/>
                <a:cs typeface="Neue Machina Ultra-Bold"/>
                <a:sym typeface="Neue Machina Ultra-Bold"/>
              </a:rPr>
              <a:t>l'oubli et inscrire les connaissances/capacités/compétences dans la durée,</a:t>
            </a:r>
          </a:p>
          <a:p>
            <a:pPr algn="just">
              <a:lnSpc>
                <a:spcPts val="2800"/>
              </a:lnSpc>
            </a:pPr>
            <a:r>
              <a:rPr lang="en-US" sz="2000" b="1">
                <a:solidFill>
                  <a:srgbClr val="FFFFFF"/>
                </a:solidFill>
                <a:latin typeface="Neue Machina Ultra-Bold"/>
                <a:ea typeface="Neue Machina Ultra-Bold"/>
                <a:cs typeface="Neue Machina Ultra-Bold"/>
                <a:sym typeface="Neue Machina Ultra-Bold"/>
              </a:rPr>
              <a:t>avec une montée en compétence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16161186" y="1028700"/>
            <a:ext cx="5560139" cy="5560139"/>
          </a:xfrm>
          <a:custGeom>
            <a:avLst/>
            <a:gdLst/>
            <a:ahLst/>
            <a:cxnLst/>
            <a:rect l="l" t="t" r="r" b="b"/>
            <a:pathLst>
              <a:path w="5560139" h="5560139">
                <a:moveTo>
                  <a:pt x="0" y="0"/>
                </a:moveTo>
                <a:lnTo>
                  <a:pt x="5560140" y="0"/>
                </a:lnTo>
                <a:lnTo>
                  <a:pt x="5560140" y="5560139"/>
                </a:lnTo>
                <a:lnTo>
                  <a:pt x="0" y="5560139"/>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2692699" y="7967298"/>
            <a:ext cx="5560139" cy="5560139"/>
          </a:xfrm>
          <a:custGeom>
            <a:avLst/>
            <a:gdLst/>
            <a:ahLst/>
            <a:cxnLst/>
            <a:rect l="l" t="t" r="r" b="b"/>
            <a:pathLst>
              <a:path w="5560139" h="5560139">
                <a:moveTo>
                  <a:pt x="0" y="0"/>
                </a:moveTo>
                <a:lnTo>
                  <a:pt x="5560140" y="0"/>
                </a:lnTo>
                <a:lnTo>
                  <a:pt x="5560140" y="5560140"/>
                </a:lnTo>
                <a:lnTo>
                  <a:pt x="0" y="556014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TextBox 4"/>
          <p:cNvSpPr txBox="1"/>
          <p:nvPr/>
        </p:nvSpPr>
        <p:spPr>
          <a:xfrm>
            <a:off x="2006765" y="1214438"/>
            <a:ext cx="14978278" cy="6830695"/>
          </a:xfrm>
          <a:prstGeom prst="rect">
            <a:avLst/>
          </a:prstGeom>
        </p:spPr>
        <p:txBody>
          <a:bodyPr lIns="0" tIns="0" rIns="0" bIns="0" rtlCol="0" anchor="t">
            <a:spAutoFit/>
          </a:bodyPr>
          <a:lstStyle/>
          <a:p>
            <a:pPr algn="ctr">
              <a:lnSpc>
                <a:spcPts val="3359"/>
              </a:lnSpc>
            </a:pPr>
            <a:r>
              <a:rPr lang="en-US" sz="2400" b="1">
                <a:solidFill>
                  <a:srgbClr val="F6383D"/>
                </a:solidFill>
                <a:latin typeface="Neue Machina Ultra-Bold"/>
                <a:ea typeface="Neue Machina Ultra-Bold"/>
                <a:cs typeface="Neue Machina Ultra-Bold"/>
                <a:sym typeface="Neue Machina Ultra-Bold"/>
              </a:rPr>
              <a:t>Comment l'intelligence artificielle peut soutenir ces piliers ? Allier neurosciences</a:t>
            </a:r>
          </a:p>
          <a:p>
            <a:pPr algn="ctr">
              <a:lnSpc>
                <a:spcPts val="3359"/>
              </a:lnSpc>
            </a:pPr>
            <a:r>
              <a:rPr lang="en-US" sz="2400" b="1">
                <a:solidFill>
                  <a:srgbClr val="F6383D"/>
                </a:solidFill>
                <a:latin typeface="Neue Machina Ultra-Bold"/>
                <a:ea typeface="Neue Machina Ultra-Bold"/>
                <a:cs typeface="Neue Machina Ultra-Bold"/>
                <a:sym typeface="Neue Machina Ultra-Bold"/>
              </a:rPr>
              <a:t>cognitives et IA :</a:t>
            </a:r>
          </a:p>
          <a:p>
            <a:pPr algn="ctr">
              <a:lnSpc>
                <a:spcPts val="3499"/>
              </a:lnSpc>
            </a:pPr>
            <a:endParaRPr lang="en-US" sz="2400" b="1">
              <a:solidFill>
                <a:srgbClr val="F6383D"/>
              </a:solidFill>
              <a:latin typeface="Neue Machina Ultra-Bold"/>
              <a:ea typeface="Neue Machina Ultra-Bold"/>
              <a:cs typeface="Neue Machina Ultra-Bold"/>
              <a:sym typeface="Neue Machina Ultra-Bold"/>
            </a:endParaRPr>
          </a:p>
          <a:p>
            <a:pPr algn="just">
              <a:lnSpc>
                <a:spcPts val="3359"/>
              </a:lnSpc>
            </a:pPr>
            <a:r>
              <a:rPr lang="en-US" sz="2399" b="1">
                <a:solidFill>
                  <a:srgbClr val="FFFFFF"/>
                </a:solidFill>
                <a:latin typeface="Neue Machina Ultra-Bold"/>
                <a:ea typeface="Neue Machina Ultra-Bold"/>
                <a:cs typeface="Neue Machina Ultra-Bold"/>
                <a:sym typeface="Neue Machina Ultra-Bold"/>
              </a:rPr>
              <a:t>1. Attention :  l'IA peut contribuer à un apprentissage-sur-mesure, d'après le</a:t>
            </a:r>
          </a:p>
          <a:p>
            <a:pPr algn="just">
              <a:lnSpc>
                <a:spcPts val="2800"/>
              </a:lnSpc>
            </a:pPr>
            <a:r>
              <a:rPr lang="en-US" sz="2000" b="1">
                <a:solidFill>
                  <a:srgbClr val="FFFFFF"/>
                </a:solidFill>
                <a:latin typeface="Neue Machina Ultra-Bold"/>
                <a:ea typeface="Neue Machina Ultra-Bold"/>
                <a:cs typeface="Neue Machina Ultra-Bold"/>
                <a:sym typeface="Neue Machina Ultra-Bold"/>
              </a:rPr>
              <a:t>profil de l'apprenant et ses besoins exprimés ; idée selon laquelle le contenu</a:t>
            </a:r>
          </a:p>
          <a:p>
            <a:pPr algn="just">
              <a:lnSpc>
                <a:spcPts val="2800"/>
              </a:lnSpc>
            </a:pPr>
            <a:r>
              <a:rPr lang="en-US" sz="2000" b="1">
                <a:solidFill>
                  <a:srgbClr val="FFFFFF"/>
                </a:solidFill>
                <a:latin typeface="Neue Machina Ultra-Bold"/>
                <a:ea typeface="Neue Machina Ultra-Bold"/>
                <a:cs typeface="Neue Machina Ultra-Bold"/>
                <a:sym typeface="Neue Machina Ultra-Bold"/>
              </a:rPr>
              <a:t>proposé va davantage être pertinent pour l'apprenant, et donc il devrait y être</a:t>
            </a:r>
          </a:p>
          <a:p>
            <a:pPr algn="just">
              <a:lnSpc>
                <a:spcPts val="2800"/>
              </a:lnSpc>
            </a:pPr>
            <a:r>
              <a:rPr lang="en-US" sz="2000" b="1">
                <a:solidFill>
                  <a:srgbClr val="FFFFFF"/>
                </a:solidFill>
                <a:latin typeface="Neue Machina Ultra-Bold"/>
                <a:ea typeface="Neue Machina Ultra-Bold"/>
                <a:cs typeface="Neue Machina Ultra-Bold"/>
                <a:sym typeface="Neue Machina Ultra-Bold"/>
              </a:rPr>
              <a:t>plus attentif</a:t>
            </a:r>
          </a:p>
          <a:p>
            <a:pPr algn="just">
              <a:lnSpc>
                <a:spcPts val="2800"/>
              </a:lnSpc>
            </a:pPr>
            <a:endParaRPr lang="en-US" sz="2000" b="1">
              <a:solidFill>
                <a:srgbClr val="FFFFFF"/>
              </a:solidFill>
              <a:latin typeface="Neue Machina Ultra-Bold"/>
              <a:ea typeface="Neue Machina Ultra-Bold"/>
              <a:cs typeface="Neue Machina Ultra-Bold"/>
              <a:sym typeface="Neue Machina Ultra-Bold"/>
            </a:endParaRPr>
          </a:p>
          <a:p>
            <a:pPr algn="just">
              <a:lnSpc>
                <a:spcPts val="3359"/>
              </a:lnSpc>
            </a:pPr>
            <a:r>
              <a:rPr lang="en-US" sz="2399" b="1">
                <a:solidFill>
                  <a:srgbClr val="FFFFFF"/>
                </a:solidFill>
                <a:latin typeface="Neue Machina Ultra-Bold"/>
                <a:ea typeface="Neue Machina Ultra-Bold"/>
                <a:cs typeface="Neue Machina Ultra-Bold"/>
                <a:sym typeface="Neue Machina Ultra-Bold"/>
              </a:rPr>
              <a:t>2. Engagement (inter)actif  : la nature de l'intelligence artificielle générative</a:t>
            </a:r>
          </a:p>
          <a:p>
            <a:pPr algn="just">
              <a:lnSpc>
                <a:spcPts val="2800"/>
              </a:lnSpc>
            </a:pPr>
            <a:r>
              <a:rPr lang="en-US" sz="2000" b="1">
                <a:solidFill>
                  <a:srgbClr val="FFFFFF"/>
                </a:solidFill>
                <a:latin typeface="Neue Machina Ultra-Bold"/>
                <a:ea typeface="Neue Machina Ultra-Bold"/>
                <a:cs typeface="Neue Machina Ultra-Bold"/>
                <a:sym typeface="Neue Machina Ultra-Bold"/>
              </a:rPr>
              <a:t>repose sur son caractère interactif : l'apprenant doit s'engager dans une</a:t>
            </a:r>
          </a:p>
          <a:p>
            <a:pPr algn="just">
              <a:lnSpc>
                <a:spcPts val="2800"/>
              </a:lnSpc>
            </a:pPr>
            <a:r>
              <a:rPr lang="en-US" sz="2000" b="1">
                <a:solidFill>
                  <a:srgbClr val="FFFFFF"/>
                </a:solidFill>
                <a:latin typeface="Neue Machina Ultra-Bold"/>
                <a:ea typeface="Neue Machina Ultra-Bold"/>
                <a:cs typeface="Neue Machina Ultra-Bold"/>
                <a:sym typeface="Neue Machina Ultra-Bold"/>
              </a:rPr>
              <a:t>démarche d'échanges et de manipulation des informations produites</a:t>
            </a:r>
          </a:p>
          <a:p>
            <a:pPr algn="just">
              <a:lnSpc>
                <a:spcPts val="2800"/>
              </a:lnSpc>
            </a:pPr>
            <a:endParaRPr lang="en-US" sz="2000" b="1">
              <a:solidFill>
                <a:srgbClr val="FFFFFF"/>
              </a:solidFill>
              <a:latin typeface="Neue Machina Ultra-Bold"/>
              <a:ea typeface="Neue Machina Ultra-Bold"/>
              <a:cs typeface="Neue Machina Ultra-Bold"/>
              <a:sym typeface="Neue Machina Ultra-Bold"/>
            </a:endParaRPr>
          </a:p>
          <a:p>
            <a:pPr algn="just">
              <a:lnSpc>
                <a:spcPts val="3359"/>
              </a:lnSpc>
            </a:pPr>
            <a:r>
              <a:rPr lang="en-US" sz="2399" b="1">
                <a:solidFill>
                  <a:srgbClr val="FFFFFF"/>
                </a:solidFill>
                <a:latin typeface="Neue Machina Ultra-Bold"/>
                <a:ea typeface="Neue Machina Ultra-Bold"/>
                <a:cs typeface="Neue Machina Ultra-Bold"/>
                <a:sym typeface="Neue Machina Ultra-Bold"/>
              </a:rPr>
              <a:t>3. Retour d'information : l'intelligence artificielle générative permet la</a:t>
            </a:r>
          </a:p>
          <a:p>
            <a:pPr algn="just">
              <a:lnSpc>
                <a:spcPts val="2800"/>
              </a:lnSpc>
            </a:pPr>
            <a:r>
              <a:rPr lang="en-US" sz="2000" b="1">
                <a:solidFill>
                  <a:srgbClr val="FFFFFF"/>
                </a:solidFill>
                <a:latin typeface="Neue Machina Ultra-Bold"/>
                <a:ea typeface="Neue Machina Ultra-Bold"/>
                <a:cs typeface="Neue Machina Ultra-Bold"/>
                <a:sym typeface="Neue Machina Ultra-Bold"/>
              </a:rPr>
              <a:t>production de réponses immédiates et détaillées sur les tâches réalisées</a:t>
            </a:r>
          </a:p>
          <a:p>
            <a:pPr algn="just">
              <a:lnSpc>
                <a:spcPts val="2800"/>
              </a:lnSpc>
            </a:pPr>
            <a:endParaRPr lang="en-US" sz="2000" b="1">
              <a:solidFill>
                <a:srgbClr val="FFFFFF"/>
              </a:solidFill>
              <a:latin typeface="Neue Machina Ultra-Bold"/>
              <a:ea typeface="Neue Machina Ultra-Bold"/>
              <a:cs typeface="Neue Machina Ultra-Bold"/>
              <a:sym typeface="Neue Machina Ultra-Bold"/>
            </a:endParaRPr>
          </a:p>
          <a:p>
            <a:pPr algn="just">
              <a:lnSpc>
                <a:spcPts val="3359"/>
              </a:lnSpc>
            </a:pPr>
            <a:r>
              <a:rPr lang="en-US" sz="2399" b="1">
                <a:solidFill>
                  <a:srgbClr val="FFFFFF"/>
                </a:solidFill>
                <a:latin typeface="Neue Machina Ultra-Bold"/>
                <a:ea typeface="Neue Machina Ultra-Bold"/>
                <a:cs typeface="Neue Machina Ultra-Bold"/>
                <a:sym typeface="Neue Machina Ultra-Bold"/>
              </a:rPr>
              <a:t>4. Consolidation : à force d'interactions, l'intelligence artificielle peut repérer des</a:t>
            </a:r>
          </a:p>
          <a:p>
            <a:pPr algn="just">
              <a:lnSpc>
                <a:spcPts val="2800"/>
              </a:lnSpc>
            </a:pPr>
            <a:r>
              <a:rPr lang="en-US" sz="2000" b="1">
                <a:solidFill>
                  <a:srgbClr val="FFFFFF"/>
                </a:solidFill>
                <a:latin typeface="Neue Machina Ultra-Bold"/>
                <a:ea typeface="Neue Machina Ultra-Bold"/>
                <a:cs typeface="Neue Machina Ultra-Bold"/>
                <a:sym typeface="Neue Machina Ultra-Bold"/>
              </a:rPr>
              <a:t>erreurs récurrentes des apprenants et les guider dans des activités pour les</a:t>
            </a:r>
          </a:p>
          <a:p>
            <a:pPr algn="just">
              <a:lnSpc>
                <a:spcPts val="2800"/>
              </a:lnSpc>
            </a:pPr>
            <a:r>
              <a:rPr lang="en-US" sz="2000" b="1">
                <a:solidFill>
                  <a:srgbClr val="FFFFFF"/>
                </a:solidFill>
                <a:latin typeface="Neue Machina Ultra-Bold"/>
                <a:ea typeface="Neue Machina Ultra-Bold"/>
                <a:cs typeface="Neue Machina Ultra-Bold"/>
                <a:sym typeface="Neue Machina Ultra-Bold"/>
              </a:rPr>
              <a:t>corriger.</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16811936" y="2557155"/>
            <a:ext cx="5560139" cy="5560139"/>
          </a:xfrm>
          <a:custGeom>
            <a:avLst/>
            <a:gdLst/>
            <a:ahLst/>
            <a:cxnLst/>
            <a:rect l="l" t="t" r="r" b="b"/>
            <a:pathLst>
              <a:path w="5560139" h="5560139">
                <a:moveTo>
                  <a:pt x="0" y="0"/>
                </a:moveTo>
                <a:lnTo>
                  <a:pt x="5560139" y="0"/>
                </a:lnTo>
                <a:lnTo>
                  <a:pt x="5560139" y="5560139"/>
                </a:lnTo>
                <a:lnTo>
                  <a:pt x="0" y="5560139"/>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4086254" y="4425633"/>
            <a:ext cx="5560139" cy="5560139"/>
          </a:xfrm>
          <a:custGeom>
            <a:avLst/>
            <a:gdLst/>
            <a:ahLst/>
            <a:cxnLst/>
            <a:rect l="l" t="t" r="r" b="b"/>
            <a:pathLst>
              <a:path w="5560139" h="5560139">
                <a:moveTo>
                  <a:pt x="0" y="0"/>
                </a:moveTo>
                <a:lnTo>
                  <a:pt x="5560140" y="0"/>
                </a:lnTo>
                <a:lnTo>
                  <a:pt x="5560140" y="5560139"/>
                </a:lnTo>
                <a:lnTo>
                  <a:pt x="0" y="5560139"/>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TextBox 4"/>
          <p:cNvSpPr txBox="1"/>
          <p:nvPr/>
        </p:nvSpPr>
        <p:spPr>
          <a:xfrm>
            <a:off x="1654861" y="962025"/>
            <a:ext cx="14978278" cy="6860540"/>
          </a:xfrm>
          <a:prstGeom prst="rect">
            <a:avLst/>
          </a:prstGeom>
        </p:spPr>
        <p:txBody>
          <a:bodyPr lIns="0" tIns="0" rIns="0" bIns="0" rtlCol="0" anchor="t">
            <a:spAutoFit/>
          </a:bodyPr>
          <a:lstStyle/>
          <a:p>
            <a:pPr algn="just">
              <a:lnSpc>
                <a:spcPts val="3919"/>
              </a:lnSpc>
            </a:pPr>
            <a:r>
              <a:rPr lang="en-US" sz="2799" b="1">
                <a:solidFill>
                  <a:srgbClr val="F6383D"/>
                </a:solidFill>
                <a:latin typeface="Neue Machina Ultra-Bold"/>
                <a:ea typeface="Neue Machina Ultra-Bold"/>
                <a:cs typeface="Neue Machina Ultra-Bold"/>
                <a:sym typeface="Neue Machina Ultra-Bold"/>
              </a:rPr>
              <a:t>Les dangers/limites :</a:t>
            </a:r>
          </a:p>
          <a:p>
            <a:pPr algn="just">
              <a:lnSpc>
                <a:spcPts val="2800"/>
              </a:lnSpc>
            </a:pPr>
            <a:endParaRPr lang="en-US" sz="2799" b="1">
              <a:solidFill>
                <a:srgbClr val="F6383D"/>
              </a:solidFill>
              <a:latin typeface="Neue Machina Ultra-Bold"/>
              <a:ea typeface="Neue Machina Ultra-Bold"/>
              <a:cs typeface="Neue Machina Ultra-Bold"/>
              <a:sym typeface="Neue Machina Ultra-Bold"/>
            </a:endParaRPr>
          </a:p>
          <a:p>
            <a:pPr algn="just">
              <a:lnSpc>
                <a:spcPts val="2800"/>
              </a:lnSpc>
            </a:pPr>
            <a:endParaRPr lang="en-US" sz="2799" b="1">
              <a:solidFill>
                <a:srgbClr val="F6383D"/>
              </a:solidFill>
              <a:latin typeface="Neue Machina Ultra-Bold"/>
              <a:ea typeface="Neue Machina Ultra-Bold"/>
              <a:cs typeface="Neue Machina Ultra-Bold"/>
              <a:sym typeface="Neue Machina Ultra-Bold"/>
            </a:endParaRPr>
          </a:p>
          <a:p>
            <a:pPr marL="431801" lvl="1" indent="-215900" algn="l">
              <a:lnSpc>
                <a:spcPts val="2800"/>
              </a:lnSpc>
              <a:buFont typeface="Arial"/>
              <a:buChar char="•"/>
            </a:pPr>
            <a:r>
              <a:rPr lang="en-US" sz="2000" b="1">
                <a:solidFill>
                  <a:srgbClr val="FFFFFF"/>
                </a:solidFill>
                <a:latin typeface="Neue Machina Ultra-Bold"/>
                <a:ea typeface="Neue Machina Ultra-Bold"/>
                <a:cs typeface="Neue Machina Ultra-Bold"/>
                <a:sym typeface="Neue Machina Ultra-Bold"/>
              </a:rPr>
              <a:t>Dépendance excessive, qui peut conduire à une baisse de la motivation et de l'engagement, voire une déresponsabilisation ; se questionner sur une possible détérioration des fonctions mnésiques lorsqu'on se repose excessivement sur l’IA</a:t>
            </a:r>
          </a:p>
          <a:p>
            <a:pPr algn="l">
              <a:lnSpc>
                <a:spcPts val="2800"/>
              </a:lnSpc>
            </a:pPr>
            <a:endParaRPr lang="en-US" sz="2000" b="1">
              <a:solidFill>
                <a:srgbClr val="FFFFFF"/>
              </a:solidFill>
              <a:latin typeface="Neue Machina Ultra-Bold"/>
              <a:ea typeface="Neue Machina Ultra-Bold"/>
              <a:cs typeface="Neue Machina Ultra-Bold"/>
              <a:sym typeface="Neue Machina Ultra-Bold"/>
            </a:endParaRPr>
          </a:p>
          <a:p>
            <a:pPr marL="431801" lvl="1" indent="-215900" algn="l">
              <a:lnSpc>
                <a:spcPts val="2800"/>
              </a:lnSpc>
              <a:buFont typeface="Arial"/>
              <a:buChar char="•"/>
            </a:pPr>
            <a:r>
              <a:rPr lang="en-US" sz="2000" b="1">
                <a:solidFill>
                  <a:srgbClr val="FFFFFF"/>
                </a:solidFill>
                <a:latin typeface="Neue Machina Ultra-Bold"/>
                <a:ea typeface="Neue Machina Ultra-Bold"/>
                <a:cs typeface="Neue Machina Ultra-Bold"/>
                <a:sym typeface="Neue Machina Ultra-Bold"/>
              </a:rPr>
              <a:t>Se décharger de certaines tâches intellectuelles : est-ce que l’IAG présente un risque « d’externalisation » de notre mémoire ? Risque de mémoriser davantage le processus pour trouver une information que l’information elle-même</a:t>
            </a:r>
          </a:p>
          <a:p>
            <a:pPr algn="l">
              <a:lnSpc>
                <a:spcPts val="2800"/>
              </a:lnSpc>
            </a:pPr>
            <a:endParaRPr lang="en-US" sz="2000" b="1">
              <a:solidFill>
                <a:srgbClr val="FFFFFF"/>
              </a:solidFill>
              <a:latin typeface="Neue Machina Ultra-Bold"/>
              <a:ea typeface="Neue Machina Ultra-Bold"/>
              <a:cs typeface="Neue Machina Ultra-Bold"/>
              <a:sym typeface="Neue Machina Ultra-Bold"/>
            </a:endParaRPr>
          </a:p>
          <a:p>
            <a:pPr marL="431801" lvl="1" indent="-215900" algn="l">
              <a:lnSpc>
                <a:spcPts val="2800"/>
              </a:lnSpc>
              <a:buFont typeface="Arial"/>
              <a:buChar char="•"/>
            </a:pPr>
            <a:r>
              <a:rPr lang="en-US" sz="2000" b="1">
                <a:solidFill>
                  <a:srgbClr val="FFFFFF"/>
                </a:solidFill>
                <a:latin typeface="Neue Machina Ultra-Bold"/>
                <a:ea typeface="Neue Machina Ultra-Bold"/>
                <a:cs typeface="Neue Machina Ultra-Bold"/>
                <a:sym typeface="Neue Machina Ultra-Bold"/>
              </a:rPr>
              <a:t> Baisse de l'esprit critique du fait de l'accès facile à l'information (analogie des moteurs de recherche) </a:t>
            </a:r>
          </a:p>
          <a:p>
            <a:pPr algn="l">
              <a:lnSpc>
                <a:spcPts val="2800"/>
              </a:lnSpc>
            </a:pPr>
            <a:endParaRPr lang="en-US" sz="2000" b="1">
              <a:solidFill>
                <a:srgbClr val="FFFFFF"/>
              </a:solidFill>
              <a:latin typeface="Neue Machina Ultra-Bold"/>
              <a:ea typeface="Neue Machina Ultra-Bold"/>
              <a:cs typeface="Neue Machina Ultra-Bold"/>
              <a:sym typeface="Neue Machina Ultra-Bold"/>
            </a:endParaRPr>
          </a:p>
          <a:p>
            <a:pPr marL="431801" lvl="1" indent="-215900" algn="l">
              <a:lnSpc>
                <a:spcPts val="2800"/>
              </a:lnSpc>
              <a:buFont typeface="Arial"/>
              <a:buChar char="•"/>
            </a:pPr>
            <a:r>
              <a:rPr lang="en-US" sz="2000" b="1">
                <a:solidFill>
                  <a:srgbClr val="FFFFFF"/>
                </a:solidFill>
                <a:latin typeface="Neue Machina Ultra-Bold"/>
                <a:ea typeface="Neue Machina Ultra-Bold"/>
                <a:cs typeface="Neue Machina Ultra-Bold"/>
                <a:sym typeface="Neue Machina Ultra-Bold"/>
              </a:rPr>
              <a:t>Vérification de l'information : les IAG n'ont pas de compréhension du monde extérieur. Elles sont uniquement probabilistes et peuvent propager des informations inexactes ou trompeuses, quand bien même elles seraient entraînées sur des données fiables et vérifiées</a:t>
            </a:r>
          </a:p>
          <a:p>
            <a:pPr algn="l">
              <a:lnSpc>
                <a:spcPts val="2800"/>
              </a:lnSpc>
            </a:pPr>
            <a:endParaRPr lang="en-US" sz="2000" b="1">
              <a:solidFill>
                <a:srgbClr val="FFFFFF"/>
              </a:solidFill>
              <a:latin typeface="Neue Machina Ultra-Bold"/>
              <a:ea typeface="Neue Machina Ultra-Bold"/>
              <a:cs typeface="Neue Machina Ultra-Bold"/>
              <a:sym typeface="Neue Machina Ultra-Bold"/>
            </a:endParaRPr>
          </a:p>
          <a:p>
            <a:pPr marL="431801" lvl="1" indent="-215900" algn="l">
              <a:lnSpc>
                <a:spcPts val="2800"/>
              </a:lnSpc>
              <a:buFont typeface="Arial"/>
              <a:buChar char="•"/>
            </a:pPr>
            <a:r>
              <a:rPr lang="en-US" sz="2000" b="1">
                <a:solidFill>
                  <a:srgbClr val="FFFFFF"/>
                </a:solidFill>
                <a:latin typeface="Neue Machina Ultra-Bold"/>
                <a:ea typeface="Neue Machina Ultra-Bold"/>
                <a:cs typeface="Neue Machina Ultra-Bold"/>
                <a:sym typeface="Neue Machina Ultra-Bold"/>
              </a:rPr>
              <a:t>Réduction des interactions humaines : l'IA ne doit pas se substituer aux interactions avec les enseignants.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15789329" y="-2927735"/>
            <a:ext cx="5560139" cy="5560139"/>
          </a:xfrm>
          <a:custGeom>
            <a:avLst/>
            <a:gdLst/>
            <a:ahLst/>
            <a:cxnLst/>
            <a:rect l="l" t="t" r="r" b="b"/>
            <a:pathLst>
              <a:path w="5560139" h="5560139">
                <a:moveTo>
                  <a:pt x="0" y="0"/>
                </a:moveTo>
                <a:lnTo>
                  <a:pt x="5560140" y="0"/>
                </a:lnTo>
                <a:lnTo>
                  <a:pt x="5560140" y="5560140"/>
                </a:lnTo>
                <a:lnTo>
                  <a:pt x="0" y="556014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2692699" y="7967298"/>
            <a:ext cx="5560139" cy="5560139"/>
          </a:xfrm>
          <a:custGeom>
            <a:avLst/>
            <a:gdLst/>
            <a:ahLst/>
            <a:cxnLst/>
            <a:rect l="l" t="t" r="r" b="b"/>
            <a:pathLst>
              <a:path w="5560139" h="5560139">
                <a:moveTo>
                  <a:pt x="0" y="0"/>
                </a:moveTo>
                <a:lnTo>
                  <a:pt x="5560140" y="0"/>
                </a:lnTo>
                <a:lnTo>
                  <a:pt x="5560140" y="5560140"/>
                </a:lnTo>
                <a:lnTo>
                  <a:pt x="0" y="556014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4" name="Group 4"/>
          <p:cNvGrpSpPr/>
          <p:nvPr/>
        </p:nvGrpSpPr>
        <p:grpSpPr>
          <a:xfrm>
            <a:off x="1040712" y="745683"/>
            <a:ext cx="3794104" cy="379410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10A982"/>
              </a:solidFill>
              <a:prstDash val="solid"/>
              <a:miter/>
            </a:ln>
          </p:spPr>
        </p:sp>
        <p:sp>
          <p:nvSpPr>
            <p:cNvPr id="6" name="TextBox 6"/>
            <p:cNvSpPr txBox="1"/>
            <p:nvPr/>
          </p:nvSpPr>
          <p:spPr>
            <a:xfrm>
              <a:off x="76200" y="28575"/>
              <a:ext cx="660400" cy="708025"/>
            </a:xfrm>
            <a:prstGeom prst="rect">
              <a:avLst/>
            </a:prstGeom>
          </p:spPr>
          <p:txBody>
            <a:bodyPr lIns="24448" tIns="24448" rIns="24448" bIns="24448" rtlCol="0" anchor="ctr"/>
            <a:lstStyle/>
            <a:p>
              <a:pPr algn="ctr">
                <a:lnSpc>
                  <a:spcPts val="2660"/>
                </a:lnSpc>
              </a:pPr>
              <a:endParaRPr/>
            </a:p>
          </p:txBody>
        </p:sp>
      </p:grpSp>
      <p:sp>
        <p:nvSpPr>
          <p:cNvPr id="7" name="Freeform 7"/>
          <p:cNvSpPr/>
          <p:nvPr/>
        </p:nvSpPr>
        <p:spPr>
          <a:xfrm>
            <a:off x="5336712" y="-233390"/>
            <a:ext cx="7614576" cy="7710963"/>
          </a:xfrm>
          <a:custGeom>
            <a:avLst/>
            <a:gdLst/>
            <a:ahLst/>
            <a:cxnLst/>
            <a:rect l="l" t="t" r="r" b="b"/>
            <a:pathLst>
              <a:path w="7614576" h="7710963">
                <a:moveTo>
                  <a:pt x="0" y="0"/>
                </a:moveTo>
                <a:lnTo>
                  <a:pt x="7614576" y="0"/>
                </a:lnTo>
                <a:lnTo>
                  <a:pt x="7614576" y="7710963"/>
                </a:lnTo>
                <a:lnTo>
                  <a:pt x="0" y="7710963"/>
                </a:lnTo>
                <a:lnTo>
                  <a:pt x="0" y="0"/>
                </a:lnTo>
                <a:close/>
              </a:path>
            </a:pathLst>
          </a:custGeom>
          <a:blipFill>
            <a:blip r:embed="rId4"/>
            <a:stretch>
              <a:fillRect/>
            </a:stretch>
          </a:blipFill>
        </p:spPr>
      </p:sp>
      <p:sp>
        <p:nvSpPr>
          <p:cNvPr id="8" name="Freeform 8"/>
          <p:cNvSpPr/>
          <p:nvPr/>
        </p:nvSpPr>
        <p:spPr>
          <a:xfrm>
            <a:off x="1111035" y="806437"/>
            <a:ext cx="3653458" cy="3651935"/>
          </a:xfrm>
          <a:custGeom>
            <a:avLst/>
            <a:gdLst/>
            <a:ahLst/>
            <a:cxnLst/>
            <a:rect l="l" t="t" r="r" b="b"/>
            <a:pathLst>
              <a:path w="3653458" h="3651935">
                <a:moveTo>
                  <a:pt x="0" y="0"/>
                </a:moveTo>
                <a:lnTo>
                  <a:pt x="3653457" y="0"/>
                </a:lnTo>
                <a:lnTo>
                  <a:pt x="3653457" y="3651935"/>
                </a:lnTo>
                <a:lnTo>
                  <a:pt x="0" y="3651935"/>
                </a:lnTo>
                <a:lnTo>
                  <a:pt x="0" y="0"/>
                </a:lnTo>
                <a:close/>
              </a:path>
            </a:pathLst>
          </a:custGeom>
          <a:blipFill>
            <a:blip r:embed="rId5"/>
            <a:stretch>
              <a:fillRect/>
            </a:stretch>
          </a:blipFill>
        </p:spPr>
      </p:sp>
      <p:sp>
        <p:nvSpPr>
          <p:cNvPr id="9" name="AutoShape 9"/>
          <p:cNvSpPr/>
          <p:nvPr/>
        </p:nvSpPr>
        <p:spPr>
          <a:xfrm>
            <a:off x="6205875" y="4267690"/>
            <a:ext cx="0" cy="3367088"/>
          </a:xfrm>
          <a:prstGeom prst="line">
            <a:avLst/>
          </a:prstGeom>
          <a:ln w="19050" cap="flat">
            <a:solidFill>
              <a:srgbClr val="10A982"/>
            </a:solidFill>
            <a:prstDash val="solid"/>
            <a:headEnd type="none" w="sm" len="sm"/>
            <a:tailEnd type="none" w="sm" len="sm"/>
          </a:ln>
        </p:spPr>
      </p:sp>
      <p:grpSp>
        <p:nvGrpSpPr>
          <p:cNvPr id="10" name="Group 10"/>
          <p:cNvGrpSpPr/>
          <p:nvPr/>
        </p:nvGrpSpPr>
        <p:grpSpPr>
          <a:xfrm>
            <a:off x="5340667" y="3955472"/>
            <a:ext cx="1652253" cy="681663"/>
            <a:chOff x="0" y="0"/>
            <a:chExt cx="435161" cy="179533"/>
          </a:xfrm>
        </p:grpSpPr>
        <p:sp>
          <p:nvSpPr>
            <p:cNvPr id="11" name="Freeform 11"/>
            <p:cNvSpPr/>
            <p:nvPr/>
          </p:nvSpPr>
          <p:spPr>
            <a:xfrm>
              <a:off x="0" y="0"/>
              <a:ext cx="435161" cy="179533"/>
            </a:xfrm>
            <a:custGeom>
              <a:avLst/>
              <a:gdLst/>
              <a:ahLst/>
              <a:cxnLst/>
              <a:rect l="l" t="t" r="r" b="b"/>
              <a:pathLst>
                <a:path w="435161" h="179533">
                  <a:moveTo>
                    <a:pt x="89766" y="0"/>
                  </a:moveTo>
                  <a:lnTo>
                    <a:pt x="345395" y="0"/>
                  </a:lnTo>
                  <a:cubicBezTo>
                    <a:pt x="369202" y="0"/>
                    <a:pt x="392035" y="9458"/>
                    <a:pt x="408869" y="26292"/>
                  </a:cubicBezTo>
                  <a:cubicBezTo>
                    <a:pt x="425704" y="43126"/>
                    <a:pt x="435161" y="65959"/>
                    <a:pt x="435161" y="89766"/>
                  </a:cubicBezTo>
                  <a:lnTo>
                    <a:pt x="435161" y="89766"/>
                  </a:lnTo>
                  <a:cubicBezTo>
                    <a:pt x="435161" y="139343"/>
                    <a:pt x="394972" y="179533"/>
                    <a:pt x="345395" y="179533"/>
                  </a:cubicBezTo>
                  <a:lnTo>
                    <a:pt x="89766" y="179533"/>
                  </a:lnTo>
                  <a:cubicBezTo>
                    <a:pt x="40190" y="179533"/>
                    <a:pt x="0" y="139343"/>
                    <a:pt x="0" y="89766"/>
                  </a:cubicBezTo>
                  <a:lnTo>
                    <a:pt x="0" y="89766"/>
                  </a:lnTo>
                  <a:cubicBezTo>
                    <a:pt x="0" y="40190"/>
                    <a:pt x="40190" y="0"/>
                    <a:pt x="89766" y="0"/>
                  </a:cubicBezTo>
                  <a:close/>
                </a:path>
              </a:pathLst>
            </a:custGeom>
            <a:solidFill>
              <a:srgbClr val="000000"/>
            </a:solidFill>
            <a:ln w="19050" cap="rnd">
              <a:solidFill>
                <a:srgbClr val="10A982"/>
              </a:solidFill>
              <a:prstDash val="solid"/>
              <a:round/>
            </a:ln>
          </p:spPr>
        </p:sp>
        <p:sp>
          <p:nvSpPr>
            <p:cNvPr id="12" name="TextBox 12"/>
            <p:cNvSpPr txBox="1"/>
            <p:nvPr/>
          </p:nvSpPr>
          <p:spPr>
            <a:xfrm>
              <a:off x="0" y="-47625"/>
              <a:ext cx="435161" cy="227158"/>
            </a:xfrm>
            <a:prstGeom prst="rect">
              <a:avLst/>
            </a:prstGeom>
          </p:spPr>
          <p:txBody>
            <a:bodyPr lIns="50800" tIns="50800" rIns="50800" bIns="50800" rtlCol="0" anchor="ctr"/>
            <a:lstStyle/>
            <a:p>
              <a:pPr algn="ctr">
                <a:lnSpc>
                  <a:spcPts val="2659"/>
                </a:lnSpc>
              </a:pPr>
              <a:endParaRPr/>
            </a:p>
          </p:txBody>
        </p:sp>
      </p:grpSp>
      <p:grpSp>
        <p:nvGrpSpPr>
          <p:cNvPr id="13" name="Group 13"/>
          <p:cNvGrpSpPr/>
          <p:nvPr/>
        </p:nvGrpSpPr>
        <p:grpSpPr>
          <a:xfrm>
            <a:off x="5340667" y="5454293"/>
            <a:ext cx="1652253" cy="681663"/>
            <a:chOff x="0" y="0"/>
            <a:chExt cx="435161" cy="179533"/>
          </a:xfrm>
        </p:grpSpPr>
        <p:sp>
          <p:nvSpPr>
            <p:cNvPr id="14" name="Freeform 14"/>
            <p:cNvSpPr/>
            <p:nvPr/>
          </p:nvSpPr>
          <p:spPr>
            <a:xfrm>
              <a:off x="0" y="0"/>
              <a:ext cx="435161" cy="179533"/>
            </a:xfrm>
            <a:custGeom>
              <a:avLst/>
              <a:gdLst/>
              <a:ahLst/>
              <a:cxnLst/>
              <a:rect l="l" t="t" r="r" b="b"/>
              <a:pathLst>
                <a:path w="435161" h="179533">
                  <a:moveTo>
                    <a:pt x="89766" y="0"/>
                  </a:moveTo>
                  <a:lnTo>
                    <a:pt x="345395" y="0"/>
                  </a:lnTo>
                  <a:cubicBezTo>
                    <a:pt x="369202" y="0"/>
                    <a:pt x="392035" y="9458"/>
                    <a:pt x="408869" y="26292"/>
                  </a:cubicBezTo>
                  <a:cubicBezTo>
                    <a:pt x="425704" y="43126"/>
                    <a:pt x="435161" y="65959"/>
                    <a:pt x="435161" y="89766"/>
                  </a:cubicBezTo>
                  <a:lnTo>
                    <a:pt x="435161" y="89766"/>
                  </a:lnTo>
                  <a:cubicBezTo>
                    <a:pt x="435161" y="139343"/>
                    <a:pt x="394972" y="179533"/>
                    <a:pt x="345395" y="179533"/>
                  </a:cubicBezTo>
                  <a:lnTo>
                    <a:pt x="89766" y="179533"/>
                  </a:lnTo>
                  <a:cubicBezTo>
                    <a:pt x="40190" y="179533"/>
                    <a:pt x="0" y="139343"/>
                    <a:pt x="0" y="89766"/>
                  </a:cubicBezTo>
                  <a:lnTo>
                    <a:pt x="0" y="89766"/>
                  </a:lnTo>
                  <a:cubicBezTo>
                    <a:pt x="0" y="40190"/>
                    <a:pt x="40190" y="0"/>
                    <a:pt x="89766" y="0"/>
                  </a:cubicBezTo>
                  <a:close/>
                </a:path>
              </a:pathLst>
            </a:custGeom>
            <a:solidFill>
              <a:srgbClr val="000000"/>
            </a:solidFill>
            <a:ln w="19050" cap="rnd">
              <a:solidFill>
                <a:srgbClr val="10A982"/>
              </a:solidFill>
              <a:prstDash val="solid"/>
              <a:round/>
            </a:ln>
          </p:spPr>
        </p:sp>
        <p:sp>
          <p:nvSpPr>
            <p:cNvPr id="15" name="TextBox 15"/>
            <p:cNvSpPr txBox="1"/>
            <p:nvPr/>
          </p:nvSpPr>
          <p:spPr>
            <a:xfrm>
              <a:off x="0" y="-47625"/>
              <a:ext cx="435161" cy="227158"/>
            </a:xfrm>
            <a:prstGeom prst="rect">
              <a:avLst/>
            </a:prstGeom>
          </p:spPr>
          <p:txBody>
            <a:bodyPr lIns="50800" tIns="50800" rIns="50800" bIns="50800" rtlCol="0" anchor="ctr"/>
            <a:lstStyle/>
            <a:p>
              <a:pPr algn="ctr">
                <a:lnSpc>
                  <a:spcPts val="2659"/>
                </a:lnSpc>
              </a:pPr>
              <a:endParaRPr/>
            </a:p>
          </p:txBody>
        </p:sp>
      </p:grpSp>
      <p:grpSp>
        <p:nvGrpSpPr>
          <p:cNvPr id="16" name="Group 16"/>
          <p:cNvGrpSpPr/>
          <p:nvPr/>
        </p:nvGrpSpPr>
        <p:grpSpPr>
          <a:xfrm>
            <a:off x="5340667" y="6953115"/>
            <a:ext cx="1652253" cy="681663"/>
            <a:chOff x="0" y="0"/>
            <a:chExt cx="435161" cy="179533"/>
          </a:xfrm>
        </p:grpSpPr>
        <p:sp>
          <p:nvSpPr>
            <p:cNvPr id="17" name="Freeform 17"/>
            <p:cNvSpPr/>
            <p:nvPr/>
          </p:nvSpPr>
          <p:spPr>
            <a:xfrm>
              <a:off x="0" y="0"/>
              <a:ext cx="435161" cy="179533"/>
            </a:xfrm>
            <a:custGeom>
              <a:avLst/>
              <a:gdLst/>
              <a:ahLst/>
              <a:cxnLst/>
              <a:rect l="l" t="t" r="r" b="b"/>
              <a:pathLst>
                <a:path w="435161" h="179533">
                  <a:moveTo>
                    <a:pt x="89766" y="0"/>
                  </a:moveTo>
                  <a:lnTo>
                    <a:pt x="345395" y="0"/>
                  </a:lnTo>
                  <a:cubicBezTo>
                    <a:pt x="369202" y="0"/>
                    <a:pt x="392035" y="9458"/>
                    <a:pt x="408869" y="26292"/>
                  </a:cubicBezTo>
                  <a:cubicBezTo>
                    <a:pt x="425704" y="43126"/>
                    <a:pt x="435161" y="65959"/>
                    <a:pt x="435161" y="89766"/>
                  </a:cubicBezTo>
                  <a:lnTo>
                    <a:pt x="435161" y="89766"/>
                  </a:lnTo>
                  <a:cubicBezTo>
                    <a:pt x="435161" y="139343"/>
                    <a:pt x="394972" y="179533"/>
                    <a:pt x="345395" y="179533"/>
                  </a:cubicBezTo>
                  <a:lnTo>
                    <a:pt x="89766" y="179533"/>
                  </a:lnTo>
                  <a:cubicBezTo>
                    <a:pt x="40190" y="179533"/>
                    <a:pt x="0" y="139343"/>
                    <a:pt x="0" y="89766"/>
                  </a:cubicBezTo>
                  <a:lnTo>
                    <a:pt x="0" y="89766"/>
                  </a:lnTo>
                  <a:cubicBezTo>
                    <a:pt x="0" y="40190"/>
                    <a:pt x="40190" y="0"/>
                    <a:pt x="89766" y="0"/>
                  </a:cubicBezTo>
                  <a:close/>
                </a:path>
              </a:pathLst>
            </a:custGeom>
            <a:solidFill>
              <a:srgbClr val="000000"/>
            </a:solidFill>
            <a:ln w="19050" cap="rnd">
              <a:solidFill>
                <a:srgbClr val="10A982"/>
              </a:solidFill>
              <a:prstDash val="solid"/>
              <a:round/>
            </a:ln>
          </p:spPr>
        </p:sp>
        <p:sp>
          <p:nvSpPr>
            <p:cNvPr id="18" name="TextBox 18"/>
            <p:cNvSpPr txBox="1"/>
            <p:nvPr/>
          </p:nvSpPr>
          <p:spPr>
            <a:xfrm>
              <a:off x="0" y="-47625"/>
              <a:ext cx="435161" cy="227158"/>
            </a:xfrm>
            <a:prstGeom prst="rect">
              <a:avLst/>
            </a:prstGeom>
          </p:spPr>
          <p:txBody>
            <a:bodyPr lIns="50800" tIns="50800" rIns="50800" bIns="50800" rtlCol="0" anchor="ctr"/>
            <a:lstStyle/>
            <a:p>
              <a:pPr algn="ctr">
                <a:lnSpc>
                  <a:spcPts val="2659"/>
                </a:lnSpc>
              </a:pPr>
              <a:endParaRPr/>
            </a:p>
          </p:txBody>
        </p:sp>
      </p:grpSp>
      <p:sp>
        <p:nvSpPr>
          <p:cNvPr id="19" name="TextBox 19"/>
          <p:cNvSpPr txBox="1"/>
          <p:nvPr/>
        </p:nvSpPr>
        <p:spPr>
          <a:xfrm>
            <a:off x="5434218" y="1752379"/>
            <a:ext cx="12545796" cy="1514475"/>
          </a:xfrm>
          <a:prstGeom prst="rect">
            <a:avLst/>
          </a:prstGeom>
        </p:spPr>
        <p:txBody>
          <a:bodyPr lIns="0" tIns="0" rIns="0" bIns="0" rtlCol="0" anchor="t">
            <a:spAutoFit/>
          </a:bodyPr>
          <a:lstStyle/>
          <a:p>
            <a:pPr algn="l">
              <a:lnSpc>
                <a:spcPts val="3750"/>
              </a:lnSpc>
            </a:pPr>
            <a:r>
              <a:rPr lang="en-US" sz="5000" b="1" spc="355">
                <a:solidFill>
                  <a:srgbClr val="10A982"/>
                </a:solidFill>
                <a:latin typeface="Neue Machina Ultra-Bold"/>
                <a:ea typeface="Neue Machina Ultra-Bold"/>
                <a:cs typeface="Neue Machina Ultra-Bold"/>
                <a:sym typeface="Neue Machina Ultra-Bold"/>
              </a:rPr>
              <a:t>NOM : CHATGPT</a:t>
            </a:r>
          </a:p>
          <a:p>
            <a:pPr algn="l">
              <a:lnSpc>
                <a:spcPts val="3750"/>
              </a:lnSpc>
            </a:pPr>
            <a:endParaRPr lang="en-US" sz="5000" b="1" spc="355">
              <a:solidFill>
                <a:srgbClr val="10A982"/>
              </a:solidFill>
              <a:latin typeface="Neue Machina Ultra-Bold"/>
              <a:ea typeface="Neue Machina Ultra-Bold"/>
              <a:cs typeface="Neue Machina Ultra-Bold"/>
              <a:sym typeface="Neue Machina Ultra-Bold"/>
            </a:endParaRPr>
          </a:p>
          <a:p>
            <a:pPr algn="l">
              <a:lnSpc>
                <a:spcPts val="3750"/>
              </a:lnSpc>
            </a:pPr>
            <a:r>
              <a:rPr lang="en-US" sz="5000" b="1" spc="355">
                <a:solidFill>
                  <a:srgbClr val="10A982"/>
                </a:solidFill>
                <a:latin typeface="Neue Machina Ultra-Bold"/>
                <a:ea typeface="Neue Machina Ultra-Bold"/>
                <a:cs typeface="Neue Machina Ultra-Bold"/>
                <a:sym typeface="Neue Machina Ultra-Bold"/>
              </a:rPr>
              <a:t>TYPE : IA GÉNÉRATIVE DE TEXTE</a:t>
            </a:r>
          </a:p>
        </p:txBody>
      </p:sp>
      <p:sp>
        <p:nvSpPr>
          <p:cNvPr id="20" name="TextBox 20"/>
          <p:cNvSpPr txBox="1"/>
          <p:nvPr/>
        </p:nvSpPr>
        <p:spPr>
          <a:xfrm>
            <a:off x="7619111" y="4033692"/>
            <a:ext cx="6869210" cy="496570"/>
          </a:xfrm>
          <a:prstGeom prst="rect">
            <a:avLst/>
          </a:prstGeom>
        </p:spPr>
        <p:txBody>
          <a:bodyPr lIns="0" tIns="0" rIns="0" bIns="0" rtlCol="0" anchor="t">
            <a:spAutoFit/>
          </a:bodyPr>
          <a:lstStyle/>
          <a:p>
            <a:pPr marL="0" lvl="0" indent="0" algn="just">
              <a:lnSpc>
                <a:spcPts val="3815"/>
              </a:lnSpc>
              <a:spcBef>
                <a:spcPct val="0"/>
              </a:spcBef>
            </a:pPr>
            <a:r>
              <a:rPr lang="en-US" sz="3500" spc="-136">
                <a:solidFill>
                  <a:srgbClr val="10A982"/>
                </a:solidFill>
                <a:latin typeface="Neue Machina"/>
                <a:ea typeface="Neue Machina"/>
                <a:cs typeface="Neue Machina"/>
                <a:sym typeface="Neue Machina"/>
              </a:rPr>
              <a:t>Fondation d’OpenAI.</a:t>
            </a:r>
          </a:p>
        </p:txBody>
      </p:sp>
      <p:sp>
        <p:nvSpPr>
          <p:cNvPr id="21" name="TextBox 21"/>
          <p:cNvSpPr txBox="1"/>
          <p:nvPr/>
        </p:nvSpPr>
        <p:spPr>
          <a:xfrm>
            <a:off x="5434218" y="4099138"/>
            <a:ext cx="1465150" cy="422906"/>
          </a:xfrm>
          <a:prstGeom prst="rect">
            <a:avLst/>
          </a:prstGeom>
        </p:spPr>
        <p:txBody>
          <a:bodyPr lIns="0" tIns="0" rIns="0" bIns="0" rtlCol="0" anchor="t">
            <a:spAutoFit/>
          </a:bodyPr>
          <a:lstStyle/>
          <a:p>
            <a:pPr marL="0" lvl="0" indent="0" algn="ctr">
              <a:lnSpc>
                <a:spcPts val="3269"/>
              </a:lnSpc>
              <a:spcBef>
                <a:spcPct val="0"/>
              </a:spcBef>
            </a:pPr>
            <a:r>
              <a:rPr lang="en-US" sz="2999" spc="-116">
                <a:solidFill>
                  <a:srgbClr val="10A982"/>
                </a:solidFill>
                <a:latin typeface="Neue Machina"/>
                <a:ea typeface="Neue Machina"/>
                <a:cs typeface="Neue Machina"/>
                <a:sym typeface="Neue Machina"/>
              </a:rPr>
              <a:t>2015</a:t>
            </a:r>
          </a:p>
        </p:txBody>
      </p:sp>
      <p:sp>
        <p:nvSpPr>
          <p:cNvPr id="22" name="TextBox 22"/>
          <p:cNvSpPr txBox="1"/>
          <p:nvPr/>
        </p:nvSpPr>
        <p:spPr>
          <a:xfrm>
            <a:off x="5434218" y="5635522"/>
            <a:ext cx="1465150" cy="422906"/>
          </a:xfrm>
          <a:prstGeom prst="rect">
            <a:avLst/>
          </a:prstGeom>
        </p:spPr>
        <p:txBody>
          <a:bodyPr lIns="0" tIns="0" rIns="0" bIns="0" rtlCol="0" anchor="t">
            <a:spAutoFit/>
          </a:bodyPr>
          <a:lstStyle/>
          <a:p>
            <a:pPr marL="0" lvl="0" indent="0" algn="ctr">
              <a:lnSpc>
                <a:spcPts val="3269"/>
              </a:lnSpc>
              <a:spcBef>
                <a:spcPct val="0"/>
              </a:spcBef>
            </a:pPr>
            <a:r>
              <a:rPr lang="en-US" sz="2999" spc="-116">
                <a:solidFill>
                  <a:srgbClr val="10A982"/>
                </a:solidFill>
                <a:latin typeface="Neue Machina"/>
                <a:ea typeface="Neue Machina"/>
                <a:cs typeface="Neue Machina"/>
                <a:sym typeface="Neue Machina"/>
              </a:rPr>
              <a:t>2022</a:t>
            </a:r>
          </a:p>
        </p:txBody>
      </p:sp>
      <p:sp>
        <p:nvSpPr>
          <p:cNvPr id="23" name="TextBox 23"/>
          <p:cNvSpPr txBox="1"/>
          <p:nvPr/>
        </p:nvSpPr>
        <p:spPr>
          <a:xfrm>
            <a:off x="5434218" y="7102020"/>
            <a:ext cx="1465150" cy="422906"/>
          </a:xfrm>
          <a:prstGeom prst="rect">
            <a:avLst/>
          </a:prstGeom>
        </p:spPr>
        <p:txBody>
          <a:bodyPr lIns="0" tIns="0" rIns="0" bIns="0" rtlCol="0" anchor="t">
            <a:spAutoFit/>
          </a:bodyPr>
          <a:lstStyle/>
          <a:p>
            <a:pPr marL="0" lvl="0" indent="0" algn="ctr">
              <a:lnSpc>
                <a:spcPts val="3269"/>
              </a:lnSpc>
              <a:spcBef>
                <a:spcPct val="0"/>
              </a:spcBef>
            </a:pPr>
            <a:r>
              <a:rPr lang="en-US" sz="2999" spc="-116">
                <a:solidFill>
                  <a:srgbClr val="10A982"/>
                </a:solidFill>
                <a:latin typeface="Neue Machina"/>
                <a:ea typeface="Neue Machina"/>
                <a:cs typeface="Neue Machina"/>
                <a:sym typeface="Neue Machina"/>
              </a:rPr>
              <a:t>2023</a:t>
            </a:r>
          </a:p>
        </p:txBody>
      </p:sp>
      <p:sp>
        <p:nvSpPr>
          <p:cNvPr id="24" name="TextBox 24"/>
          <p:cNvSpPr txBox="1"/>
          <p:nvPr/>
        </p:nvSpPr>
        <p:spPr>
          <a:xfrm>
            <a:off x="7619111" y="5360566"/>
            <a:ext cx="7782505" cy="972820"/>
          </a:xfrm>
          <a:prstGeom prst="rect">
            <a:avLst/>
          </a:prstGeom>
        </p:spPr>
        <p:txBody>
          <a:bodyPr lIns="0" tIns="0" rIns="0" bIns="0" rtlCol="0" anchor="t">
            <a:spAutoFit/>
          </a:bodyPr>
          <a:lstStyle/>
          <a:p>
            <a:pPr marL="0" lvl="0" indent="0" algn="l">
              <a:lnSpc>
                <a:spcPts val="3815"/>
              </a:lnSpc>
              <a:spcBef>
                <a:spcPct val="0"/>
              </a:spcBef>
            </a:pPr>
            <a:r>
              <a:rPr lang="en-US" sz="3500" spc="-136">
                <a:solidFill>
                  <a:srgbClr val="10A982"/>
                </a:solidFill>
                <a:latin typeface="Neue Machina"/>
                <a:ea typeface="Neue Machina"/>
                <a:cs typeface="Neue Machina"/>
                <a:sym typeface="Neue Machina"/>
              </a:rPr>
              <a:t>Disponibilité de ChatGPT  auprès du grand public (basé sur GPT-3.5)</a:t>
            </a:r>
          </a:p>
        </p:txBody>
      </p:sp>
      <p:sp>
        <p:nvSpPr>
          <p:cNvPr id="25" name="TextBox 25"/>
          <p:cNvSpPr txBox="1"/>
          <p:nvPr/>
        </p:nvSpPr>
        <p:spPr>
          <a:xfrm>
            <a:off x="7619111" y="7059949"/>
            <a:ext cx="6869210" cy="496570"/>
          </a:xfrm>
          <a:prstGeom prst="rect">
            <a:avLst/>
          </a:prstGeom>
        </p:spPr>
        <p:txBody>
          <a:bodyPr lIns="0" tIns="0" rIns="0" bIns="0" rtlCol="0" anchor="t">
            <a:spAutoFit/>
          </a:bodyPr>
          <a:lstStyle/>
          <a:p>
            <a:pPr marL="0" lvl="0" indent="0" algn="just">
              <a:lnSpc>
                <a:spcPts val="3815"/>
              </a:lnSpc>
              <a:spcBef>
                <a:spcPct val="0"/>
              </a:spcBef>
            </a:pPr>
            <a:r>
              <a:rPr lang="en-US" sz="3500" spc="-136">
                <a:solidFill>
                  <a:srgbClr val="10A982"/>
                </a:solidFill>
                <a:latin typeface="Neue Machina"/>
                <a:ea typeface="Neue Machina"/>
                <a:cs typeface="Neue Machina"/>
                <a:sym typeface="Neue Machina"/>
              </a:rPr>
              <a:t>GPT-4</a:t>
            </a:r>
          </a:p>
        </p:txBody>
      </p:sp>
      <p:sp>
        <p:nvSpPr>
          <p:cNvPr id="26" name="TextBox 26"/>
          <p:cNvSpPr txBox="1"/>
          <p:nvPr/>
        </p:nvSpPr>
        <p:spPr>
          <a:xfrm>
            <a:off x="5434218" y="695325"/>
            <a:ext cx="10533668" cy="276225"/>
          </a:xfrm>
          <a:prstGeom prst="rect">
            <a:avLst/>
          </a:prstGeom>
        </p:spPr>
        <p:txBody>
          <a:bodyPr lIns="0" tIns="0" rIns="0" bIns="0" rtlCol="0" anchor="t">
            <a:spAutoFit/>
          </a:bodyPr>
          <a:lstStyle/>
          <a:p>
            <a:pPr algn="l">
              <a:lnSpc>
                <a:spcPts val="1874"/>
              </a:lnSpc>
            </a:pPr>
            <a:r>
              <a:rPr lang="en-US" sz="2499" u="sng" spc="177">
                <a:solidFill>
                  <a:srgbClr val="10A982"/>
                </a:solidFill>
                <a:latin typeface="Neue Machina"/>
                <a:ea typeface="Neue Machina"/>
                <a:cs typeface="Neue Machina"/>
                <a:sym typeface="Neue Machina"/>
              </a:rPr>
              <a:t>FICHE DE RENSEIGNEMENT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15159314" y="-2579119"/>
            <a:ext cx="5560139" cy="5560139"/>
          </a:xfrm>
          <a:custGeom>
            <a:avLst/>
            <a:gdLst/>
            <a:ahLst/>
            <a:cxnLst/>
            <a:rect l="l" t="t" r="r" b="b"/>
            <a:pathLst>
              <a:path w="5560139" h="5560139">
                <a:moveTo>
                  <a:pt x="0" y="0"/>
                </a:moveTo>
                <a:lnTo>
                  <a:pt x="5560140" y="0"/>
                </a:lnTo>
                <a:lnTo>
                  <a:pt x="5560140" y="5560140"/>
                </a:lnTo>
                <a:lnTo>
                  <a:pt x="0" y="556014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298870" y="5854311"/>
            <a:ext cx="6184059" cy="6184059"/>
          </a:xfrm>
          <a:custGeom>
            <a:avLst/>
            <a:gdLst/>
            <a:ahLst/>
            <a:cxnLst/>
            <a:rect l="l" t="t" r="r" b="b"/>
            <a:pathLst>
              <a:path w="6184059" h="6184059">
                <a:moveTo>
                  <a:pt x="0" y="0"/>
                </a:moveTo>
                <a:lnTo>
                  <a:pt x="6184059" y="0"/>
                </a:lnTo>
                <a:lnTo>
                  <a:pt x="6184059" y="6184059"/>
                </a:lnTo>
                <a:lnTo>
                  <a:pt x="0" y="6184059"/>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TextBox 4"/>
          <p:cNvSpPr txBox="1"/>
          <p:nvPr/>
        </p:nvSpPr>
        <p:spPr>
          <a:xfrm>
            <a:off x="1654861" y="2206235"/>
            <a:ext cx="14978278" cy="3648076"/>
          </a:xfrm>
          <a:prstGeom prst="rect">
            <a:avLst/>
          </a:prstGeom>
        </p:spPr>
        <p:txBody>
          <a:bodyPr lIns="0" tIns="0" rIns="0" bIns="0" rtlCol="0" anchor="t">
            <a:spAutoFit/>
          </a:bodyPr>
          <a:lstStyle/>
          <a:p>
            <a:pPr algn="l">
              <a:lnSpc>
                <a:spcPts val="4199"/>
              </a:lnSpc>
            </a:pPr>
            <a:r>
              <a:rPr lang="en-US" sz="2999" b="1">
                <a:solidFill>
                  <a:srgbClr val="FFFFFF"/>
                </a:solidFill>
                <a:latin typeface="Neue Machina Ultra-Bold"/>
                <a:ea typeface="Neue Machina Ultra-Bold"/>
                <a:cs typeface="Neue Machina Ultra-Bold"/>
                <a:sym typeface="Neue Machina Ultra-Bold"/>
              </a:rPr>
              <a:t>Il y a à l'heure actuelle un manque de données empiriques sur l'impact réel de l'intelligence artificielle sur le traitement de l'information et sur nos fonctions cognitives de façon générale. </a:t>
            </a:r>
          </a:p>
          <a:p>
            <a:pPr algn="l">
              <a:lnSpc>
                <a:spcPts val="4199"/>
              </a:lnSpc>
            </a:pPr>
            <a:endParaRPr lang="en-US" sz="2999" b="1">
              <a:solidFill>
                <a:srgbClr val="FFFFFF"/>
              </a:solidFill>
              <a:latin typeface="Neue Machina Ultra-Bold"/>
              <a:ea typeface="Neue Machina Ultra-Bold"/>
              <a:cs typeface="Neue Machina Ultra-Bold"/>
              <a:sym typeface="Neue Machina Ultra-Bold"/>
            </a:endParaRPr>
          </a:p>
          <a:p>
            <a:pPr algn="l">
              <a:lnSpc>
                <a:spcPts val="4199"/>
              </a:lnSpc>
            </a:pPr>
            <a:r>
              <a:rPr lang="en-US" sz="2999" b="1">
                <a:solidFill>
                  <a:srgbClr val="FFFFFF"/>
                </a:solidFill>
                <a:latin typeface="Neue Machina Ultra-Bold"/>
                <a:ea typeface="Neue Machina Ultra-Bold"/>
                <a:cs typeface="Neue Machina Ultra-Bold"/>
                <a:sym typeface="Neue Machina Ultra-Bold"/>
              </a:rPr>
              <a:t>Ses potentiels bénéfices et risques sont identifiés,mais elle ne devrait être employée que si elle aide à soutenir des objectifs d'apprentissage, de façon à nous "augmenter" et non nous "remplacer".</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2692699" y="7967298"/>
            <a:ext cx="5560139" cy="5560139"/>
          </a:xfrm>
          <a:custGeom>
            <a:avLst/>
            <a:gdLst/>
            <a:ahLst/>
            <a:cxnLst/>
            <a:rect l="l" t="t" r="r" b="b"/>
            <a:pathLst>
              <a:path w="5560139" h="5560139">
                <a:moveTo>
                  <a:pt x="0" y="0"/>
                </a:moveTo>
                <a:lnTo>
                  <a:pt x="5560140" y="0"/>
                </a:lnTo>
                <a:lnTo>
                  <a:pt x="5560140" y="5560140"/>
                </a:lnTo>
                <a:lnTo>
                  <a:pt x="0" y="556014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TextBox 3"/>
          <p:cNvSpPr txBox="1"/>
          <p:nvPr/>
        </p:nvSpPr>
        <p:spPr>
          <a:xfrm>
            <a:off x="1654861" y="1181100"/>
            <a:ext cx="14978278" cy="7858125"/>
          </a:xfrm>
          <a:prstGeom prst="rect">
            <a:avLst/>
          </a:prstGeom>
        </p:spPr>
        <p:txBody>
          <a:bodyPr lIns="0" tIns="0" rIns="0" bIns="0" rtlCol="0" anchor="t">
            <a:spAutoFit/>
          </a:bodyPr>
          <a:lstStyle/>
          <a:p>
            <a:pPr algn="l">
              <a:lnSpc>
                <a:spcPts val="4200"/>
              </a:lnSpc>
            </a:pPr>
            <a:r>
              <a:rPr lang="en-US" sz="3000" b="1">
                <a:solidFill>
                  <a:srgbClr val="FFFFFF"/>
                </a:solidFill>
                <a:latin typeface="Neue Machina Ultra-Bold"/>
                <a:ea typeface="Neue Machina Ultra-Bold"/>
                <a:cs typeface="Neue Machina Ultra-Bold"/>
                <a:sym typeface="Neue Machina Ultra-Bold"/>
              </a:rPr>
              <a:t>Bibliographie</a:t>
            </a:r>
          </a:p>
          <a:p>
            <a:pPr algn="l">
              <a:lnSpc>
                <a:spcPts val="4199"/>
              </a:lnSpc>
            </a:pPr>
            <a:endParaRPr lang="en-US" sz="3000" b="1">
              <a:solidFill>
                <a:srgbClr val="FFFFFF"/>
              </a:solidFill>
              <a:latin typeface="Neue Machina Ultra-Bold"/>
              <a:ea typeface="Neue Machina Ultra-Bold"/>
              <a:cs typeface="Neue Machina Ultra-Bold"/>
              <a:sym typeface="Neue Machina Ultra-Bold"/>
            </a:endParaRPr>
          </a:p>
          <a:p>
            <a:pPr algn="l">
              <a:lnSpc>
                <a:spcPts val="4199"/>
              </a:lnSpc>
            </a:pPr>
            <a:endParaRPr lang="en-US" sz="3000" b="1">
              <a:solidFill>
                <a:srgbClr val="FFFFFF"/>
              </a:solidFill>
              <a:latin typeface="Neue Machina Ultra-Bold"/>
              <a:ea typeface="Neue Machina Ultra-Bold"/>
              <a:cs typeface="Neue Machina Ultra-Bold"/>
              <a:sym typeface="Neue Machina Ultra-Bold"/>
            </a:endParaRPr>
          </a:p>
          <a:p>
            <a:pPr marL="647695" lvl="1" indent="-323848" algn="l">
              <a:lnSpc>
                <a:spcPts val="4199"/>
              </a:lnSpc>
              <a:buFont typeface="Arial"/>
              <a:buChar char="•"/>
            </a:pPr>
            <a:r>
              <a:rPr lang="en-US" sz="2999">
                <a:solidFill>
                  <a:srgbClr val="FFFFFF"/>
                </a:solidFill>
                <a:latin typeface="Neue Machina"/>
                <a:ea typeface="Neue Machina"/>
                <a:cs typeface="Neue Machina"/>
                <a:sym typeface="Neue Machina"/>
              </a:rPr>
              <a:t>Bai, L., Liu, X., &amp; Su, J. (2023). ChatGPT: The cognitive effects on learning and memory. Brain-X, 1(3), Article e30. https://doi.org/10.1002/brx2.30</a:t>
            </a:r>
          </a:p>
          <a:p>
            <a:pPr marL="647695" lvl="1" indent="-323848" algn="l">
              <a:lnSpc>
                <a:spcPts val="4199"/>
              </a:lnSpc>
              <a:buFont typeface="Arial"/>
              <a:buChar char="•"/>
            </a:pPr>
            <a:r>
              <a:rPr lang="en-US" sz="2999">
                <a:solidFill>
                  <a:srgbClr val="FFFFFF"/>
                </a:solidFill>
                <a:latin typeface="Neue Machina"/>
                <a:ea typeface="Neue Machina"/>
                <a:cs typeface="Neue Machina"/>
                <a:sym typeface="Neue Machina"/>
              </a:rPr>
              <a:t>Conseil supérieur de l’éducation et Commission de l’éthique en science et en technologie (2024). Intelligence artificielle générative en enseignement supérieur : enjeux pédagogiques et éthiques, Québec, Le Conseil ; La Commission, 135 p.</a:t>
            </a:r>
          </a:p>
          <a:p>
            <a:pPr marL="647695" lvl="1" indent="-323848" algn="l">
              <a:lnSpc>
                <a:spcPts val="4199"/>
              </a:lnSpc>
              <a:buFont typeface="Arial"/>
              <a:buChar char="•"/>
            </a:pPr>
            <a:r>
              <a:rPr lang="en-US" sz="2999">
                <a:solidFill>
                  <a:srgbClr val="FFFFFF"/>
                </a:solidFill>
                <a:latin typeface="Neue Machina"/>
                <a:ea typeface="Neue Machina"/>
                <a:cs typeface="Neue Machina"/>
                <a:sym typeface="Neue Machina"/>
              </a:rPr>
              <a:t>Dehaene, S. (2018) Apprendre ! Les talents du cerveau, le défi des machines (Odile Jacob, septembre 2018)</a:t>
            </a:r>
          </a:p>
          <a:p>
            <a:pPr marL="647695" lvl="1" indent="-323848" algn="l">
              <a:lnSpc>
                <a:spcPts val="4199"/>
              </a:lnSpc>
              <a:buFont typeface="Arial"/>
              <a:buChar char="•"/>
            </a:pPr>
            <a:r>
              <a:rPr lang="en-US" sz="2999">
                <a:solidFill>
                  <a:srgbClr val="FFFFFF"/>
                </a:solidFill>
                <a:latin typeface="Neue Machina"/>
                <a:ea typeface="Neue Machina"/>
                <a:cs typeface="Neue Machina"/>
                <a:sym typeface="Neue Machina"/>
              </a:rPr>
              <a:t>Venne, J.-F. (2024, 12 février). L’IA nous rendra-t-elle paresseux ? Revue Gestion. Consulté le 18 décembre 2024, sur https:// ww.revuegestion.ca/l-ia-nous-rendra-t- elle-paresseux</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242675" y="5200807"/>
            <a:ext cx="462147" cy="462147"/>
          </a:xfrm>
          <a:custGeom>
            <a:avLst/>
            <a:gdLst/>
            <a:ahLst/>
            <a:cxnLst/>
            <a:rect l="l" t="t" r="r" b="b"/>
            <a:pathLst>
              <a:path w="462147" h="462147">
                <a:moveTo>
                  <a:pt x="0" y="0"/>
                </a:moveTo>
                <a:lnTo>
                  <a:pt x="462147" y="0"/>
                </a:lnTo>
                <a:lnTo>
                  <a:pt x="462147" y="462147"/>
                </a:lnTo>
                <a:lnTo>
                  <a:pt x="0" y="462147"/>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a:ln cap="sq">
            <a:noFill/>
            <a:prstDash val="solid"/>
            <a:miter/>
          </a:ln>
        </p:spPr>
      </p:sp>
      <p:sp>
        <p:nvSpPr>
          <p:cNvPr id="3" name="TextBox 3"/>
          <p:cNvSpPr txBox="1"/>
          <p:nvPr/>
        </p:nvSpPr>
        <p:spPr>
          <a:xfrm>
            <a:off x="1080759" y="4407765"/>
            <a:ext cx="5294203" cy="441157"/>
          </a:xfrm>
          <a:prstGeom prst="rect">
            <a:avLst/>
          </a:prstGeom>
        </p:spPr>
        <p:txBody>
          <a:bodyPr lIns="0" tIns="0" rIns="0" bIns="0" rtlCol="0" anchor="t">
            <a:spAutoFit/>
          </a:bodyPr>
          <a:lstStyle/>
          <a:p>
            <a:pPr marL="0" lvl="0" indent="0" algn="l">
              <a:lnSpc>
                <a:spcPts val="3509"/>
              </a:lnSpc>
              <a:spcBef>
                <a:spcPct val="0"/>
              </a:spcBef>
            </a:pPr>
            <a:r>
              <a:rPr lang="en-US" sz="2506">
                <a:solidFill>
                  <a:srgbClr val="FFFFFF"/>
                </a:solidFill>
                <a:latin typeface="Neue Machina"/>
                <a:ea typeface="Neue Machina"/>
                <a:cs typeface="Neue Machina"/>
                <a:sym typeface="Neue Machina"/>
              </a:rPr>
              <a:t>JUSTINE AUBRY</a:t>
            </a:r>
          </a:p>
        </p:txBody>
      </p:sp>
      <p:sp>
        <p:nvSpPr>
          <p:cNvPr id="4" name="TextBox 4"/>
          <p:cNvSpPr txBox="1"/>
          <p:nvPr/>
        </p:nvSpPr>
        <p:spPr>
          <a:xfrm>
            <a:off x="1080759" y="5189112"/>
            <a:ext cx="5942495" cy="441157"/>
          </a:xfrm>
          <a:prstGeom prst="rect">
            <a:avLst/>
          </a:prstGeom>
        </p:spPr>
        <p:txBody>
          <a:bodyPr lIns="0" tIns="0" rIns="0" bIns="0" rtlCol="0" anchor="t">
            <a:spAutoFit/>
          </a:bodyPr>
          <a:lstStyle/>
          <a:p>
            <a:pPr marL="0" lvl="0" indent="0" algn="l">
              <a:lnSpc>
                <a:spcPts val="3509"/>
              </a:lnSpc>
              <a:spcBef>
                <a:spcPct val="0"/>
              </a:spcBef>
            </a:pPr>
            <a:r>
              <a:rPr lang="en-US" sz="2506">
                <a:solidFill>
                  <a:srgbClr val="FFFFFF"/>
                </a:solidFill>
                <a:latin typeface="Neue Machina"/>
                <a:ea typeface="Neue Machina"/>
                <a:cs typeface="Neue Machina"/>
                <a:sym typeface="Neue Machina"/>
              </a:rPr>
              <a:t>J.AUBRY@UNISTRA.FR</a:t>
            </a:r>
          </a:p>
        </p:txBody>
      </p:sp>
      <p:sp>
        <p:nvSpPr>
          <p:cNvPr id="5" name="Freeform 5"/>
          <p:cNvSpPr/>
          <p:nvPr/>
        </p:nvSpPr>
        <p:spPr>
          <a:xfrm>
            <a:off x="547475" y="9139934"/>
            <a:ext cx="462147" cy="462147"/>
          </a:xfrm>
          <a:custGeom>
            <a:avLst/>
            <a:gdLst/>
            <a:ahLst/>
            <a:cxnLst/>
            <a:rect l="l" t="t" r="r" b="b"/>
            <a:pathLst>
              <a:path w="462147" h="462147">
                <a:moveTo>
                  <a:pt x="0" y="0"/>
                </a:moveTo>
                <a:lnTo>
                  <a:pt x="462147" y="0"/>
                </a:lnTo>
                <a:lnTo>
                  <a:pt x="462147" y="462148"/>
                </a:lnTo>
                <a:lnTo>
                  <a:pt x="0" y="46214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a:ln cap="sq">
            <a:noFill/>
            <a:prstDash val="solid"/>
            <a:miter/>
          </a:ln>
        </p:spPr>
      </p:sp>
      <p:sp>
        <p:nvSpPr>
          <p:cNvPr id="6" name="TextBox 6"/>
          <p:cNvSpPr txBox="1"/>
          <p:nvPr/>
        </p:nvSpPr>
        <p:spPr>
          <a:xfrm>
            <a:off x="1385559" y="8346893"/>
            <a:ext cx="5294203" cy="441157"/>
          </a:xfrm>
          <a:prstGeom prst="rect">
            <a:avLst/>
          </a:prstGeom>
        </p:spPr>
        <p:txBody>
          <a:bodyPr lIns="0" tIns="0" rIns="0" bIns="0" rtlCol="0" anchor="t">
            <a:spAutoFit/>
          </a:bodyPr>
          <a:lstStyle/>
          <a:p>
            <a:pPr marL="0" lvl="0" indent="0" algn="l">
              <a:lnSpc>
                <a:spcPts val="3509"/>
              </a:lnSpc>
              <a:spcBef>
                <a:spcPct val="0"/>
              </a:spcBef>
            </a:pPr>
            <a:r>
              <a:rPr lang="en-US" sz="2506">
                <a:solidFill>
                  <a:srgbClr val="FFFFFF"/>
                </a:solidFill>
                <a:latin typeface="Neue Machina"/>
                <a:ea typeface="Neue Machina"/>
                <a:cs typeface="Neue Machina"/>
                <a:sym typeface="Neue Machina"/>
              </a:rPr>
              <a:t>MAGALI RISCH</a:t>
            </a:r>
          </a:p>
        </p:txBody>
      </p:sp>
      <p:sp>
        <p:nvSpPr>
          <p:cNvPr id="7" name="TextBox 7"/>
          <p:cNvSpPr txBox="1"/>
          <p:nvPr/>
        </p:nvSpPr>
        <p:spPr>
          <a:xfrm>
            <a:off x="1385559" y="9128240"/>
            <a:ext cx="5942495" cy="441157"/>
          </a:xfrm>
          <a:prstGeom prst="rect">
            <a:avLst/>
          </a:prstGeom>
        </p:spPr>
        <p:txBody>
          <a:bodyPr lIns="0" tIns="0" rIns="0" bIns="0" rtlCol="0" anchor="t">
            <a:spAutoFit/>
          </a:bodyPr>
          <a:lstStyle/>
          <a:p>
            <a:pPr marL="0" lvl="0" indent="0" algn="l">
              <a:lnSpc>
                <a:spcPts val="3509"/>
              </a:lnSpc>
              <a:spcBef>
                <a:spcPct val="0"/>
              </a:spcBef>
            </a:pPr>
            <a:r>
              <a:rPr lang="en-US" sz="2506">
                <a:solidFill>
                  <a:srgbClr val="FFFFFF"/>
                </a:solidFill>
                <a:latin typeface="Neue Machina"/>
                <a:ea typeface="Neue Machina"/>
                <a:cs typeface="Neue Machina"/>
                <a:sym typeface="Neue Machina"/>
              </a:rPr>
              <a:t>MRISCH@UNISTRA.FR</a:t>
            </a:r>
          </a:p>
        </p:txBody>
      </p:sp>
      <p:sp>
        <p:nvSpPr>
          <p:cNvPr id="8" name="Freeform 8"/>
          <p:cNvSpPr/>
          <p:nvPr/>
        </p:nvSpPr>
        <p:spPr>
          <a:xfrm>
            <a:off x="547475" y="7170371"/>
            <a:ext cx="462147" cy="462147"/>
          </a:xfrm>
          <a:custGeom>
            <a:avLst/>
            <a:gdLst/>
            <a:ahLst/>
            <a:cxnLst/>
            <a:rect l="l" t="t" r="r" b="b"/>
            <a:pathLst>
              <a:path w="462147" h="462147">
                <a:moveTo>
                  <a:pt x="0" y="0"/>
                </a:moveTo>
                <a:lnTo>
                  <a:pt x="462147" y="0"/>
                </a:lnTo>
                <a:lnTo>
                  <a:pt x="462147" y="462147"/>
                </a:lnTo>
                <a:lnTo>
                  <a:pt x="0" y="462147"/>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a:ln cap="sq">
            <a:noFill/>
            <a:prstDash val="solid"/>
            <a:miter/>
          </a:ln>
        </p:spPr>
      </p:sp>
      <p:sp>
        <p:nvSpPr>
          <p:cNvPr id="9" name="TextBox 9"/>
          <p:cNvSpPr txBox="1"/>
          <p:nvPr/>
        </p:nvSpPr>
        <p:spPr>
          <a:xfrm>
            <a:off x="1385559" y="6377329"/>
            <a:ext cx="5294203" cy="441157"/>
          </a:xfrm>
          <a:prstGeom prst="rect">
            <a:avLst/>
          </a:prstGeom>
        </p:spPr>
        <p:txBody>
          <a:bodyPr lIns="0" tIns="0" rIns="0" bIns="0" rtlCol="0" anchor="t">
            <a:spAutoFit/>
          </a:bodyPr>
          <a:lstStyle/>
          <a:p>
            <a:pPr marL="0" lvl="0" indent="0" algn="l">
              <a:lnSpc>
                <a:spcPts val="3509"/>
              </a:lnSpc>
              <a:spcBef>
                <a:spcPct val="0"/>
              </a:spcBef>
            </a:pPr>
            <a:r>
              <a:rPr lang="en-US" sz="2506">
                <a:solidFill>
                  <a:srgbClr val="FFFFFF"/>
                </a:solidFill>
                <a:latin typeface="Neue Machina"/>
                <a:ea typeface="Neue Machina"/>
                <a:cs typeface="Neue Machina"/>
                <a:sym typeface="Neue Machina"/>
              </a:rPr>
              <a:t>EYMERIC MANZINALI</a:t>
            </a:r>
          </a:p>
        </p:txBody>
      </p:sp>
      <p:sp>
        <p:nvSpPr>
          <p:cNvPr id="10" name="TextBox 10"/>
          <p:cNvSpPr txBox="1"/>
          <p:nvPr/>
        </p:nvSpPr>
        <p:spPr>
          <a:xfrm>
            <a:off x="1385559" y="7158676"/>
            <a:ext cx="5942495" cy="441157"/>
          </a:xfrm>
          <a:prstGeom prst="rect">
            <a:avLst/>
          </a:prstGeom>
        </p:spPr>
        <p:txBody>
          <a:bodyPr lIns="0" tIns="0" rIns="0" bIns="0" rtlCol="0" anchor="t">
            <a:spAutoFit/>
          </a:bodyPr>
          <a:lstStyle/>
          <a:p>
            <a:pPr marL="0" lvl="0" indent="0" algn="l">
              <a:lnSpc>
                <a:spcPts val="3509"/>
              </a:lnSpc>
              <a:spcBef>
                <a:spcPct val="0"/>
              </a:spcBef>
            </a:pPr>
            <a:r>
              <a:rPr lang="en-US" sz="2506">
                <a:solidFill>
                  <a:srgbClr val="FFFFFF"/>
                </a:solidFill>
                <a:latin typeface="Neue Machina"/>
                <a:ea typeface="Neue Machina"/>
                <a:cs typeface="Neue Machina"/>
                <a:sym typeface="Neue Machina"/>
              </a:rPr>
              <a:t>MANZINALI@UNISTRA.FR</a:t>
            </a:r>
          </a:p>
        </p:txBody>
      </p:sp>
      <p:sp>
        <p:nvSpPr>
          <p:cNvPr id="11" name="TextBox 11"/>
          <p:cNvSpPr txBox="1"/>
          <p:nvPr/>
        </p:nvSpPr>
        <p:spPr>
          <a:xfrm>
            <a:off x="242675" y="1658298"/>
            <a:ext cx="9571371" cy="2038349"/>
          </a:xfrm>
          <a:prstGeom prst="rect">
            <a:avLst/>
          </a:prstGeom>
        </p:spPr>
        <p:txBody>
          <a:bodyPr lIns="0" tIns="0" rIns="0" bIns="0" rtlCol="0" anchor="t">
            <a:spAutoFit/>
          </a:bodyPr>
          <a:lstStyle/>
          <a:p>
            <a:pPr algn="l">
              <a:lnSpc>
                <a:spcPts val="7499"/>
              </a:lnSpc>
            </a:pPr>
            <a:r>
              <a:rPr lang="en-US" sz="9999" spc="709">
                <a:solidFill>
                  <a:srgbClr val="F6383D"/>
                </a:solidFill>
                <a:latin typeface="Neue Machina"/>
                <a:ea typeface="Neue Machina"/>
                <a:cs typeface="Neue Machina"/>
                <a:sym typeface="Neue Machina"/>
              </a:rPr>
              <a:t>NOUS CONTACTER</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sp>
      <p:grpSp>
        <p:nvGrpSpPr>
          <p:cNvPr id="3" name="Group 3"/>
          <p:cNvGrpSpPr/>
          <p:nvPr/>
        </p:nvGrpSpPr>
        <p:grpSpPr>
          <a:xfrm>
            <a:off x="1360958" y="-2639542"/>
            <a:ext cx="15566084" cy="1556608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BD59">
                <a:alpha val="14902"/>
              </a:srgbClr>
            </a:solidFill>
          </p:spPr>
        </p:sp>
        <p:sp>
          <p:nvSpPr>
            <p:cNvPr id="5" name="TextBox 5"/>
            <p:cNvSpPr txBox="1"/>
            <p:nvPr/>
          </p:nvSpPr>
          <p:spPr>
            <a:xfrm>
              <a:off x="76200" y="38100"/>
              <a:ext cx="660400" cy="698500"/>
            </a:xfrm>
            <a:prstGeom prst="rect">
              <a:avLst/>
            </a:prstGeom>
          </p:spPr>
          <p:txBody>
            <a:bodyPr lIns="50800" tIns="50800" rIns="50800" bIns="50800" rtlCol="0" anchor="ctr"/>
            <a:lstStyle/>
            <a:p>
              <a:pPr algn="ctr">
                <a:lnSpc>
                  <a:spcPts val="2659"/>
                </a:lnSpc>
                <a:spcBef>
                  <a:spcPct val="0"/>
                </a:spcBef>
              </a:pPr>
              <a:endParaRPr/>
            </a:p>
          </p:txBody>
        </p:sp>
      </p:grpSp>
      <p:grpSp>
        <p:nvGrpSpPr>
          <p:cNvPr id="6" name="Group 6"/>
          <p:cNvGrpSpPr/>
          <p:nvPr/>
        </p:nvGrpSpPr>
        <p:grpSpPr>
          <a:xfrm>
            <a:off x="2934241" y="-1066259"/>
            <a:ext cx="12419518" cy="12419518"/>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BD59">
                <a:alpha val="14902"/>
              </a:srgbClr>
            </a:solidFill>
          </p:spPr>
        </p:sp>
        <p:sp>
          <p:nvSpPr>
            <p:cNvPr id="8" name="TextBox 8"/>
            <p:cNvSpPr txBox="1"/>
            <p:nvPr/>
          </p:nvSpPr>
          <p:spPr>
            <a:xfrm>
              <a:off x="76200" y="38100"/>
              <a:ext cx="660400" cy="698500"/>
            </a:xfrm>
            <a:prstGeom prst="rect">
              <a:avLst/>
            </a:prstGeom>
          </p:spPr>
          <p:txBody>
            <a:bodyPr lIns="50800" tIns="50800" rIns="50800" bIns="50800" rtlCol="0" anchor="ctr"/>
            <a:lstStyle/>
            <a:p>
              <a:pPr algn="ctr">
                <a:lnSpc>
                  <a:spcPts val="2659"/>
                </a:lnSpc>
                <a:spcBef>
                  <a:spcPct val="0"/>
                </a:spcBef>
              </a:pPr>
              <a:endParaRPr/>
            </a:p>
          </p:txBody>
        </p:sp>
      </p:grpSp>
      <p:sp>
        <p:nvSpPr>
          <p:cNvPr id="9" name="Freeform 9"/>
          <p:cNvSpPr/>
          <p:nvPr/>
        </p:nvSpPr>
        <p:spPr>
          <a:xfrm>
            <a:off x="-2625898" y="8256567"/>
            <a:ext cx="5560139" cy="5560139"/>
          </a:xfrm>
          <a:custGeom>
            <a:avLst/>
            <a:gdLst/>
            <a:ahLst/>
            <a:cxnLst/>
            <a:rect l="l" t="t" r="r" b="b"/>
            <a:pathLst>
              <a:path w="5560139" h="5560139">
                <a:moveTo>
                  <a:pt x="0" y="0"/>
                </a:moveTo>
                <a:lnTo>
                  <a:pt x="5560139" y="0"/>
                </a:lnTo>
                <a:lnTo>
                  <a:pt x="5560139" y="5560139"/>
                </a:lnTo>
                <a:lnTo>
                  <a:pt x="0" y="5560139"/>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10" name="Freeform 10"/>
          <p:cNvSpPr/>
          <p:nvPr/>
        </p:nvSpPr>
        <p:spPr>
          <a:xfrm>
            <a:off x="15792846" y="-3150588"/>
            <a:ext cx="5560139" cy="5560139"/>
          </a:xfrm>
          <a:custGeom>
            <a:avLst/>
            <a:gdLst/>
            <a:ahLst/>
            <a:cxnLst/>
            <a:rect l="l" t="t" r="r" b="b"/>
            <a:pathLst>
              <a:path w="5560139" h="5560139">
                <a:moveTo>
                  <a:pt x="0" y="0"/>
                </a:moveTo>
                <a:lnTo>
                  <a:pt x="5560139" y="0"/>
                </a:lnTo>
                <a:lnTo>
                  <a:pt x="5560139" y="5560140"/>
                </a:lnTo>
                <a:lnTo>
                  <a:pt x="0" y="5560140"/>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11" name="TextBox 11"/>
          <p:cNvSpPr txBox="1"/>
          <p:nvPr/>
        </p:nvSpPr>
        <p:spPr>
          <a:xfrm>
            <a:off x="2828326" y="4689311"/>
            <a:ext cx="12631348" cy="4593863"/>
          </a:xfrm>
          <a:prstGeom prst="rect">
            <a:avLst/>
          </a:prstGeom>
        </p:spPr>
        <p:txBody>
          <a:bodyPr lIns="0" tIns="0" rIns="0" bIns="0" rtlCol="0" anchor="t">
            <a:spAutoFit/>
          </a:bodyPr>
          <a:lstStyle/>
          <a:p>
            <a:pPr algn="ctr">
              <a:lnSpc>
                <a:spcPts val="16825"/>
              </a:lnSpc>
            </a:pPr>
            <a:r>
              <a:rPr lang="en-US" sz="22434" spc="1592">
                <a:solidFill>
                  <a:srgbClr val="F6383D"/>
                </a:solidFill>
                <a:latin typeface="TT Octosquares Condensed"/>
                <a:ea typeface="TT Octosquares Condensed"/>
                <a:cs typeface="TT Octosquares Condensed"/>
                <a:sym typeface="TT Octosquares Condensed"/>
              </a:rPr>
              <a:t>THANK YOU</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rgbClr val="FFDE59">
                <a:alpha val="100000"/>
              </a:srgbClr>
            </a:gs>
            <a:gs pos="100000">
              <a:srgbClr val="FF914D">
                <a:alpha val="100000"/>
              </a:srgbClr>
            </a:gs>
          </a:gsLst>
          <a:lin ang="0"/>
        </a:gradFill>
        <a:effectLst/>
      </p:bgPr>
    </p:bg>
    <p:spTree>
      <p:nvGrpSpPr>
        <p:cNvPr id="1" name=""/>
        <p:cNvGrpSpPr/>
        <p:nvPr/>
      </p:nvGrpSpPr>
      <p:grpSpPr>
        <a:xfrm>
          <a:off x="0" y="0"/>
          <a:ext cx="0" cy="0"/>
          <a:chOff x="0" y="0"/>
          <a:chExt cx="0" cy="0"/>
        </a:xfrm>
      </p:grpSpPr>
      <p:sp>
        <p:nvSpPr>
          <p:cNvPr id="2" name="Freeform 2"/>
          <p:cNvSpPr/>
          <p:nvPr/>
        </p:nvSpPr>
        <p:spPr>
          <a:xfrm>
            <a:off x="-2780070" y="8639083"/>
            <a:ext cx="5560139" cy="5560139"/>
          </a:xfrm>
          <a:custGeom>
            <a:avLst/>
            <a:gdLst/>
            <a:ahLst/>
            <a:cxnLst/>
            <a:rect l="l" t="t" r="r" b="b"/>
            <a:pathLst>
              <a:path w="5560139" h="5560139">
                <a:moveTo>
                  <a:pt x="0" y="0"/>
                </a:moveTo>
                <a:lnTo>
                  <a:pt x="5560140" y="0"/>
                </a:lnTo>
                <a:lnTo>
                  <a:pt x="5560140" y="5560139"/>
                </a:lnTo>
                <a:lnTo>
                  <a:pt x="0" y="5560139"/>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4267991" y="-489843"/>
            <a:ext cx="5560139" cy="5560139"/>
          </a:xfrm>
          <a:custGeom>
            <a:avLst/>
            <a:gdLst/>
            <a:ahLst/>
            <a:cxnLst/>
            <a:rect l="l" t="t" r="r" b="b"/>
            <a:pathLst>
              <a:path w="5560139" h="5560139">
                <a:moveTo>
                  <a:pt x="0" y="0"/>
                </a:moveTo>
                <a:lnTo>
                  <a:pt x="5560139" y="0"/>
                </a:lnTo>
                <a:lnTo>
                  <a:pt x="5560139" y="5560139"/>
                </a:lnTo>
                <a:lnTo>
                  <a:pt x="0" y="5560139"/>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14420391" y="-337443"/>
            <a:ext cx="5560139" cy="5560139"/>
          </a:xfrm>
          <a:custGeom>
            <a:avLst/>
            <a:gdLst/>
            <a:ahLst/>
            <a:cxnLst/>
            <a:rect l="l" t="t" r="r" b="b"/>
            <a:pathLst>
              <a:path w="5560139" h="5560139">
                <a:moveTo>
                  <a:pt x="0" y="0"/>
                </a:moveTo>
                <a:lnTo>
                  <a:pt x="5560139" y="0"/>
                </a:lnTo>
                <a:lnTo>
                  <a:pt x="5560139" y="5560139"/>
                </a:lnTo>
                <a:lnTo>
                  <a:pt x="0" y="5560139"/>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a:off x="-2780070" y="7175002"/>
            <a:ext cx="5560139" cy="5560139"/>
          </a:xfrm>
          <a:custGeom>
            <a:avLst/>
            <a:gdLst/>
            <a:ahLst/>
            <a:cxnLst/>
            <a:rect l="l" t="t" r="r" b="b"/>
            <a:pathLst>
              <a:path w="5560139" h="5560139">
                <a:moveTo>
                  <a:pt x="0" y="0"/>
                </a:moveTo>
                <a:lnTo>
                  <a:pt x="5560140" y="0"/>
                </a:lnTo>
                <a:lnTo>
                  <a:pt x="5560140" y="5560140"/>
                </a:lnTo>
                <a:lnTo>
                  <a:pt x="0" y="556014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TextBox 6"/>
          <p:cNvSpPr txBox="1"/>
          <p:nvPr/>
        </p:nvSpPr>
        <p:spPr>
          <a:xfrm>
            <a:off x="1654470" y="4838700"/>
            <a:ext cx="14979061" cy="990600"/>
          </a:xfrm>
          <a:prstGeom prst="rect">
            <a:avLst/>
          </a:prstGeom>
        </p:spPr>
        <p:txBody>
          <a:bodyPr lIns="0" tIns="0" rIns="0" bIns="0" rtlCol="0" anchor="t">
            <a:spAutoFit/>
          </a:bodyPr>
          <a:lstStyle/>
          <a:p>
            <a:pPr algn="l">
              <a:lnSpc>
                <a:spcPts val="6750"/>
              </a:lnSpc>
            </a:pPr>
            <a:r>
              <a:rPr lang="en-US" sz="9000" b="1" spc="639">
                <a:solidFill>
                  <a:srgbClr val="000000"/>
                </a:solidFill>
                <a:latin typeface="Neue Machina Ultra-Bold"/>
                <a:ea typeface="Neue Machina Ultra-Bold"/>
                <a:cs typeface="Neue Machina Ultra-Bold"/>
                <a:sym typeface="Neue Machina Ultra-Bold"/>
              </a:rPr>
              <a:t>MODÈLE DE LANGAGE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15789329" y="-2927735"/>
            <a:ext cx="5560139" cy="5560139"/>
          </a:xfrm>
          <a:custGeom>
            <a:avLst/>
            <a:gdLst/>
            <a:ahLst/>
            <a:cxnLst/>
            <a:rect l="l" t="t" r="r" b="b"/>
            <a:pathLst>
              <a:path w="5560139" h="5560139">
                <a:moveTo>
                  <a:pt x="0" y="0"/>
                </a:moveTo>
                <a:lnTo>
                  <a:pt x="5560140" y="0"/>
                </a:lnTo>
                <a:lnTo>
                  <a:pt x="5560140" y="5560140"/>
                </a:lnTo>
                <a:lnTo>
                  <a:pt x="0" y="556014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2692699" y="7967298"/>
            <a:ext cx="5560139" cy="5560139"/>
          </a:xfrm>
          <a:custGeom>
            <a:avLst/>
            <a:gdLst/>
            <a:ahLst/>
            <a:cxnLst/>
            <a:rect l="l" t="t" r="r" b="b"/>
            <a:pathLst>
              <a:path w="5560139" h="5560139">
                <a:moveTo>
                  <a:pt x="0" y="0"/>
                </a:moveTo>
                <a:lnTo>
                  <a:pt x="5560140" y="0"/>
                </a:lnTo>
                <a:lnTo>
                  <a:pt x="5560140" y="5560140"/>
                </a:lnTo>
                <a:lnTo>
                  <a:pt x="0" y="556014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TextBox 4"/>
          <p:cNvSpPr txBox="1"/>
          <p:nvPr/>
        </p:nvSpPr>
        <p:spPr>
          <a:xfrm>
            <a:off x="5433348" y="779456"/>
            <a:ext cx="11240735" cy="1495425"/>
          </a:xfrm>
          <a:prstGeom prst="rect">
            <a:avLst/>
          </a:prstGeom>
        </p:spPr>
        <p:txBody>
          <a:bodyPr lIns="0" tIns="0" rIns="0" bIns="0" rtlCol="0" anchor="t">
            <a:spAutoFit/>
          </a:bodyPr>
          <a:lstStyle/>
          <a:p>
            <a:pPr algn="l">
              <a:lnSpc>
                <a:spcPts val="3750"/>
              </a:lnSpc>
            </a:pPr>
            <a:r>
              <a:rPr lang="en-US" sz="5000" spc="355">
                <a:solidFill>
                  <a:srgbClr val="FFBD59"/>
                </a:solidFill>
                <a:latin typeface="TT Octosquares Condensed"/>
                <a:ea typeface="TT Octosquares Condensed"/>
                <a:cs typeface="TT Octosquares Condensed"/>
                <a:sym typeface="TT Octosquares Condensed"/>
              </a:rPr>
              <a:t>GPT =</a:t>
            </a:r>
          </a:p>
          <a:p>
            <a:pPr algn="l">
              <a:lnSpc>
                <a:spcPts val="3750"/>
              </a:lnSpc>
            </a:pPr>
            <a:endParaRPr lang="en-US" sz="5000" spc="355">
              <a:solidFill>
                <a:srgbClr val="FFBD59"/>
              </a:solidFill>
              <a:latin typeface="TT Octosquares Condensed"/>
              <a:ea typeface="TT Octosquares Condensed"/>
              <a:cs typeface="TT Octosquares Condensed"/>
              <a:sym typeface="TT Octosquares Condensed"/>
            </a:endParaRPr>
          </a:p>
          <a:p>
            <a:pPr algn="l">
              <a:lnSpc>
                <a:spcPts val="3750"/>
              </a:lnSpc>
            </a:pPr>
            <a:endParaRPr lang="en-US" sz="5000" spc="355">
              <a:solidFill>
                <a:srgbClr val="FFBD59"/>
              </a:solidFill>
              <a:latin typeface="TT Octosquares Condensed"/>
              <a:ea typeface="TT Octosquares Condensed"/>
              <a:cs typeface="TT Octosquares Condensed"/>
              <a:sym typeface="TT Octosquares Condensed"/>
            </a:endParaRPr>
          </a:p>
        </p:txBody>
      </p:sp>
      <p:grpSp>
        <p:nvGrpSpPr>
          <p:cNvPr id="5" name="Group 5"/>
          <p:cNvGrpSpPr/>
          <p:nvPr/>
        </p:nvGrpSpPr>
        <p:grpSpPr>
          <a:xfrm>
            <a:off x="7472235" y="630592"/>
            <a:ext cx="1784828" cy="681663"/>
            <a:chOff x="0" y="0"/>
            <a:chExt cx="470078" cy="179533"/>
          </a:xfrm>
        </p:grpSpPr>
        <p:sp>
          <p:nvSpPr>
            <p:cNvPr id="6" name="Freeform 6"/>
            <p:cNvSpPr/>
            <p:nvPr/>
          </p:nvSpPr>
          <p:spPr>
            <a:xfrm>
              <a:off x="0" y="0"/>
              <a:ext cx="470078" cy="179533"/>
            </a:xfrm>
            <a:custGeom>
              <a:avLst/>
              <a:gdLst/>
              <a:ahLst/>
              <a:cxnLst/>
              <a:rect l="l" t="t" r="r" b="b"/>
              <a:pathLst>
                <a:path w="470078" h="179533">
                  <a:moveTo>
                    <a:pt x="89766" y="0"/>
                  </a:moveTo>
                  <a:lnTo>
                    <a:pt x="380312" y="0"/>
                  </a:lnTo>
                  <a:cubicBezTo>
                    <a:pt x="404119" y="0"/>
                    <a:pt x="426952" y="9458"/>
                    <a:pt x="443786" y="26292"/>
                  </a:cubicBezTo>
                  <a:cubicBezTo>
                    <a:pt x="460621" y="43126"/>
                    <a:pt x="470078" y="65959"/>
                    <a:pt x="470078" y="89766"/>
                  </a:cubicBezTo>
                  <a:lnTo>
                    <a:pt x="470078" y="89766"/>
                  </a:lnTo>
                  <a:cubicBezTo>
                    <a:pt x="470078" y="139343"/>
                    <a:pt x="429888" y="179533"/>
                    <a:pt x="380312" y="179533"/>
                  </a:cubicBezTo>
                  <a:lnTo>
                    <a:pt x="89766" y="179533"/>
                  </a:lnTo>
                  <a:cubicBezTo>
                    <a:pt x="40190" y="179533"/>
                    <a:pt x="0" y="139343"/>
                    <a:pt x="0" y="89766"/>
                  </a:cubicBezTo>
                  <a:lnTo>
                    <a:pt x="0" y="89766"/>
                  </a:lnTo>
                  <a:cubicBezTo>
                    <a:pt x="0" y="40190"/>
                    <a:pt x="40190" y="0"/>
                    <a:pt x="89766" y="0"/>
                  </a:cubicBezTo>
                  <a:close/>
                </a:path>
              </a:pathLst>
            </a:custGeom>
            <a:solidFill>
              <a:srgbClr val="000000"/>
            </a:solidFill>
            <a:ln w="19050" cap="rnd">
              <a:solidFill>
                <a:srgbClr val="FFBD59"/>
              </a:solidFill>
              <a:prstDash val="solid"/>
              <a:round/>
            </a:ln>
          </p:spPr>
        </p:sp>
        <p:sp>
          <p:nvSpPr>
            <p:cNvPr id="7" name="TextBox 7"/>
            <p:cNvSpPr txBox="1"/>
            <p:nvPr/>
          </p:nvSpPr>
          <p:spPr>
            <a:xfrm>
              <a:off x="0" y="-38100"/>
              <a:ext cx="470078" cy="217633"/>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9642320" y="630592"/>
            <a:ext cx="1799559" cy="681663"/>
            <a:chOff x="0" y="0"/>
            <a:chExt cx="473958" cy="179533"/>
          </a:xfrm>
        </p:grpSpPr>
        <p:sp>
          <p:nvSpPr>
            <p:cNvPr id="9" name="Freeform 9"/>
            <p:cNvSpPr/>
            <p:nvPr/>
          </p:nvSpPr>
          <p:spPr>
            <a:xfrm>
              <a:off x="0" y="0"/>
              <a:ext cx="473958" cy="179533"/>
            </a:xfrm>
            <a:custGeom>
              <a:avLst/>
              <a:gdLst/>
              <a:ahLst/>
              <a:cxnLst/>
              <a:rect l="l" t="t" r="r" b="b"/>
              <a:pathLst>
                <a:path w="473958" h="179533">
                  <a:moveTo>
                    <a:pt x="89766" y="0"/>
                  </a:moveTo>
                  <a:lnTo>
                    <a:pt x="384191" y="0"/>
                  </a:lnTo>
                  <a:cubicBezTo>
                    <a:pt x="433768" y="0"/>
                    <a:pt x="473958" y="40190"/>
                    <a:pt x="473958" y="89766"/>
                  </a:cubicBezTo>
                  <a:lnTo>
                    <a:pt x="473958" y="89766"/>
                  </a:lnTo>
                  <a:cubicBezTo>
                    <a:pt x="473958" y="113574"/>
                    <a:pt x="464500" y="136406"/>
                    <a:pt x="447666" y="153241"/>
                  </a:cubicBezTo>
                  <a:cubicBezTo>
                    <a:pt x="430831" y="170075"/>
                    <a:pt x="407999" y="179533"/>
                    <a:pt x="384191" y="179533"/>
                  </a:cubicBezTo>
                  <a:lnTo>
                    <a:pt x="89766" y="179533"/>
                  </a:lnTo>
                  <a:cubicBezTo>
                    <a:pt x="40190" y="179533"/>
                    <a:pt x="0" y="139343"/>
                    <a:pt x="0" y="89766"/>
                  </a:cubicBezTo>
                  <a:lnTo>
                    <a:pt x="0" y="89766"/>
                  </a:lnTo>
                  <a:cubicBezTo>
                    <a:pt x="0" y="40190"/>
                    <a:pt x="40190" y="0"/>
                    <a:pt x="89766" y="0"/>
                  </a:cubicBezTo>
                  <a:close/>
                </a:path>
              </a:pathLst>
            </a:custGeom>
            <a:solidFill>
              <a:srgbClr val="000000"/>
            </a:solidFill>
            <a:ln w="19050" cap="rnd">
              <a:solidFill>
                <a:srgbClr val="10A982"/>
              </a:solidFill>
              <a:prstDash val="solid"/>
              <a:round/>
            </a:ln>
          </p:spPr>
        </p:sp>
        <p:sp>
          <p:nvSpPr>
            <p:cNvPr id="10" name="TextBox 10"/>
            <p:cNvSpPr txBox="1"/>
            <p:nvPr/>
          </p:nvSpPr>
          <p:spPr>
            <a:xfrm>
              <a:off x="0" y="-38100"/>
              <a:ext cx="473958" cy="217633"/>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a:off x="11822879" y="630592"/>
            <a:ext cx="1946864" cy="681663"/>
            <a:chOff x="0" y="0"/>
            <a:chExt cx="512754" cy="179533"/>
          </a:xfrm>
        </p:grpSpPr>
        <p:sp>
          <p:nvSpPr>
            <p:cNvPr id="12" name="Freeform 12"/>
            <p:cNvSpPr/>
            <p:nvPr/>
          </p:nvSpPr>
          <p:spPr>
            <a:xfrm>
              <a:off x="0" y="0"/>
              <a:ext cx="512754" cy="179533"/>
            </a:xfrm>
            <a:custGeom>
              <a:avLst/>
              <a:gdLst/>
              <a:ahLst/>
              <a:cxnLst/>
              <a:rect l="l" t="t" r="r" b="b"/>
              <a:pathLst>
                <a:path w="512754" h="179533">
                  <a:moveTo>
                    <a:pt x="89766" y="0"/>
                  </a:moveTo>
                  <a:lnTo>
                    <a:pt x="422988" y="0"/>
                  </a:lnTo>
                  <a:cubicBezTo>
                    <a:pt x="446796" y="0"/>
                    <a:pt x="469628" y="9458"/>
                    <a:pt x="486462" y="26292"/>
                  </a:cubicBezTo>
                  <a:cubicBezTo>
                    <a:pt x="503297" y="43126"/>
                    <a:pt x="512754" y="65959"/>
                    <a:pt x="512754" y="89766"/>
                  </a:cubicBezTo>
                  <a:lnTo>
                    <a:pt x="512754" y="89766"/>
                  </a:lnTo>
                  <a:cubicBezTo>
                    <a:pt x="512754" y="139343"/>
                    <a:pt x="472565" y="179533"/>
                    <a:pt x="422988" y="179533"/>
                  </a:cubicBezTo>
                  <a:lnTo>
                    <a:pt x="89766" y="179533"/>
                  </a:lnTo>
                  <a:cubicBezTo>
                    <a:pt x="40190" y="179533"/>
                    <a:pt x="0" y="139343"/>
                    <a:pt x="0" y="89766"/>
                  </a:cubicBezTo>
                  <a:lnTo>
                    <a:pt x="0" y="89766"/>
                  </a:lnTo>
                  <a:cubicBezTo>
                    <a:pt x="0" y="40190"/>
                    <a:pt x="40190" y="0"/>
                    <a:pt x="89766" y="0"/>
                  </a:cubicBezTo>
                  <a:close/>
                </a:path>
              </a:pathLst>
            </a:custGeom>
            <a:solidFill>
              <a:srgbClr val="000000"/>
            </a:solidFill>
            <a:ln w="19050" cap="rnd">
              <a:solidFill>
                <a:srgbClr val="10A982"/>
              </a:solidFill>
              <a:prstDash val="solid"/>
              <a:round/>
            </a:ln>
          </p:spPr>
        </p:sp>
        <p:sp>
          <p:nvSpPr>
            <p:cNvPr id="13" name="TextBox 13"/>
            <p:cNvSpPr txBox="1"/>
            <p:nvPr/>
          </p:nvSpPr>
          <p:spPr>
            <a:xfrm>
              <a:off x="0" y="-38100"/>
              <a:ext cx="512754" cy="217633"/>
            </a:xfrm>
            <a:prstGeom prst="rect">
              <a:avLst/>
            </a:prstGeom>
          </p:spPr>
          <p:txBody>
            <a:bodyPr lIns="50800" tIns="50800" rIns="50800" bIns="50800" rtlCol="0" anchor="ctr"/>
            <a:lstStyle/>
            <a:p>
              <a:pPr algn="ctr">
                <a:lnSpc>
                  <a:spcPts val="2659"/>
                </a:lnSpc>
              </a:pPr>
              <a:endParaRPr/>
            </a:p>
          </p:txBody>
        </p:sp>
      </p:grpSp>
      <p:sp>
        <p:nvSpPr>
          <p:cNvPr id="14" name="Freeform 14"/>
          <p:cNvSpPr/>
          <p:nvPr/>
        </p:nvSpPr>
        <p:spPr>
          <a:xfrm>
            <a:off x="697312" y="3010086"/>
            <a:ext cx="4045586" cy="4266829"/>
          </a:xfrm>
          <a:custGeom>
            <a:avLst/>
            <a:gdLst/>
            <a:ahLst/>
            <a:cxnLst/>
            <a:rect l="l" t="t" r="r" b="b"/>
            <a:pathLst>
              <a:path w="4045586" h="4266829">
                <a:moveTo>
                  <a:pt x="0" y="0"/>
                </a:moveTo>
                <a:lnTo>
                  <a:pt x="4045586" y="0"/>
                </a:lnTo>
                <a:lnTo>
                  <a:pt x="4045586" y="4266828"/>
                </a:lnTo>
                <a:lnTo>
                  <a:pt x="0" y="4266828"/>
                </a:lnTo>
                <a:lnTo>
                  <a:pt x="0" y="0"/>
                </a:lnTo>
                <a:close/>
              </a:path>
            </a:pathLst>
          </a:custGeom>
          <a:blipFill>
            <a:blip r:embed="rId4"/>
            <a:stretch>
              <a:fillRect/>
            </a:stretch>
          </a:blipFill>
          <a:ln w="114300" cap="sq">
            <a:gradFill>
              <a:gsLst>
                <a:gs pos="0">
                  <a:srgbClr val="FFDE59">
                    <a:alpha val="100000"/>
                  </a:srgbClr>
                </a:gs>
                <a:gs pos="100000">
                  <a:srgbClr val="FF914D">
                    <a:alpha val="100000"/>
                  </a:srgbClr>
                </a:gs>
              </a:gsLst>
              <a:lin ang="0"/>
            </a:gradFill>
            <a:prstDash val="solid"/>
            <a:miter/>
          </a:ln>
        </p:spPr>
      </p:sp>
      <p:sp>
        <p:nvSpPr>
          <p:cNvPr id="15" name="TextBox 15"/>
          <p:cNvSpPr txBox="1"/>
          <p:nvPr/>
        </p:nvSpPr>
        <p:spPr>
          <a:xfrm>
            <a:off x="7585298" y="783783"/>
            <a:ext cx="1558702" cy="413381"/>
          </a:xfrm>
          <a:prstGeom prst="rect">
            <a:avLst/>
          </a:prstGeom>
        </p:spPr>
        <p:txBody>
          <a:bodyPr lIns="0" tIns="0" rIns="0" bIns="0" rtlCol="0" anchor="t">
            <a:spAutoFit/>
          </a:bodyPr>
          <a:lstStyle/>
          <a:p>
            <a:pPr marL="0" lvl="0" indent="0" algn="ctr">
              <a:lnSpc>
                <a:spcPts val="3269"/>
              </a:lnSpc>
              <a:spcBef>
                <a:spcPct val="0"/>
              </a:spcBef>
            </a:pPr>
            <a:r>
              <a:rPr lang="en-US" sz="2999" spc="-116">
                <a:solidFill>
                  <a:srgbClr val="FFBD59"/>
                </a:solidFill>
                <a:latin typeface="TT Octosquares Condensed"/>
                <a:ea typeface="TT Octosquares Condensed"/>
                <a:cs typeface="TT Octosquares Condensed"/>
                <a:sym typeface="TT Octosquares Condensed"/>
              </a:rPr>
              <a:t>Generative</a:t>
            </a:r>
          </a:p>
        </p:txBody>
      </p:sp>
      <p:sp>
        <p:nvSpPr>
          <p:cNvPr id="16" name="TextBox 16"/>
          <p:cNvSpPr txBox="1"/>
          <p:nvPr/>
        </p:nvSpPr>
        <p:spPr>
          <a:xfrm>
            <a:off x="9809524" y="783783"/>
            <a:ext cx="1465150" cy="413381"/>
          </a:xfrm>
          <a:prstGeom prst="rect">
            <a:avLst/>
          </a:prstGeom>
        </p:spPr>
        <p:txBody>
          <a:bodyPr lIns="0" tIns="0" rIns="0" bIns="0" rtlCol="0" anchor="t">
            <a:spAutoFit/>
          </a:bodyPr>
          <a:lstStyle/>
          <a:p>
            <a:pPr marL="0" lvl="0" indent="0" algn="ctr">
              <a:lnSpc>
                <a:spcPts val="3269"/>
              </a:lnSpc>
              <a:spcBef>
                <a:spcPct val="0"/>
              </a:spcBef>
            </a:pPr>
            <a:r>
              <a:rPr lang="en-US" sz="2999" spc="-116">
                <a:solidFill>
                  <a:srgbClr val="10A982"/>
                </a:solidFill>
                <a:latin typeface="TT Octosquares Condensed"/>
                <a:ea typeface="TT Octosquares Condensed"/>
                <a:cs typeface="TT Octosquares Condensed"/>
                <a:sym typeface="TT Octosquares Condensed"/>
              </a:rPr>
              <a:t>Pretrained</a:t>
            </a:r>
          </a:p>
        </p:txBody>
      </p:sp>
      <p:sp>
        <p:nvSpPr>
          <p:cNvPr id="17" name="TextBox 17"/>
          <p:cNvSpPr txBox="1"/>
          <p:nvPr/>
        </p:nvSpPr>
        <p:spPr>
          <a:xfrm>
            <a:off x="11994329" y="783783"/>
            <a:ext cx="1700839" cy="413381"/>
          </a:xfrm>
          <a:prstGeom prst="rect">
            <a:avLst/>
          </a:prstGeom>
        </p:spPr>
        <p:txBody>
          <a:bodyPr lIns="0" tIns="0" rIns="0" bIns="0" rtlCol="0" anchor="t">
            <a:spAutoFit/>
          </a:bodyPr>
          <a:lstStyle/>
          <a:p>
            <a:pPr marL="0" lvl="0" indent="0" algn="ctr">
              <a:lnSpc>
                <a:spcPts val="3269"/>
              </a:lnSpc>
              <a:spcBef>
                <a:spcPct val="0"/>
              </a:spcBef>
            </a:pPr>
            <a:r>
              <a:rPr lang="en-US" sz="2999" spc="-116">
                <a:solidFill>
                  <a:srgbClr val="10A982"/>
                </a:solidFill>
                <a:latin typeface="TT Octosquares Condensed"/>
                <a:ea typeface="TT Octosquares Condensed"/>
                <a:cs typeface="TT Octosquares Condensed"/>
                <a:sym typeface="TT Octosquares Condensed"/>
              </a:rPr>
              <a:t>Transformer</a:t>
            </a:r>
          </a:p>
        </p:txBody>
      </p:sp>
      <p:sp>
        <p:nvSpPr>
          <p:cNvPr id="18" name="TextBox 18"/>
          <p:cNvSpPr txBox="1"/>
          <p:nvPr/>
        </p:nvSpPr>
        <p:spPr>
          <a:xfrm>
            <a:off x="5433348" y="3817941"/>
            <a:ext cx="11542464" cy="3341370"/>
          </a:xfrm>
          <a:prstGeom prst="rect">
            <a:avLst/>
          </a:prstGeom>
        </p:spPr>
        <p:txBody>
          <a:bodyPr lIns="0" tIns="0" rIns="0" bIns="0" rtlCol="0" anchor="t">
            <a:spAutoFit/>
          </a:bodyPr>
          <a:lstStyle/>
          <a:p>
            <a:pPr marL="0" lvl="0" indent="0" algn="just">
              <a:lnSpc>
                <a:spcPts val="6540"/>
              </a:lnSpc>
              <a:spcBef>
                <a:spcPct val="0"/>
              </a:spcBef>
            </a:pPr>
            <a:r>
              <a:rPr lang="en-US" sz="6000" b="1" u="sng" spc="-234">
                <a:solidFill>
                  <a:srgbClr val="FFBD59"/>
                </a:solidFill>
                <a:latin typeface="Neue Machina Ultra-Bold"/>
                <a:ea typeface="Neue Machina Ultra-Bold"/>
                <a:cs typeface="Neue Machina Ultra-Bold"/>
                <a:sym typeface="Neue Machina Ultra-Bold"/>
              </a:rPr>
              <a:t>IA générative</a:t>
            </a:r>
            <a:r>
              <a:rPr lang="en-US" sz="6000" spc="-234">
                <a:solidFill>
                  <a:srgbClr val="FFBD59"/>
                </a:solidFill>
                <a:latin typeface="Neue Machina"/>
                <a:ea typeface="Neue Machina"/>
                <a:cs typeface="Neue Machina"/>
                <a:sym typeface="Neue Machina"/>
              </a:rPr>
              <a:t>, capable de produire du contenu nouveau et original à partir de ses données d’entraînement</a:t>
            </a:r>
          </a:p>
        </p:txBody>
      </p:sp>
      <p:sp>
        <p:nvSpPr>
          <p:cNvPr id="19" name="TextBox 19"/>
          <p:cNvSpPr txBox="1"/>
          <p:nvPr/>
        </p:nvSpPr>
        <p:spPr>
          <a:xfrm>
            <a:off x="885720" y="7349339"/>
            <a:ext cx="3857178" cy="983615"/>
          </a:xfrm>
          <a:prstGeom prst="rect">
            <a:avLst/>
          </a:prstGeom>
        </p:spPr>
        <p:txBody>
          <a:bodyPr lIns="0" tIns="0" rIns="0" bIns="0" rtlCol="0" anchor="t">
            <a:spAutoFit/>
          </a:bodyPr>
          <a:lstStyle/>
          <a:p>
            <a:pPr algn="r">
              <a:lnSpc>
                <a:spcPts val="1960"/>
              </a:lnSpc>
              <a:spcBef>
                <a:spcPct val="0"/>
              </a:spcBef>
            </a:pPr>
            <a:r>
              <a:rPr lang="en-US" sz="1400">
                <a:solidFill>
                  <a:srgbClr val="FFBD59"/>
                </a:solidFill>
                <a:latin typeface="Neue Machina"/>
                <a:ea typeface="Neue Machina"/>
                <a:cs typeface="Neue Machina"/>
                <a:sym typeface="Neue Machina"/>
              </a:rPr>
              <a:t>Dans Les Voyages de Gulliver (1726), Jonathan Swift imagine une machine reposant sur la computation des mots, et sensée générer n’importe quel discours.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15789329" y="-2927735"/>
            <a:ext cx="5560139" cy="5560139"/>
          </a:xfrm>
          <a:custGeom>
            <a:avLst/>
            <a:gdLst/>
            <a:ahLst/>
            <a:cxnLst/>
            <a:rect l="l" t="t" r="r" b="b"/>
            <a:pathLst>
              <a:path w="5560139" h="5560139">
                <a:moveTo>
                  <a:pt x="0" y="0"/>
                </a:moveTo>
                <a:lnTo>
                  <a:pt x="5560140" y="0"/>
                </a:lnTo>
                <a:lnTo>
                  <a:pt x="5560140" y="5560140"/>
                </a:lnTo>
                <a:lnTo>
                  <a:pt x="0" y="556014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2692699" y="7967298"/>
            <a:ext cx="5560139" cy="5560139"/>
          </a:xfrm>
          <a:custGeom>
            <a:avLst/>
            <a:gdLst/>
            <a:ahLst/>
            <a:cxnLst/>
            <a:rect l="l" t="t" r="r" b="b"/>
            <a:pathLst>
              <a:path w="5560139" h="5560139">
                <a:moveTo>
                  <a:pt x="0" y="0"/>
                </a:moveTo>
                <a:lnTo>
                  <a:pt x="5560140" y="0"/>
                </a:lnTo>
                <a:lnTo>
                  <a:pt x="5560140" y="5560140"/>
                </a:lnTo>
                <a:lnTo>
                  <a:pt x="0" y="556014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TextBox 4"/>
          <p:cNvSpPr txBox="1"/>
          <p:nvPr/>
        </p:nvSpPr>
        <p:spPr>
          <a:xfrm>
            <a:off x="5433348" y="779456"/>
            <a:ext cx="11240735" cy="1495425"/>
          </a:xfrm>
          <a:prstGeom prst="rect">
            <a:avLst/>
          </a:prstGeom>
        </p:spPr>
        <p:txBody>
          <a:bodyPr lIns="0" tIns="0" rIns="0" bIns="0" rtlCol="0" anchor="t">
            <a:spAutoFit/>
          </a:bodyPr>
          <a:lstStyle/>
          <a:p>
            <a:pPr algn="l">
              <a:lnSpc>
                <a:spcPts val="3750"/>
              </a:lnSpc>
            </a:pPr>
            <a:r>
              <a:rPr lang="en-US" sz="5000" spc="355">
                <a:solidFill>
                  <a:srgbClr val="FFBD59"/>
                </a:solidFill>
                <a:latin typeface="TT Octosquares Condensed"/>
                <a:ea typeface="TT Octosquares Condensed"/>
                <a:cs typeface="TT Octosquares Condensed"/>
                <a:sym typeface="TT Octosquares Condensed"/>
              </a:rPr>
              <a:t>GPT =</a:t>
            </a:r>
          </a:p>
          <a:p>
            <a:pPr algn="l">
              <a:lnSpc>
                <a:spcPts val="3750"/>
              </a:lnSpc>
            </a:pPr>
            <a:endParaRPr lang="en-US" sz="5000" spc="355">
              <a:solidFill>
                <a:srgbClr val="FFBD59"/>
              </a:solidFill>
              <a:latin typeface="TT Octosquares Condensed"/>
              <a:ea typeface="TT Octosquares Condensed"/>
              <a:cs typeface="TT Octosquares Condensed"/>
              <a:sym typeface="TT Octosquares Condensed"/>
            </a:endParaRPr>
          </a:p>
          <a:p>
            <a:pPr algn="l">
              <a:lnSpc>
                <a:spcPts val="3750"/>
              </a:lnSpc>
            </a:pPr>
            <a:endParaRPr lang="en-US" sz="5000" spc="355">
              <a:solidFill>
                <a:srgbClr val="FFBD59"/>
              </a:solidFill>
              <a:latin typeface="TT Octosquares Condensed"/>
              <a:ea typeface="TT Octosquares Condensed"/>
              <a:cs typeface="TT Octosquares Condensed"/>
              <a:sym typeface="TT Octosquares Condensed"/>
            </a:endParaRPr>
          </a:p>
        </p:txBody>
      </p:sp>
      <p:grpSp>
        <p:nvGrpSpPr>
          <p:cNvPr id="5" name="Group 5"/>
          <p:cNvGrpSpPr/>
          <p:nvPr/>
        </p:nvGrpSpPr>
        <p:grpSpPr>
          <a:xfrm>
            <a:off x="7472235" y="630592"/>
            <a:ext cx="1784828" cy="681663"/>
            <a:chOff x="0" y="0"/>
            <a:chExt cx="470078" cy="179533"/>
          </a:xfrm>
        </p:grpSpPr>
        <p:sp>
          <p:nvSpPr>
            <p:cNvPr id="6" name="Freeform 6"/>
            <p:cNvSpPr/>
            <p:nvPr/>
          </p:nvSpPr>
          <p:spPr>
            <a:xfrm>
              <a:off x="0" y="0"/>
              <a:ext cx="470078" cy="179533"/>
            </a:xfrm>
            <a:custGeom>
              <a:avLst/>
              <a:gdLst/>
              <a:ahLst/>
              <a:cxnLst/>
              <a:rect l="l" t="t" r="r" b="b"/>
              <a:pathLst>
                <a:path w="470078" h="179533">
                  <a:moveTo>
                    <a:pt x="89766" y="0"/>
                  </a:moveTo>
                  <a:lnTo>
                    <a:pt x="380312" y="0"/>
                  </a:lnTo>
                  <a:cubicBezTo>
                    <a:pt x="404119" y="0"/>
                    <a:pt x="426952" y="9458"/>
                    <a:pt x="443786" y="26292"/>
                  </a:cubicBezTo>
                  <a:cubicBezTo>
                    <a:pt x="460621" y="43126"/>
                    <a:pt x="470078" y="65959"/>
                    <a:pt x="470078" y="89766"/>
                  </a:cubicBezTo>
                  <a:lnTo>
                    <a:pt x="470078" y="89766"/>
                  </a:lnTo>
                  <a:cubicBezTo>
                    <a:pt x="470078" y="139343"/>
                    <a:pt x="429888" y="179533"/>
                    <a:pt x="380312" y="179533"/>
                  </a:cubicBezTo>
                  <a:lnTo>
                    <a:pt x="89766" y="179533"/>
                  </a:lnTo>
                  <a:cubicBezTo>
                    <a:pt x="40190" y="179533"/>
                    <a:pt x="0" y="139343"/>
                    <a:pt x="0" y="89766"/>
                  </a:cubicBezTo>
                  <a:lnTo>
                    <a:pt x="0" y="89766"/>
                  </a:lnTo>
                  <a:cubicBezTo>
                    <a:pt x="0" y="40190"/>
                    <a:pt x="40190" y="0"/>
                    <a:pt x="89766" y="0"/>
                  </a:cubicBezTo>
                  <a:close/>
                </a:path>
              </a:pathLst>
            </a:custGeom>
            <a:solidFill>
              <a:srgbClr val="000000"/>
            </a:solidFill>
            <a:ln w="19050" cap="rnd">
              <a:solidFill>
                <a:srgbClr val="10A982"/>
              </a:solidFill>
              <a:prstDash val="solid"/>
              <a:round/>
            </a:ln>
          </p:spPr>
        </p:sp>
        <p:sp>
          <p:nvSpPr>
            <p:cNvPr id="7" name="TextBox 7"/>
            <p:cNvSpPr txBox="1"/>
            <p:nvPr/>
          </p:nvSpPr>
          <p:spPr>
            <a:xfrm>
              <a:off x="0" y="-38100"/>
              <a:ext cx="470078" cy="217633"/>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9642320" y="630592"/>
            <a:ext cx="1799559" cy="681663"/>
            <a:chOff x="0" y="0"/>
            <a:chExt cx="473958" cy="179533"/>
          </a:xfrm>
        </p:grpSpPr>
        <p:sp>
          <p:nvSpPr>
            <p:cNvPr id="9" name="Freeform 9"/>
            <p:cNvSpPr/>
            <p:nvPr/>
          </p:nvSpPr>
          <p:spPr>
            <a:xfrm>
              <a:off x="0" y="0"/>
              <a:ext cx="473958" cy="179533"/>
            </a:xfrm>
            <a:custGeom>
              <a:avLst/>
              <a:gdLst/>
              <a:ahLst/>
              <a:cxnLst/>
              <a:rect l="l" t="t" r="r" b="b"/>
              <a:pathLst>
                <a:path w="473958" h="179533">
                  <a:moveTo>
                    <a:pt x="89766" y="0"/>
                  </a:moveTo>
                  <a:lnTo>
                    <a:pt x="384191" y="0"/>
                  </a:lnTo>
                  <a:cubicBezTo>
                    <a:pt x="433768" y="0"/>
                    <a:pt x="473958" y="40190"/>
                    <a:pt x="473958" y="89766"/>
                  </a:cubicBezTo>
                  <a:lnTo>
                    <a:pt x="473958" y="89766"/>
                  </a:lnTo>
                  <a:cubicBezTo>
                    <a:pt x="473958" y="113574"/>
                    <a:pt x="464500" y="136406"/>
                    <a:pt x="447666" y="153241"/>
                  </a:cubicBezTo>
                  <a:cubicBezTo>
                    <a:pt x="430831" y="170075"/>
                    <a:pt x="407999" y="179533"/>
                    <a:pt x="384191" y="179533"/>
                  </a:cubicBezTo>
                  <a:lnTo>
                    <a:pt x="89766" y="179533"/>
                  </a:lnTo>
                  <a:cubicBezTo>
                    <a:pt x="40190" y="179533"/>
                    <a:pt x="0" y="139343"/>
                    <a:pt x="0" y="89766"/>
                  </a:cubicBezTo>
                  <a:lnTo>
                    <a:pt x="0" y="89766"/>
                  </a:lnTo>
                  <a:cubicBezTo>
                    <a:pt x="0" y="40190"/>
                    <a:pt x="40190" y="0"/>
                    <a:pt x="89766" y="0"/>
                  </a:cubicBezTo>
                  <a:close/>
                </a:path>
              </a:pathLst>
            </a:custGeom>
            <a:solidFill>
              <a:srgbClr val="000000"/>
            </a:solidFill>
            <a:ln w="19050" cap="rnd">
              <a:solidFill>
                <a:srgbClr val="FFBD59"/>
              </a:solidFill>
              <a:prstDash val="solid"/>
              <a:round/>
            </a:ln>
          </p:spPr>
        </p:sp>
        <p:sp>
          <p:nvSpPr>
            <p:cNvPr id="10" name="TextBox 10"/>
            <p:cNvSpPr txBox="1"/>
            <p:nvPr/>
          </p:nvSpPr>
          <p:spPr>
            <a:xfrm>
              <a:off x="0" y="-38100"/>
              <a:ext cx="473958" cy="217633"/>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a:off x="11822879" y="630592"/>
            <a:ext cx="1946864" cy="681663"/>
            <a:chOff x="0" y="0"/>
            <a:chExt cx="512754" cy="179533"/>
          </a:xfrm>
        </p:grpSpPr>
        <p:sp>
          <p:nvSpPr>
            <p:cNvPr id="12" name="Freeform 12"/>
            <p:cNvSpPr/>
            <p:nvPr/>
          </p:nvSpPr>
          <p:spPr>
            <a:xfrm>
              <a:off x="0" y="0"/>
              <a:ext cx="512754" cy="179533"/>
            </a:xfrm>
            <a:custGeom>
              <a:avLst/>
              <a:gdLst/>
              <a:ahLst/>
              <a:cxnLst/>
              <a:rect l="l" t="t" r="r" b="b"/>
              <a:pathLst>
                <a:path w="512754" h="179533">
                  <a:moveTo>
                    <a:pt x="89766" y="0"/>
                  </a:moveTo>
                  <a:lnTo>
                    <a:pt x="422988" y="0"/>
                  </a:lnTo>
                  <a:cubicBezTo>
                    <a:pt x="446796" y="0"/>
                    <a:pt x="469628" y="9458"/>
                    <a:pt x="486462" y="26292"/>
                  </a:cubicBezTo>
                  <a:cubicBezTo>
                    <a:pt x="503297" y="43126"/>
                    <a:pt x="512754" y="65959"/>
                    <a:pt x="512754" y="89766"/>
                  </a:cubicBezTo>
                  <a:lnTo>
                    <a:pt x="512754" y="89766"/>
                  </a:lnTo>
                  <a:cubicBezTo>
                    <a:pt x="512754" y="139343"/>
                    <a:pt x="472565" y="179533"/>
                    <a:pt x="422988" y="179533"/>
                  </a:cubicBezTo>
                  <a:lnTo>
                    <a:pt x="89766" y="179533"/>
                  </a:lnTo>
                  <a:cubicBezTo>
                    <a:pt x="40190" y="179533"/>
                    <a:pt x="0" y="139343"/>
                    <a:pt x="0" y="89766"/>
                  </a:cubicBezTo>
                  <a:lnTo>
                    <a:pt x="0" y="89766"/>
                  </a:lnTo>
                  <a:cubicBezTo>
                    <a:pt x="0" y="40190"/>
                    <a:pt x="40190" y="0"/>
                    <a:pt x="89766" y="0"/>
                  </a:cubicBezTo>
                  <a:close/>
                </a:path>
              </a:pathLst>
            </a:custGeom>
            <a:solidFill>
              <a:srgbClr val="000000"/>
            </a:solidFill>
            <a:ln w="19050" cap="rnd">
              <a:solidFill>
                <a:srgbClr val="10A982"/>
              </a:solidFill>
              <a:prstDash val="solid"/>
              <a:round/>
            </a:ln>
          </p:spPr>
        </p:sp>
        <p:sp>
          <p:nvSpPr>
            <p:cNvPr id="13" name="TextBox 13"/>
            <p:cNvSpPr txBox="1"/>
            <p:nvPr/>
          </p:nvSpPr>
          <p:spPr>
            <a:xfrm>
              <a:off x="0" y="-38100"/>
              <a:ext cx="512754" cy="217633"/>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1807871" y="1225739"/>
            <a:ext cx="2055897" cy="2055897"/>
            <a:chOff x="0" y="0"/>
            <a:chExt cx="812800" cy="812800"/>
          </a:xfrm>
        </p:grpSpPr>
        <p:sp>
          <p:nvSpPr>
            <p:cNvPr id="15" name="Freeform 1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gradFill>
                <a:gsLst>
                  <a:gs pos="0">
                    <a:srgbClr val="FFDE59">
                      <a:alpha val="100000"/>
                    </a:srgbClr>
                  </a:gs>
                  <a:gs pos="100000">
                    <a:srgbClr val="FF914D">
                      <a:alpha val="100000"/>
                    </a:srgbClr>
                  </a:gs>
                </a:gsLst>
                <a:lin ang="0"/>
              </a:gradFill>
              <a:prstDash val="solid"/>
              <a:miter/>
            </a:ln>
          </p:spPr>
        </p:sp>
        <p:sp>
          <p:nvSpPr>
            <p:cNvPr id="16" name="TextBox 16"/>
            <p:cNvSpPr txBox="1"/>
            <p:nvPr/>
          </p:nvSpPr>
          <p:spPr>
            <a:xfrm>
              <a:off x="76200" y="38100"/>
              <a:ext cx="660400" cy="698500"/>
            </a:xfrm>
            <a:prstGeom prst="rect">
              <a:avLst/>
            </a:prstGeom>
          </p:spPr>
          <p:txBody>
            <a:bodyPr lIns="24448" tIns="24448" rIns="24448" bIns="24448" rtlCol="0" anchor="ctr"/>
            <a:lstStyle/>
            <a:p>
              <a:pPr algn="ctr">
                <a:lnSpc>
                  <a:spcPts val="2660"/>
                </a:lnSpc>
              </a:pPr>
              <a:endParaRPr/>
            </a:p>
          </p:txBody>
        </p:sp>
      </p:grpSp>
      <p:sp>
        <p:nvSpPr>
          <p:cNvPr id="17" name="Freeform 17"/>
          <p:cNvSpPr/>
          <p:nvPr/>
        </p:nvSpPr>
        <p:spPr>
          <a:xfrm>
            <a:off x="1921311" y="1495755"/>
            <a:ext cx="1829017" cy="1670049"/>
          </a:xfrm>
          <a:custGeom>
            <a:avLst/>
            <a:gdLst/>
            <a:ahLst/>
            <a:cxnLst/>
            <a:rect l="l" t="t" r="r" b="b"/>
            <a:pathLst>
              <a:path w="1829017" h="1670049">
                <a:moveTo>
                  <a:pt x="0" y="0"/>
                </a:moveTo>
                <a:lnTo>
                  <a:pt x="1829017" y="0"/>
                </a:lnTo>
                <a:lnTo>
                  <a:pt x="1829017" y="1670049"/>
                </a:lnTo>
                <a:lnTo>
                  <a:pt x="0" y="1670049"/>
                </a:lnTo>
                <a:lnTo>
                  <a:pt x="0" y="0"/>
                </a:lnTo>
                <a:close/>
              </a:path>
            </a:pathLst>
          </a:custGeom>
          <a:blipFill>
            <a:blip r:embed="rId4"/>
            <a:stretch>
              <a:fillRect/>
            </a:stretch>
          </a:blipFill>
        </p:spPr>
      </p:sp>
      <p:sp>
        <p:nvSpPr>
          <p:cNvPr id="18" name="Freeform 18"/>
          <p:cNvSpPr/>
          <p:nvPr/>
        </p:nvSpPr>
        <p:spPr>
          <a:xfrm>
            <a:off x="618751" y="5681305"/>
            <a:ext cx="4065652" cy="4065652"/>
          </a:xfrm>
          <a:custGeom>
            <a:avLst/>
            <a:gdLst/>
            <a:ahLst/>
            <a:cxnLst/>
            <a:rect l="l" t="t" r="r" b="b"/>
            <a:pathLst>
              <a:path w="4065652" h="4065652">
                <a:moveTo>
                  <a:pt x="0" y="0"/>
                </a:moveTo>
                <a:lnTo>
                  <a:pt x="4065651" y="0"/>
                </a:lnTo>
                <a:lnTo>
                  <a:pt x="4065651" y="4065652"/>
                </a:lnTo>
                <a:lnTo>
                  <a:pt x="0" y="4065652"/>
                </a:lnTo>
                <a:lnTo>
                  <a:pt x="0" y="0"/>
                </a:lnTo>
                <a:close/>
              </a:path>
            </a:pathLst>
          </a:custGeom>
          <a:blipFill>
            <a:blip r:embed="rId5"/>
            <a:stretch>
              <a:fillRect/>
            </a:stretch>
          </a:blipFill>
        </p:spPr>
      </p:sp>
      <p:grpSp>
        <p:nvGrpSpPr>
          <p:cNvPr id="19" name="Group 19"/>
          <p:cNvGrpSpPr/>
          <p:nvPr/>
        </p:nvGrpSpPr>
        <p:grpSpPr>
          <a:xfrm>
            <a:off x="548296" y="5620376"/>
            <a:ext cx="4206560" cy="4206560"/>
            <a:chOff x="0" y="0"/>
            <a:chExt cx="812800" cy="812800"/>
          </a:xfrm>
        </p:grpSpPr>
        <p:sp>
          <p:nvSpPr>
            <p:cNvPr id="20"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gradFill>
                <a:gsLst>
                  <a:gs pos="0">
                    <a:srgbClr val="FFDE59">
                      <a:alpha val="100000"/>
                    </a:srgbClr>
                  </a:gs>
                  <a:gs pos="100000">
                    <a:srgbClr val="FF914D">
                      <a:alpha val="100000"/>
                    </a:srgbClr>
                  </a:gs>
                </a:gsLst>
                <a:lin ang="0"/>
              </a:gradFill>
              <a:prstDash val="solid"/>
              <a:miter/>
            </a:ln>
          </p:spPr>
        </p:sp>
        <p:sp>
          <p:nvSpPr>
            <p:cNvPr id="21" name="TextBox 21"/>
            <p:cNvSpPr txBox="1"/>
            <p:nvPr/>
          </p:nvSpPr>
          <p:spPr>
            <a:xfrm>
              <a:off x="76200" y="38100"/>
              <a:ext cx="660400" cy="698500"/>
            </a:xfrm>
            <a:prstGeom prst="rect">
              <a:avLst/>
            </a:prstGeom>
          </p:spPr>
          <p:txBody>
            <a:bodyPr lIns="24448" tIns="24448" rIns="24448" bIns="24448" rtlCol="0" anchor="ctr"/>
            <a:lstStyle/>
            <a:p>
              <a:pPr algn="ctr">
                <a:lnSpc>
                  <a:spcPts val="2660"/>
                </a:lnSpc>
              </a:pPr>
              <a:endParaRPr/>
            </a:p>
          </p:txBody>
        </p:sp>
      </p:grpSp>
      <p:sp>
        <p:nvSpPr>
          <p:cNvPr id="22" name="TextBox 22"/>
          <p:cNvSpPr txBox="1"/>
          <p:nvPr/>
        </p:nvSpPr>
        <p:spPr>
          <a:xfrm>
            <a:off x="5433348" y="3817941"/>
            <a:ext cx="10502873" cy="1684020"/>
          </a:xfrm>
          <a:prstGeom prst="rect">
            <a:avLst/>
          </a:prstGeom>
        </p:spPr>
        <p:txBody>
          <a:bodyPr lIns="0" tIns="0" rIns="0" bIns="0" rtlCol="0" anchor="t">
            <a:spAutoFit/>
          </a:bodyPr>
          <a:lstStyle/>
          <a:p>
            <a:pPr marL="0" lvl="0" indent="0" algn="just">
              <a:lnSpc>
                <a:spcPts val="6540"/>
              </a:lnSpc>
              <a:spcBef>
                <a:spcPct val="0"/>
              </a:spcBef>
            </a:pPr>
            <a:r>
              <a:rPr lang="en-US" sz="6000" b="1" u="sng" spc="-234">
                <a:solidFill>
                  <a:srgbClr val="FFBD59"/>
                </a:solidFill>
                <a:latin typeface="Neue Machina Ultra-Bold"/>
                <a:ea typeface="Neue Machina Ultra-Bold"/>
                <a:cs typeface="Neue Machina Ultra-Bold"/>
                <a:sym typeface="Neue Machina Ultra-Bold"/>
              </a:rPr>
              <a:t>Pré-entraînée</a:t>
            </a:r>
            <a:r>
              <a:rPr lang="en-US" sz="6000" spc="-234">
                <a:solidFill>
                  <a:srgbClr val="FFBD59"/>
                </a:solidFill>
                <a:latin typeface="Neue Machina"/>
                <a:ea typeface="Neue Machina"/>
                <a:cs typeface="Neue Machina"/>
                <a:sym typeface="Neue Machina"/>
              </a:rPr>
              <a:t> à partir d’un </a:t>
            </a:r>
            <a:r>
              <a:rPr lang="en-US" sz="6000" b="1" spc="-234">
                <a:solidFill>
                  <a:srgbClr val="FFBD59"/>
                </a:solidFill>
                <a:latin typeface="Neue Machina Ultra-Bold"/>
                <a:ea typeface="Neue Machina Ultra-Bold"/>
                <a:cs typeface="Neue Machina Ultra-Bold"/>
                <a:sym typeface="Neue Machina Ultra-Bold"/>
              </a:rPr>
              <a:t>grand corpus de textes</a:t>
            </a:r>
          </a:p>
        </p:txBody>
      </p:sp>
      <p:sp>
        <p:nvSpPr>
          <p:cNvPr id="23" name="Freeform 23"/>
          <p:cNvSpPr/>
          <p:nvPr/>
        </p:nvSpPr>
        <p:spPr>
          <a:xfrm>
            <a:off x="11822879" y="4933226"/>
            <a:ext cx="10326047" cy="10326047"/>
          </a:xfrm>
          <a:custGeom>
            <a:avLst/>
            <a:gdLst/>
            <a:ahLst/>
            <a:cxnLst/>
            <a:rect l="l" t="t" r="r" b="b"/>
            <a:pathLst>
              <a:path w="10326047" h="10326047">
                <a:moveTo>
                  <a:pt x="0" y="0"/>
                </a:moveTo>
                <a:lnTo>
                  <a:pt x="10326047" y="0"/>
                </a:lnTo>
                <a:lnTo>
                  <a:pt x="10326047" y="10326048"/>
                </a:lnTo>
                <a:lnTo>
                  <a:pt x="0" y="10326048"/>
                </a:lnTo>
                <a:lnTo>
                  <a:pt x="0" y="0"/>
                </a:lnTo>
                <a:close/>
              </a:path>
            </a:pathLst>
          </a:custGeom>
          <a:blipFill>
            <a:blip r:embed="rId6"/>
            <a:stretch>
              <a:fillRect/>
            </a:stretch>
          </a:blipFill>
        </p:spPr>
      </p:sp>
      <p:grpSp>
        <p:nvGrpSpPr>
          <p:cNvPr id="24" name="Group 24"/>
          <p:cNvGrpSpPr/>
          <p:nvPr/>
        </p:nvGrpSpPr>
        <p:grpSpPr>
          <a:xfrm>
            <a:off x="12113276" y="5143500"/>
            <a:ext cx="9745253" cy="9745253"/>
            <a:chOff x="0" y="0"/>
            <a:chExt cx="812800" cy="812800"/>
          </a:xfrm>
        </p:grpSpPr>
        <p:sp>
          <p:nvSpPr>
            <p:cNvPr id="25" name="Freeform 2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gradFill>
                <a:gsLst>
                  <a:gs pos="0">
                    <a:srgbClr val="FFDE59">
                      <a:alpha val="100000"/>
                    </a:srgbClr>
                  </a:gs>
                  <a:gs pos="100000">
                    <a:srgbClr val="FF914D">
                      <a:alpha val="100000"/>
                    </a:srgbClr>
                  </a:gs>
                </a:gsLst>
                <a:lin ang="0"/>
              </a:gradFill>
              <a:prstDash val="solid"/>
              <a:miter/>
            </a:ln>
          </p:spPr>
        </p:sp>
        <p:sp>
          <p:nvSpPr>
            <p:cNvPr id="26" name="TextBox 26"/>
            <p:cNvSpPr txBox="1"/>
            <p:nvPr/>
          </p:nvSpPr>
          <p:spPr>
            <a:xfrm>
              <a:off x="76200" y="38100"/>
              <a:ext cx="660400" cy="698500"/>
            </a:xfrm>
            <a:prstGeom prst="rect">
              <a:avLst/>
            </a:prstGeom>
          </p:spPr>
          <p:txBody>
            <a:bodyPr lIns="24448" tIns="24448" rIns="24448" bIns="24448" rtlCol="0" anchor="ctr"/>
            <a:lstStyle/>
            <a:p>
              <a:pPr algn="ctr">
                <a:lnSpc>
                  <a:spcPts val="2660"/>
                </a:lnSpc>
              </a:pPr>
              <a:endParaRPr/>
            </a:p>
          </p:txBody>
        </p:sp>
      </p:grpSp>
      <p:sp>
        <p:nvSpPr>
          <p:cNvPr id="27" name="AutoShape 27"/>
          <p:cNvSpPr/>
          <p:nvPr/>
        </p:nvSpPr>
        <p:spPr>
          <a:xfrm flipV="1">
            <a:off x="4046933" y="5143500"/>
            <a:ext cx="1064656" cy="817686"/>
          </a:xfrm>
          <a:prstGeom prst="line">
            <a:avLst/>
          </a:prstGeom>
          <a:ln w="38100" cap="flat">
            <a:gradFill>
              <a:gsLst>
                <a:gs pos="0">
                  <a:srgbClr val="FFDE59">
                    <a:alpha val="100000"/>
                  </a:srgbClr>
                </a:gs>
                <a:gs pos="100000">
                  <a:srgbClr val="FF914D">
                    <a:alpha val="100000"/>
                  </a:srgbClr>
                </a:gs>
              </a:gsLst>
              <a:lin ang="0"/>
            </a:gradFill>
            <a:prstDash val="solid"/>
            <a:headEnd type="none" w="sm" len="sm"/>
            <a:tailEnd type="none" w="sm" len="sm"/>
          </a:ln>
        </p:spPr>
      </p:sp>
      <p:sp>
        <p:nvSpPr>
          <p:cNvPr id="28" name="AutoShape 28"/>
          <p:cNvSpPr/>
          <p:nvPr/>
        </p:nvSpPr>
        <p:spPr>
          <a:xfrm>
            <a:off x="11053716" y="5681305"/>
            <a:ext cx="1742595" cy="1306556"/>
          </a:xfrm>
          <a:prstGeom prst="line">
            <a:avLst/>
          </a:prstGeom>
          <a:ln w="38100" cap="flat">
            <a:gradFill>
              <a:gsLst>
                <a:gs pos="0">
                  <a:srgbClr val="FFDE59">
                    <a:alpha val="100000"/>
                  </a:srgbClr>
                </a:gs>
                <a:gs pos="100000">
                  <a:srgbClr val="FF914D">
                    <a:alpha val="100000"/>
                  </a:srgbClr>
                </a:gs>
              </a:gsLst>
              <a:lin ang="0"/>
            </a:gradFill>
            <a:prstDash val="solid"/>
            <a:headEnd type="none" w="sm" len="sm"/>
            <a:tailEnd type="none" w="sm" len="sm"/>
          </a:ln>
        </p:spPr>
      </p:sp>
      <p:sp>
        <p:nvSpPr>
          <p:cNvPr id="29" name="AutoShape 29"/>
          <p:cNvSpPr/>
          <p:nvPr/>
        </p:nvSpPr>
        <p:spPr>
          <a:xfrm>
            <a:off x="3743936" y="2986646"/>
            <a:ext cx="1367652" cy="774145"/>
          </a:xfrm>
          <a:prstGeom prst="line">
            <a:avLst/>
          </a:prstGeom>
          <a:ln w="38100" cap="flat">
            <a:gradFill>
              <a:gsLst>
                <a:gs pos="0">
                  <a:srgbClr val="FFDE59">
                    <a:alpha val="100000"/>
                  </a:srgbClr>
                </a:gs>
                <a:gs pos="100000">
                  <a:srgbClr val="FF914D">
                    <a:alpha val="100000"/>
                  </a:srgbClr>
                </a:gs>
              </a:gsLst>
              <a:lin ang="0"/>
            </a:gradFill>
            <a:prstDash val="solid"/>
            <a:headEnd type="none" w="sm" len="sm"/>
            <a:tailEnd type="none" w="sm" len="sm"/>
          </a:ln>
        </p:spPr>
      </p:sp>
      <p:sp>
        <p:nvSpPr>
          <p:cNvPr id="30" name="Freeform 30"/>
          <p:cNvSpPr/>
          <p:nvPr/>
        </p:nvSpPr>
        <p:spPr>
          <a:xfrm>
            <a:off x="13769743" y="1718423"/>
            <a:ext cx="2004076" cy="1224713"/>
          </a:xfrm>
          <a:custGeom>
            <a:avLst/>
            <a:gdLst/>
            <a:ahLst/>
            <a:cxnLst/>
            <a:rect l="l" t="t" r="r" b="b"/>
            <a:pathLst>
              <a:path w="2004076" h="1224713">
                <a:moveTo>
                  <a:pt x="0" y="0"/>
                </a:moveTo>
                <a:lnTo>
                  <a:pt x="2004076" y="0"/>
                </a:lnTo>
                <a:lnTo>
                  <a:pt x="2004076" y="1224713"/>
                </a:lnTo>
                <a:lnTo>
                  <a:pt x="0" y="1224713"/>
                </a:lnTo>
                <a:lnTo>
                  <a:pt x="0" y="0"/>
                </a:lnTo>
                <a:close/>
              </a:path>
            </a:pathLst>
          </a:custGeom>
          <a:blipFill>
            <a:blip r:embed="rId7"/>
            <a:stretch>
              <a:fillRect/>
            </a:stretch>
          </a:blipFill>
          <a:ln w="38100" cap="sq">
            <a:solidFill>
              <a:srgbClr val="FFBD59"/>
            </a:solidFill>
            <a:prstDash val="solid"/>
            <a:miter/>
          </a:ln>
        </p:spPr>
      </p:sp>
      <p:sp>
        <p:nvSpPr>
          <p:cNvPr id="31" name="TextBox 31"/>
          <p:cNvSpPr txBox="1"/>
          <p:nvPr/>
        </p:nvSpPr>
        <p:spPr>
          <a:xfrm>
            <a:off x="7585298" y="783783"/>
            <a:ext cx="1558702" cy="413381"/>
          </a:xfrm>
          <a:prstGeom prst="rect">
            <a:avLst/>
          </a:prstGeom>
        </p:spPr>
        <p:txBody>
          <a:bodyPr lIns="0" tIns="0" rIns="0" bIns="0" rtlCol="0" anchor="t">
            <a:spAutoFit/>
          </a:bodyPr>
          <a:lstStyle/>
          <a:p>
            <a:pPr marL="0" lvl="0" indent="0" algn="ctr">
              <a:lnSpc>
                <a:spcPts val="3269"/>
              </a:lnSpc>
              <a:spcBef>
                <a:spcPct val="0"/>
              </a:spcBef>
            </a:pPr>
            <a:r>
              <a:rPr lang="en-US" sz="2999" spc="-116">
                <a:solidFill>
                  <a:srgbClr val="10A982"/>
                </a:solidFill>
                <a:latin typeface="TT Octosquares Condensed"/>
                <a:ea typeface="TT Octosquares Condensed"/>
                <a:cs typeface="TT Octosquares Condensed"/>
                <a:sym typeface="TT Octosquares Condensed"/>
              </a:rPr>
              <a:t>Generative</a:t>
            </a:r>
          </a:p>
        </p:txBody>
      </p:sp>
      <p:sp>
        <p:nvSpPr>
          <p:cNvPr id="32" name="TextBox 32"/>
          <p:cNvSpPr txBox="1"/>
          <p:nvPr/>
        </p:nvSpPr>
        <p:spPr>
          <a:xfrm>
            <a:off x="9809524" y="783783"/>
            <a:ext cx="1465150" cy="413381"/>
          </a:xfrm>
          <a:prstGeom prst="rect">
            <a:avLst/>
          </a:prstGeom>
        </p:spPr>
        <p:txBody>
          <a:bodyPr lIns="0" tIns="0" rIns="0" bIns="0" rtlCol="0" anchor="t">
            <a:spAutoFit/>
          </a:bodyPr>
          <a:lstStyle/>
          <a:p>
            <a:pPr marL="0" lvl="0" indent="0" algn="ctr">
              <a:lnSpc>
                <a:spcPts val="3269"/>
              </a:lnSpc>
              <a:spcBef>
                <a:spcPct val="0"/>
              </a:spcBef>
            </a:pPr>
            <a:r>
              <a:rPr lang="en-US" sz="2999" spc="-116">
                <a:solidFill>
                  <a:srgbClr val="FFBD59"/>
                </a:solidFill>
                <a:latin typeface="TT Octosquares Condensed"/>
                <a:ea typeface="TT Octosquares Condensed"/>
                <a:cs typeface="TT Octosquares Condensed"/>
                <a:sym typeface="TT Octosquares Condensed"/>
              </a:rPr>
              <a:t>Pretrained</a:t>
            </a:r>
          </a:p>
        </p:txBody>
      </p:sp>
      <p:sp>
        <p:nvSpPr>
          <p:cNvPr id="33" name="TextBox 33"/>
          <p:cNvSpPr txBox="1"/>
          <p:nvPr/>
        </p:nvSpPr>
        <p:spPr>
          <a:xfrm>
            <a:off x="11994329" y="783783"/>
            <a:ext cx="1700839" cy="413381"/>
          </a:xfrm>
          <a:prstGeom prst="rect">
            <a:avLst/>
          </a:prstGeom>
        </p:spPr>
        <p:txBody>
          <a:bodyPr lIns="0" tIns="0" rIns="0" bIns="0" rtlCol="0" anchor="t">
            <a:spAutoFit/>
          </a:bodyPr>
          <a:lstStyle/>
          <a:p>
            <a:pPr marL="0" lvl="0" indent="0" algn="ctr">
              <a:lnSpc>
                <a:spcPts val="3269"/>
              </a:lnSpc>
              <a:spcBef>
                <a:spcPct val="0"/>
              </a:spcBef>
            </a:pPr>
            <a:r>
              <a:rPr lang="en-US" sz="2999" spc="-116">
                <a:solidFill>
                  <a:srgbClr val="10A982"/>
                </a:solidFill>
                <a:latin typeface="TT Octosquares Condensed"/>
                <a:ea typeface="TT Octosquares Condensed"/>
                <a:cs typeface="TT Octosquares Condensed"/>
                <a:sym typeface="TT Octosquares Condensed"/>
              </a:rPr>
              <a:t>Transformer</a:t>
            </a:r>
          </a:p>
        </p:txBody>
      </p:sp>
      <p:sp>
        <p:nvSpPr>
          <p:cNvPr id="34" name="TextBox 34"/>
          <p:cNvSpPr txBox="1"/>
          <p:nvPr/>
        </p:nvSpPr>
        <p:spPr>
          <a:xfrm>
            <a:off x="3695756" y="952500"/>
            <a:ext cx="1107281" cy="679450"/>
          </a:xfrm>
          <a:prstGeom prst="rect">
            <a:avLst/>
          </a:prstGeom>
        </p:spPr>
        <p:txBody>
          <a:bodyPr lIns="0" tIns="0" rIns="0" bIns="0" rtlCol="0" anchor="t">
            <a:spAutoFit/>
          </a:bodyPr>
          <a:lstStyle/>
          <a:p>
            <a:pPr algn="ctr">
              <a:lnSpc>
                <a:spcPts val="5599"/>
              </a:lnSpc>
              <a:spcBef>
                <a:spcPct val="0"/>
              </a:spcBef>
            </a:pPr>
            <a:r>
              <a:rPr lang="en-US" sz="3999">
                <a:solidFill>
                  <a:srgbClr val="FFBD59"/>
                </a:solidFill>
                <a:latin typeface="Neue Machina"/>
                <a:ea typeface="Neue Machina"/>
                <a:cs typeface="Neue Machina"/>
                <a:sym typeface="Neue Machina"/>
              </a:rPr>
              <a:t>3 %</a:t>
            </a:r>
          </a:p>
        </p:txBody>
      </p:sp>
      <p:sp>
        <p:nvSpPr>
          <p:cNvPr id="35" name="TextBox 35"/>
          <p:cNvSpPr txBox="1"/>
          <p:nvPr/>
        </p:nvSpPr>
        <p:spPr>
          <a:xfrm>
            <a:off x="5094364" y="6610036"/>
            <a:ext cx="1357789" cy="679450"/>
          </a:xfrm>
          <a:prstGeom prst="rect">
            <a:avLst/>
          </a:prstGeom>
        </p:spPr>
        <p:txBody>
          <a:bodyPr lIns="0" tIns="0" rIns="0" bIns="0" rtlCol="0" anchor="t">
            <a:spAutoFit/>
          </a:bodyPr>
          <a:lstStyle/>
          <a:p>
            <a:pPr algn="ctr">
              <a:lnSpc>
                <a:spcPts val="5599"/>
              </a:lnSpc>
              <a:spcBef>
                <a:spcPct val="0"/>
              </a:spcBef>
            </a:pPr>
            <a:r>
              <a:rPr lang="en-US" sz="3999">
                <a:solidFill>
                  <a:srgbClr val="FFBD59"/>
                </a:solidFill>
                <a:latin typeface="Neue Machina"/>
                <a:ea typeface="Neue Machina"/>
                <a:cs typeface="Neue Machina"/>
                <a:sym typeface="Neue Machina"/>
              </a:rPr>
              <a:t>16 %</a:t>
            </a:r>
          </a:p>
        </p:txBody>
      </p:sp>
      <p:sp>
        <p:nvSpPr>
          <p:cNvPr id="36" name="TextBox 36"/>
          <p:cNvSpPr txBox="1"/>
          <p:nvPr/>
        </p:nvSpPr>
        <p:spPr>
          <a:xfrm>
            <a:off x="10705834" y="7345831"/>
            <a:ext cx="1472089" cy="679450"/>
          </a:xfrm>
          <a:prstGeom prst="rect">
            <a:avLst/>
          </a:prstGeom>
        </p:spPr>
        <p:txBody>
          <a:bodyPr lIns="0" tIns="0" rIns="0" bIns="0" rtlCol="0" anchor="t">
            <a:spAutoFit/>
          </a:bodyPr>
          <a:lstStyle/>
          <a:p>
            <a:pPr algn="ctr">
              <a:lnSpc>
                <a:spcPts val="5599"/>
              </a:lnSpc>
              <a:spcBef>
                <a:spcPct val="0"/>
              </a:spcBef>
            </a:pPr>
            <a:r>
              <a:rPr lang="en-US" sz="3999">
                <a:solidFill>
                  <a:srgbClr val="FFBD59"/>
                </a:solidFill>
                <a:latin typeface="Neue Machina"/>
                <a:ea typeface="Neue Machina"/>
                <a:cs typeface="Neue Machina"/>
                <a:sym typeface="Neue Machina"/>
              </a:rPr>
              <a:t>80 %</a:t>
            </a:r>
          </a:p>
        </p:txBody>
      </p:sp>
      <p:sp>
        <p:nvSpPr>
          <p:cNvPr id="37" name="TextBox 37"/>
          <p:cNvSpPr txBox="1"/>
          <p:nvPr/>
        </p:nvSpPr>
        <p:spPr>
          <a:xfrm>
            <a:off x="13083419" y="1656815"/>
            <a:ext cx="400833" cy="1205055"/>
          </a:xfrm>
          <a:prstGeom prst="rect">
            <a:avLst/>
          </a:prstGeom>
        </p:spPr>
        <p:txBody>
          <a:bodyPr lIns="0" tIns="0" rIns="0" bIns="0" rtlCol="0" anchor="t">
            <a:spAutoFit/>
          </a:bodyPr>
          <a:lstStyle/>
          <a:p>
            <a:pPr algn="ctr">
              <a:lnSpc>
                <a:spcPts val="9860"/>
              </a:lnSpc>
              <a:spcBef>
                <a:spcPct val="0"/>
              </a:spcBef>
            </a:pPr>
            <a:r>
              <a:rPr lang="en-US" sz="7043">
                <a:solidFill>
                  <a:srgbClr val="FFBD59"/>
                </a:solidFill>
                <a:latin typeface="TT Octosquares"/>
                <a:ea typeface="TT Octosquares"/>
                <a:cs typeface="TT Octosquares"/>
                <a:sym typeface="TT Octosquares"/>
              </a:rPr>
              <a:t>&lt;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15789329" y="-2927735"/>
            <a:ext cx="5560139" cy="5560139"/>
          </a:xfrm>
          <a:custGeom>
            <a:avLst/>
            <a:gdLst/>
            <a:ahLst/>
            <a:cxnLst/>
            <a:rect l="l" t="t" r="r" b="b"/>
            <a:pathLst>
              <a:path w="5560139" h="5560139">
                <a:moveTo>
                  <a:pt x="0" y="0"/>
                </a:moveTo>
                <a:lnTo>
                  <a:pt x="5560140" y="0"/>
                </a:lnTo>
                <a:lnTo>
                  <a:pt x="5560140" y="5560140"/>
                </a:lnTo>
                <a:lnTo>
                  <a:pt x="0" y="556014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2692699" y="7967298"/>
            <a:ext cx="5560139" cy="5560139"/>
          </a:xfrm>
          <a:custGeom>
            <a:avLst/>
            <a:gdLst/>
            <a:ahLst/>
            <a:cxnLst/>
            <a:rect l="l" t="t" r="r" b="b"/>
            <a:pathLst>
              <a:path w="5560139" h="5560139">
                <a:moveTo>
                  <a:pt x="0" y="0"/>
                </a:moveTo>
                <a:lnTo>
                  <a:pt x="5560140" y="0"/>
                </a:lnTo>
                <a:lnTo>
                  <a:pt x="5560140" y="5560140"/>
                </a:lnTo>
                <a:lnTo>
                  <a:pt x="0" y="556014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TextBox 4"/>
          <p:cNvSpPr txBox="1"/>
          <p:nvPr/>
        </p:nvSpPr>
        <p:spPr>
          <a:xfrm>
            <a:off x="5433348" y="779456"/>
            <a:ext cx="11240735" cy="1495425"/>
          </a:xfrm>
          <a:prstGeom prst="rect">
            <a:avLst/>
          </a:prstGeom>
        </p:spPr>
        <p:txBody>
          <a:bodyPr lIns="0" tIns="0" rIns="0" bIns="0" rtlCol="0" anchor="t">
            <a:spAutoFit/>
          </a:bodyPr>
          <a:lstStyle/>
          <a:p>
            <a:pPr algn="l">
              <a:lnSpc>
                <a:spcPts val="3750"/>
              </a:lnSpc>
            </a:pPr>
            <a:r>
              <a:rPr lang="en-US" sz="5000" spc="355">
                <a:solidFill>
                  <a:srgbClr val="FFBD59"/>
                </a:solidFill>
                <a:latin typeface="TT Octosquares Condensed"/>
                <a:ea typeface="TT Octosquares Condensed"/>
                <a:cs typeface="TT Octosquares Condensed"/>
                <a:sym typeface="TT Octosquares Condensed"/>
              </a:rPr>
              <a:t>GPT =</a:t>
            </a:r>
          </a:p>
          <a:p>
            <a:pPr algn="l">
              <a:lnSpc>
                <a:spcPts val="3750"/>
              </a:lnSpc>
            </a:pPr>
            <a:endParaRPr lang="en-US" sz="5000" spc="355">
              <a:solidFill>
                <a:srgbClr val="FFBD59"/>
              </a:solidFill>
              <a:latin typeface="TT Octosquares Condensed"/>
              <a:ea typeface="TT Octosquares Condensed"/>
              <a:cs typeface="TT Octosquares Condensed"/>
              <a:sym typeface="TT Octosquares Condensed"/>
            </a:endParaRPr>
          </a:p>
          <a:p>
            <a:pPr algn="l">
              <a:lnSpc>
                <a:spcPts val="3750"/>
              </a:lnSpc>
            </a:pPr>
            <a:endParaRPr lang="en-US" sz="5000" spc="355">
              <a:solidFill>
                <a:srgbClr val="FFBD59"/>
              </a:solidFill>
              <a:latin typeface="TT Octosquares Condensed"/>
              <a:ea typeface="TT Octosquares Condensed"/>
              <a:cs typeface="TT Octosquares Condensed"/>
              <a:sym typeface="TT Octosquares Condensed"/>
            </a:endParaRPr>
          </a:p>
        </p:txBody>
      </p:sp>
      <p:grpSp>
        <p:nvGrpSpPr>
          <p:cNvPr id="5" name="Group 5"/>
          <p:cNvGrpSpPr/>
          <p:nvPr/>
        </p:nvGrpSpPr>
        <p:grpSpPr>
          <a:xfrm>
            <a:off x="7472235" y="630592"/>
            <a:ext cx="1784828" cy="681663"/>
            <a:chOff x="0" y="0"/>
            <a:chExt cx="470078" cy="179533"/>
          </a:xfrm>
        </p:grpSpPr>
        <p:sp>
          <p:nvSpPr>
            <p:cNvPr id="6" name="Freeform 6"/>
            <p:cNvSpPr/>
            <p:nvPr/>
          </p:nvSpPr>
          <p:spPr>
            <a:xfrm>
              <a:off x="0" y="0"/>
              <a:ext cx="470078" cy="179533"/>
            </a:xfrm>
            <a:custGeom>
              <a:avLst/>
              <a:gdLst/>
              <a:ahLst/>
              <a:cxnLst/>
              <a:rect l="l" t="t" r="r" b="b"/>
              <a:pathLst>
                <a:path w="470078" h="179533">
                  <a:moveTo>
                    <a:pt x="89766" y="0"/>
                  </a:moveTo>
                  <a:lnTo>
                    <a:pt x="380312" y="0"/>
                  </a:lnTo>
                  <a:cubicBezTo>
                    <a:pt x="404119" y="0"/>
                    <a:pt x="426952" y="9458"/>
                    <a:pt x="443786" y="26292"/>
                  </a:cubicBezTo>
                  <a:cubicBezTo>
                    <a:pt x="460621" y="43126"/>
                    <a:pt x="470078" y="65959"/>
                    <a:pt x="470078" y="89766"/>
                  </a:cubicBezTo>
                  <a:lnTo>
                    <a:pt x="470078" y="89766"/>
                  </a:lnTo>
                  <a:cubicBezTo>
                    <a:pt x="470078" y="139343"/>
                    <a:pt x="429888" y="179533"/>
                    <a:pt x="380312" y="179533"/>
                  </a:cubicBezTo>
                  <a:lnTo>
                    <a:pt x="89766" y="179533"/>
                  </a:lnTo>
                  <a:cubicBezTo>
                    <a:pt x="40190" y="179533"/>
                    <a:pt x="0" y="139343"/>
                    <a:pt x="0" y="89766"/>
                  </a:cubicBezTo>
                  <a:lnTo>
                    <a:pt x="0" y="89766"/>
                  </a:lnTo>
                  <a:cubicBezTo>
                    <a:pt x="0" y="40190"/>
                    <a:pt x="40190" y="0"/>
                    <a:pt x="89766" y="0"/>
                  </a:cubicBezTo>
                  <a:close/>
                </a:path>
              </a:pathLst>
            </a:custGeom>
            <a:solidFill>
              <a:srgbClr val="000000"/>
            </a:solidFill>
            <a:ln w="19050" cap="rnd">
              <a:solidFill>
                <a:srgbClr val="10A982"/>
              </a:solidFill>
              <a:prstDash val="solid"/>
              <a:round/>
            </a:ln>
          </p:spPr>
        </p:sp>
        <p:sp>
          <p:nvSpPr>
            <p:cNvPr id="7" name="TextBox 7"/>
            <p:cNvSpPr txBox="1"/>
            <p:nvPr/>
          </p:nvSpPr>
          <p:spPr>
            <a:xfrm>
              <a:off x="0" y="-38100"/>
              <a:ext cx="470078" cy="217633"/>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9642320" y="630592"/>
            <a:ext cx="1799559" cy="681663"/>
            <a:chOff x="0" y="0"/>
            <a:chExt cx="473958" cy="179533"/>
          </a:xfrm>
        </p:grpSpPr>
        <p:sp>
          <p:nvSpPr>
            <p:cNvPr id="9" name="Freeform 9"/>
            <p:cNvSpPr/>
            <p:nvPr/>
          </p:nvSpPr>
          <p:spPr>
            <a:xfrm>
              <a:off x="0" y="0"/>
              <a:ext cx="473958" cy="179533"/>
            </a:xfrm>
            <a:custGeom>
              <a:avLst/>
              <a:gdLst/>
              <a:ahLst/>
              <a:cxnLst/>
              <a:rect l="l" t="t" r="r" b="b"/>
              <a:pathLst>
                <a:path w="473958" h="179533">
                  <a:moveTo>
                    <a:pt x="89766" y="0"/>
                  </a:moveTo>
                  <a:lnTo>
                    <a:pt x="384191" y="0"/>
                  </a:lnTo>
                  <a:cubicBezTo>
                    <a:pt x="433768" y="0"/>
                    <a:pt x="473958" y="40190"/>
                    <a:pt x="473958" y="89766"/>
                  </a:cubicBezTo>
                  <a:lnTo>
                    <a:pt x="473958" y="89766"/>
                  </a:lnTo>
                  <a:cubicBezTo>
                    <a:pt x="473958" y="113574"/>
                    <a:pt x="464500" y="136406"/>
                    <a:pt x="447666" y="153241"/>
                  </a:cubicBezTo>
                  <a:cubicBezTo>
                    <a:pt x="430831" y="170075"/>
                    <a:pt x="407999" y="179533"/>
                    <a:pt x="384191" y="179533"/>
                  </a:cubicBezTo>
                  <a:lnTo>
                    <a:pt x="89766" y="179533"/>
                  </a:lnTo>
                  <a:cubicBezTo>
                    <a:pt x="40190" y="179533"/>
                    <a:pt x="0" y="139343"/>
                    <a:pt x="0" y="89766"/>
                  </a:cubicBezTo>
                  <a:lnTo>
                    <a:pt x="0" y="89766"/>
                  </a:lnTo>
                  <a:cubicBezTo>
                    <a:pt x="0" y="40190"/>
                    <a:pt x="40190" y="0"/>
                    <a:pt x="89766" y="0"/>
                  </a:cubicBezTo>
                  <a:close/>
                </a:path>
              </a:pathLst>
            </a:custGeom>
            <a:solidFill>
              <a:srgbClr val="000000"/>
            </a:solidFill>
            <a:ln w="19050" cap="rnd">
              <a:solidFill>
                <a:srgbClr val="10A982"/>
              </a:solidFill>
              <a:prstDash val="solid"/>
              <a:round/>
            </a:ln>
          </p:spPr>
        </p:sp>
        <p:sp>
          <p:nvSpPr>
            <p:cNvPr id="10" name="TextBox 10"/>
            <p:cNvSpPr txBox="1"/>
            <p:nvPr/>
          </p:nvSpPr>
          <p:spPr>
            <a:xfrm>
              <a:off x="0" y="-38100"/>
              <a:ext cx="473958" cy="217633"/>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a:off x="11822879" y="630592"/>
            <a:ext cx="1946864" cy="681663"/>
            <a:chOff x="0" y="0"/>
            <a:chExt cx="512754" cy="179533"/>
          </a:xfrm>
        </p:grpSpPr>
        <p:sp>
          <p:nvSpPr>
            <p:cNvPr id="12" name="Freeform 12"/>
            <p:cNvSpPr/>
            <p:nvPr/>
          </p:nvSpPr>
          <p:spPr>
            <a:xfrm>
              <a:off x="0" y="0"/>
              <a:ext cx="512754" cy="179533"/>
            </a:xfrm>
            <a:custGeom>
              <a:avLst/>
              <a:gdLst/>
              <a:ahLst/>
              <a:cxnLst/>
              <a:rect l="l" t="t" r="r" b="b"/>
              <a:pathLst>
                <a:path w="512754" h="179533">
                  <a:moveTo>
                    <a:pt x="89766" y="0"/>
                  </a:moveTo>
                  <a:lnTo>
                    <a:pt x="422988" y="0"/>
                  </a:lnTo>
                  <a:cubicBezTo>
                    <a:pt x="446796" y="0"/>
                    <a:pt x="469628" y="9458"/>
                    <a:pt x="486462" y="26292"/>
                  </a:cubicBezTo>
                  <a:cubicBezTo>
                    <a:pt x="503297" y="43126"/>
                    <a:pt x="512754" y="65959"/>
                    <a:pt x="512754" y="89766"/>
                  </a:cubicBezTo>
                  <a:lnTo>
                    <a:pt x="512754" y="89766"/>
                  </a:lnTo>
                  <a:cubicBezTo>
                    <a:pt x="512754" y="139343"/>
                    <a:pt x="472565" y="179533"/>
                    <a:pt x="422988" y="179533"/>
                  </a:cubicBezTo>
                  <a:lnTo>
                    <a:pt x="89766" y="179533"/>
                  </a:lnTo>
                  <a:cubicBezTo>
                    <a:pt x="40190" y="179533"/>
                    <a:pt x="0" y="139343"/>
                    <a:pt x="0" y="89766"/>
                  </a:cubicBezTo>
                  <a:lnTo>
                    <a:pt x="0" y="89766"/>
                  </a:lnTo>
                  <a:cubicBezTo>
                    <a:pt x="0" y="40190"/>
                    <a:pt x="40190" y="0"/>
                    <a:pt x="89766" y="0"/>
                  </a:cubicBezTo>
                  <a:close/>
                </a:path>
              </a:pathLst>
            </a:custGeom>
            <a:solidFill>
              <a:srgbClr val="000000"/>
            </a:solidFill>
            <a:ln w="19050" cap="rnd">
              <a:gradFill>
                <a:gsLst>
                  <a:gs pos="0">
                    <a:srgbClr val="FFDE59">
                      <a:alpha val="100000"/>
                    </a:srgbClr>
                  </a:gs>
                  <a:gs pos="100000">
                    <a:srgbClr val="FF914D">
                      <a:alpha val="100000"/>
                    </a:srgbClr>
                  </a:gs>
                </a:gsLst>
                <a:lin ang="0"/>
              </a:gradFill>
              <a:prstDash val="solid"/>
              <a:round/>
            </a:ln>
          </p:spPr>
        </p:sp>
        <p:sp>
          <p:nvSpPr>
            <p:cNvPr id="13" name="TextBox 13"/>
            <p:cNvSpPr txBox="1"/>
            <p:nvPr/>
          </p:nvSpPr>
          <p:spPr>
            <a:xfrm>
              <a:off x="0" y="-38100"/>
              <a:ext cx="512754" cy="217633"/>
            </a:xfrm>
            <a:prstGeom prst="rect">
              <a:avLst/>
            </a:prstGeom>
          </p:spPr>
          <p:txBody>
            <a:bodyPr lIns="50800" tIns="50800" rIns="50800" bIns="50800" rtlCol="0" anchor="ctr"/>
            <a:lstStyle/>
            <a:p>
              <a:pPr algn="ctr">
                <a:lnSpc>
                  <a:spcPts val="2659"/>
                </a:lnSpc>
              </a:pPr>
              <a:endParaRPr/>
            </a:p>
          </p:txBody>
        </p:sp>
      </p:grpSp>
      <p:sp>
        <p:nvSpPr>
          <p:cNvPr id="14" name="Freeform 14"/>
          <p:cNvSpPr/>
          <p:nvPr/>
        </p:nvSpPr>
        <p:spPr>
          <a:xfrm>
            <a:off x="543594" y="3470434"/>
            <a:ext cx="3860394" cy="1893594"/>
          </a:xfrm>
          <a:custGeom>
            <a:avLst/>
            <a:gdLst/>
            <a:ahLst/>
            <a:cxnLst/>
            <a:rect l="l" t="t" r="r" b="b"/>
            <a:pathLst>
              <a:path w="3860394" h="1893594">
                <a:moveTo>
                  <a:pt x="0" y="0"/>
                </a:moveTo>
                <a:lnTo>
                  <a:pt x="3860394" y="0"/>
                </a:lnTo>
                <a:lnTo>
                  <a:pt x="3860394" y="1893594"/>
                </a:lnTo>
                <a:lnTo>
                  <a:pt x="0" y="1893594"/>
                </a:lnTo>
                <a:lnTo>
                  <a:pt x="0" y="0"/>
                </a:lnTo>
                <a:close/>
              </a:path>
            </a:pathLst>
          </a:custGeom>
          <a:blipFill>
            <a:blip r:embed="rId4"/>
            <a:stretch>
              <a:fillRect/>
            </a:stretch>
          </a:blipFill>
        </p:spPr>
      </p:sp>
      <p:sp>
        <p:nvSpPr>
          <p:cNvPr id="15" name="TextBox 15"/>
          <p:cNvSpPr txBox="1"/>
          <p:nvPr/>
        </p:nvSpPr>
        <p:spPr>
          <a:xfrm>
            <a:off x="7585298" y="783783"/>
            <a:ext cx="1558702" cy="413381"/>
          </a:xfrm>
          <a:prstGeom prst="rect">
            <a:avLst/>
          </a:prstGeom>
        </p:spPr>
        <p:txBody>
          <a:bodyPr lIns="0" tIns="0" rIns="0" bIns="0" rtlCol="0" anchor="t">
            <a:spAutoFit/>
          </a:bodyPr>
          <a:lstStyle/>
          <a:p>
            <a:pPr marL="0" lvl="0" indent="0" algn="ctr">
              <a:lnSpc>
                <a:spcPts val="3269"/>
              </a:lnSpc>
              <a:spcBef>
                <a:spcPct val="0"/>
              </a:spcBef>
            </a:pPr>
            <a:r>
              <a:rPr lang="en-US" sz="2999" spc="-116">
                <a:solidFill>
                  <a:srgbClr val="10A982"/>
                </a:solidFill>
                <a:latin typeface="TT Octosquares Condensed"/>
                <a:ea typeface="TT Octosquares Condensed"/>
                <a:cs typeface="TT Octosquares Condensed"/>
                <a:sym typeface="TT Octosquares Condensed"/>
              </a:rPr>
              <a:t>Generative</a:t>
            </a:r>
          </a:p>
        </p:txBody>
      </p:sp>
      <p:sp>
        <p:nvSpPr>
          <p:cNvPr id="16" name="TextBox 16"/>
          <p:cNvSpPr txBox="1"/>
          <p:nvPr/>
        </p:nvSpPr>
        <p:spPr>
          <a:xfrm>
            <a:off x="9809524" y="783783"/>
            <a:ext cx="1465150" cy="413381"/>
          </a:xfrm>
          <a:prstGeom prst="rect">
            <a:avLst/>
          </a:prstGeom>
        </p:spPr>
        <p:txBody>
          <a:bodyPr lIns="0" tIns="0" rIns="0" bIns="0" rtlCol="0" anchor="t">
            <a:spAutoFit/>
          </a:bodyPr>
          <a:lstStyle/>
          <a:p>
            <a:pPr marL="0" lvl="0" indent="0" algn="ctr">
              <a:lnSpc>
                <a:spcPts val="3269"/>
              </a:lnSpc>
              <a:spcBef>
                <a:spcPct val="0"/>
              </a:spcBef>
            </a:pPr>
            <a:r>
              <a:rPr lang="en-US" sz="2999" spc="-116">
                <a:solidFill>
                  <a:srgbClr val="10A982"/>
                </a:solidFill>
                <a:latin typeface="TT Octosquares Condensed"/>
                <a:ea typeface="TT Octosquares Condensed"/>
                <a:cs typeface="TT Octosquares Condensed"/>
                <a:sym typeface="TT Octosquares Condensed"/>
              </a:rPr>
              <a:t>Pretrained</a:t>
            </a:r>
          </a:p>
        </p:txBody>
      </p:sp>
      <p:sp>
        <p:nvSpPr>
          <p:cNvPr id="17" name="TextBox 17"/>
          <p:cNvSpPr txBox="1"/>
          <p:nvPr/>
        </p:nvSpPr>
        <p:spPr>
          <a:xfrm>
            <a:off x="11994329" y="783783"/>
            <a:ext cx="1700839" cy="413381"/>
          </a:xfrm>
          <a:prstGeom prst="rect">
            <a:avLst/>
          </a:prstGeom>
        </p:spPr>
        <p:txBody>
          <a:bodyPr lIns="0" tIns="0" rIns="0" bIns="0" rtlCol="0" anchor="t">
            <a:spAutoFit/>
          </a:bodyPr>
          <a:lstStyle/>
          <a:p>
            <a:pPr marL="0" lvl="0" indent="0" algn="ctr">
              <a:lnSpc>
                <a:spcPts val="3269"/>
              </a:lnSpc>
              <a:spcBef>
                <a:spcPct val="0"/>
              </a:spcBef>
            </a:pPr>
            <a:r>
              <a:rPr lang="en-US" sz="2999" spc="-116">
                <a:solidFill>
                  <a:srgbClr val="FFBD59"/>
                </a:solidFill>
                <a:latin typeface="TT Octosquares Condensed"/>
                <a:ea typeface="TT Octosquares Condensed"/>
                <a:cs typeface="TT Octosquares Condensed"/>
                <a:sym typeface="TT Octosquares Condensed"/>
              </a:rPr>
              <a:t>Transformer</a:t>
            </a:r>
          </a:p>
        </p:txBody>
      </p:sp>
      <p:sp>
        <p:nvSpPr>
          <p:cNvPr id="18" name="TextBox 18"/>
          <p:cNvSpPr txBox="1"/>
          <p:nvPr/>
        </p:nvSpPr>
        <p:spPr>
          <a:xfrm>
            <a:off x="4988092" y="2641091"/>
            <a:ext cx="13072985" cy="5305425"/>
          </a:xfrm>
          <a:prstGeom prst="rect">
            <a:avLst/>
          </a:prstGeom>
        </p:spPr>
        <p:txBody>
          <a:bodyPr lIns="0" tIns="0" rIns="0" bIns="0" rtlCol="0" anchor="t">
            <a:spAutoFit/>
          </a:bodyPr>
          <a:lstStyle/>
          <a:p>
            <a:pPr algn="l">
              <a:lnSpc>
                <a:spcPts val="8400"/>
              </a:lnSpc>
              <a:spcBef>
                <a:spcPct val="0"/>
              </a:spcBef>
            </a:pPr>
            <a:r>
              <a:rPr lang="en-US" sz="6000">
                <a:solidFill>
                  <a:srgbClr val="FFBD59"/>
                </a:solidFill>
                <a:latin typeface="Neue Machina"/>
                <a:ea typeface="Neue Machina"/>
                <a:cs typeface="Neue Machina"/>
                <a:sym typeface="Neue Machina"/>
              </a:rPr>
              <a:t>Modèle spécifique de </a:t>
            </a:r>
            <a:r>
              <a:rPr lang="en-US" sz="6000" b="1">
                <a:solidFill>
                  <a:srgbClr val="FFBD59"/>
                </a:solidFill>
                <a:latin typeface="Neue Machina Ultra-Bold"/>
                <a:ea typeface="Neue Machina Ultra-Bold"/>
                <a:cs typeface="Neue Machina Ultra-Bold"/>
                <a:sym typeface="Neue Machina Ultra-Bold"/>
              </a:rPr>
              <a:t>réseau de</a:t>
            </a:r>
          </a:p>
          <a:p>
            <a:pPr algn="l">
              <a:lnSpc>
                <a:spcPts val="8400"/>
              </a:lnSpc>
              <a:spcBef>
                <a:spcPct val="0"/>
              </a:spcBef>
            </a:pPr>
            <a:r>
              <a:rPr lang="en-US" sz="6000" b="1">
                <a:solidFill>
                  <a:srgbClr val="FFBD59"/>
                </a:solidFill>
                <a:latin typeface="Neue Machina Ultra-Bold"/>
                <a:ea typeface="Neue Machina Ultra-Bold"/>
                <a:cs typeface="Neue Machina Ultra-Bold"/>
                <a:sym typeface="Neue Machina Ultra-Bold"/>
              </a:rPr>
              <a:t>neurones</a:t>
            </a:r>
            <a:r>
              <a:rPr lang="en-US" sz="6000">
                <a:solidFill>
                  <a:srgbClr val="FFBD59"/>
                </a:solidFill>
                <a:latin typeface="Neue Machina"/>
                <a:ea typeface="Neue Machina"/>
                <a:cs typeface="Neue Machina"/>
                <a:sym typeface="Neue Machina"/>
              </a:rPr>
              <a:t>, utilisé pour enregistrer les</a:t>
            </a:r>
          </a:p>
          <a:p>
            <a:pPr algn="l">
              <a:lnSpc>
                <a:spcPts val="8400"/>
              </a:lnSpc>
              <a:spcBef>
                <a:spcPct val="0"/>
              </a:spcBef>
            </a:pPr>
            <a:r>
              <a:rPr lang="en-US" sz="6000" b="1">
                <a:solidFill>
                  <a:srgbClr val="FFBD59"/>
                </a:solidFill>
                <a:latin typeface="Neue Machina Ultra-Bold"/>
                <a:ea typeface="Neue Machina Ultra-Bold"/>
                <a:cs typeface="Neue Machina Ultra-Bold"/>
                <a:sym typeface="Neue Machina Ultra-Bold"/>
              </a:rPr>
              <a:t>relations entre les mots </a:t>
            </a:r>
            <a:r>
              <a:rPr lang="en-US" sz="6000">
                <a:solidFill>
                  <a:srgbClr val="FFBD59"/>
                </a:solidFill>
                <a:latin typeface="Neue Machina"/>
                <a:ea typeface="Neue Machina"/>
                <a:cs typeface="Neue Machina"/>
                <a:sym typeface="Neue Machina"/>
              </a:rPr>
              <a:t>dans un texte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15789329" y="-2927735"/>
            <a:ext cx="5560139" cy="5560139"/>
          </a:xfrm>
          <a:custGeom>
            <a:avLst/>
            <a:gdLst/>
            <a:ahLst/>
            <a:cxnLst/>
            <a:rect l="l" t="t" r="r" b="b"/>
            <a:pathLst>
              <a:path w="5560139" h="5560139">
                <a:moveTo>
                  <a:pt x="0" y="0"/>
                </a:moveTo>
                <a:lnTo>
                  <a:pt x="5560140" y="0"/>
                </a:lnTo>
                <a:lnTo>
                  <a:pt x="5560140" y="5560140"/>
                </a:lnTo>
                <a:lnTo>
                  <a:pt x="0" y="556014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2692699" y="7967298"/>
            <a:ext cx="5560139" cy="5560139"/>
          </a:xfrm>
          <a:custGeom>
            <a:avLst/>
            <a:gdLst/>
            <a:ahLst/>
            <a:cxnLst/>
            <a:rect l="l" t="t" r="r" b="b"/>
            <a:pathLst>
              <a:path w="5560139" h="5560139">
                <a:moveTo>
                  <a:pt x="0" y="0"/>
                </a:moveTo>
                <a:lnTo>
                  <a:pt x="5560140" y="0"/>
                </a:lnTo>
                <a:lnTo>
                  <a:pt x="5560140" y="5560140"/>
                </a:lnTo>
                <a:lnTo>
                  <a:pt x="0" y="556014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TextBox 4"/>
          <p:cNvSpPr txBox="1"/>
          <p:nvPr/>
        </p:nvSpPr>
        <p:spPr>
          <a:xfrm>
            <a:off x="5433348" y="779456"/>
            <a:ext cx="11240735" cy="1495425"/>
          </a:xfrm>
          <a:prstGeom prst="rect">
            <a:avLst/>
          </a:prstGeom>
        </p:spPr>
        <p:txBody>
          <a:bodyPr lIns="0" tIns="0" rIns="0" bIns="0" rtlCol="0" anchor="t">
            <a:spAutoFit/>
          </a:bodyPr>
          <a:lstStyle/>
          <a:p>
            <a:pPr algn="l">
              <a:lnSpc>
                <a:spcPts val="3750"/>
              </a:lnSpc>
            </a:pPr>
            <a:r>
              <a:rPr lang="en-US" sz="5000" spc="355">
                <a:solidFill>
                  <a:srgbClr val="FFBD59"/>
                </a:solidFill>
                <a:latin typeface="TT Octosquares Condensed"/>
                <a:ea typeface="TT Octosquares Condensed"/>
                <a:cs typeface="TT Octosquares Condensed"/>
                <a:sym typeface="TT Octosquares Condensed"/>
              </a:rPr>
              <a:t>GPT =</a:t>
            </a:r>
          </a:p>
          <a:p>
            <a:pPr algn="l">
              <a:lnSpc>
                <a:spcPts val="3750"/>
              </a:lnSpc>
            </a:pPr>
            <a:endParaRPr lang="en-US" sz="5000" spc="355">
              <a:solidFill>
                <a:srgbClr val="FFBD59"/>
              </a:solidFill>
              <a:latin typeface="TT Octosquares Condensed"/>
              <a:ea typeface="TT Octosquares Condensed"/>
              <a:cs typeface="TT Octosquares Condensed"/>
              <a:sym typeface="TT Octosquares Condensed"/>
            </a:endParaRPr>
          </a:p>
          <a:p>
            <a:pPr algn="l">
              <a:lnSpc>
                <a:spcPts val="3750"/>
              </a:lnSpc>
            </a:pPr>
            <a:endParaRPr lang="en-US" sz="5000" spc="355">
              <a:solidFill>
                <a:srgbClr val="FFBD59"/>
              </a:solidFill>
              <a:latin typeface="TT Octosquares Condensed"/>
              <a:ea typeface="TT Octosquares Condensed"/>
              <a:cs typeface="TT Octosquares Condensed"/>
              <a:sym typeface="TT Octosquares Condensed"/>
            </a:endParaRPr>
          </a:p>
        </p:txBody>
      </p:sp>
      <p:grpSp>
        <p:nvGrpSpPr>
          <p:cNvPr id="5" name="Group 5"/>
          <p:cNvGrpSpPr/>
          <p:nvPr/>
        </p:nvGrpSpPr>
        <p:grpSpPr>
          <a:xfrm>
            <a:off x="7472235" y="630592"/>
            <a:ext cx="1784828" cy="681663"/>
            <a:chOff x="0" y="0"/>
            <a:chExt cx="470078" cy="179533"/>
          </a:xfrm>
        </p:grpSpPr>
        <p:sp>
          <p:nvSpPr>
            <p:cNvPr id="6" name="Freeform 6"/>
            <p:cNvSpPr/>
            <p:nvPr/>
          </p:nvSpPr>
          <p:spPr>
            <a:xfrm>
              <a:off x="0" y="0"/>
              <a:ext cx="470078" cy="179533"/>
            </a:xfrm>
            <a:custGeom>
              <a:avLst/>
              <a:gdLst/>
              <a:ahLst/>
              <a:cxnLst/>
              <a:rect l="l" t="t" r="r" b="b"/>
              <a:pathLst>
                <a:path w="470078" h="179533">
                  <a:moveTo>
                    <a:pt x="89766" y="0"/>
                  </a:moveTo>
                  <a:lnTo>
                    <a:pt x="380312" y="0"/>
                  </a:lnTo>
                  <a:cubicBezTo>
                    <a:pt x="404119" y="0"/>
                    <a:pt x="426952" y="9458"/>
                    <a:pt x="443786" y="26292"/>
                  </a:cubicBezTo>
                  <a:cubicBezTo>
                    <a:pt x="460621" y="43126"/>
                    <a:pt x="470078" y="65959"/>
                    <a:pt x="470078" y="89766"/>
                  </a:cubicBezTo>
                  <a:lnTo>
                    <a:pt x="470078" y="89766"/>
                  </a:lnTo>
                  <a:cubicBezTo>
                    <a:pt x="470078" y="139343"/>
                    <a:pt x="429888" y="179533"/>
                    <a:pt x="380312" y="179533"/>
                  </a:cubicBezTo>
                  <a:lnTo>
                    <a:pt x="89766" y="179533"/>
                  </a:lnTo>
                  <a:cubicBezTo>
                    <a:pt x="40190" y="179533"/>
                    <a:pt x="0" y="139343"/>
                    <a:pt x="0" y="89766"/>
                  </a:cubicBezTo>
                  <a:lnTo>
                    <a:pt x="0" y="89766"/>
                  </a:lnTo>
                  <a:cubicBezTo>
                    <a:pt x="0" y="40190"/>
                    <a:pt x="40190" y="0"/>
                    <a:pt x="89766" y="0"/>
                  </a:cubicBezTo>
                  <a:close/>
                </a:path>
              </a:pathLst>
            </a:custGeom>
            <a:solidFill>
              <a:srgbClr val="000000"/>
            </a:solidFill>
            <a:ln w="19050" cap="rnd">
              <a:solidFill>
                <a:srgbClr val="10A982"/>
              </a:solidFill>
              <a:prstDash val="solid"/>
              <a:round/>
            </a:ln>
          </p:spPr>
        </p:sp>
        <p:sp>
          <p:nvSpPr>
            <p:cNvPr id="7" name="TextBox 7"/>
            <p:cNvSpPr txBox="1"/>
            <p:nvPr/>
          </p:nvSpPr>
          <p:spPr>
            <a:xfrm>
              <a:off x="0" y="-38100"/>
              <a:ext cx="470078" cy="217633"/>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9642320" y="630592"/>
            <a:ext cx="1799559" cy="681663"/>
            <a:chOff x="0" y="0"/>
            <a:chExt cx="473958" cy="179533"/>
          </a:xfrm>
        </p:grpSpPr>
        <p:sp>
          <p:nvSpPr>
            <p:cNvPr id="9" name="Freeform 9"/>
            <p:cNvSpPr/>
            <p:nvPr/>
          </p:nvSpPr>
          <p:spPr>
            <a:xfrm>
              <a:off x="0" y="0"/>
              <a:ext cx="473958" cy="179533"/>
            </a:xfrm>
            <a:custGeom>
              <a:avLst/>
              <a:gdLst/>
              <a:ahLst/>
              <a:cxnLst/>
              <a:rect l="l" t="t" r="r" b="b"/>
              <a:pathLst>
                <a:path w="473958" h="179533">
                  <a:moveTo>
                    <a:pt x="89766" y="0"/>
                  </a:moveTo>
                  <a:lnTo>
                    <a:pt x="384191" y="0"/>
                  </a:lnTo>
                  <a:cubicBezTo>
                    <a:pt x="433768" y="0"/>
                    <a:pt x="473958" y="40190"/>
                    <a:pt x="473958" y="89766"/>
                  </a:cubicBezTo>
                  <a:lnTo>
                    <a:pt x="473958" y="89766"/>
                  </a:lnTo>
                  <a:cubicBezTo>
                    <a:pt x="473958" y="113574"/>
                    <a:pt x="464500" y="136406"/>
                    <a:pt x="447666" y="153241"/>
                  </a:cubicBezTo>
                  <a:cubicBezTo>
                    <a:pt x="430831" y="170075"/>
                    <a:pt x="407999" y="179533"/>
                    <a:pt x="384191" y="179533"/>
                  </a:cubicBezTo>
                  <a:lnTo>
                    <a:pt x="89766" y="179533"/>
                  </a:lnTo>
                  <a:cubicBezTo>
                    <a:pt x="40190" y="179533"/>
                    <a:pt x="0" y="139343"/>
                    <a:pt x="0" y="89766"/>
                  </a:cubicBezTo>
                  <a:lnTo>
                    <a:pt x="0" y="89766"/>
                  </a:lnTo>
                  <a:cubicBezTo>
                    <a:pt x="0" y="40190"/>
                    <a:pt x="40190" y="0"/>
                    <a:pt x="89766" y="0"/>
                  </a:cubicBezTo>
                  <a:close/>
                </a:path>
              </a:pathLst>
            </a:custGeom>
            <a:solidFill>
              <a:srgbClr val="000000"/>
            </a:solidFill>
            <a:ln w="19050" cap="rnd">
              <a:solidFill>
                <a:srgbClr val="10A982"/>
              </a:solidFill>
              <a:prstDash val="solid"/>
              <a:round/>
            </a:ln>
          </p:spPr>
        </p:sp>
        <p:sp>
          <p:nvSpPr>
            <p:cNvPr id="10" name="TextBox 10"/>
            <p:cNvSpPr txBox="1"/>
            <p:nvPr/>
          </p:nvSpPr>
          <p:spPr>
            <a:xfrm>
              <a:off x="0" y="-38100"/>
              <a:ext cx="473958" cy="217633"/>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a:off x="11822879" y="630592"/>
            <a:ext cx="1946864" cy="681663"/>
            <a:chOff x="0" y="0"/>
            <a:chExt cx="512754" cy="179533"/>
          </a:xfrm>
        </p:grpSpPr>
        <p:sp>
          <p:nvSpPr>
            <p:cNvPr id="12" name="Freeform 12"/>
            <p:cNvSpPr/>
            <p:nvPr/>
          </p:nvSpPr>
          <p:spPr>
            <a:xfrm>
              <a:off x="0" y="0"/>
              <a:ext cx="512754" cy="179533"/>
            </a:xfrm>
            <a:custGeom>
              <a:avLst/>
              <a:gdLst/>
              <a:ahLst/>
              <a:cxnLst/>
              <a:rect l="l" t="t" r="r" b="b"/>
              <a:pathLst>
                <a:path w="512754" h="179533">
                  <a:moveTo>
                    <a:pt x="89766" y="0"/>
                  </a:moveTo>
                  <a:lnTo>
                    <a:pt x="422988" y="0"/>
                  </a:lnTo>
                  <a:cubicBezTo>
                    <a:pt x="446796" y="0"/>
                    <a:pt x="469628" y="9458"/>
                    <a:pt x="486462" y="26292"/>
                  </a:cubicBezTo>
                  <a:cubicBezTo>
                    <a:pt x="503297" y="43126"/>
                    <a:pt x="512754" y="65959"/>
                    <a:pt x="512754" y="89766"/>
                  </a:cubicBezTo>
                  <a:lnTo>
                    <a:pt x="512754" y="89766"/>
                  </a:lnTo>
                  <a:cubicBezTo>
                    <a:pt x="512754" y="139343"/>
                    <a:pt x="472565" y="179533"/>
                    <a:pt x="422988" y="179533"/>
                  </a:cubicBezTo>
                  <a:lnTo>
                    <a:pt x="89766" y="179533"/>
                  </a:lnTo>
                  <a:cubicBezTo>
                    <a:pt x="40190" y="179533"/>
                    <a:pt x="0" y="139343"/>
                    <a:pt x="0" y="89766"/>
                  </a:cubicBezTo>
                  <a:lnTo>
                    <a:pt x="0" y="89766"/>
                  </a:lnTo>
                  <a:cubicBezTo>
                    <a:pt x="0" y="40190"/>
                    <a:pt x="40190" y="0"/>
                    <a:pt x="89766" y="0"/>
                  </a:cubicBezTo>
                  <a:close/>
                </a:path>
              </a:pathLst>
            </a:custGeom>
            <a:solidFill>
              <a:srgbClr val="000000"/>
            </a:solidFill>
            <a:ln w="19050" cap="rnd">
              <a:gradFill>
                <a:gsLst>
                  <a:gs pos="0">
                    <a:srgbClr val="FFDE59">
                      <a:alpha val="100000"/>
                    </a:srgbClr>
                  </a:gs>
                  <a:gs pos="100000">
                    <a:srgbClr val="FF914D">
                      <a:alpha val="100000"/>
                    </a:srgbClr>
                  </a:gs>
                </a:gsLst>
                <a:lin ang="0"/>
              </a:gradFill>
              <a:prstDash val="solid"/>
              <a:round/>
            </a:ln>
          </p:spPr>
        </p:sp>
        <p:sp>
          <p:nvSpPr>
            <p:cNvPr id="13" name="TextBox 13"/>
            <p:cNvSpPr txBox="1"/>
            <p:nvPr/>
          </p:nvSpPr>
          <p:spPr>
            <a:xfrm>
              <a:off x="0" y="-38100"/>
              <a:ext cx="512754" cy="217633"/>
            </a:xfrm>
            <a:prstGeom prst="rect">
              <a:avLst/>
            </a:prstGeom>
          </p:spPr>
          <p:txBody>
            <a:bodyPr lIns="50800" tIns="50800" rIns="50800" bIns="50800" rtlCol="0" anchor="ctr"/>
            <a:lstStyle/>
            <a:p>
              <a:pPr algn="ctr">
                <a:lnSpc>
                  <a:spcPts val="2659"/>
                </a:lnSpc>
              </a:pPr>
              <a:endParaRPr/>
            </a:p>
          </p:txBody>
        </p:sp>
      </p:grpSp>
      <p:sp>
        <p:nvSpPr>
          <p:cNvPr id="14" name="AutoShape 14"/>
          <p:cNvSpPr/>
          <p:nvPr/>
        </p:nvSpPr>
        <p:spPr>
          <a:xfrm>
            <a:off x="5504588" y="3285358"/>
            <a:ext cx="6492240" cy="0"/>
          </a:xfrm>
          <a:prstGeom prst="line">
            <a:avLst/>
          </a:prstGeom>
          <a:ln w="104775" cap="flat">
            <a:solidFill>
              <a:srgbClr val="FFBD59"/>
            </a:solidFill>
            <a:prstDash val="solid"/>
            <a:headEnd type="none" w="sm" len="sm"/>
            <a:tailEnd type="arrow" w="med" len="sm"/>
          </a:ln>
        </p:spPr>
      </p:sp>
      <p:sp>
        <p:nvSpPr>
          <p:cNvPr id="15" name="Freeform 15"/>
          <p:cNvSpPr/>
          <p:nvPr/>
        </p:nvSpPr>
        <p:spPr>
          <a:xfrm>
            <a:off x="7900088" y="2522082"/>
            <a:ext cx="1701240" cy="1700531"/>
          </a:xfrm>
          <a:custGeom>
            <a:avLst/>
            <a:gdLst/>
            <a:ahLst/>
            <a:cxnLst/>
            <a:rect l="l" t="t" r="r" b="b"/>
            <a:pathLst>
              <a:path w="1701240" h="1700531">
                <a:moveTo>
                  <a:pt x="0" y="0"/>
                </a:moveTo>
                <a:lnTo>
                  <a:pt x="1701240" y="0"/>
                </a:lnTo>
                <a:lnTo>
                  <a:pt x="1701240" y="1700531"/>
                </a:lnTo>
                <a:lnTo>
                  <a:pt x="0" y="1700531"/>
                </a:lnTo>
                <a:lnTo>
                  <a:pt x="0" y="0"/>
                </a:lnTo>
                <a:close/>
              </a:path>
            </a:pathLst>
          </a:custGeom>
          <a:blipFill>
            <a:blip r:embed="rId4"/>
            <a:stretch>
              <a:fillRect/>
            </a:stretch>
          </a:blipFill>
        </p:spPr>
      </p:sp>
      <p:sp>
        <p:nvSpPr>
          <p:cNvPr id="16" name="TextBox 16"/>
          <p:cNvSpPr txBox="1"/>
          <p:nvPr/>
        </p:nvSpPr>
        <p:spPr>
          <a:xfrm>
            <a:off x="7585298" y="783783"/>
            <a:ext cx="1558702" cy="413381"/>
          </a:xfrm>
          <a:prstGeom prst="rect">
            <a:avLst/>
          </a:prstGeom>
        </p:spPr>
        <p:txBody>
          <a:bodyPr lIns="0" tIns="0" rIns="0" bIns="0" rtlCol="0" anchor="t">
            <a:spAutoFit/>
          </a:bodyPr>
          <a:lstStyle/>
          <a:p>
            <a:pPr marL="0" lvl="0" indent="0" algn="ctr">
              <a:lnSpc>
                <a:spcPts val="3269"/>
              </a:lnSpc>
              <a:spcBef>
                <a:spcPct val="0"/>
              </a:spcBef>
            </a:pPr>
            <a:r>
              <a:rPr lang="en-US" sz="2999" spc="-116">
                <a:solidFill>
                  <a:srgbClr val="10A982"/>
                </a:solidFill>
                <a:latin typeface="TT Octosquares Condensed"/>
                <a:ea typeface="TT Octosquares Condensed"/>
                <a:cs typeface="TT Octosquares Condensed"/>
                <a:sym typeface="TT Octosquares Condensed"/>
              </a:rPr>
              <a:t>Generative</a:t>
            </a:r>
          </a:p>
        </p:txBody>
      </p:sp>
      <p:sp>
        <p:nvSpPr>
          <p:cNvPr id="17" name="TextBox 17"/>
          <p:cNvSpPr txBox="1"/>
          <p:nvPr/>
        </p:nvSpPr>
        <p:spPr>
          <a:xfrm>
            <a:off x="9809524" y="783783"/>
            <a:ext cx="1465150" cy="413381"/>
          </a:xfrm>
          <a:prstGeom prst="rect">
            <a:avLst/>
          </a:prstGeom>
        </p:spPr>
        <p:txBody>
          <a:bodyPr lIns="0" tIns="0" rIns="0" bIns="0" rtlCol="0" anchor="t">
            <a:spAutoFit/>
          </a:bodyPr>
          <a:lstStyle/>
          <a:p>
            <a:pPr marL="0" lvl="0" indent="0" algn="ctr">
              <a:lnSpc>
                <a:spcPts val="3269"/>
              </a:lnSpc>
              <a:spcBef>
                <a:spcPct val="0"/>
              </a:spcBef>
            </a:pPr>
            <a:r>
              <a:rPr lang="en-US" sz="2999" spc="-116">
                <a:solidFill>
                  <a:srgbClr val="10A982"/>
                </a:solidFill>
                <a:latin typeface="TT Octosquares Condensed"/>
                <a:ea typeface="TT Octosquares Condensed"/>
                <a:cs typeface="TT Octosquares Condensed"/>
                <a:sym typeface="TT Octosquares Condensed"/>
              </a:rPr>
              <a:t>Pretrained</a:t>
            </a:r>
          </a:p>
        </p:txBody>
      </p:sp>
      <p:sp>
        <p:nvSpPr>
          <p:cNvPr id="18" name="TextBox 18"/>
          <p:cNvSpPr txBox="1"/>
          <p:nvPr/>
        </p:nvSpPr>
        <p:spPr>
          <a:xfrm>
            <a:off x="11994329" y="783783"/>
            <a:ext cx="1700839" cy="413381"/>
          </a:xfrm>
          <a:prstGeom prst="rect">
            <a:avLst/>
          </a:prstGeom>
        </p:spPr>
        <p:txBody>
          <a:bodyPr lIns="0" tIns="0" rIns="0" bIns="0" rtlCol="0" anchor="t">
            <a:spAutoFit/>
          </a:bodyPr>
          <a:lstStyle/>
          <a:p>
            <a:pPr marL="0" lvl="0" indent="0" algn="ctr">
              <a:lnSpc>
                <a:spcPts val="3269"/>
              </a:lnSpc>
              <a:spcBef>
                <a:spcPct val="0"/>
              </a:spcBef>
            </a:pPr>
            <a:r>
              <a:rPr lang="en-US" sz="2999" spc="-116">
                <a:solidFill>
                  <a:srgbClr val="FFBD59"/>
                </a:solidFill>
                <a:latin typeface="TT Octosquares Condensed"/>
                <a:ea typeface="TT Octosquares Condensed"/>
                <a:cs typeface="TT Octosquares Condensed"/>
                <a:sym typeface="TT Octosquares Condensed"/>
              </a:rPr>
              <a:t>Transformer</a:t>
            </a:r>
          </a:p>
        </p:txBody>
      </p:sp>
      <p:sp>
        <p:nvSpPr>
          <p:cNvPr id="19" name="TextBox 19"/>
          <p:cNvSpPr txBox="1"/>
          <p:nvPr/>
        </p:nvSpPr>
        <p:spPr>
          <a:xfrm>
            <a:off x="1028700" y="2685283"/>
            <a:ext cx="2890571" cy="1038225"/>
          </a:xfrm>
          <a:prstGeom prst="rect">
            <a:avLst/>
          </a:prstGeom>
        </p:spPr>
        <p:txBody>
          <a:bodyPr lIns="0" tIns="0" rIns="0" bIns="0" rtlCol="0" anchor="t">
            <a:spAutoFit/>
          </a:bodyPr>
          <a:lstStyle/>
          <a:p>
            <a:pPr algn="l">
              <a:lnSpc>
                <a:spcPts val="8400"/>
              </a:lnSpc>
              <a:spcBef>
                <a:spcPct val="0"/>
              </a:spcBef>
            </a:pPr>
            <a:r>
              <a:rPr lang="en-US" sz="6000" b="1">
                <a:solidFill>
                  <a:srgbClr val="FFBD59"/>
                </a:solidFill>
                <a:latin typeface="Neue Machina Ultra-Bold"/>
                <a:ea typeface="Neue Machina Ultra-Bold"/>
                <a:cs typeface="Neue Machina Ultra-Bold"/>
                <a:sym typeface="Neue Machina Ultra-Bold"/>
              </a:rPr>
              <a:t>Entrée</a:t>
            </a:r>
          </a:p>
        </p:txBody>
      </p:sp>
      <p:sp>
        <p:nvSpPr>
          <p:cNvPr id="20" name="TextBox 20"/>
          <p:cNvSpPr txBox="1"/>
          <p:nvPr/>
        </p:nvSpPr>
        <p:spPr>
          <a:xfrm>
            <a:off x="13996694" y="2685283"/>
            <a:ext cx="2798449" cy="1038225"/>
          </a:xfrm>
          <a:prstGeom prst="rect">
            <a:avLst/>
          </a:prstGeom>
        </p:spPr>
        <p:txBody>
          <a:bodyPr lIns="0" tIns="0" rIns="0" bIns="0" rtlCol="0" anchor="t">
            <a:spAutoFit/>
          </a:bodyPr>
          <a:lstStyle/>
          <a:p>
            <a:pPr algn="l">
              <a:lnSpc>
                <a:spcPts val="8400"/>
              </a:lnSpc>
              <a:spcBef>
                <a:spcPct val="0"/>
              </a:spcBef>
            </a:pPr>
            <a:r>
              <a:rPr lang="en-US" sz="6000" b="1">
                <a:solidFill>
                  <a:srgbClr val="FFBD59"/>
                </a:solidFill>
                <a:latin typeface="Neue Machina Ultra-Bold"/>
                <a:ea typeface="Neue Machina Ultra-Bold"/>
                <a:cs typeface="Neue Machina Ultra-Bold"/>
                <a:sym typeface="Neue Machina Ultra-Bold"/>
              </a:rPr>
              <a:t>Sortie</a:t>
            </a:r>
          </a:p>
        </p:txBody>
      </p:sp>
      <p:sp>
        <p:nvSpPr>
          <p:cNvPr id="21" name="TextBox 21"/>
          <p:cNvSpPr txBox="1"/>
          <p:nvPr/>
        </p:nvSpPr>
        <p:spPr>
          <a:xfrm>
            <a:off x="393265" y="3728900"/>
            <a:ext cx="5040083" cy="1758950"/>
          </a:xfrm>
          <a:prstGeom prst="rect">
            <a:avLst/>
          </a:prstGeom>
        </p:spPr>
        <p:txBody>
          <a:bodyPr lIns="0" tIns="0" rIns="0" bIns="0" rtlCol="0" anchor="t">
            <a:spAutoFit/>
          </a:bodyPr>
          <a:lstStyle/>
          <a:p>
            <a:pPr algn="l">
              <a:lnSpc>
                <a:spcPts val="7000"/>
              </a:lnSpc>
              <a:spcBef>
                <a:spcPct val="0"/>
              </a:spcBef>
            </a:pPr>
            <a:r>
              <a:rPr lang="en-US" sz="5000">
                <a:solidFill>
                  <a:srgbClr val="FFBD59"/>
                </a:solidFill>
                <a:latin typeface="Neue Machina"/>
                <a:ea typeface="Neue Machina"/>
                <a:cs typeface="Neue Machina"/>
                <a:sym typeface="Neue Machina"/>
              </a:rPr>
              <a:t>“La Seine est un ...”</a:t>
            </a:r>
          </a:p>
        </p:txBody>
      </p:sp>
      <p:sp>
        <p:nvSpPr>
          <p:cNvPr id="22" name="TextBox 22"/>
          <p:cNvSpPr txBox="1"/>
          <p:nvPr/>
        </p:nvSpPr>
        <p:spPr>
          <a:xfrm>
            <a:off x="12796311" y="3790183"/>
            <a:ext cx="5040083" cy="873125"/>
          </a:xfrm>
          <a:prstGeom prst="rect">
            <a:avLst/>
          </a:prstGeom>
        </p:spPr>
        <p:txBody>
          <a:bodyPr lIns="0" tIns="0" rIns="0" bIns="0" rtlCol="0" anchor="t">
            <a:spAutoFit/>
          </a:bodyPr>
          <a:lstStyle/>
          <a:p>
            <a:pPr algn="l">
              <a:lnSpc>
                <a:spcPts val="7000"/>
              </a:lnSpc>
              <a:spcBef>
                <a:spcPct val="0"/>
              </a:spcBef>
            </a:pPr>
            <a:r>
              <a:rPr lang="en-US" sz="5000">
                <a:solidFill>
                  <a:srgbClr val="FFBD59"/>
                </a:solidFill>
                <a:latin typeface="Neue Machina"/>
                <a:ea typeface="Neue Machina"/>
                <a:cs typeface="Neue Machina"/>
                <a:sym typeface="Neue Machina"/>
              </a:rPr>
              <a:t>“... fleuve”</a:t>
            </a:r>
          </a:p>
        </p:txBody>
      </p:sp>
      <p:sp>
        <p:nvSpPr>
          <p:cNvPr id="23" name="TextBox 23"/>
          <p:cNvSpPr txBox="1"/>
          <p:nvPr/>
        </p:nvSpPr>
        <p:spPr>
          <a:xfrm>
            <a:off x="5416840" y="4373425"/>
            <a:ext cx="6577488" cy="2105025"/>
          </a:xfrm>
          <a:prstGeom prst="rect">
            <a:avLst/>
          </a:prstGeom>
        </p:spPr>
        <p:txBody>
          <a:bodyPr lIns="0" tIns="0" rIns="0" bIns="0" rtlCol="0" anchor="t">
            <a:spAutoFit/>
          </a:bodyPr>
          <a:lstStyle/>
          <a:p>
            <a:pPr algn="ctr">
              <a:lnSpc>
                <a:spcPts val="8400"/>
              </a:lnSpc>
              <a:spcBef>
                <a:spcPct val="0"/>
              </a:spcBef>
            </a:pPr>
            <a:r>
              <a:rPr lang="en-US" sz="6000" b="1">
                <a:solidFill>
                  <a:srgbClr val="FFBD59"/>
                </a:solidFill>
                <a:latin typeface="Neue Machina Ultra-Bold"/>
                <a:ea typeface="Neue Machina Ultra-Bold"/>
                <a:cs typeface="Neue Machina Ultra-Bold"/>
                <a:sym typeface="Neue Machina Ultra-Bold"/>
              </a:rPr>
              <a:t>Corpus d’entraînement</a:t>
            </a:r>
          </a:p>
        </p:txBody>
      </p:sp>
      <p:sp>
        <p:nvSpPr>
          <p:cNvPr id="24" name="TextBox 24"/>
          <p:cNvSpPr txBox="1"/>
          <p:nvPr/>
        </p:nvSpPr>
        <p:spPr>
          <a:xfrm>
            <a:off x="6013633" y="6764200"/>
            <a:ext cx="5040083" cy="3724275"/>
          </a:xfrm>
          <a:prstGeom prst="rect">
            <a:avLst/>
          </a:prstGeom>
        </p:spPr>
        <p:txBody>
          <a:bodyPr lIns="0" tIns="0" rIns="0" bIns="0" rtlCol="0" anchor="t">
            <a:spAutoFit/>
          </a:bodyPr>
          <a:lstStyle/>
          <a:p>
            <a:pPr algn="l">
              <a:lnSpc>
                <a:spcPts val="4200"/>
              </a:lnSpc>
            </a:pPr>
            <a:r>
              <a:rPr lang="en-US" sz="3000">
                <a:solidFill>
                  <a:srgbClr val="FFBD59"/>
                </a:solidFill>
                <a:latin typeface="Neue Machina"/>
                <a:ea typeface="Neue Machina"/>
                <a:cs typeface="Neue Machina"/>
                <a:sym typeface="Neue Machina"/>
              </a:rPr>
              <a:t>-&gt; “Seine” fréquemment suivi ou précédé de “fleuve” </a:t>
            </a:r>
          </a:p>
          <a:p>
            <a:pPr algn="l">
              <a:lnSpc>
                <a:spcPts val="4200"/>
              </a:lnSpc>
            </a:pPr>
            <a:r>
              <a:rPr lang="en-US" sz="3000">
                <a:solidFill>
                  <a:srgbClr val="FFBD59"/>
                </a:solidFill>
                <a:latin typeface="Neue Machina"/>
                <a:ea typeface="Neue Machina"/>
                <a:cs typeface="Neue Machina"/>
                <a:sym typeface="Neue Machina"/>
              </a:rPr>
              <a:t> -&gt; apparaissent dans les mêmes contextes linguistiques</a:t>
            </a:r>
          </a:p>
          <a:p>
            <a:pPr algn="l">
              <a:lnSpc>
                <a:spcPts val="4200"/>
              </a:lnSpc>
              <a:spcBef>
                <a:spcPct val="0"/>
              </a:spcBef>
            </a:pPr>
            <a:endParaRPr lang="en-US" sz="3000">
              <a:solidFill>
                <a:srgbClr val="FFBD59"/>
              </a:solidFill>
              <a:latin typeface="Neue Machina"/>
              <a:ea typeface="Neue Machina"/>
              <a:cs typeface="Neue Machina"/>
              <a:sym typeface="Neue Machina"/>
            </a:endParaRPr>
          </a:p>
        </p:txBody>
      </p:sp>
      <p:sp>
        <p:nvSpPr>
          <p:cNvPr id="25" name="TextBox 25"/>
          <p:cNvSpPr txBox="1"/>
          <p:nvPr/>
        </p:nvSpPr>
        <p:spPr>
          <a:xfrm>
            <a:off x="12714663" y="5076825"/>
            <a:ext cx="5040083" cy="4257675"/>
          </a:xfrm>
          <a:prstGeom prst="rect">
            <a:avLst/>
          </a:prstGeom>
        </p:spPr>
        <p:txBody>
          <a:bodyPr lIns="0" tIns="0" rIns="0" bIns="0" rtlCol="0" anchor="t">
            <a:spAutoFit/>
          </a:bodyPr>
          <a:lstStyle/>
          <a:p>
            <a:pPr algn="l">
              <a:lnSpc>
                <a:spcPts val="4200"/>
              </a:lnSpc>
            </a:pPr>
            <a:r>
              <a:rPr lang="en-US" sz="3000" b="1" u="sng">
                <a:solidFill>
                  <a:srgbClr val="FFBD59"/>
                </a:solidFill>
                <a:latin typeface="Neue Machina Ultra-Bold"/>
                <a:ea typeface="Neue Machina Ultra-Bold"/>
                <a:cs typeface="Neue Machina Ultra-Bold"/>
                <a:sym typeface="Neue Machina Ultra-Bold"/>
              </a:rPr>
              <a:t>Épistémologie probabiliste</a:t>
            </a:r>
          </a:p>
          <a:p>
            <a:pPr algn="l">
              <a:lnSpc>
                <a:spcPts val="4200"/>
              </a:lnSpc>
            </a:pPr>
            <a:r>
              <a:rPr lang="en-US" sz="3000">
                <a:solidFill>
                  <a:srgbClr val="FFBD59"/>
                </a:solidFill>
                <a:latin typeface="Neue Machina"/>
                <a:ea typeface="Neue Machina"/>
                <a:cs typeface="Neue Machina"/>
                <a:sym typeface="Neue Machina"/>
              </a:rPr>
              <a:t>= sortie la + </a:t>
            </a:r>
            <a:r>
              <a:rPr lang="en-US" sz="3000" b="1">
                <a:solidFill>
                  <a:srgbClr val="FFBD59"/>
                </a:solidFill>
                <a:latin typeface="Neue Machina Ultra-Bold"/>
                <a:ea typeface="Neue Machina Ultra-Bold"/>
                <a:cs typeface="Neue Machina Ultra-Bold"/>
                <a:sym typeface="Neue Machina Ultra-Bold"/>
              </a:rPr>
              <a:t>probable </a:t>
            </a:r>
            <a:r>
              <a:rPr lang="en-US" sz="3000">
                <a:solidFill>
                  <a:srgbClr val="FFBD59"/>
                </a:solidFill>
                <a:latin typeface="Neue Machina"/>
                <a:ea typeface="Neue Machina"/>
                <a:cs typeface="Neue Machina"/>
                <a:sym typeface="Neue Machina"/>
              </a:rPr>
              <a:t>(et </a:t>
            </a:r>
            <a:r>
              <a:rPr lang="en-US" sz="3000" b="1">
                <a:solidFill>
                  <a:srgbClr val="FFBD59"/>
                </a:solidFill>
                <a:latin typeface="Neue Machina Ultra-Bold"/>
                <a:ea typeface="Neue Machina Ultra-Bold"/>
                <a:cs typeface="Neue Machina Ultra-Bold"/>
                <a:sym typeface="Neue Machina Ultra-Bold"/>
              </a:rPr>
              <a:t>plausible </a:t>
            </a:r>
            <a:r>
              <a:rPr lang="en-US" sz="3000">
                <a:solidFill>
                  <a:srgbClr val="FFBD59"/>
                </a:solidFill>
                <a:latin typeface="Neue Machina"/>
                <a:ea typeface="Neue Machina"/>
                <a:cs typeface="Neue Machina"/>
                <a:sym typeface="Neue Machina"/>
              </a:rPr>
              <a:t>pour les humains), d’après son corpus d’entraînement</a:t>
            </a:r>
          </a:p>
          <a:p>
            <a:pPr algn="l">
              <a:lnSpc>
                <a:spcPts val="4200"/>
              </a:lnSpc>
              <a:spcBef>
                <a:spcPct val="0"/>
              </a:spcBef>
            </a:pPr>
            <a:r>
              <a:rPr lang="en-US" sz="3000" b="1">
                <a:solidFill>
                  <a:srgbClr val="FFBD59"/>
                </a:solidFill>
                <a:latin typeface="Neue Machina Ultra-Bold"/>
                <a:ea typeface="Neue Machina Ultra-Bold"/>
                <a:cs typeface="Neue Machina Ultra-Bold"/>
                <a:sym typeface="Neue Machina Ultra-Bold"/>
              </a:rPr>
              <a:t>MAIS </a:t>
            </a:r>
            <a:r>
              <a:rPr lang="en-US" sz="3000">
                <a:solidFill>
                  <a:srgbClr val="FFBD59"/>
                </a:solidFill>
                <a:latin typeface="Neue Machina"/>
                <a:ea typeface="Neue Machina"/>
                <a:cs typeface="Neue Machina"/>
                <a:sym typeface="Neue Machina"/>
              </a:rPr>
              <a:t>ne connaît pas le sens des mots.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780070" y="8639083"/>
            <a:ext cx="5560139" cy="5560139"/>
          </a:xfrm>
          <a:custGeom>
            <a:avLst/>
            <a:gdLst/>
            <a:ahLst/>
            <a:cxnLst/>
            <a:rect l="l" t="t" r="r" b="b"/>
            <a:pathLst>
              <a:path w="5560139" h="5560139">
                <a:moveTo>
                  <a:pt x="0" y="0"/>
                </a:moveTo>
                <a:lnTo>
                  <a:pt x="5560140" y="0"/>
                </a:lnTo>
                <a:lnTo>
                  <a:pt x="5560140" y="5560139"/>
                </a:lnTo>
                <a:lnTo>
                  <a:pt x="0" y="5560139"/>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4267991" y="-489843"/>
            <a:ext cx="5560139" cy="5560139"/>
          </a:xfrm>
          <a:custGeom>
            <a:avLst/>
            <a:gdLst/>
            <a:ahLst/>
            <a:cxnLst/>
            <a:rect l="l" t="t" r="r" b="b"/>
            <a:pathLst>
              <a:path w="5560139" h="5560139">
                <a:moveTo>
                  <a:pt x="0" y="0"/>
                </a:moveTo>
                <a:lnTo>
                  <a:pt x="5560139" y="0"/>
                </a:lnTo>
                <a:lnTo>
                  <a:pt x="5560139" y="5560139"/>
                </a:lnTo>
                <a:lnTo>
                  <a:pt x="0" y="5560139"/>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14420391" y="-337443"/>
            <a:ext cx="5560139" cy="5560139"/>
          </a:xfrm>
          <a:custGeom>
            <a:avLst/>
            <a:gdLst/>
            <a:ahLst/>
            <a:cxnLst/>
            <a:rect l="l" t="t" r="r" b="b"/>
            <a:pathLst>
              <a:path w="5560139" h="5560139">
                <a:moveTo>
                  <a:pt x="0" y="0"/>
                </a:moveTo>
                <a:lnTo>
                  <a:pt x="5560139" y="0"/>
                </a:lnTo>
                <a:lnTo>
                  <a:pt x="5560139" y="5560139"/>
                </a:lnTo>
                <a:lnTo>
                  <a:pt x="0" y="5560139"/>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a:off x="-2780070" y="7175002"/>
            <a:ext cx="5560139" cy="5560139"/>
          </a:xfrm>
          <a:custGeom>
            <a:avLst/>
            <a:gdLst/>
            <a:ahLst/>
            <a:cxnLst/>
            <a:rect l="l" t="t" r="r" b="b"/>
            <a:pathLst>
              <a:path w="5560139" h="5560139">
                <a:moveTo>
                  <a:pt x="0" y="0"/>
                </a:moveTo>
                <a:lnTo>
                  <a:pt x="5560140" y="0"/>
                </a:lnTo>
                <a:lnTo>
                  <a:pt x="5560140" y="5560140"/>
                </a:lnTo>
                <a:lnTo>
                  <a:pt x="0" y="556014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TextBox 6"/>
          <p:cNvSpPr txBox="1"/>
          <p:nvPr/>
        </p:nvSpPr>
        <p:spPr>
          <a:xfrm>
            <a:off x="1028700" y="4591050"/>
            <a:ext cx="15435940" cy="2411730"/>
          </a:xfrm>
          <a:prstGeom prst="rect">
            <a:avLst/>
          </a:prstGeom>
        </p:spPr>
        <p:txBody>
          <a:bodyPr lIns="0" tIns="0" rIns="0" bIns="0" rtlCol="0" anchor="t">
            <a:spAutoFit/>
          </a:bodyPr>
          <a:lstStyle/>
          <a:p>
            <a:pPr algn="l">
              <a:lnSpc>
                <a:spcPts val="9360"/>
              </a:lnSpc>
            </a:pPr>
            <a:r>
              <a:rPr lang="en-US" sz="9000" b="1" spc="639">
                <a:solidFill>
                  <a:srgbClr val="000000"/>
                </a:solidFill>
                <a:latin typeface="Neue Machina Ultra-Bold"/>
                <a:ea typeface="Neue Machina Ultra-Bold"/>
                <a:cs typeface="Neue Machina Ultra-Bold"/>
                <a:sym typeface="Neue Machina Ultra-Bold"/>
              </a:rPr>
              <a:t>MODÈLE CONVERSATIONNEL</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15789329" y="-2927735"/>
            <a:ext cx="5560139" cy="5560139"/>
          </a:xfrm>
          <a:custGeom>
            <a:avLst/>
            <a:gdLst/>
            <a:ahLst/>
            <a:cxnLst/>
            <a:rect l="l" t="t" r="r" b="b"/>
            <a:pathLst>
              <a:path w="5560139" h="5560139">
                <a:moveTo>
                  <a:pt x="0" y="0"/>
                </a:moveTo>
                <a:lnTo>
                  <a:pt x="5560140" y="0"/>
                </a:lnTo>
                <a:lnTo>
                  <a:pt x="5560140" y="5560140"/>
                </a:lnTo>
                <a:lnTo>
                  <a:pt x="0" y="556014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2692699" y="7967298"/>
            <a:ext cx="5560139" cy="5560139"/>
          </a:xfrm>
          <a:custGeom>
            <a:avLst/>
            <a:gdLst/>
            <a:ahLst/>
            <a:cxnLst/>
            <a:rect l="l" t="t" r="r" b="b"/>
            <a:pathLst>
              <a:path w="5560139" h="5560139">
                <a:moveTo>
                  <a:pt x="0" y="0"/>
                </a:moveTo>
                <a:lnTo>
                  <a:pt x="5560140" y="0"/>
                </a:lnTo>
                <a:lnTo>
                  <a:pt x="5560140" y="5560140"/>
                </a:lnTo>
                <a:lnTo>
                  <a:pt x="0" y="556014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0" y="3625114"/>
            <a:ext cx="5319027" cy="2991952"/>
          </a:xfrm>
          <a:custGeom>
            <a:avLst/>
            <a:gdLst/>
            <a:ahLst/>
            <a:cxnLst/>
            <a:rect l="l" t="t" r="r" b="b"/>
            <a:pathLst>
              <a:path w="5319027" h="2991952">
                <a:moveTo>
                  <a:pt x="0" y="0"/>
                </a:moveTo>
                <a:lnTo>
                  <a:pt x="5319027" y="0"/>
                </a:lnTo>
                <a:lnTo>
                  <a:pt x="5319027" y="2991952"/>
                </a:lnTo>
                <a:lnTo>
                  <a:pt x="0" y="2991952"/>
                </a:lnTo>
                <a:lnTo>
                  <a:pt x="0" y="0"/>
                </a:lnTo>
                <a:close/>
              </a:path>
            </a:pathLst>
          </a:custGeom>
          <a:blipFill>
            <a:blip r:embed="rId4"/>
            <a:stretch>
              <a:fillRect/>
            </a:stretch>
          </a:blipFill>
        </p:spPr>
      </p:sp>
      <p:sp>
        <p:nvSpPr>
          <p:cNvPr id="5" name="TextBox 5"/>
          <p:cNvSpPr txBox="1"/>
          <p:nvPr/>
        </p:nvSpPr>
        <p:spPr>
          <a:xfrm>
            <a:off x="1028700" y="760406"/>
            <a:ext cx="11515249" cy="1514475"/>
          </a:xfrm>
          <a:prstGeom prst="rect">
            <a:avLst/>
          </a:prstGeom>
        </p:spPr>
        <p:txBody>
          <a:bodyPr lIns="0" tIns="0" rIns="0" bIns="0" rtlCol="0" anchor="t">
            <a:spAutoFit/>
          </a:bodyPr>
          <a:lstStyle/>
          <a:p>
            <a:pPr algn="l">
              <a:lnSpc>
                <a:spcPts val="3750"/>
              </a:lnSpc>
            </a:pPr>
            <a:r>
              <a:rPr lang="en-US" sz="5000" b="1" spc="355">
                <a:solidFill>
                  <a:srgbClr val="FFFFFF"/>
                </a:solidFill>
                <a:latin typeface="Neue Machina Ultra-Bold"/>
                <a:ea typeface="Neue Machina Ultra-Bold"/>
                <a:cs typeface="Neue Machina Ultra-Bold"/>
                <a:sym typeface="Neue Machina Ultra-Bold"/>
              </a:rPr>
              <a:t>MODÈLE CONVERSATIONNEL</a:t>
            </a:r>
          </a:p>
          <a:p>
            <a:pPr algn="l">
              <a:lnSpc>
                <a:spcPts val="3750"/>
              </a:lnSpc>
            </a:pPr>
            <a:endParaRPr lang="en-US" sz="5000" b="1" spc="355">
              <a:solidFill>
                <a:srgbClr val="FFFFFF"/>
              </a:solidFill>
              <a:latin typeface="Neue Machina Ultra-Bold"/>
              <a:ea typeface="Neue Machina Ultra-Bold"/>
              <a:cs typeface="Neue Machina Ultra-Bold"/>
              <a:sym typeface="Neue Machina Ultra-Bold"/>
            </a:endParaRPr>
          </a:p>
          <a:p>
            <a:pPr algn="l">
              <a:lnSpc>
                <a:spcPts val="3750"/>
              </a:lnSpc>
            </a:pPr>
            <a:endParaRPr lang="en-US" sz="5000" b="1" spc="355">
              <a:solidFill>
                <a:srgbClr val="FFFFFF"/>
              </a:solidFill>
              <a:latin typeface="Neue Machina Ultra-Bold"/>
              <a:ea typeface="Neue Machina Ultra-Bold"/>
              <a:cs typeface="Neue Machina Ultra-Bold"/>
              <a:sym typeface="Neue Machina Ultra-Bold"/>
            </a:endParaRPr>
          </a:p>
        </p:txBody>
      </p:sp>
      <p:sp>
        <p:nvSpPr>
          <p:cNvPr id="6" name="TextBox 6"/>
          <p:cNvSpPr txBox="1"/>
          <p:nvPr/>
        </p:nvSpPr>
        <p:spPr>
          <a:xfrm>
            <a:off x="5319027" y="2833868"/>
            <a:ext cx="11542464" cy="3341370"/>
          </a:xfrm>
          <a:prstGeom prst="rect">
            <a:avLst/>
          </a:prstGeom>
        </p:spPr>
        <p:txBody>
          <a:bodyPr lIns="0" tIns="0" rIns="0" bIns="0" rtlCol="0" anchor="t">
            <a:spAutoFit/>
          </a:bodyPr>
          <a:lstStyle/>
          <a:p>
            <a:pPr marL="0" lvl="0" indent="0" algn="l">
              <a:lnSpc>
                <a:spcPts val="6540"/>
              </a:lnSpc>
              <a:spcBef>
                <a:spcPct val="0"/>
              </a:spcBef>
            </a:pPr>
            <a:r>
              <a:rPr lang="en-US" sz="6000" b="1" spc="-234">
                <a:solidFill>
                  <a:srgbClr val="FFFFFF"/>
                </a:solidFill>
                <a:latin typeface="Neue Machina Ultra-Bold"/>
                <a:ea typeface="Neue Machina Ultra-Bold"/>
                <a:cs typeface="Neue Machina Ultra-Bold"/>
                <a:sym typeface="Neue Machina Ultra-Bold"/>
              </a:rPr>
              <a:t>Aligner les réponses de GPT aux attentes des humains, dans un contexte conversationnel</a:t>
            </a:r>
          </a:p>
        </p:txBody>
      </p:sp>
      <p:sp>
        <p:nvSpPr>
          <p:cNvPr id="7" name="TextBox 7"/>
          <p:cNvSpPr txBox="1"/>
          <p:nvPr/>
        </p:nvSpPr>
        <p:spPr>
          <a:xfrm>
            <a:off x="5319027" y="6325188"/>
            <a:ext cx="11542464" cy="3341370"/>
          </a:xfrm>
          <a:prstGeom prst="rect">
            <a:avLst/>
          </a:prstGeom>
        </p:spPr>
        <p:txBody>
          <a:bodyPr lIns="0" tIns="0" rIns="0" bIns="0" rtlCol="0" anchor="t">
            <a:spAutoFit/>
          </a:bodyPr>
          <a:lstStyle/>
          <a:p>
            <a:pPr marL="0" lvl="0" indent="0" algn="l">
              <a:lnSpc>
                <a:spcPts val="6540"/>
              </a:lnSpc>
              <a:spcBef>
                <a:spcPct val="0"/>
              </a:spcBef>
            </a:pPr>
            <a:r>
              <a:rPr lang="en-US" sz="6000" spc="-234">
                <a:solidFill>
                  <a:srgbClr val="FFFFFF"/>
                </a:solidFill>
                <a:latin typeface="Neue Machina"/>
                <a:ea typeface="Neue Machina"/>
                <a:cs typeface="Neue Machina"/>
                <a:sym typeface="Neue Machina"/>
              </a:rPr>
              <a:t>= générer la réponse la + appropriée, parmi toutes celles correctes linguistiquement</a:t>
            </a:r>
          </a:p>
        </p:txBody>
      </p:sp>
      <p:sp>
        <p:nvSpPr>
          <p:cNvPr id="8" name="TextBox 8"/>
          <p:cNvSpPr txBox="1"/>
          <p:nvPr/>
        </p:nvSpPr>
        <p:spPr>
          <a:xfrm>
            <a:off x="87371" y="6588491"/>
            <a:ext cx="3857178" cy="735965"/>
          </a:xfrm>
          <a:prstGeom prst="rect">
            <a:avLst/>
          </a:prstGeom>
        </p:spPr>
        <p:txBody>
          <a:bodyPr lIns="0" tIns="0" rIns="0" bIns="0" rtlCol="0" anchor="t">
            <a:spAutoFit/>
          </a:bodyPr>
          <a:lstStyle/>
          <a:p>
            <a:pPr algn="just">
              <a:lnSpc>
                <a:spcPts val="1960"/>
              </a:lnSpc>
              <a:spcBef>
                <a:spcPct val="0"/>
              </a:spcBef>
            </a:pPr>
            <a:r>
              <a:rPr lang="en-US" sz="1400">
                <a:solidFill>
                  <a:srgbClr val="FFFFFF"/>
                </a:solidFill>
                <a:latin typeface="Neue Machina"/>
                <a:ea typeface="Neue Machina"/>
                <a:cs typeface="Neue Machina"/>
                <a:sym typeface="Neue Machina"/>
              </a:rPr>
              <a:t>Dans Fallout New Vegas, Béni Oui-Oui est un robot incapable de mentir et de refuser un ordre.</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1481</Words>
  <Application>Microsoft Office PowerPoint</Application>
  <PresentationFormat>Personnalisé</PresentationFormat>
  <Paragraphs>205</Paragraphs>
  <Slides>23</Slides>
  <Notes>0</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23</vt:i4>
      </vt:variant>
    </vt:vector>
  </HeadingPairs>
  <TitlesOfParts>
    <vt:vector size="31" baseType="lpstr">
      <vt:lpstr>Neue Machina Ultra-Bold</vt:lpstr>
      <vt:lpstr>Arial</vt:lpstr>
      <vt:lpstr>TT Octosquares</vt:lpstr>
      <vt:lpstr>TT Octosquares Condensed</vt:lpstr>
      <vt:lpstr>Rustic Printed Stamp</vt:lpstr>
      <vt:lpstr>Neue Machina</vt:lpstr>
      <vt:lpstr>Calibri</vt:lpstr>
      <vt:lpstr>Office Theme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support présentation JNF 2025</dc:title>
  <dc:creator>Magali Risch</dc:creator>
  <cp:lastModifiedBy>Magali Risch</cp:lastModifiedBy>
  <cp:revision>2</cp:revision>
  <dcterms:created xsi:type="dcterms:W3CDTF">2006-08-16T00:00:00Z</dcterms:created>
  <dcterms:modified xsi:type="dcterms:W3CDTF">2025-03-05T08:59:59Z</dcterms:modified>
  <dc:identifier>DAGYz3_h_nU</dc:identifier>
</cp:coreProperties>
</file>