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48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</p:sldIdLst>
  <p:sldSz cy="5143500" cx="9144000"/>
  <p:notesSz cx="6858000" cy="9144000"/>
  <p:embeddedFontLst>
    <p:embeddedFont>
      <p:font typeface="Open Sans"/>
      <p:regular r:id="rId21"/>
      <p:bold r:id="rId22"/>
      <p:italic r:id="rId23"/>
      <p:boldItalic r:id="rId24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  <p:ext uri="GoogleSlidesCustomDataVersion2">
      <go:slidesCustomData xmlns:go="http://customooxmlschemas.google.com/" r:id="rId25" roundtripDataSignature="AMtx7mhQH0qcvv5r8OpShPuhLI+PGQzwoA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5.xml"/><Relationship Id="rId22" Type="http://schemas.openxmlformats.org/officeDocument/2006/relationships/font" Target="fonts/OpenSans-bold.fntdata"/><Relationship Id="rId21" Type="http://schemas.openxmlformats.org/officeDocument/2006/relationships/font" Target="fonts/OpenSans-regular.fntdata"/><Relationship Id="rId24" Type="http://schemas.openxmlformats.org/officeDocument/2006/relationships/font" Target="fonts/OpenSans-boldItalic.fntdata"/><Relationship Id="rId23" Type="http://schemas.openxmlformats.org/officeDocument/2006/relationships/font" Target="fonts/OpenSans-italic.fntdata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25" Type="http://customschemas.google.com/relationships/presentationmetadata" Target="metadata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9" Type="http://schemas.openxmlformats.org/officeDocument/2006/relationships/slide" Target="slides/slide14.xml"/><Relationship Id="rId18" Type="http://schemas.openxmlformats.org/officeDocument/2006/relationships/slide" Target="slides/slide1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9845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9845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9845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9845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9845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9845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9845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9845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2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Google Shape;53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4" name="Google Shape;54;p1:notes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0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Google Shape;161;p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2" name="Google Shape;162;p9:notes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7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Google Shape;168;p10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69" name="Google Shape;169;p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8" name="Shape 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Google Shape;179;g337b5a634a2_0_1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0" name="Google Shape;180;g337b5a634a2_0_1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7" name="Shape 1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Google Shape;188;p1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9" name="Google Shape;189;p11:notes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3" name="Shape 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Google Shape;194;g337b5a634a2_0_2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5" name="Google Shape;195;g337b5a634a2_0_2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9" name="Shape 1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" name="Google Shape;200;p12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01" name="Google Shape;201;p1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8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0" name="Google Shape;60;p2:notes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6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8" name="Google Shape;68;p3:notes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5" name="Google Shape;85;p5:notes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5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p4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07" name="Google Shape;107;p4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2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123;g337b5a634a2_0_1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4" name="Google Shape;124;g337b5a634a2_0_1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7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p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9" name="Google Shape;129;p6:notes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0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Google Shape;141;p7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42" name="Google Shape;142;p7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4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Google Shape;155;p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6" name="Google Shape;156;p8:notes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0.jpg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9.jpg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Google Shape;10;p14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11" name="Google Shape;11;p14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200"/>
              <a:buFont typeface="Calibri"/>
              <a:buNone/>
              <a:defRPr sz="5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200"/>
              <a:buNone/>
              <a:defRPr sz="5200">
                <a:solidFill>
                  <a:schemeClr val="lt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200"/>
              <a:buNone/>
              <a:defRPr sz="5200">
                <a:solidFill>
                  <a:schemeClr val="lt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200"/>
              <a:buNone/>
              <a:defRPr sz="5200">
                <a:solidFill>
                  <a:schemeClr val="lt1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200"/>
              <a:buNone/>
              <a:defRPr sz="5200">
                <a:solidFill>
                  <a:schemeClr val="lt1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200"/>
              <a:buNone/>
              <a:defRPr sz="5200">
                <a:solidFill>
                  <a:schemeClr val="lt1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200"/>
              <a:buNone/>
              <a:defRPr sz="5200">
                <a:solidFill>
                  <a:schemeClr val="lt1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200"/>
              <a:buNone/>
              <a:defRPr sz="5200">
                <a:solidFill>
                  <a:schemeClr val="lt1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200"/>
              <a:buNone/>
              <a:defRPr sz="52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2" name="Google Shape;12;p14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Calibri"/>
              <a:buNone/>
              <a:defRPr sz="2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 sz="2800">
                <a:solidFill>
                  <a:schemeClr val="lt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 sz="2800">
                <a:solidFill>
                  <a:schemeClr val="lt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 sz="2800">
                <a:solidFill>
                  <a:schemeClr val="lt1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 sz="2800">
                <a:solidFill>
                  <a:schemeClr val="lt1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 sz="2800">
                <a:solidFill>
                  <a:schemeClr val="lt1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 sz="2800">
                <a:solidFill>
                  <a:schemeClr val="lt1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 sz="2800">
                <a:solidFill>
                  <a:schemeClr val="lt1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 sz="28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3" name="Google Shape;13;p1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IT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43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p23"/>
          <p:cNvSpPr/>
          <p:nvPr/>
        </p:nvSpPr>
        <p:spPr>
          <a:xfrm>
            <a:off x="4572000" y="179025"/>
            <a:ext cx="4572000" cy="44067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5" name="Google Shape;45;p23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46" name="Google Shape;46;p23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47" name="Google Shape;47;p23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8" name="Google Shape;48;p2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IT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9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24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51" name="Google Shape;51;p2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IT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spTree>
      <p:nvGrpSpPr>
        <p:cNvPr id="14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Google Shape;15;p1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6" name="Google Shape;16;p15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7" name="Google Shape;17;p15"/>
          <p:cNvSpPr txBox="1"/>
          <p:nvPr>
            <p:ph idx="10" type="dt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8" name="Google Shape;18;p15"/>
          <p:cNvSpPr txBox="1"/>
          <p:nvPr>
            <p:ph idx="11" type="ftr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9" name="Google Shape;19;p1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/>
            </a:lvl1pPr>
            <a:lvl2pPr indent="0" lvl="1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/>
            </a:lvl2pPr>
            <a:lvl3pPr indent="0" lvl="2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/>
            </a:lvl3pPr>
            <a:lvl4pPr indent="0" lvl="3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/>
            </a:lvl4pPr>
            <a:lvl5pPr indent="0" lvl="4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/>
            </a:lvl5pPr>
            <a:lvl6pPr indent="0" lvl="5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/>
            </a:lvl6pPr>
            <a:lvl7pPr indent="0" lvl="6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/>
            </a:lvl7pPr>
            <a:lvl8pPr indent="0" lvl="7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/>
            </a:lvl8pPr>
            <a:lvl9pPr indent="0" lvl="8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IT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1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1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IT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23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17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25" name="Google Shape;25;p17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26" name="Google Shape;26;p1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IT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27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18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9" name="Google Shape;29;p18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2D68"/>
              </a:buClr>
              <a:buSzPts val="1800"/>
              <a:buChar char="●"/>
              <a:defRPr>
                <a:solidFill>
                  <a:srgbClr val="002D68"/>
                </a:solidFill>
              </a:defRPr>
            </a:lvl1pPr>
            <a:lvl2pPr indent="-31750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2D68"/>
              </a:buClr>
              <a:buSzPts val="1400"/>
              <a:buChar char="○"/>
              <a:defRPr>
                <a:solidFill>
                  <a:srgbClr val="002D68"/>
                </a:solidFill>
              </a:defRPr>
            </a:lvl2pPr>
            <a:lvl3pPr indent="-31750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2D68"/>
              </a:buClr>
              <a:buSzPts val="1400"/>
              <a:buChar char="■"/>
              <a:defRPr>
                <a:solidFill>
                  <a:srgbClr val="002D68"/>
                </a:solidFill>
              </a:defRPr>
            </a:lvl3pPr>
            <a:lvl4pPr indent="-31750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2D68"/>
              </a:buClr>
              <a:buSzPts val="1400"/>
              <a:buChar char="●"/>
              <a:defRPr>
                <a:solidFill>
                  <a:srgbClr val="002D68"/>
                </a:solidFill>
              </a:defRPr>
            </a:lvl4pPr>
            <a:lvl5pPr indent="-31750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2D68"/>
              </a:buClr>
              <a:buSzPts val="1400"/>
              <a:buChar char="○"/>
              <a:defRPr>
                <a:solidFill>
                  <a:srgbClr val="002D68"/>
                </a:solidFill>
              </a:defRPr>
            </a:lvl5pPr>
            <a:lvl6pPr indent="-31750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2D68"/>
              </a:buClr>
              <a:buSzPts val="1400"/>
              <a:buChar char="■"/>
              <a:defRPr>
                <a:solidFill>
                  <a:srgbClr val="002D68"/>
                </a:solidFill>
              </a:defRPr>
            </a:lvl6pPr>
            <a:lvl7pPr indent="-31750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2D68"/>
              </a:buClr>
              <a:buSzPts val="1400"/>
              <a:buChar char="●"/>
              <a:defRPr>
                <a:solidFill>
                  <a:srgbClr val="002D68"/>
                </a:solidFill>
              </a:defRPr>
            </a:lvl7pPr>
            <a:lvl8pPr indent="-31750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2D68"/>
              </a:buClr>
              <a:buSzPts val="1400"/>
              <a:buChar char="○"/>
              <a:defRPr>
                <a:solidFill>
                  <a:srgbClr val="002D68"/>
                </a:solidFill>
              </a:defRPr>
            </a:lvl8pPr>
            <a:lvl9pPr indent="-31750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2D68"/>
              </a:buClr>
              <a:buSzPts val="1400"/>
              <a:buChar char="■"/>
              <a:defRPr>
                <a:solidFill>
                  <a:srgbClr val="002D68"/>
                </a:solidFill>
              </a:defRPr>
            </a:lvl9pPr>
          </a:lstStyle>
          <a:p/>
        </p:txBody>
      </p:sp>
      <p:sp>
        <p:nvSpPr>
          <p:cNvPr id="30" name="Google Shape;30;p1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IT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3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1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IT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33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20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35" name="Google Shape;35;p2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IT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36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21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8" name="Google Shape;38;p21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9" name="Google Shape;39;p2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IT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40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22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42" name="Google Shape;42;p2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IT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10.xml"/><Relationship Id="rId10" Type="http://schemas.openxmlformats.org/officeDocument/2006/relationships/slideLayout" Target="../slideLayouts/slideLayout9.xml"/><Relationship Id="rId13" Type="http://schemas.openxmlformats.org/officeDocument/2006/relationships/theme" Target="../theme/theme2.xml"/><Relationship Id="rId12" Type="http://schemas.openxmlformats.org/officeDocument/2006/relationships/slideLayout" Target="../slideLayouts/slideLayout11.xml"/><Relationship Id="rId1" Type="http://schemas.openxmlformats.org/officeDocument/2006/relationships/image" Target="../media/image1.jpg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9" Type="http://schemas.openxmlformats.org/officeDocument/2006/relationships/slideLayout" Target="../slideLayouts/slideLayout8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blipFill>
          <a:blip r:embed="rId1">
            <a:alphaModFix/>
          </a:blip>
          <a:stretch>
            <a:fillRect/>
          </a:stretch>
        </a:blip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3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2D68"/>
              </a:buClr>
              <a:buSzPts val="2800"/>
              <a:buFont typeface="Calibri"/>
              <a:buNone/>
              <a:defRPr b="1" i="0" sz="2800" u="none" cap="none" strike="noStrike">
                <a:solidFill>
                  <a:srgbClr val="002D6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Calibri"/>
              <a:buNone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Calibri"/>
              <a:buNone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Calibri"/>
              <a:buNone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Calibri"/>
              <a:buNone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Calibri"/>
              <a:buNone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Calibri"/>
              <a:buNone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Calibri"/>
              <a:buNone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Calibri"/>
              <a:buNone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" name="Google Shape;7;p13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2D68"/>
              </a:buClr>
              <a:buSzPts val="1800"/>
              <a:buFont typeface="Calibri"/>
              <a:buChar char="●"/>
              <a:defRPr b="0" i="0" sz="1800" u="none" cap="none" strike="noStrike">
                <a:solidFill>
                  <a:srgbClr val="002D6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317500" lvl="1" marL="9144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2D68"/>
              </a:buClr>
              <a:buSzPts val="1400"/>
              <a:buFont typeface="Calibri"/>
              <a:buChar char="○"/>
              <a:defRPr b="0" i="0" sz="1400" u="none" cap="none" strike="noStrike">
                <a:solidFill>
                  <a:srgbClr val="002D6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17500" lvl="2" marL="13716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2D68"/>
              </a:buClr>
              <a:buSzPts val="1400"/>
              <a:buFont typeface="Calibri"/>
              <a:buChar char="■"/>
              <a:defRPr b="0" i="0" sz="1400" u="none" cap="none" strike="noStrike">
                <a:solidFill>
                  <a:srgbClr val="002D6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17500" lvl="3" marL="18288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2D68"/>
              </a:buClr>
              <a:buSzPts val="1400"/>
              <a:buFont typeface="Calibri"/>
              <a:buChar char="●"/>
              <a:defRPr b="0" i="0" sz="1400" u="none" cap="none" strike="noStrike">
                <a:solidFill>
                  <a:srgbClr val="002D6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17500" lvl="4" marL="22860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2D68"/>
              </a:buClr>
              <a:buSzPts val="1400"/>
              <a:buFont typeface="Calibri"/>
              <a:buChar char="○"/>
              <a:defRPr b="0" i="0" sz="1400" u="none" cap="none" strike="noStrike">
                <a:solidFill>
                  <a:srgbClr val="002D6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17500" lvl="5" marL="2743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2D68"/>
              </a:buClr>
              <a:buSzPts val="1400"/>
              <a:buFont typeface="Calibri"/>
              <a:buChar char="■"/>
              <a:defRPr b="0" i="0" sz="1400" u="none" cap="none" strike="noStrike">
                <a:solidFill>
                  <a:srgbClr val="002D6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17500" lvl="6" marL="32004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2D68"/>
              </a:buClr>
              <a:buSzPts val="1400"/>
              <a:buFont typeface="Calibri"/>
              <a:buChar char="●"/>
              <a:defRPr b="0" i="0" sz="1400" u="none" cap="none" strike="noStrike">
                <a:solidFill>
                  <a:srgbClr val="002D6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17500" lvl="7" marL="36576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2D68"/>
              </a:buClr>
              <a:buSzPts val="1400"/>
              <a:buFont typeface="Calibri"/>
              <a:buChar char="○"/>
              <a:defRPr b="0" i="0" sz="1400" u="none" cap="none" strike="noStrike">
                <a:solidFill>
                  <a:srgbClr val="002D6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17500" lvl="8" marL="41148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2D68"/>
              </a:buClr>
              <a:buSzPts val="1400"/>
              <a:buFont typeface="Calibri"/>
              <a:buChar char="■"/>
              <a:defRPr b="0" i="0" sz="1400" u="none" cap="none" strike="noStrike">
                <a:solidFill>
                  <a:srgbClr val="002D6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p1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IT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40.png"/><Relationship Id="rId4" Type="http://schemas.openxmlformats.org/officeDocument/2006/relationships/image" Target="../media/image42.png"/><Relationship Id="rId5" Type="http://schemas.openxmlformats.org/officeDocument/2006/relationships/image" Target="../media/image31.png"/><Relationship Id="rId6" Type="http://schemas.openxmlformats.org/officeDocument/2006/relationships/image" Target="../media/image32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35.png"/><Relationship Id="rId4" Type="http://schemas.openxmlformats.org/officeDocument/2006/relationships/image" Target="../media/image37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41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4.xml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15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<Relationships xmlns="http://schemas.openxmlformats.org/package/2006/relationships"><Relationship Id="rId10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8.png"/><Relationship Id="rId4" Type="http://schemas.openxmlformats.org/officeDocument/2006/relationships/image" Target="../media/image7.png"/><Relationship Id="rId9" Type="http://schemas.openxmlformats.org/officeDocument/2006/relationships/image" Target="../media/image8.png"/><Relationship Id="rId5" Type="http://schemas.openxmlformats.org/officeDocument/2006/relationships/image" Target="../media/image3.png"/><Relationship Id="rId6" Type="http://schemas.openxmlformats.org/officeDocument/2006/relationships/image" Target="../media/image15.png"/><Relationship Id="rId7" Type="http://schemas.openxmlformats.org/officeDocument/2006/relationships/image" Target="../media/image6.png"/><Relationship Id="rId8" Type="http://schemas.openxmlformats.org/officeDocument/2006/relationships/image" Target="../media/image11.png"/></Relationships>
</file>

<file path=ppt/slides/_rels/slide4.xml.rels><?xml version="1.0" encoding="UTF-8" standalone="yes"?><Relationships xmlns="http://schemas.openxmlformats.org/package/2006/relationships"><Relationship Id="rId11" Type="http://schemas.openxmlformats.org/officeDocument/2006/relationships/image" Target="../media/image4.jpg"/><Relationship Id="rId10" Type="http://schemas.openxmlformats.org/officeDocument/2006/relationships/image" Target="../media/image13.png"/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4.png"/><Relationship Id="rId4" Type="http://schemas.openxmlformats.org/officeDocument/2006/relationships/image" Target="../media/image2.png"/><Relationship Id="rId9" Type="http://schemas.openxmlformats.org/officeDocument/2006/relationships/image" Target="../media/image10.png"/><Relationship Id="rId5" Type="http://schemas.openxmlformats.org/officeDocument/2006/relationships/image" Target="../media/image17.png"/><Relationship Id="rId6" Type="http://schemas.openxmlformats.org/officeDocument/2006/relationships/image" Target="../media/image16.png"/><Relationship Id="rId7" Type="http://schemas.openxmlformats.org/officeDocument/2006/relationships/image" Target="../media/image9.png"/><Relationship Id="rId8" Type="http://schemas.openxmlformats.org/officeDocument/2006/relationships/image" Target="../media/image12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30.png"/><Relationship Id="rId4" Type="http://schemas.openxmlformats.org/officeDocument/2006/relationships/image" Target="../media/image34.png"/><Relationship Id="rId5" Type="http://schemas.openxmlformats.org/officeDocument/2006/relationships/image" Target="../media/image13.png"/><Relationship Id="rId6" Type="http://schemas.openxmlformats.org/officeDocument/2006/relationships/image" Target="../media/image4.jpg"/><Relationship Id="rId7" Type="http://schemas.openxmlformats.org/officeDocument/2006/relationships/image" Target="../media/image10.png"/><Relationship Id="rId8" Type="http://schemas.openxmlformats.org/officeDocument/2006/relationships/image" Target="../media/image23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28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8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36.png"/><Relationship Id="rId4" Type="http://schemas.openxmlformats.org/officeDocument/2006/relationships/image" Target="../media/image33.png"/><Relationship Id="rId5" Type="http://schemas.openxmlformats.org/officeDocument/2006/relationships/image" Target="../media/image26.jpg"/><Relationship Id="rId6" Type="http://schemas.openxmlformats.org/officeDocument/2006/relationships/image" Target="../media/image25.png"/><Relationship Id="rId7" Type="http://schemas.openxmlformats.org/officeDocument/2006/relationships/image" Target="../media/image29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5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p1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rm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200"/>
              <a:buFont typeface="Calibri"/>
              <a:buNone/>
            </a:pPr>
            <a:r>
              <a:rPr lang="en-IT"/>
              <a:t>RDGraph and PIDs</a:t>
            </a:r>
            <a:endParaRPr/>
          </a:p>
        </p:txBody>
      </p:sp>
      <p:sp>
        <p:nvSpPr>
          <p:cNvPr id="57" name="Google Shape;57;p1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-342900" lvl="0" marL="45720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Calibri"/>
              <a:buNone/>
            </a:pPr>
            <a:r>
              <a:rPr lang="en-IT"/>
              <a:t>Paolo Manghi</a:t>
            </a:r>
            <a:endParaRPr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3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Google Shape;164;p9"/>
          <p:cNvSpPr txBox="1"/>
          <p:nvPr>
            <p:ph type="title"/>
          </p:nvPr>
        </p:nvSpPr>
        <p:spPr>
          <a:xfrm>
            <a:off x="311700" y="445025"/>
            <a:ext cx="18150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11111"/>
              <a:buNone/>
            </a:pPr>
            <a:r>
              <a:rPr lang="en-IT"/>
              <a:t>Retractions and Link Rot</a:t>
            </a:r>
            <a:endParaRPr/>
          </a:p>
        </p:txBody>
      </p:sp>
      <p:pic>
        <p:nvPicPr>
          <p:cNvPr id="165" name="Google Shape;165;p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425537" y="445025"/>
            <a:ext cx="6406763" cy="3688239"/>
          </a:xfrm>
          <a:prstGeom prst="rect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166" name="Google Shape;166;p9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92024" y="2864357"/>
            <a:ext cx="3886200" cy="1365195"/>
          </a:xfrm>
          <a:prstGeom prst="rect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0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Google Shape;171;p10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11111"/>
              <a:buNone/>
            </a:pPr>
            <a:r>
              <a:rPr lang="en-IT"/>
              <a:t>Overuse: Two DOIs, two records, two data sources</a:t>
            </a:r>
            <a:endParaRPr/>
          </a:p>
        </p:txBody>
      </p:sp>
      <p:pic>
        <p:nvPicPr>
          <p:cNvPr id="172" name="Google Shape;172;p1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16040" y="1111224"/>
            <a:ext cx="5239105" cy="3289157"/>
          </a:xfrm>
          <a:prstGeom prst="rect">
            <a:avLst/>
          </a:prstGeom>
          <a:solidFill>
            <a:srgbClr val="91A000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173" name="Google Shape;173;p10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214191" y="1017725"/>
            <a:ext cx="4809429" cy="3382656"/>
          </a:xfrm>
          <a:prstGeom prst="rect">
            <a:avLst/>
          </a:prstGeom>
          <a:solidFill>
            <a:srgbClr val="91A000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pic>
      <p:sp>
        <p:nvSpPr>
          <p:cNvPr id="174" name="Google Shape;174;p10"/>
          <p:cNvSpPr/>
          <p:nvPr/>
        </p:nvSpPr>
        <p:spPr>
          <a:xfrm>
            <a:off x="7537836" y="4206240"/>
            <a:ext cx="993913" cy="194141"/>
          </a:xfrm>
          <a:prstGeom prst="rect">
            <a:avLst/>
          </a:prstGeom>
          <a:noFill/>
          <a:ln cap="flat" cmpd="sng" w="38100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05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5" name="Google Shape;175;p10"/>
          <p:cNvSpPr/>
          <p:nvPr/>
        </p:nvSpPr>
        <p:spPr>
          <a:xfrm>
            <a:off x="2338635" y="3245458"/>
            <a:ext cx="993913" cy="194141"/>
          </a:xfrm>
          <a:prstGeom prst="rect">
            <a:avLst/>
          </a:prstGeom>
          <a:noFill/>
          <a:ln cap="flat" cmpd="sng" w="38100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05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76" name="Google Shape;176;p10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645716" y="2584617"/>
            <a:ext cx="1997047" cy="660841"/>
          </a:xfrm>
          <a:prstGeom prst="rect">
            <a:avLst/>
          </a:prstGeom>
          <a:noFill/>
          <a:ln cap="flat" cmpd="sng" w="38100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177" name="Google Shape;177;p10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5939184" y="3838774"/>
            <a:ext cx="1625876" cy="464536"/>
          </a:xfrm>
          <a:prstGeom prst="rect">
            <a:avLst/>
          </a:prstGeom>
          <a:noFill/>
          <a:ln cap="flat" cmpd="sng" w="38100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1" name="Shape 1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Google Shape;182;g337b5a634a2_0_19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IT"/>
              <a:t>Multiple PIDs for the same objects</a:t>
            </a:r>
            <a:endParaRPr/>
          </a:p>
        </p:txBody>
      </p:sp>
      <p:pic>
        <p:nvPicPr>
          <p:cNvPr id="183" name="Google Shape;183;g337b5a634a2_0_1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75025" y="1064550"/>
            <a:ext cx="5879521" cy="1507200"/>
          </a:xfrm>
          <a:prstGeom prst="rect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pic>
      <p:sp>
        <p:nvSpPr>
          <p:cNvPr id="184" name="Google Shape;184;g337b5a634a2_0_19"/>
          <p:cNvSpPr/>
          <p:nvPr/>
        </p:nvSpPr>
        <p:spPr>
          <a:xfrm>
            <a:off x="175025" y="1733700"/>
            <a:ext cx="3769200" cy="242100"/>
          </a:xfrm>
          <a:prstGeom prst="rect">
            <a:avLst/>
          </a:prstGeom>
          <a:noFill/>
          <a:ln cap="flat" cmpd="sng" w="38100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05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85" name="Google Shape;185;g337b5a634a2_0_1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315450" y="1328925"/>
            <a:ext cx="4387773" cy="3029449"/>
          </a:xfrm>
          <a:prstGeom prst="rect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pic>
      <p:sp>
        <p:nvSpPr>
          <p:cNvPr id="186" name="Google Shape;186;g337b5a634a2_0_19"/>
          <p:cNvSpPr/>
          <p:nvPr/>
        </p:nvSpPr>
        <p:spPr>
          <a:xfrm>
            <a:off x="7247650" y="3726300"/>
            <a:ext cx="1455600" cy="723300"/>
          </a:xfrm>
          <a:prstGeom prst="rect">
            <a:avLst/>
          </a:prstGeom>
          <a:noFill/>
          <a:ln cap="flat" cmpd="sng" w="38100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05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0" name="Shape 1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Google Shape;191;p11"/>
          <p:cNvSpPr txBox="1"/>
          <p:nvPr>
            <p:ph type="title"/>
          </p:nvPr>
        </p:nvSpPr>
        <p:spPr>
          <a:xfrm>
            <a:off x="311700" y="445025"/>
            <a:ext cx="2685942" cy="123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lang="en-IT"/>
              <a:t>Misuse: ORCID for journals!</a:t>
            </a:r>
            <a:endParaRPr/>
          </a:p>
        </p:txBody>
      </p:sp>
      <p:pic>
        <p:nvPicPr>
          <p:cNvPr id="192" name="Google Shape;192;p1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355450" y="440552"/>
            <a:ext cx="5595046" cy="3928347"/>
          </a:xfrm>
          <a:prstGeom prst="rect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6" name="Shape 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" name="Google Shape;197;g337b5a634a2_0_28"/>
          <p:cNvSpPr txBox="1"/>
          <p:nvPr>
            <p:ph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</a:pPr>
            <a:r>
              <a:rPr lang="en-IT" sz="5400"/>
              <a:t>We need clear usage policies and ensure quality control</a:t>
            </a:r>
            <a:endParaRPr/>
          </a:p>
        </p:txBody>
      </p:sp>
      <p:sp>
        <p:nvSpPr>
          <p:cNvPr id="198" name="Google Shape;198;g337b5a634a2_0_28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-228600" lvl="0" marL="45720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2" name="Shape 202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2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11111"/>
              <a:buNone/>
            </a:pPr>
            <a:r>
              <a:rPr lang="en-IT"/>
              <a:t>Is this </a:t>
            </a:r>
            <a:r>
              <a:rPr lang="en-IT"/>
              <a:t>statement</a:t>
            </a:r>
            <a:r>
              <a:rPr lang="en-IT"/>
              <a:t> true?</a:t>
            </a:r>
            <a:endParaRPr/>
          </a:p>
        </p:txBody>
      </p:sp>
      <p:sp>
        <p:nvSpPr>
          <p:cNvPr id="63" name="Google Shape;63;p2"/>
          <p:cNvSpPr txBox="1"/>
          <p:nvPr>
            <p:ph idx="1" type="body"/>
          </p:nvPr>
        </p:nvSpPr>
        <p:spPr>
          <a:xfrm>
            <a:off x="628650" y="1369219"/>
            <a:ext cx="7886700" cy="1515871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 fontScale="92500" lnSpcReduction="10000"/>
          </a:bodyPr>
          <a:lstStyle/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ct val="64864"/>
              <a:buNone/>
            </a:pPr>
            <a:r>
              <a:rPr lang="en-IT" sz="3000"/>
              <a:t>A PID from a given PID Registry will </a:t>
            </a:r>
            <a:r>
              <a:rPr b="1" lang="en-IT" sz="3000"/>
              <a:t>forever</a:t>
            </a:r>
            <a:r>
              <a:rPr lang="en-IT" sz="3000"/>
              <a:t> </a:t>
            </a:r>
            <a:r>
              <a:rPr b="1" lang="en-IT" sz="3000"/>
              <a:t>resolve</a:t>
            </a:r>
            <a:r>
              <a:rPr lang="en-IT" sz="3000"/>
              <a:t> to </a:t>
            </a:r>
            <a:r>
              <a:rPr b="1" lang="en-IT" sz="3000"/>
              <a:t>the same entity</a:t>
            </a:r>
            <a:r>
              <a:rPr lang="en-IT" sz="3000"/>
              <a:t> or </a:t>
            </a:r>
            <a:r>
              <a:rPr b="1" lang="en-IT" sz="3000"/>
              <a:t>expected type of entity</a:t>
            </a:r>
            <a:endParaRPr sz="3000"/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ct val="64864"/>
              <a:buNone/>
            </a:pPr>
            <a:r>
              <a:t/>
            </a:r>
            <a:endParaRPr sz="3000"/>
          </a:p>
        </p:txBody>
      </p:sp>
      <p:sp>
        <p:nvSpPr>
          <p:cNvPr id="64" name="Google Shape;64;p2"/>
          <p:cNvSpPr/>
          <p:nvPr/>
        </p:nvSpPr>
        <p:spPr>
          <a:xfrm>
            <a:off x="1513490" y="3090041"/>
            <a:ext cx="2088931" cy="914400"/>
          </a:xfrm>
          <a:prstGeom prst="rect">
            <a:avLst/>
          </a:prstGeom>
          <a:solidFill>
            <a:srgbClr val="91A000"/>
          </a:solidFill>
          <a:ln cap="flat" cmpd="sng" w="25400">
            <a:solidFill>
              <a:srgbClr val="1B3867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IT" sz="2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You bet!</a:t>
            </a:r>
            <a:endParaRPr/>
          </a:p>
        </p:txBody>
      </p:sp>
      <p:sp>
        <p:nvSpPr>
          <p:cNvPr id="65" name="Google Shape;65;p2"/>
          <p:cNvSpPr/>
          <p:nvPr/>
        </p:nvSpPr>
        <p:spPr>
          <a:xfrm>
            <a:off x="4899135" y="3090041"/>
            <a:ext cx="2088931" cy="914400"/>
          </a:xfrm>
          <a:prstGeom prst="rect">
            <a:avLst/>
          </a:prstGeom>
          <a:solidFill>
            <a:srgbClr val="C00000"/>
          </a:solidFill>
          <a:ln cap="flat" cmpd="sng" w="25400">
            <a:solidFill>
              <a:srgbClr val="1B3867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IT" sz="2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Yeah sure…</a:t>
            </a:r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9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3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11111"/>
              <a:buNone/>
            </a:pPr>
            <a:r>
              <a:rPr lang="en-IT"/>
              <a:t>What’s and Why’s of SKG</a:t>
            </a:r>
            <a:endParaRPr/>
          </a:p>
        </p:txBody>
      </p:sp>
      <p:sp>
        <p:nvSpPr>
          <p:cNvPr id="71" name="Google Shape;71;p3"/>
          <p:cNvSpPr txBox="1"/>
          <p:nvPr>
            <p:ph idx="1" type="body"/>
          </p:nvPr>
        </p:nvSpPr>
        <p:spPr>
          <a:xfrm>
            <a:off x="570823" y="1077185"/>
            <a:ext cx="7886700" cy="3263504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-3429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-IT"/>
              <a:t>Cross-disciplinary, cross-borders (metadata) maps of science</a:t>
            </a:r>
            <a:endParaRPr/>
          </a:p>
          <a:p>
            <a:pPr indent="-3429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-IT"/>
              <a:t>Built by aggregating metadata from ScholComm Sources</a:t>
            </a:r>
            <a:endParaRPr/>
          </a:p>
          <a:p>
            <a:pPr indent="-3429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-IT"/>
              <a:t>Used for Discovery and Research Assessment</a:t>
            </a:r>
            <a:endParaRPr/>
          </a:p>
        </p:txBody>
      </p:sp>
      <p:pic>
        <p:nvPicPr>
          <p:cNvPr id="72" name="Google Shape;72;p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86477" y="2188343"/>
            <a:ext cx="7643826" cy="2271615"/>
          </a:xfrm>
          <a:prstGeom prst="rect">
            <a:avLst/>
          </a:prstGeom>
          <a:noFill/>
          <a:ln>
            <a:noFill/>
          </a:ln>
        </p:spPr>
      </p:pic>
      <p:sp>
        <p:nvSpPr>
          <p:cNvPr id="73" name="Google Shape;73;p3"/>
          <p:cNvSpPr txBox="1"/>
          <p:nvPr/>
        </p:nvSpPr>
        <p:spPr>
          <a:xfrm>
            <a:off x="1050153" y="2245754"/>
            <a:ext cx="2376000" cy="2538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IT" sz="1050" u="none" cap="none" strike="noStrike">
                <a:solidFill>
                  <a:srgbClr val="000000"/>
                </a:solidFill>
              </a:rPr>
              <a:t>Scholarly communication sources</a:t>
            </a:r>
            <a:endParaRPr b="1"/>
          </a:p>
        </p:txBody>
      </p:sp>
      <p:pic>
        <p:nvPicPr>
          <p:cNvPr descr="OpenAIRE Graph - Home" id="74" name="Google Shape;74;p3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6377147" y="289961"/>
            <a:ext cx="1245484" cy="385360"/>
          </a:xfrm>
          <a:prstGeom prst="rect">
            <a:avLst/>
          </a:prstGeom>
          <a:noFill/>
          <a:ln>
            <a:noFill/>
          </a:ln>
        </p:spPr>
      </p:pic>
      <p:sp>
        <p:nvSpPr>
          <p:cNvPr descr="Faircore4eosc Explore" id="75" name="Google Shape;75;p3"/>
          <p:cNvSpPr/>
          <p:nvPr/>
        </p:nvSpPr>
        <p:spPr>
          <a:xfrm>
            <a:off x="4419600" y="2419350"/>
            <a:ext cx="304800" cy="30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76" name="Google Shape;76;p3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7792678" y="433133"/>
            <a:ext cx="1305285" cy="285531"/>
          </a:xfrm>
          <a:prstGeom prst="rect">
            <a:avLst/>
          </a:prstGeom>
          <a:noFill/>
          <a:ln>
            <a:noFill/>
          </a:ln>
        </p:spPr>
      </p:pic>
      <p:sp>
        <p:nvSpPr>
          <p:cNvPr id="77" name="Google Shape;77;p3"/>
          <p:cNvSpPr txBox="1"/>
          <p:nvPr/>
        </p:nvSpPr>
        <p:spPr>
          <a:xfrm>
            <a:off x="7716696" y="226866"/>
            <a:ext cx="941283" cy="30777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IT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RDGraph</a:t>
            </a:r>
            <a:endParaRPr/>
          </a:p>
        </p:txBody>
      </p:sp>
      <p:pic>
        <p:nvPicPr>
          <p:cNvPr descr="Open Citations logo" id="78" name="Google Shape;78;p3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7078019" y="825828"/>
            <a:ext cx="869345" cy="568222"/>
          </a:xfrm>
          <a:prstGeom prst="rect">
            <a:avLst/>
          </a:prstGeom>
          <a:noFill/>
          <a:ln>
            <a:noFill/>
          </a:ln>
        </p:spPr>
      </p:pic>
      <p:pic>
        <p:nvPicPr>
          <p:cNvPr id="79" name="Google Shape;79;p3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7944699" y="802810"/>
            <a:ext cx="1153264" cy="38442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Dimensions AI | The most advanced scientific research database" id="80" name="Google Shape;80;p3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7747510" y="1838294"/>
            <a:ext cx="1305285" cy="35011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DataCite - Wikipedia" id="81" name="Google Shape;81;p3"/>
          <p:cNvPicPr preferRelativeResize="0"/>
          <p:nvPr/>
        </p:nvPicPr>
        <p:blipFill rotWithShape="1">
          <a:blip r:embed="rId9">
            <a:alphaModFix/>
          </a:blip>
          <a:srcRect b="0" l="0" r="0" t="0"/>
          <a:stretch/>
        </p:blipFill>
        <p:spPr>
          <a:xfrm>
            <a:off x="8229391" y="1111849"/>
            <a:ext cx="687572" cy="687572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Crossref - Wikipedia" id="82" name="Google Shape;82;p3"/>
          <p:cNvPicPr preferRelativeResize="0"/>
          <p:nvPr/>
        </p:nvPicPr>
        <p:blipFill rotWithShape="1">
          <a:blip r:embed="rId10">
            <a:alphaModFix/>
          </a:blip>
          <a:srcRect b="0" l="0" r="0" t="0"/>
          <a:stretch/>
        </p:blipFill>
        <p:spPr>
          <a:xfrm>
            <a:off x="5533863" y="296431"/>
            <a:ext cx="668963" cy="43494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6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p5"/>
          <p:cNvSpPr txBox="1"/>
          <p:nvPr>
            <p:ph type="title"/>
          </p:nvPr>
        </p:nvSpPr>
        <p:spPr>
          <a:xfrm>
            <a:off x="703920" y="174525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lang="en-IT" sz="2100"/>
              <a:t>RDGraph Data Model: OpenAIRE Graph Data Model extended</a:t>
            </a:r>
            <a:endParaRPr/>
          </a:p>
        </p:txBody>
      </p:sp>
      <p:sp>
        <p:nvSpPr>
          <p:cNvPr id="88" name="Google Shape;88;p5"/>
          <p:cNvSpPr txBox="1"/>
          <p:nvPr>
            <p:ph idx="12" type="sldNum"/>
          </p:nvPr>
        </p:nvSpPr>
        <p:spPr>
          <a:xfrm>
            <a:off x="11798408" y="4829142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</a:pPr>
            <a:fld id="{00000000-1234-1234-1234-123412341234}" type="slidenum">
              <a:rPr lang="en-IT"/>
              <a:t>‹#›</a:t>
            </a:fld>
            <a:endParaRPr/>
          </a:p>
        </p:txBody>
      </p:sp>
      <p:pic>
        <p:nvPicPr>
          <p:cNvPr id="89" name="Google Shape;89;p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193077" y="882029"/>
            <a:ext cx="5525775" cy="3570270"/>
          </a:xfrm>
          <a:prstGeom prst="rect">
            <a:avLst/>
          </a:prstGeom>
          <a:noFill/>
          <a:ln>
            <a:noFill/>
          </a:ln>
        </p:spPr>
      </p:pic>
      <p:pic>
        <p:nvPicPr>
          <p:cNvPr id="90" name="Google Shape;90;p5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081172" y="865178"/>
            <a:ext cx="1121916" cy="818582"/>
          </a:xfrm>
          <a:prstGeom prst="rect">
            <a:avLst/>
          </a:prstGeom>
          <a:noFill/>
          <a:ln>
            <a:noFill/>
          </a:ln>
        </p:spPr>
      </p:pic>
      <p:sp>
        <p:nvSpPr>
          <p:cNvPr id="91" name="Google Shape;91;p5"/>
          <p:cNvSpPr txBox="1"/>
          <p:nvPr/>
        </p:nvSpPr>
        <p:spPr>
          <a:xfrm>
            <a:off x="4348803" y="1333318"/>
            <a:ext cx="529500" cy="1962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t" bIns="34275" lIns="68550" spcFirstLastPara="1" rIns="68550" wrap="square" tIns="3427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IT" sz="825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Persons</a:t>
            </a:r>
            <a:endParaRPr b="0" i="0" sz="825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92" name="Google Shape;92;p5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4369661" y="3641495"/>
            <a:ext cx="540168" cy="462926"/>
          </a:xfrm>
          <a:prstGeom prst="rect">
            <a:avLst/>
          </a:prstGeom>
          <a:noFill/>
          <a:ln>
            <a:noFill/>
          </a:ln>
        </p:spPr>
      </p:pic>
      <p:pic>
        <p:nvPicPr>
          <p:cNvPr id="93" name="Google Shape;93;p5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6006591" y="3616132"/>
            <a:ext cx="651192" cy="526889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Funding Red" id="94" name="Google Shape;94;p5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1361373" y="915846"/>
            <a:ext cx="583917" cy="534586"/>
          </a:xfrm>
          <a:prstGeom prst="rect">
            <a:avLst/>
          </a:prstGeom>
          <a:noFill/>
          <a:ln>
            <a:noFill/>
          </a:ln>
        </p:spPr>
      </p:pic>
      <p:pic>
        <p:nvPicPr>
          <p:cNvPr id="95" name="Google Shape;95;p5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4763437" y="869227"/>
            <a:ext cx="302106" cy="284078"/>
          </a:xfrm>
          <a:prstGeom prst="rect">
            <a:avLst/>
          </a:prstGeom>
          <a:noFill/>
          <a:ln>
            <a:noFill/>
          </a:ln>
        </p:spPr>
      </p:pic>
      <p:sp>
        <p:nvSpPr>
          <p:cNvPr id="96" name="Google Shape;96;p5"/>
          <p:cNvSpPr/>
          <p:nvPr/>
        </p:nvSpPr>
        <p:spPr>
          <a:xfrm>
            <a:off x="6235250" y="1508719"/>
            <a:ext cx="383100" cy="370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50" spcFirstLastPara="1" rIns="68550" wrap="square" tIns="3427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5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7" name="Google Shape;97;p5"/>
          <p:cNvSpPr/>
          <p:nvPr/>
        </p:nvSpPr>
        <p:spPr>
          <a:xfrm>
            <a:off x="6235250" y="3370646"/>
            <a:ext cx="383100" cy="370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50" spcFirstLastPara="1" rIns="68550" wrap="square" tIns="3427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5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98" name="Google Shape;98;p5"/>
          <p:cNvCxnSpPr>
            <a:stCxn id="96" idx="3"/>
            <a:endCxn id="97" idx="3"/>
          </p:cNvCxnSpPr>
          <p:nvPr/>
        </p:nvCxnSpPr>
        <p:spPr>
          <a:xfrm>
            <a:off x="6618350" y="1694119"/>
            <a:ext cx="600" cy="1861800"/>
          </a:xfrm>
          <a:prstGeom prst="bentConnector3">
            <a:avLst>
              <a:gd fmla="val 120595883" name="adj1"/>
            </a:avLst>
          </a:prstGeom>
          <a:noFill/>
          <a:ln cap="flat" cmpd="sng" w="19050">
            <a:solidFill>
              <a:srgbClr val="4687E6"/>
            </a:solidFill>
            <a:prstDash val="solid"/>
            <a:miter lim="800000"/>
            <a:headEnd len="sm" w="sm" type="none"/>
            <a:tailEnd len="med" w="med" type="triangle"/>
          </a:ln>
        </p:spPr>
      </p:cxnSp>
      <p:sp>
        <p:nvSpPr>
          <p:cNvPr id="99" name="Google Shape;99;p5"/>
          <p:cNvSpPr txBox="1"/>
          <p:nvPr/>
        </p:nvSpPr>
        <p:spPr>
          <a:xfrm>
            <a:off x="6829342" y="2319965"/>
            <a:ext cx="1635600" cy="9927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t" bIns="34275" lIns="68550" spcFirstLastPara="1" rIns="68550" wrap="square" tIns="34275">
            <a:spAutoFit/>
          </a:bodyPr>
          <a:lstStyle/>
          <a:p>
            <a:pPr indent="-128588" lvl="0" marL="12858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Char char="•"/>
            </a:pPr>
            <a:r>
              <a:rPr b="0" i="0" lang="en-IT" sz="9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Cites</a:t>
            </a:r>
            <a:endParaRPr b="0" i="0" sz="105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128588" lvl="0" marL="12858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Char char="•"/>
            </a:pPr>
            <a:r>
              <a:rPr b="0" i="0" lang="en-IT" sz="9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VersionOf</a:t>
            </a:r>
            <a:endParaRPr b="0" i="0" sz="105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128588" lvl="0" marL="12858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Char char="•"/>
            </a:pPr>
            <a:r>
              <a:rPr b="0" i="0" lang="en-IT" sz="9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SupplementTo</a:t>
            </a:r>
            <a:endParaRPr b="0" i="0" sz="105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128588" lvl="0" marL="12858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Char char="•"/>
            </a:pPr>
            <a:r>
              <a:rPr b="0" i="0" lang="en-IT" sz="9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RefersTo</a:t>
            </a:r>
            <a:endParaRPr b="0" i="0" sz="900" u="none" cap="none" strike="noStrike">
              <a:solidFill>
                <a:srgbClr val="000000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128588" lvl="0" marL="12858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Char char="•"/>
            </a:pPr>
            <a:r>
              <a:rPr b="0" i="0" lang="en-IT" sz="9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…</a:t>
            </a:r>
            <a:endParaRPr b="0" i="0" sz="105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0" name="Google Shape;100;p5"/>
          <p:cNvSpPr txBox="1"/>
          <p:nvPr/>
        </p:nvSpPr>
        <p:spPr>
          <a:xfrm>
            <a:off x="4697290" y="2971851"/>
            <a:ext cx="675600" cy="1962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50" spcFirstLastPara="1" rIns="68550" wrap="square" tIns="3427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IT" sz="825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indicators</a:t>
            </a:r>
            <a:endParaRPr b="0" i="0" sz="825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Key performance indicator - Free marketing icons" id="101" name="Google Shape;101;p5"/>
          <p:cNvPicPr preferRelativeResize="0"/>
          <p:nvPr/>
        </p:nvPicPr>
        <p:blipFill rotWithShape="1">
          <a:blip r:embed="rId9">
            <a:alphaModFix/>
          </a:blip>
          <a:srcRect b="0" l="0" r="0" t="0"/>
          <a:stretch/>
        </p:blipFill>
        <p:spPr>
          <a:xfrm>
            <a:off x="4841408" y="2677409"/>
            <a:ext cx="323168" cy="303882"/>
          </a:xfrm>
          <a:prstGeom prst="rect">
            <a:avLst/>
          </a:prstGeom>
          <a:noFill/>
          <a:ln>
            <a:noFill/>
          </a:ln>
        </p:spPr>
      </p:pic>
      <p:pic>
        <p:nvPicPr>
          <p:cNvPr id="102" name="Google Shape;102;p5"/>
          <p:cNvPicPr preferRelativeResize="0"/>
          <p:nvPr/>
        </p:nvPicPr>
        <p:blipFill rotWithShape="1">
          <a:blip r:embed="rId10">
            <a:alphaModFix/>
          </a:blip>
          <a:srcRect b="0" l="0" r="0" t="0"/>
          <a:stretch/>
        </p:blipFill>
        <p:spPr>
          <a:xfrm>
            <a:off x="6618268" y="3915570"/>
            <a:ext cx="651192" cy="52693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5 things to know about participatory research - Fed Communities" id="103" name="Google Shape;103;p5"/>
          <p:cNvPicPr preferRelativeResize="0"/>
          <p:nvPr/>
        </p:nvPicPr>
        <p:blipFill rotWithShape="1">
          <a:blip r:embed="rId11">
            <a:alphaModFix/>
          </a:blip>
          <a:srcRect b="0" l="0" r="0" t="0"/>
          <a:stretch/>
        </p:blipFill>
        <p:spPr>
          <a:xfrm>
            <a:off x="3623884" y="1042187"/>
            <a:ext cx="612925" cy="408240"/>
          </a:xfrm>
          <a:prstGeom prst="rect">
            <a:avLst/>
          </a:prstGeom>
          <a:noFill/>
          <a:ln>
            <a:noFill/>
          </a:ln>
        </p:spPr>
      </p:pic>
      <p:sp>
        <p:nvSpPr>
          <p:cNvPr id="104" name="Google Shape;104;p5"/>
          <p:cNvSpPr txBox="1"/>
          <p:nvPr/>
        </p:nvSpPr>
        <p:spPr>
          <a:xfrm>
            <a:off x="3550885" y="782490"/>
            <a:ext cx="897300" cy="1962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50" spcFirstLastPara="1" rIns="68550" wrap="square" tIns="3427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IT" sz="825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Communities</a:t>
            </a:r>
            <a:endParaRPr b="0" i="0" sz="825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8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9" name="Google Shape;109;p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253213" y="1555886"/>
            <a:ext cx="1660725" cy="1558527"/>
          </a:xfrm>
          <a:prstGeom prst="rect">
            <a:avLst/>
          </a:prstGeom>
          <a:noFill/>
          <a:ln>
            <a:noFill/>
          </a:ln>
        </p:spPr>
      </p:pic>
      <p:sp>
        <p:nvSpPr>
          <p:cNvPr id="110" name="Google Shape;110;p4"/>
          <p:cNvSpPr txBox="1"/>
          <p:nvPr>
            <p:ph type="title"/>
          </p:nvPr>
        </p:nvSpPr>
        <p:spPr>
          <a:xfrm>
            <a:off x="628650" y="10073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50" spcFirstLastPara="1" rIns="68550" wrap="square" tIns="34275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</a:pPr>
            <a:r>
              <a:rPr lang="en-IT" sz="2300"/>
              <a:t>FC4E Research Discovery  Graph (RDGraph)</a:t>
            </a:r>
            <a:endParaRPr sz="2300"/>
          </a:p>
        </p:txBody>
      </p:sp>
      <p:sp>
        <p:nvSpPr>
          <p:cNvPr id="111" name="Google Shape;111;p4"/>
          <p:cNvSpPr txBox="1"/>
          <p:nvPr/>
        </p:nvSpPr>
        <p:spPr>
          <a:xfrm>
            <a:off x="3275151" y="810752"/>
            <a:ext cx="1864561" cy="553976"/>
          </a:xfrm>
          <a:prstGeom prst="rect">
            <a:avLst/>
          </a:prstGeom>
          <a:noFill/>
          <a:ln>
            <a:noFill/>
          </a:ln>
        </p:spPr>
        <p:txBody>
          <a:bodyPr anchorCtr="0" anchor="t" bIns="68550" lIns="68550" spcFirstLastPara="1" rIns="68550" wrap="square" tIns="6855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IT" sz="135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EOSC</a:t>
            </a:r>
            <a:endParaRPr/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IT" sz="135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Knowledge Graph</a:t>
            </a:r>
            <a:endParaRPr b="0" i="0" sz="105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2" name="Google Shape;112;p4"/>
          <p:cNvSpPr txBox="1"/>
          <p:nvPr/>
        </p:nvSpPr>
        <p:spPr>
          <a:xfrm>
            <a:off x="1038134" y="894991"/>
            <a:ext cx="1364604" cy="923307"/>
          </a:xfrm>
          <a:prstGeom prst="rect">
            <a:avLst/>
          </a:prstGeom>
          <a:noFill/>
          <a:ln>
            <a:noFill/>
          </a:ln>
        </p:spPr>
        <p:txBody>
          <a:bodyPr anchorCtr="0" anchor="t" bIns="68550" lIns="68550" spcFirstLastPara="1" rIns="68550" wrap="square" tIns="6855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IT" sz="135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SKG interoperability framework</a:t>
            </a:r>
            <a:endParaRPr b="0" i="0" sz="105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05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13" name="Google Shape;113;p4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3172521" y="1379704"/>
            <a:ext cx="2227744" cy="1910888"/>
          </a:xfrm>
          <a:prstGeom prst="rect">
            <a:avLst/>
          </a:prstGeom>
          <a:noFill/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</p:pic>
      <p:sp>
        <p:nvSpPr>
          <p:cNvPr id="114" name="Google Shape;114;p4"/>
          <p:cNvSpPr/>
          <p:nvPr/>
        </p:nvSpPr>
        <p:spPr>
          <a:xfrm rot="-5400000">
            <a:off x="5553995" y="2170592"/>
            <a:ext cx="346227" cy="284210"/>
          </a:xfrm>
          <a:prstGeom prst="downArrow">
            <a:avLst>
              <a:gd fmla="val 50000" name="adj1"/>
              <a:gd fmla="val 50000" name="adj2"/>
            </a:avLst>
          </a:prstGeom>
          <a:solidFill>
            <a:srgbClr val="F4FF8D"/>
          </a:solidFill>
          <a:ln cap="flat" cmpd="sng" w="9525">
            <a:solidFill>
              <a:srgbClr val="1B3867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05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5" name="Google Shape;115;p4"/>
          <p:cNvSpPr txBox="1"/>
          <p:nvPr/>
        </p:nvSpPr>
        <p:spPr>
          <a:xfrm>
            <a:off x="6287086" y="810683"/>
            <a:ext cx="18645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68550" lIns="68550" spcFirstLastPara="1" rIns="68550" wrap="square" tIns="6855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IT" sz="135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FC4E Research Discovery Graph</a:t>
            </a:r>
            <a:endParaRPr b="0" i="0" sz="105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6" name="Google Shape;116;p4"/>
          <p:cNvSpPr txBox="1"/>
          <p:nvPr/>
        </p:nvSpPr>
        <p:spPr>
          <a:xfrm>
            <a:off x="1667912" y="3530490"/>
            <a:ext cx="4341573" cy="95410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IT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Graph extensions</a:t>
            </a:r>
            <a:endParaRPr/>
          </a:p>
          <a:p>
            <a:pPr indent="-214313" lvl="0" marL="21431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•"/>
            </a:pPr>
            <a:r>
              <a:rPr b="0" i="0" lang="en-IT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Indicators: citations, popularity, influence, impulse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14313" lvl="0" marL="21431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•"/>
            </a:pPr>
            <a:r>
              <a:rPr b="0" i="0" lang="en-IT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Research Activities</a:t>
            </a:r>
            <a:endParaRPr/>
          </a:p>
          <a:p>
            <a:pPr indent="-214313" lvl="0" marL="21431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•"/>
            </a:pPr>
            <a:r>
              <a:rPr b="0" i="0" lang="en-IT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Communities</a:t>
            </a:r>
            <a:endParaRPr/>
          </a:p>
        </p:txBody>
      </p:sp>
      <p:pic>
        <p:nvPicPr>
          <p:cNvPr id="117" name="Google Shape;117;p4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7599982" y="2893833"/>
            <a:ext cx="785924" cy="659897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5 things to know about participatory research - Fed Communities" id="118" name="Google Shape;118;p4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7930508" y="2164472"/>
            <a:ext cx="827271" cy="55100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Key performance indicator - Free marketing icons" id="119" name="Google Shape;119;p4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6725173" y="3107432"/>
            <a:ext cx="549250" cy="495098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graph" id="120" name="Google Shape;120;p4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248805" y="1909623"/>
            <a:ext cx="2327812" cy="713195"/>
          </a:xfrm>
          <a:prstGeom prst="rect">
            <a:avLst/>
          </a:prstGeom>
          <a:noFill/>
          <a:ln>
            <a:noFill/>
          </a:ln>
        </p:spPr>
      </p:pic>
      <p:sp>
        <p:nvSpPr>
          <p:cNvPr id="121" name="Google Shape;121;p4"/>
          <p:cNvSpPr/>
          <p:nvPr/>
        </p:nvSpPr>
        <p:spPr>
          <a:xfrm rot="-5400000">
            <a:off x="2693537" y="2142059"/>
            <a:ext cx="346227" cy="284210"/>
          </a:xfrm>
          <a:prstGeom prst="downArrow">
            <a:avLst>
              <a:gd fmla="val 50000" name="adj1"/>
              <a:gd fmla="val 50000" name="adj2"/>
            </a:avLst>
          </a:prstGeom>
          <a:solidFill>
            <a:srgbClr val="F4FF8D"/>
          </a:solidFill>
          <a:ln cap="flat" cmpd="sng" w="9525">
            <a:solidFill>
              <a:srgbClr val="1B3867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05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5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6" name="Google Shape;126;g337b5a634a2_0_1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48575" y="266200"/>
            <a:ext cx="7517676" cy="42287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0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p6"/>
          <p:cNvSpPr txBox="1"/>
          <p:nvPr>
            <p:ph type="title"/>
          </p:nvPr>
        </p:nvSpPr>
        <p:spPr>
          <a:xfrm>
            <a:off x="628650" y="273844"/>
            <a:ext cx="8326164" cy="994172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lang="en-IT"/>
              <a:t>PID registries shape the fabric of Scientific Knowledge</a:t>
            </a:r>
            <a:endParaRPr/>
          </a:p>
        </p:txBody>
      </p:sp>
      <p:sp>
        <p:nvSpPr>
          <p:cNvPr id="132" name="Google Shape;132;p6"/>
          <p:cNvSpPr txBox="1"/>
          <p:nvPr>
            <p:ph idx="1" type="body"/>
          </p:nvPr>
        </p:nvSpPr>
        <p:spPr>
          <a:xfrm>
            <a:off x="628650" y="919291"/>
            <a:ext cx="7886700" cy="3263504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-3429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-IT"/>
              <a:t>Resolution: decoupling persistent identification and web URLs</a:t>
            </a:r>
            <a:endParaRPr/>
          </a:p>
          <a:p>
            <a:pPr indent="-3429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-IT"/>
              <a:t>Enabling “stable” reality models: </a:t>
            </a:r>
            <a:r>
              <a:rPr b="1" lang="en-IT"/>
              <a:t>interlinkining</a:t>
            </a:r>
            <a:r>
              <a:rPr lang="en-IT"/>
              <a:t>, </a:t>
            </a:r>
            <a:r>
              <a:rPr b="1" lang="en-IT"/>
              <a:t>enrichment</a:t>
            </a:r>
            <a:r>
              <a:rPr lang="en-IT"/>
              <a:t>, and </a:t>
            </a:r>
            <a:r>
              <a:rPr b="1" lang="en-IT"/>
              <a:t>deduplication</a:t>
            </a:r>
            <a:endParaRPr b="1"/>
          </a:p>
        </p:txBody>
      </p:sp>
      <p:grpSp>
        <p:nvGrpSpPr>
          <p:cNvPr id="133" name="Google Shape;133;p6"/>
          <p:cNvGrpSpPr/>
          <p:nvPr/>
        </p:nvGrpSpPr>
        <p:grpSpPr>
          <a:xfrm>
            <a:off x="535402" y="2049397"/>
            <a:ext cx="7643826" cy="2271615"/>
            <a:chOff x="750087" y="2256131"/>
            <a:chExt cx="7643826" cy="2271615"/>
          </a:xfrm>
        </p:grpSpPr>
        <p:pic>
          <p:nvPicPr>
            <p:cNvPr id="134" name="Google Shape;134;p6"/>
            <p:cNvPicPr preferRelativeResize="0"/>
            <p:nvPr/>
          </p:nvPicPr>
          <p:blipFill rotWithShape="1">
            <a:blip r:embed="rId3">
              <a:alphaModFix/>
            </a:blip>
            <a:srcRect b="0" l="0" r="0" t="0"/>
            <a:stretch/>
          </p:blipFill>
          <p:spPr>
            <a:xfrm>
              <a:off x="750087" y="2256131"/>
              <a:ext cx="7643826" cy="2271615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35" name="Google Shape;135;p6"/>
            <p:cNvSpPr/>
            <p:nvPr/>
          </p:nvSpPr>
          <p:spPr>
            <a:xfrm>
              <a:off x="1647498" y="4013890"/>
              <a:ext cx="914399" cy="168905"/>
            </a:xfrm>
            <a:prstGeom prst="rect">
              <a:avLst/>
            </a:prstGeom>
            <a:noFill/>
            <a:ln cap="flat" cmpd="sng" w="38100">
              <a:solidFill>
                <a:srgbClr val="FF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05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136" name="Google Shape;136;p6"/>
            <p:cNvCxnSpPr/>
            <p:nvPr/>
          </p:nvCxnSpPr>
          <p:spPr>
            <a:xfrm flipH="1">
              <a:off x="2561897" y="3426047"/>
              <a:ext cx="2010105" cy="670036"/>
            </a:xfrm>
            <a:prstGeom prst="bentConnector3">
              <a:avLst>
                <a:gd fmla="val -10876" name="adj1"/>
              </a:avLst>
            </a:prstGeom>
            <a:noFill/>
            <a:ln cap="flat" cmpd="sng" w="38100">
              <a:solidFill>
                <a:srgbClr val="FF0000"/>
              </a:solidFill>
              <a:prstDash val="solid"/>
              <a:round/>
              <a:headEnd len="sm" w="sm" type="none"/>
              <a:tailEnd len="med" w="med" type="triangle"/>
            </a:ln>
            <a:effectLst>
              <a:outerShdw blurRad="40000" rotWithShape="0" dir="5400000" dist="20000">
                <a:srgbClr val="000000">
                  <a:alpha val="37647"/>
                </a:srgbClr>
              </a:outerShdw>
            </a:effectLst>
          </p:spPr>
        </p:cxnSp>
        <p:sp>
          <p:nvSpPr>
            <p:cNvPr id="137" name="Google Shape;137;p6"/>
            <p:cNvSpPr txBox="1"/>
            <p:nvPr/>
          </p:nvSpPr>
          <p:spPr>
            <a:xfrm>
              <a:off x="1066803" y="2311119"/>
              <a:ext cx="2376000" cy="2538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0" lang="en-IT" sz="105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Scholarly communication sources</a:t>
              </a:r>
              <a:endParaRPr/>
            </a:p>
          </p:txBody>
        </p:sp>
        <p:sp>
          <p:nvSpPr>
            <p:cNvPr id="138" name="Google Shape;138;p6"/>
            <p:cNvSpPr txBox="1"/>
            <p:nvPr/>
          </p:nvSpPr>
          <p:spPr>
            <a:xfrm>
              <a:off x="3885470" y="4096083"/>
              <a:ext cx="2258952" cy="41549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0" lang="en-IT" sz="105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PID resolution</a:t>
              </a:r>
              <a:endParaRPr/>
            </a:p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0" lang="en-IT" sz="105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(FAIRCORE4EOSC PID resolver)</a:t>
              </a:r>
              <a:endParaRPr/>
            </a:p>
          </p:txBody>
        </p:sp>
        <p:sp>
          <p:nvSpPr>
            <p:cNvPr id="139" name="Google Shape;139;p6"/>
            <p:cNvSpPr txBox="1"/>
            <p:nvPr/>
          </p:nvSpPr>
          <p:spPr>
            <a:xfrm>
              <a:off x="4572000" y="2311119"/>
              <a:ext cx="2133918" cy="253916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0" lang="en-IT" sz="105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OpenAIRE Graph construction</a:t>
              </a:r>
              <a:endParaRPr/>
            </a:p>
          </p:txBody>
        </p:sp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3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Google Shape;144;p7"/>
          <p:cNvSpPr txBox="1"/>
          <p:nvPr>
            <p:ph type="title"/>
          </p:nvPr>
        </p:nvSpPr>
        <p:spPr>
          <a:xfrm>
            <a:off x="626897" y="-72246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50" spcFirstLastPara="1" rIns="68550" wrap="square" tIns="34275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</a:pPr>
            <a:r>
              <a:rPr lang="en-IT" sz="2100"/>
              <a:t>PID-enabled findability</a:t>
            </a:r>
            <a:endParaRPr sz="2100"/>
          </a:p>
        </p:txBody>
      </p:sp>
      <p:pic>
        <p:nvPicPr>
          <p:cNvPr id="145" name="Google Shape;145;p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75342" y="665564"/>
            <a:ext cx="3393379" cy="2093787"/>
          </a:xfrm>
          <a:prstGeom prst="rect">
            <a:avLst/>
          </a:prstGeom>
          <a:noFill/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146" name="Google Shape;146;p7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350028" y="393706"/>
            <a:ext cx="4739080" cy="2530459"/>
          </a:xfrm>
          <a:prstGeom prst="rect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descr="Magnifying Glass Stock Illustrations – 189,820 Magnifying Glass Stock  Illustrations, Vectors &amp; Clipart - Dreamstime" id="147" name="Google Shape;147;p7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 flipH="1">
            <a:off x="3013887" y="612073"/>
            <a:ext cx="842590" cy="842590"/>
          </a:xfrm>
          <a:prstGeom prst="rect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148" name="Google Shape;148;p7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6931426" y="2395945"/>
            <a:ext cx="1644031" cy="2067100"/>
          </a:xfrm>
          <a:prstGeom prst="rect">
            <a:avLst/>
          </a:prstGeom>
          <a:noFill/>
          <a:ln cap="flat" cmpd="sng" w="38100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</p:pic>
      <p:sp>
        <p:nvSpPr>
          <p:cNvPr id="149" name="Google Shape;149;p7"/>
          <p:cNvSpPr/>
          <p:nvPr/>
        </p:nvSpPr>
        <p:spPr>
          <a:xfrm>
            <a:off x="4917444" y="2489621"/>
            <a:ext cx="979411" cy="254602"/>
          </a:xfrm>
          <a:prstGeom prst="rect">
            <a:avLst/>
          </a:prstGeom>
          <a:noFill/>
          <a:ln cap="flat" cmpd="sng" w="38100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05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50" name="Google Shape;150;p7"/>
          <p:cNvCxnSpPr>
            <a:stCxn id="149" idx="3"/>
            <a:endCxn id="148" idx="1"/>
          </p:cNvCxnSpPr>
          <p:nvPr/>
        </p:nvCxnSpPr>
        <p:spPr>
          <a:xfrm>
            <a:off x="5896855" y="2616922"/>
            <a:ext cx="1034700" cy="812700"/>
          </a:xfrm>
          <a:prstGeom prst="straightConnector1">
            <a:avLst/>
          </a:prstGeom>
          <a:noFill/>
          <a:ln cap="flat" cmpd="sng" w="38100">
            <a:solidFill>
              <a:srgbClr val="FF0000"/>
            </a:solidFill>
            <a:prstDash val="solid"/>
            <a:round/>
            <a:headEnd len="sm" w="sm" type="none"/>
            <a:tailEnd len="med" w="med" type="triangle"/>
          </a:ln>
        </p:spPr>
      </p:cxnSp>
      <p:pic>
        <p:nvPicPr>
          <p:cNvPr id="151" name="Google Shape;151;p7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1277861" y="2191573"/>
            <a:ext cx="3016370" cy="2475843"/>
          </a:xfrm>
          <a:prstGeom prst="rect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pic>
      <p:cxnSp>
        <p:nvCxnSpPr>
          <p:cNvPr id="152" name="Google Shape;152;p7"/>
          <p:cNvCxnSpPr>
            <a:endCxn id="151" idx="3"/>
          </p:cNvCxnSpPr>
          <p:nvPr/>
        </p:nvCxnSpPr>
        <p:spPr>
          <a:xfrm rot="10800000">
            <a:off x="4294231" y="3429495"/>
            <a:ext cx="2581500" cy="221100"/>
          </a:xfrm>
          <a:prstGeom prst="straightConnector1">
            <a:avLst/>
          </a:prstGeom>
          <a:noFill/>
          <a:ln cap="flat" cmpd="sng" w="38100">
            <a:solidFill>
              <a:srgbClr val="FF0000"/>
            </a:solidFill>
            <a:prstDash val="solid"/>
            <a:round/>
            <a:headEnd len="sm" w="sm" type="none"/>
            <a:tailEnd len="med" w="med" type="triangle"/>
          </a:ln>
        </p:spPr>
      </p:cxnSp>
      <p:cxnSp>
        <p:nvCxnSpPr>
          <p:cNvPr id="153" name="Google Shape;153;p7"/>
          <p:cNvCxnSpPr>
            <a:stCxn id="145" idx="3"/>
            <a:endCxn id="146" idx="1"/>
          </p:cNvCxnSpPr>
          <p:nvPr/>
        </p:nvCxnSpPr>
        <p:spPr>
          <a:xfrm flipH="1" rot="10800000">
            <a:off x="3568721" y="1659058"/>
            <a:ext cx="781200" cy="53400"/>
          </a:xfrm>
          <a:prstGeom prst="straightConnector1">
            <a:avLst/>
          </a:prstGeom>
          <a:noFill/>
          <a:ln cap="flat" cmpd="sng" w="38100">
            <a:solidFill>
              <a:srgbClr val="FF0000"/>
            </a:solidFill>
            <a:prstDash val="solid"/>
            <a:round/>
            <a:headEnd len="sm" w="sm" type="none"/>
            <a:tailEnd len="med" w="med" type="triangle"/>
          </a:ln>
        </p:spPr>
      </p:cxn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7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Google Shape;158;p8"/>
          <p:cNvSpPr txBox="1"/>
          <p:nvPr>
            <p:ph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</a:pPr>
            <a:r>
              <a:rPr lang="en-IT" sz="5400"/>
              <a:t>So, is everything done??</a:t>
            </a:r>
            <a:endParaRPr/>
          </a:p>
        </p:txBody>
      </p:sp>
      <p:sp>
        <p:nvSpPr>
          <p:cNvPr id="159" name="Google Shape;159;p8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-228600" lvl="0" marL="45720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/>
</file>