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83" r:id="rId5"/>
    <p:sldMasterId id="2147483684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5F104CB0-F401-4A2D-8827-B3F314B34D76}">
  <a:tblStyle styleId="{5F104CB0-F401-4A2D-8827-B3F314B34D7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3.xml"/><Relationship Id="rId11" Type="http://schemas.openxmlformats.org/officeDocument/2006/relationships/slide" Target="slides/slide4.xml"/><Relationship Id="rId22" Type="http://schemas.openxmlformats.org/officeDocument/2006/relationships/slide" Target="slides/slide15.xml"/><Relationship Id="rId10" Type="http://schemas.openxmlformats.org/officeDocument/2006/relationships/slide" Target="slides/slide3.xml"/><Relationship Id="rId21" Type="http://schemas.openxmlformats.org/officeDocument/2006/relationships/slide" Target="slides/slide14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5" Type="http://schemas.openxmlformats.org/officeDocument/2006/relationships/slideMaster" Target="slideMasters/slideMaster1.xml"/><Relationship Id="rId19" Type="http://schemas.openxmlformats.org/officeDocument/2006/relationships/slide" Target="slides/slide12.xml"/><Relationship Id="rId6" Type="http://schemas.openxmlformats.org/officeDocument/2006/relationships/slideMaster" Target="slideMasters/slideMaster2.xml"/><Relationship Id="rId18" Type="http://schemas.openxmlformats.org/officeDocument/2006/relationships/slide" Target="slides/slide1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302a5f42b4d_0_8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7" name="Google Shape;187;g302a5f42b4d_0_8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3087a1c3c41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7" name="Google Shape;317;g3087a1c3c41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>
                <a:solidFill>
                  <a:schemeClr val="dk1"/>
                </a:solidFill>
              </a:rPr>
              <a:t>Integrates native cost-tracking to monitor real-time compute and storage usage, ensuring researchers have clear visibility into their resource utilization.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Facilitates informed decision-making by enabling detailed billing and alerting functionalities.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30b1b4317a6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8" name="Google Shape;328;g30b1b4317a6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b="1" lang="en">
                <a:solidFill>
                  <a:schemeClr val="dk1"/>
                </a:solidFill>
              </a:rPr>
              <a:t>Detailed Logging</a:t>
            </a:r>
            <a:r>
              <a:rPr lang="en">
                <a:solidFill>
                  <a:schemeClr val="dk1"/>
                </a:solidFill>
              </a:rPr>
              <a:t>: AWS CloudTrail tracks every API call made to S3, giving us a clear picture of what data is being accessed and by whom. This is crucial for understanding usage at a granular level.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b="1" lang="en">
                <a:solidFill>
                  <a:schemeClr val="dk1"/>
                </a:solidFill>
              </a:rPr>
              <a:t>Cost Transparency</a:t>
            </a:r>
            <a:r>
              <a:rPr lang="en">
                <a:solidFill>
                  <a:schemeClr val="dk1"/>
                </a:solidFill>
              </a:rPr>
              <a:t>: By analyzing the logged data, we can pinpoint exactly where costs are incurred. This helps us identify high usage by specific teams or applications and make informed decisions.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Cloud Trail: </a:t>
            </a:r>
            <a:r>
              <a:rPr b="1" lang="en">
                <a:solidFill>
                  <a:schemeClr val="dk1"/>
                </a:solidFill>
              </a:rPr>
              <a:t>$0.10 per 100,000 events</a:t>
            </a:r>
            <a:r>
              <a:rPr lang="en">
                <a:solidFill>
                  <a:schemeClr val="dk1"/>
                </a:solidFill>
              </a:rPr>
              <a:t>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3087a1c3c41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2" name="Google Shape;342;g3087a1c3c41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>
                <a:solidFill>
                  <a:schemeClr val="dk1"/>
                </a:solidFill>
              </a:rPr>
              <a:t>Via Dask - Python package that helps distribute your task on multiple workers via Kubernetes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Effortlessly handle large data volumes without stressing local hardware.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g302a5f42b4d_0_8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2" name="Google Shape;352;g302a5f42b4d_0_8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g30abf37b9bb_0_2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4" name="Google Shape;364;g30abf37b9bb_0_2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30abf37b9bb_0_2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4" name="Google Shape;374;g30abf37b9bb_0_2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302a5f42b4d_0_9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9" name="Google Shape;199;g302a5f42b4d_0_9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03f5197b60_0_1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0" name="Google Shape;210;g303f5197b60_0_1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3087a1c3c41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3" name="Google Shape;243;g3087a1c3c41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~$20 a day baseline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30abf37b9bb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3" name="Google Shape;253;g30abf37b9bb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Running scripts on a single </a:t>
            </a:r>
            <a:r>
              <a:rPr lang="en"/>
              <a:t>notebook</a:t>
            </a:r>
            <a:r>
              <a:rPr lang="en"/>
              <a:t>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-3048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b="1" lang="en" sz="1200">
                <a:solidFill>
                  <a:schemeClr val="dk1"/>
                </a:solidFill>
              </a:rPr>
              <a:t>M</a:t>
            </a:r>
            <a:r>
              <a:rPr b="1" lang="en" sz="1200">
                <a:solidFill>
                  <a:schemeClr val="dk1"/>
                </a:solidFill>
              </a:rPr>
              <a:t>5.xlarge, g4dn.xlarge: 16 gb memory</a:t>
            </a:r>
            <a:endParaRPr b="1"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30abf37b9bb_0_1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3" name="Google Shape;263;g30abf37b9bb_0_1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This is what we use in our Production APL Instance. This is per user!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30abf37b9bb_0_1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2" name="Google Shape;272;g30abf37b9bb_0_1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30abf37b9bb_0_1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4" name="Google Shape;284;g30abf37b9bb_0_1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$23/TB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$11,000/month once you hit 500 TB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30b1b4317a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9" name="Google Shape;299;g30b1b4317a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$20 per TB in AWS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$90 - $50 per TB internet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2_Title Slid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2"/>
          <p:cNvPicPr preferRelativeResize="0"/>
          <p:nvPr/>
        </p:nvPicPr>
        <p:blipFill rotWithShape="1">
          <a:blip r:embed="rId2">
            <a:alphaModFix/>
          </a:blip>
          <a:srcRect b="41839" l="75263" r="-1534" t="7222"/>
          <a:stretch/>
        </p:blipFill>
        <p:spPr>
          <a:xfrm flipH="1">
            <a:off x="70107" y="2519"/>
            <a:ext cx="3928622" cy="5140981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2"/>
          <p:cNvSpPr/>
          <p:nvPr/>
        </p:nvSpPr>
        <p:spPr>
          <a:xfrm>
            <a:off x="-316991" y="406"/>
            <a:ext cx="1553072" cy="5143095"/>
          </a:xfrm>
          <a:custGeom>
            <a:rect b="b" l="l" r="r" t="t"/>
            <a:pathLst>
              <a:path extrusionOk="0" h="2160" w="652">
                <a:moveTo>
                  <a:pt x="417" y="298"/>
                </a:moveTo>
                <a:cubicBezTo>
                  <a:pt x="464" y="189"/>
                  <a:pt x="512" y="94"/>
                  <a:pt x="566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6" y="2160"/>
                  <a:pt x="126" y="2160"/>
                  <a:pt x="126" y="2160"/>
                </a:cubicBezTo>
                <a:cubicBezTo>
                  <a:pt x="475" y="2160"/>
                  <a:pt x="475" y="2160"/>
                  <a:pt x="475" y="2160"/>
                </a:cubicBezTo>
                <a:cubicBezTo>
                  <a:pt x="324" y="1797"/>
                  <a:pt x="309" y="1515"/>
                  <a:pt x="309" y="1515"/>
                </a:cubicBezTo>
                <a:cubicBezTo>
                  <a:pt x="372" y="1772"/>
                  <a:pt x="476" y="1986"/>
                  <a:pt x="595" y="2160"/>
                </a:cubicBezTo>
                <a:cubicBezTo>
                  <a:pt x="652" y="2160"/>
                  <a:pt x="652" y="2160"/>
                  <a:pt x="652" y="2160"/>
                </a:cubicBezTo>
                <a:cubicBezTo>
                  <a:pt x="0" y="1268"/>
                  <a:pt x="417" y="298"/>
                  <a:pt x="417" y="298"/>
                </a:cubicBezTo>
                <a:close/>
              </a:path>
            </a:pathLst>
          </a:custGeom>
          <a:solidFill>
            <a:srgbClr val="004369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5;p2"/>
          <p:cNvSpPr/>
          <p:nvPr/>
        </p:nvSpPr>
        <p:spPr>
          <a:xfrm>
            <a:off x="1118195" y="0"/>
            <a:ext cx="8025807" cy="5143094"/>
          </a:xfrm>
          <a:custGeom>
            <a:rect b="b" l="l" r="r" t="t"/>
            <a:pathLst>
              <a:path extrusionOk="0" h="2161" w="3370">
                <a:moveTo>
                  <a:pt x="1146" y="0"/>
                </a:moveTo>
                <a:cubicBezTo>
                  <a:pt x="143" y="904"/>
                  <a:pt x="705" y="1933"/>
                  <a:pt x="705" y="1933"/>
                </a:cubicBezTo>
                <a:cubicBezTo>
                  <a:pt x="192" y="1139"/>
                  <a:pt x="296" y="464"/>
                  <a:pt x="511" y="1"/>
                </a:cubicBezTo>
                <a:cubicBezTo>
                  <a:pt x="512" y="0"/>
                  <a:pt x="420" y="1"/>
                  <a:pt x="420" y="1"/>
                </a:cubicBezTo>
                <a:cubicBezTo>
                  <a:pt x="0" y="1063"/>
                  <a:pt x="650" y="1903"/>
                  <a:pt x="650" y="1903"/>
                </a:cubicBezTo>
                <a:cubicBezTo>
                  <a:pt x="729" y="2000"/>
                  <a:pt x="808" y="2085"/>
                  <a:pt x="888" y="2161"/>
                </a:cubicBezTo>
                <a:cubicBezTo>
                  <a:pt x="3370" y="2161"/>
                  <a:pt x="3370" y="2161"/>
                  <a:pt x="3370" y="2161"/>
                </a:cubicBezTo>
                <a:cubicBezTo>
                  <a:pt x="3370" y="0"/>
                  <a:pt x="3370" y="0"/>
                  <a:pt x="3370" y="0"/>
                </a:cubicBezTo>
                <a:lnTo>
                  <a:pt x="1146" y="0"/>
                </a:lnTo>
                <a:close/>
              </a:path>
            </a:pathLst>
          </a:custGeom>
          <a:solidFill>
            <a:srgbClr val="004369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7016489" y="4816754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7" name="Google Shape;17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56792" y="228599"/>
            <a:ext cx="2077182" cy="630317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2"/>
          <p:cNvSpPr txBox="1"/>
          <p:nvPr>
            <p:ph idx="1" type="subTitle"/>
          </p:nvPr>
        </p:nvSpPr>
        <p:spPr>
          <a:xfrm>
            <a:off x="2758786" y="2729589"/>
            <a:ext cx="3261300" cy="107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>
            <a:lvl1pPr lvl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0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9" name="Google Shape;19;p2"/>
          <p:cNvSpPr txBox="1"/>
          <p:nvPr>
            <p:ph type="title"/>
          </p:nvPr>
        </p:nvSpPr>
        <p:spPr>
          <a:xfrm>
            <a:off x="2758786" y="1820221"/>
            <a:ext cx="51126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5CBF9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extLst>
    <p:ext uri="{DCECCB84-F9BA-43D5-87BE-67443E8EF086}">
      <p15:sldGuideLst>
        <p15:guide id="1" orient="horz" pos="1818">
          <p15:clr>
            <a:srgbClr val="FBAE40"/>
          </p15:clr>
        </p15:guide>
        <p15:guide id="2" pos="252">
          <p15:clr>
            <a:srgbClr val="FBAE40"/>
          </p15:clr>
        </p15:guide>
        <p15:guide id="3" orient="horz" pos="1530">
          <p15:clr>
            <a:srgbClr val="FBAE40"/>
          </p15:clr>
        </p15:guide>
        <p15:guide id="4" pos="1782">
          <p15:clr>
            <a:srgbClr val="FBAE40"/>
          </p15:clr>
        </p15:guide>
        <p15:guide id="5" orient="horz" pos="198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1"/>
          <p:cNvSpPr txBox="1"/>
          <p:nvPr>
            <p:ph idx="12" type="sldNum"/>
          </p:nvPr>
        </p:nvSpPr>
        <p:spPr>
          <a:xfrm>
            <a:off x="7016489" y="4816754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5" name="Google Shape;65;p11"/>
          <p:cNvSpPr txBox="1"/>
          <p:nvPr>
            <p:ph type="title"/>
          </p:nvPr>
        </p:nvSpPr>
        <p:spPr>
          <a:xfrm>
            <a:off x="460814" y="361203"/>
            <a:ext cx="5112600" cy="44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 sz="27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 txBox="1"/>
          <p:nvPr>
            <p:ph type="title"/>
          </p:nvPr>
        </p:nvSpPr>
        <p:spPr>
          <a:xfrm>
            <a:off x="3676453" y="828108"/>
            <a:ext cx="51126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5CBF9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8" name="Google Shape;68;p12"/>
          <p:cNvSpPr txBox="1"/>
          <p:nvPr>
            <p:ph idx="1" type="body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69" name="Google Shape;69;p12"/>
          <p:cNvSpPr txBox="1"/>
          <p:nvPr>
            <p:ph idx="2" type="body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0" name="Google Shape;70;p12"/>
          <p:cNvSpPr txBox="1"/>
          <p:nvPr>
            <p:ph idx="12" type="sldNum"/>
          </p:nvPr>
        </p:nvSpPr>
        <p:spPr>
          <a:xfrm>
            <a:off x="7016489" y="4816754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3"/>
          <p:cNvSpPr txBox="1"/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5CBF9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Google Shape;73;p13"/>
          <p:cNvSpPr txBox="1"/>
          <p:nvPr>
            <p:ph idx="1" type="body"/>
          </p:nvPr>
        </p:nvSpPr>
        <p:spPr>
          <a:xfrm>
            <a:off x="629841" y="1260872"/>
            <a:ext cx="38685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sp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74" name="Google Shape;74;p13"/>
          <p:cNvSpPr txBox="1"/>
          <p:nvPr>
            <p:ph idx="2" type="body"/>
          </p:nvPr>
        </p:nvSpPr>
        <p:spPr>
          <a:xfrm>
            <a:off x="629841" y="1878806"/>
            <a:ext cx="3868500" cy="27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5" name="Google Shape;75;p13"/>
          <p:cNvSpPr txBox="1"/>
          <p:nvPr>
            <p:ph idx="3" type="body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sp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76" name="Google Shape;76;p13"/>
          <p:cNvSpPr txBox="1"/>
          <p:nvPr>
            <p:ph idx="4" type="body"/>
          </p:nvPr>
        </p:nvSpPr>
        <p:spPr>
          <a:xfrm>
            <a:off x="4629150" y="1878806"/>
            <a:ext cx="3887400" cy="27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Google Shape;77;p13"/>
          <p:cNvSpPr txBox="1"/>
          <p:nvPr>
            <p:ph idx="12" type="sldNum"/>
          </p:nvPr>
        </p:nvSpPr>
        <p:spPr>
          <a:xfrm>
            <a:off x="7016489" y="4816754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4"/>
          <p:cNvSpPr txBox="1"/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sp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5CBF9"/>
              </a:buClr>
              <a:buSzPts val="2400"/>
              <a:buFont typeface="Arial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0" name="Google Shape;80;p14"/>
          <p:cNvSpPr txBox="1"/>
          <p:nvPr>
            <p:ph idx="1" type="body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5pPr>
            <a:lvl6pPr indent="-32385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81" name="Google Shape;81;p14"/>
          <p:cNvSpPr txBox="1"/>
          <p:nvPr>
            <p:ph idx="2" type="body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82" name="Google Shape;82;p14"/>
          <p:cNvSpPr txBox="1"/>
          <p:nvPr>
            <p:ph idx="12" type="sldNum"/>
          </p:nvPr>
        </p:nvSpPr>
        <p:spPr>
          <a:xfrm>
            <a:off x="7016489" y="4816754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5"/>
          <p:cNvSpPr txBox="1"/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sp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5CBF9"/>
              </a:buClr>
              <a:buSzPts val="2400"/>
              <a:buFont typeface="Arial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5" name="Google Shape;85;p15"/>
          <p:cNvSpPr/>
          <p:nvPr>
            <p:ph idx="2" type="pic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6" name="Google Shape;86;p15"/>
          <p:cNvSpPr txBox="1"/>
          <p:nvPr>
            <p:ph idx="1" type="body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87" name="Google Shape;87;p15"/>
          <p:cNvSpPr txBox="1"/>
          <p:nvPr>
            <p:ph idx="12" type="sldNum"/>
          </p:nvPr>
        </p:nvSpPr>
        <p:spPr>
          <a:xfrm>
            <a:off x="7016489" y="4816754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6"/>
          <p:cNvSpPr txBox="1"/>
          <p:nvPr>
            <p:ph type="title"/>
          </p:nvPr>
        </p:nvSpPr>
        <p:spPr>
          <a:xfrm>
            <a:off x="3676453" y="828108"/>
            <a:ext cx="51126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5CBF9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0" name="Google Shape;90;p16"/>
          <p:cNvSpPr txBox="1"/>
          <p:nvPr>
            <p:ph idx="1" type="body"/>
          </p:nvPr>
        </p:nvSpPr>
        <p:spPr>
          <a:xfrm rot="5400000">
            <a:off x="6042332" y="-704768"/>
            <a:ext cx="276900" cy="5008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1" name="Google Shape;91;p16"/>
          <p:cNvSpPr txBox="1"/>
          <p:nvPr>
            <p:ph idx="12" type="sldNum"/>
          </p:nvPr>
        </p:nvSpPr>
        <p:spPr>
          <a:xfrm>
            <a:off x="7016489" y="4816754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7"/>
          <p:cNvSpPr txBox="1"/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5CBF9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4" name="Google Shape;94;p17"/>
          <p:cNvSpPr txBox="1"/>
          <p:nvPr>
            <p:ph idx="1" type="body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5" name="Google Shape;95;p17"/>
          <p:cNvSpPr txBox="1"/>
          <p:nvPr>
            <p:ph idx="12" type="sldNum"/>
          </p:nvPr>
        </p:nvSpPr>
        <p:spPr>
          <a:xfrm>
            <a:off x="7016489" y="4816754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Only">
  <p:cSld name="1_Title Only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8"/>
          <p:cNvSpPr txBox="1"/>
          <p:nvPr>
            <p:ph type="title"/>
          </p:nvPr>
        </p:nvSpPr>
        <p:spPr>
          <a:xfrm>
            <a:off x="628650" y="514350"/>
            <a:ext cx="78867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5CBF9"/>
              </a:buClr>
              <a:buSzPts val="3000"/>
              <a:buFont typeface="Arial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8" name="Google Shape;98;p18"/>
          <p:cNvSpPr txBox="1"/>
          <p:nvPr>
            <p:ph idx="12" type="sldNum"/>
          </p:nvPr>
        </p:nvSpPr>
        <p:spPr>
          <a:xfrm>
            <a:off x="68008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9" name="Google Shape;99;p18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244D60"/>
              </a:buClr>
              <a:buSzPts val="1400"/>
              <a:buNone/>
              <a:defRPr>
                <a:solidFill>
                  <a:srgbClr val="244D60"/>
                </a:solidFill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244D60"/>
              </a:buClr>
              <a:buSzPts val="1400"/>
              <a:buFont typeface="Arial"/>
              <a:buChar char="-"/>
              <a:defRPr>
                <a:solidFill>
                  <a:srgbClr val="244D60"/>
                </a:solidFill>
              </a:defRPr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244D60"/>
              </a:buClr>
              <a:buSzPts val="1400"/>
              <a:buFont typeface="Arial"/>
              <a:buChar char="-"/>
              <a:defRPr>
                <a:solidFill>
                  <a:srgbClr val="244D60"/>
                </a:solidFill>
              </a:defRPr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244D60"/>
              </a:buClr>
              <a:buSzPts val="1400"/>
              <a:buFont typeface="Arial"/>
              <a:buChar char="-"/>
              <a:defRPr b="0">
                <a:solidFill>
                  <a:srgbClr val="244D60"/>
                </a:solidFill>
              </a:defRPr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244D60"/>
              </a:buClr>
              <a:buSzPts val="1400"/>
              <a:buFont typeface="Arial"/>
              <a:buChar char="-"/>
              <a:defRPr b="0">
                <a:solidFill>
                  <a:srgbClr val="244D60"/>
                </a:solidFill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le and Content">
  <p:cSld name="4_Title and Content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19"/>
          <p:cNvGrpSpPr/>
          <p:nvPr/>
        </p:nvGrpSpPr>
        <p:grpSpPr>
          <a:xfrm>
            <a:off x="388422" y="-14421"/>
            <a:ext cx="3471256" cy="5167960"/>
            <a:chOff x="3308351" y="2370138"/>
            <a:chExt cx="2760662" cy="4110037"/>
          </a:xfrm>
        </p:grpSpPr>
        <p:sp>
          <p:nvSpPr>
            <p:cNvPr id="103" name="Google Shape;103;p19"/>
            <p:cNvSpPr/>
            <p:nvPr/>
          </p:nvSpPr>
          <p:spPr>
            <a:xfrm>
              <a:off x="4494213" y="2370138"/>
              <a:ext cx="1574800" cy="3676648"/>
            </a:xfrm>
            <a:custGeom>
              <a:rect b="b" l="l" r="r" t="t"/>
              <a:pathLst>
                <a:path extrusionOk="0" h="1936" w="828">
                  <a:moveTo>
                    <a:pt x="239" y="1416"/>
                  </a:moveTo>
                  <a:cubicBezTo>
                    <a:pt x="273" y="1728"/>
                    <a:pt x="387" y="1936"/>
                    <a:pt x="387" y="1936"/>
                  </a:cubicBezTo>
                  <a:cubicBezTo>
                    <a:pt x="271" y="1756"/>
                    <a:pt x="186" y="1583"/>
                    <a:pt x="127" y="1417"/>
                  </a:cubicBezTo>
                  <a:lnTo>
                    <a:pt x="239" y="1416"/>
                  </a:lnTo>
                  <a:close/>
                  <a:moveTo>
                    <a:pt x="273" y="883"/>
                  </a:moveTo>
                  <a:cubicBezTo>
                    <a:pt x="342" y="603"/>
                    <a:pt x="503" y="296"/>
                    <a:pt x="828" y="3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82" y="241"/>
                    <a:pt x="0" y="540"/>
                    <a:pt x="18" y="883"/>
                  </a:cubicBezTo>
                  <a:lnTo>
                    <a:pt x="273" y="883"/>
                  </a:lnTo>
                  <a:close/>
                </a:path>
              </a:pathLst>
            </a:custGeom>
            <a:gradFill>
              <a:gsLst>
                <a:gs pos="0">
                  <a:srgbClr val="8ACCEC"/>
                </a:gs>
                <a:gs pos="100000">
                  <a:srgbClr val="6BB7E0"/>
                </a:gs>
              </a:gsLst>
              <a:lin ang="0" scaled="0"/>
            </a:gra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19"/>
            <p:cNvSpPr/>
            <p:nvPr/>
          </p:nvSpPr>
          <p:spPr>
            <a:xfrm>
              <a:off x="3343276" y="5254625"/>
              <a:ext cx="542925" cy="1223962"/>
            </a:xfrm>
            <a:custGeom>
              <a:rect b="b" l="l" r="r" t="t"/>
              <a:pathLst>
                <a:path extrusionOk="0" h="645" w="286">
                  <a:moveTo>
                    <a:pt x="286" y="645"/>
                  </a:moveTo>
                  <a:cubicBezTo>
                    <a:pt x="167" y="471"/>
                    <a:pt x="62" y="257"/>
                    <a:pt x="0" y="0"/>
                  </a:cubicBezTo>
                  <a:cubicBezTo>
                    <a:pt x="0" y="0"/>
                    <a:pt x="14" y="282"/>
                    <a:pt x="166" y="645"/>
                  </a:cubicBezTo>
                  <a:lnTo>
                    <a:pt x="286" y="645"/>
                  </a:lnTo>
                  <a:close/>
                </a:path>
              </a:pathLst>
            </a:custGeom>
            <a:solidFill>
              <a:srgbClr val="ABD5EB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19"/>
            <p:cNvSpPr/>
            <p:nvPr/>
          </p:nvSpPr>
          <p:spPr>
            <a:xfrm>
              <a:off x="3308351" y="2376488"/>
              <a:ext cx="2270124" cy="4103687"/>
            </a:xfrm>
            <a:custGeom>
              <a:rect b="b" l="l" r="r" t="t"/>
              <a:pathLst>
                <a:path extrusionOk="0" h="2162" w="1193">
                  <a:moveTo>
                    <a:pt x="32" y="1413"/>
                  </a:moveTo>
                  <a:cubicBezTo>
                    <a:pt x="79" y="1653"/>
                    <a:pt x="178" y="1910"/>
                    <a:pt x="361" y="2161"/>
                  </a:cubicBezTo>
                  <a:cubicBezTo>
                    <a:pt x="362" y="2162"/>
                    <a:pt x="1193" y="2161"/>
                    <a:pt x="1193" y="2161"/>
                  </a:cubicBezTo>
                  <a:cubicBezTo>
                    <a:pt x="1113" y="2085"/>
                    <a:pt x="1034" y="2000"/>
                    <a:pt x="955" y="1903"/>
                  </a:cubicBezTo>
                  <a:cubicBezTo>
                    <a:pt x="955" y="1903"/>
                    <a:pt x="812" y="1718"/>
                    <a:pt x="704" y="1413"/>
                  </a:cubicBezTo>
                  <a:lnTo>
                    <a:pt x="32" y="1413"/>
                  </a:lnTo>
                  <a:close/>
                  <a:moveTo>
                    <a:pt x="0" y="879"/>
                  </a:moveTo>
                  <a:cubicBezTo>
                    <a:pt x="25" y="534"/>
                    <a:pt x="126" y="299"/>
                    <a:pt x="126" y="299"/>
                  </a:cubicBezTo>
                  <a:cubicBezTo>
                    <a:pt x="173" y="190"/>
                    <a:pt x="220" y="94"/>
                    <a:pt x="275" y="0"/>
                  </a:cubicBezTo>
                  <a:cubicBezTo>
                    <a:pt x="725" y="0"/>
                    <a:pt x="725" y="0"/>
                    <a:pt x="725" y="0"/>
                  </a:cubicBezTo>
                  <a:cubicBezTo>
                    <a:pt x="599" y="319"/>
                    <a:pt x="569" y="617"/>
                    <a:pt x="590" y="879"/>
                  </a:cubicBezTo>
                  <a:lnTo>
                    <a:pt x="0" y="879"/>
                  </a:lnTo>
                  <a:close/>
                </a:path>
              </a:pathLst>
            </a:custGeom>
            <a:gradFill>
              <a:gsLst>
                <a:gs pos="0">
                  <a:srgbClr val="9FDCF2"/>
                </a:gs>
                <a:gs pos="85000">
                  <a:srgbClr val="52B3D9"/>
                </a:gs>
                <a:gs pos="100000">
                  <a:srgbClr val="52B3D9"/>
                </a:gs>
              </a:gsLst>
              <a:lin ang="0" scaled="0"/>
            </a:gra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6" name="Google Shape;106;p1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19"/>
          <p:cNvSpPr/>
          <p:nvPr/>
        </p:nvSpPr>
        <p:spPr>
          <a:xfrm>
            <a:off x="0" y="152400"/>
            <a:ext cx="9144000" cy="4638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9"/>
          <p:cNvSpPr txBox="1"/>
          <p:nvPr>
            <p:ph type="title"/>
          </p:nvPr>
        </p:nvSpPr>
        <p:spPr>
          <a:xfrm>
            <a:off x="4058239" y="811347"/>
            <a:ext cx="4626900" cy="9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5CBF9"/>
              </a:buClr>
              <a:buSzPts val="3000"/>
              <a:buFont typeface="Arial"/>
              <a:buNone/>
              <a:defRPr b="0"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9" name="Google Shape;109;p19"/>
          <p:cNvSpPr txBox="1"/>
          <p:nvPr>
            <p:ph idx="1" type="body"/>
          </p:nvPr>
        </p:nvSpPr>
        <p:spPr>
          <a:xfrm>
            <a:off x="4058239" y="2082310"/>
            <a:ext cx="4626900" cy="12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0" name="Google Shape;110;p19"/>
          <p:cNvSpPr txBox="1"/>
          <p:nvPr>
            <p:ph idx="12" type="sldNum"/>
          </p:nvPr>
        </p:nvSpPr>
        <p:spPr>
          <a:xfrm>
            <a:off x="7016489" y="4816754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rtl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rtl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rtl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rtl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rtl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rtl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rtl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rtl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extLst>
    <p:ext uri="{DCECCB84-F9BA-43D5-87BE-67443E8EF086}">
      <p15:sldGuideLst>
        <p15:guide id="1" orient="horz" pos="558">
          <p15:clr>
            <a:srgbClr val="FBAE40"/>
          </p15:clr>
        </p15:guide>
        <p15:guide id="2" pos="255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5CBF9"/>
              </a:buClr>
              <a:buSzPts val="2100"/>
              <a:buFont typeface="Arial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113" name="Google Shape;113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rmAutofit/>
          </a:bodyPr>
          <a:lstStyle>
            <a:lvl1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/>
            </a:lvl1pPr>
            <a:lvl2pPr indent="-29845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/>
            </a:lvl2pPr>
            <a:lvl3pPr indent="-29845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/>
            </a:lvl3pPr>
            <a:lvl4pPr indent="-29845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/>
            </a:lvl4pPr>
            <a:lvl5pPr indent="-29845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/>
            </a:lvl5pPr>
            <a:lvl6pPr indent="-29845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/>
            </a:lvl6pPr>
            <a:lvl7pPr indent="-29845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/>
            </a:lvl7pPr>
            <a:lvl8pPr indent="-29845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/>
            </a:lvl8pPr>
            <a:lvl9pPr indent="-29845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/>
            </a:lvl9pPr>
          </a:lstStyle>
          <a:p/>
        </p:txBody>
      </p:sp>
      <p:sp>
        <p:nvSpPr>
          <p:cNvPr id="114" name="Google Shape;114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rmAutofit/>
          </a:bodyPr>
          <a:lstStyle>
            <a:lvl1pPr indent="0" lvl="0" marL="0" rtl="0" algn="r">
              <a:buClr>
                <a:srgbClr val="65CBF9"/>
              </a:buClr>
              <a:buSzPts val="800"/>
              <a:buFont typeface="Arial"/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rtl="0" algn="r">
              <a:buClr>
                <a:srgbClr val="65CBF9"/>
              </a:buClr>
              <a:buSzPts val="800"/>
              <a:buFont typeface="Arial"/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rtl="0" algn="r">
              <a:buClr>
                <a:srgbClr val="65CBF9"/>
              </a:buClr>
              <a:buSzPts val="800"/>
              <a:buFont typeface="Arial"/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rtl="0" algn="r">
              <a:buClr>
                <a:srgbClr val="65CBF9"/>
              </a:buClr>
              <a:buSzPts val="800"/>
              <a:buFont typeface="Arial"/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rtl="0" algn="r">
              <a:buClr>
                <a:srgbClr val="65CBF9"/>
              </a:buClr>
              <a:buSzPts val="800"/>
              <a:buFont typeface="Arial"/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rtl="0" algn="r">
              <a:buClr>
                <a:srgbClr val="65CBF9"/>
              </a:buClr>
              <a:buSzPts val="800"/>
              <a:buFont typeface="Arial"/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rtl="0" algn="r">
              <a:buClr>
                <a:srgbClr val="65CBF9"/>
              </a:buClr>
              <a:buSzPts val="800"/>
              <a:buFont typeface="Arial"/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rtl="0" algn="r">
              <a:buClr>
                <a:srgbClr val="65CBF9"/>
              </a:buClr>
              <a:buSzPts val="800"/>
              <a:buFont typeface="Arial"/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rtl="0" algn="r">
              <a:buClr>
                <a:srgbClr val="65CBF9"/>
              </a:buClr>
              <a:buSzPts val="800"/>
              <a:buFont typeface="Arial"/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type="obj">
  <p:cSld name="OBJECT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oogle Shape;21;p3"/>
          <p:cNvPicPr preferRelativeResize="0"/>
          <p:nvPr/>
        </p:nvPicPr>
        <p:blipFill rotWithShape="1">
          <a:blip r:embed="rId2">
            <a:alphaModFix/>
          </a:blip>
          <a:srcRect b="68205" l="46114" r="-341" t="0"/>
          <a:stretch/>
        </p:blipFill>
        <p:spPr>
          <a:xfrm rot="-5400000">
            <a:off x="-1528028" y="1489492"/>
            <a:ext cx="5182037" cy="2125980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3"/>
          <p:cNvSpPr/>
          <p:nvPr/>
        </p:nvSpPr>
        <p:spPr>
          <a:xfrm>
            <a:off x="-346434" y="0"/>
            <a:ext cx="9490437" cy="5143500"/>
          </a:xfrm>
          <a:custGeom>
            <a:rect b="b" l="l" r="r" t="t"/>
            <a:pathLst>
              <a:path extrusionOk="0" h="2160" w="3986">
                <a:moveTo>
                  <a:pt x="1003" y="0"/>
                </a:moveTo>
                <a:cubicBezTo>
                  <a:pt x="0" y="904"/>
                  <a:pt x="561" y="1933"/>
                  <a:pt x="561" y="1933"/>
                </a:cubicBezTo>
                <a:cubicBezTo>
                  <a:pt x="48" y="1139"/>
                  <a:pt x="153" y="463"/>
                  <a:pt x="368" y="0"/>
                </a:cubicBezTo>
                <a:cubicBezTo>
                  <a:pt x="277" y="0"/>
                  <a:pt x="277" y="0"/>
                  <a:pt x="277" y="0"/>
                </a:cubicBezTo>
                <a:cubicBezTo>
                  <a:pt x="204" y="184"/>
                  <a:pt x="163" y="362"/>
                  <a:pt x="146" y="530"/>
                </a:cubicBezTo>
                <a:cubicBezTo>
                  <a:pt x="146" y="929"/>
                  <a:pt x="146" y="929"/>
                  <a:pt x="146" y="929"/>
                </a:cubicBezTo>
                <a:cubicBezTo>
                  <a:pt x="206" y="1513"/>
                  <a:pt x="507" y="1903"/>
                  <a:pt x="507" y="1903"/>
                </a:cubicBezTo>
                <a:cubicBezTo>
                  <a:pt x="585" y="1999"/>
                  <a:pt x="665" y="2085"/>
                  <a:pt x="743" y="2160"/>
                </a:cubicBezTo>
                <a:cubicBezTo>
                  <a:pt x="744" y="2160"/>
                  <a:pt x="3986" y="2160"/>
                  <a:pt x="3986" y="2160"/>
                </a:cubicBezTo>
                <a:cubicBezTo>
                  <a:pt x="3986" y="0"/>
                  <a:pt x="3986" y="0"/>
                  <a:pt x="3986" y="0"/>
                </a:cubicBezTo>
                <a:lnTo>
                  <a:pt x="1003" y="0"/>
                </a:lnTo>
                <a:close/>
              </a:path>
            </a:pathLst>
          </a:custGeom>
          <a:solidFill>
            <a:srgbClr val="004369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3"/>
          <p:cNvSpPr txBox="1"/>
          <p:nvPr>
            <p:ph type="title"/>
          </p:nvPr>
        </p:nvSpPr>
        <p:spPr>
          <a:xfrm>
            <a:off x="1743075" y="366543"/>
            <a:ext cx="6769200" cy="44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5CBF9"/>
              </a:buClr>
              <a:buSzPts val="2700"/>
              <a:buFont typeface="Arial"/>
              <a:buNone/>
              <a:defRPr sz="27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" type="body"/>
          </p:nvPr>
        </p:nvSpPr>
        <p:spPr>
          <a:xfrm>
            <a:off x="1743075" y="997751"/>
            <a:ext cx="6938700" cy="1536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>
            <a:lvl1pPr indent="-3429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TR"/>
              <a:buChar char="–"/>
              <a:defRPr sz="1800">
                <a:solidFill>
                  <a:schemeClr val="lt1"/>
                </a:solidFill>
              </a:defRPr>
            </a:lvl2pPr>
            <a:lvl3pPr indent="-3429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▪"/>
              <a:defRPr sz="1800">
                <a:solidFill>
                  <a:schemeClr val="lt1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>
                <a:solidFill>
                  <a:schemeClr val="lt1"/>
                </a:solidFill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2" type="sldNum"/>
          </p:nvPr>
        </p:nvSpPr>
        <p:spPr>
          <a:xfrm>
            <a:off x="7016489" y="4816754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extLst>
    <p:ext uri="{DCECCB84-F9BA-43D5-87BE-67443E8EF086}">
      <p15:sldGuideLst>
        <p15:guide id="1" orient="horz" pos="522">
          <p15:clr>
            <a:srgbClr val="FBAE40"/>
          </p15:clr>
        </p15:guide>
        <p15:guide id="2" pos="1098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1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34275" lIns="68575" spcFirstLastPara="1" rIns="68575" wrap="square" tIns="34275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7" name="Google Shape;117;p2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spAutoFit/>
          </a:bodyPr>
          <a:lstStyle>
            <a:lvl1pPr lvl="0" rtl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18" name="Google Shape;118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 1">
  <p:cSld name="OBJECT_1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22"/>
          <p:cNvPicPr preferRelativeResize="0"/>
          <p:nvPr/>
        </p:nvPicPr>
        <p:blipFill rotWithShape="1">
          <a:blip r:embed="rId2">
            <a:alphaModFix/>
          </a:blip>
          <a:srcRect b="68205" l="46112" r="-336" t="0"/>
          <a:stretch/>
        </p:blipFill>
        <p:spPr>
          <a:xfrm rot="-5400000">
            <a:off x="-1528028" y="1489492"/>
            <a:ext cx="5182037" cy="212598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22"/>
          <p:cNvSpPr/>
          <p:nvPr/>
        </p:nvSpPr>
        <p:spPr>
          <a:xfrm>
            <a:off x="-346434" y="0"/>
            <a:ext cx="9490437" cy="5143500"/>
          </a:xfrm>
          <a:custGeom>
            <a:rect b="b" l="l" r="r" t="t"/>
            <a:pathLst>
              <a:path extrusionOk="0" h="2160" w="3986">
                <a:moveTo>
                  <a:pt x="1003" y="0"/>
                </a:moveTo>
                <a:cubicBezTo>
                  <a:pt x="0" y="904"/>
                  <a:pt x="561" y="1933"/>
                  <a:pt x="561" y="1933"/>
                </a:cubicBezTo>
                <a:cubicBezTo>
                  <a:pt x="48" y="1139"/>
                  <a:pt x="153" y="463"/>
                  <a:pt x="368" y="0"/>
                </a:cubicBezTo>
                <a:cubicBezTo>
                  <a:pt x="277" y="0"/>
                  <a:pt x="277" y="0"/>
                  <a:pt x="277" y="0"/>
                </a:cubicBezTo>
                <a:cubicBezTo>
                  <a:pt x="204" y="184"/>
                  <a:pt x="163" y="362"/>
                  <a:pt x="146" y="530"/>
                </a:cubicBezTo>
                <a:cubicBezTo>
                  <a:pt x="146" y="929"/>
                  <a:pt x="146" y="929"/>
                  <a:pt x="146" y="929"/>
                </a:cubicBezTo>
                <a:cubicBezTo>
                  <a:pt x="206" y="1513"/>
                  <a:pt x="507" y="1903"/>
                  <a:pt x="507" y="1903"/>
                </a:cubicBezTo>
                <a:cubicBezTo>
                  <a:pt x="585" y="1999"/>
                  <a:pt x="665" y="2085"/>
                  <a:pt x="743" y="2160"/>
                </a:cubicBezTo>
                <a:cubicBezTo>
                  <a:pt x="744" y="2160"/>
                  <a:pt x="3986" y="2160"/>
                  <a:pt x="3986" y="2160"/>
                </a:cubicBezTo>
                <a:cubicBezTo>
                  <a:pt x="3986" y="0"/>
                  <a:pt x="3986" y="0"/>
                  <a:pt x="3986" y="0"/>
                </a:cubicBezTo>
                <a:lnTo>
                  <a:pt x="1003" y="0"/>
                </a:lnTo>
                <a:close/>
              </a:path>
            </a:pathLst>
          </a:custGeom>
          <a:solidFill>
            <a:srgbClr val="004369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22"/>
          <p:cNvSpPr txBox="1"/>
          <p:nvPr>
            <p:ph type="title"/>
          </p:nvPr>
        </p:nvSpPr>
        <p:spPr>
          <a:xfrm>
            <a:off x="1743075" y="366543"/>
            <a:ext cx="6769200" cy="44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5CBF9"/>
              </a:buClr>
              <a:buSzPts val="2700"/>
              <a:buFont typeface="Arial"/>
              <a:buNone/>
              <a:defRPr sz="27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3" name="Google Shape;123;p22"/>
          <p:cNvSpPr txBox="1"/>
          <p:nvPr>
            <p:ph idx="1" type="body"/>
          </p:nvPr>
        </p:nvSpPr>
        <p:spPr>
          <a:xfrm>
            <a:off x="1743075" y="997751"/>
            <a:ext cx="6938700" cy="1536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>
            <a:lvl1pPr indent="-3429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TR"/>
              <a:buChar char="–"/>
              <a:defRPr sz="1800">
                <a:solidFill>
                  <a:schemeClr val="lt1"/>
                </a:solidFill>
              </a:defRPr>
            </a:lvl2pPr>
            <a:lvl3pPr indent="-3429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▪"/>
              <a:defRPr sz="1800">
                <a:solidFill>
                  <a:schemeClr val="lt1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>
                <a:solidFill>
                  <a:schemeClr val="lt1"/>
                </a:solidFill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24" name="Google Shape;124;p22"/>
          <p:cNvSpPr txBox="1"/>
          <p:nvPr>
            <p:ph idx="12" type="sldNum"/>
          </p:nvPr>
        </p:nvSpPr>
        <p:spPr>
          <a:xfrm>
            <a:off x="7016489" y="4816754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CBF9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CBF9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CBF9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CBF9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CBF9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CBF9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CBF9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CBF9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CBF9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extLst>
    <p:ext uri="{DCECCB84-F9BA-43D5-87BE-67443E8EF086}">
      <p15:sldGuideLst>
        <p15:guide id="1" orient="horz" pos="522">
          <p15:clr>
            <a:srgbClr val="FBAE40"/>
          </p15:clr>
        </p15:guide>
        <p15:guide id="2" pos="1098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3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34275" lIns="68575" spcFirstLastPara="1" rIns="68575" wrap="square" tIns="3427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27" name="Google Shape;127;p23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spAutoFit/>
          </a:bodyPr>
          <a:lstStyle>
            <a:lvl1pPr indent="-228600" lvl="0" marL="457200">
              <a:spcBef>
                <a:spcPts val="800"/>
              </a:spcBef>
              <a:spcAft>
                <a:spcPts val="0"/>
              </a:spcAft>
              <a:buSzPts val="1200"/>
              <a:buNone/>
              <a:defRPr sz="1200"/>
            </a:lvl1pPr>
            <a:lvl2pPr indent="-228600" lvl="1" marL="914400">
              <a:spcBef>
                <a:spcPts val="40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>
              <a:spcBef>
                <a:spcPts val="400"/>
              </a:spcBef>
              <a:spcAft>
                <a:spcPts val="0"/>
              </a:spcAft>
              <a:buSzPts val="1200"/>
              <a:buNone/>
              <a:defRPr sz="1200"/>
            </a:lvl3pPr>
            <a:lvl4pPr indent="-228600" lvl="3" marL="1828800">
              <a:spcBef>
                <a:spcPts val="400"/>
              </a:spcBef>
              <a:spcAft>
                <a:spcPts val="0"/>
              </a:spcAft>
              <a:buSzPts val="1200"/>
              <a:buNone/>
              <a:defRPr sz="1200"/>
            </a:lvl4pPr>
            <a:lvl5pPr indent="-228600" lvl="4" marL="2286000">
              <a:spcBef>
                <a:spcPts val="400"/>
              </a:spcBef>
              <a:spcAft>
                <a:spcPts val="0"/>
              </a:spcAft>
              <a:buSzPts val="1200"/>
              <a:buNone/>
              <a:defRPr sz="1200"/>
            </a:lvl5pPr>
            <a:lvl6pPr indent="-304800" lvl="5" marL="274320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6pPr>
            <a:lvl7pPr indent="-304800" lvl="6" marL="320040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7pPr>
            <a:lvl8pPr indent="-304800" lvl="7" marL="365760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8pPr>
            <a:lvl9pPr indent="-304800" lvl="8" marL="411480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9pPr>
          </a:lstStyle>
          <a:p/>
        </p:txBody>
      </p:sp>
      <p:sp>
        <p:nvSpPr>
          <p:cNvPr id="128" name="Google Shape;128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" type="obj">
  <p:cSld name="OBJECT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5"/>
          <p:cNvSpPr txBox="1"/>
          <p:nvPr>
            <p:ph type="title"/>
          </p:nvPr>
        </p:nvSpPr>
        <p:spPr>
          <a:xfrm>
            <a:off x="311760" y="418320"/>
            <a:ext cx="8519700" cy="62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5" name="Google Shape;135;p25"/>
          <p:cNvSpPr txBox="1"/>
          <p:nvPr>
            <p:ph idx="1" type="body"/>
          </p:nvPr>
        </p:nvSpPr>
        <p:spPr>
          <a:xfrm>
            <a:off x="311760" y="1152360"/>
            <a:ext cx="8519700" cy="34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indent="-228600" lvl="1" marL="9144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25"/>
          <p:cNvSpPr txBox="1"/>
          <p:nvPr>
            <p:ph idx="12" type="sldNum"/>
          </p:nvPr>
        </p:nvSpPr>
        <p:spPr>
          <a:xfrm>
            <a:off x="8472600" y="4663080"/>
            <a:ext cx="547800" cy="39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0000" spcFirstLastPara="1" rIns="90000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9" name="Google Shape;139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40" name="Google Shape;140;p2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8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45" name="Google Shape;145;p28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46" name="Google Shape;146;p2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9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49" name="Google Shape;149;p2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2" name="Google Shape;152;p30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53" name="Google Shape;153;p30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54" name="Google Shape;154;p3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7" name="Google Shape;157;p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Blank" type="blank">
  <p:cSld name="BLANK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/>
          <p:nvPr>
            <p:ph idx="10" type="dt"/>
          </p:nvPr>
        </p:nvSpPr>
        <p:spPr>
          <a:xfrm>
            <a:off x="0" y="0"/>
            <a:ext cx="2250000" cy="22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8" name="Google Shape;28;p4"/>
          <p:cNvSpPr txBox="1"/>
          <p:nvPr>
            <p:ph idx="11" type="ftr"/>
          </p:nvPr>
        </p:nvSpPr>
        <p:spPr>
          <a:xfrm>
            <a:off x="0" y="0"/>
            <a:ext cx="2250000" cy="22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9" name="Google Shape;29;p4"/>
          <p:cNvSpPr txBox="1"/>
          <p:nvPr>
            <p:ph idx="12" type="sldNum"/>
          </p:nvPr>
        </p:nvSpPr>
        <p:spPr>
          <a:xfrm>
            <a:off x="7016489" y="4816754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2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60" name="Google Shape;160;p32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61" name="Google Shape;161;p3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3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64" name="Google Shape;164;p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34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34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68" name="Google Shape;168;p34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69" name="Google Shape;169;p34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70" name="Google Shape;170;p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35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173" name="Google Shape;173;p3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6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76" name="Google Shape;176;p36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77" name="Google Shape;177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>
  <p:cSld name="6_Title and Content"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Google Shape;179;p37"/>
          <p:cNvPicPr preferRelativeResize="0"/>
          <p:nvPr/>
        </p:nvPicPr>
        <p:blipFill rotWithShape="1">
          <a:blip r:embed="rId2">
            <a:alphaModFix/>
          </a:blip>
          <a:srcRect b="68146" l="0" r="0" t="0"/>
          <a:stretch/>
        </p:blipFill>
        <p:spPr>
          <a:xfrm flipH="1" rot="10800000">
            <a:off x="0" y="3093836"/>
            <a:ext cx="9154109" cy="20401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37"/>
          <p:cNvPicPr preferRelativeResize="0"/>
          <p:nvPr/>
        </p:nvPicPr>
        <p:blipFill rotWithShape="1">
          <a:blip r:embed="rId2">
            <a:alphaModFix/>
          </a:blip>
          <a:srcRect b="68146" l="0" r="0" t="0"/>
          <a:stretch/>
        </p:blipFill>
        <p:spPr>
          <a:xfrm>
            <a:off x="0" y="0"/>
            <a:ext cx="9154109" cy="2040182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37"/>
          <p:cNvSpPr/>
          <p:nvPr/>
        </p:nvSpPr>
        <p:spPr>
          <a:xfrm>
            <a:off x="0" y="152400"/>
            <a:ext cx="9154200" cy="4638600"/>
          </a:xfrm>
          <a:prstGeom prst="rect">
            <a:avLst/>
          </a:prstGeom>
          <a:solidFill>
            <a:srgbClr val="004369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37"/>
          <p:cNvSpPr txBox="1"/>
          <p:nvPr>
            <p:ph type="title"/>
          </p:nvPr>
        </p:nvSpPr>
        <p:spPr>
          <a:xfrm>
            <a:off x="714375" y="355177"/>
            <a:ext cx="7795200" cy="44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5CBF9"/>
              </a:buClr>
              <a:buSzPts val="2700"/>
              <a:buFont typeface="Arial"/>
              <a:buNone/>
              <a:defRPr sz="27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3" name="Google Shape;183;p37"/>
          <p:cNvSpPr txBox="1"/>
          <p:nvPr>
            <p:ph idx="1" type="body"/>
          </p:nvPr>
        </p:nvSpPr>
        <p:spPr>
          <a:xfrm>
            <a:off x="714375" y="1029574"/>
            <a:ext cx="7965000" cy="1536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>
            <a:lvl1pPr indent="-342900" lvl="0" marL="4572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TR"/>
              <a:buChar char="–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▪"/>
              <a:defRPr sz="18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184" name="Google Shape;184;p37"/>
          <p:cNvSpPr txBox="1"/>
          <p:nvPr>
            <p:ph idx="12" type="sldNum"/>
          </p:nvPr>
        </p:nvSpPr>
        <p:spPr>
          <a:xfrm>
            <a:off x="7016489" y="4816754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extLst>
    <p:ext uri="{DCECCB84-F9BA-43D5-87BE-67443E8EF086}">
      <p15:sldGuideLst>
        <p15:guide id="1" orient="horz" pos="522">
          <p15:clr>
            <a:srgbClr val="FBAE40"/>
          </p15:clr>
        </p15:guide>
        <p15:guide id="2" pos="45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>
  <p:cSld name="2_Title and Conten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oogle Shape;31;p5"/>
          <p:cNvPicPr preferRelativeResize="0"/>
          <p:nvPr/>
        </p:nvPicPr>
        <p:blipFill rotWithShape="1">
          <a:blip r:embed="rId2">
            <a:alphaModFix/>
          </a:blip>
          <a:srcRect b="41839" l="75263" r="-1534" t="7222"/>
          <a:stretch/>
        </p:blipFill>
        <p:spPr>
          <a:xfrm flipH="1">
            <a:off x="70107" y="2519"/>
            <a:ext cx="3928622" cy="5140981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5"/>
          <p:cNvSpPr/>
          <p:nvPr/>
        </p:nvSpPr>
        <p:spPr>
          <a:xfrm>
            <a:off x="-316991" y="406"/>
            <a:ext cx="1553072" cy="5143095"/>
          </a:xfrm>
          <a:custGeom>
            <a:rect b="b" l="l" r="r" t="t"/>
            <a:pathLst>
              <a:path extrusionOk="0" h="2160" w="652">
                <a:moveTo>
                  <a:pt x="417" y="298"/>
                </a:moveTo>
                <a:cubicBezTo>
                  <a:pt x="464" y="189"/>
                  <a:pt x="512" y="94"/>
                  <a:pt x="566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6" y="2160"/>
                  <a:pt x="126" y="2160"/>
                  <a:pt x="126" y="2160"/>
                </a:cubicBezTo>
                <a:cubicBezTo>
                  <a:pt x="475" y="2160"/>
                  <a:pt x="475" y="2160"/>
                  <a:pt x="475" y="2160"/>
                </a:cubicBezTo>
                <a:cubicBezTo>
                  <a:pt x="324" y="1797"/>
                  <a:pt x="309" y="1515"/>
                  <a:pt x="309" y="1515"/>
                </a:cubicBezTo>
                <a:cubicBezTo>
                  <a:pt x="372" y="1772"/>
                  <a:pt x="476" y="1986"/>
                  <a:pt x="595" y="2160"/>
                </a:cubicBezTo>
                <a:cubicBezTo>
                  <a:pt x="652" y="2160"/>
                  <a:pt x="652" y="2160"/>
                  <a:pt x="652" y="2160"/>
                </a:cubicBezTo>
                <a:cubicBezTo>
                  <a:pt x="0" y="1268"/>
                  <a:pt x="417" y="298"/>
                  <a:pt x="417" y="298"/>
                </a:cubicBezTo>
                <a:close/>
              </a:path>
            </a:pathLst>
          </a:custGeom>
          <a:solidFill>
            <a:srgbClr val="004369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5"/>
          <p:cNvSpPr/>
          <p:nvPr/>
        </p:nvSpPr>
        <p:spPr>
          <a:xfrm>
            <a:off x="1118195" y="-1"/>
            <a:ext cx="8025807" cy="5143094"/>
          </a:xfrm>
          <a:custGeom>
            <a:rect b="b" l="l" r="r" t="t"/>
            <a:pathLst>
              <a:path extrusionOk="0" h="2161" w="3370">
                <a:moveTo>
                  <a:pt x="1146" y="0"/>
                </a:moveTo>
                <a:cubicBezTo>
                  <a:pt x="143" y="904"/>
                  <a:pt x="705" y="1933"/>
                  <a:pt x="705" y="1933"/>
                </a:cubicBezTo>
                <a:cubicBezTo>
                  <a:pt x="192" y="1139"/>
                  <a:pt x="296" y="464"/>
                  <a:pt x="511" y="1"/>
                </a:cubicBezTo>
                <a:cubicBezTo>
                  <a:pt x="512" y="0"/>
                  <a:pt x="420" y="1"/>
                  <a:pt x="420" y="1"/>
                </a:cubicBezTo>
                <a:cubicBezTo>
                  <a:pt x="0" y="1063"/>
                  <a:pt x="650" y="1903"/>
                  <a:pt x="650" y="1903"/>
                </a:cubicBezTo>
                <a:cubicBezTo>
                  <a:pt x="729" y="2000"/>
                  <a:pt x="808" y="2085"/>
                  <a:pt x="888" y="2161"/>
                </a:cubicBezTo>
                <a:cubicBezTo>
                  <a:pt x="3370" y="2161"/>
                  <a:pt x="3370" y="2161"/>
                  <a:pt x="3370" y="2161"/>
                </a:cubicBezTo>
                <a:cubicBezTo>
                  <a:pt x="3370" y="0"/>
                  <a:pt x="3370" y="0"/>
                  <a:pt x="3370" y="0"/>
                </a:cubicBezTo>
                <a:lnTo>
                  <a:pt x="1146" y="0"/>
                </a:lnTo>
                <a:close/>
              </a:path>
            </a:pathLst>
          </a:custGeom>
          <a:solidFill>
            <a:srgbClr val="004369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5"/>
          <p:cNvSpPr txBox="1"/>
          <p:nvPr>
            <p:ph type="title"/>
          </p:nvPr>
        </p:nvSpPr>
        <p:spPr>
          <a:xfrm>
            <a:off x="3411856" y="367431"/>
            <a:ext cx="5008500" cy="44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5CBF9"/>
              </a:buClr>
              <a:buSzPts val="2700"/>
              <a:buFont typeface="Arial"/>
              <a:buNone/>
              <a:defRPr sz="2700">
                <a:solidFill>
                  <a:srgbClr val="65CBF9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" type="body"/>
          </p:nvPr>
        </p:nvSpPr>
        <p:spPr>
          <a:xfrm>
            <a:off x="3411856" y="998195"/>
            <a:ext cx="5008500" cy="1536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>
            <a:lvl1pPr indent="-3429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TR"/>
              <a:buChar char="–"/>
              <a:defRPr sz="1800">
                <a:solidFill>
                  <a:schemeClr val="lt1"/>
                </a:solidFill>
              </a:defRPr>
            </a:lvl2pPr>
            <a:lvl3pPr indent="-3429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▪"/>
              <a:defRPr sz="1800">
                <a:solidFill>
                  <a:schemeClr val="lt1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>
                <a:solidFill>
                  <a:schemeClr val="lt1"/>
                </a:solidFill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2" type="sldNum"/>
          </p:nvPr>
        </p:nvSpPr>
        <p:spPr>
          <a:xfrm>
            <a:off x="7016489" y="4816754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extLst>
    <p:ext uri="{DCECCB84-F9BA-43D5-87BE-67443E8EF086}">
      <p15:sldGuideLst>
        <p15:guide id="1" orient="horz" pos="522">
          <p15:clr>
            <a:srgbClr val="FBAE40"/>
          </p15:clr>
        </p15:guide>
        <p15:guide id="2" pos="232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/>
          <p:nvPr>
            <p:ph idx="12" type="sldNum"/>
          </p:nvPr>
        </p:nvSpPr>
        <p:spPr>
          <a:xfrm>
            <a:off x="7016489" y="4816754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9" name="Google Shape;39;p6"/>
          <p:cNvSpPr txBox="1"/>
          <p:nvPr/>
        </p:nvSpPr>
        <p:spPr>
          <a:xfrm>
            <a:off x="7016489" y="4816754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9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900">
              <a:solidFill>
                <a:srgbClr val="65CBF9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extLst>
    <p:ext uri="{DCECCB84-F9BA-43D5-87BE-67443E8EF086}">
      <p15:sldGuideLst>
        <p15:guide id="1" orient="horz" pos="702">
          <p15:clr>
            <a:srgbClr val="FBAE40"/>
          </p15:clr>
        </p15:guide>
        <p15:guide id="2" pos="360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>
  <p:cSld name="6_Title and Conten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oogle Shape;41;p7"/>
          <p:cNvPicPr preferRelativeResize="0"/>
          <p:nvPr/>
        </p:nvPicPr>
        <p:blipFill rotWithShape="1">
          <a:blip r:embed="rId2">
            <a:alphaModFix/>
          </a:blip>
          <a:srcRect b="68147" l="0" r="0" t="0"/>
          <a:stretch/>
        </p:blipFill>
        <p:spPr>
          <a:xfrm flipH="1" rot="10800000">
            <a:off x="0" y="3093836"/>
            <a:ext cx="9154109" cy="20401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42;p7"/>
          <p:cNvPicPr preferRelativeResize="0"/>
          <p:nvPr/>
        </p:nvPicPr>
        <p:blipFill rotWithShape="1">
          <a:blip r:embed="rId2">
            <a:alphaModFix/>
          </a:blip>
          <a:srcRect b="68147" l="0" r="0" t="0"/>
          <a:stretch/>
        </p:blipFill>
        <p:spPr>
          <a:xfrm>
            <a:off x="0" y="0"/>
            <a:ext cx="9154109" cy="2040182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7"/>
          <p:cNvSpPr/>
          <p:nvPr/>
        </p:nvSpPr>
        <p:spPr>
          <a:xfrm>
            <a:off x="0" y="152400"/>
            <a:ext cx="9154200" cy="4638600"/>
          </a:xfrm>
          <a:prstGeom prst="rect">
            <a:avLst/>
          </a:prstGeom>
          <a:solidFill>
            <a:srgbClr val="004369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7"/>
          <p:cNvSpPr txBox="1"/>
          <p:nvPr>
            <p:ph type="title"/>
          </p:nvPr>
        </p:nvSpPr>
        <p:spPr>
          <a:xfrm>
            <a:off x="714375" y="355177"/>
            <a:ext cx="7795200" cy="44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5CBF9"/>
              </a:buClr>
              <a:buSzPts val="2700"/>
              <a:buFont typeface="Arial"/>
              <a:buNone/>
              <a:defRPr sz="27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5" name="Google Shape;45;p7"/>
          <p:cNvSpPr txBox="1"/>
          <p:nvPr>
            <p:ph idx="1" type="body"/>
          </p:nvPr>
        </p:nvSpPr>
        <p:spPr>
          <a:xfrm>
            <a:off x="714375" y="1029574"/>
            <a:ext cx="7965000" cy="1536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>
            <a:lvl1pPr indent="-3429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TR"/>
              <a:buChar char="–"/>
              <a:defRPr sz="1800">
                <a:solidFill>
                  <a:schemeClr val="lt1"/>
                </a:solidFill>
              </a:defRPr>
            </a:lvl2pPr>
            <a:lvl3pPr indent="-3429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▪"/>
              <a:defRPr sz="1800">
                <a:solidFill>
                  <a:schemeClr val="lt1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>
                <a:solidFill>
                  <a:schemeClr val="lt1"/>
                </a:solidFill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2" type="sldNum"/>
          </p:nvPr>
        </p:nvSpPr>
        <p:spPr>
          <a:xfrm>
            <a:off x="7016489" y="4816754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extLst>
    <p:ext uri="{DCECCB84-F9BA-43D5-87BE-67443E8EF086}">
      <p15:sldGuideLst>
        <p15:guide id="1" orient="horz" pos="522">
          <p15:clr>
            <a:srgbClr val="FBAE40"/>
          </p15:clr>
        </p15:guide>
        <p15:guide id="2" pos="45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itle and Content">
  <p:cSld name="7_Title and Conten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Google Shape;48;p8"/>
          <p:cNvPicPr preferRelativeResize="0"/>
          <p:nvPr/>
        </p:nvPicPr>
        <p:blipFill rotWithShape="1">
          <a:blip r:embed="rId2">
            <a:alphaModFix/>
          </a:blip>
          <a:srcRect b="68147" l="0" r="0" t="0"/>
          <a:stretch/>
        </p:blipFill>
        <p:spPr>
          <a:xfrm flipH="1" rot="10800000">
            <a:off x="0" y="3093836"/>
            <a:ext cx="9154109" cy="20401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Google Shape;49;p8"/>
          <p:cNvPicPr preferRelativeResize="0"/>
          <p:nvPr/>
        </p:nvPicPr>
        <p:blipFill rotWithShape="1">
          <a:blip r:embed="rId2">
            <a:alphaModFix/>
          </a:blip>
          <a:srcRect b="68147" l="0" r="0" t="0"/>
          <a:stretch/>
        </p:blipFill>
        <p:spPr>
          <a:xfrm>
            <a:off x="0" y="0"/>
            <a:ext cx="9154109" cy="2040182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8"/>
          <p:cNvSpPr/>
          <p:nvPr/>
        </p:nvSpPr>
        <p:spPr>
          <a:xfrm>
            <a:off x="0" y="152400"/>
            <a:ext cx="9154200" cy="4638600"/>
          </a:xfrm>
          <a:prstGeom prst="rect">
            <a:avLst/>
          </a:prstGeom>
          <a:solidFill>
            <a:srgbClr val="004369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" name="Google Shape;51;p8"/>
          <p:cNvSpPr txBox="1"/>
          <p:nvPr>
            <p:ph type="title"/>
          </p:nvPr>
        </p:nvSpPr>
        <p:spPr>
          <a:xfrm>
            <a:off x="4057650" y="455714"/>
            <a:ext cx="4626900" cy="44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5CBF9"/>
              </a:buClr>
              <a:buSzPts val="2700"/>
              <a:buFont typeface="Arial"/>
              <a:buNone/>
              <a:defRPr sz="27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" type="body"/>
          </p:nvPr>
        </p:nvSpPr>
        <p:spPr>
          <a:xfrm>
            <a:off x="4057650" y="1351073"/>
            <a:ext cx="4626900" cy="1536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>
            <a:lvl1pPr indent="-3429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TR"/>
              <a:buChar char="–"/>
              <a:defRPr sz="1800">
                <a:solidFill>
                  <a:schemeClr val="lt1"/>
                </a:solidFill>
              </a:defRPr>
            </a:lvl2pPr>
            <a:lvl3pPr indent="-3429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▪"/>
              <a:defRPr sz="1800">
                <a:solidFill>
                  <a:schemeClr val="lt1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>
                <a:solidFill>
                  <a:schemeClr val="lt1"/>
                </a:solidFill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7016489" y="4816754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extLst>
    <p:ext uri="{DCECCB84-F9BA-43D5-87BE-67443E8EF086}">
      <p15:sldGuideLst>
        <p15:guide id="1" orient="horz" pos="396">
          <p15:clr>
            <a:srgbClr val="FBAE40"/>
          </p15:clr>
        </p15:guide>
        <p15:guide id="2" pos="255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Title and Content">
  <p:cSld name="8_Title and Conten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4369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/>
          <p:nvPr>
            <p:ph idx="12" type="sldNum"/>
          </p:nvPr>
        </p:nvSpPr>
        <p:spPr>
          <a:xfrm>
            <a:off x="7016489" y="4816754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7" name="Google Shape;57;p9"/>
          <p:cNvSpPr txBox="1"/>
          <p:nvPr>
            <p:ph type="title"/>
          </p:nvPr>
        </p:nvSpPr>
        <p:spPr>
          <a:xfrm>
            <a:off x="483673" y="315483"/>
            <a:ext cx="5112600" cy="44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5CBF9"/>
              </a:buClr>
              <a:buSzPts val="2700"/>
              <a:buFont typeface="Arial"/>
              <a:buNone/>
              <a:defRPr sz="27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extLst>
    <p:ext uri="{DCECCB84-F9BA-43D5-87BE-67443E8EF086}">
      <p15:sldGuideLst>
        <p15:guide id="1" orient="horz" pos="396">
          <p15:clr>
            <a:srgbClr val="FBAE40"/>
          </p15:clr>
        </p15:guide>
        <p15:guide id="2" pos="255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Section Header">
  <p:cSld name="1_Section Header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10"/>
          <p:cNvPicPr preferRelativeResize="0"/>
          <p:nvPr/>
        </p:nvPicPr>
        <p:blipFill rotWithShape="1">
          <a:blip r:embed="rId2">
            <a:alphaModFix/>
          </a:blip>
          <a:srcRect b="68147" l="0" r="0" t="0"/>
          <a:stretch/>
        </p:blipFill>
        <p:spPr>
          <a:xfrm>
            <a:off x="0" y="0"/>
            <a:ext cx="9154109" cy="2040182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10"/>
          <p:cNvSpPr/>
          <p:nvPr/>
        </p:nvSpPr>
        <p:spPr>
          <a:xfrm>
            <a:off x="0" y="1847712"/>
            <a:ext cx="9144000" cy="3295800"/>
          </a:xfrm>
          <a:prstGeom prst="rect">
            <a:avLst/>
          </a:prstGeom>
          <a:solidFill>
            <a:srgbClr val="004369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0"/>
          <p:cNvSpPr txBox="1"/>
          <p:nvPr>
            <p:ph type="title"/>
          </p:nvPr>
        </p:nvSpPr>
        <p:spPr>
          <a:xfrm>
            <a:off x="623888" y="2138257"/>
            <a:ext cx="7886700" cy="44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5CBF9"/>
              </a:buClr>
              <a:buSzPts val="2700"/>
              <a:buFont typeface="Arial"/>
              <a:buNone/>
              <a:defRPr sz="27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2" name="Google Shape;62;p10"/>
          <p:cNvSpPr txBox="1"/>
          <p:nvPr>
            <p:ph idx="12" type="sldNum"/>
          </p:nvPr>
        </p:nvSpPr>
        <p:spPr>
          <a:xfrm>
            <a:off x="7016489" y="4816754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rtl="0" algn="r">
              <a:spcBef>
                <a:spcPts val="0"/>
              </a:spcBef>
              <a:buNone/>
              <a:defRPr sz="800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0.xml"/><Relationship Id="rId22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12.xml"/><Relationship Id="rId24" Type="http://schemas.openxmlformats.org/officeDocument/2006/relationships/theme" Target="../theme/theme2.xml"/><Relationship Id="rId12" Type="http://schemas.openxmlformats.org/officeDocument/2006/relationships/slideLayout" Target="../slideLayouts/slideLayout11.xml"/><Relationship Id="rId23" Type="http://schemas.openxmlformats.org/officeDocument/2006/relationships/slideLayout" Target="../slideLayouts/slideLayout22.xml"/><Relationship Id="rId1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slideLayout" Target="../slideLayouts/slideLayout18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>
            <a:alpha val="78820"/>
          </a:schemeClr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"/>
          <p:cNvPicPr preferRelativeResize="0"/>
          <p:nvPr/>
        </p:nvPicPr>
        <p:blipFill rotWithShape="1">
          <a:blip r:embed="rId1">
            <a:alphaModFix/>
          </a:blip>
          <a:srcRect b="41839" l="75263" r="-1534" t="7222"/>
          <a:stretch/>
        </p:blipFill>
        <p:spPr>
          <a:xfrm flipH="1">
            <a:off x="70107" y="2519"/>
            <a:ext cx="3928622" cy="514098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"/>
          <p:cNvSpPr/>
          <p:nvPr/>
        </p:nvSpPr>
        <p:spPr>
          <a:xfrm>
            <a:off x="-316991" y="406"/>
            <a:ext cx="1553072" cy="5143095"/>
          </a:xfrm>
          <a:custGeom>
            <a:rect b="b" l="l" r="r" t="t"/>
            <a:pathLst>
              <a:path extrusionOk="0" h="2160" w="652">
                <a:moveTo>
                  <a:pt x="417" y="298"/>
                </a:moveTo>
                <a:cubicBezTo>
                  <a:pt x="464" y="189"/>
                  <a:pt x="512" y="94"/>
                  <a:pt x="566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6" y="2160"/>
                  <a:pt x="126" y="2160"/>
                  <a:pt x="126" y="2160"/>
                </a:cubicBezTo>
                <a:cubicBezTo>
                  <a:pt x="475" y="2160"/>
                  <a:pt x="475" y="2160"/>
                  <a:pt x="475" y="2160"/>
                </a:cubicBezTo>
                <a:cubicBezTo>
                  <a:pt x="324" y="1797"/>
                  <a:pt x="309" y="1515"/>
                  <a:pt x="309" y="1515"/>
                </a:cubicBezTo>
                <a:cubicBezTo>
                  <a:pt x="372" y="1772"/>
                  <a:pt x="476" y="1986"/>
                  <a:pt x="595" y="2160"/>
                </a:cubicBezTo>
                <a:cubicBezTo>
                  <a:pt x="652" y="2160"/>
                  <a:pt x="652" y="2160"/>
                  <a:pt x="652" y="2160"/>
                </a:cubicBezTo>
                <a:cubicBezTo>
                  <a:pt x="0" y="1268"/>
                  <a:pt x="417" y="298"/>
                  <a:pt x="417" y="298"/>
                </a:cubicBezTo>
                <a:close/>
              </a:path>
            </a:pathLst>
          </a:custGeom>
          <a:solidFill>
            <a:srgbClr val="004369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8;p1"/>
          <p:cNvSpPr/>
          <p:nvPr/>
        </p:nvSpPr>
        <p:spPr>
          <a:xfrm>
            <a:off x="1118195" y="1777"/>
            <a:ext cx="8025807" cy="5143094"/>
          </a:xfrm>
          <a:custGeom>
            <a:rect b="b" l="l" r="r" t="t"/>
            <a:pathLst>
              <a:path extrusionOk="0" h="2161" w="3370">
                <a:moveTo>
                  <a:pt x="1146" y="0"/>
                </a:moveTo>
                <a:cubicBezTo>
                  <a:pt x="143" y="904"/>
                  <a:pt x="705" y="1933"/>
                  <a:pt x="705" y="1933"/>
                </a:cubicBezTo>
                <a:cubicBezTo>
                  <a:pt x="192" y="1139"/>
                  <a:pt x="296" y="464"/>
                  <a:pt x="511" y="1"/>
                </a:cubicBezTo>
                <a:cubicBezTo>
                  <a:pt x="512" y="0"/>
                  <a:pt x="420" y="1"/>
                  <a:pt x="420" y="1"/>
                </a:cubicBezTo>
                <a:cubicBezTo>
                  <a:pt x="0" y="1063"/>
                  <a:pt x="650" y="1903"/>
                  <a:pt x="650" y="1903"/>
                </a:cubicBezTo>
                <a:cubicBezTo>
                  <a:pt x="729" y="2000"/>
                  <a:pt x="808" y="2085"/>
                  <a:pt x="888" y="2161"/>
                </a:cubicBezTo>
                <a:cubicBezTo>
                  <a:pt x="3370" y="2161"/>
                  <a:pt x="3370" y="2161"/>
                  <a:pt x="3370" y="2161"/>
                </a:cubicBezTo>
                <a:cubicBezTo>
                  <a:pt x="3370" y="0"/>
                  <a:pt x="3370" y="0"/>
                  <a:pt x="3370" y="0"/>
                </a:cubicBezTo>
                <a:lnTo>
                  <a:pt x="1146" y="0"/>
                </a:lnTo>
                <a:close/>
              </a:path>
            </a:pathLst>
          </a:custGeom>
          <a:solidFill>
            <a:srgbClr val="004369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9;p1"/>
          <p:cNvSpPr txBox="1"/>
          <p:nvPr>
            <p:ph type="title"/>
          </p:nvPr>
        </p:nvSpPr>
        <p:spPr>
          <a:xfrm>
            <a:off x="3676453" y="828108"/>
            <a:ext cx="51126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5CBF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10" name="Google Shape;10;p1"/>
          <p:cNvSpPr txBox="1"/>
          <p:nvPr>
            <p:ph idx="1" type="body"/>
          </p:nvPr>
        </p:nvSpPr>
        <p:spPr>
          <a:xfrm>
            <a:off x="3676454" y="1661032"/>
            <a:ext cx="5008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2" type="sldNum"/>
          </p:nvPr>
        </p:nvSpPr>
        <p:spPr>
          <a:xfrm>
            <a:off x="7016489" y="4816754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sz="800" u="none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sz="800" u="none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sz="800" u="none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sz="800" u="none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sz="800" u="none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sz="800" u="none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sz="800" u="none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sz="800" u="none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sz="800" u="none">
                <a:solidFill>
                  <a:srgbClr val="65CBF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</p:sldLayoutIdLst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1" name="Google Shape;131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2" name="Google Shape;132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Relationship Id="rId4" Type="http://schemas.openxmlformats.org/officeDocument/2006/relationships/image" Target="../media/image7.png"/><Relationship Id="rId9" Type="http://schemas.openxmlformats.org/officeDocument/2006/relationships/hyperlink" Target="mailto:heliocloud@groups.io" TargetMode="External"/><Relationship Id="rId5" Type="http://schemas.openxmlformats.org/officeDocument/2006/relationships/image" Target="../media/image8.png"/><Relationship Id="rId6" Type="http://schemas.openxmlformats.org/officeDocument/2006/relationships/image" Target="../media/image17.png"/><Relationship Id="rId7" Type="http://schemas.openxmlformats.org/officeDocument/2006/relationships/image" Target="../media/image3.png"/><Relationship Id="rId8" Type="http://schemas.openxmlformats.org/officeDocument/2006/relationships/hyperlink" Target="mailto:peter.shumate@jhuapl.edu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Relationship Id="rId4" Type="http://schemas.openxmlformats.org/officeDocument/2006/relationships/image" Target="../media/image17.png"/><Relationship Id="rId5" Type="http://schemas.openxmlformats.org/officeDocument/2006/relationships/image" Target="../media/image8.png"/><Relationship Id="rId6" Type="http://schemas.openxmlformats.org/officeDocument/2006/relationships/image" Target="../media/image31.png"/><Relationship Id="rId7" Type="http://schemas.openxmlformats.org/officeDocument/2006/relationships/image" Target="../media/image2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Relationship Id="rId4" Type="http://schemas.openxmlformats.org/officeDocument/2006/relationships/image" Target="../media/image17.png"/><Relationship Id="rId5" Type="http://schemas.openxmlformats.org/officeDocument/2006/relationships/image" Target="../media/image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8" Type="http://schemas.openxmlformats.org/officeDocument/2006/relationships/image" Target="../media/image3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png"/><Relationship Id="rId4" Type="http://schemas.openxmlformats.org/officeDocument/2006/relationships/image" Target="../media/image17.png"/><Relationship Id="rId5" Type="http://schemas.openxmlformats.org/officeDocument/2006/relationships/image" Target="../media/image8.png"/><Relationship Id="rId6" Type="http://schemas.openxmlformats.org/officeDocument/2006/relationships/image" Target="../media/image2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17.png"/><Relationship Id="rId6" Type="http://schemas.openxmlformats.org/officeDocument/2006/relationships/image" Target="../media/image3.png"/><Relationship Id="rId7" Type="http://schemas.openxmlformats.org/officeDocument/2006/relationships/image" Target="../media/image30.png"/><Relationship Id="rId8" Type="http://schemas.openxmlformats.org/officeDocument/2006/relationships/image" Target="../media/image2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17.png"/><Relationship Id="rId6" Type="http://schemas.openxmlformats.org/officeDocument/2006/relationships/image" Target="../media/image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9.png"/><Relationship Id="rId4" Type="http://schemas.openxmlformats.org/officeDocument/2006/relationships/image" Target="../media/image7.png"/><Relationship Id="rId9" Type="http://schemas.openxmlformats.org/officeDocument/2006/relationships/hyperlink" Target="mailto:heliocloud@groups.io" TargetMode="External"/><Relationship Id="rId5" Type="http://schemas.openxmlformats.org/officeDocument/2006/relationships/image" Target="../media/image8.png"/><Relationship Id="rId6" Type="http://schemas.openxmlformats.org/officeDocument/2006/relationships/image" Target="../media/image17.png"/><Relationship Id="rId7" Type="http://schemas.openxmlformats.org/officeDocument/2006/relationships/image" Target="../media/image3.png"/><Relationship Id="rId8" Type="http://schemas.openxmlformats.org/officeDocument/2006/relationships/hyperlink" Target="mailto:peter.shumate@jhuapl.edu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17.png"/><Relationship Id="rId6" Type="http://schemas.openxmlformats.org/officeDocument/2006/relationships/image" Target="../media/image3.png"/><Relationship Id="rId7" Type="http://schemas.openxmlformats.org/officeDocument/2006/relationships/image" Target="../media/image18.png"/></Relationships>
</file>

<file path=ppt/slides/_rels/slide3.xml.rels><?xml version="1.0" encoding="UTF-8" standalone="yes"?><Relationships xmlns="http://schemas.openxmlformats.org/package/2006/relationships"><Relationship Id="rId11" Type="http://schemas.openxmlformats.org/officeDocument/2006/relationships/image" Target="../media/image14.png"/><Relationship Id="rId10" Type="http://schemas.openxmlformats.org/officeDocument/2006/relationships/image" Target="../media/image11.png"/><Relationship Id="rId13" Type="http://schemas.openxmlformats.org/officeDocument/2006/relationships/image" Target="../media/image16.png"/><Relationship Id="rId12" Type="http://schemas.openxmlformats.org/officeDocument/2006/relationships/image" Target="../media/image10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9" Type="http://schemas.openxmlformats.org/officeDocument/2006/relationships/image" Target="../media/image28.png"/><Relationship Id="rId15" Type="http://schemas.openxmlformats.org/officeDocument/2006/relationships/image" Target="../media/image25.png"/><Relationship Id="rId14" Type="http://schemas.openxmlformats.org/officeDocument/2006/relationships/image" Target="../media/image13.png"/><Relationship Id="rId17" Type="http://schemas.openxmlformats.org/officeDocument/2006/relationships/hyperlink" Target="https://github.com/heliocloud-data" TargetMode="External"/><Relationship Id="rId16" Type="http://schemas.openxmlformats.org/officeDocument/2006/relationships/hyperlink" Target="https://github.com/fornax-navo/fornax-documentation" TargetMode="External"/><Relationship Id="rId5" Type="http://schemas.openxmlformats.org/officeDocument/2006/relationships/image" Target="../media/image17.png"/><Relationship Id="rId6" Type="http://schemas.openxmlformats.org/officeDocument/2006/relationships/image" Target="../media/image3.png"/><Relationship Id="rId7" Type="http://schemas.openxmlformats.org/officeDocument/2006/relationships/image" Target="../media/image5.png"/><Relationship Id="rId8" Type="http://schemas.openxmlformats.org/officeDocument/2006/relationships/image" Target="../media/image1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Relationship Id="rId4" Type="http://schemas.openxmlformats.org/officeDocument/2006/relationships/image" Target="../media/image17.png"/><Relationship Id="rId5" Type="http://schemas.openxmlformats.org/officeDocument/2006/relationships/image" Target="../media/image8.png"/><Relationship Id="rId6" Type="http://schemas.openxmlformats.org/officeDocument/2006/relationships/image" Target="../media/image3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Relationship Id="rId4" Type="http://schemas.openxmlformats.org/officeDocument/2006/relationships/image" Target="../media/image17.png"/><Relationship Id="rId5" Type="http://schemas.openxmlformats.org/officeDocument/2006/relationships/image" Target="../media/image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Relationship Id="rId4" Type="http://schemas.openxmlformats.org/officeDocument/2006/relationships/image" Target="../media/image17.png"/><Relationship Id="rId5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Relationship Id="rId4" Type="http://schemas.openxmlformats.org/officeDocument/2006/relationships/image" Target="../media/image17.png"/><Relationship Id="rId5" Type="http://schemas.openxmlformats.org/officeDocument/2006/relationships/image" Target="../media/image8.png"/><Relationship Id="rId6" Type="http://schemas.openxmlformats.org/officeDocument/2006/relationships/image" Target="../media/image19.png"/><Relationship Id="rId7" Type="http://schemas.openxmlformats.org/officeDocument/2006/relationships/image" Target="../media/image2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Relationship Id="rId4" Type="http://schemas.openxmlformats.org/officeDocument/2006/relationships/image" Target="../media/image17.png"/><Relationship Id="rId5" Type="http://schemas.openxmlformats.org/officeDocument/2006/relationships/image" Target="../media/image8.png"/><Relationship Id="rId6" Type="http://schemas.openxmlformats.org/officeDocument/2006/relationships/image" Target="../media/image27.png"/><Relationship Id="rId7" Type="http://schemas.openxmlformats.org/officeDocument/2006/relationships/image" Target="../media/image26.png"/><Relationship Id="rId8" Type="http://schemas.openxmlformats.org/officeDocument/2006/relationships/image" Target="../media/image1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Relationship Id="rId4" Type="http://schemas.openxmlformats.org/officeDocument/2006/relationships/image" Target="../media/image17.png"/><Relationship Id="rId9" Type="http://schemas.openxmlformats.org/officeDocument/2006/relationships/image" Target="../media/image26.png"/><Relationship Id="rId5" Type="http://schemas.openxmlformats.org/officeDocument/2006/relationships/image" Target="../media/image8.png"/><Relationship Id="rId6" Type="http://schemas.openxmlformats.org/officeDocument/2006/relationships/image" Target="../media/image19.png"/><Relationship Id="rId7" Type="http://schemas.openxmlformats.org/officeDocument/2006/relationships/image" Target="../media/image24.png"/><Relationship Id="rId8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8"/>
          <p:cNvSpPr txBox="1"/>
          <p:nvPr>
            <p:ph type="title"/>
          </p:nvPr>
        </p:nvSpPr>
        <p:spPr>
          <a:xfrm>
            <a:off x="1266600" y="28975"/>
            <a:ext cx="7830000" cy="4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5226"/>
              <a:buNone/>
            </a:pPr>
            <a:r>
              <a:rPr lang="en"/>
              <a:t>HelioCloud: </a:t>
            </a:r>
            <a:r>
              <a:rPr lang="en" sz="2700"/>
              <a:t>Collaborative Computing and Cost Management via Commercial Cloud</a:t>
            </a:r>
            <a:endParaRPr sz="2700"/>
          </a:p>
        </p:txBody>
      </p:sp>
      <p:sp>
        <p:nvSpPr>
          <p:cNvPr id="190" name="Google Shape;190;p38"/>
          <p:cNvSpPr txBox="1"/>
          <p:nvPr>
            <p:ph idx="1" type="body"/>
          </p:nvPr>
        </p:nvSpPr>
        <p:spPr>
          <a:xfrm>
            <a:off x="-438900" y="929175"/>
            <a:ext cx="9189300" cy="11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70000"/>
          </a:bodyPr>
          <a:lstStyle/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We will explore how HelioCloud provides a scalable, cloud-based computing platform for scientific research, combining reproducible containerized environments with integrated cost-tracking capabilities. We’ll dive into the platform’s infrastructure, cost management features, and real-world examples, showcasing how HelioCloud optimizes both computational resources and budget transparency for researchers across institutions.</a:t>
            </a:r>
            <a:endParaRPr i="1"/>
          </a:p>
        </p:txBody>
      </p:sp>
      <p:pic>
        <p:nvPicPr>
          <p:cNvPr id="191" name="Google Shape;191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77950" y="2282975"/>
            <a:ext cx="4015299" cy="2860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3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637200" y="57625"/>
            <a:ext cx="456051" cy="37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38"/>
          <p:cNvPicPr preferRelativeResize="0"/>
          <p:nvPr/>
        </p:nvPicPr>
        <p:blipFill rotWithShape="1">
          <a:blip r:embed="rId5">
            <a:alphaModFix/>
          </a:blip>
          <a:srcRect b="49248" l="38477" r="38608" t="20185"/>
          <a:stretch/>
        </p:blipFill>
        <p:spPr>
          <a:xfrm>
            <a:off x="898920" y="94680"/>
            <a:ext cx="425520" cy="37152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194" name="Google Shape;194;p3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42700" y="142725"/>
            <a:ext cx="621721" cy="302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3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146348" y="34474"/>
            <a:ext cx="456050" cy="457366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38"/>
          <p:cNvSpPr txBox="1"/>
          <p:nvPr/>
        </p:nvSpPr>
        <p:spPr>
          <a:xfrm>
            <a:off x="94500" y="1965975"/>
            <a:ext cx="5726700" cy="14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rgbClr val="9900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rgbClr val="9900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rgbClr val="9900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rgbClr val="9900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</a:rPr>
              <a:t>Peter Shumate/JHUAPL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u="sng">
                <a:solidFill>
                  <a:schemeClr val="accent5"/>
                </a:solidFill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peter.shumate@jhuapl.edu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</a:rPr>
              <a:t>heliocloud.org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u="sng">
                <a:solidFill>
                  <a:schemeClr val="accent5"/>
                </a:solidFill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heliocloud@groups.io</a:t>
            </a:r>
            <a:r>
              <a:rPr lang="en" sz="1800">
                <a:solidFill>
                  <a:schemeClr val="dk1"/>
                </a:solidFill>
              </a:rPr>
              <a:t> 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4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Tracking User Costs (Compute)</a:t>
            </a:r>
            <a:endParaRPr/>
          </a:p>
        </p:txBody>
      </p:sp>
      <p:sp>
        <p:nvSpPr>
          <p:cNvPr id="320" name="Google Shape;320;p47"/>
          <p:cNvSpPr txBox="1"/>
          <p:nvPr>
            <p:ph idx="1" type="body"/>
          </p:nvPr>
        </p:nvSpPr>
        <p:spPr>
          <a:xfrm>
            <a:off x="83100" y="1152475"/>
            <a:ext cx="28851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Portal</a:t>
            </a:r>
            <a:endParaRPr sz="1200">
              <a:solidFill>
                <a:schemeClr val="dk1"/>
              </a:solidFill>
            </a:endParaRPr>
          </a:p>
          <a:p>
            <a:pPr indent="-3048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</a:pPr>
            <a:r>
              <a:rPr b="1" lang="en" sz="1200">
                <a:solidFill>
                  <a:schemeClr val="dk1"/>
                </a:solidFill>
              </a:rPr>
              <a:t>AWS Billing Manager</a:t>
            </a:r>
            <a:endParaRPr b="1" sz="1200">
              <a:solidFill>
                <a:schemeClr val="dk1"/>
              </a:solidFill>
            </a:endParaRPr>
          </a:p>
          <a:p>
            <a:pPr indent="-3048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</a:pPr>
            <a:r>
              <a:rPr lang="en" sz="1200">
                <a:solidFill>
                  <a:schemeClr val="dk1"/>
                </a:solidFill>
              </a:rPr>
              <a:t>Easier to track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Jupyter/</a:t>
            </a:r>
            <a:r>
              <a:rPr lang="en" sz="1200">
                <a:solidFill>
                  <a:schemeClr val="dk1"/>
                </a:solidFill>
              </a:rPr>
              <a:t>DaskHub</a:t>
            </a:r>
            <a:endParaRPr sz="1200">
              <a:solidFill>
                <a:schemeClr val="dk1"/>
              </a:solidFill>
            </a:endParaRPr>
          </a:p>
          <a:p>
            <a:pPr indent="-3048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</a:pPr>
            <a:r>
              <a:rPr lang="en" sz="1200">
                <a:solidFill>
                  <a:schemeClr val="dk1"/>
                </a:solidFill>
              </a:rPr>
              <a:t>Kubernetes</a:t>
            </a:r>
            <a:endParaRPr sz="1200">
              <a:solidFill>
                <a:schemeClr val="dk1"/>
              </a:solidFill>
            </a:endParaRPr>
          </a:p>
          <a:p>
            <a:pPr indent="-3048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</a:pPr>
            <a:r>
              <a:rPr b="1" lang="en" sz="1200">
                <a:solidFill>
                  <a:schemeClr val="dk1"/>
                </a:solidFill>
              </a:rPr>
              <a:t>KubeCost</a:t>
            </a:r>
            <a:endParaRPr b="1" sz="1200">
              <a:solidFill>
                <a:schemeClr val="dk1"/>
              </a:solidFill>
            </a:endParaRPr>
          </a:p>
          <a:p>
            <a:pPr indent="-3048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</a:pPr>
            <a:r>
              <a:rPr lang="en" sz="1200">
                <a:solidFill>
                  <a:schemeClr val="dk1"/>
                </a:solidFill>
              </a:rPr>
              <a:t>Partitions of VMs</a:t>
            </a:r>
            <a:endParaRPr sz="1200">
              <a:solidFill>
                <a:schemeClr val="dk1"/>
              </a:solidFill>
            </a:endParaRPr>
          </a:p>
          <a:p>
            <a:pPr indent="-3048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</a:pPr>
            <a:r>
              <a:rPr lang="en" sz="1200">
                <a:solidFill>
                  <a:schemeClr val="dk1"/>
                </a:solidFill>
              </a:rPr>
              <a:t>Resources mapped to users</a:t>
            </a:r>
            <a:endParaRPr sz="1200">
              <a:solidFill>
                <a:schemeClr val="dk1"/>
              </a:solidFill>
            </a:endParaRPr>
          </a:p>
          <a:p>
            <a:pPr indent="-3048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</a:pPr>
            <a:r>
              <a:rPr lang="en" sz="1200">
                <a:solidFill>
                  <a:schemeClr val="dk1"/>
                </a:solidFill>
              </a:rPr>
              <a:t>Dask ‘jobs’</a:t>
            </a:r>
            <a:endParaRPr sz="1200">
              <a:solidFill>
                <a:schemeClr val="dk1"/>
              </a:solidFill>
            </a:endParaRPr>
          </a:p>
          <a:p>
            <a:pPr indent="-3048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</a:pPr>
            <a:r>
              <a:rPr lang="en" sz="1200">
                <a:solidFill>
                  <a:schemeClr val="dk1"/>
                </a:solidFill>
              </a:rPr>
              <a:t>K8s PVCs (storage)</a:t>
            </a:r>
            <a:endParaRPr sz="1200">
              <a:solidFill>
                <a:schemeClr val="dk1"/>
              </a:solidFill>
            </a:endParaRPr>
          </a:p>
        </p:txBody>
      </p:sp>
      <p:pic>
        <p:nvPicPr>
          <p:cNvPr id="321" name="Google Shape;321;p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61000" y="133825"/>
            <a:ext cx="456051" cy="3763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322" name="Google Shape;322;p4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2700" y="142725"/>
            <a:ext cx="621721" cy="302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" name="Google Shape;323;p47"/>
          <p:cNvPicPr preferRelativeResize="0"/>
          <p:nvPr/>
        </p:nvPicPr>
        <p:blipFill rotWithShape="1">
          <a:blip r:embed="rId5">
            <a:alphaModFix/>
          </a:blip>
          <a:srcRect b="49248" l="38477" r="38608" t="20185"/>
          <a:stretch/>
        </p:blipFill>
        <p:spPr>
          <a:xfrm>
            <a:off x="898920" y="94680"/>
            <a:ext cx="425520" cy="371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Google Shape;324;p4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120600" y="1170125"/>
            <a:ext cx="4233400" cy="2118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p4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103425" y="3441279"/>
            <a:ext cx="5860450" cy="1029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4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Tracking User Costs (Storage)</a:t>
            </a:r>
            <a:endParaRPr/>
          </a:p>
        </p:txBody>
      </p:sp>
      <p:sp>
        <p:nvSpPr>
          <p:cNvPr id="331" name="Google Shape;331;p48"/>
          <p:cNvSpPr txBox="1"/>
          <p:nvPr>
            <p:ph idx="1" type="body"/>
          </p:nvPr>
        </p:nvSpPr>
        <p:spPr>
          <a:xfrm>
            <a:off x="83100" y="1152475"/>
            <a:ext cx="36294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S3 + Cloud Trail</a:t>
            </a:r>
            <a:endParaRPr sz="1200">
              <a:solidFill>
                <a:schemeClr val="dk1"/>
              </a:solidFill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</a:pPr>
            <a:r>
              <a:rPr lang="en" sz="1200">
                <a:solidFill>
                  <a:schemeClr val="dk1"/>
                </a:solidFill>
              </a:rPr>
              <a:t>Logs all S3 API calls</a:t>
            </a:r>
            <a:endParaRPr sz="1200">
              <a:solidFill>
                <a:schemeClr val="dk1"/>
              </a:solidFill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</a:pPr>
            <a:r>
              <a:rPr lang="en" sz="1200">
                <a:solidFill>
                  <a:schemeClr val="dk1"/>
                </a:solidFill>
              </a:rPr>
              <a:t>Captures data downloaded, source bucket, and requester.</a:t>
            </a:r>
            <a:endParaRPr sz="1200">
              <a:solidFill>
                <a:schemeClr val="dk1"/>
              </a:solidFill>
            </a:endParaRPr>
          </a:p>
        </p:txBody>
      </p:sp>
      <p:pic>
        <p:nvPicPr>
          <p:cNvPr id="332" name="Google Shape;332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61000" y="133825"/>
            <a:ext cx="456051" cy="3763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333" name="Google Shape;333;p4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2700" y="142725"/>
            <a:ext cx="621721" cy="302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p48"/>
          <p:cNvPicPr preferRelativeResize="0"/>
          <p:nvPr/>
        </p:nvPicPr>
        <p:blipFill rotWithShape="1">
          <a:blip r:embed="rId5">
            <a:alphaModFix/>
          </a:blip>
          <a:srcRect b="49248" l="38477" r="38608" t="20185"/>
          <a:stretch/>
        </p:blipFill>
        <p:spPr>
          <a:xfrm>
            <a:off x="898920" y="94680"/>
            <a:ext cx="425520" cy="37152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ile:AWS Simple Icons Storage Amazon S3.svg - Wikimedia Commons" id="335" name="Google Shape;335;p4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565863" y="3376888"/>
            <a:ext cx="1436275" cy="143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Google Shape;336;p4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788713" y="1721350"/>
            <a:ext cx="1143000" cy="1162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Google Shape;337;p4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575836" y="1398725"/>
            <a:ext cx="3339866" cy="339874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8" name="Google Shape;338;p48"/>
          <p:cNvCxnSpPr>
            <a:stCxn id="336" idx="3"/>
            <a:endCxn id="335" idx="3"/>
          </p:cNvCxnSpPr>
          <p:nvPr/>
        </p:nvCxnSpPr>
        <p:spPr>
          <a:xfrm>
            <a:off x="4931713" y="2302375"/>
            <a:ext cx="70500" cy="1792800"/>
          </a:xfrm>
          <a:prstGeom prst="bentConnector3">
            <a:avLst>
              <a:gd fmla="val 437659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39" name="Google Shape;339;p48"/>
          <p:cNvCxnSpPr>
            <a:stCxn id="337" idx="1"/>
          </p:cNvCxnSpPr>
          <p:nvPr/>
        </p:nvCxnSpPr>
        <p:spPr>
          <a:xfrm flipH="1">
            <a:off x="5244636" y="3098099"/>
            <a:ext cx="331200" cy="6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4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Dask Job Costs (Burst Computing)</a:t>
            </a:r>
            <a:endParaRPr/>
          </a:p>
        </p:txBody>
      </p:sp>
      <p:sp>
        <p:nvSpPr>
          <p:cNvPr id="345" name="Google Shape;345;p49"/>
          <p:cNvSpPr txBox="1"/>
          <p:nvPr>
            <p:ph idx="1" type="body"/>
          </p:nvPr>
        </p:nvSpPr>
        <p:spPr>
          <a:xfrm>
            <a:off x="83100" y="1152475"/>
            <a:ext cx="28851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EC2 </a:t>
            </a:r>
            <a:endParaRPr sz="1200">
              <a:solidFill>
                <a:schemeClr val="dk1"/>
              </a:solidFill>
            </a:endParaRPr>
          </a:p>
          <a:p>
            <a:pPr indent="-3048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</a:pPr>
            <a:r>
              <a:rPr lang="en" sz="1200">
                <a:solidFill>
                  <a:schemeClr val="dk1"/>
                </a:solidFill>
              </a:rPr>
              <a:t>Spot instances</a:t>
            </a:r>
            <a:endParaRPr sz="1200">
              <a:solidFill>
                <a:schemeClr val="dk1"/>
              </a:solidFill>
            </a:endParaRPr>
          </a:p>
          <a:p>
            <a:pPr indent="-3048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</a:pPr>
            <a:r>
              <a:rPr lang="en" sz="1200">
                <a:solidFill>
                  <a:schemeClr val="dk1"/>
                </a:solidFill>
              </a:rPr>
              <a:t>m5.8xlarge</a:t>
            </a:r>
            <a:endParaRPr sz="1200">
              <a:solidFill>
                <a:schemeClr val="dk1"/>
              </a:solidFill>
            </a:endParaRPr>
          </a:p>
          <a:p>
            <a:pPr indent="-3048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</a:pPr>
            <a:r>
              <a:rPr lang="en" sz="1200">
                <a:solidFill>
                  <a:schemeClr val="dk1"/>
                </a:solidFill>
              </a:rPr>
              <a:t>r5n.8xlarge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$0.4979/hr (per node)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8 partitions (4 cores each)</a:t>
            </a:r>
            <a:endParaRPr sz="1200">
              <a:solidFill>
                <a:schemeClr val="dk1"/>
              </a:solidFill>
            </a:endParaRPr>
          </a:p>
          <a:p>
            <a:pPr indent="-3048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</a:pPr>
            <a:r>
              <a:rPr lang="en" sz="1200">
                <a:solidFill>
                  <a:schemeClr val="dk1"/>
                </a:solidFill>
              </a:rPr>
              <a:t>$0.062/hr (per worker)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50 workers = </a:t>
            </a:r>
            <a:r>
              <a:rPr b="1" lang="en" sz="1200">
                <a:solidFill>
                  <a:schemeClr val="dk1"/>
                </a:solidFill>
              </a:rPr>
              <a:t>~$3/hr</a:t>
            </a:r>
            <a:endParaRPr b="1" sz="1200">
              <a:solidFill>
                <a:schemeClr val="dk1"/>
              </a:solidFill>
            </a:endParaRPr>
          </a:p>
        </p:txBody>
      </p:sp>
      <p:pic>
        <p:nvPicPr>
          <p:cNvPr id="346" name="Google Shape;346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61000" y="133825"/>
            <a:ext cx="456051" cy="3763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347" name="Google Shape;347;p4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2700" y="142725"/>
            <a:ext cx="621721" cy="302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" name="Google Shape;348;p49"/>
          <p:cNvPicPr preferRelativeResize="0"/>
          <p:nvPr/>
        </p:nvPicPr>
        <p:blipFill rotWithShape="1">
          <a:blip r:embed="rId5">
            <a:alphaModFix/>
          </a:blip>
          <a:srcRect b="49248" l="38477" r="38608" t="20185"/>
          <a:stretch/>
        </p:blipFill>
        <p:spPr>
          <a:xfrm>
            <a:off x="898920" y="94680"/>
            <a:ext cx="425520" cy="371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" name="Google Shape;349;p4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640675" y="1076275"/>
            <a:ext cx="6531927" cy="2481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4" name="Google Shape;354;p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637200" y="57625"/>
            <a:ext cx="456051" cy="37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" name="Google Shape;355;p50"/>
          <p:cNvPicPr preferRelativeResize="0"/>
          <p:nvPr/>
        </p:nvPicPr>
        <p:blipFill rotWithShape="1">
          <a:blip r:embed="rId4">
            <a:alphaModFix/>
          </a:blip>
          <a:srcRect b="49248" l="38477" r="38608" t="20185"/>
          <a:stretch/>
        </p:blipFill>
        <p:spPr>
          <a:xfrm>
            <a:off x="898920" y="94680"/>
            <a:ext cx="425520" cy="37152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356" name="Google Shape;356;p5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42700" y="142725"/>
            <a:ext cx="621721" cy="302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p5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146348" y="34474"/>
            <a:ext cx="456050" cy="457366"/>
          </a:xfrm>
          <a:prstGeom prst="rect">
            <a:avLst/>
          </a:prstGeom>
          <a:noFill/>
          <a:ln>
            <a:noFill/>
          </a:ln>
        </p:spPr>
      </p:pic>
      <p:sp>
        <p:nvSpPr>
          <p:cNvPr id="358" name="Google Shape;358;p50"/>
          <p:cNvSpPr txBox="1"/>
          <p:nvPr/>
        </p:nvSpPr>
        <p:spPr>
          <a:xfrm>
            <a:off x="302850" y="1158775"/>
            <a:ext cx="8204700" cy="22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lang="en" sz="1300">
                <a:solidFill>
                  <a:schemeClr val="dk1"/>
                </a:solidFill>
              </a:rPr>
              <a:t>PyHC Summer School</a:t>
            </a:r>
            <a:endParaRPr sz="1300">
              <a:solidFill>
                <a:schemeClr val="dk1"/>
              </a:solidFill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lang="en" sz="1300">
                <a:solidFill>
                  <a:schemeClr val="dk1"/>
                </a:solidFill>
              </a:rPr>
              <a:t>Students spinning up 10 GB servers</a:t>
            </a:r>
            <a:endParaRPr sz="1300">
              <a:solidFill>
                <a:schemeClr val="dk1"/>
              </a:solidFill>
            </a:endParaRPr>
          </a:p>
          <a:p>
            <a:pPr indent="-3111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○"/>
            </a:pPr>
            <a:r>
              <a:rPr lang="en" sz="1300">
                <a:solidFill>
                  <a:schemeClr val="dk1"/>
                </a:solidFill>
              </a:rPr>
              <a:t>No Dask involved</a:t>
            </a:r>
            <a:endParaRPr sz="1300">
              <a:solidFill>
                <a:schemeClr val="dk1"/>
              </a:solidFill>
            </a:endParaRPr>
          </a:p>
          <a:p>
            <a:pPr indent="-3111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○"/>
            </a:pPr>
            <a:r>
              <a:rPr lang="en" sz="1300">
                <a:solidFill>
                  <a:schemeClr val="dk1"/>
                </a:solidFill>
              </a:rPr>
              <a:t>PyHC package tutorials</a:t>
            </a:r>
            <a:endParaRPr sz="1300">
              <a:solidFill>
                <a:schemeClr val="dk1"/>
              </a:solidFill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lang="en" sz="1300">
                <a:solidFill>
                  <a:schemeClr val="dk1"/>
                </a:solidFill>
              </a:rPr>
              <a:t>88 </a:t>
            </a:r>
            <a:r>
              <a:rPr lang="en" sz="1300">
                <a:solidFill>
                  <a:schemeClr val="dk1"/>
                </a:solidFill>
              </a:rPr>
              <a:t>simultaneous</a:t>
            </a:r>
            <a:r>
              <a:rPr lang="en" sz="1300">
                <a:solidFill>
                  <a:schemeClr val="dk1"/>
                </a:solidFill>
              </a:rPr>
              <a:t> users peek</a:t>
            </a:r>
            <a:endParaRPr sz="1300">
              <a:solidFill>
                <a:schemeClr val="dk1"/>
              </a:solidFill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lang="en" sz="1300">
                <a:solidFill>
                  <a:schemeClr val="dk1"/>
                </a:solidFill>
              </a:rPr>
              <a:t>Total $676 for entire platform</a:t>
            </a:r>
            <a:endParaRPr sz="1300">
              <a:solidFill>
                <a:schemeClr val="dk1"/>
              </a:solidFill>
            </a:endParaRPr>
          </a:p>
          <a:p>
            <a:pPr indent="-3111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○"/>
            </a:pPr>
            <a:r>
              <a:rPr lang="en" sz="1300">
                <a:solidFill>
                  <a:schemeClr val="dk1"/>
                </a:solidFill>
              </a:rPr>
              <a:t>($164 just for notebooks, ~$2/user/week)</a:t>
            </a:r>
            <a:endParaRPr sz="1300">
              <a:solidFill>
                <a:schemeClr val="dk1"/>
              </a:solidFill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lang="en" sz="1300">
                <a:solidFill>
                  <a:schemeClr val="dk1"/>
                </a:solidFill>
              </a:rPr>
              <a:t>Real time monitoring </a:t>
            </a:r>
            <a:endParaRPr sz="1300">
              <a:solidFill>
                <a:schemeClr val="dk1"/>
              </a:solidFill>
            </a:endParaRPr>
          </a:p>
          <a:p>
            <a:pPr indent="-3111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○"/>
            </a:pPr>
            <a:r>
              <a:rPr lang="en" sz="1300">
                <a:solidFill>
                  <a:schemeClr val="dk1"/>
                </a:solidFill>
              </a:rPr>
              <a:t>Resource usage and costs</a:t>
            </a:r>
            <a:endParaRPr sz="1300">
              <a:solidFill>
                <a:schemeClr val="dk1"/>
              </a:solidFill>
            </a:endParaRPr>
          </a:p>
        </p:txBody>
      </p:sp>
      <p:sp>
        <p:nvSpPr>
          <p:cNvPr id="359" name="Google Shape;359;p50"/>
          <p:cNvSpPr txBox="1"/>
          <p:nvPr>
            <p:ph type="title"/>
          </p:nvPr>
        </p:nvSpPr>
        <p:spPr>
          <a:xfrm>
            <a:off x="1483700" y="8025"/>
            <a:ext cx="7830000" cy="4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HelioCloud in Action</a:t>
            </a:r>
            <a:endParaRPr/>
          </a:p>
        </p:txBody>
      </p:sp>
      <p:pic>
        <p:nvPicPr>
          <p:cNvPr id="360" name="Google Shape;360;p5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405850" y="2135088"/>
            <a:ext cx="5943600" cy="3362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5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292975" y="757625"/>
            <a:ext cx="5943600" cy="1304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6" name="Google Shape;366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637200" y="57625"/>
            <a:ext cx="456051" cy="37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Google Shape;367;p51"/>
          <p:cNvPicPr preferRelativeResize="0"/>
          <p:nvPr/>
        </p:nvPicPr>
        <p:blipFill rotWithShape="1">
          <a:blip r:embed="rId4">
            <a:alphaModFix/>
          </a:blip>
          <a:srcRect b="49248" l="38477" r="38608" t="20185"/>
          <a:stretch/>
        </p:blipFill>
        <p:spPr>
          <a:xfrm>
            <a:off x="898920" y="94680"/>
            <a:ext cx="425520" cy="37152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368" name="Google Shape;368;p5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42700" y="142725"/>
            <a:ext cx="621721" cy="302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p5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146348" y="34474"/>
            <a:ext cx="456050" cy="457366"/>
          </a:xfrm>
          <a:prstGeom prst="rect">
            <a:avLst/>
          </a:prstGeom>
          <a:noFill/>
          <a:ln>
            <a:noFill/>
          </a:ln>
        </p:spPr>
      </p:pic>
      <p:sp>
        <p:nvSpPr>
          <p:cNvPr id="370" name="Google Shape;370;p51"/>
          <p:cNvSpPr txBox="1"/>
          <p:nvPr/>
        </p:nvSpPr>
        <p:spPr>
          <a:xfrm>
            <a:off x="302850" y="1158775"/>
            <a:ext cx="8204700" cy="17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1150" lvl="0" marL="45720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b="1" lang="en" sz="1300">
                <a:solidFill>
                  <a:schemeClr val="dk1"/>
                </a:solidFill>
              </a:rPr>
              <a:t>Central User Portal</a:t>
            </a:r>
            <a:endParaRPr b="1" sz="1300">
              <a:solidFill>
                <a:schemeClr val="dk1"/>
              </a:solidFill>
            </a:endParaRPr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○"/>
            </a:pPr>
            <a:r>
              <a:rPr lang="en" sz="1300">
                <a:solidFill>
                  <a:schemeClr val="dk1"/>
                </a:solidFill>
              </a:rPr>
              <a:t>Time series</a:t>
            </a:r>
            <a:r>
              <a:rPr lang="en" sz="1300">
                <a:solidFill>
                  <a:schemeClr val="dk1"/>
                </a:solidFill>
              </a:rPr>
              <a:t> for individual user cost metrics</a:t>
            </a:r>
            <a:endParaRPr sz="1300">
              <a:solidFill>
                <a:schemeClr val="dk1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b="1" lang="en" sz="1300">
                <a:solidFill>
                  <a:schemeClr val="dk1"/>
                </a:solidFill>
              </a:rPr>
              <a:t>Multi-Cloud?</a:t>
            </a:r>
            <a:endParaRPr b="1" sz="1300">
              <a:solidFill>
                <a:schemeClr val="dk1"/>
              </a:solidFill>
            </a:endParaRPr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○"/>
            </a:pPr>
            <a:r>
              <a:rPr lang="en" sz="1300">
                <a:solidFill>
                  <a:schemeClr val="dk1"/>
                </a:solidFill>
              </a:rPr>
              <a:t>Investigate/test/gather metrics from other cloud provider services</a:t>
            </a:r>
            <a:endParaRPr sz="1300">
              <a:solidFill>
                <a:schemeClr val="dk1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b="1" lang="en" sz="1300">
                <a:solidFill>
                  <a:schemeClr val="dk1"/>
                </a:solidFill>
              </a:rPr>
              <a:t>Further Cost </a:t>
            </a:r>
            <a:r>
              <a:rPr b="1" lang="en" sz="1300">
                <a:solidFill>
                  <a:schemeClr val="dk1"/>
                </a:solidFill>
              </a:rPr>
              <a:t>Understanding and Control</a:t>
            </a:r>
            <a:endParaRPr sz="1300">
              <a:solidFill>
                <a:schemeClr val="dk1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b="1" lang="en" sz="1300">
                <a:solidFill>
                  <a:schemeClr val="dk1"/>
                </a:solidFill>
              </a:rPr>
              <a:t>Other </a:t>
            </a:r>
            <a:r>
              <a:rPr b="1" lang="en" sz="1300">
                <a:solidFill>
                  <a:schemeClr val="dk1"/>
                </a:solidFill>
              </a:rPr>
              <a:t>improvements</a:t>
            </a:r>
            <a:endParaRPr b="1" sz="1300">
              <a:solidFill>
                <a:schemeClr val="dk1"/>
              </a:solidFill>
            </a:endParaRPr>
          </a:p>
          <a:p>
            <a:pPr indent="-31115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NTR"/>
              <a:buChar char="○"/>
            </a:pPr>
            <a:r>
              <a:rPr lang="en" sz="1300">
                <a:solidFill>
                  <a:schemeClr val="dk1"/>
                </a:solidFill>
              </a:rPr>
              <a:t>Adding automated usage controls to decrease costs</a:t>
            </a:r>
            <a:endParaRPr sz="1300">
              <a:solidFill>
                <a:schemeClr val="dk1"/>
              </a:solidFill>
            </a:endParaRPr>
          </a:p>
          <a:p>
            <a:pPr indent="-31115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○"/>
            </a:pPr>
            <a:r>
              <a:rPr lang="en" sz="1300">
                <a:solidFill>
                  <a:schemeClr val="dk1"/>
                </a:solidFill>
              </a:rPr>
              <a:t>Guard rails</a:t>
            </a:r>
            <a:endParaRPr sz="1300">
              <a:solidFill>
                <a:schemeClr val="dk1"/>
              </a:solidFill>
            </a:endParaRPr>
          </a:p>
        </p:txBody>
      </p:sp>
      <p:sp>
        <p:nvSpPr>
          <p:cNvPr id="371" name="Google Shape;371;p51"/>
          <p:cNvSpPr txBox="1"/>
          <p:nvPr>
            <p:ph type="title"/>
          </p:nvPr>
        </p:nvSpPr>
        <p:spPr>
          <a:xfrm>
            <a:off x="1483700" y="8025"/>
            <a:ext cx="7830000" cy="4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Future of HelioCloud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52"/>
          <p:cNvSpPr txBox="1"/>
          <p:nvPr>
            <p:ph type="title"/>
          </p:nvPr>
        </p:nvSpPr>
        <p:spPr>
          <a:xfrm>
            <a:off x="1266600" y="28975"/>
            <a:ext cx="7830000" cy="4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5226"/>
              <a:buNone/>
            </a:pPr>
            <a:r>
              <a:rPr lang="en"/>
              <a:t>HelioCloud: </a:t>
            </a:r>
            <a:r>
              <a:rPr lang="en" sz="2700"/>
              <a:t>Collaborative Computing and Cost Management via Commercial Cloud</a:t>
            </a:r>
            <a:endParaRPr sz="2700"/>
          </a:p>
        </p:txBody>
      </p:sp>
      <p:sp>
        <p:nvSpPr>
          <p:cNvPr id="377" name="Google Shape;377;p52"/>
          <p:cNvSpPr txBox="1"/>
          <p:nvPr>
            <p:ph idx="1" type="body"/>
          </p:nvPr>
        </p:nvSpPr>
        <p:spPr>
          <a:xfrm>
            <a:off x="-438900" y="929175"/>
            <a:ext cx="9189300" cy="11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70000"/>
          </a:bodyPr>
          <a:lstStyle/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We will explore how HelioCloud provides a scalable, cloud-based computing platform for scientific research, combining reproducible containerized environments with integrated cost-tracking capabilities. We’ll dive into the platform’s infrastructure, cost management features, and real-world examples, showcasing how HelioCloud optimizes both computational resources and budget transparency for researchers across institutions.</a:t>
            </a:r>
            <a:endParaRPr i="1"/>
          </a:p>
        </p:txBody>
      </p:sp>
      <p:pic>
        <p:nvPicPr>
          <p:cNvPr id="378" name="Google Shape;378;p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77950" y="2282975"/>
            <a:ext cx="4015299" cy="2860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" name="Google Shape;379;p5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637200" y="57625"/>
            <a:ext cx="456051" cy="37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0" name="Google Shape;380;p52"/>
          <p:cNvPicPr preferRelativeResize="0"/>
          <p:nvPr/>
        </p:nvPicPr>
        <p:blipFill rotWithShape="1">
          <a:blip r:embed="rId5">
            <a:alphaModFix/>
          </a:blip>
          <a:srcRect b="49248" l="38477" r="38608" t="20185"/>
          <a:stretch/>
        </p:blipFill>
        <p:spPr>
          <a:xfrm>
            <a:off x="898920" y="94680"/>
            <a:ext cx="425520" cy="37152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381" name="Google Shape;381;p5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42700" y="142725"/>
            <a:ext cx="621721" cy="302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" name="Google Shape;382;p5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146348" y="34474"/>
            <a:ext cx="456050" cy="457366"/>
          </a:xfrm>
          <a:prstGeom prst="rect">
            <a:avLst/>
          </a:prstGeom>
          <a:noFill/>
          <a:ln>
            <a:noFill/>
          </a:ln>
        </p:spPr>
      </p:pic>
      <p:sp>
        <p:nvSpPr>
          <p:cNvPr id="383" name="Google Shape;383;p52"/>
          <p:cNvSpPr txBox="1"/>
          <p:nvPr/>
        </p:nvSpPr>
        <p:spPr>
          <a:xfrm>
            <a:off x="94500" y="1965975"/>
            <a:ext cx="5726700" cy="14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rgbClr val="9900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rgbClr val="9900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rgbClr val="9900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9900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</a:rPr>
              <a:t>Peter Shumate/JHU/APL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u="sng">
                <a:solidFill>
                  <a:schemeClr val="hlink"/>
                </a:solidFill>
                <a:hlinkClick r:id="rId8"/>
              </a:rPr>
              <a:t>peter.shumate@jhuapl.edu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</a:rPr>
              <a:t>heliocloud.org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u="sng">
                <a:solidFill>
                  <a:schemeClr val="hlink"/>
                </a:solidFill>
                <a:hlinkClick r:id="rId9"/>
              </a:rPr>
              <a:t>heliocloud@groups.io</a:t>
            </a:r>
            <a:r>
              <a:rPr lang="en" sz="1800">
                <a:solidFill>
                  <a:schemeClr val="dk1"/>
                </a:solidFill>
              </a:rPr>
              <a:t> </a:t>
            </a:r>
            <a:endParaRPr sz="1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9"/>
          <p:cNvSpPr txBox="1"/>
          <p:nvPr>
            <p:ph type="title"/>
          </p:nvPr>
        </p:nvSpPr>
        <p:spPr>
          <a:xfrm>
            <a:off x="1483700" y="8025"/>
            <a:ext cx="7830000" cy="4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Agenda</a:t>
            </a:r>
            <a:endParaRPr/>
          </a:p>
        </p:txBody>
      </p:sp>
      <p:pic>
        <p:nvPicPr>
          <p:cNvPr id="202" name="Google Shape;202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637200" y="57625"/>
            <a:ext cx="456051" cy="37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39"/>
          <p:cNvPicPr preferRelativeResize="0"/>
          <p:nvPr/>
        </p:nvPicPr>
        <p:blipFill rotWithShape="1">
          <a:blip r:embed="rId4">
            <a:alphaModFix/>
          </a:blip>
          <a:srcRect b="49248" l="38477" r="38608" t="20185"/>
          <a:stretch/>
        </p:blipFill>
        <p:spPr>
          <a:xfrm>
            <a:off x="898920" y="94680"/>
            <a:ext cx="425520" cy="37152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204" name="Google Shape;204;p3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42700" y="142725"/>
            <a:ext cx="621721" cy="302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3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146348" y="34474"/>
            <a:ext cx="456050" cy="4573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3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627200" y="1107800"/>
            <a:ext cx="4491802" cy="4123352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39"/>
          <p:cNvSpPr txBox="1"/>
          <p:nvPr>
            <p:ph idx="1" type="body"/>
          </p:nvPr>
        </p:nvSpPr>
        <p:spPr>
          <a:xfrm>
            <a:off x="83100" y="781750"/>
            <a:ext cx="5023800" cy="421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00FF"/>
              </a:buClr>
              <a:buSzPts val="1800"/>
              <a:buAutoNum type="arabicPeriod"/>
            </a:pPr>
            <a:r>
              <a:rPr b="1" lang="en">
                <a:solidFill>
                  <a:srgbClr val="9900FF"/>
                </a:solidFill>
              </a:rPr>
              <a:t>HelioCloud Overview</a:t>
            </a:r>
            <a:endParaRPr b="1">
              <a:solidFill>
                <a:srgbClr val="9900FF"/>
              </a:solidFill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00FF"/>
              </a:buClr>
              <a:buSzPts val="1800"/>
              <a:buAutoNum type="arabicPeriod"/>
            </a:pPr>
            <a:r>
              <a:rPr b="1" lang="en">
                <a:solidFill>
                  <a:srgbClr val="9900FF"/>
                </a:solidFill>
              </a:rPr>
              <a:t>Infrastructure</a:t>
            </a:r>
            <a:endParaRPr sz="1800"/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AutoNum type="alphaLcPeriod"/>
            </a:pPr>
            <a:r>
              <a:rPr lang="en" sz="1800"/>
              <a:t>Tech stack (briefly)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00FF"/>
              </a:buClr>
              <a:buSzPts val="1800"/>
              <a:buAutoNum type="arabicPeriod"/>
            </a:pPr>
            <a:r>
              <a:rPr b="1" lang="en">
                <a:solidFill>
                  <a:srgbClr val="9900FF"/>
                </a:solidFill>
              </a:rPr>
              <a:t>AWS Costs</a:t>
            </a:r>
            <a:endParaRPr b="1">
              <a:solidFill>
                <a:srgbClr val="9900FF"/>
              </a:solidFill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00FF"/>
              </a:buClr>
              <a:buSzPts val="1800"/>
              <a:buAutoNum type="arabicPeriod"/>
            </a:pPr>
            <a:r>
              <a:rPr b="1" lang="en">
                <a:solidFill>
                  <a:srgbClr val="9900FF"/>
                </a:solidFill>
              </a:rPr>
              <a:t>Cost management and tracking</a:t>
            </a:r>
            <a:endParaRPr b="1">
              <a:solidFill>
                <a:srgbClr val="9900FF"/>
              </a:solidFill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AutoNum type="alphaLcPeriod"/>
            </a:pPr>
            <a:r>
              <a:rPr lang="en" sz="1800"/>
              <a:t>General cost insights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AutoNum type="alphaLcPeriod"/>
            </a:pPr>
            <a:r>
              <a:rPr lang="en" sz="1800"/>
              <a:t>User costs</a:t>
            </a:r>
            <a:endParaRPr sz="1800"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00FF"/>
              </a:buClr>
              <a:buSzPts val="1800"/>
              <a:buAutoNum type="arabicPeriod"/>
            </a:pPr>
            <a:r>
              <a:rPr b="1" lang="en">
                <a:solidFill>
                  <a:srgbClr val="9900FF"/>
                </a:solidFill>
              </a:rPr>
              <a:t>Scaling performance and examples</a:t>
            </a:r>
            <a:endParaRPr b="1">
              <a:solidFill>
                <a:srgbClr val="9900FF"/>
              </a:solidFill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00FF"/>
              </a:buClr>
              <a:buSzPts val="1800"/>
              <a:buAutoNum type="arabicPeriod"/>
            </a:pPr>
            <a:r>
              <a:rPr b="1" lang="en" sz="1800">
                <a:solidFill>
                  <a:srgbClr val="9900FF"/>
                </a:solidFill>
              </a:rPr>
              <a:t>Q&amp;A</a:t>
            </a:r>
            <a:endParaRPr b="1">
              <a:solidFill>
                <a:srgbClr val="9900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637200" y="57625"/>
            <a:ext cx="456051" cy="37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40"/>
          <p:cNvPicPr preferRelativeResize="0"/>
          <p:nvPr/>
        </p:nvPicPr>
        <p:blipFill rotWithShape="1">
          <a:blip r:embed="rId4">
            <a:alphaModFix/>
          </a:blip>
          <a:srcRect b="49248" l="38477" r="38608" t="20185"/>
          <a:stretch/>
        </p:blipFill>
        <p:spPr>
          <a:xfrm>
            <a:off x="898920" y="94680"/>
            <a:ext cx="425520" cy="37152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214" name="Google Shape;214;p4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42700" y="142725"/>
            <a:ext cx="621721" cy="302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4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146348" y="34474"/>
            <a:ext cx="456050" cy="4573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40"/>
          <p:cNvPicPr preferRelativeResize="0"/>
          <p:nvPr/>
        </p:nvPicPr>
        <p:blipFill>
          <a:blip r:embed="rId7">
            <a:alphaModFix amt="50000"/>
          </a:blip>
          <a:stretch>
            <a:fillRect/>
          </a:stretch>
        </p:blipFill>
        <p:spPr>
          <a:xfrm>
            <a:off x="-50750" y="470700"/>
            <a:ext cx="9144000" cy="4721100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40"/>
          <p:cNvSpPr txBox="1"/>
          <p:nvPr>
            <p:ph type="title"/>
          </p:nvPr>
        </p:nvSpPr>
        <p:spPr>
          <a:xfrm>
            <a:off x="-40250" y="69000"/>
            <a:ext cx="9123000" cy="40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000"/>
              <a:t>Cloud Based Science Platforms</a:t>
            </a:r>
            <a:endParaRPr sz="2000"/>
          </a:p>
        </p:txBody>
      </p:sp>
      <p:sp>
        <p:nvSpPr>
          <p:cNvPr id="218" name="Google Shape;218;p40"/>
          <p:cNvSpPr txBox="1"/>
          <p:nvPr>
            <p:ph idx="1" type="body"/>
          </p:nvPr>
        </p:nvSpPr>
        <p:spPr>
          <a:xfrm>
            <a:off x="260950" y="841400"/>
            <a:ext cx="2808000" cy="317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Motivations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</a:rPr>
              <a:t>Cloud computing offers the scientific community an enormous degree of flexibility for tackling science problems using highly configurable and scalable computing, mass (cheap) storage and various specialized services - such as serverless compute, shared storage and non-relational databases. </a:t>
            </a:r>
            <a:endParaRPr sz="1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</a:rPr>
              <a:t>However, setting up an environment on a cloud comput service provider - like </a:t>
            </a:r>
            <a:r>
              <a:rPr b="1" lang="en" sz="1000">
                <a:solidFill>
                  <a:schemeClr val="dk1"/>
                </a:solidFill>
              </a:rPr>
              <a:t>AWS</a:t>
            </a:r>
            <a:r>
              <a:rPr lang="en" sz="1000">
                <a:solidFill>
                  <a:schemeClr val="dk1"/>
                </a:solidFill>
              </a:rPr>
              <a:t> - takes considering cloud engineering knowledge: a ‘degree’ in DevOps, a lot of time and sometimes a little extra budget ($$) for when things go wrong.</a:t>
            </a:r>
            <a:endParaRPr sz="1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</a:rPr>
              <a:t>The </a:t>
            </a:r>
            <a:r>
              <a:rPr b="1" lang="en" sz="1000">
                <a:solidFill>
                  <a:schemeClr val="dk1"/>
                </a:solidFill>
              </a:rPr>
              <a:t>HelioCloud</a:t>
            </a:r>
            <a:r>
              <a:rPr lang="en" sz="1000">
                <a:solidFill>
                  <a:schemeClr val="dk1"/>
                </a:solidFill>
              </a:rPr>
              <a:t> &amp; </a:t>
            </a:r>
            <a:r>
              <a:rPr b="1" lang="en" sz="1000">
                <a:solidFill>
                  <a:schemeClr val="dk1"/>
                </a:solidFill>
              </a:rPr>
              <a:t>Fornax Science Console</a:t>
            </a:r>
            <a:r>
              <a:rPr lang="en" sz="1000">
                <a:solidFill>
                  <a:schemeClr val="dk1"/>
                </a:solidFill>
              </a:rPr>
              <a:t> projects were developed to make deploying a science cloud </a:t>
            </a:r>
            <a:r>
              <a:rPr b="1" lang="en" sz="1000">
                <a:solidFill>
                  <a:schemeClr val="dk1"/>
                </a:solidFill>
              </a:rPr>
              <a:t>as easy as running a single script.</a:t>
            </a:r>
            <a:endParaRPr b="1" sz="1000"/>
          </a:p>
        </p:txBody>
      </p:sp>
      <p:sp>
        <p:nvSpPr>
          <p:cNvPr id="219" name="Google Shape;219;p40"/>
          <p:cNvSpPr txBox="1"/>
          <p:nvPr>
            <p:ph idx="1" type="body"/>
          </p:nvPr>
        </p:nvSpPr>
        <p:spPr>
          <a:xfrm>
            <a:off x="3068950" y="841400"/>
            <a:ext cx="2808000" cy="25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275"/>
              <a:buNone/>
            </a:pPr>
            <a:r>
              <a:rPr b="1" lang="en" sz="1550"/>
              <a:t>Architecture</a:t>
            </a:r>
            <a:endParaRPr b="1" sz="1550"/>
          </a:p>
        </p:txBody>
      </p:sp>
      <p:sp>
        <p:nvSpPr>
          <p:cNvPr id="220" name="Google Shape;220;p40"/>
          <p:cNvSpPr txBox="1"/>
          <p:nvPr>
            <p:ph idx="1" type="body"/>
          </p:nvPr>
        </p:nvSpPr>
        <p:spPr>
          <a:xfrm>
            <a:off x="5949100" y="809275"/>
            <a:ext cx="2808000" cy="25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275"/>
              <a:buNone/>
            </a:pPr>
            <a:r>
              <a:rPr b="1" lang="en" sz="1550"/>
              <a:t>Services</a:t>
            </a:r>
            <a:endParaRPr b="1" sz="1550"/>
          </a:p>
        </p:txBody>
      </p:sp>
      <p:pic>
        <p:nvPicPr>
          <p:cNvPr id="221" name="Google Shape;221;p4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150099" y="3519350"/>
            <a:ext cx="2470123" cy="995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4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206375" y="2225750"/>
            <a:ext cx="2131599" cy="12936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3" name="Google Shape;223;p40"/>
          <p:cNvGrpSpPr/>
          <p:nvPr/>
        </p:nvGrpSpPr>
        <p:grpSpPr>
          <a:xfrm>
            <a:off x="3150088" y="1658765"/>
            <a:ext cx="640500" cy="566985"/>
            <a:chOff x="2936638" y="1921990"/>
            <a:chExt cx="640500" cy="566985"/>
          </a:xfrm>
        </p:grpSpPr>
        <p:pic>
          <p:nvPicPr>
            <p:cNvPr id="224" name="Google Shape;224;p40"/>
            <p:cNvPicPr preferRelativeResize="0"/>
            <p:nvPr/>
          </p:nvPicPr>
          <p:blipFill>
            <a:blip r:embed="rId10">
              <a:alphaModFix/>
            </a:blip>
            <a:stretch>
              <a:fillRect/>
            </a:stretch>
          </p:blipFill>
          <p:spPr>
            <a:xfrm>
              <a:off x="3048925" y="1921990"/>
              <a:ext cx="319813" cy="3596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5" name="Google Shape;225;p40"/>
            <p:cNvSpPr txBox="1"/>
            <p:nvPr/>
          </p:nvSpPr>
          <p:spPr>
            <a:xfrm>
              <a:off x="2936638" y="2208775"/>
              <a:ext cx="640500" cy="280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dk2"/>
                  </a:solidFill>
                </a:rPr>
                <a:t>Terraform</a:t>
              </a:r>
              <a:endParaRPr sz="800">
                <a:solidFill>
                  <a:schemeClr val="dk2"/>
                </a:solidFill>
              </a:endParaRPr>
            </a:p>
          </p:txBody>
        </p:sp>
      </p:grpSp>
      <p:grpSp>
        <p:nvGrpSpPr>
          <p:cNvPr id="226" name="Google Shape;226;p40"/>
          <p:cNvGrpSpPr/>
          <p:nvPr/>
        </p:nvGrpSpPr>
        <p:grpSpPr>
          <a:xfrm>
            <a:off x="5983225" y="1193269"/>
            <a:ext cx="1332800" cy="1455244"/>
            <a:chOff x="7334700" y="1749556"/>
            <a:chExt cx="1332800" cy="1455244"/>
          </a:xfrm>
        </p:grpSpPr>
        <p:pic>
          <p:nvPicPr>
            <p:cNvPr id="227" name="Google Shape;227;p40"/>
            <p:cNvPicPr preferRelativeResize="0"/>
            <p:nvPr/>
          </p:nvPicPr>
          <p:blipFill>
            <a:blip r:embed="rId11">
              <a:alphaModFix/>
            </a:blip>
            <a:stretch>
              <a:fillRect/>
            </a:stretch>
          </p:blipFill>
          <p:spPr>
            <a:xfrm>
              <a:off x="7334700" y="2095755"/>
              <a:ext cx="1332800" cy="95198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</p:pic>
        <p:pic>
          <p:nvPicPr>
            <p:cNvPr id="228" name="Google Shape;228;p40"/>
            <p:cNvPicPr preferRelativeResize="0"/>
            <p:nvPr/>
          </p:nvPicPr>
          <p:blipFill>
            <a:blip r:embed="rId12">
              <a:alphaModFix/>
            </a:blip>
            <a:stretch>
              <a:fillRect/>
            </a:stretch>
          </p:blipFill>
          <p:spPr>
            <a:xfrm>
              <a:off x="7334700" y="2922650"/>
              <a:ext cx="769699" cy="2821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9" name="Google Shape;229;p40"/>
            <p:cNvPicPr preferRelativeResize="0"/>
            <p:nvPr/>
          </p:nvPicPr>
          <p:blipFill>
            <a:blip r:embed="rId13">
              <a:alphaModFix/>
            </a:blip>
            <a:stretch>
              <a:fillRect/>
            </a:stretch>
          </p:blipFill>
          <p:spPr>
            <a:xfrm>
              <a:off x="7334700" y="1749556"/>
              <a:ext cx="1045575" cy="28214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30" name="Google Shape;230;p40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6024100" y="3828200"/>
            <a:ext cx="1079875" cy="995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40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 flipH="1" rot="10800000">
            <a:off x="7422300" y="2748625"/>
            <a:ext cx="1327625" cy="995775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40"/>
          <p:cNvSpPr txBox="1"/>
          <p:nvPr/>
        </p:nvSpPr>
        <p:spPr>
          <a:xfrm>
            <a:off x="3912625" y="1082525"/>
            <a:ext cx="1707600" cy="104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</a:rPr>
              <a:t>Infrastructure as code </a:t>
            </a:r>
            <a:r>
              <a:rPr lang="en" sz="1000">
                <a:solidFill>
                  <a:schemeClr val="dk1"/>
                </a:solidFill>
              </a:rPr>
              <a:t>(IAC) is used to rapidly deploy a fully functional stack atop AWS using one of </a:t>
            </a:r>
            <a:r>
              <a:rPr b="1" lang="en" sz="1000">
                <a:solidFill>
                  <a:schemeClr val="dk1"/>
                </a:solidFill>
              </a:rPr>
              <a:t>Terraform</a:t>
            </a:r>
            <a:r>
              <a:rPr lang="en" sz="1000">
                <a:solidFill>
                  <a:schemeClr val="dk1"/>
                </a:solidFill>
              </a:rPr>
              <a:t> or </a:t>
            </a:r>
            <a:r>
              <a:rPr b="1" lang="en" sz="1000">
                <a:solidFill>
                  <a:schemeClr val="dk1"/>
                </a:solidFill>
              </a:rPr>
              <a:t>AWS CDK.</a:t>
            </a:r>
            <a:r>
              <a:rPr lang="en" sz="1000">
                <a:solidFill>
                  <a:schemeClr val="dk1"/>
                </a:solidFill>
              </a:rPr>
              <a:t> This completely automates deployment.</a:t>
            </a:r>
            <a:endParaRPr sz="1000">
              <a:solidFill>
                <a:srgbClr val="9900FF"/>
              </a:solidFill>
            </a:endParaRPr>
          </a:p>
        </p:txBody>
      </p:sp>
      <p:sp>
        <p:nvSpPr>
          <p:cNvPr id="233" name="Google Shape;233;p40"/>
          <p:cNvSpPr txBox="1"/>
          <p:nvPr/>
        </p:nvSpPr>
        <p:spPr>
          <a:xfrm>
            <a:off x="5946426" y="2841750"/>
            <a:ext cx="1406400" cy="7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</a:rPr>
              <a:t>User portals </a:t>
            </a:r>
            <a:r>
              <a:rPr lang="en" sz="1000">
                <a:solidFill>
                  <a:schemeClr val="dk1"/>
                </a:solidFill>
              </a:rPr>
              <a:t>let end users spin up their own </a:t>
            </a:r>
            <a:r>
              <a:rPr b="1" lang="en" sz="1000">
                <a:solidFill>
                  <a:schemeClr val="dk1"/>
                </a:solidFill>
              </a:rPr>
              <a:t>customized virtual machines.</a:t>
            </a:r>
            <a:endParaRPr b="1" sz="1000">
              <a:solidFill>
                <a:schemeClr val="dk1"/>
              </a:solidFill>
            </a:endParaRPr>
          </a:p>
        </p:txBody>
      </p:sp>
      <p:sp>
        <p:nvSpPr>
          <p:cNvPr id="234" name="Google Shape;234;p40"/>
          <p:cNvSpPr txBox="1"/>
          <p:nvPr/>
        </p:nvSpPr>
        <p:spPr>
          <a:xfrm>
            <a:off x="7281900" y="1269958"/>
            <a:ext cx="1707600" cy="12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</a:rPr>
              <a:t>Both platforms prepare a full featured </a:t>
            </a:r>
            <a:r>
              <a:rPr b="1" lang="en" sz="1000">
                <a:solidFill>
                  <a:schemeClr val="dk1"/>
                </a:solidFill>
              </a:rPr>
              <a:t>Jupyter notebook environment</a:t>
            </a:r>
            <a:r>
              <a:rPr lang="en" sz="1000">
                <a:solidFill>
                  <a:schemeClr val="dk1"/>
                </a:solidFill>
              </a:rPr>
              <a:t> ready for multiple users.  </a:t>
            </a:r>
            <a:r>
              <a:rPr b="1" lang="en" sz="1000">
                <a:solidFill>
                  <a:schemeClr val="dk1"/>
                </a:solidFill>
              </a:rPr>
              <a:t>Dask</a:t>
            </a:r>
            <a:r>
              <a:rPr lang="en" sz="1000">
                <a:solidFill>
                  <a:schemeClr val="dk1"/>
                </a:solidFill>
              </a:rPr>
              <a:t> is included for </a:t>
            </a:r>
            <a:r>
              <a:rPr b="1" lang="en" sz="1000">
                <a:solidFill>
                  <a:schemeClr val="dk1"/>
                </a:solidFill>
              </a:rPr>
              <a:t>parallel computing</a:t>
            </a:r>
            <a:r>
              <a:rPr lang="en" sz="1000">
                <a:solidFill>
                  <a:schemeClr val="dk1"/>
                </a:solidFill>
              </a:rPr>
              <a:t> - so you can instantly scale up your resources,</a:t>
            </a:r>
            <a:endParaRPr sz="1000">
              <a:solidFill>
                <a:schemeClr val="dk1"/>
              </a:solidFill>
            </a:endParaRPr>
          </a:p>
        </p:txBody>
      </p:sp>
      <p:sp>
        <p:nvSpPr>
          <p:cNvPr id="235" name="Google Shape;235;p40"/>
          <p:cNvSpPr txBox="1"/>
          <p:nvPr/>
        </p:nvSpPr>
        <p:spPr>
          <a:xfrm>
            <a:off x="7352875" y="3929475"/>
            <a:ext cx="1707600" cy="7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</a:rPr>
              <a:t>HelioCloud’s </a:t>
            </a:r>
            <a:r>
              <a:rPr b="1" lang="en" sz="1000">
                <a:solidFill>
                  <a:schemeClr val="dk1"/>
                </a:solidFill>
              </a:rPr>
              <a:t>CloudCatalog </a:t>
            </a:r>
            <a:r>
              <a:rPr lang="en" sz="1000">
                <a:solidFill>
                  <a:schemeClr val="dk1"/>
                </a:solidFill>
              </a:rPr>
              <a:t>library facilitates data set </a:t>
            </a:r>
            <a:r>
              <a:rPr b="1" lang="en" sz="1000">
                <a:solidFill>
                  <a:schemeClr val="dk1"/>
                </a:solidFill>
              </a:rPr>
              <a:t>sharing across multiple HelioCloud instances.</a:t>
            </a:r>
            <a:endParaRPr b="1" sz="1000">
              <a:solidFill>
                <a:schemeClr val="dk1"/>
              </a:solidFill>
            </a:endParaRPr>
          </a:p>
        </p:txBody>
      </p:sp>
      <p:sp>
        <p:nvSpPr>
          <p:cNvPr id="236" name="Google Shape;236;p40"/>
          <p:cNvSpPr txBox="1"/>
          <p:nvPr/>
        </p:nvSpPr>
        <p:spPr>
          <a:xfrm>
            <a:off x="3068950" y="4823975"/>
            <a:ext cx="18858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u="sng">
                <a:solidFill>
                  <a:schemeClr val="hlink"/>
                </a:solidFill>
                <a:hlinkClick r:id="rId16"/>
              </a:rPr>
              <a:t>Fornax Science Console</a:t>
            </a:r>
            <a:endParaRPr sz="1200">
              <a:solidFill>
                <a:schemeClr val="dk2"/>
              </a:solidFill>
            </a:endParaRPr>
          </a:p>
        </p:txBody>
      </p:sp>
      <p:sp>
        <p:nvSpPr>
          <p:cNvPr id="237" name="Google Shape;237;p40"/>
          <p:cNvSpPr txBox="1"/>
          <p:nvPr/>
        </p:nvSpPr>
        <p:spPr>
          <a:xfrm>
            <a:off x="2587825" y="4534125"/>
            <a:ext cx="18858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u="sng">
                <a:solidFill>
                  <a:schemeClr val="hlink"/>
                </a:solidFill>
                <a:hlinkClick r:id="rId17"/>
              </a:rPr>
              <a:t>HelioCloud</a:t>
            </a:r>
            <a:endParaRPr sz="1200">
              <a:solidFill>
                <a:schemeClr val="dk2"/>
              </a:solidFill>
            </a:endParaRPr>
          </a:p>
        </p:txBody>
      </p:sp>
      <p:sp>
        <p:nvSpPr>
          <p:cNvPr id="238" name="Google Shape;238;p40"/>
          <p:cNvSpPr txBox="1"/>
          <p:nvPr/>
        </p:nvSpPr>
        <p:spPr>
          <a:xfrm>
            <a:off x="364750" y="4681025"/>
            <a:ext cx="26004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</a:rPr>
              <a:t>Projects Open Sourced on GitHub</a:t>
            </a:r>
            <a:endParaRPr b="1" sz="1000">
              <a:solidFill>
                <a:schemeClr val="dk1"/>
              </a:solidFill>
            </a:endParaRPr>
          </a:p>
        </p:txBody>
      </p:sp>
      <p:cxnSp>
        <p:nvCxnSpPr>
          <p:cNvPr id="239" name="Google Shape;239;p40"/>
          <p:cNvCxnSpPr/>
          <p:nvPr/>
        </p:nvCxnSpPr>
        <p:spPr>
          <a:xfrm flipH="1" rot="10800000">
            <a:off x="2571100" y="4728725"/>
            <a:ext cx="533400" cy="133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40" name="Google Shape;240;p40"/>
          <p:cNvCxnSpPr>
            <a:endCxn id="236" idx="1"/>
          </p:cNvCxnSpPr>
          <p:nvPr/>
        </p:nvCxnSpPr>
        <p:spPr>
          <a:xfrm>
            <a:off x="2606650" y="4861925"/>
            <a:ext cx="462300" cy="128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HelioCloud Platform Costs</a:t>
            </a:r>
            <a:endParaRPr/>
          </a:p>
        </p:txBody>
      </p:sp>
      <p:sp>
        <p:nvSpPr>
          <p:cNvPr id="246" name="Google Shape;246;p41"/>
          <p:cNvSpPr txBox="1"/>
          <p:nvPr>
            <p:ph idx="1" type="body"/>
          </p:nvPr>
        </p:nvSpPr>
        <p:spPr>
          <a:xfrm>
            <a:off x="83100" y="1152475"/>
            <a:ext cx="28851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4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AWS Billing Manager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Tagged resources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~$7.5k a year</a:t>
            </a:r>
            <a:endParaRPr sz="12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Entire</a:t>
            </a:r>
            <a:r>
              <a:rPr lang="en" sz="1200">
                <a:solidFill>
                  <a:schemeClr val="dk1"/>
                </a:solidFill>
              </a:rPr>
              <a:t> platform </a:t>
            </a:r>
            <a:r>
              <a:rPr lang="en" sz="1200">
                <a:solidFill>
                  <a:schemeClr val="dk1"/>
                </a:solidFill>
              </a:rPr>
              <a:t>(user costs included)</a:t>
            </a:r>
            <a:endParaRPr sz="12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EC2-Instances + EC2-Other</a:t>
            </a:r>
            <a:endParaRPr sz="1200">
              <a:solidFill>
                <a:schemeClr val="dk1"/>
              </a:solidFill>
            </a:endParaRPr>
          </a:p>
          <a:p>
            <a:pPr indent="-3048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</a:pPr>
            <a:r>
              <a:rPr lang="en" sz="1200">
                <a:solidFill>
                  <a:schemeClr val="dk1"/>
                </a:solidFill>
              </a:rPr>
              <a:t>Users</a:t>
            </a:r>
            <a:endParaRPr sz="1200">
              <a:solidFill>
                <a:schemeClr val="dk1"/>
              </a:solidFill>
            </a:endParaRPr>
          </a:p>
          <a:p>
            <a:pPr indent="-3048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</a:pPr>
            <a:r>
              <a:rPr lang="en" sz="1200">
                <a:solidFill>
                  <a:schemeClr val="dk1"/>
                </a:solidFill>
              </a:rPr>
              <a:t>Compute Cluster Overhead</a:t>
            </a:r>
            <a:endParaRPr sz="1200">
              <a:solidFill>
                <a:schemeClr val="dk1"/>
              </a:solidFill>
            </a:endParaRPr>
          </a:p>
          <a:p>
            <a:pPr indent="-3048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</a:pPr>
            <a:r>
              <a:rPr lang="en" sz="1200">
                <a:solidFill>
                  <a:schemeClr val="dk1"/>
                </a:solidFill>
              </a:rPr>
              <a:t>~50%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247" name="Google Shape;247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61000" y="133825"/>
            <a:ext cx="456051" cy="3763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248" name="Google Shape;248;p4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2700" y="142725"/>
            <a:ext cx="621721" cy="302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41"/>
          <p:cNvPicPr preferRelativeResize="0"/>
          <p:nvPr/>
        </p:nvPicPr>
        <p:blipFill rotWithShape="1">
          <a:blip r:embed="rId5">
            <a:alphaModFix/>
          </a:blip>
          <a:srcRect b="49248" l="38477" r="38608" t="20185"/>
          <a:stretch/>
        </p:blipFill>
        <p:spPr>
          <a:xfrm>
            <a:off x="898920" y="94680"/>
            <a:ext cx="425520" cy="371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4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120600" y="1170125"/>
            <a:ext cx="5708853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4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EC2/Jupyter Server Costs</a:t>
            </a:r>
            <a:endParaRPr/>
          </a:p>
        </p:txBody>
      </p:sp>
      <p:sp>
        <p:nvSpPr>
          <p:cNvPr id="256" name="Google Shape;256;p42"/>
          <p:cNvSpPr txBox="1"/>
          <p:nvPr>
            <p:ph idx="1" type="body"/>
          </p:nvPr>
        </p:nvSpPr>
        <p:spPr>
          <a:xfrm>
            <a:off x="83100" y="1000075"/>
            <a:ext cx="28917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</a:rPr>
              <a:t>Time = Money</a:t>
            </a:r>
            <a:endParaRPr b="1"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</a:rPr>
              <a:t>On-Demand Node Instances:</a:t>
            </a:r>
            <a:endParaRPr b="1" sz="1200">
              <a:solidFill>
                <a:schemeClr val="dk1"/>
              </a:solidFill>
            </a:endParaRPr>
          </a:p>
          <a:p>
            <a:pPr indent="-3048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b="1" lang="en" sz="1200">
                <a:solidFill>
                  <a:schemeClr val="dk1"/>
                </a:solidFill>
              </a:rPr>
              <a:t>m</a:t>
            </a:r>
            <a:r>
              <a:rPr b="1" lang="en" sz="1200">
                <a:solidFill>
                  <a:schemeClr val="dk1"/>
                </a:solidFill>
              </a:rPr>
              <a:t>5.xlarge: </a:t>
            </a:r>
            <a:r>
              <a:rPr lang="en" sz="1200">
                <a:solidFill>
                  <a:srgbClr val="16191F"/>
                </a:solidFill>
                <a:highlight>
                  <a:srgbClr val="FFFFFF"/>
                </a:highlight>
              </a:rPr>
              <a:t>$0.192/hr</a:t>
            </a:r>
            <a:endParaRPr b="1" sz="1200">
              <a:solidFill>
                <a:schemeClr val="dk1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b="1" lang="en" sz="1200">
                <a:solidFill>
                  <a:schemeClr val="dk1"/>
                </a:solidFill>
              </a:rPr>
              <a:t>m5.2xlarge</a:t>
            </a:r>
            <a:r>
              <a:rPr lang="en" sz="1200">
                <a:solidFill>
                  <a:schemeClr val="dk1"/>
                </a:solidFill>
              </a:rPr>
              <a:t>: $0.384/hr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b="1" lang="en" sz="1200">
                <a:solidFill>
                  <a:schemeClr val="dk1"/>
                </a:solidFill>
              </a:rPr>
              <a:t>m5.4xlarge</a:t>
            </a:r>
            <a:r>
              <a:rPr lang="en" sz="1200">
                <a:solidFill>
                  <a:schemeClr val="dk1"/>
                </a:solidFill>
              </a:rPr>
              <a:t>: $0.768/hr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b="1" lang="en" sz="1200">
                <a:solidFill>
                  <a:schemeClr val="dk1"/>
                </a:solidFill>
              </a:rPr>
              <a:t>g4dn.xlarge</a:t>
            </a:r>
            <a:r>
              <a:rPr lang="en" sz="1200">
                <a:solidFill>
                  <a:schemeClr val="dk1"/>
                </a:solidFill>
              </a:rPr>
              <a:t>: </a:t>
            </a:r>
            <a:r>
              <a:rPr lang="en" sz="1200">
                <a:solidFill>
                  <a:srgbClr val="16191F"/>
                </a:solidFill>
                <a:highlight>
                  <a:srgbClr val="FFFFFF"/>
                </a:highlight>
              </a:rPr>
              <a:t>$0.526/hr</a:t>
            </a:r>
            <a:endParaRPr b="1" sz="1200">
              <a:solidFill>
                <a:schemeClr val="dk1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b="1" lang="en" sz="1200">
                <a:solidFill>
                  <a:schemeClr val="dk1"/>
                </a:solidFill>
              </a:rPr>
              <a:t>g4dn.2xlarge</a:t>
            </a:r>
            <a:r>
              <a:rPr lang="en" sz="1200">
                <a:solidFill>
                  <a:schemeClr val="dk1"/>
                </a:solidFill>
              </a:rPr>
              <a:t>: $0.752/hr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b="1" lang="en" sz="1200">
                <a:solidFill>
                  <a:schemeClr val="dk1"/>
                </a:solidFill>
              </a:rPr>
              <a:t>g4dn.4xlarge</a:t>
            </a:r>
            <a:r>
              <a:rPr lang="en" sz="1200">
                <a:solidFill>
                  <a:schemeClr val="dk1"/>
                </a:solidFill>
              </a:rPr>
              <a:t>: $1.204/hr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</p:txBody>
      </p:sp>
      <p:pic>
        <p:nvPicPr>
          <p:cNvPr id="257" name="Google Shape;257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61000" y="133825"/>
            <a:ext cx="456051" cy="3763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258" name="Google Shape;258;p4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2700" y="142725"/>
            <a:ext cx="621721" cy="302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p42"/>
          <p:cNvPicPr preferRelativeResize="0"/>
          <p:nvPr/>
        </p:nvPicPr>
        <p:blipFill rotWithShape="1">
          <a:blip r:embed="rId5">
            <a:alphaModFix/>
          </a:blip>
          <a:srcRect b="49248" l="38477" r="38608" t="20185"/>
          <a:stretch/>
        </p:blipFill>
        <p:spPr>
          <a:xfrm>
            <a:off x="898920" y="94680"/>
            <a:ext cx="425520" cy="371520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42"/>
          <p:cNvSpPr txBox="1"/>
          <p:nvPr/>
        </p:nvSpPr>
        <p:spPr>
          <a:xfrm>
            <a:off x="3853600" y="1241525"/>
            <a:ext cx="5079000" cy="256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>
                <a:solidFill>
                  <a:schemeClr val="dk1"/>
                </a:solidFill>
              </a:rPr>
              <a:t>Configuration:</a:t>
            </a:r>
            <a:endParaRPr b="1"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b="1" lang="en" sz="1200">
                <a:solidFill>
                  <a:schemeClr val="dk1"/>
                </a:solidFill>
              </a:rPr>
              <a:t>1 user per pod</a:t>
            </a:r>
            <a:r>
              <a:rPr lang="en" sz="1200">
                <a:solidFill>
                  <a:schemeClr val="dk1"/>
                </a:solidFill>
              </a:rPr>
              <a:t>: Each user runs a separate Jupyter server.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b="1" lang="en" sz="1200">
                <a:solidFill>
                  <a:schemeClr val="dk1"/>
                </a:solidFill>
              </a:rPr>
              <a:t>Multiple pods per node</a:t>
            </a:r>
            <a:r>
              <a:rPr lang="en" sz="1200">
                <a:solidFill>
                  <a:schemeClr val="dk1"/>
                </a:solidFill>
              </a:rPr>
              <a:t>: Efficient resource use allows many pods on one node.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>
                <a:solidFill>
                  <a:schemeClr val="dk1"/>
                </a:solidFill>
              </a:rPr>
              <a:t>Cost Implications:</a:t>
            </a:r>
            <a:endParaRPr b="1"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b="1" lang="en" sz="1200">
                <a:solidFill>
                  <a:schemeClr val="dk1"/>
                </a:solidFill>
              </a:rPr>
              <a:t>Cost per User</a:t>
            </a:r>
            <a:r>
              <a:rPr lang="en" sz="1200">
                <a:solidFill>
                  <a:schemeClr val="dk1"/>
                </a:solidFill>
              </a:rPr>
              <a:t>: Hourly cost varies by instance type.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b="1" lang="en" sz="1200">
                <a:solidFill>
                  <a:schemeClr val="dk1"/>
                </a:solidFill>
              </a:rPr>
              <a:t>Scaling</a:t>
            </a:r>
            <a:r>
              <a:rPr lang="en" sz="1200">
                <a:solidFill>
                  <a:schemeClr val="dk1"/>
                </a:solidFill>
              </a:rPr>
              <a:t>: Multiple pods per node lead to potential cost savings.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4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Jupyter Server Costs Example</a:t>
            </a:r>
            <a:endParaRPr/>
          </a:p>
        </p:txBody>
      </p:sp>
      <p:pic>
        <p:nvPicPr>
          <p:cNvPr id="266" name="Google Shape;266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61000" y="133825"/>
            <a:ext cx="456051" cy="3763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267" name="Google Shape;267;p4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2700" y="142725"/>
            <a:ext cx="621721" cy="302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43"/>
          <p:cNvPicPr preferRelativeResize="0"/>
          <p:nvPr/>
        </p:nvPicPr>
        <p:blipFill rotWithShape="1">
          <a:blip r:embed="rId5">
            <a:alphaModFix/>
          </a:blip>
          <a:srcRect b="49248" l="38477" r="38608" t="20185"/>
          <a:stretch/>
        </p:blipFill>
        <p:spPr>
          <a:xfrm>
            <a:off x="898920" y="94680"/>
            <a:ext cx="425520" cy="37152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69" name="Google Shape;269;p43"/>
          <p:cNvGraphicFramePr/>
          <p:nvPr/>
        </p:nvGraphicFramePr>
        <p:xfrm>
          <a:off x="952500" y="10477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{5F104CB0-F401-4A2D-8827-B3F314B34D76}</a:tableStyleId>
              </a:tblPr>
              <a:tblGrid>
                <a:gridCol w="2413000"/>
                <a:gridCol w="2413000"/>
                <a:gridCol w="2413000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Server Type</a:t>
                      </a:r>
                      <a:endParaRPr b="1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Memory</a:t>
                      </a:r>
                      <a:endParaRPr b="1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Price/Hour</a:t>
                      </a:r>
                      <a:endParaRPr b="1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/>
                        <a:t>Regular Server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7 GB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$0.0824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Large Server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14 GB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$0.168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X-Large Server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28 GB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$0.336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Big Big Server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56 GB</a:t>
                      </a:r>
                      <a:endParaRPr/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$0.672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GPU Server</a:t>
                      </a:r>
                      <a:endParaRPr/>
                    </a:p>
                  </a:txBody>
                  <a:tcPr marT="91425" marB="91425" marR="91425" marL="91425"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14 GB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$0.460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GPU Server Large</a:t>
                      </a:r>
                      <a:endParaRPr/>
                    </a:p>
                  </a:txBody>
                  <a:tcPr marT="91425" marB="91425" marR="91425" marL="91425"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28 GB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$0.658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GPU Server X-Large</a:t>
                      </a:r>
                      <a:endParaRPr/>
                    </a:p>
                  </a:txBody>
                  <a:tcPr marT="91425" marB="91425" marR="91425" marL="91425"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56 GB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$1.0535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Storage Costs</a:t>
            </a:r>
            <a:endParaRPr/>
          </a:p>
        </p:txBody>
      </p:sp>
      <p:sp>
        <p:nvSpPr>
          <p:cNvPr id="275" name="Google Shape;275;p44"/>
          <p:cNvSpPr txBox="1"/>
          <p:nvPr>
            <p:ph idx="1" type="body"/>
          </p:nvPr>
        </p:nvSpPr>
        <p:spPr>
          <a:xfrm>
            <a:off x="83100" y="1152475"/>
            <a:ext cx="28851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</a:rPr>
              <a:t>User Level</a:t>
            </a:r>
            <a:endParaRPr b="1"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-"/>
            </a:pPr>
            <a:r>
              <a:rPr lang="en" sz="1200">
                <a:solidFill>
                  <a:schemeClr val="dk1"/>
                </a:solidFill>
              </a:rPr>
              <a:t>EFS (Elastic File System)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-"/>
            </a:pPr>
            <a:r>
              <a:rPr lang="en" sz="1200">
                <a:solidFill>
                  <a:schemeClr val="dk1"/>
                </a:solidFill>
              </a:rPr>
              <a:t>Per User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-"/>
            </a:pPr>
            <a:r>
              <a:rPr lang="en" sz="1200">
                <a:solidFill>
                  <a:schemeClr val="dk1"/>
                </a:solidFill>
              </a:rPr>
              <a:t>Pay as you use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-"/>
            </a:pPr>
            <a:r>
              <a:rPr lang="en" sz="1200">
                <a:solidFill>
                  <a:schemeClr val="dk1"/>
                </a:solidFill>
              </a:rPr>
              <a:t>$0.30 per GB per month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	</a:t>
            </a:r>
            <a:r>
              <a:rPr b="1" lang="en" sz="1200">
                <a:solidFill>
                  <a:schemeClr val="dk1"/>
                </a:solidFill>
              </a:rPr>
              <a:t>Example:</a:t>
            </a:r>
            <a:endParaRPr b="1"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-"/>
            </a:pPr>
            <a:r>
              <a:rPr lang="en" sz="1200">
                <a:solidFill>
                  <a:schemeClr val="dk1"/>
                </a:solidFill>
              </a:rPr>
              <a:t>User downloads files directly to JupyterHub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</p:txBody>
      </p:sp>
      <p:pic>
        <p:nvPicPr>
          <p:cNvPr id="276" name="Google Shape;276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61000" y="133825"/>
            <a:ext cx="456051" cy="3763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277" name="Google Shape;277;p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2700" y="142725"/>
            <a:ext cx="621721" cy="302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44"/>
          <p:cNvPicPr preferRelativeResize="0"/>
          <p:nvPr/>
        </p:nvPicPr>
        <p:blipFill rotWithShape="1">
          <a:blip r:embed="rId5">
            <a:alphaModFix/>
          </a:blip>
          <a:srcRect b="49248" l="38477" r="38608" t="20185"/>
          <a:stretch/>
        </p:blipFill>
        <p:spPr>
          <a:xfrm>
            <a:off x="898920" y="94680"/>
            <a:ext cx="425520" cy="371520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44"/>
          <p:cNvSpPr txBox="1"/>
          <p:nvPr>
            <p:ph idx="1" type="body"/>
          </p:nvPr>
        </p:nvSpPr>
        <p:spPr>
          <a:xfrm>
            <a:off x="4306750" y="1152475"/>
            <a:ext cx="28851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</a:rPr>
              <a:t>Institution Level</a:t>
            </a:r>
            <a:endParaRPr b="1"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-"/>
            </a:pPr>
            <a:r>
              <a:rPr lang="en" sz="1200">
                <a:solidFill>
                  <a:schemeClr val="dk1"/>
                </a:solidFill>
              </a:rPr>
              <a:t>S3 (Simple Storage Service)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-"/>
            </a:pPr>
            <a:r>
              <a:rPr lang="en" sz="1200">
                <a:solidFill>
                  <a:schemeClr val="dk1"/>
                </a:solidFill>
              </a:rPr>
              <a:t>Object file system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-"/>
            </a:pPr>
            <a:r>
              <a:rPr lang="en" sz="1200">
                <a:solidFill>
                  <a:schemeClr val="dk1"/>
                </a:solidFill>
              </a:rPr>
              <a:t>Costing not as simple…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	</a:t>
            </a:r>
            <a:r>
              <a:rPr b="1" lang="en" sz="1200">
                <a:solidFill>
                  <a:schemeClr val="dk1"/>
                </a:solidFill>
              </a:rPr>
              <a:t>Example:</a:t>
            </a:r>
            <a:endParaRPr b="1"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-"/>
            </a:pPr>
            <a:r>
              <a:rPr lang="en" sz="1200">
                <a:solidFill>
                  <a:schemeClr val="dk1"/>
                </a:solidFill>
              </a:rPr>
              <a:t>Host all of SDO from the cloud</a:t>
            </a:r>
            <a:endParaRPr sz="1200">
              <a:solidFill>
                <a:schemeClr val="dk1"/>
              </a:solidFill>
            </a:endParaRPr>
          </a:p>
        </p:txBody>
      </p:sp>
      <p:pic>
        <p:nvPicPr>
          <p:cNvPr descr="File:AWS Simple Icons Storage Amazon S3.svg - Wikimedia Commons" id="280" name="Google Shape;280;p4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377150" y="3072725"/>
            <a:ext cx="1647350" cy="164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4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30225" y="3145275"/>
            <a:ext cx="1647350" cy="1647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Storage Costs (S3)</a:t>
            </a:r>
            <a:endParaRPr/>
          </a:p>
        </p:txBody>
      </p:sp>
      <p:sp>
        <p:nvSpPr>
          <p:cNvPr id="287" name="Google Shape;287;p45"/>
          <p:cNvSpPr txBox="1"/>
          <p:nvPr>
            <p:ph idx="1" type="body"/>
          </p:nvPr>
        </p:nvSpPr>
        <p:spPr>
          <a:xfrm>
            <a:off x="83100" y="1152475"/>
            <a:ext cx="94944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100">
                <a:solidFill>
                  <a:schemeClr val="dk1"/>
                </a:solidFill>
              </a:rPr>
              <a:t>S3 Standard Storage Pricing</a:t>
            </a:r>
            <a:endParaRPr b="1"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</a:rPr>
              <a:t>General-purpose storage</a:t>
            </a:r>
            <a:r>
              <a:rPr lang="en" sz="1100">
                <a:solidFill>
                  <a:schemeClr val="dk1"/>
                </a:solidFill>
              </a:rPr>
              <a:t> for any type of data, typically used for frequently accessed data.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b="1" lang="en" sz="1100">
                <a:solidFill>
                  <a:schemeClr val="dk1"/>
                </a:solidFill>
              </a:rPr>
              <a:t>Storage Costs</a:t>
            </a:r>
            <a:r>
              <a:rPr lang="en" sz="1100">
                <a:solidFill>
                  <a:schemeClr val="dk1"/>
                </a:solidFill>
              </a:rPr>
              <a:t>:</a:t>
            </a:r>
            <a:endParaRPr sz="1100">
              <a:solidFill>
                <a:schemeClr val="dk1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b="1" lang="en" sz="1100">
                <a:solidFill>
                  <a:schemeClr val="dk1"/>
                </a:solidFill>
              </a:rPr>
              <a:t>First 50 TB/Month</a:t>
            </a:r>
            <a:r>
              <a:rPr lang="en" sz="1100">
                <a:solidFill>
                  <a:schemeClr val="dk1"/>
                </a:solidFill>
              </a:rPr>
              <a:t>: </a:t>
            </a:r>
            <a:r>
              <a:rPr b="1" lang="en" sz="1100">
                <a:solidFill>
                  <a:schemeClr val="dk1"/>
                </a:solidFill>
              </a:rPr>
              <a:t>$0.023 per GB</a:t>
            </a:r>
            <a:endParaRPr b="1" sz="1100">
              <a:solidFill>
                <a:schemeClr val="dk1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b="1" lang="en" sz="1100">
                <a:solidFill>
                  <a:schemeClr val="dk1"/>
                </a:solidFill>
              </a:rPr>
              <a:t>Next 450 TB/Month (51 TB - 500 TB)</a:t>
            </a:r>
            <a:r>
              <a:rPr lang="en" sz="1100">
                <a:solidFill>
                  <a:schemeClr val="dk1"/>
                </a:solidFill>
              </a:rPr>
              <a:t>: </a:t>
            </a:r>
            <a:r>
              <a:rPr b="1" lang="en" sz="1100">
                <a:solidFill>
                  <a:schemeClr val="dk1"/>
                </a:solidFill>
              </a:rPr>
              <a:t>$0.022 per GB</a:t>
            </a:r>
            <a:endParaRPr b="1" sz="1100">
              <a:solidFill>
                <a:schemeClr val="dk1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b="1" lang="en" sz="1100">
                <a:solidFill>
                  <a:schemeClr val="dk1"/>
                </a:solidFill>
              </a:rPr>
              <a:t>Over 500 TB/Month</a:t>
            </a:r>
            <a:r>
              <a:rPr lang="en" sz="1100">
                <a:solidFill>
                  <a:schemeClr val="dk1"/>
                </a:solidFill>
              </a:rPr>
              <a:t>: </a:t>
            </a:r>
            <a:r>
              <a:rPr b="1" lang="en" sz="1100">
                <a:solidFill>
                  <a:schemeClr val="dk1"/>
                </a:solidFill>
              </a:rPr>
              <a:t>$0.021 per GB</a:t>
            </a:r>
            <a:endParaRPr b="1" sz="1100"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b="1" lang="en" sz="1100">
                <a:solidFill>
                  <a:schemeClr val="dk1"/>
                </a:solidFill>
              </a:rPr>
              <a:t>Upload Costs</a:t>
            </a:r>
            <a:r>
              <a:rPr lang="en" sz="1100">
                <a:solidFill>
                  <a:schemeClr val="dk1"/>
                </a:solidFill>
              </a:rPr>
              <a:t>:</a:t>
            </a:r>
            <a:endParaRPr sz="1100">
              <a:solidFill>
                <a:schemeClr val="dk1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b="1" lang="en" sz="1100">
                <a:solidFill>
                  <a:schemeClr val="dk1"/>
                </a:solidFill>
              </a:rPr>
              <a:t>Cost to Upload Data</a:t>
            </a:r>
            <a:r>
              <a:rPr lang="en" sz="1100">
                <a:solidFill>
                  <a:schemeClr val="dk1"/>
                </a:solidFill>
              </a:rPr>
              <a:t>: </a:t>
            </a:r>
            <a:r>
              <a:rPr b="1" lang="en" sz="1100">
                <a:solidFill>
                  <a:schemeClr val="dk1"/>
                </a:solidFill>
              </a:rPr>
              <a:t>Free</a:t>
            </a:r>
            <a:r>
              <a:rPr lang="en" sz="1100">
                <a:solidFill>
                  <a:schemeClr val="dk1"/>
                </a:solidFill>
              </a:rPr>
              <a:t> for data uploaded to S3.</a:t>
            </a:r>
            <a:endParaRPr b="1" sz="1100">
              <a:solidFill>
                <a:schemeClr val="dk1"/>
              </a:solidFill>
            </a:endParaRPr>
          </a:p>
        </p:txBody>
      </p:sp>
      <p:pic>
        <p:nvPicPr>
          <p:cNvPr id="288" name="Google Shape;288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61000" y="133825"/>
            <a:ext cx="456051" cy="3763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289" name="Google Shape;289;p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2700" y="142725"/>
            <a:ext cx="621721" cy="302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45"/>
          <p:cNvPicPr preferRelativeResize="0"/>
          <p:nvPr/>
        </p:nvPicPr>
        <p:blipFill rotWithShape="1">
          <a:blip r:embed="rId5">
            <a:alphaModFix/>
          </a:blip>
          <a:srcRect b="49248" l="38477" r="38608" t="20185"/>
          <a:stretch/>
        </p:blipFill>
        <p:spPr>
          <a:xfrm>
            <a:off x="898920" y="94680"/>
            <a:ext cx="425520" cy="371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4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279625" y="770275"/>
            <a:ext cx="685800" cy="704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4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062000" y="740775"/>
            <a:ext cx="685800" cy="704850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45"/>
          <p:cNvSpPr/>
          <p:nvPr/>
        </p:nvSpPr>
        <p:spPr>
          <a:xfrm>
            <a:off x="5808500" y="1877275"/>
            <a:ext cx="3072600" cy="2197152"/>
          </a:xfrm>
          <a:prstGeom prst="cloud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File:AWS Simple Icons Storage Amazon S3.svg - Wikimedia Commons" id="294" name="Google Shape;294;p4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716950" y="2265375"/>
            <a:ext cx="1268850" cy="12688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5" name="Google Shape;295;p45"/>
          <p:cNvCxnSpPr/>
          <p:nvPr/>
        </p:nvCxnSpPr>
        <p:spPr>
          <a:xfrm>
            <a:off x="6716950" y="1515250"/>
            <a:ext cx="337500" cy="732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96" name="Google Shape;296;p45"/>
          <p:cNvCxnSpPr/>
          <p:nvPr/>
        </p:nvCxnSpPr>
        <p:spPr>
          <a:xfrm flipH="1">
            <a:off x="7685725" y="1439500"/>
            <a:ext cx="522000" cy="791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4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Storage Costs cont. (S3)</a:t>
            </a:r>
            <a:endParaRPr/>
          </a:p>
        </p:txBody>
      </p:sp>
      <p:sp>
        <p:nvSpPr>
          <p:cNvPr id="302" name="Google Shape;302;p46"/>
          <p:cNvSpPr txBox="1"/>
          <p:nvPr>
            <p:ph idx="1" type="body"/>
          </p:nvPr>
        </p:nvSpPr>
        <p:spPr>
          <a:xfrm>
            <a:off x="76200" y="1093100"/>
            <a:ext cx="54294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</a:rPr>
              <a:t>GET Requests and Data Transfer Costs</a:t>
            </a:r>
            <a:endParaRPr b="1" sz="1100"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b="1" lang="en" sz="1100">
                <a:solidFill>
                  <a:schemeClr val="dk1"/>
                </a:solidFill>
              </a:rPr>
              <a:t>GET Request Costs</a:t>
            </a:r>
            <a:r>
              <a:rPr lang="en" sz="1100">
                <a:solidFill>
                  <a:schemeClr val="dk1"/>
                </a:solidFill>
              </a:rPr>
              <a:t>:</a:t>
            </a:r>
            <a:endParaRPr sz="1100">
              <a:solidFill>
                <a:schemeClr val="dk1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b="1" lang="en" sz="1100">
                <a:solidFill>
                  <a:schemeClr val="dk1"/>
                </a:solidFill>
              </a:rPr>
              <a:t>$0.0004 per 1,000 GET requests</a:t>
            </a:r>
            <a:r>
              <a:rPr lang="en" sz="1100">
                <a:solidFill>
                  <a:schemeClr val="dk1"/>
                </a:solidFill>
              </a:rPr>
              <a:t>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b="1" lang="en" sz="1100">
                <a:solidFill>
                  <a:schemeClr val="dk1"/>
                </a:solidFill>
              </a:rPr>
              <a:t>Data Transfer In AWS</a:t>
            </a:r>
            <a:endParaRPr b="1" sz="1100">
              <a:solidFill>
                <a:schemeClr val="dk1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b="1" lang="en" sz="1100">
                <a:solidFill>
                  <a:schemeClr val="dk1"/>
                </a:solidFill>
              </a:rPr>
              <a:t>FREE</a:t>
            </a:r>
            <a:r>
              <a:rPr lang="en" sz="1100">
                <a:solidFill>
                  <a:schemeClr val="dk1"/>
                </a:solidFill>
              </a:rPr>
              <a:t> in the same region</a:t>
            </a:r>
            <a:endParaRPr sz="1100">
              <a:solidFill>
                <a:schemeClr val="dk1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b="1" lang="en" sz="1100">
                <a:solidFill>
                  <a:schemeClr val="dk1"/>
                </a:solidFill>
              </a:rPr>
              <a:t>$0.02 per GB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b="1" lang="en" sz="1100">
                <a:solidFill>
                  <a:schemeClr val="dk1"/>
                </a:solidFill>
              </a:rPr>
              <a:t>Data Transfer Out of AWS</a:t>
            </a:r>
            <a:r>
              <a:rPr lang="en" sz="1100">
                <a:solidFill>
                  <a:schemeClr val="dk1"/>
                </a:solidFill>
              </a:rPr>
              <a:t>:</a:t>
            </a:r>
            <a:endParaRPr sz="1100">
              <a:solidFill>
                <a:schemeClr val="dk1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b="1" lang="en" sz="1100">
                <a:solidFill>
                  <a:schemeClr val="dk1"/>
                </a:solidFill>
              </a:rPr>
              <a:t>$0.09 per GB</a:t>
            </a:r>
            <a:r>
              <a:rPr lang="en" sz="1100">
                <a:solidFill>
                  <a:schemeClr val="dk1"/>
                </a:solidFill>
              </a:rPr>
              <a:t> for the first </a:t>
            </a:r>
            <a:r>
              <a:rPr b="1" lang="en" sz="1100">
                <a:solidFill>
                  <a:schemeClr val="dk1"/>
                </a:solidFill>
              </a:rPr>
              <a:t>10 TB</a:t>
            </a:r>
            <a:r>
              <a:rPr lang="en" sz="1100">
                <a:solidFill>
                  <a:schemeClr val="dk1"/>
                </a:solidFill>
              </a:rPr>
              <a:t> transferred out to the internet.</a:t>
            </a:r>
            <a:endParaRPr sz="1100">
              <a:solidFill>
                <a:schemeClr val="dk1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b="1" lang="en" sz="1100">
                <a:solidFill>
                  <a:schemeClr val="dk1"/>
                </a:solidFill>
              </a:rPr>
              <a:t>$0.085 per GB</a:t>
            </a:r>
            <a:r>
              <a:rPr lang="en" sz="1100">
                <a:solidFill>
                  <a:schemeClr val="dk1"/>
                </a:solidFill>
              </a:rPr>
              <a:t> for the next </a:t>
            </a:r>
            <a:r>
              <a:rPr b="1" lang="en" sz="1100">
                <a:solidFill>
                  <a:schemeClr val="dk1"/>
                </a:solidFill>
              </a:rPr>
              <a:t>40 TB</a:t>
            </a:r>
            <a:r>
              <a:rPr lang="en" sz="1100">
                <a:solidFill>
                  <a:schemeClr val="dk1"/>
                </a:solidFill>
              </a:rPr>
              <a:t> (11 TB - 50 TB).</a:t>
            </a:r>
            <a:endParaRPr sz="1100">
              <a:solidFill>
                <a:schemeClr val="dk1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b="1" lang="en" sz="1100">
                <a:solidFill>
                  <a:schemeClr val="dk1"/>
                </a:solidFill>
              </a:rPr>
              <a:t>$0.07 per GB</a:t>
            </a:r>
            <a:r>
              <a:rPr lang="en" sz="1100">
                <a:solidFill>
                  <a:schemeClr val="dk1"/>
                </a:solidFill>
              </a:rPr>
              <a:t> for the next </a:t>
            </a:r>
            <a:r>
              <a:rPr b="1" lang="en" sz="1100">
                <a:solidFill>
                  <a:schemeClr val="dk1"/>
                </a:solidFill>
              </a:rPr>
              <a:t>100 TB</a:t>
            </a:r>
            <a:r>
              <a:rPr lang="en" sz="1100">
                <a:solidFill>
                  <a:schemeClr val="dk1"/>
                </a:solidFill>
              </a:rPr>
              <a:t> (51 TB - 150 TB).</a:t>
            </a:r>
            <a:endParaRPr sz="1100">
              <a:solidFill>
                <a:schemeClr val="dk1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b="1" lang="en" sz="1100">
                <a:solidFill>
                  <a:schemeClr val="dk1"/>
                </a:solidFill>
              </a:rPr>
              <a:t>$0.05 per GB</a:t>
            </a:r>
            <a:r>
              <a:rPr lang="en" sz="1100">
                <a:solidFill>
                  <a:schemeClr val="dk1"/>
                </a:solidFill>
              </a:rPr>
              <a:t> for transfers greater than </a:t>
            </a:r>
            <a:r>
              <a:rPr b="1" lang="en" sz="1100">
                <a:solidFill>
                  <a:schemeClr val="dk1"/>
                </a:solidFill>
              </a:rPr>
              <a:t>150 TB</a:t>
            </a:r>
            <a:r>
              <a:rPr lang="en" sz="1100">
                <a:solidFill>
                  <a:schemeClr val="dk1"/>
                </a:solidFill>
              </a:rPr>
              <a:t>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dk1"/>
              </a:solidFill>
            </a:endParaRPr>
          </a:p>
        </p:txBody>
      </p:sp>
      <p:pic>
        <p:nvPicPr>
          <p:cNvPr id="303" name="Google Shape;303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61000" y="133825"/>
            <a:ext cx="456051" cy="3763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304" name="Google Shape;304;p4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2700" y="142725"/>
            <a:ext cx="621721" cy="302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46"/>
          <p:cNvPicPr preferRelativeResize="0"/>
          <p:nvPr/>
        </p:nvPicPr>
        <p:blipFill rotWithShape="1">
          <a:blip r:embed="rId5">
            <a:alphaModFix/>
          </a:blip>
          <a:srcRect b="49248" l="38477" r="38608" t="20185"/>
          <a:stretch/>
        </p:blipFill>
        <p:spPr>
          <a:xfrm>
            <a:off x="898920" y="94680"/>
            <a:ext cx="425520" cy="37152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6" name="Google Shape;306;p46"/>
          <p:cNvGrpSpPr/>
          <p:nvPr/>
        </p:nvGrpSpPr>
        <p:grpSpPr>
          <a:xfrm>
            <a:off x="5716350" y="1625575"/>
            <a:ext cx="3072600" cy="2197152"/>
            <a:chOff x="5640150" y="1111200"/>
            <a:chExt cx="3072600" cy="2197152"/>
          </a:xfrm>
        </p:grpSpPr>
        <p:sp>
          <p:nvSpPr>
            <p:cNvPr id="307" name="Google Shape;307;p46"/>
            <p:cNvSpPr/>
            <p:nvPr/>
          </p:nvSpPr>
          <p:spPr>
            <a:xfrm>
              <a:off x="5640150" y="1111200"/>
              <a:ext cx="3072600" cy="2197152"/>
            </a:xfrm>
            <a:prstGeom prst="cloud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descr="File:AWS Simple Icons Storage Amazon S3.svg - Wikimedia Commons" id="308" name="Google Shape;308;p46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5916275" y="1604350"/>
              <a:ext cx="1089100" cy="10891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9" name="Google Shape;309;p46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7677638" y="1739400"/>
              <a:ext cx="832625" cy="81897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310" name="Google Shape;310;p46"/>
            <p:cNvCxnSpPr>
              <a:stCxn id="308" idx="3"/>
              <a:endCxn id="309" idx="1"/>
            </p:cNvCxnSpPr>
            <p:nvPr/>
          </p:nvCxnSpPr>
          <p:spPr>
            <a:xfrm>
              <a:off x="7005375" y="2148900"/>
              <a:ext cx="672300" cy="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</p:grpSp>
      <p:pic>
        <p:nvPicPr>
          <p:cNvPr id="311" name="Google Shape;311;p4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279625" y="770275"/>
            <a:ext cx="685800" cy="704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4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062000" y="740775"/>
            <a:ext cx="685800" cy="7048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13" name="Google Shape;313;p46"/>
          <p:cNvCxnSpPr/>
          <p:nvPr/>
        </p:nvCxnSpPr>
        <p:spPr>
          <a:xfrm>
            <a:off x="6716950" y="1515250"/>
            <a:ext cx="337500" cy="732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stealth"/>
            <a:tailEnd len="med" w="med" type="none"/>
          </a:ln>
        </p:spPr>
      </p:cxnSp>
      <p:cxnSp>
        <p:nvCxnSpPr>
          <p:cNvPr id="314" name="Google Shape;314;p46"/>
          <p:cNvCxnSpPr/>
          <p:nvPr/>
        </p:nvCxnSpPr>
        <p:spPr>
          <a:xfrm flipH="1">
            <a:off x="7685725" y="1439500"/>
            <a:ext cx="522000" cy="791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stealth"/>
            <a:tailEnd len="med" w="med" type="none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