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3" r:id="rId2"/>
    <p:sldMasterId id="2147483674" r:id="rId3"/>
  </p:sldMasterIdLst>
  <p:notesMasterIdLst>
    <p:notesMasterId r:id="rId95"/>
  </p:notesMasterIdLst>
  <p:handoutMasterIdLst>
    <p:handoutMasterId r:id="rId96"/>
  </p:handoutMasterIdLst>
  <p:sldIdLst>
    <p:sldId id="290" r:id="rId4"/>
    <p:sldId id="275" r:id="rId5"/>
    <p:sldId id="301" r:id="rId6"/>
    <p:sldId id="413" r:id="rId7"/>
    <p:sldId id="446" r:id="rId8"/>
    <p:sldId id="291" r:id="rId9"/>
    <p:sldId id="342" r:id="rId10"/>
    <p:sldId id="343" r:id="rId11"/>
    <p:sldId id="344" r:id="rId12"/>
    <p:sldId id="345" r:id="rId13"/>
    <p:sldId id="348" r:id="rId14"/>
    <p:sldId id="349" r:id="rId15"/>
    <p:sldId id="350" r:id="rId16"/>
    <p:sldId id="363" r:id="rId17"/>
    <p:sldId id="361" r:id="rId18"/>
    <p:sldId id="395" r:id="rId19"/>
    <p:sldId id="355" r:id="rId20"/>
    <p:sldId id="364" r:id="rId21"/>
    <p:sldId id="396" r:id="rId22"/>
    <p:sldId id="365" r:id="rId23"/>
    <p:sldId id="398" r:id="rId24"/>
    <p:sldId id="366" r:id="rId25"/>
    <p:sldId id="367" r:id="rId26"/>
    <p:sldId id="371" r:id="rId27"/>
    <p:sldId id="450" r:id="rId28"/>
    <p:sldId id="357" r:id="rId29"/>
    <p:sldId id="373" r:id="rId30"/>
    <p:sldId id="374" r:id="rId31"/>
    <p:sldId id="376" r:id="rId32"/>
    <p:sldId id="375" r:id="rId33"/>
    <p:sldId id="377" r:id="rId34"/>
    <p:sldId id="397" r:id="rId35"/>
    <p:sldId id="399" r:id="rId36"/>
    <p:sldId id="297" r:id="rId37"/>
    <p:sldId id="336" r:id="rId38"/>
    <p:sldId id="400" r:id="rId39"/>
    <p:sldId id="382" r:id="rId40"/>
    <p:sldId id="401" r:id="rId41"/>
    <p:sldId id="403" r:id="rId42"/>
    <p:sldId id="402" r:id="rId43"/>
    <p:sldId id="404" r:id="rId44"/>
    <p:sldId id="414" r:id="rId45"/>
    <p:sldId id="405" r:id="rId46"/>
    <p:sldId id="415" r:id="rId47"/>
    <p:sldId id="420" r:id="rId48"/>
    <p:sldId id="449" r:id="rId49"/>
    <p:sldId id="421" r:id="rId50"/>
    <p:sldId id="406" r:id="rId51"/>
    <p:sldId id="433" r:id="rId52"/>
    <p:sldId id="407" r:id="rId53"/>
    <p:sldId id="434" r:id="rId54"/>
    <p:sldId id="408" r:id="rId55"/>
    <p:sldId id="435" r:id="rId56"/>
    <p:sldId id="409" r:id="rId57"/>
    <p:sldId id="411" r:id="rId58"/>
    <p:sldId id="448" r:id="rId59"/>
    <p:sldId id="451" r:id="rId60"/>
    <p:sldId id="410" r:id="rId61"/>
    <p:sldId id="436" r:id="rId62"/>
    <p:sldId id="383" r:id="rId63"/>
    <p:sldId id="384" r:id="rId64"/>
    <p:sldId id="385" r:id="rId65"/>
    <p:sldId id="386" r:id="rId66"/>
    <p:sldId id="387" r:id="rId67"/>
    <p:sldId id="394" r:id="rId68"/>
    <p:sldId id="412" r:id="rId69"/>
    <p:sldId id="393" r:id="rId70"/>
    <p:sldId id="424" r:id="rId71"/>
    <p:sldId id="260" r:id="rId72"/>
    <p:sldId id="326" r:id="rId73"/>
    <p:sldId id="327" r:id="rId74"/>
    <p:sldId id="328" r:id="rId75"/>
    <p:sldId id="341" r:id="rId76"/>
    <p:sldId id="340" r:id="rId77"/>
    <p:sldId id="330" r:id="rId78"/>
    <p:sldId id="335" r:id="rId79"/>
    <p:sldId id="437" r:id="rId80"/>
    <p:sldId id="438" r:id="rId81"/>
    <p:sldId id="439" r:id="rId82"/>
    <p:sldId id="440" r:id="rId83"/>
    <p:sldId id="441" r:id="rId84"/>
    <p:sldId id="443" r:id="rId85"/>
    <p:sldId id="447" r:id="rId86"/>
    <p:sldId id="444" r:id="rId87"/>
    <p:sldId id="445" r:id="rId88"/>
    <p:sldId id="331" r:id="rId89"/>
    <p:sldId id="332" r:id="rId90"/>
    <p:sldId id="333" r:id="rId91"/>
    <p:sldId id="334" r:id="rId92"/>
    <p:sldId id="422" r:id="rId93"/>
    <p:sldId id="423" r:id="rId9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90" d="100"/>
          <a:sy n="90" d="100"/>
        </p:scale>
        <p:origin x="-1336" y="-5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70" Type="http://schemas.openxmlformats.org/officeDocument/2006/relationships/slide" Target="slides/slide67.xml"/><Relationship Id="rId71" Type="http://schemas.openxmlformats.org/officeDocument/2006/relationships/slide" Target="slides/slide68.xml"/><Relationship Id="rId72" Type="http://schemas.openxmlformats.org/officeDocument/2006/relationships/slide" Target="slides/slide69.xml"/><Relationship Id="rId73" Type="http://schemas.openxmlformats.org/officeDocument/2006/relationships/slide" Target="slides/slide70.xml"/><Relationship Id="rId74" Type="http://schemas.openxmlformats.org/officeDocument/2006/relationships/slide" Target="slides/slide71.xml"/><Relationship Id="rId75" Type="http://schemas.openxmlformats.org/officeDocument/2006/relationships/slide" Target="slides/slide72.xml"/><Relationship Id="rId76" Type="http://schemas.openxmlformats.org/officeDocument/2006/relationships/slide" Target="slides/slide73.xml"/><Relationship Id="rId77" Type="http://schemas.openxmlformats.org/officeDocument/2006/relationships/slide" Target="slides/slide74.xml"/><Relationship Id="rId78" Type="http://schemas.openxmlformats.org/officeDocument/2006/relationships/slide" Target="slides/slide75.xml"/><Relationship Id="rId79" Type="http://schemas.openxmlformats.org/officeDocument/2006/relationships/slide" Target="slides/slide76.xml"/><Relationship Id="rId90" Type="http://schemas.openxmlformats.org/officeDocument/2006/relationships/slide" Target="slides/slide87.xml"/><Relationship Id="rId91" Type="http://schemas.openxmlformats.org/officeDocument/2006/relationships/slide" Target="slides/slide88.xml"/><Relationship Id="rId92" Type="http://schemas.openxmlformats.org/officeDocument/2006/relationships/slide" Target="slides/slide89.xml"/><Relationship Id="rId93" Type="http://schemas.openxmlformats.org/officeDocument/2006/relationships/slide" Target="slides/slide90.xml"/><Relationship Id="rId94" Type="http://schemas.openxmlformats.org/officeDocument/2006/relationships/slide" Target="slides/slide91.xml"/><Relationship Id="rId95" Type="http://schemas.openxmlformats.org/officeDocument/2006/relationships/notesMaster" Target="notesMasters/notesMaster1.xml"/><Relationship Id="rId96" Type="http://schemas.openxmlformats.org/officeDocument/2006/relationships/handoutMaster" Target="handoutMasters/handoutMaster1.xml"/><Relationship Id="rId97" Type="http://schemas.openxmlformats.org/officeDocument/2006/relationships/printerSettings" Target="printerSettings/printerSettings1.bin"/><Relationship Id="rId98" Type="http://schemas.openxmlformats.org/officeDocument/2006/relationships/presProps" Target="presProps.xml"/><Relationship Id="rId99" Type="http://schemas.openxmlformats.org/officeDocument/2006/relationships/viewProps" Target="viewProps.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63" Type="http://schemas.openxmlformats.org/officeDocument/2006/relationships/slide" Target="slides/slide60.xml"/><Relationship Id="rId64" Type="http://schemas.openxmlformats.org/officeDocument/2006/relationships/slide" Target="slides/slide61.xml"/><Relationship Id="rId65" Type="http://schemas.openxmlformats.org/officeDocument/2006/relationships/slide" Target="slides/slide62.xml"/><Relationship Id="rId66" Type="http://schemas.openxmlformats.org/officeDocument/2006/relationships/slide" Target="slides/slide63.xml"/><Relationship Id="rId67" Type="http://schemas.openxmlformats.org/officeDocument/2006/relationships/slide" Target="slides/slide64.xml"/><Relationship Id="rId68" Type="http://schemas.openxmlformats.org/officeDocument/2006/relationships/slide" Target="slides/slide65.xml"/><Relationship Id="rId69" Type="http://schemas.openxmlformats.org/officeDocument/2006/relationships/slide" Target="slides/slide66.xml"/><Relationship Id="rId100" Type="http://schemas.openxmlformats.org/officeDocument/2006/relationships/theme" Target="theme/theme1.xml"/><Relationship Id="rId80" Type="http://schemas.openxmlformats.org/officeDocument/2006/relationships/slide" Target="slides/slide77.xml"/><Relationship Id="rId81" Type="http://schemas.openxmlformats.org/officeDocument/2006/relationships/slide" Target="slides/slide78.xml"/><Relationship Id="rId82" Type="http://schemas.openxmlformats.org/officeDocument/2006/relationships/slide" Target="slides/slide79.xml"/><Relationship Id="rId83" Type="http://schemas.openxmlformats.org/officeDocument/2006/relationships/slide" Target="slides/slide80.xml"/><Relationship Id="rId84" Type="http://schemas.openxmlformats.org/officeDocument/2006/relationships/slide" Target="slides/slide81.xml"/><Relationship Id="rId85" Type="http://schemas.openxmlformats.org/officeDocument/2006/relationships/slide" Target="slides/slide82.xml"/><Relationship Id="rId86" Type="http://schemas.openxmlformats.org/officeDocument/2006/relationships/slide" Target="slides/slide83.xml"/><Relationship Id="rId87" Type="http://schemas.openxmlformats.org/officeDocument/2006/relationships/slide" Target="slides/slide84.xml"/><Relationship Id="rId88" Type="http://schemas.openxmlformats.org/officeDocument/2006/relationships/slide" Target="slides/slide85.xml"/><Relationship Id="rId89" Type="http://schemas.openxmlformats.org/officeDocument/2006/relationships/slide" Target="slides/slide8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C351DE-8C73-6841-81E7-ADD499FA3485}" type="datetimeFigureOut">
              <a:rPr lang="nl-NL" smtClean="0"/>
              <a:t>19/11/18</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4C4EA0C-E5C4-AA42-82AB-B71AD7C69470}" type="slidenum">
              <a:rPr lang="nl-NL" smtClean="0"/>
              <a:t>‹#›</a:t>
            </a:fld>
            <a:endParaRPr lang="nl-NL"/>
          </a:p>
        </p:txBody>
      </p:sp>
    </p:spTree>
    <p:extLst>
      <p:ext uri="{BB962C8B-B14F-4D97-AF65-F5344CB8AC3E}">
        <p14:creationId xmlns:p14="http://schemas.microsoft.com/office/powerpoint/2010/main" val="22806802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BA2FBF-AD10-324B-8EB6-E40E5B61CB86}" type="datetimeFigureOut">
              <a:rPr lang="en-US" smtClean="0"/>
              <a:t>19/11/18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7ACA3D-6435-B84C-9109-D7B61E90BCE3}" type="slidenum">
              <a:rPr lang="en-US" smtClean="0"/>
              <a:t>‹#›</a:t>
            </a:fld>
            <a:endParaRPr lang="en-US"/>
          </a:p>
        </p:txBody>
      </p:sp>
    </p:spTree>
    <p:extLst>
      <p:ext uri="{BB962C8B-B14F-4D97-AF65-F5344CB8AC3E}">
        <p14:creationId xmlns:p14="http://schemas.microsoft.com/office/powerpoint/2010/main" val="284744563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a:t>
            </a:fld>
            <a:endParaRPr lang="en-US"/>
          </a:p>
        </p:txBody>
      </p:sp>
    </p:spTree>
    <p:extLst>
      <p:ext uri="{BB962C8B-B14F-4D97-AF65-F5344CB8AC3E}">
        <p14:creationId xmlns:p14="http://schemas.microsoft.com/office/powerpoint/2010/main" val="2619718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16</a:t>
            </a:fld>
            <a:endParaRPr lang="en-US"/>
          </a:p>
        </p:txBody>
      </p:sp>
    </p:spTree>
    <p:extLst>
      <p:ext uri="{BB962C8B-B14F-4D97-AF65-F5344CB8AC3E}">
        <p14:creationId xmlns:p14="http://schemas.microsoft.com/office/powerpoint/2010/main" val="2652637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17</a:t>
            </a:fld>
            <a:endParaRPr lang="en-US"/>
          </a:p>
        </p:txBody>
      </p:sp>
    </p:spTree>
    <p:extLst>
      <p:ext uri="{BB962C8B-B14F-4D97-AF65-F5344CB8AC3E}">
        <p14:creationId xmlns:p14="http://schemas.microsoft.com/office/powerpoint/2010/main" val="2560654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18</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19</a:t>
            </a:fld>
            <a:endParaRPr lang="en-US"/>
          </a:p>
        </p:txBody>
      </p:sp>
    </p:spTree>
    <p:extLst>
      <p:ext uri="{BB962C8B-B14F-4D97-AF65-F5344CB8AC3E}">
        <p14:creationId xmlns:p14="http://schemas.microsoft.com/office/powerpoint/2010/main" val="170663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20</a:t>
            </a:fld>
            <a:endParaRPr lang="en-US"/>
          </a:p>
        </p:txBody>
      </p:sp>
    </p:spTree>
    <p:extLst>
      <p:ext uri="{BB962C8B-B14F-4D97-AF65-F5344CB8AC3E}">
        <p14:creationId xmlns:p14="http://schemas.microsoft.com/office/powerpoint/2010/main" val="508707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21</a:t>
            </a:fld>
            <a:endParaRPr lang="en-US"/>
          </a:p>
        </p:txBody>
      </p:sp>
    </p:spTree>
    <p:extLst>
      <p:ext uri="{BB962C8B-B14F-4D97-AF65-F5344CB8AC3E}">
        <p14:creationId xmlns:p14="http://schemas.microsoft.com/office/powerpoint/2010/main" val="508707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22</a:t>
            </a:fld>
            <a:endParaRPr lang="en-US"/>
          </a:p>
        </p:txBody>
      </p:sp>
    </p:spTree>
    <p:extLst>
      <p:ext uri="{BB962C8B-B14F-4D97-AF65-F5344CB8AC3E}">
        <p14:creationId xmlns:p14="http://schemas.microsoft.com/office/powerpoint/2010/main" val="138769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23</a:t>
            </a:fld>
            <a:endParaRPr lang="en-US"/>
          </a:p>
        </p:txBody>
      </p:sp>
    </p:spTree>
    <p:extLst>
      <p:ext uri="{BB962C8B-B14F-4D97-AF65-F5344CB8AC3E}">
        <p14:creationId xmlns:p14="http://schemas.microsoft.com/office/powerpoint/2010/main" val="170663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24</a:t>
            </a:fld>
            <a:endParaRPr lang="en-US"/>
          </a:p>
        </p:txBody>
      </p:sp>
    </p:spTree>
    <p:extLst>
      <p:ext uri="{BB962C8B-B14F-4D97-AF65-F5344CB8AC3E}">
        <p14:creationId xmlns:p14="http://schemas.microsoft.com/office/powerpoint/2010/main" val="15949698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26</a:t>
            </a:fld>
            <a:endParaRPr lang="en-US"/>
          </a:p>
        </p:txBody>
      </p:sp>
    </p:spTree>
    <p:extLst>
      <p:ext uri="{BB962C8B-B14F-4D97-AF65-F5344CB8AC3E}">
        <p14:creationId xmlns:p14="http://schemas.microsoft.com/office/powerpoint/2010/main" val="1874925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a:t>
            </a:fld>
            <a:endParaRPr lang="en-US"/>
          </a:p>
        </p:txBody>
      </p:sp>
    </p:spTree>
    <p:extLst>
      <p:ext uri="{BB962C8B-B14F-4D97-AF65-F5344CB8AC3E}">
        <p14:creationId xmlns:p14="http://schemas.microsoft.com/office/powerpoint/2010/main" val="2453509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27</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28</a:t>
            </a:fld>
            <a:endParaRPr lang="en-US"/>
          </a:p>
        </p:txBody>
      </p:sp>
    </p:spTree>
    <p:extLst>
      <p:ext uri="{BB962C8B-B14F-4D97-AF65-F5344CB8AC3E}">
        <p14:creationId xmlns:p14="http://schemas.microsoft.com/office/powerpoint/2010/main" val="8404249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29</a:t>
            </a:fld>
            <a:endParaRPr lang="en-US"/>
          </a:p>
        </p:txBody>
      </p:sp>
    </p:spTree>
    <p:extLst>
      <p:ext uri="{BB962C8B-B14F-4D97-AF65-F5344CB8AC3E}">
        <p14:creationId xmlns:p14="http://schemas.microsoft.com/office/powerpoint/2010/main" val="549433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30</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31</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32</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33</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34</a:t>
            </a:fld>
            <a:endParaRPr lang="en-US"/>
          </a:p>
        </p:txBody>
      </p:sp>
    </p:spTree>
    <p:extLst>
      <p:ext uri="{BB962C8B-B14F-4D97-AF65-F5344CB8AC3E}">
        <p14:creationId xmlns:p14="http://schemas.microsoft.com/office/powerpoint/2010/main" val="2092691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36</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37</a:t>
            </a:fld>
            <a:endParaRPr lang="en-US"/>
          </a:p>
        </p:txBody>
      </p:sp>
    </p:spTree>
    <p:extLst>
      <p:ext uri="{BB962C8B-B14F-4D97-AF65-F5344CB8AC3E}">
        <p14:creationId xmlns:p14="http://schemas.microsoft.com/office/powerpoint/2010/main" val="116034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38</a:t>
            </a:fld>
            <a:endParaRPr lang="en-US"/>
          </a:p>
        </p:txBody>
      </p:sp>
    </p:spTree>
    <p:extLst>
      <p:ext uri="{BB962C8B-B14F-4D97-AF65-F5344CB8AC3E}">
        <p14:creationId xmlns:p14="http://schemas.microsoft.com/office/powerpoint/2010/main" val="1160341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39</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40</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41</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42</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43</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44</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45</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47</a:t>
            </a:fld>
            <a:endParaRPr lang="en-US"/>
          </a:p>
        </p:txBody>
      </p:sp>
    </p:spTree>
    <p:extLst>
      <p:ext uri="{BB962C8B-B14F-4D97-AF65-F5344CB8AC3E}">
        <p14:creationId xmlns:p14="http://schemas.microsoft.com/office/powerpoint/2010/main" val="6579568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48</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a:t>
            </a:fld>
            <a:endParaRPr lang="en-US"/>
          </a:p>
        </p:txBody>
      </p:sp>
    </p:spTree>
    <p:extLst>
      <p:ext uri="{BB962C8B-B14F-4D97-AF65-F5344CB8AC3E}">
        <p14:creationId xmlns:p14="http://schemas.microsoft.com/office/powerpoint/2010/main" val="36013222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49</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50</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51</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52</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53</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54</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55</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56</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57</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58</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6</a:t>
            </a:fld>
            <a:endParaRPr lang="en-US"/>
          </a:p>
        </p:txBody>
      </p:sp>
    </p:spTree>
    <p:extLst>
      <p:ext uri="{BB962C8B-B14F-4D97-AF65-F5344CB8AC3E}">
        <p14:creationId xmlns:p14="http://schemas.microsoft.com/office/powerpoint/2010/main" val="36013222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59</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60</a:t>
            </a:fld>
            <a:endParaRPr lang="en-US"/>
          </a:p>
        </p:txBody>
      </p:sp>
    </p:spTree>
    <p:extLst>
      <p:ext uri="{BB962C8B-B14F-4D97-AF65-F5344CB8AC3E}">
        <p14:creationId xmlns:p14="http://schemas.microsoft.com/office/powerpoint/2010/main" val="25606546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371600" y="1143000"/>
            <a:ext cx="4114800" cy="3086100"/>
          </a:xfrm>
        </p:spPr>
      </p:sp>
      <p:sp>
        <p:nvSpPr>
          <p:cNvPr id="3" name="Tijdelijke aanduiding voor notities 2"/>
          <p:cNvSpPr>
            <a:spLocks noGrp="1"/>
          </p:cNvSpPr>
          <p:nvPr>
            <p:ph type="body" idx="1"/>
          </p:nvPr>
        </p:nvSpPr>
        <p:spPr/>
        <p:txBody>
          <a:bodyPr/>
          <a:lstStyle/>
          <a:p>
            <a:endParaRPr lang="en-US" sz="1200" b="0" i="0" u="none" strike="noStrike" kern="1200" cap="none" dirty="0" smtClean="0">
              <a:solidFill>
                <a:schemeClr val="dk1"/>
              </a:solidFill>
              <a:effectLst/>
              <a:latin typeface="Calibri"/>
              <a:ea typeface="Calibri"/>
              <a:cs typeface="Calibri"/>
              <a:sym typeface="Calibri"/>
            </a:endParaRPr>
          </a:p>
        </p:txBody>
      </p:sp>
      <p:sp>
        <p:nvSpPr>
          <p:cNvPr id="4" name="Tijdelijke aanduiding voor dianumm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61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3319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62</a:t>
            </a:fld>
            <a:endParaRPr lang="en-US"/>
          </a:p>
        </p:txBody>
      </p:sp>
    </p:spTree>
    <p:extLst>
      <p:ext uri="{BB962C8B-B14F-4D97-AF65-F5344CB8AC3E}">
        <p14:creationId xmlns:p14="http://schemas.microsoft.com/office/powerpoint/2010/main" val="24453265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63</a:t>
            </a:fld>
            <a:endParaRPr lang="en-US"/>
          </a:p>
        </p:txBody>
      </p:sp>
    </p:spTree>
    <p:extLst>
      <p:ext uri="{BB962C8B-B14F-4D97-AF65-F5344CB8AC3E}">
        <p14:creationId xmlns:p14="http://schemas.microsoft.com/office/powerpoint/2010/main" val="34055252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t>64</a:t>
            </a:fld>
            <a:endParaRPr lang="en-US"/>
          </a:p>
        </p:txBody>
      </p:sp>
    </p:spTree>
    <p:extLst>
      <p:ext uri="{BB962C8B-B14F-4D97-AF65-F5344CB8AC3E}">
        <p14:creationId xmlns:p14="http://schemas.microsoft.com/office/powerpoint/2010/main" val="9741713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7105" name="Shape 233"/>
          <p:cNvSpPr>
            <a:spLocks noGrp="1" noRot="1" noChangeAspect="1" noTextEdit="1"/>
          </p:cNvSpPr>
          <p:nvPr>
            <p:ph type="sldImg" idx="2"/>
          </p:nvPr>
        </p:nvSpPr>
        <p:spPr>
          <a:xfrm>
            <a:off x="1143000" y="685800"/>
            <a:ext cx="4572000" cy="3429000"/>
          </a:xfrm>
          <a:noFill/>
          <a:ln>
            <a:headEnd/>
            <a:tailEnd/>
          </a:ln>
        </p:spPr>
      </p:sp>
      <p:sp>
        <p:nvSpPr>
          <p:cNvPr id="234" name="Shape 234">
            <a:extLst>
              <a:ext uri="{FF2B5EF4-FFF2-40B4-BE49-F238E27FC236}">
                <a16:creationId xmlns="" xmlns:a16="http://schemas.microsoft.com/office/drawing/2014/main" id="{A744A006-FDFF-2747-847A-15BAB89B95E4}"/>
              </a:ext>
            </a:extLst>
          </p:cNvPr>
          <p:cNvSpPr txBox="1">
            <a:spLocks noGrp="1"/>
          </p:cNvSpPr>
          <p:nvPr>
            <p:ph type="body" idx="1"/>
          </p:nvPr>
        </p:nvSpPr>
        <p:spPr/>
        <p:txBody>
          <a:bodyPr>
            <a:noAutofit/>
          </a:bodyPr>
          <a:lstStyle>
            <a:lvl1pPr indent="-304800">
              <a:defRPr sz="1400">
                <a:solidFill>
                  <a:srgbClr val="000000"/>
                </a:solidFill>
                <a:latin typeface="Arial" charset="0"/>
                <a:ea typeface="ＭＳ Ｐゴシック" charset="0"/>
                <a:cs typeface="Arial"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743200" indent="-29845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6pPr>
            <a:lvl7pPr marL="3200400" indent="-29845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7pPr>
            <a:lvl8pPr marL="3657600" indent="-29845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8pPr>
            <a:lvl9pPr marL="4114800" indent="-29845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9pPr>
          </a:lstStyle>
          <a:p>
            <a:pPr eaLnBrk="1" hangingPunct="1">
              <a:buClr>
                <a:srgbClr val="ED561B"/>
              </a:buClr>
              <a:buFont typeface="Average" charset="0"/>
              <a:buChar char="●"/>
            </a:pPr>
            <a:endParaRPr lang="en-US" sz="1200"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7ACA3D-6435-B84C-9109-D7B61E90BCE3}" type="slidenum">
              <a:rPr lang="en-US" smtClean="0">
                <a:solidFill>
                  <a:prstClr val="black"/>
                </a:solidFill>
                <a:latin typeface="Calibri"/>
              </a:rPr>
              <a:pPr/>
              <a:t>66</a:t>
            </a:fld>
            <a:endParaRPr lang="en-US">
              <a:solidFill>
                <a:prstClr val="black"/>
              </a:solidFill>
              <a:latin typeface="Calibri"/>
            </a:endParaRPr>
          </a:p>
        </p:txBody>
      </p:sp>
    </p:spTree>
    <p:extLst>
      <p:ext uri="{BB962C8B-B14F-4D97-AF65-F5344CB8AC3E}">
        <p14:creationId xmlns:p14="http://schemas.microsoft.com/office/powerpoint/2010/main" val="116034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69</a:t>
            </a:fld>
            <a:endParaRPr lang="en-US"/>
          </a:p>
        </p:txBody>
      </p:sp>
    </p:spTree>
    <p:extLst>
      <p:ext uri="{BB962C8B-B14F-4D97-AF65-F5344CB8AC3E}">
        <p14:creationId xmlns:p14="http://schemas.microsoft.com/office/powerpoint/2010/main" val="1556284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7</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70</a:t>
            </a:fld>
            <a:endParaRPr lang="en-US"/>
          </a:p>
        </p:txBody>
      </p:sp>
    </p:spTree>
    <p:extLst>
      <p:ext uri="{BB962C8B-B14F-4D97-AF65-F5344CB8AC3E}">
        <p14:creationId xmlns:p14="http://schemas.microsoft.com/office/powerpoint/2010/main" val="18761935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78</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79</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80</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81</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82</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83</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84</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85</a:t>
            </a:fld>
            <a:endParaRPr lang="en-US"/>
          </a:p>
        </p:txBody>
      </p:sp>
    </p:spTree>
    <p:extLst>
      <p:ext uri="{BB962C8B-B14F-4D97-AF65-F5344CB8AC3E}">
        <p14:creationId xmlns:p14="http://schemas.microsoft.com/office/powerpoint/2010/main" val="36778567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 name="Shape 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9</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11</a:t>
            </a:fld>
            <a:endParaRPr lang="en-US"/>
          </a:p>
        </p:txBody>
      </p:sp>
    </p:spTree>
    <p:extLst>
      <p:ext uri="{BB962C8B-B14F-4D97-AF65-F5344CB8AC3E}">
        <p14:creationId xmlns:p14="http://schemas.microsoft.com/office/powerpoint/2010/main" val="1426034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7ACA3D-6435-B84C-9109-D7B61E90BCE3}" type="slidenum">
              <a:rPr lang="en-US" smtClean="0"/>
              <a:t>13</a:t>
            </a:fld>
            <a:endParaRPr lang="en-US"/>
          </a:p>
        </p:txBody>
      </p:sp>
    </p:spTree>
    <p:extLst>
      <p:ext uri="{BB962C8B-B14F-4D97-AF65-F5344CB8AC3E}">
        <p14:creationId xmlns:p14="http://schemas.microsoft.com/office/powerpoint/2010/main" val="2652637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de-D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Click to edit Master subtitle style</a:t>
            </a:r>
            <a:endParaRPr lang="en-US"/>
          </a:p>
        </p:txBody>
      </p:sp>
      <p:sp>
        <p:nvSpPr>
          <p:cNvPr id="4" name="Date Placeholder 3"/>
          <p:cNvSpPr>
            <a:spLocks noGrp="1"/>
          </p:cNvSpPr>
          <p:nvPr>
            <p:ph type="dt" sz="half" idx="10"/>
          </p:nvPr>
        </p:nvSpPr>
        <p:spPr/>
        <p:txBody>
          <a:bodyPr/>
          <a:lstStyle/>
          <a:p>
            <a:fld id="{AEDA3B9E-F3B5-6D4F-9A7D-392AD0732982}" type="datetime1">
              <a:rPr lang="en-US" smtClean="0"/>
              <a:t>19/11/18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4288771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4B19C630-F6C6-994F-AE18-8D08C1B648D4}" type="datetime1">
              <a:rPr lang="en-US" smtClean="0"/>
              <a:t>19/11/18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3073571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de-DE"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428B7EBB-E6DE-104C-9A71-AF3AD67C5838}" type="datetime1">
              <a:rPr lang="en-US" smtClean="0"/>
              <a:t>19/11/18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857751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de"/>
              <a:t>‹#›</a:t>
            </a:fld>
            <a:endParaRPr/>
          </a:p>
        </p:txBody>
      </p:sp>
    </p:spTree>
    <p:extLst>
      <p:ext uri="{BB962C8B-B14F-4D97-AF65-F5344CB8AC3E}">
        <p14:creationId xmlns:p14="http://schemas.microsoft.com/office/powerpoint/2010/main" val="3061915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 Columns Picture Right">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3" y="425472"/>
            <a:ext cx="8229599" cy="393680"/>
          </a:xfrm>
          <a:prstGeom prst="rect">
            <a:avLst/>
          </a:prstGeom>
          <a:noFill/>
          <a:ln>
            <a:noFill/>
          </a:ln>
        </p:spPr>
        <p:txBody>
          <a:bodyPr lIns="91425" tIns="91425" rIns="91425" bIns="91425" anchor="t" anchorCtr="0"/>
          <a:lstStyle>
            <a:lvl1pPr marL="0" marR="0" lvl="0"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1pPr>
            <a:lvl2pPr marL="0" marR="0" lvl="1"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2pPr>
            <a:lvl3pPr marL="0" marR="0" lvl="2"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3pPr>
            <a:lvl4pPr marL="0" marR="0" lvl="3"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4pPr>
            <a:lvl5pPr marL="0" marR="0" lvl="4"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5pPr>
            <a:lvl6pPr marL="457200" marR="0" lvl="5"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6pPr>
            <a:lvl7pPr marL="914400" marR="0" lvl="6"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7pPr>
            <a:lvl8pPr marL="1371600" marR="0" lvl="7"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8pPr>
            <a:lvl9pPr marL="1828800" marR="0" lvl="8"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9pPr>
          </a:lstStyle>
          <a:p>
            <a:endParaRPr/>
          </a:p>
        </p:txBody>
      </p:sp>
      <p:sp>
        <p:nvSpPr>
          <p:cNvPr id="49" name="Shape 49"/>
          <p:cNvSpPr txBox="1">
            <a:spLocks noGrp="1"/>
          </p:cNvSpPr>
          <p:nvPr>
            <p:ph type="body" idx="1"/>
          </p:nvPr>
        </p:nvSpPr>
        <p:spPr>
          <a:xfrm>
            <a:off x="457203" y="2619797"/>
            <a:ext cx="4800599" cy="2476500"/>
          </a:xfrm>
          <a:prstGeom prst="rect">
            <a:avLst/>
          </a:prstGeom>
          <a:noFill/>
          <a:ln>
            <a:noFill/>
          </a:ln>
        </p:spPr>
        <p:txBody>
          <a:bodyPr lIns="91425" tIns="91425" rIns="91425" bIns="91425" anchor="t" anchorCtr="0"/>
          <a:lstStyle>
            <a:lvl1pPr marL="0" marR="0" lvl="0" indent="0" algn="l" rtl="0">
              <a:lnSpc>
                <a:spcPct val="140000"/>
              </a:lnSpc>
              <a:spcBef>
                <a:spcPts val="1000"/>
              </a:spcBef>
              <a:spcAft>
                <a:spcPts val="0"/>
              </a:spcAft>
              <a:buClr>
                <a:srgbClr val="7F7F7F"/>
              </a:buClr>
              <a:buFont typeface="Arial"/>
              <a:buNone/>
              <a:defRPr sz="1300" b="0" i="0" u="none" strike="noStrike" cap="none">
                <a:solidFill>
                  <a:srgbClr val="7F7F7F"/>
                </a:solidFill>
                <a:latin typeface="Raleway"/>
                <a:ea typeface="Raleway"/>
                <a:cs typeface="Raleway"/>
                <a:sym typeface="Raleway"/>
              </a:defRPr>
            </a:lvl1pPr>
            <a:lvl2pPr marL="457200" marR="0" lvl="1"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2pPr>
            <a:lvl3pPr marL="914400" marR="0" lvl="2"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3pPr>
            <a:lvl4pPr marL="1371600" marR="0" lvl="3"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4pPr>
            <a:lvl5pPr marL="1828800" marR="0" lvl="4"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Shape 50"/>
          <p:cNvSpPr>
            <a:spLocks noGrp="1"/>
          </p:cNvSpPr>
          <p:nvPr>
            <p:ph type="pic" idx="2"/>
          </p:nvPr>
        </p:nvSpPr>
        <p:spPr>
          <a:xfrm>
            <a:off x="5806441" y="1724824"/>
            <a:ext cx="2880359" cy="3651589"/>
          </a:xfrm>
          <a:prstGeom prst="rect">
            <a:avLst/>
          </a:prstGeom>
          <a:solidFill>
            <a:schemeClr val="lt1"/>
          </a:solidFill>
          <a:ln>
            <a:noFill/>
          </a:ln>
        </p:spPr>
        <p:txBody>
          <a:bodyPr lIns="91425" tIns="91425" rIns="91425" bIns="91425" anchor="t" anchorCtr="0"/>
          <a:lstStyle>
            <a:lvl1pPr marL="0" marR="0" lvl="0" indent="0" algn="l" rtl="0">
              <a:lnSpc>
                <a:spcPct val="90000"/>
              </a:lnSpc>
              <a:spcBef>
                <a:spcPts val="1000"/>
              </a:spcBef>
              <a:spcAft>
                <a:spcPts val="0"/>
              </a:spcAft>
              <a:buClr>
                <a:srgbClr val="000000"/>
              </a:buClr>
              <a:buFont typeface="Arial"/>
              <a:buNone/>
              <a:defRPr sz="2000" b="0" i="0" u="none" strike="noStrike" cap="none">
                <a:solidFill>
                  <a:srgbClr val="000000"/>
                </a:solidFill>
                <a:latin typeface="Raleway"/>
                <a:ea typeface="Raleway"/>
                <a:cs typeface="Raleway"/>
                <a:sym typeface="Raleway"/>
              </a:defRPr>
            </a:lvl1pPr>
            <a:lvl2pPr marL="457200" marR="0" lvl="1"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2pPr>
            <a:lvl3pPr marL="914400" marR="0" lvl="2"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3pPr>
            <a:lvl4pPr marL="1371600" marR="0" lvl="3"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4pPr>
            <a:lvl5pPr marL="1828800" marR="0" lvl="4"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3"/>
          </p:nvPr>
        </p:nvSpPr>
        <p:spPr>
          <a:xfrm>
            <a:off x="457203" y="2163396"/>
            <a:ext cx="4800599" cy="353449"/>
          </a:xfrm>
          <a:prstGeom prst="rect">
            <a:avLst/>
          </a:prstGeom>
          <a:noFill/>
          <a:ln>
            <a:noFill/>
          </a:ln>
        </p:spPr>
        <p:txBody>
          <a:bodyPr lIns="91425" tIns="91425" rIns="91425" bIns="91425" anchor="t" anchorCtr="0"/>
          <a:lstStyle>
            <a:lvl1pPr marL="0" marR="0" lvl="0" indent="0" algn="l" rtl="0">
              <a:lnSpc>
                <a:spcPct val="90000"/>
              </a:lnSpc>
              <a:spcBef>
                <a:spcPts val="1000"/>
              </a:spcBef>
              <a:spcAft>
                <a:spcPts val="0"/>
              </a:spcAft>
              <a:buClr>
                <a:srgbClr val="444444"/>
              </a:buClr>
              <a:buFont typeface="Arial"/>
              <a:buNone/>
              <a:defRPr sz="2000" b="0" i="0" u="none" strike="noStrike" cap="none">
                <a:solidFill>
                  <a:srgbClr val="444444"/>
                </a:solidFill>
                <a:latin typeface="Raleway"/>
                <a:ea typeface="Raleway"/>
                <a:cs typeface="Raleway"/>
                <a:sym typeface="Raleway"/>
              </a:defRPr>
            </a:lvl1pPr>
            <a:lvl2pPr marL="457200" marR="0" lvl="1"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2pPr>
            <a:lvl3pPr marL="914400" marR="0" lvl="2"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3pPr>
            <a:lvl4pPr marL="1371600" marR="0" lvl="3"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4pPr>
            <a:lvl5pPr marL="1828800" marR="0" lvl="4"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sldNum" idx="12"/>
          </p:nvPr>
        </p:nvSpPr>
        <p:spPr>
          <a:xfrm>
            <a:off x="8412959" y="6223003"/>
            <a:ext cx="273844" cy="366713"/>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Raleway"/>
              <a:buNone/>
            </a:pPr>
            <a:fld id="{00000000-1234-1234-1234-123412341234}" type="slidenum">
              <a:rPr lang="en-US" sz="1200" b="0" i="0" u="none" strike="noStrike" cap="none">
                <a:solidFill>
                  <a:schemeClr val="lt1"/>
                </a:solidFill>
                <a:latin typeface="Raleway"/>
                <a:ea typeface="Raleway"/>
                <a:cs typeface="Raleway"/>
                <a:sym typeface="Raleway"/>
              </a:rPr>
              <a:t>‹#›</a:t>
            </a:fld>
            <a:endParaRPr lang="en-US" sz="1200" b="0" i="0" u="none" strike="noStrike" cap="none">
              <a:solidFill>
                <a:schemeClr val="lt1"/>
              </a:solidFill>
              <a:latin typeface="Raleway"/>
              <a:ea typeface="Raleway"/>
              <a:cs typeface="Raleway"/>
              <a:sym typeface="Raleway"/>
            </a:endParaRPr>
          </a:p>
        </p:txBody>
      </p:sp>
    </p:spTree>
    <p:extLst>
      <p:ext uri="{BB962C8B-B14F-4D97-AF65-F5344CB8AC3E}">
        <p14:creationId xmlns:p14="http://schemas.microsoft.com/office/powerpoint/2010/main" val="367313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grpSp>
        <p:nvGrpSpPr>
          <p:cNvPr id="4" name="Shape 10"/>
          <p:cNvGrpSpPr>
            <a:grpSpLocks/>
          </p:cNvGrpSpPr>
          <p:nvPr/>
        </p:nvGrpSpPr>
        <p:grpSpPr bwMode="auto">
          <a:xfrm>
            <a:off x="4349750" y="3807886"/>
            <a:ext cx="444500" cy="139700"/>
            <a:chOff x="4137525" y="2915950"/>
            <a:chExt cx="869100" cy="207000"/>
          </a:xfrm>
        </p:grpSpPr>
        <p:sp>
          <p:nvSpPr>
            <p:cNvPr id="5" name="Shape 11">
              <a:extLst>
                <a:ext uri="{FF2B5EF4-FFF2-40B4-BE49-F238E27FC236}">
                  <a16:creationId xmlns="" xmlns:a16="http://schemas.microsoft.com/office/drawing/2014/main" id="{ACE873C8-70B4-B64E-A7B9-D08E1B71F33B}"/>
                </a:ext>
              </a:extLst>
            </p:cNvPr>
            <p:cNvSpPr>
              <a:spLocks noChangeArrowheads="1"/>
            </p:cNvSpPr>
            <p:nvPr/>
          </p:nvSpPr>
          <p:spPr bwMode="auto">
            <a:xfrm>
              <a:off x="4469646" y="2915950"/>
              <a:ext cx="204859" cy="2070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defTabSz="914400" fontAlgn="base">
                <a:spcBef>
                  <a:spcPct val="0"/>
                </a:spcBef>
                <a:spcAft>
                  <a:spcPct val="0"/>
                </a:spcAft>
                <a:defRPr/>
              </a:pPr>
              <a:endParaRPr lang="de-DE" altLang="de-DE">
                <a:ea typeface="ＭＳ Ｐゴシック" charset="0"/>
              </a:endParaRPr>
            </a:p>
          </p:txBody>
        </p:sp>
        <p:sp>
          <p:nvSpPr>
            <p:cNvPr id="6" name="Shape 12">
              <a:extLst>
                <a:ext uri="{FF2B5EF4-FFF2-40B4-BE49-F238E27FC236}">
                  <a16:creationId xmlns="" xmlns:a16="http://schemas.microsoft.com/office/drawing/2014/main" id="{A0726993-FB11-5744-BBC4-0AC60957D709}"/>
                </a:ext>
              </a:extLst>
            </p:cNvPr>
            <p:cNvSpPr>
              <a:spLocks noChangeArrowheads="1"/>
            </p:cNvSpPr>
            <p:nvPr/>
          </p:nvSpPr>
          <p:spPr bwMode="auto">
            <a:xfrm>
              <a:off x="4798663" y="2915950"/>
              <a:ext cx="207962" cy="2070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defTabSz="914400" fontAlgn="base">
                <a:spcBef>
                  <a:spcPct val="0"/>
                </a:spcBef>
                <a:spcAft>
                  <a:spcPct val="0"/>
                </a:spcAft>
                <a:defRPr/>
              </a:pPr>
              <a:endParaRPr lang="de-DE" altLang="de-DE">
                <a:ea typeface="ＭＳ Ｐゴシック" charset="0"/>
              </a:endParaRPr>
            </a:p>
          </p:txBody>
        </p:sp>
        <p:sp>
          <p:nvSpPr>
            <p:cNvPr id="7" name="Shape 13">
              <a:extLst>
                <a:ext uri="{FF2B5EF4-FFF2-40B4-BE49-F238E27FC236}">
                  <a16:creationId xmlns="" xmlns:a16="http://schemas.microsoft.com/office/drawing/2014/main" id="{0233F62B-46E3-6A4D-AAB4-2E2BF52D71BE}"/>
                </a:ext>
              </a:extLst>
            </p:cNvPr>
            <p:cNvSpPr>
              <a:spLocks noChangeArrowheads="1"/>
            </p:cNvSpPr>
            <p:nvPr/>
          </p:nvSpPr>
          <p:spPr bwMode="auto">
            <a:xfrm>
              <a:off x="4137525" y="2915950"/>
              <a:ext cx="207964" cy="2070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defTabSz="914400" fontAlgn="base">
                <a:spcBef>
                  <a:spcPct val="0"/>
                </a:spcBef>
                <a:spcAft>
                  <a:spcPct val="0"/>
                </a:spcAft>
                <a:defRPr/>
              </a:pPr>
              <a:endParaRPr lang="de-DE" altLang="de-DE">
                <a:ea typeface="ＭＳ Ｐゴシック" charset="0"/>
              </a:endParaRPr>
            </a:p>
          </p:txBody>
        </p:sp>
      </p:grpSp>
      <p:sp>
        <p:nvSpPr>
          <p:cNvPr id="14" name="Shape 14"/>
          <p:cNvSpPr txBox="1">
            <a:spLocks noGrp="1"/>
          </p:cNvSpPr>
          <p:nvPr>
            <p:ph type="ctrTitle"/>
          </p:nvPr>
        </p:nvSpPr>
        <p:spPr>
          <a:xfrm>
            <a:off x="671258" y="1321067"/>
            <a:ext cx="7801500" cy="2306800"/>
          </a:xfrm>
          <a:prstGeom prst="rect">
            <a:avLst/>
          </a:prstGeom>
        </p:spPr>
        <p:txBody>
          <a:bodyPr spcFirstLastPara="1" anchor="b"/>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5" name="Shape 15"/>
          <p:cNvSpPr txBox="1">
            <a:spLocks noGrp="1"/>
          </p:cNvSpPr>
          <p:nvPr>
            <p:ph type="subTitle" idx="1"/>
          </p:nvPr>
        </p:nvSpPr>
        <p:spPr>
          <a:xfrm>
            <a:off x="671250" y="4233168"/>
            <a:ext cx="7801500" cy="1056800"/>
          </a:xfrm>
          <a:prstGeom prst="rect">
            <a:avLst/>
          </a:prstGeom>
        </p:spPr>
        <p:txBody>
          <a:bodyPr spcFirstLastPara="1"/>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8" name="Shape 16">
            <a:extLst>
              <a:ext uri="{FF2B5EF4-FFF2-40B4-BE49-F238E27FC236}">
                <a16:creationId xmlns="" xmlns:a16="http://schemas.microsoft.com/office/drawing/2014/main" id="{4861FCB5-43F4-F94B-A6A2-70C7C57C8708}"/>
              </a:ext>
            </a:extLst>
          </p:cNvPr>
          <p:cNvSpPr txBox="1">
            <a:spLocks noGrp="1" noChangeArrowheads="1"/>
          </p:cNvSpPr>
          <p:nvPr>
            <p:ph type="sldNum" idx="10"/>
          </p:nvPr>
        </p:nvSpPr>
        <p:spPr/>
        <p:txBody>
          <a:bodyPr/>
          <a:lstStyle>
            <a:lvl1pPr>
              <a:defRPr sz="1000">
                <a:solidFill>
                  <a:srgbClr val="CACACA"/>
                </a:solidFill>
                <a:latin typeface="Average" charset="0"/>
                <a:ea typeface="ＭＳ Ｐゴシック" charset="0"/>
                <a:cs typeface="Average" charset="0"/>
                <a:sym typeface="Average"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fld id="{530A703F-4BE7-D54F-9547-A1CD629CCE6F}" type="slidenum">
              <a:rPr lang="de-DE"/>
              <a:pPr/>
              <a:t>‹#›</a:t>
            </a:fld>
            <a:endParaRPr lang="de-DE"/>
          </a:p>
        </p:txBody>
      </p:sp>
    </p:spTree>
    <p:extLst>
      <p:ext uri="{BB962C8B-B14F-4D97-AF65-F5344CB8AC3E}">
        <p14:creationId xmlns:p14="http://schemas.microsoft.com/office/powerpoint/2010/main" val="1198437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593367"/>
            <a:ext cx="8520600" cy="763600"/>
          </a:xfrm>
          <a:prstGeom prst="rect">
            <a:avLst/>
          </a:prstGeom>
        </p:spPr>
        <p:txBody>
          <a:bodyPr spcFirstLastPara="1"/>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Shape 22"/>
          <p:cNvSpPr txBox="1">
            <a:spLocks noGrp="1"/>
          </p:cNvSpPr>
          <p:nvPr>
            <p:ph type="body" idx="1"/>
          </p:nvPr>
        </p:nvSpPr>
        <p:spPr>
          <a:xfrm>
            <a:off x="311700" y="1536633"/>
            <a:ext cx="8520600" cy="4555200"/>
          </a:xfrm>
          <a:prstGeom prst="rect">
            <a:avLst/>
          </a:prstGeom>
        </p:spPr>
        <p:txBody>
          <a:bodyPr spcFirstLastPara="1"/>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 name="Shape 8">
            <a:extLst>
              <a:ext uri="{FF2B5EF4-FFF2-40B4-BE49-F238E27FC236}">
                <a16:creationId xmlns="" xmlns:a16="http://schemas.microsoft.com/office/drawing/2014/main" id="{8783B317-325B-AC49-A6F4-1D043041066D}"/>
              </a:ext>
            </a:extLst>
          </p:cNvPr>
          <p:cNvSpPr txBox="1">
            <a:spLocks noGrp="1" noChangeArrowheads="1"/>
          </p:cNvSpPr>
          <p:nvPr>
            <p:ph type="sldNum" idx="13"/>
          </p:nvPr>
        </p:nvSpPr>
        <p:spPr>
          <a:ln/>
        </p:spPr>
        <p:txBody>
          <a:bodyPr/>
          <a:lstStyle>
            <a:lvl1pPr>
              <a:defRPr/>
            </a:lvl1pPr>
          </a:lstStyle>
          <a:p>
            <a:fld id="{8EB32796-1F45-2C46-949D-53575355AC16}" type="slidenum">
              <a:rPr lang="de-DE"/>
              <a:pPr/>
              <a:t>‹#›</a:t>
            </a:fld>
            <a:endParaRPr lang="de-DE"/>
          </a:p>
        </p:txBody>
      </p:sp>
    </p:spTree>
    <p:extLst>
      <p:ext uri="{BB962C8B-B14F-4D97-AF65-F5344CB8AC3E}">
        <p14:creationId xmlns:p14="http://schemas.microsoft.com/office/powerpoint/2010/main" val="3618072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311700" y="593367"/>
            <a:ext cx="8520600" cy="763600"/>
          </a:xfrm>
          <a:prstGeom prst="rect">
            <a:avLst/>
          </a:prstGeom>
        </p:spPr>
        <p:txBody>
          <a:bodyPr spcFirstLastPara="1"/>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6" name="Shape 26"/>
          <p:cNvSpPr txBox="1">
            <a:spLocks noGrp="1"/>
          </p:cNvSpPr>
          <p:nvPr>
            <p:ph type="body" idx="1"/>
          </p:nvPr>
        </p:nvSpPr>
        <p:spPr>
          <a:xfrm>
            <a:off x="311700" y="1536633"/>
            <a:ext cx="3999900" cy="4555200"/>
          </a:xfrm>
          <a:prstGeom prst="rect">
            <a:avLst/>
          </a:prstGeom>
        </p:spPr>
        <p:txBody>
          <a:bodyPr spcFirstLastPara="1"/>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7" name="Shape 27"/>
          <p:cNvSpPr txBox="1">
            <a:spLocks noGrp="1"/>
          </p:cNvSpPr>
          <p:nvPr>
            <p:ph type="body" idx="2"/>
          </p:nvPr>
        </p:nvSpPr>
        <p:spPr>
          <a:xfrm>
            <a:off x="4832400" y="1536633"/>
            <a:ext cx="3999900" cy="4555200"/>
          </a:xfrm>
          <a:prstGeom prst="rect">
            <a:avLst/>
          </a:prstGeom>
        </p:spPr>
        <p:txBody>
          <a:bodyPr spcFirstLastPara="1"/>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5" name="Shape 8">
            <a:extLst>
              <a:ext uri="{FF2B5EF4-FFF2-40B4-BE49-F238E27FC236}">
                <a16:creationId xmlns="" xmlns:a16="http://schemas.microsoft.com/office/drawing/2014/main" id="{8783B317-325B-AC49-A6F4-1D043041066D}"/>
              </a:ext>
            </a:extLst>
          </p:cNvPr>
          <p:cNvSpPr txBox="1">
            <a:spLocks noGrp="1" noChangeArrowheads="1"/>
          </p:cNvSpPr>
          <p:nvPr>
            <p:ph type="sldNum" idx="13"/>
          </p:nvPr>
        </p:nvSpPr>
        <p:spPr>
          <a:ln/>
        </p:spPr>
        <p:txBody>
          <a:bodyPr/>
          <a:lstStyle>
            <a:lvl1pPr>
              <a:defRPr/>
            </a:lvl1pPr>
          </a:lstStyle>
          <a:p>
            <a:fld id="{8183FC33-26C5-794E-885D-D90267CD51B8}" type="slidenum">
              <a:rPr lang="de-DE"/>
              <a:pPr/>
              <a:t>‹#›</a:t>
            </a:fld>
            <a:endParaRPr lang="de-DE"/>
          </a:p>
        </p:txBody>
      </p:sp>
    </p:spTree>
    <p:extLst>
      <p:ext uri="{BB962C8B-B14F-4D97-AF65-F5344CB8AC3E}">
        <p14:creationId xmlns:p14="http://schemas.microsoft.com/office/powerpoint/2010/main" val="36280213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593367"/>
            <a:ext cx="8520600" cy="763600"/>
          </a:xfrm>
          <a:prstGeom prst="rect">
            <a:avLst/>
          </a:prstGeom>
        </p:spPr>
        <p:txBody>
          <a:bodyPr spcFirstLastPara="1"/>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 name="Shape 8">
            <a:extLst>
              <a:ext uri="{FF2B5EF4-FFF2-40B4-BE49-F238E27FC236}">
                <a16:creationId xmlns="" xmlns:a16="http://schemas.microsoft.com/office/drawing/2014/main" id="{8783B317-325B-AC49-A6F4-1D043041066D}"/>
              </a:ext>
            </a:extLst>
          </p:cNvPr>
          <p:cNvSpPr txBox="1">
            <a:spLocks noGrp="1" noChangeArrowheads="1"/>
          </p:cNvSpPr>
          <p:nvPr>
            <p:ph type="sldNum" idx="13"/>
          </p:nvPr>
        </p:nvSpPr>
        <p:spPr>
          <a:ln/>
        </p:spPr>
        <p:txBody>
          <a:bodyPr/>
          <a:lstStyle>
            <a:lvl1pPr>
              <a:defRPr/>
            </a:lvl1pPr>
          </a:lstStyle>
          <a:p>
            <a:fld id="{4DAD8569-3369-BA42-A7F9-9442A516A17D}" type="slidenum">
              <a:rPr lang="de-DE"/>
              <a:pPr/>
              <a:t>‹#›</a:t>
            </a:fld>
            <a:endParaRPr lang="de-DE"/>
          </a:p>
        </p:txBody>
      </p:sp>
    </p:spTree>
    <p:extLst>
      <p:ext uri="{BB962C8B-B14F-4D97-AF65-F5344CB8AC3E}">
        <p14:creationId xmlns:p14="http://schemas.microsoft.com/office/powerpoint/2010/main" val="12503349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311700" y="740800"/>
            <a:ext cx="2808000" cy="1007600"/>
          </a:xfrm>
          <a:prstGeom prst="rect">
            <a:avLst/>
          </a:prstGeom>
        </p:spPr>
        <p:txBody>
          <a:bodyPr spcFirstLastPara="1" anchor="b"/>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4" name="Shape 34"/>
          <p:cNvSpPr txBox="1">
            <a:spLocks noGrp="1"/>
          </p:cNvSpPr>
          <p:nvPr>
            <p:ph type="body" idx="1"/>
          </p:nvPr>
        </p:nvSpPr>
        <p:spPr>
          <a:xfrm>
            <a:off x="311700" y="1852800"/>
            <a:ext cx="2808000" cy="4239200"/>
          </a:xfrm>
          <a:prstGeom prst="rect">
            <a:avLst/>
          </a:prstGeom>
        </p:spPr>
        <p:txBody>
          <a:bodyPr spcFirstLastPara="1"/>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 name="Shape 8">
            <a:extLst>
              <a:ext uri="{FF2B5EF4-FFF2-40B4-BE49-F238E27FC236}">
                <a16:creationId xmlns="" xmlns:a16="http://schemas.microsoft.com/office/drawing/2014/main" id="{8783B317-325B-AC49-A6F4-1D043041066D}"/>
              </a:ext>
            </a:extLst>
          </p:cNvPr>
          <p:cNvSpPr txBox="1">
            <a:spLocks noGrp="1" noChangeArrowheads="1"/>
          </p:cNvSpPr>
          <p:nvPr>
            <p:ph type="sldNum" idx="13"/>
          </p:nvPr>
        </p:nvSpPr>
        <p:spPr>
          <a:ln/>
        </p:spPr>
        <p:txBody>
          <a:bodyPr/>
          <a:lstStyle>
            <a:lvl1pPr>
              <a:defRPr/>
            </a:lvl1pPr>
          </a:lstStyle>
          <a:p>
            <a:fld id="{393A6B2E-600C-844A-A18A-3A89994E5C1F}" type="slidenum">
              <a:rPr lang="de-DE"/>
              <a:pPr/>
              <a:t>‹#›</a:t>
            </a:fld>
            <a:endParaRPr lang="de-DE"/>
          </a:p>
        </p:txBody>
      </p:sp>
    </p:spTree>
    <p:extLst>
      <p:ext uri="{BB962C8B-B14F-4D97-AF65-F5344CB8AC3E}">
        <p14:creationId xmlns:p14="http://schemas.microsoft.com/office/powerpoint/2010/main" val="21817746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tx2"/>
        </a:solidFill>
        <a:effectLst/>
      </p:bgPr>
    </p:bg>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90250" y="701800"/>
            <a:ext cx="6227100" cy="5454400"/>
          </a:xfrm>
          <a:prstGeom prst="rect">
            <a:avLst/>
          </a:prstGeom>
        </p:spPr>
        <p:txBody>
          <a:bodyPr spcFirstLastPara="1" anchor="ct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3" name="Shape 38">
            <a:extLst>
              <a:ext uri="{FF2B5EF4-FFF2-40B4-BE49-F238E27FC236}">
                <a16:creationId xmlns="" xmlns:a16="http://schemas.microsoft.com/office/drawing/2014/main" id="{4E1C9880-613B-694F-8E1D-83CDC1750685}"/>
              </a:ext>
            </a:extLst>
          </p:cNvPr>
          <p:cNvSpPr txBox="1">
            <a:spLocks noGrp="1" noChangeArrowheads="1"/>
          </p:cNvSpPr>
          <p:nvPr>
            <p:ph type="sldNum" idx="10"/>
          </p:nvPr>
        </p:nvSpPr>
        <p:spPr/>
        <p:txBody>
          <a:bodyPr/>
          <a:lstStyle>
            <a:lvl1pPr>
              <a:defRPr sz="1000">
                <a:solidFill>
                  <a:srgbClr val="37474F"/>
                </a:solidFill>
                <a:latin typeface="Average" charset="0"/>
                <a:ea typeface="ＭＳ Ｐゴシック" charset="0"/>
                <a:cs typeface="Average" charset="0"/>
                <a:sym typeface="Average"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fld id="{397F231C-43C2-F641-80BE-0115169DC702}" type="slidenum">
              <a:rPr lang="de-DE"/>
              <a:pPr/>
              <a:t>‹#›</a:t>
            </a:fld>
            <a:endParaRPr lang="de-DE"/>
          </a:p>
        </p:txBody>
      </p:sp>
    </p:spTree>
    <p:extLst>
      <p:ext uri="{BB962C8B-B14F-4D97-AF65-F5344CB8AC3E}">
        <p14:creationId xmlns:p14="http://schemas.microsoft.com/office/powerpoint/2010/main" val="2258941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F0121D9E-BE24-004E-BF5C-D6D33360D05E}" type="datetime1">
              <a:rPr lang="en-US" smtClean="0"/>
              <a:t>19/11/18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2099320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9"/>
        <p:cNvGrpSpPr/>
        <p:nvPr/>
      </p:nvGrpSpPr>
      <p:grpSpPr>
        <a:xfrm>
          <a:off x="0" y="0"/>
          <a:ext cx="0" cy="0"/>
          <a:chOff x="0" y="0"/>
          <a:chExt cx="0" cy="0"/>
        </a:xfrm>
      </p:grpSpPr>
      <p:sp>
        <p:nvSpPr>
          <p:cNvPr id="5" name="Shape 40">
            <a:extLst>
              <a:ext uri="{FF2B5EF4-FFF2-40B4-BE49-F238E27FC236}">
                <a16:creationId xmlns="" xmlns:a16="http://schemas.microsoft.com/office/drawing/2014/main" id="{F4D8DD57-63BF-0F4C-9D91-8593F6077F06}"/>
              </a:ext>
            </a:extLst>
          </p:cNvPr>
          <p:cNvSpPr>
            <a:spLocks noChangeArrowheads="1"/>
          </p:cNvSpPr>
          <p:nvPr/>
        </p:nvSpPr>
        <p:spPr bwMode="auto">
          <a:xfrm>
            <a:off x="4572000" y="0"/>
            <a:ext cx="4572000" cy="6858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defTabSz="914400" fontAlgn="base">
              <a:spcBef>
                <a:spcPct val="0"/>
              </a:spcBef>
              <a:spcAft>
                <a:spcPct val="0"/>
              </a:spcAft>
              <a:defRPr/>
            </a:pPr>
            <a:endParaRPr lang="de-DE" altLang="de-DE">
              <a:ea typeface="ＭＳ Ｐゴシック" charset="0"/>
            </a:endParaRPr>
          </a:p>
        </p:txBody>
      </p:sp>
      <p:cxnSp>
        <p:nvCxnSpPr>
          <p:cNvPr id="6" name="Shape 41"/>
          <p:cNvCxnSpPr>
            <a:cxnSpLocks noChangeShapeType="1"/>
          </p:cNvCxnSpPr>
          <p:nvPr/>
        </p:nvCxnSpPr>
        <p:spPr bwMode="auto">
          <a:xfrm>
            <a:off x="5029200" y="5994400"/>
            <a:ext cx="468313" cy="0"/>
          </a:xfrm>
          <a:prstGeom prst="straightConnector1">
            <a:avLst/>
          </a:prstGeom>
          <a:noFill/>
          <a:ln w="19050">
            <a:solidFill>
              <a:schemeClr val="bg1"/>
            </a:solidFill>
            <a:round/>
            <a:headEnd type="none" w="sm" len="sm"/>
            <a:tailEnd type="none" w="sm" len="sm"/>
          </a:ln>
          <a:extLst>
            <a:ext uri="{909E8E84-426E-40dd-AFC4-6F175D3DCCD1}">
              <a14:hiddenFill xmlns:a14="http://schemas.microsoft.com/office/drawing/2010/main">
                <a:noFill/>
              </a14:hiddenFill>
            </a:ext>
          </a:extLst>
        </p:spPr>
      </p:cxnSp>
      <p:sp>
        <p:nvSpPr>
          <p:cNvPr id="42" name="Shape 42"/>
          <p:cNvSpPr txBox="1">
            <a:spLocks noGrp="1"/>
          </p:cNvSpPr>
          <p:nvPr>
            <p:ph type="title"/>
          </p:nvPr>
        </p:nvSpPr>
        <p:spPr>
          <a:xfrm>
            <a:off x="265500" y="1441867"/>
            <a:ext cx="4045200" cy="2280400"/>
          </a:xfrm>
          <a:prstGeom prst="rect">
            <a:avLst/>
          </a:prstGeom>
        </p:spPr>
        <p:txBody>
          <a:bodyPr spcFirstLastPara="1" anchor="b"/>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3" name="Shape 43"/>
          <p:cNvSpPr txBox="1">
            <a:spLocks noGrp="1"/>
          </p:cNvSpPr>
          <p:nvPr>
            <p:ph type="subTitle" idx="1"/>
          </p:nvPr>
        </p:nvSpPr>
        <p:spPr>
          <a:xfrm>
            <a:off x="265500" y="3793601"/>
            <a:ext cx="4045200" cy="1794000"/>
          </a:xfrm>
          <a:prstGeom prst="rect">
            <a:avLst/>
          </a:prstGeom>
        </p:spPr>
        <p:txBody>
          <a:bodyPr spcFirstLastPara="1"/>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44" name="Shape 44"/>
          <p:cNvSpPr txBox="1">
            <a:spLocks noGrp="1"/>
          </p:cNvSpPr>
          <p:nvPr>
            <p:ph type="body" idx="2"/>
          </p:nvPr>
        </p:nvSpPr>
        <p:spPr>
          <a:xfrm>
            <a:off x="4939500" y="965600"/>
            <a:ext cx="3837000" cy="4926800"/>
          </a:xfrm>
          <a:prstGeom prst="rect">
            <a:avLst/>
          </a:prstGeom>
        </p:spPr>
        <p:txBody>
          <a:bodyPr spcFirstLastPara="1" anchor="ct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7" name="Shape 45">
            <a:extLst>
              <a:ext uri="{FF2B5EF4-FFF2-40B4-BE49-F238E27FC236}">
                <a16:creationId xmlns="" xmlns:a16="http://schemas.microsoft.com/office/drawing/2014/main" id="{8039A68C-B76C-C64F-BBCE-A49AA796BBA8}"/>
              </a:ext>
            </a:extLst>
          </p:cNvPr>
          <p:cNvSpPr txBox="1">
            <a:spLocks noGrp="1" noChangeArrowheads="1"/>
          </p:cNvSpPr>
          <p:nvPr>
            <p:ph type="sldNum" idx="10"/>
          </p:nvPr>
        </p:nvSpPr>
        <p:spPr/>
        <p:txBody>
          <a:bodyPr/>
          <a:lstStyle>
            <a:lvl1pPr>
              <a:defRPr sz="1000">
                <a:solidFill>
                  <a:srgbClr val="37474F"/>
                </a:solidFill>
                <a:latin typeface="Average" charset="0"/>
                <a:ea typeface="ＭＳ Ｐゴシック" charset="0"/>
                <a:cs typeface="Average" charset="0"/>
                <a:sym typeface="Average"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fld id="{0AC61752-DA65-1347-8A98-8F847F6F0586}" type="slidenum">
              <a:rPr lang="de-DE"/>
              <a:pPr/>
              <a:t>‹#›</a:t>
            </a:fld>
            <a:endParaRPr lang="de-DE"/>
          </a:p>
        </p:txBody>
      </p:sp>
    </p:spTree>
    <p:extLst>
      <p:ext uri="{BB962C8B-B14F-4D97-AF65-F5344CB8AC3E}">
        <p14:creationId xmlns:p14="http://schemas.microsoft.com/office/powerpoint/2010/main" val="10955309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6"/>
        <p:cNvGrpSpPr/>
        <p:nvPr/>
      </p:nvGrpSpPr>
      <p:grpSpPr>
        <a:xfrm>
          <a:off x="0" y="0"/>
          <a:ext cx="0" cy="0"/>
          <a:chOff x="0" y="0"/>
          <a:chExt cx="0" cy="0"/>
        </a:xfrm>
      </p:grpSpPr>
      <p:sp>
        <p:nvSpPr>
          <p:cNvPr id="47" name="Shape 47"/>
          <p:cNvSpPr txBox="1">
            <a:spLocks noGrp="1"/>
          </p:cNvSpPr>
          <p:nvPr>
            <p:ph type="body" idx="1"/>
          </p:nvPr>
        </p:nvSpPr>
        <p:spPr>
          <a:xfrm>
            <a:off x="311700" y="5640767"/>
            <a:ext cx="5998800" cy="806800"/>
          </a:xfrm>
          <a:prstGeom prst="rect">
            <a:avLst/>
          </a:prstGeom>
        </p:spPr>
        <p:txBody>
          <a:bodyPr spcFirstLastPara="1" anchor="ctr"/>
          <a:lstStyle>
            <a:lvl1pPr marL="457200" lvl="0" indent="-2286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a:endParaRPr/>
          </a:p>
        </p:txBody>
      </p:sp>
      <p:sp>
        <p:nvSpPr>
          <p:cNvPr id="3" name="Shape 8">
            <a:extLst>
              <a:ext uri="{FF2B5EF4-FFF2-40B4-BE49-F238E27FC236}">
                <a16:creationId xmlns="" xmlns:a16="http://schemas.microsoft.com/office/drawing/2014/main" id="{8783B317-325B-AC49-A6F4-1D043041066D}"/>
              </a:ext>
            </a:extLst>
          </p:cNvPr>
          <p:cNvSpPr txBox="1">
            <a:spLocks noGrp="1" noChangeArrowheads="1"/>
          </p:cNvSpPr>
          <p:nvPr>
            <p:ph type="sldNum" idx="13"/>
          </p:nvPr>
        </p:nvSpPr>
        <p:spPr>
          <a:ln/>
        </p:spPr>
        <p:txBody>
          <a:bodyPr/>
          <a:lstStyle>
            <a:lvl1pPr>
              <a:defRPr/>
            </a:lvl1pPr>
          </a:lstStyle>
          <a:p>
            <a:fld id="{9AD57CF6-40F1-7149-B5B5-2F108C48256B}" type="slidenum">
              <a:rPr lang="de-DE"/>
              <a:pPr/>
              <a:t>‹#›</a:t>
            </a:fld>
            <a:endParaRPr lang="de-DE"/>
          </a:p>
        </p:txBody>
      </p:sp>
    </p:spTree>
    <p:extLst>
      <p:ext uri="{BB962C8B-B14F-4D97-AF65-F5344CB8AC3E}">
        <p14:creationId xmlns:p14="http://schemas.microsoft.com/office/powerpoint/2010/main" val="30674824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311700" y="1673700"/>
            <a:ext cx="8520600" cy="2520800"/>
          </a:xfrm>
          <a:prstGeom prst="rect">
            <a:avLst/>
          </a:prstGeom>
        </p:spPr>
        <p:txBody>
          <a:bodyPr spcFirstLastPara="1" anchor="b"/>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endParaRPr/>
          </a:p>
        </p:txBody>
      </p:sp>
      <p:sp>
        <p:nvSpPr>
          <p:cNvPr id="51" name="Shape 51"/>
          <p:cNvSpPr txBox="1">
            <a:spLocks noGrp="1"/>
          </p:cNvSpPr>
          <p:nvPr>
            <p:ph type="body" idx="1"/>
          </p:nvPr>
        </p:nvSpPr>
        <p:spPr>
          <a:xfrm>
            <a:off x="311700" y="4304567"/>
            <a:ext cx="8520600" cy="1734400"/>
          </a:xfrm>
          <a:prstGeom prst="rect">
            <a:avLst/>
          </a:prstGeom>
        </p:spPr>
        <p:txBody>
          <a:bodyPr spcFirstLastPara="1"/>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 name="Shape 8">
            <a:extLst>
              <a:ext uri="{FF2B5EF4-FFF2-40B4-BE49-F238E27FC236}">
                <a16:creationId xmlns="" xmlns:a16="http://schemas.microsoft.com/office/drawing/2014/main" id="{8783B317-325B-AC49-A6F4-1D043041066D}"/>
              </a:ext>
            </a:extLst>
          </p:cNvPr>
          <p:cNvSpPr txBox="1">
            <a:spLocks noGrp="1" noChangeArrowheads="1"/>
          </p:cNvSpPr>
          <p:nvPr>
            <p:ph type="sldNum" idx="13"/>
          </p:nvPr>
        </p:nvSpPr>
        <p:spPr>
          <a:ln/>
        </p:spPr>
        <p:txBody>
          <a:bodyPr/>
          <a:lstStyle>
            <a:lvl1pPr>
              <a:defRPr/>
            </a:lvl1pPr>
          </a:lstStyle>
          <a:p>
            <a:fld id="{685168D9-676D-1041-89FC-3146E5DB3145}" type="slidenum">
              <a:rPr lang="de-DE"/>
              <a:pPr/>
              <a:t>‹#›</a:t>
            </a:fld>
            <a:endParaRPr lang="de-DE"/>
          </a:p>
        </p:txBody>
      </p:sp>
    </p:spTree>
    <p:extLst>
      <p:ext uri="{BB962C8B-B14F-4D97-AF65-F5344CB8AC3E}">
        <p14:creationId xmlns:p14="http://schemas.microsoft.com/office/powerpoint/2010/main" val="3691040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3"/>
        <p:cNvGrpSpPr/>
        <p:nvPr/>
      </p:nvGrpSpPr>
      <p:grpSpPr>
        <a:xfrm>
          <a:off x="0" y="0"/>
          <a:ext cx="0" cy="0"/>
          <a:chOff x="0" y="0"/>
          <a:chExt cx="0" cy="0"/>
        </a:xfrm>
      </p:grpSpPr>
      <p:sp>
        <p:nvSpPr>
          <p:cNvPr id="2" name="Shape 8">
            <a:extLst>
              <a:ext uri="{FF2B5EF4-FFF2-40B4-BE49-F238E27FC236}">
                <a16:creationId xmlns="" xmlns:a16="http://schemas.microsoft.com/office/drawing/2014/main" id="{8783B317-325B-AC49-A6F4-1D043041066D}"/>
              </a:ext>
            </a:extLst>
          </p:cNvPr>
          <p:cNvSpPr txBox="1">
            <a:spLocks noGrp="1" noChangeArrowheads="1"/>
          </p:cNvSpPr>
          <p:nvPr>
            <p:ph type="sldNum" idx="13"/>
          </p:nvPr>
        </p:nvSpPr>
        <p:spPr>
          <a:ln/>
        </p:spPr>
        <p:txBody>
          <a:bodyPr/>
          <a:lstStyle>
            <a:lvl1pPr>
              <a:defRPr/>
            </a:lvl1pPr>
          </a:lstStyle>
          <a:p>
            <a:fld id="{02881429-4053-5446-A851-69D1EF60E4FB}" type="slidenum">
              <a:rPr lang="de-DE"/>
              <a:pPr/>
              <a:t>‹#›</a:t>
            </a:fld>
            <a:endParaRPr lang="de-DE"/>
          </a:p>
        </p:txBody>
      </p:sp>
    </p:spTree>
    <p:extLst>
      <p:ext uri="{BB962C8B-B14F-4D97-AF65-F5344CB8AC3E}">
        <p14:creationId xmlns:p14="http://schemas.microsoft.com/office/powerpoint/2010/main" val="28002269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de-D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Click to edit Master subtitle style</a:t>
            </a:r>
            <a:endParaRPr lang="en-US"/>
          </a:p>
        </p:txBody>
      </p:sp>
      <p:sp>
        <p:nvSpPr>
          <p:cNvPr id="4" name="Date Placeholder 3"/>
          <p:cNvSpPr>
            <a:spLocks noGrp="1"/>
          </p:cNvSpPr>
          <p:nvPr>
            <p:ph type="dt" sz="half" idx="10"/>
          </p:nvPr>
        </p:nvSpPr>
        <p:spPr/>
        <p:txBody>
          <a:bodyPr/>
          <a:lstStyle/>
          <a:p>
            <a:fld id="{AEDA3B9E-F3B5-6D4F-9A7D-392AD0732982}"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24416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F0121D9E-BE24-004E-BF5C-D6D33360D05E}"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64844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de-DE"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Click to edit Master text styles</a:t>
            </a:r>
          </a:p>
        </p:txBody>
      </p:sp>
      <p:sp>
        <p:nvSpPr>
          <p:cNvPr id="4" name="Date Placeholder 3"/>
          <p:cNvSpPr>
            <a:spLocks noGrp="1"/>
          </p:cNvSpPr>
          <p:nvPr>
            <p:ph type="dt" sz="half" idx="10"/>
          </p:nvPr>
        </p:nvSpPr>
        <p:spPr/>
        <p:txBody>
          <a:bodyPr/>
          <a:lstStyle/>
          <a:p>
            <a:fld id="{AD237A63-E46D-2042-8497-6A2C5C2B2115}"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875692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Date Placeholder 4"/>
          <p:cNvSpPr>
            <a:spLocks noGrp="1"/>
          </p:cNvSpPr>
          <p:nvPr>
            <p:ph type="dt" sz="half" idx="10"/>
          </p:nvPr>
        </p:nvSpPr>
        <p:spPr/>
        <p:txBody>
          <a:bodyPr/>
          <a:lstStyle/>
          <a:p>
            <a:fld id="{178099CB-0CB9-C24E-99B9-8188087C7ED6}"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035886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7" name="Date Placeholder 6"/>
          <p:cNvSpPr>
            <a:spLocks noGrp="1"/>
          </p:cNvSpPr>
          <p:nvPr>
            <p:ph type="dt" sz="half" idx="10"/>
          </p:nvPr>
        </p:nvSpPr>
        <p:spPr/>
        <p:txBody>
          <a:bodyPr/>
          <a:lstStyle/>
          <a:p>
            <a:fld id="{36FD39B6-AFC5-1D40-A4B8-B4D093A47A45}"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472561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Date Placeholder 2"/>
          <p:cNvSpPr>
            <a:spLocks noGrp="1"/>
          </p:cNvSpPr>
          <p:nvPr>
            <p:ph type="dt" sz="half" idx="10"/>
          </p:nvPr>
        </p:nvSpPr>
        <p:spPr/>
        <p:txBody>
          <a:bodyPr/>
          <a:lstStyle/>
          <a:p>
            <a:fld id="{787A35AE-2F4D-664C-BF09-2A765C86F55B}"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7893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de-DE"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Click to edit Master text styles</a:t>
            </a:r>
          </a:p>
        </p:txBody>
      </p:sp>
      <p:sp>
        <p:nvSpPr>
          <p:cNvPr id="4" name="Date Placeholder 3"/>
          <p:cNvSpPr>
            <a:spLocks noGrp="1"/>
          </p:cNvSpPr>
          <p:nvPr>
            <p:ph type="dt" sz="half" idx="10"/>
          </p:nvPr>
        </p:nvSpPr>
        <p:spPr/>
        <p:txBody>
          <a:bodyPr/>
          <a:lstStyle/>
          <a:p>
            <a:fld id="{AD237A63-E46D-2042-8497-6A2C5C2B2115}" type="datetime1">
              <a:rPr lang="en-US" smtClean="0"/>
              <a:t>19/11/18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21780941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060B62-DBA1-0F4D-AC20-0600CE6C5537}"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018651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de-DE"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FEC3E195-ECD7-254F-8765-0BAF4CE11997}"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80868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de-D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57A2B817-B6C5-164D-8D29-6FE16FA745F2}"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425954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4B19C630-F6C6-994F-AE18-8D08C1B648D4}"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644630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de-DE"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10"/>
          </p:nvPr>
        </p:nvSpPr>
        <p:spPr/>
        <p:txBody>
          <a:bodyPr/>
          <a:lstStyle/>
          <a:p>
            <a:fld id="{428B7EBB-E6DE-104C-9A71-AF3AD67C5838}"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617512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de">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39379421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2 Columns Picture Right">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3" y="425472"/>
            <a:ext cx="8229599" cy="393680"/>
          </a:xfrm>
          <a:prstGeom prst="rect">
            <a:avLst/>
          </a:prstGeom>
          <a:noFill/>
          <a:ln>
            <a:noFill/>
          </a:ln>
        </p:spPr>
        <p:txBody>
          <a:bodyPr lIns="91425" tIns="91425" rIns="91425" bIns="91425" anchor="t" anchorCtr="0"/>
          <a:lstStyle>
            <a:lvl1pPr marL="0" marR="0" lvl="0"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1pPr>
            <a:lvl2pPr marL="0" marR="0" lvl="1"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2pPr>
            <a:lvl3pPr marL="0" marR="0" lvl="2"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3pPr>
            <a:lvl4pPr marL="0" marR="0" lvl="3"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4pPr>
            <a:lvl5pPr marL="0" marR="0" lvl="4"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5pPr>
            <a:lvl6pPr marL="457200" marR="0" lvl="5"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6pPr>
            <a:lvl7pPr marL="914400" marR="0" lvl="6"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7pPr>
            <a:lvl8pPr marL="1371600" marR="0" lvl="7"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8pPr>
            <a:lvl9pPr marL="1828800" marR="0" lvl="8" indent="0" algn="ctr" rtl="0">
              <a:lnSpc>
                <a:spcPct val="90000"/>
              </a:lnSpc>
              <a:spcBef>
                <a:spcPts val="0"/>
              </a:spcBef>
              <a:spcAft>
                <a:spcPts val="0"/>
              </a:spcAft>
              <a:buClr>
                <a:srgbClr val="444444"/>
              </a:buClr>
              <a:buFont typeface="Raleway"/>
              <a:buNone/>
              <a:defRPr sz="2400" b="1" i="0" u="none" strike="noStrike" cap="none">
                <a:solidFill>
                  <a:srgbClr val="444444"/>
                </a:solidFill>
                <a:latin typeface="Raleway"/>
                <a:ea typeface="Raleway"/>
                <a:cs typeface="Raleway"/>
                <a:sym typeface="Raleway"/>
              </a:defRPr>
            </a:lvl9pPr>
          </a:lstStyle>
          <a:p>
            <a:endParaRPr/>
          </a:p>
        </p:txBody>
      </p:sp>
      <p:sp>
        <p:nvSpPr>
          <p:cNvPr id="49" name="Shape 49"/>
          <p:cNvSpPr txBox="1">
            <a:spLocks noGrp="1"/>
          </p:cNvSpPr>
          <p:nvPr>
            <p:ph type="body" idx="1"/>
          </p:nvPr>
        </p:nvSpPr>
        <p:spPr>
          <a:xfrm>
            <a:off x="457203" y="2619797"/>
            <a:ext cx="4800599" cy="2476500"/>
          </a:xfrm>
          <a:prstGeom prst="rect">
            <a:avLst/>
          </a:prstGeom>
          <a:noFill/>
          <a:ln>
            <a:noFill/>
          </a:ln>
        </p:spPr>
        <p:txBody>
          <a:bodyPr lIns="91425" tIns="91425" rIns="91425" bIns="91425" anchor="t" anchorCtr="0"/>
          <a:lstStyle>
            <a:lvl1pPr marL="0" marR="0" lvl="0" indent="0" algn="l" rtl="0">
              <a:lnSpc>
                <a:spcPct val="140000"/>
              </a:lnSpc>
              <a:spcBef>
                <a:spcPts val="1000"/>
              </a:spcBef>
              <a:spcAft>
                <a:spcPts val="0"/>
              </a:spcAft>
              <a:buClr>
                <a:srgbClr val="7F7F7F"/>
              </a:buClr>
              <a:buFont typeface="Arial"/>
              <a:buNone/>
              <a:defRPr sz="1300" b="0" i="0" u="none" strike="noStrike" cap="none">
                <a:solidFill>
                  <a:srgbClr val="7F7F7F"/>
                </a:solidFill>
                <a:latin typeface="Raleway"/>
                <a:ea typeface="Raleway"/>
                <a:cs typeface="Raleway"/>
                <a:sym typeface="Raleway"/>
              </a:defRPr>
            </a:lvl1pPr>
            <a:lvl2pPr marL="457200" marR="0" lvl="1"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2pPr>
            <a:lvl3pPr marL="914400" marR="0" lvl="2"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3pPr>
            <a:lvl4pPr marL="1371600" marR="0" lvl="3"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4pPr>
            <a:lvl5pPr marL="1828800" marR="0" lvl="4" indent="0" algn="l" rtl="0">
              <a:lnSpc>
                <a:spcPct val="90000"/>
              </a:lnSpc>
              <a:spcBef>
                <a:spcPts val="500"/>
              </a:spcBef>
              <a:spcAft>
                <a:spcPts val="0"/>
              </a:spcAft>
              <a:buClr>
                <a:srgbClr val="000000"/>
              </a:buClr>
              <a:buFont typeface="Arial"/>
              <a:buNone/>
              <a:defRPr sz="1400" b="0" i="0" u="none" strike="noStrike" cap="none">
                <a:solidFill>
                  <a:srgbClr val="000000"/>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Shape 50"/>
          <p:cNvSpPr>
            <a:spLocks noGrp="1"/>
          </p:cNvSpPr>
          <p:nvPr>
            <p:ph type="pic" idx="2"/>
          </p:nvPr>
        </p:nvSpPr>
        <p:spPr>
          <a:xfrm>
            <a:off x="5806441" y="1724824"/>
            <a:ext cx="2880359" cy="3651589"/>
          </a:xfrm>
          <a:prstGeom prst="rect">
            <a:avLst/>
          </a:prstGeom>
          <a:solidFill>
            <a:schemeClr val="lt1"/>
          </a:solidFill>
          <a:ln>
            <a:noFill/>
          </a:ln>
        </p:spPr>
        <p:txBody>
          <a:bodyPr lIns="91425" tIns="91425" rIns="91425" bIns="91425" anchor="t" anchorCtr="0"/>
          <a:lstStyle>
            <a:lvl1pPr marL="0" marR="0" lvl="0" indent="0" algn="l" rtl="0">
              <a:lnSpc>
                <a:spcPct val="90000"/>
              </a:lnSpc>
              <a:spcBef>
                <a:spcPts val="1000"/>
              </a:spcBef>
              <a:spcAft>
                <a:spcPts val="0"/>
              </a:spcAft>
              <a:buClr>
                <a:srgbClr val="000000"/>
              </a:buClr>
              <a:buFont typeface="Arial"/>
              <a:buNone/>
              <a:defRPr sz="2000" b="0" i="0" u="none" strike="noStrike" cap="none">
                <a:solidFill>
                  <a:srgbClr val="000000"/>
                </a:solidFill>
                <a:latin typeface="Raleway"/>
                <a:ea typeface="Raleway"/>
                <a:cs typeface="Raleway"/>
                <a:sym typeface="Raleway"/>
              </a:defRPr>
            </a:lvl1pPr>
            <a:lvl2pPr marL="457200" marR="0" lvl="1"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2pPr>
            <a:lvl3pPr marL="914400" marR="0" lvl="2"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3pPr>
            <a:lvl4pPr marL="1371600" marR="0" lvl="3"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4pPr>
            <a:lvl5pPr marL="1828800" marR="0" lvl="4" indent="0" algn="l" rtl="0">
              <a:lnSpc>
                <a:spcPct val="90000"/>
              </a:lnSpc>
              <a:spcBef>
                <a:spcPts val="500"/>
              </a:spcBef>
              <a:spcAft>
                <a:spcPts val="0"/>
              </a:spcAft>
              <a:buClr>
                <a:srgbClr val="000000"/>
              </a:buClr>
              <a:buFont typeface="Raleway"/>
              <a:buNone/>
              <a:defRPr sz="2000" b="0" i="0" u="none" strike="noStrike" cap="none">
                <a:solidFill>
                  <a:srgbClr val="000000"/>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3"/>
          </p:nvPr>
        </p:nvSpPr>
        <p:spPr>
          <a:xfrm>
            <a:off x="457203" y="2163396"/>
            <a:ext cx="4800599" cy="353449"/>
          </a:xfrm>
          <a:prstGeom prst="rect">
            <a:avLst/>
          </a:prstGeom>
          <a:noFill/>
          <a:ln>
            <a:noFill/>
          </a:ln>
        </p:spPr>
        <p:txBody>
          <a:bodyPr lIns="91425" tIns="91425" rIns="91425" bIns="91425" anchor="t" anchorCtr="0"/>
          <a:lstStyle>
            <a:lvl1pPr marL="0" marR="0" lvl="0" indent="0" algn="l" rtl="0">
              <a:lnSpc>
                <a:spcPct val="90000"/>
              </a:lnSpc>
              <a:spcBef>
                <a:spcPts val="1000"/>
              </a:spcBef>
              <a:spcAft>
                <a:spcPts val="0"/>
              </a:spcAft>
              <a:buClr>
                <a:srgbClr val="444444"/>
              </a:buClr>
              <a:buFont typeface="Arial"/>
              <a:buNone/>
              <a:defRPr sz="2000" b="0" i="0" u="none" strike="noStrike" cap="none">
                <a:solidFill>
                  <a:srgbClr val="444444"/>
                </a:solidFill>
                <a:latin typeface="Raleway"/>
                <a:ea typeface="Raleway"/>
                <a:cs typeface="Raleway"/>
                <a:sym typeface="Raleway"/>
              </a:defRPr>
            </a:lvl1pPr>
            <a:lvl2pPr marL="457200" marR="0" lvl="1"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2pPr>
            <a:lvl3pPr marL="914400" marR="0" lvl="2"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3pPr>
            <a:lvl4pPr marL="1371600" marR="0" lvl="3"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4pPr>
            <a:lvl5pPr marL="1828800" marR="0" lvl="4" indent="0" algn="l" rtl="0">
              <a:lnSpc>
                <a:spcPct val="90000"/>
              </a:lnSpc>
              <a:spcBef>
                <a:spcPts val="500"/>
              </a:spcBef>
              <a:spcAft>
                <a:spcPts val="0"/>
              </a:spcAft>
              <a:buClr>
                <a:srgbClr val="3F8754"/>
              </a:buClr>
              <a:buFont typeface="Arial"/>
              <a:buNone/>
              <a:defRPr sz="2000" b="0" i="0" u="none" strike="noStrike" cap="none">
                <a:solidFill>
                  <a:srgbClr val="3F8754"/>
                </a:solidFill>
                <a:latin typeface="Raleway"/>
                <a:ea typeface="Raleway"/>
                <a:cs typeface="Raleway"/>
                <a:sym typeface="Raleway"/>
              </a:defRPr>
            </a:lvl5pPr>
            <a:lvl6pPr marL="2514600" marR="0" lvl="5"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sldNum" idx="12"/>
          </p:nvPr>
        </p:nvSpPr>
        <p:spPr>
          <a:xfrm>
            <a:off x="8412959" y="6223003"/>
            <a:ext cx="273844" cy="366713"/>
          </a:xfrm>
          <a:prstGeom prst="rect">
            <a:avLst/>
          </a:prstGeom>
          <a:noFill/>
          <a:ln>
            <a:noFill/>
          </a:ln>
        </p:spPr>
        <p:txBody>
          <a:bodyPr lIns="91425" tIns="45700" rIns="91425" bIns="45700" anchor="ctr" anchorCtr="0">
            <a:noAutofit/>
          </a:bodyPr>
          <a:lstStyle/>
          <a:p>
            <a:pPr algn="ctr">
              <a:buClr>
                <a:prstClr val="white"/>
              </a:buClr>
              <a:buSzPct val="25000"/>
              <a:buFont typeface="Raleway"/>
              <a:buNone/>
            </a:pPr>
            <a:fld id="{00000000-1234-1234-1234-123412341234}" type="slidenum">
              <a:rPr lang="en-US">
                <a:solidFill>
                  <a:prstClr val="white"/>
                </a:solidFill>
                <a:latin typeface="Raleway"/>
                <a:ea typeface="Raleway"/>
                <a:cs typeface="Raleway"/>
                <a:sym typeface="Raleway"/>
              </a:rPr>
              <a:pPr algn="ctr">
                <a:buClr>
                  <a:prstClr val="white"/>
                </a:buClr>
                <a:buSzPct val="25000"/>
                <a:buFont typeface="Raleway"/>
                <a:buNone/>
              </a:pPr>
              <a:t>‹#›</a:t>
            </a:fld>
            <a:endParaRPr lang="en-US">
              <a:solidFill>
                <a:prstClr val="white"/>
              </a:solidFill>
              <a:latin typeface="Raleway"/>
              <a:ea typeface="Raleway"/>
              <a:cs typeface="Raleway"/>
              <a:sym typeface="Raleway"/>
            </a:endParaRPr>
          </a:p>
        </p:txBody>
      </p:sp>
    </p:spTree>
    <p:extLst>
      <p:ext uri="{BB962C8B-B14F-4D97-AF65-F5344CB8AC3E}">
        <p14:creationId xmlns:p14="http://schemas.microsoft.com/office/powerpoint/2010/main" val="2433913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Date Placeholder 4"/>
          <p:cNvSpPr>
            <a:spLocks noGrp="1"/>
          </p:cNvSpPr>
          <p:nvPr>
            <p:ph type="dt" sz="half" idx="10"/>
          </p:nvPr>
        </p:nvSpPr>
        <p:spPr/>
        <p:txBody>
          <a:bodyPr/>
          <a:lstStyle/>
          <a:p>
            <a:fld id="{178099CB-0CB9-C24E-99B9-8188087C7ED6}" type="datetime1">
              <a:rPr lang="en-US" smtClean="0"/>
              <a:t>19/11/18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764765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7" name="Date Placeholder 6"/>
          <p:cNvSpPr>
            <a:spLocks noGrp="1"/>
          </p:cNvSpPr>
          <p:nvPr>
            <p:ph type="dt" sz="half" idx="10"/>
          </p:nvPr>
        </p:nvSpPr>
        <p:spPr/>
        <p:txBody>
          <a:bodyPr/>
          <a:lstStyle/>
          <a:p>
            <a:fld id="{36FD39B6-AFC5-1D40-A4B8-B4D093A47A45}" type="datetime1">
              <a:rPr lang="en-US" smtClean="0"/>
              <a:t>19/11/18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1216907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Date Placeholder 2"/>
          <p:cNvSpPr>
            <a:spLocks noGrp="1"/>
          </p:cNvSpPr>
          <p:nvPr>
            <p:ph type="dt" sz="half" idx="10"/>
          </p:nvPr>
        </p:nvSpPr>
        <p:spPr/>
        <p:txBody>
          <a:bodyPr/>
          <a:lstStyle/>
          <a:p>
            <a:fld id="{787A35AE-2F4D-664C-BF09-2A765C86F55B}" type="datetime1">
              <a:rPr lang="en-US" smtClean="0"/>
              <a:t>19/11/18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910276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060B62-DBA1-0F4D-AC20-0600CE6C5537}" type="datetime1">
              <a:rPr lang="en-US" smtClean="0"/>
              <a:t>19/11/18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3278853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de-DE"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FEC3E195-ECD7-254F-8765-0BAF4CE11997}" type="datetime1">
              <a:rPr lang="en-US" smtClean="0"/>
              <a:t>19/11/18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3027658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de-D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57A2B817-B6C5-164D-8D29-6FE16FA745F2}" type="datetime1">
              <a:rPr lang="en-US" smtClean="0"/>
              <a:t>19/11/18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FA6FE6-D75F-2943-8BC6-A14FE74580EA}" type="slidenum">
              <a:rPr lang="en-US" smtClean="0"/>
              <a:t>‹#›</a:t>
            </a:fld>
            <a:endParaRPr lang="en-US"/>
          </a:p>
        </p:txBody>
      </p:sp>
    </p:spTree>
    <p:extLst>
      <p:ext uri="{BB962C8B-B14F-4D97-AF65-F5344CB8AC3E}">
        <p14:creationId xmlns:p14="http://schemas.microsoft.com/office/powerpoint/2010/main" val="427947344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 Id="rId11"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Relationship Id="rId14"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5827F-7623-514A-8E8F-632F2784F261}" type="datetime1">
              <a:rPr lang="en-US" smtClean="0"/>
              <a:t>19/11/18</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A6FE6-D75F-2943-8BC6-A14FE74580EA}" type="slidenum">
              <a:rPr lang="en-US" smtClean="0"/>
              <a:t>‹#›</a:t>
            </a:fld>
            <a:endParaRPr lang="en-US"/>
          </a:p>
        </p:txBody>
      </p:sp>
    </p:spTree>
    <p:extLst>
      <p:ext uri="{BB962C8B-B14F-4D97-AF65-F5344CB8AC3E}">
        <p14:creationId xmlns:p14="http://schemas.microsoft.com/office/powerpoint/2010/main" val="116154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6"/>
          <p:cNvSpPr txBox="1">
            <a:spLocks noGrp="1" noChangeArrowheads="1"/>
          </p:cNvSpPr>
          <p:nvPr>
            <p:ph type="title"/>
          </p:nvPr>
        </p:nvSpPr>
        <p:spPr bwMode="auto">
          <a:xfrm>
            <a:off x="311150" y="592668"/>
            <a:ext cx="8521700" cy="76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5" tIns="91425" rIns="91425" bIns="91425" numCol="1" anchor="t" anchorCtr="0" compatLnSpc="1">
            <a:prstTxWarp prst="textNoShape">
              <a:avLst/>
            </a:prstTxWarp>
          </a:bodyPr>
          <a:lstStyle/>
          <a:p>
            <a:pPr lvl="0"/>
            <a:endParaRPr lang="de-DE">
              <a:sym typeface="Arial" charset="0"/>
            </a:endParaRPr>
          </a:p>
        </p:txBody>
      </p:sp>
      <p:sp>
        <p:nvSpPr>
          <p:cNvPr id="1027" name="Shape 7"/>
          <p:cNvSpPr txBox="1">
            <a:spLocks noGrp="1" noChangeArrowheads="1"/>
          </p:cNvSpPr>
          <p:nvPr>
            <p:ph type="body" idx="1"/>
          </p:nvPr>
        </p:nvSpPr>
        <p:spPr bwMode="auto">
          <a:xfrm>
            <a:off x="311150" y="1536701"/>
            <a:ext cx="8521700" cy="455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5" tIns="91425" rIns="91425" bIns="91425" numCol="1" anchor="t" anchorCtr="0" compatLnSpc="1">
            <a:prstTxWarp prst="textNoShape">
              <a:avLst/>
            </a:prstTxWarp>
          </a:bodyPr>
          <a:lstStyle/>
          <a:p>
            <a:pPr lvl="0"/>
            <a:endParaRPr lang="de-DE">
              <a:sym typeface="Arial" charset="0"/>
            </a:endParaRPr>
          </a:p>
        </p:txBody>
      </p:sp>
      <p:sp>
        <p:nvSpPr>
          <p:cNvPr id="1028" name="Shape 8">
            <a:extLst>
              <a:ext uri="{FF2B5EF4-FFF2-40B4-BE49-F238E27FC236}">
                <a16:creationId xmlns="" xmlns:a16="http://schemas.microsoft.com/office/drawing/2014/main" id="{8783B317-325B-AC49-A6F4-1D043041066D}"/>
              </a:ext>
            </a:extLst>
          </p:cNvPr>
          <p:cNvSpPr txBox="1">
            <a:spLocks noGrp="1" noChangeArrowheads="1"/>
          </p:cNvSpPr>
          <p:nvPr>
            <p:ph type="sldNum" idx="12"/>
          </p:nvPr>
        </p:nvSpPr>
        <p:spPr bwMode="auto">
          <a:xfrm>
            <a:off x="8489953" y="6242052"/>
            <a:ext cx="549275" cy="524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algn="r" eaLnBrk="1" hangingPunct="1">
              <a:buClr>
                <a:srgbClr val="000000"/>
              </a:buClr>
              <a:buFont typeface="Arial" charset="0"/>
              <a:buNone/>
              <a:defRPr sz="1000">
                <a:solidFill>
                  <a:srgbClr val="CACACA"/>
                </a:solidFill>
                <a:latin typeface="Average" charset="0"/>
                <a:ea typeface="ＭＳ Ｐゴシック" charset="0"/>
                <a:cs typeface="Average" charset="0"/>
                <a:sym typeface="Average"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defTabSz="914400" fontAlgn="base">
              <a:spcBef>
                <a:spcPct val="0"/>
              </a:spcBef>
              <a:spcAft>
                <a:spcPct val="0"/>
              </a:spcAft>
            </a:pPr>
            <a:fld id="{D3FFD450-FE39-394C-B88D-2D15DED56452}" type="slidenum">
              <a:rPr lang="de-DE"/>
              <a:pPr defTabSz="914400" fontAlgn="base">
                <a:spcBef>
                  <a:spcPct val="0"/>
                </a:spcBef>
                <a:spcAft>
                  <a:spcPct val="0"/>
                </a:spcAft>
              </a:pPr>
              <a:t>‹#›</a:t>
            </a:fld>
            <a:endParaRPr lang="de-DE"/>
          </a:p>
        </p:txBody>
      </p:sp>
    </p:spTree>
    <p:extLst>
      <p:ext uri="{BB962C8B-B14F-4D97-AF65-F5344CB8AC3E}">
        <p14:creationId xmlns:p14="http://schemas.microsoft.com/office/powerpoint/2010/main" val="2101312462"/>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Lst>
  <p:hf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charset="0"/>
        <a:defRPr sz="1400">
          <a:solidFill>
            <a:srgbClr val="000000"/>
          </a:solidFill>
          <a:latin typeface="Arial"/>
          <a:ea typeface="ＭＳ Ｐゴシック" charset="0"/>
          <a:cs typeface="Arial"/>
          <a:sym typeface="Arial" charset="0"/>
        </a:defRPr>
      </a:lvl1pPr>
      <a:lvl2pPr lvl="1" algn="l" rtl="0" eaLnBrk="0" fontAlgn="base" hangingPunct="0">
        <a:spcBef>
          <a:spcPct val="0"/>
        </a:spcBef>
        <a:spcAft>
          <a:spcPct val="0"/>
        </a:spcAft>
        <a:buClr>
          <a:srgbClr val="000000"/>
        </a:buClr>
        <a:buFont typeface="Arial" charset="0"/>
        <a:defRPr sz="1400">
          <a:solidFill>
            <a:srgbClr val="000000"/>
          </a:solidFill>
          <a:latin typeface="Arial"/>
          <a:ea typeface="ＭＳ Ｐゴシック" charset="0"/>
          <a:cs typeface="Arial"/>
          <a:sym typeface="Arial" charset="0"/>
        </a:defRPr>
      </a:lvl2pPr>
      <a:lvl3pPr lvl="2" algn="l" rtl="0" eaLnBrk="0" fontAlgn="base" hangingPunct="0">
        <a:spcBef>
          <a:spcPct val="0"/>
        </a:spcBef>
        <a:spcAft>
          <a:spcPct val="0"/>
        </a:spcAft>
        <a:buClr>
          <a:srgbClr val="000000"/>
        </a:buClr>
        <a:buFont typeface="Arial" charset="0"/>
        <a:defRPr sz="1400">
          <a:solidFill>
            <a:srgbClr val="000000"/>
          </a:solidFill>
          <a:latin typeface="Arial"/>
          <a:ea typeface="ＭＳ Ｐゴシック" charset="0"/>
          <a:cs typeface="Arial"/>
          <a:sym typeface="Arial" charset="0"/>
        </a:defRPr>
      </a:lvl3pPr>
      <a:lvl4pPr lvl="3" algn="l" rtl="0" eaLnBrk="0" fontAlgn="base" hangingPunct="0">
        <a:spcBef>
          <a:spcPct val="0"/>
        </a:spcBef>
        <a:spcAft>
          <a:spcPct val="0"/>
        </a:spcAft>
        <a:buClr>
          <a:srgbClr val="000000"/>
        </a:buClr>
        <a:buFont typeface="Arial" charset="0"/>
        <a:defRPr sz="1400">
          <a:solidFill>
            <a:srgbClr val="000000"/>
          </a:solidFill>
          <a:latin typeface="Arial"/>
          <a:ea typeface="ＭＳ Ｐゴシック" charset="0"/>
          <a:cs typeface="Arial"/>
          <a:sym typeface="Arial" charset="0"/>
        </a:defRPr>
      </a:lvl4pPr>
      <a:lvl5pPr lvl="4" algn="l" rtl="0" eaLnBrk="0" fontAlgn="base" hangingPunct="0">
        <a:spcBef>
          <a:spcPct val="0"/>
        </a:spcBef>
        <a:spcAft>
          <a:spcPct val="0"/>
        </a:spcAft>
        <a:buClr>
          <a:srgbClr val="000000"/>
        </a:buClr>
        <a:buFont typeface="Arial" charset="0"/>
        <a:defRPr sz="1400">
          <a:solidFill>
            <a:srgbClr val="000000"/>
          </a:solidFill>
          <a:latin typeface="Arial"/>
          <a:ea typeface="ＭＳ Ｐゴシック" charset="0"/>
          <a:cs typeface="Arial"/>
          <a:sym typeface="Arial"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charset="0"/>
        <a:defRPr sz="1400">
          <a:solidFill>
            <a:srgbClr val="000000"/>
          </a:solidFill>
          <a:latin typeface="Arial"/>
          <a:ea typeface="ＭＳ Ｐゴシック" charset="0"/>
          <a:cs typeface="Arial"/>
          <a:sym typeface="Arial" charset="0"/>
        </a:defRPr>
      </a:lvl1pPr>
      <a:lvl2pPr lvl="1" algn="l" rtl="0" eaLnBrk="0" fontAlgn="base" hangingPunct="0">
        <a:spcBef>
          <a:spcPct val="0"/>
        </a:spcBef>
        <a:spcAft>
          <a:spcPct val="0"/>
        </a:spcAft>
        <a:buClr>
          <a:srgbClr val="000000"/>
        </a:buClr>
        <a:buFont typeface="Arial" charset="0"/>
        <a:defRPr sz="1400">
          <a:solidFill>
            <a:srgbClr val="000000"/>
          </a:solidFill>
          <a:latin typeface="Arial"/>
          <a:ea typeface="Arial"/>
          <a:cs typeface="Arial"/>
          <a:sym typeface="Arial" charset="0"/>
        </a:defRPr>
      </a:lvl2pPr>
      <a:lvl3pPr lvl="2" algn="l" rtl="0" eaLnBrk="0" fontAlgn="base" hangingPunct="0">
        <a:spcBef>
          <a:spcPct val="0"/>
        </a:spcBef>
        <a:spcAft>
          <a:spcPct val="0"/>
        </a:spcAft>
        <a:buClr>
          <a:srgbClr val="000000"/>
        </a:buClr>
        <a:buFont typeface="Arial" charset="0"/>
        <a:defRPr sz="1400">
          <a:solidFill>
            <a:srgbClr val="000000"/>
          </a:solidFill>
          <a:latin typeface="Arial"/>
          <a:ea typeface="Arial"/>
          <a:cs typeface="Arial"/>
          <a:sym typeface="Arial" charset="0"/>
        </a:defRPr>
      </a:lvl3pPr>
      <a:lvl4pPr lvl="3" algn="l" rtl="0" eaLnBrk="0" fontAlgn="base" hangingPunct="0">
        <a:spcBef>
          <a:spcPct val="0"/>
        </a:spcBef>
        <a:spcAft>
          <a:spcPct val="0"/>
        </a:spcAft>
        <a:buClr>
          <a:srgbClr val="000000"/>
        </a:buClr>
        <a:buFont typeface="Arial" charset="0"/>
        <a:defRPr sz="1400">
          <a:solidFill>
            <a:srgbClr val="000000"/>
          </a:solidFill>
          <a:latin typeface="Arial"/>
          <a:ea typeface="Arial"/>
          <a:cs typeface="Arial"/>
          <a:sym typeface="Arial" charset="0"/>
        </a:defRPr>
      </a:lvl4pPr>
      <a:lvl5pPr lvl="4" algn="l" rtl="0" eaLnBrk="0" fontAlgn="base" hangingPunct="0">
        <a:spcBef>
          <a:spcPct val="0"/>
        </a:spcBef>
        <a:spcAft>
          <a:spcPct val="0"/>
        </a:spcAft>
        <a:buClr>
          <a:srgbClr val="000000"/>
        </a:buClr>
        <a:buFont typeface="Arial" charset="0"/>
        <a:defRPr sz="1400">
          <a:solidFill>
            <a:srgbClr val="000000"/>
          </a:solidFill>
          <a:latin typeface="Arial"/>
          <a:ea typeface="Arial"/>
          <a:cs typeface="Arial"/>
          <a:sym typeface="Arial"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5827F-7623-514A-8E8F-632F2784F261}" type="datetime1">
              <a:rPr lang="en-US" smtClean="0">
                <a:solidFill>
                  <a:prstClr val="black">
                    <a:tint val="75000"/>
                  </a:prstClr>
                </a:solidFill>
                <a:latin typeface="Calibri"/>
              </a:rPr>
              <a:pPr/>
              <a:t>19/11/18</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A6FE6-D75F-2943-8BC6-A14FE74580EA}"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288146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4" Type="http://schemas.openxmlformats.org/officeDocument/2006/relationships/hyperlink" Target="http://www.parthenos-project.eu/" TargetMode="External"/><Relationship Id="rId5" Type="http://schemas.openxmlformats.org/officeDocument/2006/relationships/hyperlink" Target="https://openscience2018.uni.lu/" TargetMode="External"/><Relationship Id="rId6" Type="http://schemas.openxmlformats.org/officeDocument/2006/relationships/image" Target="../media/image1.jpeg"/><Relationship Id="rId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s://www.fosteropenscience.eu/content/what-open-science-introduction"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fosteropenscience.eu/content/what-open-science-introduction"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hyperlink" Target="https://flic.kr/p/mzq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s://www.fosteropenscience.eu/content/what-open-science-introduction"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hyperlink" Target="https://twitter.com/Bastien_Conan/status/106265885520375398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inkmedia" TargetMode="External"/><Relationship Id="rId5" Type="http://schemas.openxmlformats.org/officeDocument/2006/relationships/hyperlink" Target="https://flic.kr/p/JoVNhU" TargetMode="External"/><Relationship Id="rId6" Type="http://schemas.openxmlformats.org/officeDocument/2006/relationships/hyperlink" Target="http://doi.org/10.2312/allianzoa.029"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hyperlink" Target="http://training.parthenos-project.eu/sample-page/ehumanities-eheritage-webinar-series/webinar-work-with-research-infrastructures/wrap-up-materials/" TargetMode="External"/><Relationship Id="rId5" Type="http://schemas.openxmlformats.org/officeDocument/2006/relationships/hyperlink" Target="https://creativecommons.org/licenses/by-nc-sa/2.0/" TargetMode="External"/><Relationship Id="rId6" Type="http://schemas.openxmlformats.org/officeDocument/2006/relationships/hyperlink" Target="https://flic.kr/p/7Ww83p" TargetMode="External"/><Relationship Id="rId7" Type="http://schemas.openxmlformats.org/officeDocument/2006/relationships/hyperlink" Target="https://creativecommons.org/licenses/by/4.0/"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hyperlink" Target="https://www.ukdataservice.ac.uk/manage-data/lifecycle" TargetMode="External"/><Relationship Id="rId5" Type="http://schemas.openxmlformats.org/officeDocument/2006/relationships/hyperlink" Target="http://training.parthenos-project.eu/sample-page/manage-improve-and-open-up-your-research-and-data/" TargetMode="External"/><Relationship Id="rId6"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hyperlink" Target="https://creativecommons.org/licenses/by-nc/4.0/" TargetMode="External"/><Relationship Id="rId5" Type="http://schemas.openxmlformats.org/officeDocument/2006/relationships/hyperlink" Target="https://commons.wikimedia.org/wiki/Category:Vlychada_Beach" TargetMode="External"/><Relationship Id="rId6" Type="http://schemas.openxmlformats.org/officeDocument/2006/relationships/hyperlink" Target="https://commons.wikimedia.org/wiki/Category:Exomytis_(Santorini)" TargetMode="External"/><Relationship Id="rId7" Type="http://schemas.openxmlformats.org/officeDocument/2006/relationships/hyperlink" Target="https://commons.wikimedia.org/wiki/Category:Santorini" TargetMode="External"/><Relationship Id="rId8" Type="http://schemas.openxmlformats.org/officeDocument/2006/relationships/hyperlink" Target="https://commons.wikimedia.org/w/index.php?curid=63225571" TargetMode="External"/><Relationship Id="rId9"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3" Type="http://schemas.openxmlformats.org/officeDocument/2006/relationships/hyperlink" Target="https://www.force11.org/group/fairgroup/fairprinciples" TargetMode="External"/><Relationship Id="rId4" Type="http://schemas.openxmlformats.org/officeDocument/2006/relationships/hyperlink" Target="http://training.parthenos-project.eu/sample-page/manage-improve-and-open-up-your-research-and-data/" TargetMode="External"/><Relationship Id="rId5" Type="http://schemas.openxmlformats.org/officeDocument/2006/relationships/hyperlink" Target="https://creativecommons.org/licenses/by-nc/4.0/" TargetMode="External"/><Relationship Id="rId6"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go-fair.org/fair-principles/"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hyperlink" Target="http://nbn-resolving.de/urn:nbn:de:hbz:385-10715"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hyperlink" Target="https://creativecommons.org/licenses/by/2.0/" TargetMode="External"/><Relationship Id="rId5" Type="http://schemas.openxmlformats.org/officeDocument/2006/relationships/hyperlink" Target="https://flic.kr/p/8WpM2U" TargetMode="External"/><Relationship Id="rId6" Type="http://schemas.openxmlformats.org/officeDocument/2006/relationships/hyperlink" Target="https://creativecommons.org/licenses/by/4.0/" TargetMode="External"/><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8.xml.rels><?xml version="1.0" encoding="UTF-8" standalone="yes"?>
<Relationships xmlns="http://schemas.openxmlformats.org/package/2006/relationships"><Relationship Id="rId3" Type="http://schemas.openxmlformats.org/officeDocument/2006/relationships/hyperlink" Target="https://commons.wikimedia.org/wiki/Spheniscidae%23/media/File:Manchots_empereurs_tobogannent.JPG" TargetMode="External"/><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hyperlink" Target="https://commons.wikimedia.org/wiki/File:Yellow-eyed_Penguin_crying_MC.jpg" TargetMode="External"/><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https://dmponline.dcc.ac.uk/template_export/1638514350.pdf"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s://www.re3data.org/"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dmponline.dcc.ac.uk/template_export/1638514350.pdf" TargetMode="External"/><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hyperlink" Target="http://www.tei-c.org" TargetMode="External"/><Relationship Id="rId4" Type="http://schemas.openxmlformats.org/officeDocument/2006/relationships/hyperlink" Target="http://www.cei.lmu.de/index.php" TargetMode="External"/><Relationship Id="rId5" Type="http://schemas.openxmlformats.org/officeDocument/2006/relationships/hyperlink" Target="https://music-encoding.org/" TargetMode="External"/><Relationship Id="rId6" Type="http://schemas.openxmlformats.org/officeDocument/2006/relationships/hyperlink" Target="https://iiif.io/" TargetMode="External"/><Relationship Id="rId7" Type="http://schemas.openxmlformats.org/officeDocument/2006/relationships/hyperlink" Target="https://www.loc.gov/ead/" TargetMode="External"/><Relationship Id="rId8" Type="http://schemas.openxmlformats.org/officeDocument/2006/relationships/hyperlink" Target="http://dublincore.org/" TargetMode="External"/><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hyperlink" Target="https://ssk-application.parthenos.d4science.org/ssk/%23/" TargetMode="External"/><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hyperlink" Target="https://dmponline.dcc.ac.uk/template_export/1638514350.pd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s://commons.wikimedia.org/wiki/File:The_Devil's_Fireplace,_detail-_the_lawyer.jpg" TargetMode="Externa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hyperlink" Target="https://twitter.com/UWuttke/status/1062714834062430209"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hyperlink" Target="https://dmponline.dcc.ac.uk/template_export/1638514350.pdf"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hyperlink" Target="https://dmponline.dcc.ac.uk/template_export/1638514350.pdf"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https://commons.wikimedia.org/wiki/Rosetta_Stone%23/media/File:RosettaStone.png" TargetMode="External"/><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hyperlink" Target="https://dmponline.dcc.ac.uk/template_export/1638514350.pdf"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brill.com/view/journals/rdj/rdj-overview.xml?rskey=2G8kx3&amp;result=1" TargetMode="External"/><Relationship Id="rId4" Type="http://schemas.openxmlformats.org/officeDocument/2006/relationships/hyperlink" Target="http://openarchaeologydata.metajnl.com/" TargetMode="External"/><Relationship Id="rId5" Type="http://schemas.openxmlformats.org/officeDocument/2006/relationships/hyperlink" Target="https://zenodo.org/" TargetMode="External"/><Relationship Id="rId6" Type="http://schemas.openxmlformats.org/officeDocument/2006/relationships/hyperlink" Target="https://www.re3data.org/" TargetMode="External"/><Relationship Id="rId7" Type="http://schemas.openxmlformats.org/officeDocument/2006/relationships/hyperlink" Target="https://hal.archives-ouvertes.fr/" TargetMode="External"/><Relationship Id="rId8" Type="http://schemas.openxmlformats.org/officeDocument/2006/relationships/hyperlink" Target="https://de.dariah.eu/en/repository" TargetMode="External"/><Relationship Id="rId9" Type="http://schemas.openxmlformats.org/officeDocument/2006/relationships/hyperlink" Target="https://www.clarin.eu/content/repositories" TargetMode="External"/><Relationship Id="rId10" Type="http://schemas.openxmlformats.org/officeDocument/2006/relationships/hyperlink" Target="http://www.gesis.org" TargetMode="External"/><Relationship Id="rId11" Type="http://schemas.openxmlformats.org/officeDocument/2006/relationships/hyperlink" Target="http://www.ianus-fdz.de" TargetMode="External"/><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6.xml.rels><?xml version="1.0" encoding="UTF-8" standalone="yes"?>
<Relationships xmlns="http://schemas.openxmlformats.org/package/2006/relationships"><Relationship Id="rId3" Type="http://schemas.openxmlformats.org/officeDocument/2006/relationships/hyperlink" Target="https://doaj.org" TargetMode="External"/><Relationship Id="rId4" Type="http://schemas.openxmlformats.org/officeDocument/2006/relationships/hyperlink" Target="https://www.doabooks.org/" TargetMode="External"/><Relationship Id="rId5" Type="http://schemas.openxmlformats.org/officeDocument/2006/relationships/hyperlink" Target="http://v2.sherpa.ac.uk/opendoar/" TargetMode="External"/><Relationship Id="rId6" Type="http://schemas.openxmlformats.org/officeDocument/2006/relationships/hyperlink" Target="http://www.sherpa.ac.uk/romeo/index.php" TargetMode="External"/><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hyperlink" Target="https://orcid.org/0000-0002-8217-4025"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hyperlink" Target="https://dmponline.dcc.ac.uk/template_export/1638514350.pdf"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hyperlink" Target="https://dmponline.dcc.ac.uk/" TargetMode="External"/><Relationship Id="rId4" Type="http://schemas.openxmlformats.org/officeDocument/2006/relationships/hyperlink" Target="https://rdmorganiser.github.io/en/" TargetMode="External"/><Relationship Id="rId5" Type="http://schemas.openxmlformats.org/officeDocument/2006/relationships/hyperlink" Target="http://training.parthenos-project.eu/sample-page/manage-improve-and-open-up-your-research-and-data/" TargetMode="External"/><Relationship Id="rId6" Type="http://schemas.openxmlformats.org/officeDocument/2006/relationships/hyperlink" Target="https://creativecommons.org/licenses/by-nc/4.0/" TargetMode="External"/><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 Id="rId3" Type="http://schemas.openxmlformats.org/officeDocument/2006/relationships/image" Target="../media/image20.png"/></Relationships>
</file>

<file path=ppt/slides/_rels/slide62.xml.rels><?xml version="1.0" encoding="UTF-8" standalone="yes"?>
<Relationships xmlns="http://schemas.openxmlformats.org/package/2006/relationships"><Relationship Id="rId3" Type="http://schemas.openxmlformats.org/officeDocument/2006/relationships/hyperlink" Target="http://training.parthenos-project.eu/sample-page/intro-to-ri/" TargetMode="External"/><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63.xml.rels><?xml version="1.0" encoding="UTF-8" standalone="yes"?>
<Relationships xmlns="http://schemas.openxmlformats.org/package/2006/relationships"><Relationship Id="rId3" Type="http://schemas.openxmlformats.org/officeDocument/2006/relationships/hyperlink" Target="http://training.parthenos-project.eu/sample-page/manage-improve-and-open-up-your-research-and-data/" TargetMode="External"/><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64.xml.rels><?xml version="1.0" encoding="UTF-8" standalone="yes"?>
<Relationships xmlns="http://schemas.openxmlformats.org/package/2006/relationships"><Relationship Id="rId3" Type="http://schemas.openxmlformats.org/officeDocument/2006/relationships/hyperlink" Target="http://training.parthenos-project.eu/sample-page/ehumanities-eheritage-webinar-series/webinar-work-with-research-infrastructures/" TargetMode="External"/><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65.xml.rels><?xml version="1.0" encoding="UTF-8" standalone="yes"?>
<Relationships xmlns="http://schemas.openxmlformats.org/package/2006/relationships"><Relationship Id="rId9" Type="http://schemas.openxmlformats.org/officeDocument/2006/relationships/hyperlink" Target="http://www.e-rihs.eu/" TargetMode="External"/><Relationship Id="rId20" Type="http://schemas.openxmlformats.org/officeDocument/2006/relationships/image" Target="../media/image32.png"/><Relationship Id="rId21" Type="http://schemas.openxmlformats.org/officeDocument/2006/relationships/hyperlink" Target="https://www.ehri-project.eu/" TargetMode="External"/><Relationship Id="rId22" Type="http://schemas.openxmlformats.org/officeDocument/2006/relationships/image" Target="../media/image33.png"/><Relationship Id="rId23" Type="http://schemas.openxmlformats.org/officeDocument/2006/relationships/hyperlink" Target="http://www.britishmuseum.org/charisma" TargetMode="External"/><Relationship Id="rId24" Type="http://schemas.openxmlformats.org/officeDocument/2006/relationships/image" Target="../media/image34.png"/><Relationship Id="rId25" Type="http://schemas.openxmlformats.org/officeDocument/2006/relationships/hyperlink" Target="http://www.dchrp.eu/" TargetMode="External"/><Relationship Id="rId26" Type="http://schemas.openxmlformats.org/officeDocument/2006/relationships/image" Target="../media/image35.png"/><Relationship Id="rId27" Type="http://schemas.openxmlformats.org/officeDocument/2006/relationships/hyperlink" Target="http://www.parthenos-project.eu/" TargetMode="External"/><Relationship Id="rId28" Type="http://schemas.openxmlformats.org/officeDocument/2006/relationships/image" Target="../media/image36.png"/><Relationship Id="rId10" Type="http://schemas.openxmlformats.org/officeDocument/2006/relationships/image" Target="../media/image27.png"/><Relationship Id="rId11" Type="http://schemas.openxmlformats.org/officeDocument/2006/relationships/hyperlink" Target="http://www.europeansocialsurvey.org/" TargetMode="External"/><Relationship Id="rId12" Type="http://schemas.openxmlformats.org/officeDocument/2006/relationships/image" Target="../media/image28.png"/><Relationship Id="rId13" Type="http://schemas.openxmlformats.org/officeDocument/2006/relationships/hyperlink" Target="http://www.share-project.org/" TargetMode="External"/><Relationship Id="rId14" Type="http://schemas.openxmlformats.org/officeDocument/2006/relationships/image" Target="../media/image29.png"/><Relationship Id="rId15" Type="http://schemas.openxmlformats.org/officeDocument/2006/relationships/hyperlink" Target="https://www.clarin.eu/" TargetMode="External"/><Relationship Id="rId16" Type="http://schemas.openxmlformats.org/officeDocument/2006/relationships/image" Target="../media/image30.png"/><Relationship Id="rId17" Type="http://schemas.openxmlformats.org/officeDocument/2006/relationships/hyperlink" Target="http://www.ariadne-infrastructure.eu/" TargetMode="External"/><Relationship Id="rId18" Type="http://schemas.openxmlformats.org/officeDocument/2006/relationships/image" Target="../media/image31.png"/><Relationship Id="rId19" Type="http://schemas.openxmlformats.org/officeDocument/2006/relationships/hyperlink" Target="http://www.cendari.eu/" TargetMode="External"/><Relationship Id="rId1" Type="http://schemas.openxmlformats.org/officeDocument/2006/relationships/slideLayout" Target="../slideLayouts/slideLayout15.xml"/><Relationship Id="rId2" Type="http://schemas.openxmlformats.org/officeDocument/2006/relationships/notesSlide" Target="../notesSlides/notesSlide56.xml"/><Relationship Id="rId3" Type="http://schemas.openxmlformats.org/officeDocument/2006/relationships/image" Target="../media/image24.png"/><Relationship Id="rId4" Type="http://schemas.openxmlformats.org/officeDocument/2006/relationships/hyperlink" Target="http://creativecommons.org/licenses/by/4.0/" TargetMode="External"/><Relationship Id="rId5" Type="http://schemas.openxmlformats.org/officeDocument/2006/relationships/hyperlink" Target="https://www.cessda.eu/" TargetMode="External"/><Relationship Id="rId6" Type="http://schemas.openxmlformats.org/officeDocument/2006/relationships/image" Target="../media/image25.png"/><Relationship Id="rId7" Type="http://schemas.openxmlformats.org/officeDocument/2006/relationships/hyperlink" Target="https://www.dariah.eu/" TargetMode="External"/><Relationship Id="rId8" Type="http://schemas.openxmlformats.org/officeDocument/2006/relationships/image" Target="../media/image26.png"/></Relationships>
</file>

<file path=ppt/slides/_rels/slide66.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hyperlink" Target="https://creativecommons.org/licenses/by/2.0/" TargetMode="External"/><Relationship Id="rId5" Type="http://schemas.openxmlformats.org/officeDocument/2006/relationships/hyperlink" Target="https://flic.kr/p/8WpM2U" TargetMode="External"/><Relationship Id="rId6" Type="http://schemas.openxmlformats.org/officeDocument/2006/relationships/hyperlink" Target="https://creativecommons.org/licenses/by/4.0/" TargetMode="External"/><Relationship Id="rId1" Type="http://schemas.openxmlformats.org/officeDocument/2006/relationships/slideLayout" Target="../slideLayouts/slideLayout25.xml"/><Relationship Id="rId2" Type="http://schemas.openxmlformats.org/officeDocument/2006/relationships/notesSlide" Target="../notesSlides/notesSlide57.xml"/></Relationships>
</file>

<file path=ppt/slides/_rels/slide67.xml.rels><?xml version="1.0" encoding="UTF-8" standalone="yes"?>
<Relationships xmlns="http://schemas.openxmlformats.org/package/2006/relationships"><Relationship Id="rId3" Type="http://schemas.openxmlformats.org/officeDocument/2006/relationships/hyperlink" Target="http://doi.org/10.7554/eLife.16800" TargetMode="External"/><Relationship Id="rId4" Type="http://schemas.openxmlformats.org/officeDocument/2006/relationships/hyperlink" Target="https://zenodo.org/record/1285575%23.W09yZH59jOR" TargetMode="External"/><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6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hyperlink" Target="https://book.fosteropenscience.eu/" TargetMode="External"/><Relationship Id="rId5" Type="http://schemas.openxmlformats.org/officeDocument/2006/relationships/image" Target="../media/image39.png"/><Relationship Id="rId1" Type="http://schemas.openxmlformats.org/officeDocument/2006/relationships/slideLayout" Target="../slideLayouts/slideLayout12.xml"/><Relationship Id="rId2" Type="http://schemas.openxmlformats.org/officeDocument/2006/relationships/notesSlide" Target="../notesSlides/notesSlide58.xml"/></Relationships>
</file>

<file path=ppt/slides/_rels/slide69.xml.rels><?xml version="1.0" encoding="UTF-8" standalone="yes"?>
<Relationships xmlns="http://schemas.openxmlformats.org/package/2006/relationships"><Relationship Id="rId3" Type="http://schemas.openxmlformats.org/officeDocument/2006/relationships/hyperlink" Target="mailto:wuttke@fh-potsdam.de" TargetMode="External"/><Relationship Id="rId4" Type="http://schemas.openxmlformats.org/officeDocument/2006/relationships/hyperlink" Target="http://www.parthenos-project.eu" TargetMode="External"/><Relationship Id="rId5" Type="http://schemas.openxmlformats.org/officeDocument/2006/relationships/image" Target="../media/image2.png"/><Relationship Id="rId6" Type="http://schemas.openxmlformats.org/officeDocument/2006/relationships/image" Target="../media/image1.jpeg"/><Relationship Id="rId7" Type="http://schemas.openxmlformats.org/officeDocument/2006/relationships/hyperlink" Target="https://twitter.com/Parthenos_EU" TargetMode="External"/><Relationship Id="rId8" Type="http://schemas.openxmlformats.org/officeDocument/2006/relationships/hyperlink" Target="https://www.facebook.com/PARTHENOSproject/" TargetMode="External"/><Relationship Id="rId9" Type="http://schemas.openxmlformats.org/officeDocument/2006/relationships/hyperlink" Target="https://www.youtube.com/channel/UCnKJnFo_IFfoAI3VH51t1hw" TargetMode="External"/><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71.xml.rels><?xml version="1.0" encoding="UTF-8" standalone="yes"?>
<Relationships xmlns="http://schemas.openxmlformats.org/package/2006/relationships"><Relationship Id="rId3" Type="http://schemas.openxmlformats.org/officeDocument/2006/relationships/hyperlink" Target="https://opensciencemooc.github.io/site/" TargetMode="External"/><Relationship Id="rId4" Type="http://schemas.openxmlformats.org/officeDocument/2006/relationships/hyperlink" Target="https://online-learning.tudelft.nl/courses/open-science-sharing-your-research-with-the-world/" TargetMode="External"/><Relationship Id="rId5" Type="http://schemas.openxmlformats.org/officeDocument/2006/relationships/hyperlink" Target="https://101innovations.wordpress.com/" TargetMode="External"/><Relationship Id="rId6" Type="http://schemas.openxmlformats.org/officeDocument/2006/relationships/hyperlink" Target="https://os.helmholtz.de/bewusstsein-schaerfen/workshops/webinare/" TargetMode="External"/><Relationship Id="rId7" Type="http://schemas.openxmlformats.org/officeDocument/2006/relationships/hyperlink" Target="https://ec.europa.eu/research/openscience/index.cfm" TargetMode="External"/><Relationship Id="rId1" Type="http://schemas.openxmlformats.org/officeDocument/2006/relationships/slideLayout" Target="../slideLayouts/slideLayout2.xml"/><Relationship Id="rId2" Type="http://schemas.openxmlformats.org/officeDocument/2006/relationships/hyperlink" Target="https://www.fosteropenscience.eu/learning/what-is-open-science"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training.parthenos-project.eu/sample-page/intro-to-ri/research-impact/" TargetMode="External"/><Relationship Id="rId4" Type="http://schemas.openxmlformats.org/officeDocument/2006/relationships/hyperlink" Target="https://pfern.github.io/OSODOS/gitbook/" TargetMode="External"/><Relationship Id="rId5" Type="http://schemas.openxmlformats.org/officeDocument/2006/relationships/hyperlink" Target="https://rdmpromotion.rbind.io/" TargetMode="External"/><Relationship Id="rId1" Type="http://schemas.openxmlformats.org/officeDocument/2006/relationships/slideLayout" Target="../slideLayouts/slideLayout2.xml"/><Relationship Id="rId2" Type="http://schemas.openxmlformats.org/officeDocument/2006/relationships/hyperlink" Target="http://training.parthenos-project.eu/sample-page/manage-improve-and-open-up-your-research-and-data/"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doi.org/10.1038/sdata.2016.18" TargetMode="External"/><Relationship Id="rId3" Type="http://schemas.openxmlformats.org/officeDocument/2006/relationships/hyperlink" Target="http://www.snf.ch/SiteCollectionDocuments/FAIR_principles_translation_SNSF_logo.pdf"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s://www.ands.org.au/guides/research-data-rights-management" TargetMode="External"/><Relationship Id="rId4" Type="http://schemas.openxmlformats.org/officeDocument/2006/relationships/hyperlink" Target="https://www.clarin-d.net/de/legal-issues-bibleography" TargetMode="External"/><Relationship Id="rId1" Type="http://schemas.openxmlformats.org/officeDocument/2006/relationships/slideLayout" Target="../slideLayouts/slideLayout2.xml"/><Relationship Id="rId2" Type="http://schemas.openxmlformats.org/officeDocument/2006/relationships/hyperlink" Target="https://irights.info/wp-content/uploads/2014/11/Open_Content_A_Practical_Guide_to_Using_Open_Content_Licences_web.pdf"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genr.eu" TargetMode="External"/><Relationship Id="rId4" Type="http://schemas.openxmlformats.org/officeDocument/2006/relationships/hyperlink" Target="https://www.go-fair.org/" TargetMode="External"/><Relationship Id="rId1" Type="http://schemas.openxmlformats.org/officeDocument/2006/relationships/slideLayout" Target="../slideLayouts/slideLayout2.xml"/><Relationship Id="rId2" Type="http://schemas.openxmlformats.org/officeDocument/2006/relationships/hyperlink" Target="https://okfn.org/"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dmponline.dcc.ac.uk/" TargetMode="External"/><Relationship Id="rId3" Type="http://schemas.openxmlformats.org/officeDocument/2006/relationships/hyperlink" Target="https://rdmorganiser.github.io/"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neh.gov/grants/odh/digital-humanities-advancement-grants" TargetMode="External"/><Relationship Id="rId3" Type="http://schemas.openxmlformats.org/officeDocument/2006/relationships/hyperlink" Target="https://dmponline.dcc.ac.uk/public_plans"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9.xml"/><Relationship Id="rId3" Type="http://schemas.openxmlformats.org/officeDocument/2006/relationships/image" Target="../media/image4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 Id="rId3" Type="http://schemas.openxmlformats.org/officeDocument/2006/relationships/hyperlink" Target="https://101innovations.wordpress.com/workflows" TargetMode="Externa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 Id="rId3" Type="http://schemas.openxmlformats.org/officeDocument/2006/relationships/hyperlink" Target="https://kib.ki.se/en/publish-analyse/open-acces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force11.org/group/fairgroup/fairprinciples"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force11.org/group/fairgroup/fairprincipl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753605"/>
            <a:ext cx="6400800" cy="1752600"/>
          </a:xfrm>
        </p:spPr>
        <p:txBody>
          <a:bodyPr/>
          <a:lstStyle/>
          <a:p>
            <a:r>
              <a:rPr lang="en-US" i="1" dirty="0" smtClean="0">
                <a:solidFill>
                  <a:srgbClr val="000000"/>
                </a:solidFill>
              </a:rPr>
              <a:t>Morning Session (Ulrike Wuttke)</a:t>
            </a:r>
          </a:p>
        </p:txBody>
      </p:sp>
      <p:sp>
        <p:nvSpPr>
          <p:cNvPr id="4" name="TextBox 3"/>
          <p:cNvSpPr txBox="1"/>
          <p:nvPr/>
        </p:nvSpPr>
        <p:spPr>
          <a:xfrm>
            <a:off x="152400" y="4669207"/>
            <a:ext cx="9144000" cy="1717137"/>
          </a:xfrm>
          <a:prstGeom prst="rect">
            <a:avLst/>
          </a:prstGeom>
          <a:noFill/>
        </p:spPr>
        <p:txBody>
          <a:bodyPr wrap="square" rtlCol="0">
            <a:spAutoFit/>
          </a:bodyPr>
          <a:lstStyle/>
          <a:p>
            <a:pPr>
              <a:lnSpc>
                <a:spcPct val="150000"/>
              </a:lnSpc>
            </a:pPr>
            <a:r>
              <a:rPr lang="it-IT" sz="1200" dirty="0" smtClean="0"/>
              <a:t>(v_1.0)</a:t>
            </a:r>
          </a:p>
          <a:p>
            <a:pPr>
              <a:lnSpc>
                <a:spcPct val="150000"/>
              </a:lnSpc>
            </a:pPr>
            <a:r>
              <a:rPr lang="it-IT" sz="1200" smtClean="0"/>
              <a:t>DOI</a:t>
            </a:r>
            <a:r>
              <a:rPr lang="it-IT" sz="1200"/>
              <a:t>: 10.5281/zenodo</a:t>
            </a:r>
            <a:r>
              <a:rPr lang="it-IT" sz="1200"/>
              <a:t>.</a:t>
            </a:r>
            <a:r>
              <a:rPr lang="it-IT" sz="1200" smtClean="0"/>
              <a:t>1491250 </a:t>
            </a:r>
            <a:endParaRPr lang="en-GB" sz="1200" dirty="0" smtClean="0"/>
          </a:p>
          <a:p>
            <a:pPr>
              <a:lnSpc>
                <a:spcPct val="150000"/>
              </a:lnSpc>
            </a:pPr>
            <a:r>
              <a:rPr lang="en-GB" dirty="0" smtClean="0">
                <a:solidFill>
                  <a:schemeClr val="tx2">
                    <a:lumMod val="60000"/>
                    <a:lumOff val="40000"/>
                  </a:schemeClr>
                </a:solidFill>
              </a:rPr>
              <a:t>Ulrike </a:t>
            </a:r>
            <a:r>
              <a:rPr lang="en-GB" dirty="0">
                <a:solidFill>
                  <a:schemeClr val="tx2">
                    <a:lumMod val="60000"/>
                    <a:lumOff val="40000"/>
                  </a:schemeClr>
                </a:solidFill>
              </a:rPr>
              <a:t>Wuttke</a:t>
            </a:r>
            <a:r>
              <a:rPr lang="en-GB" dirty="0"/>
              <a:t>, University of Applied Sciences </a:t>
            </a:r>
            <a:r>
              <a:rPr lang="en-GB" dirty="0" smtClean="0"/>
              <a:t>Potsdam / PARTHENOS</a:t>
            </a:r>
            <a:endParaRPr lang="en-US" dirty="0">
              <a:solidFill>
                <a:srgbClr val="558ED5"/>
              </a:solidFill>
            </a:endParaRPr>
          </a:p>
          <a:p>
            <a:pPr>
              <a:lnSpc>
                <a:spcPct val="150000"/>
              </a:lnSpc>
            </a:pPr>
            <a:r>
              <a:rPr lang="en-GB" dirty="0" smtClean="0"/>
              <a:t>@PARTHENOS_EU @</a:t>
            </a:r>
            <a:r>
              <a:rPr lang="en-GB" dirty="0" err="1" smtClean="0"/>
              <a:t>UWuttke</a:t>
            </a:r>
            <a:r>
              <a:rPr lang="en-GB" dirty="0" smtClean="0"/>
              <a:t> | </a:t>
            </a:r>
            <a:r>
              <a:rPr lang="en-GB" dirty="0" smtClean="0">
                <a:hlinkClick r:id="rId3"/>
              </a:rPr>
              <a:t>CC-BY 4.0</a:t>
            </a:r>
            <a:r>
              <a:rPr lang="en-GB" dirty="0" smtClean="0"/>
              <a:t> | </a:t>
            </a:r>
            <a:r>
              <a:rPr lang="en-GB" dirty="0" smtClean="0">
                <a:hlinkClick r:id="rId4"/>
              </a:rPr>
              <a:t>PARTHENOS</a:t>
            </a:r>
            <a:endParaRPr lang="en-GB" dirty="0" smtClean="0"/>
          </a:p>
          <a:p>
            <a:pPr>
              <a:lnSpc>
                <a:spcPct val="150000"/>
              </a:lnSpc>
            </a:pPr>
            <a:r>
              <a:rPr lang="en-GB" sz="1100" dirty="0"/>
              <a:t>This project has received funding from the </a:t>
            </a:r>
            <a:r>
              <a:rPr lang="en-GB" sz="1100" dirty="0" smtClean="0"/>
              <a:t>European </a:t>
            </a:r>
            <a:r>
              <a:rPr lang="en-GB" sz="1100" dirty="0"/>
              <a:t>Union’s Horizon 2020 research and innovation </a:t>
            </a:r>
            <a:r>
              <a:rPr lang="en-GB" sz="1100" dirty="0" smtClean="0"/>
              <a:t>programme </a:t>
            </a:r>
            <a:r>
              <a:rPr lang="en-GB" sz="1100" dirty="0"/>
              <a:t>under grant agreement No </a:t>
            </a:r>
            <a:r>
              <a:rPr lang="en-GB" sz="1100" dirty="0" smtClean="0"/>
              <a:t>654119</a:t>
            </a:r>
          </a:p>
        </p:txBody>
      </p:sp>
      <p:sp>
        <p:nvSpPr>
          <p:cNvPr id="5" name="TextBox 4"/>
          <p:cNvSpPr txBox="1"/>
          <p:nvPr/>
        </p:nvSpPr>
        <p:spPr>
          <a:xfrm>
            <a:off x="152402" y="178867"/>
            <a:ext cx="6419848" cy="1892826"/>
          </a:xfrm>
          <a:prstGeom prst="rect">
            <a:avLst/>
          </a:prstGeom>
          <a:noFill/>
        </p:spPr>
        <p:txBody>
          <a:bodyPr wrap="square" rtlCol="0">
            <a:spAutoFit/>
          </a:bodyPr>
          <a:lstStyle/>
          <a:p>
            <a:pPr>
              <a:lnSpc>
                <a:spcPct val="150000"/>
              </a:lnSpc>
            </a:pPr>
            <a:r>
              <a:rPr lang="en-GB" b="1" dirty="0" smtClean="0">
                <a:solidFill>
                  <a:srgbClr val="000000"/>
                </a:solidFill>
              </a:rPr>
              <a:t>15.11.2018 </a:t>
            </a:r>
            <a:r>
              <a:rPr lang="en-GB" dirty="0" smtClean="0">
                <a:solidFill>
                  <a:srgbClr val="000000"/>
                </a:solidFill>
              </a:rPr>
              <a:t>| University of Luxemburg </a:t>
            </a:r>
          </a:p>
          <a:p>
            <a:pPr>
              <a:lnSpc>
                <a:spcPct val="150000"/>
              </a:lnSpc>
            </a:pPr>
            <a:r>
              <a:rPr lang="en-GB" dirty="0" smtClean="0">
                <a:solidFill>
                  <a:srgbClr val="000000"/>
                </a:solidFill>
              </a:rPr>
              <a:t>Luxemburg Open Science Forum 2018, 14.-16.11.2018</a:t>
            </a:r>
          </a:p>
          <a:p>
            <a:pPr>
              <a:lnSpc>
                <a:spcPct val="150000"/>
              </a:lnSpc>
            </a:pPr>
            <a:r>
              <a:rPr lang="en-GB" dirty="0">
                <a:solidFill>
                  <a:srgbClr val="000000"/>
                </a:solidFill>
                <a:hlinkClick r:id="rId5"/>
              </a:rPr>
              <a:t>https://openscience2018.uni.lu</a:t>
            </a:r>
            <a:r>
              <a:rPr lang="en-GB" dirty="0" smtClean="0">
                <a:solidFill>
                  <a:srgbClr val="000000"/>
                </a:solidFill>
                <a:hlinkClick r:id="rId5"/>
              </a:rPr>
              <a:t>/</a:t>
            </a:r>
            <a:r>
              <a:rPr lang="en-GB" dirty="0" smtClean="0">
                <a:solidFill>
                  <a:srgbClr val="000000"/>
                </a:solidFill>
              </a:rPr>
              <a:t>   </a:t>
            </a:r>
            <a:endParaRPr lang="en-US" dirty="0" smtClean="0">
              <a:solidFill>
                <a:srgbClr val="000000"/>
              </a:solidFill>
            </a:endParaRPr>
          </a:p>
          <a:p>
            <a:pPr algn="ctr"/>
            <a:endParaRPr lang="en-US" b="1" dirty="0" smtClean="0"/>
          </a:p>
          <a:p>
            <a:pPr algn="ctr"/>
            <a:r>
              <a:rPr lang="en-GB" b="1" dirty="0" smtClean="0"/>
              <a:t> </a:t>
            </a:r>
            <a:endParaRPr lang="en-US" b="1" dirty="0"/>
          </a:p>
        </p:txBody>
      </p:sp>
      <p:pic>
        <p:nvPicPr>
          <p:cNvPr id="9" name="Shape 91" descr="Logo_FHP_Horizontal.jpeg"/>
          <p:cNvPicPr preferRelativeResize="0">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954066" y="762322"/>
            <a:ext cx="2150755" cy="120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ARTHENOS_logo_w_description.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044919" y="34021"/>
            <a:ext cx="2086973" cy="679358"/>
          </a:xfrm>
          <a:prstGeom prst="rect">
            <a:avLst/>
          </a:prstGeom>
        </p:spPr>
      </p:pic>
      <p:sp>
        <p:nvSpPr>
          <p:cNvPr id="2" name="Title 1"/>
          <p:cNvSpPr>
            <a:spLocks noGrp="1"/>
          </p:cNvSpPr>
          <p:nvPr>
            <p:ph type="ctrTitle"/>
          </p:nvPr>
        </p:nvSpPr>
        <p:spPr>
          <a:xfrm>
            <a:off x="685800" y="2144962"/>
            <a:ext cx="7772400" cy="1470025"/>
          </a:xfrm>
        </p:spPr>
        <p:txBody>
          <a:bodyPr>
            <a:noAutofit/>
          </a:bodyPr>
          <a:lstStyle/>
          <a:p>
            <a:r>
              <a:rPr lang="en-US" sz="3600" b="1" dirty="0" smtClean="0">
                <a:solidFill>
                  <a:srgbClr val="000000"/>
                </a:solidFill>
              </a:rPr>
              <a:t>Introduction to Humanities Research Data Management</a:t>
            </a:r>
            <a:br>
              <a:rPr lang="en-US" sz="3600" b="1" dirty="0" smtClean="0">
                <a:solidFill>
                  <a:srgbClr val="000000"/>
                </a:solidFill>
              </a:rPr>
            </a:br>
            <a:r>
              <a:rPr lang="en-US" sz="2000" b="1" dirty="0" smtClean="0">
                <a:solidFill>
                  <a:srgbClr val="000000"/>
                </a:solidFill>
              </a:rPr>
              <a:t>Ulrike Wuttke &amp; </a:t>
            </a:r>
            <a:r>
              <a:rPr lang="en-US" sz="2000" b="1" dirty="0" err="1" smtClean="0">
                <a:solidFill>
                  <a:srgbClr val="000000"/>
                </a:solidFill>
              </a:rPr>
              <a:t>Jochen</a:t>
            </a:r>
            <a:r>
              <a:rPr lang="en-US" sz="2000" b="1" dirty="0" smtClean="0">
                <a:solidFill>
                  <a:srgbClr val="000000"/>
                </a:solidFill>
              </a:rPr>
              <a:t> </a:t>
            </a:r>
            <a:r>
              <a:rPr lang="en-US" sz="2000" b="1" dirty="0" err="1" smtClean="0">
                <a:solidFill>
                  <a:srgbClr val="000000"/>
                </a:solidFill>
              </a:rPr>
              <a:t>Klar</a:t>
            </a:r>
            <a:endParaRPr lang="en-US" sz="2000" b="1" dirty="0">
              <a:solidFill>
                <a:srgbClr val="000000"/>
              </a:solidFill>
            </a:endParaRPr>
          </a:p>
        </p:txBody>
      </p:sp>
      <p:sp>
        <p:nvSpPr>
          <p:cNvPr id="6" name="TextBox 5"/>
          <p:cNvSpPr txBox="1"/>
          <p:nvPr/>
        </p:nvSpPr>
        <p:spPr>
          <a:xfrm>
            <a:off x="152402" y="6462889"/>
            <a:ext cx="8511820" cy="276999"/>
          </a:xfrm>
          <a:prstGeom prst="rect">
            <a:avLst/>
          </a:prstGeom>
          <a:noFill/>
        </p:spPr>
        <p:txBody>
          <a:bodyPr wrap="square" rtlCol="0">
            <a:spAutoFit/>
          </a:bodyPr>
          <a:lstStyle/>
          <a:p>
            <a:r>
              <a:rPr lang="en-US" sz="1200" dirty="0" smtClean="0">
                <a:solidFill>
                  <a:schemeClr val="bg1">
                    <a:lumMod val="50000"/>
                  </a:schemeClr>
                </a:solidFill>
              </a:rPr>
              <a:t>Unless otherwise stated the content of these slides is under the license CC-BY 4.0</a:t>
            </a:r>
            <a:endParaRPr lang="en-US" sz="1200" dirty="0">
              <a:solidFill>
                <a:schemeClr val="bg1">
                  <a:lumMod val="50000"/>
                </a:schemeClr>
              </a:solidFill>
            </a:endParaRPr>
          </a:p>
        </p:txBody>
      </p:sp>
    </p:spTree>
    <p:extLst>
      <p:ext uri="{BB962C8B-B14F-4D97-AF65-F5344CB8AC3E}">
        <p14:creationId xmlns:p14="http://schemas.microsoft.com/office/powerpoint/2010/main" val="28689964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r>
              <a:rPr lang="en-US" dirty="0" smtClean="0"/>
              <a:t>Two sessions </a:t>
            </a:r>
            <a:endParaRPr lang="en-US" dirty="0"/>
          </a:p>
          <a:p>
            <a:pPr lvl="1"/>
            <a:r>
              <a:rPr lang="en-US" dirty="0" smtClean="0"/>
              <a:t>Morning Session: Theory (Ulrike Wuttke)</a:t>
            </a:r>
          </a:p>
          <a:p>
            <a:pPr lvl="1"/>
            <a:r>
              <a:rPr lang="en-US" dirty="0" smtClean="0"/>
              <a:t>Afternoon Session: Hands-On (</a:t>
            </a:r>
            <a:r>
              <a:rPr lang="en-US" dirty="0" err="1" smtClean="0"/>
              <a:t>Jochen</a:t>
            </a:r>
            <a:r>
              <a:rPr lang="en-US" dirty="0" smtClean="0"/>
              <a:t> </a:t>
            </a:r>
            <a:r>
              <a:rPr lang="en-US" dirty="0" err="1" smtClean="0"/>
              <a:t>Klar</a:t>
            </a:r>
            <a:r>
              <a:rPr lang="en-US" dirty="0" smtClean="0"/>
              <a:t>)</a:t>
            </a:r>
          </a:p>
          <a:p>
            <a:r>
              <a:rPr lang="en-US" dirty="0" smtClean="0"/>
              <a:t>Access to materials (Slides) via </a:t>
            </a:r>
            <a:r>
              <a:rPr lang="en-US" dirty="0" err="1" smtClean="0"/>
              <a:t>Zenodo</a:t>
            </a: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10</a:t>
            </a:fld>
            <a:endParaRPr lang="en-US"/>
          </a:p>
        </p:txBody>
      </p:sp>
    </p:spTree>
    <p:extLst>
      <p:ext uri="{BB962C8B-B14F-4D97-AF65-F5344CB8AC3E}">
        <p14:creationId xmlns:p14="http://schemas.microsoft.com/office/powerpoint/2010/main" val="209503121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Open Science </a:t>
            </a:r>
            <a:r>
              <a:rPr lang="mr-IN" dirty="0" smtClean="0"/>
              <a:t>–</a:t>
            </a:r>
            <a:r>
              <a:rPr lang="en-GB" dirty="0" smtClean="0"/>
              <a:t> Open Scholarship</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04</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11</a:t>
            </a:fld>
            <a:endParaRPr lang="en-US"/>
          </a:p>
        </p:txBody>
      </p:sp>
    </p:spTree>
    <p:extLst>
      <p:ext uri="{BB962C8B-B14F-4D97-AF65-F5344CB8AC3E}">
        <p14:creationId xmlns:p14="http://schemas.microsoft.com/office/powerpoint/2010/main" val="247853070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b="1" dirty="0" smtClean="0"/>
              <a:t>What is “Open Science”? </a:t>
            </a:r>
            <a:endParaRPr lang="en-US" b="1" dirty="0"/>
          </a:p>
        </p:txBody>
      </p:sp>
      <p:sp>
        <p:nvSpPr>
          <p:cNvPr id="6" name="Content Placeholder 5"/>
          <p:cNvSpPr>
            <a:spLocks noGrp="1"/>
          </p:cNvSpPr>
          <p:nvPr>
            <p:ph idx="1"/>
          </p:nvPr>
        </p:nvSpPr>
        <p:spPr/>
        <p:txBody>
          <a:bodyPr>
            <a:normAutofit fontScale="85000" lnSpcReduction="20000"/>
          </a:bodyPr>
          <a:lstStyle/>
          <a:p>
            <a:r>
              <a:rPr lang="en-US" dirty="0" smtClean="0"/>
              <a:t>Open Science is a </a:t>
            </a:r>
            <a:r>
              <a:rPr lang="en-US" b="1" dirty="0" smtClean="0"/>
              <a:t>paradigm change</a:t>
            </a:r>
            <a:r>
              <a:rPr lang="en-US" dirty="0" smtClean="0"/>
              <a:t> in science = “2</a:t>
            </a:r>
            <a:r>
              <a:rPr lang="en-US" baseline="30000" dirty="0" smtClean="0"/>
              <a:t>nd</a:t>
            </a:r>
            <a:r>
              <a:rPr lang="en-US" dirty="0" smtClean="0"/>
              <a:t> Scientific Revolution” &gt; from traditional journal system (17</a:t>
            </a:r>
            <a:r>
              <a:rPr lang="en-US" baseline="30000" dirty="0" smtClean="0"/>
              <a:t>th</a:t>
            </a:r>
            <a:r>
              <a:rPr lang="en-US" dirty="0" smtClean="0"/>
              <a:t> c. = print paradigm) to </a:t>
            </a:r>
            <a:r>
              <a:rPr lang="en-US" b="1" dirty="0" smtClean="0"/>
              <a:t>new forms and methods</a:t>
            </a:r>
            <a:r>
              <a:rPr lang="en-US" dirty="0" smtClean="0"/>
              <a:t> that make full use of the possibilities of the internet</a:t>
            </a:r>
          </a:p>
          <a:p>
            <a:r>
              <a:rPr lang="en-US" dirty="0" smtClean="0"/>
              <a:t>Open Science = Dissemination of scientific knowledge as wide as possible, free of charge to all users, and accessible online </a:t>
            </a:r>
          </a:p>
          <a:p>
            <a:r>
              <a:rPr lang="en-US" dirty="0"/>
              <a:t>Alternative terms: Open Research, Open Scholarship, e-Science, Science </a:t>
            </a:r>
            <a:r>
              <a:rPr lang="en-US" dirty="0" smtClean="0"/>
              <a:t>2.0</a:t>
            </a:r>
          </a:p>
          <a:p>
            <a:r>
              <a:rPr lang="en-US" dirty="0"/>
              <a:t>Open Science = umbrella term for different practices aimed at making research more </a:t>
            </a:r>
            <a:r>
              <a:rPr lang="en-US" b="1" dirty="0"/>
              <a:t>accessible</a:t>
            </a:r>
            <a:r>
              <a:rPr lang="en-US" dirty="0"/>
              <a:t> and </a:t>
            </a:r>
            <a:r>
              <a:rPr lang="en-US" b="1" dirty="0" smtClean="0"/>
              <a:t>transparent</a:t>
            </a:r>
            <a:endParaRPr lang="en-US" dirty="0" smtClean="0"/>
          </a:p>
          <a:p>
            <a:endParaRPr lang="en-US"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12</a:t>
            </a:fld>
            <a:endParaRPr lang="en-US"/>
          </a:p>
        </p:txBody>
      </p:sp>
    </p:spTree>
    <p:extLst>
      <p:ext uri="{BB962C8B-B14F-4D97-AF65-F5344CB8AC3E}">
        <p14:creationId xmlns:p14="http://schemas.microsoft.com/office/powerpoint/2010/main" val="5109040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GB" b="1" dirty="0" smtClean="0"/>
              <a:t>Open Science has many facets</a:t>
            </a:r>
            <a:endParaRPr lang="en-GB" b="1" dirty="0"/>
          </a:p>
        </p:txBody>
      </p:sp>
      <p:sp>
        <p:nvSpPr>
          <p:cNvPr id="4" name="Slide Number Placeholder 3"/>
          <p:cNvSpPr>
            <a:spLocks noGrp="1"/>
          </p:cNvSpPr>
          <p:nvPr>
            <p:ph type="sldNum" sz="quarter" idx="12"/>
          </p:nvPr>
        </p:nvSpPr>
        <p:spPr/>
        <p:txBody>
          <a:bodyPr/>
          <a:lstStyle/>
          <a:p>
            <a:fld id="{70FA6FE6-D75F-2943-8BC6-A14FE74580EA}" type="slidenum">
              <a:rPr lang="en-US" smtClean="0"/>
              <a:t>13</a:t>
            </a:fld>
            <a:endParaRPr lang="en-US"/>
          </a:p>
        </p:txBody>
      </p:sp>
      <p:pic>
        <p:nvPicPr>
          <p:cNvPr id="7" name="Shape 63"/>
          <p:cNvPicPr preferRelativeResize="0">
            <a:picLocks noGrp="1"/>
          </p:cNvPicPr>
          <p:nvPr>
            <p:ph idx="1"/>
          </p:nvPr>
        </p:nvPicPr>
        <p:blipFill>
          <a:blip r:embed="rId3" cstate="screen">
            <a:alphaModFix/>
            <a:extLst>
              <a:ext uri="{28A0092B-C50C-407E-A947-70E740481C1C}">
                <a14:useLocalDpi xmlns:a14="http://schemas.microsoft.com/office/drawing/2010/main"/>
              </a:ext>
            </a:extLst>
          </a:blip>
          <a:srcRect/>
          <a:stretch>
            <a:fillRect/>
          </a:stretch>
        </p:blipFill>
        <p:spPr>
          <a:prstGeom prst="rect">
            <a:avLst/>
          </a:prstGeom>
          <a:noFill/>
          <a:ln>
            <a:noFill/>
          </a:ln>
        </p:spPr>
      </p:pic>
      <p:sp>
        <p:nvSpPr>
          <p:cNvPr id="8" name="Shape 64"/>
          <p:cNvSpPr txBox="1"/>
          <p:nvPr/>
        </p:nvSpPr>
        <p:spPr>
          <a:xfrm>
            <a:off x="34956" y="5908000"/>
            <a:ext cx="4433700" cy="896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de" sz="1200" dirty="0">
                <a:solidFill>
                  <a:srgbClr val="999999"/>
                </a:solidFill>
              </a:rPr>
              <a:t>Source Picture: </a:t>
            </a:r>
            <a:r>
              <a:rPr lang="de" sz="1200" u="sng" dirty="0">
                <a:solidFill>
                  <a:srgbClr val="999999"/>
                </a:solidFill>
                <a:hlinkClick r:id="rId4"/>
              </a:rPr>
              <a:t>https://www.fosteropenscience.eu/content/what-open-science-introduction</a:t>
            </a:r>
            <a:r>
              <a:rPr lang="de" sz="1200" dirty="0">
                <a:solidFill>
                  <a:srgbClr val="999999"/>
                </a:solidFill>
              </a:rPr>
              <a:t>, CC BY 4.0 </a:t>
            </a:r>
            <a:endParaRPr sz="1200" dirty="0">
              <a:solidFill>
                <a:srgbClr val="999999"/>
              </a:solidFill>
            </a:endParaRPr>
          </a:p>
        </p:txBody>
      </p:sp>
    </p:spTree>
    <p:extLst>
      <p:ext uri="{BB962C8B-B14F-4D97-AF65-F5344CB8AC3E}">
        <p14:creationId xmlns:p14="http://schemas.microsoft.com/office/powerpoint/2010/main" val="8987788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de-DE" b="1" dirty="0" err="1" smtClean="0"/>
              <a:t>Why</a:t>
            </a:r>
            <a:r>
              <a:rPr lang="de-DE" b="1" dirty="0" smtClean="0"/>
              <a:t> Open Science?</a:t>
            </a:r>
            <a:endParaRPr lang="de" b="1" dirty="0"/>
          </a:p>
        </p:txBody>
      </p:sp>
      <p:sp>
        <p:nvSpPr>
          <p:cNvPr id="3" name="Content Placeholder 2"/>
          <p:cNvSpPr>
            <a:spLocks noGrp="1"/>
          </p:cNvSpPr>
          <p:nvPr>
            <p:ph idx="1"/>
          </p:nvPr>
        </p:nvSpPr>
        <p:spPr/>
        <p:txBody>
          <a:bodyPr>
            <a:normAutofit/>
          </a:bodyPr>
          <a:lstStyle/>
          <a:p>
            <a:r>
              <a:rPr lang="en-US" dirty="0"/>
              <a:t>S</a:t>
            </a:r>
            <a:r>
              <a:rPr lang="en-US" dirty="0" smtClean="0"/>
              <a:t>cientific </a:t>
            </a:r>
            <a:r>
              <a:rPr lang="en-US" dirty="0"/>
              <a:t>knowledge is a product of </a:t>
            </a:r>
            <a:r>
              <a:rPr lang="en-US" b="1" dirty="0"/>
              <a:t>social collaboration</a:t>
            </a:r>
            <a:r>
              <a:rPr lang="en-US" dirty="0"/>
              <a:t> and its ownership belongs to the </a:t>
            </a:r>
            <a:r>
              <a:rPr lang="en-US" b="1" dirty="0" smtClean="0"/>
              <a:t>community</a:t>
            </a:r>
            <a:r>
              <a:rPr lang="en-US" dirty="0" smtClean="0"/>
              <a:t> (sociological argument)</a:t>
            </a:r>
          </a:p>
          <a:p>
            <a:r>
              <a:rPr lang="en-US" dirty="0"/>
              <a:t>S</a:t>
            </a:r>
            <a:r>
              <a:rPr lang="en-US" dirty="0" smtClean="0"/>
              <a:t>cientific </a:t>
            </a:r>
            <a:r>
              <a:rPr lang="en-US" dirty="0"/>
              <a:t>outputs generated by public research are a </a:t>
            </a:r>
            <a:r>
              <a:rPr lang="en-US" b="1" dirty="0"/>
              <a:t>public good </a:t>
            </a:r>
            <a:r>
              <a:rPr lang="en-US" dirty="0"/>
              <a:t>that everyone should be able to use at no </a:t>
            </a:r>
            <a:r>
              <a:rPr lang="en-US" dirty="0" smtClean="0"/>
              <a:t>cost (economical argument)</a:t>
            </a:r>
            <a:r>
              <a:rPr lang="de-DE" dirty="0" smtClean="0"/>
              <a:t> (UN </a:t>
            </a:r>
            <a:r>
              <a:rPr lang="de-DE" dirty="0" err="1" smtClean="0"/>
              <a:t>Sustainable</a:t>
            </a:r>
            <a:r>
              <a:rPr lang="de-DE" dirty="0" smtClean="0"/>
              <a:t> Development Goals)</a:t>
            </a:r>
            <a:endParaRPr lang="en-US" dirty="0"/>
          </a:p>
          <a:p>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14</a:t>
            </a:fld>
            <a:endParaRPr lang="en-US"/>
          </a:p>
        </p:txBody>
      </p:sp>
      <p:sp>
        <p:nvSpPr>
          <p:cNvPr id="5" name="Rectangle 4"/>
          <p:cNvSpPr/>
          <p:nvPr/>
        </p:nvSpPr>
        <p:spPr>
          <a:xfrm>
            <a:off x="457199" y="6239569"/>
            <a:ext cx="7972425" cy="276999"/>
          </a:xfrm>
          <a:prstGeom prst="rect">
            <a:avLst/>
          </a:prstGeom>
        </p:spPr>
        <p:txBody>
          <a:bodyPr wrap="square">
            <a:spAutoFit/>
          </a:bodyPr>
          <a:lstStyle/>
          <a:p>
            <a:r>
              <a:rPr lang="de-DE" sz="1200" dirty="0" smtClean="0">
                <a:solidFill>
                  <a:schemeClr val="bg1">
                    <a:lumMod val="50000"/>
                  </a:schemeClr>
                </a:solidFill>
              </a:rPr>
              <a:t>Read </a:t>
            </a:r>
            <a:r>
              <a:rPr lang="de-DE" sz="1200" dirty="0" err="1" smtClean="0">
                <a:solidFill>
                  <a:schemeClr val="bg1">
                    <a:lumMod val="50000"/>
                  </a:schemeClr>
                </a:solidFill>
              </a:rPr>
              <a:t>more</a:t>
            </a:r>
            <a:r>
              <a:rPr lang="de-DE" sz="1200" dirty="0" smtClean="0">
                <a:solidFill>
                  <a:schemeClr val="bg1">
                    <a:lumMod val="50000"/>
                  </a:schemeClr>
                </a:solidFill>
              </a:rPr>
              <a:t>: </a:t>
            </a:r>
            <a:r>
              <a:rPr lang="de-DE" sz="1200" dirty="0" smtClean="0">
                <a:hlinkClick r:id="rId2"/>
              </a:rPr>
              <a:t>https</a:t>
            </a:r>
            <a:r>
              <a:rPr lang="de-DE" sz="1200" dirty="0">
                <a:hlinkClick r:id="rId2"/>
              </a:rPr>
              <a:t>://www.fosteropenscience.eu/content/what-open-science-</a:t>
            </a:r>
            <a:r>
              <a:rPr lang="de-DE" sz="1200" dirty="0" smtClean="0">
                <a:hlinkClick r:id="rId2"/>
              </a:rPr>
              <a:t>introduction</a:t>
            </a:r>
            <a:r>
              <a:rPr lang="de-DE" sz="1200" dirty="0" smtClean="0"/>
              <a:t> </a:t>
            </a:r>
            <a:endParaRPr lang="en-US" sz="1200" dirty="0"/>
          </a:p>
        </p:txBody>
      </p:sp>
    </p:spTree>
    <p:extLst>
      <p:ext uri="{BB962C8B-B14F-4D97-AF65-F5344CB8AC3E}">
        <p14:creationId xmlns:p14="http://schemas.microsoft.com/office/powerpoint/2010/main" val="358499026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de-DE" b="1" dirty="0" smtClean="0"/>
              <a:t>Advantages </a:t>
            </a:r>
            <a:r>
              <a:rPr lang="de-DE" b="1" dirty="0" err="1" smtClean="0"/>
              <a:t>of</a:t>
            </a:r>
            <a:r>
              <a:rPr lang="de-DE" b="1" dirty="0" smtClean="0"/>
              <a:t> Open Science </a:t>
            </a:r>
            <a:br>
              <a:rPr lang="de-DE" b="1" dirty="0" smtClean="0"/>
            </a:br>
            <a:r>
              <a:rPr lang="de-DE" b="1" dirty="0" err="1" smtClean="0"/>
              <a:t>for</a:t>
            </a:r>
            <a:r>
              <a:rPr lang="de-DE" b="1" dirty="0" smtClean="0"/>
              <a:t> </a:t>
            </a:r>
            <a:r>
              <a:rPr lang="de-DE" b="1" dirty="0" err="1" smtClean="0"/>
              <a:t>research</a:t>
            </a:r>
            <a:r>
              <a:rPr lang="de-DE" b="1" dirty="0" smtClean="0"/>
              <a:t>(</a:t>
            </a:r>
            <a:r>
              <a:rPr lang="de-DE" b="1" dirty="0" err="1" smtClean="0"/>
              <a:t>ers</a:t>
            </a:r>
            <a:r>
              <a:rPr lang="de-DE" b="1" dirty="0" smtClean="0"/>
              <a:t>)</a:t>
            </a:r>
            <a:endParaRPr lang="de" b="1" dirty="0"/>
          </a:p>
        </p:txBody>
      </p:sp>
      <p:sp>
        <p:nvSpPr>
          <p:cNvPr id="3" name="Content Placeholder 2"/>
          <p:cNvSpPr>
            <a:spLocks noGrp="1"/>
          </p:cNvSpPr>
          <p:nvPr>
            <p:ph idx="1"/>
          </p:nvPr>
        </p:nvSpPr>
        <p:spPr/>
        <p:txBody>
          <a:bodyPr>
            <a:normAutofit lnSpcReduction="10000"/>
          </a:bodyPr>
          <a:lstStyle/>
          <a:p>
            <a:r>
              <a:rPr lang="en-GB" sz="2800" dirty="0" smtClean="0"/>
              <a:t>Higher </a:t>
            </a:r>
            <a:r>
              <a:rPr lang="en-GB" sz="2800" b="1" dirty="0" smtClean="0"/>
              <a:t>reproducibility</a:t>
            </a:r>
            <a:r>
              <a:rPr lang="en-GB" sz="2800" dirty="0" smtClean="0"/>
              <a:t> of </a:t>
            </a:r>
            <a:br>
              <a:rPr lang="en-GB" sz="2800" dirty="0" smtClean="0"/>
            </a:br>
            <a:r>
              <a:rPr lang="en-GB" sz="2800" dirty="0" smtClean="0"/>
              <a:t>research findings</a:t>
            </a:r>
          </a:p>
          <a:p>
            <a:r>
              <a:rPr lang="en-GB" sz="2800" dirty="0" smtClean="0"/>
              <a:t>Higher </a:t>
            </a:r>
            <a:r>
              <a:rPr lang="en-GB" sz="2800" b="1" dirty="0" smtClean="0"/>
              <a:t>transparency</a:t>
            </a:r>
            <a:r>
              <a:rPr lang="en-GB" sz="2800" dirty="0" smtClean="0"/>
              <a:t> of </a:t>
            </a:r>
            <a:br>
              <a:rPr lang="en-GB" sz="2800" dirty="0" smtClean="0"/>
            </a:br>
            <a:r>
              <a:rPr lang="en-GB" sz="2800" dirty="0" smtClean="0"/>
              <a:t>research methods and </a:t>
            </a:r>
            <a:br>
              <a:rPr lang="en-GB" sz="2800" dirty="0" smtClean="0"/>
            </a:br>
            <a:r>
              <a:rPr lang="en-GB" sz="2800" dirty="0" smtClean="0"/>
              <a:t>evaluation</a:t>
            </a:r>
          </a:p>
          <a:p>
            <a:r>
              <a:rPr lang="en-GB" sz="2800" dirty="0" smtClean="0"/>
              <a:t>Researchers and research </a:t>
            </a:r>
            <a:br>
              <a:rPr lang="en-GB" sz="2800" dirty="0" smtClean="0"/>
            </a:br>
            <a:r>
              <a:rPr lang="en-GB" sz="2800" dirty="0" smtClean="0"/>
              <a:t>institutions </a:t>
            </a:r>
            <a:r>
              <a:rPr lang="en-GB" sz="2800" b="1" dirty="0" smtClean="0"/>
              <a:t>save money </a:t>
            </a:r>
            <a:r>
              <a:rPr lang="en-GB" sz="2800" b="1" dirty="0"/>
              <a:t>and time </a:t>
            </a:r>
            <a:r>
              <a:rPr lang="en-GB" sz="2800" b="1" dirty="0" smtClean="0"/>
              <a:t> </a:t>
            </a:r>
          </a:p>
          <a:p>
            <a:r>
              <a:rPr lang="en-GB" sz="2800" dirty="0"/>
              <a:t>Higher (societal) </a:t>
            </a:r>
            <a:r>
              <a:rPr lang="en-GB" sz="2800" b="1" dirty="0"/>
              <a:t>impact</a:t>
            </a:r>
            <a:r>
              <a:rPr lang="en-GB" sz="2800" dirty="0"/>
              <a:t> of </a:t>
            </a:r>
            <a:r>
              <a:rPr lang="en-GB" sz="2800" dirty="0" smtClean="0"/>
              <a:t>research(</a:t>
            </a:r>
            <a:r>
              <a:rPr lang="en-GB" sz="2800" dirty="0" err="1" smtClean="0"/>
              <a:t>ers</a:t>
            </a:r>
            <a:r>
              <a:rPr lang="en-GB" sz="2800" dirty="0" smtClean="0"/>
              <a:t>)</a:t>
            </a:r>
          </a:p>
          <a:p>
            <a:pPr>
              <a:buFont typeface="Wingdings" charset="2"/>
              <a:buChar char="Ø"/>
            </a:pPr>
            <a:r>
              <a:rPr lang="en-GB" sz="2800" dirty="0" smtClean="0"/>
              <a:t> Open Science gets research(</a:t>
            </a:r>
            <a:r>
              <a:rPr lang="en-GB" sz="2800" dirty="0" err="1" smtClean="0"/>
              <a:t>ers</a:t>
            </a:r>
            <a:r>
              <a:rPr lang="en-GB" sz="2800" dirty="0" smtClean="0"/>
              <a:t>) </a:t>
            </a:r>
            <a:r>
              <a:rPr lang="en-GB" sz="2800" b="1" dirty="0" smtClean="0"/>
              <a:t>out of the Ivory Towers</a:t>
            </a:r>
            <a:r>
              <a:rPr lang="en-GB" sz="2800" dirty="0" smtClean="0"/>
              <a:t>!</a:t>
            </a:r>
            <a:endParaRPr lang="en-GB" sz="2800" dirty="0"/>
          </a:p>
        </p:txBody>
      </p:sp>
      <p:sp>
        <p:nvSpPr>
          <p:cNvPr id="4" name="Slide Number Placeholder 3"/>
          <p:cNvSpPr>
            <a:spLocks noGrp="1"/>
          </p:cNvSpPr>
          <p:nvPr>
            <p:ph type="sldNum" sz="quarter" idx="12"/>
          </p:nvPr>
        </p:nvSpPr>
        <p:spPr/>
        <p:txBody>
          <a:bodyPr/>
          <a:lstStyle/>
          <a:p>
            <a:fld id="{70FA6FE6-D75F-2943-8BC6-A14FE74580EA}" type="slidenum">
              <a:rPr lang="en-US" smtClean="0"/>
              <a:t>15</a:t>
            </a:fld>
            <a:endParaRPr lang="en-US"/>
          </a:p>
        </p:txBody>
      </p:sp>
      <p:pic>
        <p:nvPicPr>
          <p:cNvPr id="5" name="Afbeelding 4" descr="Screen Shot 2018-08-17 at 14.34.43.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105741" y="1156447"/>
            <a:ext cx="3835780" cy="2870066"/>
          </a:xfrm>
          <a:prstGeom prst="rect">
            <a:avLst/>
          </a:prstGeom>
        </p:spPr>
      </p:pic>
      <p:sp>
        <p:nvSpPr>
          <p:cNvPr id="6" name="Rechthoek 5"/>
          <p:cNvSpPr/>
          <p:nvPr/>
        </p:nvSpPr>
        <p:spPr>
          <a:xfrm>
            <a:off x="5055057" y="3971222"/>
            <a:ext cx="3740552" cy="276999"/>
          </a:xfrm>
          <a:prstGeom prst="rect">
            <a:avLst/>
          </a:prstGeom>
        </p:spPr>
        <p:txBody>
          <a:bodyPr wrap="none">
            <a:spAutoFit/>
          </a:bodyPr>
          <a:lstStyle/>
          <a:p>
            <a:r>
              <a:rPr lang="nl-NL" sz="1200" dirty="0" smtClean="0">
                <a:solidFill>
                  <a:srgbClr val="7F7F7F"/>
                </a:solidFill>
              </a:rPr>
              <a:t>Picture: open </a:t>
            </a:r>
            <a:r>
              <a:rPr lang="nl-NL" sz="1200" dirty="0" err="1" smtClean="0">
                <a:solidFill>
                  <a:srgbClr val="7F7F7F"/>
                </a:solidFill>
              </a:rPr>
              <a:t>by</a:t>
            </a:r>
            <a:r>
              <a:rPr lang="nl-NL" sz="1200" dirty="0" smtClean="0">
                <a:solidFill>
                  <a:srgbClr val="7F7F7F"/>
                </a:solidFill>
              </a:rPr>
              <a:t> velkr0 CC BY 2.0,</a:t>
            </a:r>
            <a:r>
              <a:rPr lang="nl-NL" sz="1200" dirty="0" smtClean="0"/>
              <a:t> </a:t>
            </a:r>
            <a:r>
              <a:rPr lang="nl-NL" sz="1200" dirty="0" smtClean="0">
                <a:hlinkClick r:id="rId3"/>
              </a:rPr>
              <a:t>https</a:t>
            </a:r>
            <a:r>
              <a:rPr lang="nl-NL" sz="1200" dirty="0">
                <a:hlinkClick r:id="rId3"/>
              </a:rPr>
              <a:t>://flic.kr/p/</a:t>
            </a:r>
            <a:r>
              <a:rPr lang="nl-NL" sz="1200" dirty="0" smtClean="0">
                <a:hlinkClick r:id="rId3"/>
              </a:rPr>
              <a:t>mzqM</a:t>
            </a:r>
            <a:r>
              <a:rPr lang="nl-NL" sz="1200" dirty="0" smtClean="0"/>
              <a:t> </a:t>
            </a:r>
            <a:endParaRPr lang="nl-NL" sz="1200" dirty="0"/>
          </a:p>
        </p:txBody>
      </p:sp>
    </p:spTree>
    <p:extLst>
      <p:ext uri="{BB962C8B-B14F-4D97-AF65-F5344CB8AC3E}">
        <p14:creationId xmlns:p14="http://schemas.microsoft.com/office/powerpoint/2010/main" val="336243004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GB" b="1" dirty="0" smtClean="0"/>
              <a:t>Open Science has many facets</a:t>
            </a:r>
            <a:endParaRPr lang="en-GB" b="1" dirty="0"/>
          </a:p>
        </p:txBody>
      </p:sp>
      <p:sp>
        <p:nvSpPr>
          <p:cNvPr id="4" name="Slide Number Placeholder 3"/>
          <p:cNvSpPr>
            <a:spLocks noGrp="1"/>
          </p:cNvSpPr>
          <p:nvPr>
            <p:ph type="sldNum" sz="quarter" idx="12"/>
          </p:nvPr>
        </p:nvSpPr>
        <p:spPr/>
        <p:txBody>
          <a:bodyPr/>
          <a:lstStyle/>
          <a:p>
            <a:fld id="{70FA6FE6-D75F-2943-8BC6-A14FE74580EA}" type="slidenum">
              <a:rPr lang="en-US" smtClean="0"/>
              <a:t>16</a:t>
            </a:fld>
            <a:endParaRPr lang="en-US"/>
          </a:p>
        </p:txBody>
      </p:sp>
      <p:pic>
        <p:nvPicPr>
          <p:cNvPr id="7" name="Shape 63"/>
          <p:cNvPicPr preferRelativeResize="0">
            <a:picLocks noGrp="1"/>
          </p:cNvPicPr>
          <p:nvPr>
            <p:ph idx="1"/>
          </p:nvPr>
        </p:nvPicPr>
        <p:blipFill>
          <a:blip r:embed="rId3" cstate="screen">
            <a:alphaModFix/>
            <a:extLst>
              <a:ext uri="{28A0092B-C50C-407E-A947-70E740481C1C}">
                <a14:useLocalDpi xmlns:a14="http://schemas.microsoft.com/office/drawing/2010/main"/>
              </a:ext>
            </a:extLst>
          </a:blip>
          <a:srcRect/>
          <a:stretch>
            <a:fillRect/>
          </a:stretch>
        </p:blipFill>
        <p:spPr>
          <a:prstGeom prst="rect">
            <a:avLst/>
          </a:prstGeom>
          <a:noFill/>
          <a:ln>
            <a:noFill/>
          </a:ln>
        </p:spPr>
      </p:pic>
      <p:sp>
        <p:nvSpPr>
          <p:cNvPr id="8" name="Shape 64"/>
          <p:cNvSpPr txBox="1"/>
          <p:nvPr/>
        </p:nvSpPr>
        <p:spPr>
          <a:xfrm>
            <a:off x="34956" y="5908000"/>
            <a:ext cx="4433700" cy="896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de" sz="1200" dirty="0">
                <a:solidFill>
                  <a:srgbClr val="999999"/>
                </a:solidFill>
              </a:rPr>
              <a:t>Source Picture: </a:t>
            </a:r>
            <a:r>
              <a:rPr lang="de" sz="1200" u="sng" dirty="0">
                <a:solidFill>
                  <a:srgbClr val="999999"/>
                </a:solidFill>
                <a:hlinkClick r:id="rId4"/>
              </a:rPr>
              <a:t>https://www.fosteropenscience.eu/content/what-open-science-introduction</a:t>
            </a:r>
            <a:r>
              <a:rPr lang="de" sz="1200" dirty="0">
                <a:solidFill>
                  <a:srgbClr val="999999"/>
                </a:solidFill>
              </a:rPr>
              <a:t>, CC BY 4.0 </a:t>
            </a:r>
            <a:endParaRPr sz="1200" dirty="0">
              <a:solidFill>
                <a:srgbClr val="999999"/>
              </a:solidFill>
            </a:endParaRPr>
          </a:p>
        </p:txBody>
      </p:sp>
      <p:cxnSp>
        <p:nvCxnSpPr>
          <p:cNvPr id="3" name="Straight Arrow Connector 2"/>
          <p:cNvCxnSpPr/>
          <p:nvPr/>
        </p:nvCxnSpPr>
        <p:spPr>
          <a:xfrm>
            <a:off x="564444" y="1417638"/>
            <a:ext cx="2257778" cy="882473"/>
          </a:xfrm>
          <a:prstGeom prst="straightConnector1">
            <a:avLst/>
          </a:prstGeom>
          <a:ln w="762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7964498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GB" sz="2600" dirty="0" smtClean="0"/>
              <a:t>What is it about? </a:t>
            </a:r>
          </a:p>
          <a:p>
            <a:r>
              <a:rPr lang="en-GB" sz="2600" dirty="0" smtClean="0"/>
              <a:t>Open Data = (research) data that is freely available for</a:t>
            </a:r>
            <a:br>
              <a:rPr lang="en-GB" sz="2600" dirty="0" smtClean="0"/>
            </a:br>
            <a:r>
              <a:rPr lang="en-GB" sz="2600" dirty="0" smtClean="0"/>
              <a:t>(re)use and republish for everyone</a:t>
            </a:r>
          </a:p>
          <a:p>
            <a:r>
              <a:rPr lang="en-GB" sz="2600" dirty="0" smtClean="0"/>
              <a:t>Ideal: Data with </a:t>
            </a:r>
            <a:r>
              <a:rPr lang="en-GB" sz="2600" dirty="0"/>
              <a:t>n</a:t>
            </a:r>
            <a:r>
              <a:rPr lang="en-GB" sz="2600" dirty="0" smtClean="0"/>
              <a:t>o restrictions from copyright, patents, or other control mechanisms &gt; transparent results</a:t>
            </a:r>
          </a:p>
          <a:p>
            <a:r>
              <a:rPr lang="en-US" sz="2800" dirty="0" smtClean="0"/>
              <a:t>However: “</a:t>
            </a:r>
            <a:r>
              <a:rPr lang="en-US" sz="2800" dirty="0"/>
              <a:t>a</a:t>
            </a:r>
            <a:r>
              <a:rPr lang="en-US" sz="2800" dirty="0" smtClean="0"/>
              <a:t>s </a:t>
            </a:r>
            <a:r>
              <a:rPr lang="en-US" sz="2800" dirty="0"/>
              <a:t>open as possible, as closed as necessary”</a:t>
            </a:r>
            <a:endParaRPr lang="en-GB" sz="2600" dirty="0" smtClean="0"/>
          </a:p>
          <a:p>
            <a:pPr marL="0" indent="0">
              <a:buNone/>
            </a:pPr>
            <a:r>
              <a:rPr lang="en-GB" sz="2600" dirty="0" smtClean="0"/>
              <a:t>What does Open Data involve? </a:t>
            </a:r>
          </a:p>
          <a:p>
            <a:r>
              <a:rPr lang="en-GB" sz="2600" dirty="0"/>
              <a:t>Sharing is not giving away, to work in an open environment benefits all of </a:t>
            </a:r>
            <a:r>
              <a:rPr lang="en-GB" sz="2600" dirty="0" smtClean="0"/>
              <a:t>us</a:t>
            </a:r>
          </a:p>
          <a:p>
            <a:r>
              <a:rPr lang="en-GB" sz="2600" dirty="0" smtClean="0"/>
              <a:t>Poses challenges, is discipline specific &gt; e.g. Humanities</a:t>
            </a:r>
          </a:p>
          <a:p>
            <a:r>
              <a:rPr lang="en-GB" sz="2600" dirty="0" smtClean="0"/>
              <a:t>Essential: Data </a:t>
            </a:r>
            <a:r>
              <a:rPr lang="en-GB" sz="2600" dirty="0"/>
              <a:t>Management </a:t>
            </a:r>
            <a:r>
              <a:rPr lang="en-GB" sz="2600" dirty="0" smtClean="0"/>
              <a:t>Planning</a:t>
            </a:r>
          </a:p>
        </p:txBody>
      </p:sp>
      <p:sp>
        <p:nvSpPr>
          <p:cNvPr id="4" name="Slide Number Placeholder 3"/>
          <p:cNvSpPr>
            <a:spLocks noGrp="1"/>
          </p:cNvSpPr>
          <p:nvPr>
            <p:ph type="sldNum" sz="quarter" idx="12"/>
          </p:nvPr>
        </p:nvSpPr>
        <p:spPr/>
        <p:txBody>
          <a:bodyPr/>
          <a:lstStyle/>
          <a:p>
            <a:fld id="{70FA6FE6-D75F-2943-8BC6-A14FE74580EA}" type="slidenum">
              <a:rPr lang="en-US" smtClean="0"/>
              <a:t>17</a:t>
            </a:fld>
            <a:endParaRPr lang="en-US"/>
          </a:p>
        </p:txBody>
      </p:sp>
      <p:sp>
        <p:nvSpPr>
          <p:cNvPr id="5" name="Rectangle 4"/>
          <p:cNvSpPr/>
          <p:nvPr/>
        </p:nvSpPr>
        <p:spPr>
          <a:xfrm>
            <a:off x="206375" y="6203691"/>
            <a:ext cx="8439246"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
        <p:nvSpPr>
          <p:cNvPr id="7" name="Title 4"/>
          <p:cNvSpPr txBox="1">
            <a:spLocks/>
          </p:cNvSpPr>
          <p:nvPr/>
        </p:nvSpPr>
        <p:spPr>
          <a:xfrm>
            <a:off x="442428" y="4270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de-DE" b="1" dirty="0" smtClean="0"/>
              <a:t>Key </a:t>
            </a:r>
            <a:r>
              <a:rPr lang="de-DE" b="1" dirty="0" err="1"/>
              <a:t>Concept</a:t>
            </a:r>
            <a:r>
              <a:rPr lang="de-DE" b="1" dirty="0" smtClean="0"/>
              <a:t>: Open Data</a:t>
            </a:r>
            <a:endParaRPr lang="de" b="1" dirty="0"/>
          </a:p>
        </p:txBody>
      </p:sp>
    </p:spTree>
    <p:extLst>
      <p:ext uri="{BB962C8B-B14F-4D97-AF65-F5344CB8AC3E}">
        <p14:creationId xmlns:p14="http://schemas.microsoft.com/office/powerpoint/2010/main" val="218743863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Research Data in Humanities and Heritage Science</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05</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18</a:t>
            </a:fld>
            <a:endParaRPr lang="en-US"/>
          </a:p>
        </p:txBody>
      </p:sp>
    </p:spTree>
    <p:extLst>
      <p:ext uri="{BB962C8B-B14F-4D97-AF65-F5344CB8AC3E}">
        <p14:creationId xmlns:p14="http://schemas.microsoft.com/office/powerpoint/2010/main" val="30937799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4000" b="1" dirty="0" err="1" smtClean="0"/>
              <a:t>eHumanities</a:t>
            </a:r>
            <a:r>
              <a:rPr lang="en-US" sz="4000" b="1" dirty="0" smtClean="0"/>
              <a:t> and </a:t>
            </a:r>
            <a:r>
              <a:rPr lang="en-US" sz="4000" b="1" dirty="0" err="1" smtClean="0"/>
              <a:t>eHeritage</a:t>
            </a:r>
            <a:r>
              <a:rPr lang="en-US" sz="4000" b="1" dirty="0" smtClean="0"/>
              <a:t> Research</a:t>
            </a:r>
            <a:endParaRPr lang="en-US" sz="4000" dirty="0"/>
          </a:p>
        </p:txBody>
      </p:sp>
      <p:sp>
        <p:nvSpPr>
          <p:cNvPr id="3" name="Content Placeholder 2"/>
          <p:cNvSpPr>
            <a:spLocks noGrp="1"/>
          </p:cNvSpPr>
          <p:nvPr>
            <p:ph idx="1"/>
          </p:nvPr>
        </p:nvSpPr>
        <p:spPr>
          <a:xfrm>
            <a:off x="457200" y="1360315"/>
            <a:ext cx="8229600" cy="4525963"/>
          </a:xfrm>
        </p:spPr>
        <p:txBody>
          <a:bodyPr>
            <a:noAutofit/>
          </a:bodyPr>
          <a:lstStyle/>
          <a:p>
            <a:pPr marL="0" indent="0">
              <a:buNone/>
            </a:pPr>
            <a:r>
              <a:rPr lang="en-US" sz="1800" b="1" dirty="0" smtClean="0"/>
              <a:t>What is it about? </a:t>
            </a:r>
          </a:p>
          <a:p>
            <a:r>
              <a:rPr lang="en-US" sz="1800" dirty="0" smtClean="0"/>
              <a:t>Computers, the internet, and big data, led to a rise of </a:t>
            </a:r>
            <a:r>
              <a:rPr lang="en-US" sz="1800" b="1" dirty="0" smtClean="0"/>
              <a:t>quantitative</a:t>
            </a:r>
            <a:r>
              <a:rPr lang="en-US" sz="1800" dirty="0" smtClean="0"/>
              <a:t> and </a:t>
            </a:r>
            <a:r>
              <a:rPr lang="en-US" sz="1800" b="1" dirty="0" smtClean="0"/>
              <a:t>statistical methods</a:t>
            </a:r>
            <a:r>
              <a:rPr lang="en-US" sz="1800" dirty="0" smtClean="0"/>
              <a:t> in the Humanities and CH</a:t>
            </a:r>
          </a:p>
          <a:p>
            <a:r>
              <a:rPr lang="en-US" sz="1800" dirty="0" smtClean="0"/>
              <a:t>digital workflows &amp; digital methods</a:t>
            </a:r>
          </a:p>
          <a:p>
            <a:pPr marL="0" indent="0">
              <a:buNone/>
            </a:pPr>
            <a:r>
              <a:rPr lang="en-US" sz="1800" b="1" dirty="0" smtClean="0"/>
              <a:t>Opportunities</a:t>
            </a:r>
            <a:endParaRPr lang="en-US" sz="1800" dirty="0" smtClean="0"/>
          </a:p>
          <a:p>
            <a:r>
              <a:rPr lang="en-US" sz="1800" dirty="0"/>
              <a:t>N</a:t>
            </a:r>
            <a:r>
              <a:rPr lang="en-US" sz="1800" dirty="0" smtClean="0"/>
              <a:t>ew scholarly methods, research activities, and objects transform and broaden the Humanities and CH &gt; </a:t>
            </a:r>
            <a:r>
              <a:rPr lang="en-US" sz="1800" b="1" dirty="0" smtClean="0"/>
              <a:t>Digital Humanities</a:t>
            </a:r>
            <a:r>
              <a:rPr lang="en-US" sz="1800" dirty="0" smtClean="0"/>
              <a:t> (DH) and </a:t>
            </a:r>
            <a:r>
              <a:rPr lang="en-US" sz="1800" dirty="0" err="1" smtClean="0"/>
              <a:t>eHeritage</a:t>
            </a:r>
            <a:endParaRPr lang="en-US" sz="1800" dirty="0"/>
          </a:p>
          <a:p>
            <a:pPr marL="0" indent="0">
              <a:buNone/>
            </a:pPr>
            <a:r>
              <a:rPr lang="en-US" sz="1800" b="1" dirty="0" smtClean="0"/>
              <a:t>Challenges </a:t>
            </a:r>
          </a:p>
          <a:p>
            <a:r>
              <a:rPr lang="en-US" sz="1800" dirty="0" smtClean="0"/>
              <a:t>Research processes dominated by traditional paradigms </a:t>
            </a:r>
          </a:p>
          <a:p>
            <a:r>
              <a:rPr lang="en-US" sz="1800" dirty="0" smtClean="0"/>
              <a:t>Access (copyright and license issues)</a:t>
            </a:r>
            <a:endParaRPr lang="en-US" sz="1800" dirty="0"/>
          </a:p>
          <a:p>
            <a:r>
              <a:rPr lang="en-US" sz="1800" dirty="0"/>
              <a:t>S</a:t>
            </a:r>
            <a:r>
              <a:rPr lang="en-US" sz="1800" dirty="0" smtClean="0"/>
              <a:t>ustainability (Data loss)</a:t>
            </a:r>
          </a:p>
          <a:p>
            <a:r>
              <a:rPr lang="en-US" sz="1800" dirty="0" smtClean="0"/>
              <a:t>Lack of documentation and standardization</a:t>
            </a:r>
          </a:p>
          <a:p>
            <a:pPr>
              <a:buFont typeface="Wingdings" charset="2"/>
              <a:buChar char="Ø"/>
            </a:pPr>
            <a:r>
              <a:rPr lang="en-US" sz="1800" b="1" dirty="0"/>
              <a:t>Interoperability</a:t>
            </a:r>
            <a:r>
              <a:rPr lang="en-US" sz="1800" dirty="0"/>
              <a:t> (machine </a:t>
            </a:r>
            <a:r>
              <a:rPr lang="en-US" sz="1800" dirty="0" err="1"/>
              <a:t>actionability</a:t>
            </a:r>
            <a:r>
              <a:rPr lang="en-US" sz="1800" dirty="0"/>
              <a:t>) and </a:t>
            </a:r>
            <a:r>
              <a:rPr lang="en-US" sz="1800" b="1" dirty="0"/>
              <a:t>Reuse</a:t>
            </a:r>
            <a:r>
              <a:rPr lang="en-US" sz="1800" dirty="0"/>
              <a:t> (culture of sharing)</a:t>
            </a:r>
            <a:endParaRPr lang="en-US" sz="1800" dirty="0" smtClean="0"/>
          </a:p>
          <a:p>
            <a:pPr>
              <a:buFont typeface="Wingdings" charset="2"/>
              <a:buChar char="Ø"/>
            </a:pPr>
            <a:r>
              <a:rPr lang="en-US" sz="1800" dirty="0" err="1" smtClean="0"/>
              <a:t>eHumanities</a:t>
            </a:r>
            <a:r>
              <a:rPr lang="en-US" sz="1800" dirty="0" smtClean="0"/>
              <a:t> and </a:t>
            </a:r>
            <a:r>
              <a:rPr lang="en-US" sz="1800" dirty="0" err="1" smtClean="0"/>
              <a:t>eHeritage</a:t>
            </a:r>
            <a:r>
              <a:rPr lang="en-US" sz="1800" dirty="0" smtClean="0"/>
              <a:t> are based </a:t>
            </a:r>
            <a:r>
              <a:rPr lang="en-US" sz="1800" dirty="0"/>
              <a:t>on accessible, correct, </a:t>
            </a:r>
            <a:r>
              <a:rPr lang="en-US" sz="1800" dirty="0" err="1"/>
              <a:t>authorative</a:t>
            </a:r>
            <a:r>
              <a:rPr lang="en-US" sz="1800" dirty="0"/>
              <a:t>, well structured </a:t>
            </a:r>
            <a:r>
              <a:rPr lang="en-US" sz="1800" dirty="0" smtClean="0"/>
              <a:t>data</a:t>
            </a:r>
            <a:endParaRPr lang="en-US" sz="1800" dirty="0"/>
          </a:p>
        </p:txBody>
      </p:sp>
      <p:sp>
        <p:nvSpPr>
          <p:cNvPr id="4" name="Slide Number Placeholder 3"/>
          <p:cNvSpPr>
            <a:spLocks noGrp="1"/>
          </p:cNvSpPr>
          <p:nvPr>
            <p:ph type="sldNum" sz="quarter" idx="12"/>
          </p:nvPr>
        </p:nvSpPr>
        <p:spPr/>
        <p:txBody>
          <a:bodyPr/>
          <a:lstStyle/>
          <a:p>
            <a:fld id="{70FA6FE6-D75F-2943-8BC6-A14FE74580EA}" type="slidenum">
              <a:rPr lang="en-US" smtClean="0"/>
              <a:t>19</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29894084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TABLE OF CONTENTS</a:t>
            </a:r>
            <a:endParaRPr lang="en-US"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arenR"/>
            </a:pPr>
            <a:r>
              <a:rPr lang="en-GB" dirty="0" smtClean="0">
                <a:solidFill>
                  <a:srgbClr val="000000"/>
                </a:solidFill>
              </a:rPr>
              <a:t>Warm Up: Introduce yourself</a:t>
            </a:r>
          </a:p>
          <a:p>
            <a:pPr marL="514350" indent="-514350">
              <a:buFont typeface="+mj-lt"/>
              <a:buAutoNum type="arabicParenR"/>
            </a:pPr>
            <a:r>
              <a:rPr lang="en-GB" dirty="0" smtClean="0">
                <a:solidFill>
                  <a:srgbClr val="000000"/>
                </a:solidFill>
              </a:rPr>
              <a:t>Housekeeping/Code of Conduct</a:t>
            </a:r>
          </a:p>
          <a:p>
            <a:pPr marL="514350" indent="-514350">
              <a:buFont typeface="+mj-lt"/>
              <a:buAutoNum type="arabicParenR"/>
            </a:pPr>
            <a:r>
              <a:rPr lang="en-GB" dirty="0" smtClean="0">
                <a:solidFill>
                  <a:srgbClr val="000000"/>
                </a:solidFill>
              </a:rPr>
              <a:t>Rationales and Benefits of the Workshop</a:t>
            </a:r>
          </a:p>
          <a:p>
            <a:pPr marL="514350" indent="-514350">
              <a:buFont typeface="+mj-lt"/>
              <a:buAutoNum type="arabicParenR"/>
            </a:pPr>
            <a:r>
              <a:rPr lang="en-GB" dirty="0" smtClean="0">
                <a:solidFill>
                  <a:srgbClr val="000000"/>
                </a:solidFill>
              </a:rPr>
              <a:t>Open Science / Open Scholarship</a:t>
            </a:r>
          </a:p>
          <a:p>
            <a:pPr marL="514350" indent="-514350">
              <a:buFont typeface="+mj-lt"/>
              <a:buAutoNum type="arabicParenR"/>
            </a:pPr>
            <a:r>
              <a:rPr lang="en-GB" dirty="0" smtClean="0">
                <a:solidFill>
                  <a:srgbClr val="000000"/>
                </a:solidFill>
              </a:rPr>
              <a:t>Research Data in Humanities and Heritage Science </a:t>
            </a:r>
          </a:p>
          <a:p>
            <a:pPr marL="514350" indent="-514350">
              <a:buFont typeface="+mj-lt"/>
              <a:buAutoNum type="arabicParenR"/>
            </a:pPr>
            <a:r>
              <a:rPr lang="en-GB" dirty="0" smtClean="0">
                <a:solidFill>
                  <a:srgbClr val="000000"/>
                </a:solidFill>
              </a:rPr>
              <a:t>Basic principles of Research Data Management </a:t>
            </a:r>
          </a:p>
          <a:p>
            <a:pPr marL="514350" indent="-514350">
              <a:buFont typeface="+mj-lt"/>
              <a:buAutoNum type="arabicParenR"/>
            </a:pPr>
            <a:r>
              <a:rPr lang="en-GB" dirty="0" smtClean="0">
                <a:solidFill>
                  <a:srgbClr val="000000"/>
                </a:solidFill>
              </a:rPr>
              <a:t>The individual parts of a Data Management Plan</a:t>
            </a:r>
          </a:p>
          <a:p>
            <a:pPr marL="514350" indent="-514350">
              <a:buFont typeface="+mj-lt"/>
              <a:buAutoNum type="arabicParenR"/>
            </a:pPr>
            <a:r>
              <a:rPr lang="en-GB" dirty="0" smtClean="0">
                <a:solidFill>
                  <a:srgbClr val="000000"/>
                </a:solidFill>
              </a:rPr>
              <a:t>Further Learning </a:t>
            </a:r>
          </a:p>
          <a:p>
            <a:pPr marL="514350" indent="-514350">
              <a:buFont typeface="+mj-lt"/>
              <a:buAutoNum type="arabicParenR"/>
            </a:pPr>
            <a:endParaRPr lang="en-GB" dirty="0" smtClean="0">
              <a:solidFill>
                <a:srgbClr val="FF0000"/>
              </a:solidFill>
            </a:endParaRPr>
          </a:p>
          <a:p>
            <a:pPr marL="514350" indent="-514350">
              <a:buFont typeface="+mj-lt"/>
              <a:buAutoNum type="arabicParenR"/>
            </a:pPr>
            <a:endParaRPr lang="en-GB" dirty="0" smtClean="0">
              <a:solidFill>
                <a:srgbClr val="FF0000"/>
              </a:solidFill>
            </a:endParaRPr>
          </a:p>
          <a:p>
            <a:pPr marL="514350" indent="-514350">
              <a:buFont typeface="+mj-lt"/>
              <a:buAutoNum type="arabicParenR"/>
            </a:pPr>
            <a:endParaRPr lang="en-GB" dirty="0" smtClean="0">
              <a:solidFill>
                <a:srgbClr val="FF0000"/>
              </a:solidFill>
            </a:endParaRPr>
          </a:p>
          <a:p>
            <a:pPr marL="514350" indent="-514350">
              <a:buFont typeface="+mj-lt"/>
              <a:buAutoNum type="arabicParenR"/>
            </a:pPr>
            <a:endParaRPr lang="en-GB" dirty="0" smtClean="0">
              <a:solidFill>
                <a:srgbClr val="FF0000"/>
              </a:solidFill>
            </a:endParaRPr>
          </a:p>
          <a:p>
            <a:pPr marL="514350" indent="-514350">
              <a:buFont typeface="+mj-lt"/>
              <a:buAutoNum type="arabicParenR"/>
            </a:pPr>
            <a:endParaRPr lang="en-US" dirty="0" smtClean="0">
              <a:solidFill>
                <a:srgbClr val="FF0000"/>
              </a:solidFill>
            </a:endParaRPr>
          </a:p>
          <a:p>
            <a:pPr marL="0" indent="0">
              <a:buNone/>
            </a:pPr>
            <a:endParaRPr lang="en-US" dirty="0"/>
          </a:p>
        </p:txBody>
      </p:sp>
      <p:sp>
        <p:nvSpPr>
          <p:cNvPr id="4" name="Tijdelijke aanduiding voor dianummer 3"/>
          <p:cNvSpPr>
            <a:spLocks noGrp="1"/>
          </p:cNvSpPr>
          <p:nvPr>
            <p:ph type="sldNum" sz="quarter" idx="12"/>
          </p:nvPr>
        </p:nvSpPr>
        <p:spPr/>
        <p:txBody>
          <a:bodyPr/>
          <a:lstStyle/>
          <a:p>
            <a:fld id="{70FA6FE6-D75F-2943-8BC6-A14FE74580EA}" type="slidenum">
              <a:rPr lang="en-US" smtClean="0"/>
              <a:t>2</a:t>
            </a:fld>
            <a:endParaRPr lang="en-US"/>
          </a:p>
        </p:txBody>
      </p:sp>
    </p:spTree>
    <p:extLst>
      <p:ext uri="{BB962C8B-B14F-4D97-AF65-F5344CB8AC3E}">
        <p14:creationId xmlns:p14="http://schemas.microsoft.com/office/powerpoint/2010/main" val="243880061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What is Data, Anyway?</a:t>
            </a:r>
            <a:endParaRPr lang="en-US" b="1" dirty="0"/>
          </a:p>
        </p:txBody>
      </p:sp>
      <p:sp>
        <p:nvSpPr>
          <p:cNvPr id="3" name="Content Placeholder 2"/>
          <p:cNvSpPr>
            <a:spLocks noGrp="1"/>
          </p:cNvSpPr>
          <p:nvPr>
            <p:ph idx="1"/>
          </p:nvPr>
        </p:nvSpPr>
        <p:spPr>
          <a:xfrm>
            <a:off x="457200" y="1540852"/>
            <a:ext cx="8229600" cy="4525963"/>
          </a:xfrm>
        </p:spPr>
        <p:txBody>
          <a:bodyPr>
            <a:noAutofit/>
          </a:bodyPr>
          <a:lstStyle/>
          <a:p>
            <a:pPr marL="0" indent="0">
              <a:buNone/>
            </a:pPr>
            <a:r>
              <a:rPr lang="en-US" sz="2800" b="1" dirty="0" smtClean="0"/>
              <a:t>Do Humanities and Cultural Heritage researchers have data? </a:t>
            </a:r>
          </a:p>
          <a:p>
            <a:r>
              <a:rPr lang="en-US" sz="2800" dirty="0" smtClean="0"/>
              <a:t>Yes, a lot, but they don’t tend to use the word data </a:t>
            </a:r>
          </a:p>
          <a:p>
            <a:r>
              <a:rPr lang="en-US" sz="2800" dirty="0" smtClean="0"/>
              <a:t>Research Data are data that are produced in and used in scientific processes such as digitization, study of sources, experiments, measurements, interviews, and surveys</a:t>
            </a:r>
          </a:p>
        </p:txBody>
      </p:sp>
      <p:sp>
        <p:nvSpPr>
          <p:cNvPr id="4" name="Slide Number Placeholder 3"/>
          <p:cNvSpPr>
            <a:spLocks noGrp="1"/>
          </p:cNvSpPr>
          <p:nvPr>
            <p:ph type="sldNum" sz="quarter" idx="12"/>
          </p:nvPr>
        </p:nvSpPr>
        <p:spPr>
          <a:xfrm>
            <a:off x="7010400" y="6356352"/>
            <a:ext cx="2133600" cy="365125"/>
          </a:xfrm>
        </p:spPr>
        <p:txBody>
          <a:bodyPr/>
          <a:lstStyle/>
          <a:p>
            <a:fld id="{70FA6FE6-D75F-2943-8BC6-A14FE74580EA}" type="slidenum">
              <a:rPr lang="en-US" smtClean="0"/>
              <a:t>20</a:t>
            </a:fld>
            <a:endParaRPr lang="en-US" dirty="0"/>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320724559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What is Data, Anyway?</a:t>
            </a:r>
            <a:endParaRPr lang="en-US" b="1" dirty="0"/>
          </a:p>
        </p:txBody>
      </p:sp>
      <p:sp>
        <p:nvSpPr>
          <p:cNvPr id="3" name="Content Placeholder 2"/>
          <p:cNvSpPr>
            <a:spLocks noGrp="1"/>
          </p:cNvSpPr>
          <p:nvPr>
            <p:ph idx="1"/>
          </p:nvPr>
        </p:nvSpPr>
        <p:spPr>
          <a:xfrm>
            <a:off x="457200" y="1540852"/>
            <a:ext cx="8229600" cy="4525963"/>
          </a:xfrm>
        </p:spPr>
        <p:txBody>
          <a:bodyPr>
            <a:noAutofit/>
          </a:bodyPr>
          <a:lstStyle/>
          <a:p>
            <a:r>
              <a:rPr lang="en-US" sz="2800" dirty="0" smtClean="0"/>
              <a:t>Examples for Humanities data: primary sources (texts, pictures), secondary sources, theoretical texts, digital tools (software), annotations, etc.</a:t>
            </a:r>
          </a:p>
          <a:p>
            <a:r>
              <a:rPr lang="en-US" sz="2800" dirty="0" smtClean="0"/>
              <a:t>most “sources” are research data and their management has in fact always been part of the scientific process, digitization only adds complexity </a:t>
            </a:r>
          </a:p>
          <a:p>
            <a:r>
              <a:rPr lang="en-US" sz="2800" dirty="0" smtClean="0"/>
              <a:t>digitized sources, born digital sources </a:t>
            </a:r>
          </a:p>
          <a:p>
            <a:r>
              <a:rPr lang="en-US" sz="2800" dirty="0" smtClean="0"/>
              <a:t>various formats and types (pictures, texts, multimedia, measurements, etc.)  </a:t>
            </a:r>
          </a:p>
          <a:p>
            <a:endParaRPr lang="en-US" sz="2800" dirty="0" smtClean="0"/>
          </a:p>
          <a:p>
            <a:endParaRPr lang="en-US" sz="2800" dirty="0" smtClean="0"/>
          </a:p>
        </p:txBody>
      </p:sp>
      <p:sp>
        <p:nvSpPr>
          <p:cNvPr id="4" name="Slide Number Placeholder 3"/>
          <p:cNvSpPr>
            <a:spLocks noGrp="1"/>
          </p:cNvSpPr>
          <p:nvPr>
            <p:ph type="sldNum" sz="quarter" idx="12"/>
          </p:nvPr>
        </p:nvSpPr>
        <p:spPr>
          <a:xfrm>
            <a:off x="7010400" y="6356352"/>
            <a:ext cx="2133600" cy="365125"/>
          </a:xfrm>
        </p:spPr>
        <p:txBody>
          <a:bodyPr/>
          <a:lstStyle/>
          <a:p>
            <a:fld id="{70FA6FE6-D75F-2943-8BC6-A14FE74580EA}" type="slidenum">
              <a:rPr lang="en-US" smtClean="0"/>
              <a:t>21</a:t>
            </a:fld>
            <a:endParaRPr lang="en-US" dirty="0"/>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6784722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a:t>Are Humanities and Cultural Heritage data special? </a:t>
            </a:r>
          </a:p>
        </p:txBody>
      </p:sp>
      <p:sp>
        <p:nvSpPr>
          <p:cNvPr id="3" name="Content Placeholder 2"/>
          <p:cNvSpPr>
            <a:spLocks noGrp="1"/>
          </p:cNvSpPr>
          <p:nvPr>
            <p:ph idx="1"/>
          </p:nvPr>
        </p:nvSpPr>
        <p:spPr>
          <a:xfrm>
            <a:off x="457200" y="1540852"/>
            <a:ext cx="8229600" cy="4525963"/>
          </a:xfrm>
        </p:spPr>
        <p:txBody>
          <a:bodyPr>
            <a:noAutofit/>
          </a:bodyPr>
          <a:lstStyle/>
          <a:p>
            <a:r>
              <a:rPr lang="en-US" sz="2200" dirty="0" smtClean="0"/>
              <a:t>Yes and No!</a:t>
            </a:r>
          </a:p>
          <a:p>
            <a:r>
              <a:rPr lang="en-US" sz="2200" dirty="0" smtClean="0"/>
              <a:t>Humanities are a very broad research discipline, many specific research contexts, but also increasingly interdisciplinary research</a:t>
            </a:r>
          </a:p>
          <a:p>
            <a:r>
              <a:rPr lang="en-US" sz="2200" dirty="0" smtClean="0"/>
              <a:t>Humanities research lives from enrichment of data (layers of interpretation)</a:t>
            </a:r>
          </a:p>
          <a:p>
            <a:r>
              <a:rPr lang="en-US" sz="2200" dirty="0"/>
              <a:t>P</a:t>
            </a:r>
            <a:r>
              <a:rPr lang="en-US" sz="2200" dirty="0" smtClean="0"/>
              <a:t>roblematic to distinguish between primary data (raw data) and secondary data</a:t>
            </a:r>
          </a:p>
          <a:p>
            <a:r>
              <a:rPr lang="en-US" sz="2200" dirty="0"/>
              <a:t>I</a:t>
            </a:r>
            <a:r>
              <a:rPr lang="en-US" sz="2200" dirty="0" smtClean="0"/>
              <a:t>ssues with ownership of the data (cultural heritage institutions, publishers) </a:t>
            </a:r>
          </a:p>
          <a:p>
            <a:r>
              <a:rPr lang="en-US" sz="2200" dirty="0" smtClean="0"/>
              <a:t>But: Many issues and solutions apply to the broader field (and beyond Humanities and Heritage Science!)</a:t>
            </a:r>
            <a:endParaRPr lang="en-US" sz="2200" dirty="0"/>
          </a:p>
        </p:txBody>
      </p:sp>
      <p:sp>
        <p:nvSpPr>
          <p:cNvPr id="4" name="Slide Number Placeholder 3"/>
          <p:cNvSpPr>
            <a:spLocks noGrp="1"/>
          </p:cNvSpPr>
          <p:nvPr>
            <p:ph type="sldNum" sz="quarter" idx="12"/>
          </p:nvPr>
        </p:nvSpPr>
        <p:spPr>
          <a:xfrm>
            <a:off x="7010400" y="6356352"/>
            <a:ext cx="2133600" cy="365125"/>
          </a:xfrm>
        </p:spPr>
        <p:txBody>
          <a:bodyPr/>
          <a:lstStyle/>
          <a:p>
            <a:fld id="{70FA6FE6-D75F-2943-8BC6-A14FE74580EA}" type="slidenum">
              <a:rPr lang="en-US" smtClean="0"/>
              <a:t>22</a:t>
            </a:fld>
            <a:endParaRPr lang="en-US" dirty="0"/>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242109743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b="1" dirty="0"/>
              <a:t>Why would I want or need to manage, improve or open up my data</a:t>
            </a:r>
            <a:r>
              <a:rPr lang="en-US" sz="3600" b="1" dirty="0" smtClean="0"/>
              <a:t>?</a:t>
            </a:r>
            <a:endParaRPr lang="en-US" sz="3600" dirty="0"/>
          </a:p>
        </p:txBody>
      </p:sp>
      <p:sp>
        <p:nvSpPr>
          <p:cNvPr id="3" name="Content Placeholder 2"/>
          <p:cNvSpPr>
            <a:spLocks noGrp="1"/>
          </p:cNvSpPr>
          <p:nvPr>
            <p:ph idx="1"/>
          </p:nvPr>
        </p:nvSpPr>
        <p:spPr/>
        <p:txBody>
          <a:bodyPr>
            <a:normAutofit fontScale="92500" lnSpcReduction="10000"/>
          </a:bodyPr>
          <a:lstStyle/>
          <a:p>
            <a:r>
              <a:rPr lang="en-US" dirty="0"/>
              <a:t>Opening up the data could lead to many </a:t>
            </a:r>
            <a:r>
              <a:rPr lang="en-US" b="1" dirty="0"/>
              <a:t>opportunities</a:t>
            </a:r>
            <a:r>
              <a:rPr lang="en-US" dirty="0"/>
              <a:t> for using and reusing it, for collaborating, informing and increasing the impact of the work (contemporary issues, interdisciplinary research, engaging broader society</a:t>
            </a:r>
            <a:r>
              <a:rPr lang="en-US" dirty="0" smtClean="0"/>
              <a:t>)</a:t>
            </a:r>
            <a:endParaRPr lang="en-US" b="1" dirty="0" smtClean="0"/>
          </a:p>
          <a:p>
            <a:r>
              <a:rPr lang="en-US" b="1" dirty="0" smtClean="0"/>
              <a:t>Funder requirements </a:t>
            </a:r>
            <a:r>
              <a:rPr lang="en-US" dirty="0" smtClean="0"/>
              <a:t>on national and international level (e.g. European Commission) = Research Data Management and Open Science </a:t>
            </a:r>
          </a:p>
          <a:p>
            <a:r>
              <a:rPr lang="en-US" b="1" dirty="0" smtClean="0"/>
              <a:t>Research Data Policies</a:t>
            </a:r>
            <a:r>
              <a:rPr lang="en-US" dirty="0" smtClean="0"/>
              <a:t> (institutional, journals) </a:t>
            </a:r>
          </a:p>
        </p:txBody>
      </p:sp>
      <p:sp>
        <p:nvSpPr>
          <p:cNvPr id="4" name="Slide Number Placeholder 3"/>
          <p:cNvSpPr>
            <a:spLocks noGrp="1"/>
          </p:cNvSpPr>
          <p:nvPr>
            <p:ph type="sldNum" sz="quarter" idx="12"/>
          </p:nvPr>
        </p:nvSpPr>
        <p:spPr/>
        <p:txBody>
          <a:bodyPr/>
          <a:lstStyle/>
          <a:p>
            <a:fld id="{70FA6FE6-D75F-2943-8BC6-A14FE74580EA}" type="slidenum">
              <a:rPr lang="en-US" smtClean="0"/>
              <a:t>23</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110435083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FA6FE6-D75F-2943-8BC6-A14FE74580EA}" type="slidenum">
              <a:rPr lang="en-US" smtClean="0"/>
              <a:t>24</a:t>
            </a:fld>
            <a:endParaRPr lang="en-US"/>
          </a:p>
        </p:txBody>
      </p:sp>
      <p:sp>
        <p:nvSpPr>
          <p:cNvPr id="7" name="Title 4"/>
          <p:cNvSpPr txBox="1">
            <a:spLocks/>
          </p:cNvSpPr>
          <p:nvPr/>
        </p:nvSpPr>
        <p:spPr>
          <a:xfrm>
            <a:off x="442428" y="427038"/>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de-DE" b="1" dirty="0" err="1"/>
              <a:t>Good</a:t>
            </a:r>
            <a:r>
              <a:rPr lang="de-DE" b="1" dirty="0"/>
              <a:t> Data Management </a:t>
            </a:r>
            <a:r>
              <a:rPr lang="de-DE" b="1" dirty="0" err="1"/>
              <a:t>is</a:t>
            </a:r>
            <a:r>
              <a:rPr lang="de-DE" b="1" dirty="0"/>
              <a:t> </a:t>
            </a:r>
            <a:r>
              <a:rPr lang="de-DE" b="1" dirty="0" err="1"/>
              <a:t>good</a:t>
            </a:r>
            <a:r>
              <a:rPr lang="de-DE" b="1" dirty="0"/>
              <a:t> </a:t>
            </a:r>
            <a:r>
              <a:rPr lang="de-DE" b="1" dirty="0" err="1"/>
              <a:t>for</a:t>
            </a:r>
            <a:r>
              <a:rPr lang="de-DE" b="1" dirty="0"/>
              <a:t> </a:t>
            </a:r>
            <a:r>
              <a:rPr lang="de-DE" b="1" dirty="0" err="1"/>
              <a:t>you</a:t>
            </a:r>
            <a:r>
              <a:rPr lang="de-DE" b="1" dirty="0" smtClean="0"/>
              <a:t>!</a:t>
            </a:r>
            <a:endParaRPr lang="de-DE" b="1" dirty="0"/>
          </a:p>
        </p:txBody>
      </p:sp>
      <p:pic>
        <p:nvPicPr>
          <p:cNvPr id="2" name="Afbeelding 1" descr="Lost USB Sticks at IMC Leeds Twit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88121" y="1130135"/>
            <a:ext cx="4708019" cy="4708019"/>
          </a:xfrm>
          <a:prstGeom prst="rect">
            <a:avLst/>
          </a:prstGeom>
        </p:spPr>
      </p:pic>
      <p:sp>
        <p:nvSpPr>
          <p:cNvPr id="6" name="Rechthoek 5"/>
          <p:cNvSpPr/>
          <p:nvPr/>
        </p:nvSpPr>
        <p:spPr>
          <a:xfrm>
            <a:off x="2388120" y="5869670"/>
            <a:ext cx="5698450" cy="276999"/>
          </a:xfrm>
          <a:prstGeom prst="rect">
            <a:avLst/>
          </a:prstGeom>
        </p:spPr>
        <p:txBody>
          <a:bodyPr wrap="square">
            <a:spAutoFit/>
          </a:bodyPr>
          <a:lstStyle/>
          <a:p>
            <a:r>
              <a:rPr lang="nl-NL" sz="1200" dirty="0" smtClean="0">
                <a:solidFill>
                  <a:srgbClr val="7F7F7F"/>
                </a:solidFill>
              </a:rPr>
              <a:t>Link </a:t>
            </a:r>
            <a:r>
              <a:rPr lang="nl-NL" sz="1200" dirty="0" err="1" smtClean="0">
                <a:solidFill>
                  <a:srgbClr val="7F7F7F"/>
                </a:solidFill>
              </a:rPr>
              <a:t>to</a:t>
            </a:r>
            <a:r>
              <a:rPr lang="nl-NL" sz="1200" dirty="0" smtClean="0">
                <a:solidFill>
                  <a:srgbClr val="7F7F7F"/>
                </a:solidFill>
              </a:rPr>
              <a:t> </a:t>
            </a:r>
            <a:r>
              <a:rPr lang="nl-NL" sz="1200" dirty="0" err="1" smtClean="0">
                <a:solidFill>
                  <a:srgbClr val="7F7F7F"/>
                </a:solidFill>
              </a:rPr>
              <a:t>original</a:t>
            </a:r>
            <a:r>
              <a:rPr lang="nl-NL" sz="1200" dirty="0" smtClean="0">
                <a:solidFill>
                  <a:srgbClr val="7F7F7F"/>
                </a:solidFill>
              </a:rPr>
              <a:t> </a:t>
            </a:r>
            <a:r>
              <a:rPr lang="nl-NL" sz="1200" dirty="0" err="1" smtClean="0">
                <a:solidFill>
                  <a:srgbClr val="7F7F7F"/>
                </a:solidFill>
              </a:rPr>
              <a:t>tweet</a:t>
            </a:r>
            <a:r>
              <a:rPr lang="nl-NL" sz="1200" dirty="0" smtClean="0">
                <a:solidFill>
                  <a:srgbClr val="7F7F7F"/>
                </a:solidFill>
              </a:rPr>
              <a:t>: </a:t>
            </a:r>
            <a:r>
              <a:rPr lang="nl-NL" sz="1200" dirty="0" err="1" smtClean="0"/>
              <a:t>https</a:t>
            </a:r>
            <a:r>
              <a:rPr lang="nl-NL" sz="1200" dirty="0"/>
              <a:t>://</a:t>
            </a:r>
            <a:r>
              <a:rPr lang="nl-NL" sz="1200" dirty="0" err="1"/>
              <a:t>twitter.com</a:t>
            </a:r>
            <a:r>
              <a:rPr lang="nl-NL" sz="1200" dirty="0"/>
              <a:t>/</a:t>
            </a:r>
            <a:r>
              <a:rPr lang="nl-NL" sz="1200" dirty="0" err="1"/>
              <a:t>IMC_Leeds</a:t>
            </a:r>
            <a:r>
              <a:rPr lang="nl-NL" sz="1200" dirty="0"/>
              <a:t>/status</a:t>
            </a:r>
            <a:r>
              <a:rPr lang="nl-NL" sz="1200" dirty="0" smtClean="0"/>
              <a:t>/1017062144280588290</a:t>
            </a:r>
            <a:endParaRPr lang="nl-NL" sz="1200" dirty="0"/>
          </a:p>
        </p:txBody>
      </p:sp>
    </p:spTree>
    <p:extLst>
      <p:ext uri="{BB962C8B-B14F-4D97-AF65-F5344CB8AC3E}">
        <p14:creationId xmlns:p14="http://schemas.microsoft.com/office/powerpoint/2010/main" val="209345907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creen Shot 2018-11-15 at 01.05.25.png"/>
          <p:cNvPicPr>
            <a:picLocks noGrp="1" noChangeAspect="1"/>
          </p:cNvPicPr>
          <p:nvPr>
            <p:ph idx="1"/>
          </p:nvPr>
        </p:nvPicPr>
        <p:blipFill>
          <a:blip r:embed="rId2" cstate="print">
            <a:extLst>
              <a:ext uri="{28A0092B-C50C-407E-A947-70E740481C1C}">
                <a14:useLocalDpi xmlns:a14="http://schemas.microsoft.com/office/drawing/2010/main"/>
              </a:ext>
            </a:extLst>
          </a:blip>
          <a:srcRect/>
          <a:stretch>
            <a:fillRect/>
          </a:stretch>
        </p:blipFill>
        <p:spPr>
          <a:xfrm>
            <a:off x="457200" y="1049873"/>
            <a:ext cx="8229600" cy="4525963"/>
          </a:xfrm>
        </p:spPr>
      </p:pic>
      <p:sp>
        <p:nvSpPr>
          <p:cNvPr id="4" name="Slide Number Placeholder 3"/>
          <p:cNvSpPr>
            <a:spLocks noGrp="1"/>
          </p:cNvSpPr>
          <p:nvPr>
            <p:ph type="sldNum" sz="quarter" idx="12"/>
          </p:nvPr>
        </p:nvSpPr>
        <p:spPr/>
        <p:txBody>
          <a:bodyPr/>
          <a:lstStyle/>
          <a:p>
            <a:fld id="{70FA6FE6-D75F-2943-8BC6-A14FE74580EA}" type="slidenum">
              <a:rPr lang="en-US" smtClean="0"/>
              <a:t>25</a:t>
            </a:fld>
            <a:endParaRPr lang="en-US"/>
          </a:p>
        </p:txBody>
      </p:sp>
      <p:sp>
        <p:nvSpPr>
          <p:cNvPr id="6" name="Rectangle 5"/>
          <p:cNvSpPr/>
          <p:nvPr/>
        </p:nvSpPr>
        <p:spPr>
          <a:xfrm>
            <a:off x="832555" y="6132981"/>
            <a:ext cx="7507112" cy="276999"/>
          </a:xfrm>
          <a:prstGeom prst="rect">
            <a:avLst/>
          </a:prstGeom>
        </p:spPr>
        <p:txBody>
          <a:bodyPr wrap="square">
            <a:spAutoFit/>
          </a:bodyPr>
          <a:lstStyle/>
          <a:p>
            <a:r>
              <a:rPr lang="en-US" sz="1200" dirty="0">
                <a:hlinkClick r:id="rId3"/>
              </a:rPr>
              <a:t>https://twitter.com/Bastien_Conan/status/</a:t>
            </a:r>
            <a:r>
              <a:rPr lang="en-US" sz="1200" dirty="0" smtClean="0">
                <a:hlinkClick r:id="rId3"/>
              </a:rPr>
              <a:t>1062658855203753984</a:t>
            </a:r>
            <a:r>
              <a:rPr lang="en-US" sz="1200" dirty="0" smtClean="0"/>
              <a:t> </a:t>
            </a:r>
            <a:endParaRPr lang="en-US" sz="1200" dirty="0"/>
          </a:p>
        </p:txBody>
      </p:sp>
    </p:spTree>
    <p:extLst>
      <p:ext uri="{BB962C8B-B14F-4D97-AF65-F5344CB8AC3E}">
        <p14:creationId xmlns:p14="http://schemas.microsoft.com/office/powerpoint/2010/main" val="1512383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8081"/>
            <a:ext cx="8229600" cy="1143000"/>
          </a:xfrm>
        </p:spPr>
        <p:txBody>
          <a:bodyPr>
            <a:noAutofit/>
          </a:bodyPr>
          <a:lstStyle/>
          <a:p>
            <a:pPr algn="l"/>
            <a:r>
              <a:rPr lang="en-GB" sz="3600" b="1" dirty="0">
                <a:solidFill>
                  <a:schemeClr val="accent3">
                    <a:lumMod val="75000"/>
                  </a:schemeClr>
                </a:solidFill>
              </a:rPr>
              <a:t>F</a:t>
            </a:r>
            <a:r>
              <a:rPr lang="en-GB" sz="3600" b="1" dirty="0" smtClean="0">
                <a:solidFill>
                  <a:schemeClr val="accent3">
                    <a:lumMod val="75000"/>
                  </a:schemeClr>
                </a:solidFill>
              </a:rPr>
              <a:t>uture proof</a:t>
            </a:r>
            <a:r>
              <a:rPr lang="en-GB" sz="3600" b="1" dirty="0" smtClean="0"/>
              <a:t> Research Data </a:t>
            </a:r>
            <a:br>
              <a:rPr lang="en-GB" sz="3600" b="1" dirty="0" smtClean="0"/>
            </a:br>
            <a:r>
              <a:rPr lang="en-GB" sz="3600" b="1" dirty="0" smtClean="0"/>
              <a:t>Management: Let’s go!</a:t>
            </a:r>
            <a:endParaRPr lang="en-GB" sz="3600" b="1" dirty="0"/>
          </a:p>
        </p:txBody>
      </p:sp>
      <p:sp>
        <p:nvSpPr>
          <p:cNvPr id="3" name="Content Placeholder 2"/>
          <p:cNvSpPr>
            <a:spLocks noGrp="1"/>
          </p:cNvSpPr>
          <p:nvPr>
            <p:ph idx="1"/>
          </p:nvPr>
        </p:nvSpPr>
        <p:spPr>
          <a:xfrm>
            <a:off x="471311" y="2164642"/>
            <a:ext cx="8229600" cy="4525963"/>
          </a:xfrm>
        </p:spPr>
        <p:txBody>
          <a:bodyPr>
            <a:normAutofit fontScale="92500" lnSpcReduction="20000"/>
          </a:bodyPr>
          <a:lstStyle/>
          <a:p>
            <a:r>
              <a:rPr lang="en-GB" dirty="0" smtClean="0"/>
              <a:t>Research Data </a:t>
            </a:r>
            <a:br>
              <a:rPr lang="en-GB" dirty="0" smtClean="0"/>
            </a:br>
            <a:r>
              <a:rPr lang="en-GB" dirty="0" smtClean="0"/>
              <a:t>Management describes the</a:t>
            </a:r>
            <a:br>
              <a:rPr lang="en-GB" dirty="0" smtClean="0"/>
            </a:br>
            <a:r>
              <a:rPr lang="en-GB" dirty="0" smtClean="0"/>
              <a:t>process to </a:t>
            </a:r>
            <a:r>
              <a:rPr lang="en-GB" b="1" dirty="0" smtClean="0"/>
              <a:t>curate</a:t>
            </a:r>
            <a:r>
              <a:rPr lang="en-GB" dirty="0" smtClean="0"/>
              <a:t> </a:t>
            </a:r>
            <a:br>
              <a:rPr lang="en-GB" dirty="0" smtClean="0"/>
            </a:br>
            <a:r>
              <a:rPr lang="en-GB" dirty="0" smtClean="0"/>
              <a:t>(or manage) research data </a:t>
            </a:r>
            <a:br>
              <a:rPr lang="en-GB" dirty="0" smtClean="0"/>
            </a:br>
            <a:r>
              <a:rPr lang="en-GB" dirty="0" smtClean="0"/>
              <a:t>along the </a:t>
            </a:r>
            <a:r>
              <a:rPr lang="en-GB" b="1" dirty="0" smtClean="0"/>
              <a:t>research data </a:t>
            </a:r>
            <a:br>
              <a:rPr lang="en-GB" b="1" dirty="0" smtClean="0"/>
            </a:br>
            <a:r>
              <a:rPr lang="en-GB" b="1" dirty="0" smtClean="0"/>
              <a:t>lifecycle </a:t>
            </a:r>
            <a:r>
              <a:rPr lang="en-GB" dirty="0" smtClean="0"/>
              <a:t>and includes </a:t>
            </a:r>
            <a:br>
              <a:rPr lang="en-GB" dirty="0" smtClean="0"/>
            </a:br>
            <a:r>
              <a:rPr lang="en-GB" dirty="0" smtClean="0"/>
              <a:t>various activities such as </a:t>
            </a:r>
            <a:br>
              <a:rPr lang="en-GB" dirty="0" smtClean="0"/>
            </a:br>
            <a:r>
              <a:rPr lang="en-GB" b="1" dirty="0" smtClean="0"/>
              <a:t>planning, producing, selection, </a:t>
            </a:r>
            <a:br>
              <a:rPr lang="en-GB" b="1" dirty="0" smtClean="0"/>
            </a:br>
            <a:r>
              <a:rPr lang="en-GB" b="1" dirty="0" smtClean="0"/>
              <a:t>analysis, archiving, and preparation for reuse</a:t>
            </a:r>
            <a:r>
              <a:rPr lang="en-GB" dirty="0" smtClean="0"/>
              <a:t>. Because data are very heterogeneous, </a:t>
            </a:r>
            <a:r>
              <a:rPr lang="en-GB" b="1" dirty="0" smtClean="0"/>
              <a:t>discipline and data specific solutions</a:t>
            </a:r>
            <a:r>
              <a:rPr lang="en-GB" dirty="0" smtClean="0"/>
              <a:t> can be required. </a:t>
            </a:r>
          </a:p>
          <a:p>
            <a:pPr marL="0" indent="0">
              <a:buNone/>
            </a:pPr>
            <a:endParaRPr lang="en-GB" dirty="0">
              <a:solidFill>
                <a:srgbClr val="FF0000"/>
              </a:solidFill>
            </a:endParaRPr>
          </a:p>
        </p:txBody>
      </p:sp>
      <p:sp>
        <p:nvSpPr>
          <p:cNvPr id="4" name="Slide Number Placeholder 3"/>
          <p:cNvSpPr>
            <a:spLocks noGrp="1"/>
          </p:cNvSpPr>
          <p:nvPr>
            <p:ph type="sldNum" sz="quarter" idx="12"/>
          </p:nvPr>
        </p:nvSpPr>
        <p:spPr/>
        <p:txBody>
          <a:bodyPr/>
          <a:lstStyle/>
          <a:p>
            <a:fld id="{70FA6FE6-D75F-2943-8BC6-A14FE74580EA}" type="slidenum">
              <a:rPr lang="en-US" smtClean="0"/>
              <a:t>26</a:t>
            </a:fld>
            <a:endParaRPr lang="en-US" dirty="0"/>
          </a:p>
        </p:txBody>
      </p:sp>
      <p:pic>
        <p:nvPicPr>
          <p:cNvPr id="5" name="Afbeelding 4" descr="Screen Shot 2018-08-17 at 14.55.38.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93759" y="977612"/>
            <a:ext cx="3284980" cy="3275290"/>
          </a:xfrm>
          <a:prstGeom prst="rect">
            <a:avLst/>
          </a:prstGeom>
        </p:spPr>
      </p:pic>
      <p:sp>
        <p:nvSpPr>
          <p:cNvPr id="6" name="Rechthoek 5"/>
          <p:cNvSpPr/>
          <p:nvPr/>
        </p:nvSpPr>
        <p:spPr>
          <a:xfrm>
            <a:off x="5723204" y="4226065"/>
            <a:ext cx="3284980" cy="646331"/>
          </a:xfrm>
          <a:prstGeom prst="rect">
            <a:avLst/>
          </a:prstGeom>
        </p:spPr>
        <p:txBody>
          <a:bodyPr wrap="square">
            <a:spAutoFit/>
          </a:bodyPr>
          <a:lstStyle/>
          <a:p>
            <a:r>
              <a:rPr lang="nl-NL" sz="1200" dirty="0" smtClean="0">
                <a:solidFill>
                  <a:srgbClr val="7F7F7F"/>
                </a:solidFill>
              </a:rPr>
              <a:t>Picture: Road </a:t>
            </a:r>
            <a:r>
              <a:rPr lang="nl-NL" sz="1200" dirty="0" err="1" smtClean="0">
                <a:solidFill>
                  <a:srgbClr val="7F7F7F"/>
                </a:solidFill>
              </a:rPr>
              <a:t>Sign</a:t>
            </a:r>
            <a:r>
              <a:rPr lang="nl-NL" sz="1200" dirty="0" smtClean="0">
                <a:solidFill>
                  <a:srgbClr val="7F7F7F"/>
                </a:solidFill>
              </a:rPr>
              <a:t> </a:t>
            </a:r>
            <a:r>
              <a:rPr lang="nl-NL" sz="1200" dirty="0" err="1" smtClean="0">
                <a:solidFill>
                  <a:srgbClr val="7F7F7F"/>
                </a:solidFill>
              </a:rPr>
              <a:t>by</a:t>
            </a:r>
            <a:r>
              <a:rPr lang="nl-NL" sz="1200" dirty="0" smtClean="0">
                <a:solidFill>
                  <a:srgbClr val="7F7F7F"/>
                </a:solidFill>
              </a:rPr>
              <a:t> Free Images</a:t>
            </a:r>
          </a:p>
          <a:p>
            <a:r>
              <a:rPr lang="nl-NL" sz="1200" dirty="0" smtClean="0">
                <a:solidFill>
                  <a:srgbClr val="7F7F7F"/>
                </a:solidFill>
                <a:hlinkClick r:id="rId4"/>
              </a:rPr>
              <a:t>(www.inkmedia</a:t>
            </a:r>
            <a:r>
              <a:rPr lang="nl-NL" sz="1200" dirty="0" smtClean="0">
                <a:solidFill>
                  <a:srgbClr val="7F7F7F"/>
                </a:solidFill>
              </a:rPr>
              <a:t>), CC BY 2.0</a:t>
            </a:r>
            <a:r>
              <a:rPr lang="nl-NL" sz="1200" dirty="0" smtClean="0"/>
              <a:t>   </a:t>
            </a:r>
            <a:br>
              <a:rPr lang="nl-NL" sz="1200" dirty="0" smtClean="0"/>
            </a:br>
            <a:r>
              <a:rPr lang="nl-NL" sz="1200" dirty="0" smtClean="0">
                <a:hlinkClick r:id="rId5"/>
              </a:rPr>
              <a:t>https</a:t>
            </a:r>
            <a:r>
              <a:rPr lang="nl-NL" sz="1200" dirty="0">
                <a:hlinkClick r:id="rId5"/>
              </a:rPr>
              <a:t>://flic.kr/p/</a:t>
            </a:r>
            <a:r>
              <a:rPr lang="nl-NL" sz="1200" dirty="0" smtClean="0">
                <a:hlinkClick r:id="rId5"/>
              </a:rPr>
              <a:t>JoVNhU</a:t>
            </a:r>
            <a:r>
              <a:rPr lang="nl-NL" sz="1200" dirty="0" smtClean="0"/>
              <a:t> </a:t>
            </a:r>
            <a:endParaRPr lang="nl-NL" sz="1200" dirty="0"/>
          </a:p>
        </p:txBody>
      </p:sp>
      <p:sp>
        <p:nvSpPr>
          <p:cNvPr id="7" name="Rechthoek 5"/>
          <p:cNvSpPr/>
          <p:nvPr/>
        </p:nvSpPr>
        <p:spPr>
          <a:xfrm>
            <a:off x="854750" y="6173719"/>
            <a:ext cx="7499028" cy="646331"/>
          </a:xfrm>
          <a:prstGeom prst="rect">
            <a:avLst/>
          </a:prstGeom>
        </p:spPr>
        <p:txBody>
          <a:bodyPr wrap="square">
            <a:spAutoFit/>
          </a:bodyPr>
          <a:lstStyle/>
          <a:p>
            <a:r>
              <a:rPr lang="nl-NL" sz="1200" dirty="0" err="1" smtClean="0">
                <a:solidFill>
                  <a:srgbClr val="7F7F7F"/>
                </a:solidFill>
              </a:rPr>
              <a:t>Translated</a:t>
            </a:r>
            <a:r>
              <a:rPr lang="nl-NL" sz="1200" dirty="0" smtClean="0">
                <a:solidFill>
                  <a:srgbClr val="7F7F7F"/>
                </a:solidFill>
              </a:rPr>
              <a:t> (UW) </a:t>
            </a:r>
            <a:r>
              <a:rPr lang="nl-NL" sz="1200" dirty="0" err="1" smtClean="0">
                <a:solidFill>
                  <a:srgbClr val="7F7F7F"/>
                </a:solidFill>
              </a:rPr>
              <a:t>from</a:t>
            </a:r>
            <a:r>
              <a:rPr lang="nl-NL" sz="1200" dirty="0" smtClean="0">
                <a:solidFill>
                  <a:srgbClr val="7F7F7F"/>
                </a:solidFill>
              </a:rPr>
              <a:t>: AG </a:t>
            </a:r>
            <a:r>
              <a:rPr lang="nl-NL" sz="1200" dirty="0" err="1" smtClean="0">
                <a:solidFill>
                  <a:srgbClr val="7F7F7F"/>
                </a:solidFill>
              </a:rPr>
              <a:t>Forschungsdaten</a:t>
            </a:r>
            <a:r>
              <a:rPr lang="nl-NL" sz="1200" dirty="0" smtClean="0">
                <a:solidFill>
                  <a:srgbClr val="7F7F7F"/>
                </a:solidFill>
              </a:rPr>
              <a:t> der </a:t>
            </a:r>
            <a:r>
              <a:rPr lang="nl-NL" sz="1200" dirty="0" err="1" smtClean="0">
                <a:solidFill>
                  <a:srgbClr val="7F7F7F"/>
                </a:solidFill>
              </a:rPr>
              <a:t>Schwerpunktinitiative</a:t>
            </a:r>
            <a:r>
              <a:rPr lang="nl-NL" sz="1200" dirty="0" smtClean="0">
                <a:solidFill>
                  <a:srgbClr val="7F7F7F"/>
                </a:solidFill>
              </a:rPr>
              <a:t> “Digitale Information” der Allianz der </a:t>
            </a:r>
            <a:r>
              <a:rPr lang="nl-NL" sz="1200" dirty="0" err="1" smtClean="0">
                <a:solidFill>
                  <a:srgbClr val="7F7F7F"/>
                </a:solidFill>
              </a:rPr>
              <a:t>deutschen</a:t>
            </a:r>
            <a:r>
              <a:rPr lang="nl-NL" sz="1200" dirty="0">
                <a:solidFill>
                  <a:srgbClr val="7F7F7F"/>
                </a:solidFill>
              </a:rPr>
              <a:t> </a:t>
            </a:r>
            <a:r>
              <a:rPr lang="nl-NL" sz="1200" dirty="0" err="1" smtClean="0">
                <a:solidFill>
                  <a:srgbClr val="7F7F7F"/>
                </a:solidFill>
              </a:rPr>
              <a:t>Wissenschaftsorganisationen</a:t>
            </a:r>
            <a:r>
              <a:rPr lang="nl-NL" sz="1200" dirty="0" smtClean="0">
                <a:solidFill>
                  <a:srgbClr val="7F7F7F"/>
                </a:solidFill>
              </a:rPr>
              <a:t>, </a:t>
            </a:r>
            <a:r>
              <a:rPr lang="nl-NL" sz="1200" dirty="0" err="1" smtClean="0">
                <a:solidFill>
                  <a:srgbClr val="7F7F7F"/>
                </a:solidFill>
              </a:rPr>
              <a:t>Forschungsdatenmanagement</a:t>
            </a:r>
            <a:r>
              <a:rPr lang="nl-NL" sz="1200" dirty="0" smtClean="0">
                <a:solidFill>
                  <a:srgbClr val="7F7F7F"/>
                </a:solidFill>
              </a:rPr>
              <a:t>: </a:t>
            </a:r>
            <a:r>
              <a:rPr lang="nl-NL" sz="1200" dirty="0" err="1" smtClean="0">
                <a:solidFill>
                  <a:srgbClr val="7F7F7F"/>
                </a:solidFill>
              </a:rPr>
              <a:t>Eine</a:t>
            </a:r>
            <a:r>
              <a:rPr lang="nl-NL" sz="1200" dirty="0" smtClean="0">
                <a:solidFill>
                  <a:srgbClr val="7F7F7F"/>
                </a:solidFill>
              </a:rPr>
              <a:t> </a:t>
            </a:r>
            <a:r>
              <a:rPr lang="nl-NL" sz="1200" dirty="0" err="1" smtClean="0">
                <a:solidFill>
                  <a:srgbClr val="7F7F7F"/>
                </a:solidFill>
              </a:rPr>
              <a:t>Handreichung</a:t>
            </a:r>
            <a:r>
              <a:rPr lang="nl-NL" sz="1200" dirty="0" smtClean="0">
                <a:solidFill>
                  <a:srgbClr val="7F7F7F"/>
                </a:solidFill>
              </a:rPr>
              <a:t>, 2018, p. 4. Online: </a:t>
            </a:r>
            <a:r>
              <a:rPr lang="nl-NL" sz="1200" dirty="0" smtClean="0">
                <a:solidFill>
                  <a:srgbClr val="7F7F7F"/>
                </a:solidFill>
                <a:hlinkClick r:id="rId6"/>
              </a:rPr>
              <a:t>http://doi.org/10.2312/allianzoa.029</a:t>
            </a:r>
            <a:r>
              <a:rPr lang="nl-NL" sz="1200" dirty="0" smtClean="0">
                <a:solidFill>
                  <a:srgbClr val="7F7F7F"/>
                </a:solidFill>
              </a:rPr>
              <a:t> (CC BY 4.0)</a:t>
            </a:r>
            <a:endParaRPr lang="nl-NL" sz="1200" dirty="0"/>
          </a:p>
        </p:txBody>
      </p:sp>
    </p:spTree>
    <p:extLst>
      <p:ext uri="{BB962C8B-B14F-4D97-AF65-F5344CB8AC3E}">
        <p14:creationId xmlns:p14="http://schemas.microsoft.com/office/powerpoint/2010/main" val="332160982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Research Data </a:t>
            </a:r>
            <a:r>
              <a:rPr lang="en-GB" dirty="0" err="1" smtClean="0"/>
              <a:t>LifeCycle</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Playful Exercise 1</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27</a:t>
            </a:fld>
            <a:endParaRPr lang="en-US"/>
          </a:p>
        </p:txBody>
      </p:sp>
    </p:spTree>
    <p:extLst>
      <p:ext uri="{BB962C8B-B14F-4D97-AF65-F5344CB8AC3E}">
        <p14:creationId xmlns:p14="http://schemas.microsoft.com/office/powerpoint/2010/main" val="326448025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Questions.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80197" y="3026098"/>
            <a:ext cx="5667891" cy="3329886"/>
          </a:xfrm>
          <a:prstGeom prst="rect">
            <a:avLst/>
          </a:prstGeom>
        </p:spPr>
      </p:pic>
      <p:sp>
        <p:nvSpPr>
          <p:cNvPr id="2" name="Title 1"/>
          <p:cNvSpPr>
            <a:spLocks noGrp="1"/>
          </p:cNvSpPr>
          <p:nvPr>
            <p:ph type="title"/>
          </p:nvPr>
        </p:nvSpPr>
        <p:spPr>
          <a:xfrm>
            <a:off x="457200" y="415748"/>
            <a:ext cx="8229600" cy="1143000"/>
          </a:xfrm>
        </p:spPr>
        <p:txBody>
          <a:bodyPr>
            <a:normAutofit fontScale="90000"/>
          </a:bodyPr>
          <a:lstStyle/>
          <a:p>
            <a:pPr algn="l"/>
            <a:r>
              <a:rPr lang="en-US" dirty="0"/>
              <a:t>What is the correct order of the </a:t>
            </a:r>
            <a:r>
              <a:rPr lang="en-US" b="1" dirty="0"/>
              <a:t>Research Data Lifecycle</a:t>
            </a:r>
            <a:r>
              <a:rPr lang="en-US" dirty="0"/>
              <a:t>? </a:t>
            </a:r>
            <a:br>
              <a:rPr lang="en-US" dirty="0"/>
            </a:br>
            <a:endParaRPr lang="en-US" b="1" dirty="0"/>
          </a:p>
        </p:txBody>
      </p:sp>
      <p:sp>
        <p:nvSpPr>
          <p:cNvPr id="3" name="Content Placeholder 2"/>
          <p:cNvSpPr>
            <a:spLocks noGrp="1"/>
          </p:cNvSpPr>
          <p:nvPr>
            <p:ph idx="1"/>
          </p:nvPr>
        </p:nvSpPr>
        <p:spPr/>
        <p:txBody>
          <a:bodyPr>
            <a:normAutofit/>
          </a:bodyPr>
          <a:lstStyle/>
          <a:p>
            <a:r>
              <a:rPr lang="en-US" sz="2800" dirty="0" smtClean="0"/>
              <a:t>Discuss in groups and use the cards. (3 min.)</a:t>
            </a:r>
          </a:p>
          <a:p>
            <a:r>
              <a:rPr lang="en-US" sz="2800" dirty="0" smtClean="0"/>
              <a:t>Online Version: Try the Drag-and-</a:t>
            </a:r>
            <a:r>
              <a:rPr lang="en-US" sz="2800" dirty="0"/>
              <a:t>Drop Exercise: </a:t>
            </a:r>
            <a:r>
              <a:rPr lang="en-US" sz="1200" dirty="0">
                <a:hlinkClick r:id="rId4"/>
              </a:rPr>
              <a:t>http://training.parthenos-project.eu/sample-page/ehumanities-eheritage-webinar-series/webinar-work-with-research-infrastructures/wrap-up-materials</a:t>
            </a:r>
            <a:r>
              <a:rPr lang="en-US" sz="1200" dirty="0" smtClean="0">
                <a:hlinkClick r:id="rId4"/>
              </a:rPr>
              <a:t>/</a:t>
            </a:r>
            <a:endParaRPr lang="en-US" sz="1200" dirty="0" smtClean="0"/>
          </a:p>
          <a:p>
            <a:pPr marL="0" indent="0">
              <a:buNone/>
            </a:pPr>
            <a:endParaRPr lang="en-US" sz="1200" dirty="0" smtClean="0"/>
          </a:p>
          <a:p>
            <a:pPr marL="0" indent="0">
              <a:buNone/>
            </a:pPr>
            <a:endParaRPr lang="en-US" dirty="0"/>
          </a:p>
          <a:p>
            <a:pPr marL="0" indent="0">
              <a:buNone/>
            </a:pPr>
            <a:endParaRPr lang="en-US" dirty="0" smtClean="0"/>
          </a:p>
          <a:p>
            <a:pPr marL="0" indent="0">
              <a:buNone/>
            </a:pPr>
            <a:endParaRPr lang="en-US"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28</a:t>
            </a:fld>
            <a:endParaRPr lang="en-US"/>
          </a:p>
        </p:txBody>
      </p:sp>
      <p:sp>
        <p:nvSpPr>
          <p:cNvPr id="6" name="Rectangle 5"/>
          <p:cNvSpPr/>
          <p:nvPr/>
        </p:nvSpPr>
        <p:spPr>
          <a:xfrm>
            <a:off x="-1" y="6537352"/>
            <a:ext cx="8470709" cy="246221"/>
          </a:xfrm>
          <a:prstGeom prst="rect">
            <a:avLst/>
          </a:prstGeom>
        </p:spPr>
        <p:txBody>
          <a:bodyPr wrap="square">
            <a:spAutoFit/>
          </a:bodyPr>
          <a:lstStyle/>
          <a:p>
            <a:r>
              <a:rPr lang="en-US" sz="1000" dirty="0" smtClean="0">
                <a:solidFill>
                  <a:schemeClr val="bg1">
                    <a:lumMod val="50000"/>
                  </a:schemeClr>
                </a:solidFill>
              </a:rPr>
              <a:t>Picture: Questions by Roland </a:t>
            </a:r>
            <a:r>
              <a:rPr lang="en-US" sz="1000" dirty="0" err="1" smtClean="0">
                <a:solidFill>
                  <a:schemeClr val="bg1">
                    <a:lumMod val="50000"/>
                  </a:schemeClr>
                </a:solidFill>
              </a:rPr>
              <a:t>O'Daniel</a:t>
            </a:r>
            <a:r>
              <a:rPr lang="en-US" sz="1000" dirty="0" smtClean="0">
                <a:solidFill>
                  <a:schemeClr val="bg1">
                    <a:lumMod val="50000"/>
                  </a:schemeClr>
                </a:solidFill>
              </a:rPr>
              <a:t> CC </a:t>
            </a:r>
            <a:r>
              <a:rPr lang="en-US" sz="1000" dirty="0">
                <a:solidFill>
                  <a:schemeClr val="bg1">
                    <a:lumMod val="50000"/>
                  </a:schemeClr>
                </a:solidFill>
              </a:rPr>
              <a:t>BY-SA 2.0 (</a:t>
            </a:r>
            <a:r>
              <a:rPr lang="en-US" sz="1000" dirty="0">
                <a:solidFill>
                  <a:schemeClr val="bg1">
                    <a:lumMod val="50000"/>
                  </a:schemeClr>
                </a:solidFill>
                <a:hlinkClick r:id="rId5"/>
              </a:rPr>
              <a:t>https://creativecommons.org/licenses/by-nc-sa/2.0</a:t>
            </a:r>
            <a:r>
              <a:rPr lang="en-US" sz="1000" dirty="0" smtClean="0">
                <a:solidFill>
                  <a:schemeClr val="bg1">
                    <a:lumMod val="50000"/>
                  </a:schemeClr>
                </a:solidFill>
                <a:hlinkClick r:id="rId5"/>
              </a:rPr>
              <a:t>/</a:t>
            </a:r>
            <a:r>
              <a:rPr lang="en-US" sz="1000" dirty="0" smtClean="0">
                <a:solidFill>
                  <a:schemeClr val="bg1">
                    <a:lumMod val="50000"/>
                  </a:schemeClr>
                </a:solidFill>
              </a:rPr>
              <a:t>) from </a:t>
            </a:r>
            <a:r>
              <a:rPr lang="en-US" sz="1000" dirty="0" smtClean="0">
                <a:solidFill>
                  <a:schemeClr val="bg1">
                    <a:lumMod val="50000"/>
                  </a:schemeClr>
                </a:solidFill>
                <a:hlinkClick r:id="rId6"/>
              </a:rPr>
              <a:t>https</a:t>
            </a:r>
            <a:r>
              <a:rPr lang="en-US" sz="1000" dirty="0">
                <a:solidFill>
                  <a:schemeClr val="bg1">
                    <a:lumMod val="50000"/>
                  </a:schemeClr>
                </a:solidFill>
                <a:hlinkClick r:id="rId6"/>
              </a:rPr>
              <a:t>://flic.kr/p/</a:t>
            </a:r>
            <a:r>
              <a:rPr lang="en-US" sz="1000" dirty="0" smtClean="0">
                <a:solidFill>
                  <a:schemeClr val="bg1">
                    <a:lumMod val="50000"/>
                  </a:schemeClr>
                </a:solidFill>
                <a:hlinkClick r:id="rId6"/>
              </a:rPr>
              <a:t>7Ww83p</a:t>
            </a:r>
            <a:r>
              <a:rPr lang="en-US" sz="1000" dirty="0" smtClean="0">
                <a:solidFill>
                  <a:schemeClr val="bg1">
                    <a:lumMod val="50000"/>
                  </a:schemeClr>
                </a:solidFill>
              </a:rPr>
              <a:t> </a:t>
            </a:r>
            <a:endParaRPr lang="en-US" sz="1000" dirty="0">
              <a:solidFill>
                <a:schemeClr val="bg1">
                  <a:lumMod val="50000"/>
                </a:schemeClr>
              </a:solidFill>
            </a:endParaRPr>
          </a:p>
        </p:txBody>
      </p:sp>
      <p:sp>
        <p:nvSpPr>
          <p:cNvPr id="7" name="TextBox 6"/>
          <p:cNvSpPr txBox="1"/>
          <p:nvPr/>
        </p:nvSpPr>
        <p:spPr>
          <a:xfrm>
            <a:off x="0" y="6144687"/>
            <a:ext cx="8833556" cy="738664"/>
          </a:xfrm>
          <a:prstGeom prst="rect">
            <a:avLst/>
          </a:prstGeom>
          <a:noFill/>
        </p:spPr>
        <p:txBody>
          <a:bodyPr wrap="square" rtlCol="0">
            <a:spAutoFit/>
          </a:bodyPr>
          <a:lstStyle/>
          <a:p>
            <a:r>
              <a:rPr lang="en-US" sz="1200" dirty="0" smtClean="0">
                <a:solidFill>
                  <a:schemeClr val="bg1">
                    <a:lumMod val="50000"/>
                  </a:schemeClr>
                </a:solidFill>
              </a:rPr>
              <a:t>This exercise is adapted from: </a:t>
            </a:r>
            <a:r>
              <a:rPr lang="en-US" sz="1200" dirty="0" err="1" smtClean="0">
                <a:solidFill>
                  <a:schemeClr val="bg1">
                    <a:lumMod val="50000"/>
                  </a:schemeClr>
                </a:solidFill>
              </a:rPr>
              <a:t>Biernacka</a:t>
            </a:r>
            <a:r>
              <a:rPr lang="en-US" sz="1200" dirty="0">
                <a:solidFill>
                  <a:schemeClr val="bg1">
                    <a:lumMod val="50000"/>
                  </a:schemeClr>
                </a:solidFill>
              </a:rPr>
              <a:t>, K.; </a:t>
            </a:r>
            <a:r>
              <a:rPr lang="en-US" sz="1200" dirty="0" err="1">
                <a:solidFill>
                  <a:schemeClr val="bg1">
                    <a:lumMod val="50000"/>
                  </a:schemeClr>
                </a:solidFill>
              </a:rPr>
              <a:t>Dolzycka</a:t>
            </a:r>
            <a:r>
              <a:rPr lang="en-US" sz="1200" dirty="0">
                <a:solidFill>
                  <a:schemeClr val="bg1">
                    <a:lumMod val="50000"/>
                  </a:schemeClr>
                </a:solidFill>
              </a:rPr>
              <a:t>, D.; </a:t>
            </a:r>
            <a:r>
              <a:rPr lang="en-US" sz="1200" dirty="0" err="1">
                <a:solidFill>
                  <a:schemeClr val="bg1">
                    <a:lumMod val="50000"/>
                  </a:schemeClr>
                </a:solidFill>
              </a:rPr>
              <a:t>Helbig</a:t>
            </a:r>
            <a:r>
              <a:rPr lang="en-US" sz="1200" dirty="0">
                <a:solidFill>
                  <a:schemeClr val="bg1">
                    <a:lumMod val="50000"/>
                  </a:schemeClr>
                </a:solidFill>
              </a:rPr>
              <a:t>, K.; Buchholz, P. 2018. Train-the-Trainer </a:t>
            </a:r>
            <a:r>
              <a:rPr lang="en-US" sz="1200" dirty="0" err="1">
                <a:solidFill>
                  <a:schemeClr val="bg1">
                    <a:lumMod val="50000"/>
                  </a:schemeClr>
                </a:solidFill>
              </a:rPr>
              <a:t>Konzept</a:t>
            </a:r>
            <a:r>
              <a:rPr lang="en-US" sz="1200" dirty="0">
                <a:solidFill>
                  <a:schemeClr val="bg1">
                    <a:lumMod val="50000"/>
                  </a:schemeClr>
                </a:solidFill>
              </a:rPr>
              <a:t> </a:t>
            </a:r>
            <a:r>
              <a:rPr lang="en-US" sz="1200" dirty="0" err="1">
                <a:solidFill>
                  <a:schemeClr val="bg1">
                    <a:lumMod val="50000"/>
                  </a:schemeClr>
                </a:solidFill>
              </a:rPr>
              <a:t>zum</a:t>
            </a:r>
            <a:r>
              <a:rPr lang="en-US" sz="1200" dirty="0">
                <a:solidFill>
                  <a:schemeClr val="bg1">
                    <a:lumMod val="50000"/>
                  </a:schemeClr>
                </a:solidFill>
              </a:rPr>
              <a:t> </a:t>
            </a:r>
            <a:r>
              <a:rPr lang="en-US" sz="1200" dirty="0" err="1">
                <a:solidFill>
                  <a:schemeClr val="bg1">
                    <a:lumMod val="50000"/>
                  </a:schemeClr>
                </a:solidFill>
              </a:rPr>
              <a:t>Thema</a:t>
            </a:r>
            <a:r>
              <a:rPr lang="en-US" sz="1200" dirty="0">
                <a:solidFill>
                  <a:schemeClr val="bg1">
                    <a:lumMod val="50000"/>
                  </a:schemeClr>
                </a:solidFill>
              </a:rPr>
              <a:t> </a:t>
            </a:r>
            <a:r>
              <a:rPr lang="en-US" sz="1200" dirty="0" err="1" smtClean="0">
                <a:solidFill>
                  <a:schemeClr val="bg1">
                    <a:lumMod val="50000"/>
                  </a:schemeClr>
                </a:solidFill>
              </a:rPr>
              <a:t>Forschungsdatenmanagement</a:t>
            </a:r>
            <a:r>
              <a:rPr lang="en-US" sz="1200" dirty="0" smtClean="0">
                <a:solidFill>
                  <a:schemeClr val="bg1">
                    <a:lumMod val="50000"/>
                  </a:schemeClr>
                </a:solidFill>
              </a:rPr>
              <a:t>. DOI</a:t>
            </a:r>
            <a:r>
              <a:rPr lang="en-US" sz="1200" dirty="0">
                <a:solidFill>
                  <a:schemeClr val="bg1">
                    <a:lumMod val="50000"/>
                  </a:schemeClr>
                </a:solidFill>
              </a:rPr>
              <a:t>: 10.5281/zenodo.1215377  (CC BY 4.0)</a:t>
            </a:r>
            <a:r>
              <a:rPr lang="en-US" sz="1200" dirty="0"/>
              <a:t> </a:t>
            </a:r>
            <a:r>
              <a:rPr lang="en-US" sz="1200" dirty="0">
                <a:hlinkClick r:id="rId7"/>
              </a:rPr>
              <a:t>https://creativecommons.org/licenses/by/4.0</a:t>
            </a:r>
            <a:r>
              <a:rPr lang="en-US" sz="1200" dirty="0" smtClean="0">
                <a:hlinkClick r:id="rId7"/>
              </a:rPr>
              <a:t>/</a:t>
            </a:r>
            <a:r>
              <a:rPr lang="en-US" sz="1200" dirty="0" smtClean="0"/>
              <a:t>  </a:t>
            </a:r>
            <a:endParaRPr lang="en-US" sz="1200" dirty="0"/>
          </a:p>
          <a:p>
            <a:endParaRPr lang="en-US" dirty="0"/>
          </a:p>
        </p:txBody>
      </p:sp>
    </p:spTree>
    <p:extLst>
      <p:ext uri="{BB962C8B-B14F-4D97-AF65-F5344CB8AC3E}">
        <p14:creationId xmlns:p14="http://schemas.microsoft.com/office/powerpoint/2010/main" val="198396173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Screen Shot 2018-07-05 at 12.41.36.png"/>
          <p:cNvPicPr>
            <a:picLocks noGrp="1" noChangeAspect="1"/>
          </p:cNvPicPr>
          <p:nvPr>
            <p:ph idx="1"/>
          </p:nvPr>
        </p:nvPicPr>
        <p:blipFill>
          <a:blip r:embed="rId3" cstate="print">
            <a:extLst>
              <a:ext uri="{28A0092B-C50C-407E-A947-70E740481C1C}">
                <a14:useLocalDpi xmlns:a14="http://schemas.microsoft.com/office/drawing/2010/main"/>
              </a:ext>
            </a:extLst>
          </a:blip>
          <a:srcRect l="-31337" r="-31337"/>
          <a:stretch>
            <a:fillRect/>
          </a:stretch>
        </p:blipFill>
        <p:spPr>
          <a:xfrm>
            <a:off x="-148171" y="1080188"/>
            <a:ext cx="9175144" cy="5045976"/>
          </a:xfrm>
        </p:spPr>
      </p:pic>
      <p:sp>
        <p:nvSpPr>
          <p:cNvPr id="2" name="Title 1"/>
          <p:cNvSpPr>
            <a:spLocks noGrp="1"/>
          </p:cNvSpPr>
          <p:nvPr>
            <p:ph type="title"/>
          </p:nvPr>
        </p:nvSpPr>
        <p:spPr/>
        <p:txBody>
          <a:bodyPr>
            <a:noAutofit/>
          </a:bodyPr>
          <a:lstStyle/>
          <a:p>
            <a:pPr algn="l"/>
            <a:r>
              <a:rPr lang="en-US" sz="3600" b="1" dirty="0" smtClean="0"/>
              <a:t>Solution: Research Data Lifecycle</a:t>
            </a:r>
            <a:endParaRPr lang="en-US" sz="3600" b="1" dirty="0"/>
          </a:p>
        </p:txBody>
      </p:sp>
      <p:sp>
        <p:nvSpPr>
          <p:cNvPr id="4" name="Slide Number Placeholder 3"/>
          <p:cNvSpPr>
            <a:spLocks noGrp="1"/>
          </p:cNvSpPr>
          <p:nvPr>
            <p:ph type="sldNum" sz="quarter" idx="12"/>
          </p:nvPr>
        </p:nvSpPr>
        <p:spPr>
          <a:xfrm>
            <a:off x="486669" y="5691632"/>
            <a:ext cx="8603713" cy="365125"/>
          </a:xfrm>
        </p:spPr>
        <p:txBody>
          <a:bodyPr/>
          <a:lstStyle/>
          <a:p>
            <a:r>
              <a:rPr lang="en-US" sz="1800" b="1" dirty="0" smtClean="0">
                <a:solidFill>
                  <a:schemeClr val="tx1"/>
                </a:solidFill>
              </a:rPr>
              <a:t>Research Data Lifecycle</a:t>
            </a:r>
            <a:r>
              <a:rPr lang="en-US" dirty="0" smtClean="0"/>
              <a:t> </a:t>
            </a:r>
            <a:br>
              <a:rPr lang="en-US" dirty="0" smtClean="0"/>
            </a:br>
            <a:r>
              <a:rPr lang="en-US" dirty="0" smtClean="0"/>
              <a:t>from </a:t>
            </a:r>
            <a:r>
              <a:rPr lang="en-US" dirty="0" smtClean="0">
                <a:hlinkClick r:id="rId4"/>
              </a:rPr>
              <a:t>https</a:t>
            </a:r>
            <a:r>
              <a:rPr lang="en-US" dirty="0">
                <a:hlinkClick r:id="rId4"/>
              </a:rPr>
              <a:t>://www.ukdataservice.ac.uk/manage-data/</a:t>
            </a:r>
            <a:r>
              <a:rPr lang="en-US" dirty="0" smtClean="0">
                <a:hlinkClick r:id="rId4"/>
              </a:rPr>
              <a:t>lifecycle</a:t>
            </a:r>
            <a:r>
              <a:rPr lang="en-US" dirty="0" smtClean="0"/>
              <a:t> </a:t>
            </a:r>
            <a:endParaRPr lang="en-US" dirty="0"/>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5"/>
              </a:rPr>
              <a:t>http</a:t>
            </a:r>
            <a:r>
              <a:rPr lang="en-US" sz="1000" dirty="0">
                <a:solidFill>
                  <a:srgbClr val="7F7F7F"/>
                </a:solidFill>
                <a:hlinkClick r:id="rId5"/>
              </a:rPr>
              <a:t>://training.parthenos-project.eu/sample-page/manage-improve-and-open-up-your-research-and-data</a:t>
            </a:r>
            <a:r>
              <a:rPr lang="en-US" sz="1000" dirty="0" smtClean="0">
                <a:solidFill>
                  <a:srgbClr val="7F7F7F"/>
                </a:solidFill>
                <a:hlinkClick r:id="rId5"/>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6"/>
              </a:rPr>
              <a:t>https://creativecommons.org/licenses/by-nc/4.0</a:t>
            </a:r>
            <a:r>
              <a:rPr lang="en-US" sz="1000" dirty="0" smtClean="0">
                <a:solidFill>
                  <a:srgbClr val="7F7F7F"/>
                </a:solidFill>
                <a:hlinkClick r:id="rId6"/>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90310882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Warm up</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01</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3</a:t>
            </a:fld>
            <a:endParaRPr lang="en-US"/>
          </a:p>
        </p:txBody>
      </p:sp>
    </p:spTree>
    <p:extLst>
      <p:ext uri="{BB962C8B-B14F-4D97-AF65-F5344CB8AC3E}">
        <p14:creationId xmlns:p14="http://schemas.microsoft.com/office/powerpoint/2010/main" val="23892740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GB" dirty="0" err="1" smtClean="0"/>
              <a:t>BaSic</a:t>
            </a:r>
            <a:r>
              <a:rPr lang="en-GB" dirty="0" smtClean="0"/>
              <a:t> </a:t>
            </a:r>
            <a:r>
              <a:rPr lang="en-GB" dirty="0" err="1" smtClean="0"/>
              <a:t>PrincipLes</a:t>
            </a:r>
            <a:r>
              <a:rPr lang="en-GB" dirty="0" smtClean="0"/>
              <a:t> of Research Data Management (in Humanities and Heritage Science)</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06</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30</a:t>
            </a:fld>
            <a:endParaRPr lang="en-US"/>
          </a:p>
        </p:txBody>
      </p:sp>
    </p:spTree>
    <p:extLst>
      <p:ext uri="{BB962C8B-B14F-4D97-AF65-F5344CB8AC3E}">
        <p14:creationId xmlns:p14="http://schemas.microsoft.com/office/powerpoint/2010/main" val="119025706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b="1" dirty="0" smtClean="0"/>
              <a:t>Theory and Practice of </a:t>
            </a:r>
            <a:r>
              <a:rPr lang="en-US" sz="3600" b="1" dirty="0"/>
              <a:t>Data </a:t>
            </a:r>
            <a:r>
              <a:rPr lang="en-US" sz="3600" b="1" dirty="0" smtClean="0"/>
              <a:t>Management: Research Data Management Planning</a:t>
            </a:r>
            <a:endParaRPr lang="en-US" sz="3600" b="1" dirty="0"/>
          </a:p>
        </p:txBody>
      </p:sp>
      <p:sp>
        <p:nvSpPr>
          <p:cNvPr id="3" name="Content Placeholder 2"/>
          <p:cNvSpPr>
            <a:spLocks noGrp="1"/>
          </p:cNvSpPr>
          <p:nvPr>
            <p:ph idx="1"/>
          </p:nvPr>
        </p:nvSpPr>
        <p:spPr/>
        <p:txBody>
          <a:bodyPr>
            <a:noAutofit/>
          </a:bodyPr>
          <a:lstStyle/>
          <a:p>
            <a:r>
              <a:rPr lang="en-US" sz="2200" dirty="0"/>
              <a:t>O</a:t>
            </a:r>
            <a:r>
              <a:rPr lang="en-US" sz="2200" dirty="0" smtClean="0"/>
              <a:t>ften you </a:t>
            </a:r>
            <a:r>
              <a:rPr lang="en-US" sz="2200" dirty="0"/>
              <a:t>will </a:t>
            </a:r>
            <a:r>
              <a:rPr lang="en-US" sz="2200" dirty="0" smtClean="0"/>
              <a:t>need a </a:t>
            </a:r>
            <a:r>
              <a:rPr lang="en-US" sz="2200" dirty="0"/>
              <a:t>written and agreed </a:t>
            </a:r>
            <a:r>
              <a:rPr lang="en-US" sz="2200" b="1" dirty="0" smtClean="0"/>
              <a:t>Data Management </a:t>
            </a:r>
            <a:r>
              <a:rPr lang="en-US" sz="2200" b="1" dirty="0"/>
              <a:t>P</a:t>
            </a:r>
            <a:r>
              <a:rPr lang="en-US" sz="2200" b="1" dirty="0" smtClean="0"/>
              <a:t>lan</a:t>
            </a:r>
            <a:r>
              <a:rPr lang="en-US" sz="2200" dirty="0" smtClean="0"/>
              <a:t> (DMP), esp. in case of external funding</a:t>
            </a:r>
          </a:p>
          <a:p>
            <a:r>
              <a:rPr lang="en-US" sz="2200" dirty="0"/>
              <a:t>T</a:t>
            </a:r>
            <a:r>
              <a:rPr lang="en-US" sz="2200" dirty="0" smtClean="0"/>
              <a:t>o </a:t>
            </a:r>
            <a:r>
              <a:rPr lang="en-US" sz="2200" dirty="0"/>
              <a:t>help </a:t>
            </a:r>
            <a:r>
              <a:rPr lang="en-US" sz="2200" dirty="0" smtClean="0"/>
              <a:t>DMP, </a:t>
            </a:r>
            <a:r>
              <a:rPr lang="en-US" sz="2200" dirty="0"/>
              <a:t>many </a:t>
            </a:r>
            <a:r>
              <a:rPr lang="en-US" sz="2200" dirty="0" smtClean="0"/>
              <a:t>funding </a:t>
            </a:r>
            <a:r>
              <a:rPr lang="en-US" sz="2200" dirty="0"/>
              <a:t>agencies provide a model or template for a </a:t>
            </a:r>
            <a:r>
              <a:rPr lang="en-US" sz="2200" dirty="0" smtClean="0"/>
              <a:t>DMP</a:t>
            </a:r>
          </a:p>
          <a:p>
            <a:r>
              <a:rPr lang="en-US" sz="2200" dirty="0" smtClean="0"/>
              <a:t>DMP may seem an intimidating (or </a:t>
            </a:r>
            <a:r>
              <a:rPr lang="en-US" sz="2200" dirty="0"/>
              <a:t>even </a:t>
            </a:r>
            <a:r>
              <a:rPr lang="en-US" sz="2200" dirty="0" smtClean="0"/>
              <a:t>unwelcome task), but in </a:t>
            </a:r>
            <a:r>
              <a:rPr lang="en-US" sz="2200" dirty="0"/>
              <a:t>the end, it is just a tool for </a:t>
            </a:r>
            <a:r>
              <a:rPr lang="en-US" sz="2200" b="1" dirty="0"/>
              <a:t>thinking systematically through </a:t>
            </a:r>
            <a:r>
              <a:rPr lang="en-US" sz="2200" b="1" dirty="0" smtClean="0"/>
              <a:t>your research process from a “data perspective”</a:t>
            </a:r>
          </a:p>
          <a:p>
            <a:r>
              <a:rPr lang="en-US" sz="2200" dirty="0" smtClean="0"/>
              <a:t>DMP helps you to maximize </a:t>
            </a:r>
            <a:r>
              <a:rPr lang="en-US" sz="2200" dirty="0"/>
              <a:t>research value </a:t>
            </a:r>
            <a:r>
              <a:rPr lang="en-US" sz="2200" dirty="0" smtClean="0"/>
              <a:t>(high quality research data and research excellence) and prevents unpleasant </a:t>
            </a:r>
            <a:r>
              <a:rPr lang="en-US" sz="2200" dirty="0"/>
              <a:t>surprises at the close of your </a:t>
            </a:r>
            <a:r>
              <a:rPr lang="en-US" sz="2200" dirty="0" smtClean="0"/>
              <a:t>project (and data loss!)</a:t>
            </a:r>
          </a:p>
        </p:txBody>
      </p:sp>
      <p:sp>
        <p:nvSpPr>
          <p:cNvPr id="4" name="Slide Number Placeholder 3"/>
          <p:cNvSpPr>
            <a:spLocks noGrp="1"/>
          </p:cNvSpPr>
          <p:nvPr>
            <p:ph type="sldNum" sz="quarter" idx="12"/>
          </p:nvPr>
        </p:nvSpPr>
        <p:spPr/>
        <p:txBody>
          <a:bodyPr/>
          <a:lstStyle/>
          <a:p>
            <a:fld id="{70FA6FE6-D75F-2943-8BC6-A14FE74580EA}" type="slidenum">
              <a:rPr lang="en-US" smtClean="0"/>
              <a:t>31</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44410778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b="1" dirty="0" smtClean="0"/>
              <a:t>What is a Research Data Management Plan?</a:t>
            </a:r>
            <a:endParaRPr lang="en-US" sz="3600" b="1" dirty="0"/>
          </a:p>
        </p:txBody>
      </p:sp>
      <p:sp>
        <p:nvSpPr>
          <p:cNvPr id="3" name="Content Placeholder 2"/>
          <p:cNvSpPr>
            <a:spLocks noGrp="1"/>
          </p:cNvSpPr>
          <p:nvPr>
            <p:ph idx="1"/>
          </p:nvPr>
        </p:nvSpPr>
        <p:spPr/>
        <p:txBody>
          <a:bodyPr>
            <a:noAutofit/>
          </a:bodyPr>
          <a:lstStyle/>
          <a:p>
            <a:r>
              <a:rPr lang="en-US" sz="2800" dirty="0" smtClean="0"/>
              <a:t>DMP = Document that contains information about </a:t>
            </a:r>
            <a:r>
              <a:rPr lang="en-US" sz="2800" dirty="0"/>
              <a:t> handling, </a:t>
            </a:r>
            <a:r>
              <a:rPr lang="en-US" sz="2800" dirty="0" err="1"/>
              <a:t>organising</a:t>
            </a:r>
            <a:r>
              <a:rPr lang="en-US" sz="2800" dirty="0"/>
              <a:t>, documenting and enhancing research data, and enabling their sustainability and sharing</a:t>
            </a:r>
            <a:r>
              <a:rPr lang="en-US" sz="2800" dirty="0" smtClean="0"/>
              <a:t> for a research project </a:t>
            </a:r>
          </a:p>
          <a:p>
            <a:r>
              <a:rPr lang="en-US" sz="2800" dirty="0" smtClean="0"/>
              <a:t>A DMP Describes and analyzes workflows along the Research Data </a:t>
            </a:r>
            <a:br>
              <a:rPr lang="en-US" sz="2800" dirty="0" smtClean="0"/>
            </a:br>
            <a:r>
              <a:rPr lang="en-US" sz="2800" dirty="0" smtClean="0"/>
              <a:t>Lifecycle</a:t>
            </a:r>
          </a:p>
          <a:p>
            <a:r>
              <a:rPr lang="en-US" sz="2800" dirty="0" smtClean="0"/>
              <a:t>A DMP can be a few paragraphs short up to several pages long</a:t>
            </a:r>
          </a:p>
        </p:txBody>
      </p:sp>
      <p:sp>
        <p:nvSpPr>
          <p:cNvPr id="4" name="Slide Number Placeholder 3"/>
          <p:cNvSpPr>
            <a:spLocks noGrp="1"/>
          </p:cNvSpPr>
          <p:nvPr>
            <p:ph type="sldNum" sz="quarter" idx="12"/>
          </p:nvPr>
        </p:nvSpPr>
        <p:spPr/>
        <p:txBody>
          <a:bodyPr/>
          <a:lstStyle/>
          <a:p>
            <a:fld id="{70FA6FE6-D75F-2943-8BC6-A14FE74580EA}" type="slidenum">
              <a:rPr lang="en-US" smtClean="0"/>
              <a:t>32</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Tree>
    <p:extLst>
      <p:ext uri="{BB962C8B-B14F-4D97-AF65-F5344CB8AC3E}">
        <p14:creationId xmlns:p14="http://schemas.microsoft.com/office/powerpoint/2010/main" val="442932113"/>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b="1" dirty="0" smtClean="0"/>
              <a:t>What is a Research Data Management Plan?</a:t>
            </a:r>
            <a:endParaRPr lang="en-US" sz="3600" b="1" dirty="0"/>
          </a:p>
        </p:txBody>
      </p:sp>
      <p:sp>
        <p:nvSpPr>
          <p:cNvPr id="3" name="Content Placeholder 2"/>
          <p:cNvSpPr>
            <a:spLocks noGrp="1"/>
          </p:cNvSpPr>
          <p:nvPr>
            <p:ph idx="1"/>
          </p:nvPr>
        </p:nvSpPr>
        <p:spPr/>
        <p:txBody>
          <a:bodyPr>
            <a:noAutofit/>
          </a:bodyPr>
          <a:lstStyle/>
          <a:p>
            <a:r>
              <a:rPr lang="en-US" sz="2000" dirty="0" smtClean="0"/>
              <a:t>Basic Principles of RDM: </a:t>
            </a:r>
          </a:p>
          <a:p>
            <a:pPr lvl="1"/>
            <a:r>
              <a:rPr lang="en-US" sz="2000" dirty="0" smtClean="0"/>
              <a:t>FAIR </a:t>
            </a:r>
          </a:p>
          <a:p>
            <a:pPr lvl="1"/>
            <a:r>
              <a:rPr lang="en-US" sz="2000" dirty="0" smtClean="0"/>
              <a:t>Open (where possible)</a:t>
            </a:r>
          </a:p>
          <a:p>
            <a:pPr lvl="1"/>
            <a:r>
              <a:rPr lang="en-US" sz="2000" dirty="0"/>
              <a:t>The early bird catches the worm! </a:t>
            </a:r>
            <a:r>
              <a:rPr lang="en-US" sz="2000" dirty="0" smtClean="0"/>
              <a:t/>
            </a:r>
            <a:br>
              <a:rPr lang="en-US" sz="2000" dirty="0" smtClean="0"/>
            </a:br>
            <a:r>
              <a:rPr lang="en-US" sz="2000" dirty="0" smtClean="0"/>
              <a:t>RDM </a:t>
            </a:r>
            <a:r>
              <a:rPr lang="en-US" sz="2000" dirty="0"/>
              <a:t>is not an </a:t>
            </a:r>
            <a:r>
              <a:rPr lang="en-US" sz="2000" dirty="0" smtClean="0"/>
              <a:t>afterthought!</a:t>
            </a:r>
          </a:p>
          <a:p>
            <a:pPr lvl="1"/>
            <a:r>
              <a:rPr lang="en-US" sz="2000" dirty="0" smtClean="0"/>
              <a:t>DMP as living document</a:t>
            </a:r>
            <a:endParaRPr lang="en-US" sz="2000" dirty="0"/>
          </a:p>
          <a:p>
            <a:pPr lvl="1"/>
            <a:endParaRPr lang="en-US" sz="1600"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33</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3"/>
              </a:rPr>
              <a:t>http</a:t>
            </a:r>
            <a:r>
              <a:rPr lang="en-US" sz="1000" dirty="0">
                <a:solidFill>
                  <a:srgbClr val="7F7F7F"/>
                </a:solidFill>
                <a:hlinkClick r:id="rId3"/>
              </a:rPr>
              <a:t>://training.parthenos-project.eu/sample-page/manage-improve-and-open-up-your-research-and-data</a:t>
            </a:r>
            <a:r>
              <a:rPr lang="en-US" sz="1000" dirty="0" smtClean="0">
                <a:solidFill>
                  <a:srgbClr val="7F7F7F"/>
                </a:solidFill>
                <a:hlinkClick r:id="rId3"/>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4"/>
              </a:rPr>
              <a:t>https://creativecommons.org/licenses/by-nc/4.0</a:t>
            </a:r>
            <a:r>
              <a:rPr lang="en-US" sz="1000" dirty="0" smtClean="0">
                <a:solidFill>
                  <a:srgbClr val="7F7F7F"/>
                </a:solidFill>
                <a:hlinkClick r:id="rId4"/>
              </a:rPr>
              <a:t>/</a:t>
            </a:r>
            <a:r>
              <a:rPr lang="en-US" sz="1000" dirty="0" smtClean="0">
                <a:solidFill>
                  <a:srgbClr val="7F7F7F"/>
                </a:solidFill>
              </a:rPr>
              <a:t>)</a:t>
            </a:r>
            <a:endParaRPr lang="en-US" sz="1000" dirty="0">
              <a:solidFill>
                <a:srgbClr val="7F7F7F"/>
              </a:solidFill>
            </a:endParaRPr>
          </a:p>
        </p:txBody>
      </p:sp>
      <p:sp>
        <p:nvSpPr>
          <p:cNvPr id="6" name="Rectangle 5"/>
          <p:cNvSpPr/>
          <p:nvPr/>
        </p:nvSpPr>
        <p:spPr>
          <a:xfrm>
            <a:off x="4867902" y="4062813"/>
            <a:ext cx="4050321" cy="830997"/>
          </a:xfrm>
          <a:prstGeom prst="rect">
            <a:avLst/>
          </a:prstGeom>
        </p:spPr>
        <p:txBody>
          <a:bodyPr wrap="square">
            <a:spAutoFit/>
          </a:bodyPr>
          <a:lstStyle/>
          <a:p>
            <a:r>
              <a:rPr lang="en-US" sz="1200" dirty="0" smtClean="0">
                <a:solidFill>
                  <a:schemeClr val="bg1">
                    <a:lumMod val="50000"/>
                  </a:schemeClr>
                </a:solidFill>
              </a:rPr>
              <a:t>Picture: Rocks </a:t>
            </a:r>
            <a:r>
              <a:rPr lang="en-US" sz="1200" dirty="0">
                <a:solidFill>
                  <a:schemeClr val="bg1">
                    <a:lumMod val="50000"/>
                  </a:schemeClr>
                </a:solidFill>
              </a:rPr>
              <a:t>at </a:t>
            </a:r>
            <a:r>
              <a:rPr lang="en-US" sz="1200" dirty="0">
                <a:solidFill>
                  <a:schemeClr val="bg1">
                    <a:lumMod val="50000"/>
                  </a:schemeClr>
                </a:solidFill>
                <a:hlinkClick r:id="rId5" tooltip="Category:Vlychada Beach"/>
              </a:rPr>
              <a:t>Vlychada Beach</a:t>
            </a:r>
            <a:r>
              <a:rPr lang="en-US" sz="1200" dirty="0">
                <a:solidFill>
                  <a:schemeClr val="bg1">
                    <a:lumMod val="50000"/>
                  </a:schemeClr>
                </a:solidFill>
              </a:rPr>
              <a:t> in </a:t>
            </a:r>
            <a:r>
              <a:rPr lang="en-US" sz="1200" dirty="0">
                <a:solidFill>
                  <a:schemeClr val="bg1">
                    <a:lumMod val="50000"/>
                  </a:schemeClr>
                </a:solidFill>
                <a:hlinkClick r:id="rId6" tooltip="Category:Exomytis (Santorini)"/>
              </a:rPr>
              <a:t>Exomytis</a:t>
            </a:r>
            <a:r>
              <a:rPr lang="en-US" sz="1200" dirty="0">
                <a:solidFill>
                  <a:schemeClr val="bg1">
                    <a:lumMod val="50000"/>
                  </a:schemeClr>
                </a:solidFill>
              </a:rPr>
              <a:t>, </a:t>
            </a:r>
            <a:r>
              <a:rPr lang="en-US" sz="1200" dirty="0">
                <a:solidFill>
                  <a:schemeClr val="bg1">
                    <a:lumMod val="50000"/>
                  </a:schemeClr>
                </a:solidFill>
                <a:hlinkClick r:id="rId7" tooltip="Category:Santorini"/>
              </a:rPr>
              <a:t>Santorini</a:t>
            </a:r>
            <a:r>
              <a:rPr lang="en-US" sz="1200" dirty="0">
                <a:solidFill>
                  <a:schemeClr val="bg1">
                    <a:lumMod val="50000"/>
                  </a:schemeClr>
                </a:solidFill>
              </a:rPr>
              <a:t>, </a:t>
            </a:r>
            <a:r>
              <a:rPr lang="en-US" sz="1200" dirty="0" smtClean="0">
                <a:solidFill>
                  <a:schemeClr val="bg1">
                    <a:lumMod val="50000"/>
                  </a:schemeClr>
                </a:solidFill>
              </a:rPr>
              <a:t>Greece, by </a:t>
            </a:r>
            <a:r>
              <a:rPr lang="en-US" sz="1200" dirty="0" err="1">
                <a:solidFill>
                  <a:schemeClr val="bg1">
                    <a:lumMod val="50000"/>
                  </a:schemeClr>
                </a:solidFill>
              </a:rPr>
              <a:t>Dietmar</a:t>
            </a:r>
            <a:r>
              <a:rPr lang="en-US" sz="1200" dirty="0">
                <a:solidFill>
                  <a:schemeClr val="bg1">
                    <a:lumMod val="50000"/>
                  </a:schemeClr>
                </a:solidFill>
              </a:rPr>
              <a:t> </a:t>
            </a:r>
            <a:r>
              <a:rPr lang="en-US" sz="1200" dirty="0" err="1">
                <a:solidFill>
                  <a:schemeClr val="bg1">
                    <a:lumMod val="50000"/>
                  </a:schemeClr>
                </a:solidFill>
              </a:rPr>
              <a:t>Rabich</a:t>
            </a:r>
            <a:r>
              <a:rPr lang="en-US" sz="1200" dirty="0">
                <a:solidFill>
                  <a:schemeClr val="bg1">
                    <a:lumMod val="50000"/>
                  </a:schemeClr>
                </a:solidFill>
              </a:rPr>
              <a:t>, CC BY-SA 4.0, </a:t>
            </a:r>
            <a:r>
              <a:rPr lang="en-US" sz="1200" dirty="0">
                <a:hlinkClick r:id="rId8"/>
              </a:rPr>
              <a:t>https://commons.wikimedia.org/w/index.php?curid=</a:t>
            </a:r>
            <a:r>
              <a:rPr lang="en-US" sz="1200" dirty="0" smtClean="0">
                <a:hlinkClick r:id="rId8"/>
              </a:rPr>
              <a:t>63225571</a:t>
            </a:r>
            <a:r>
              <a:rPr lang="en-US" sz="1200" dirty="0" smtClean="0"/>
              <a:t> </a:t>
            </a:r>
            <a:endParaRPr lang="en-US" sz="1200" dirty="0"/>
          </a:p>
        </p:txBody>
      </p:sp>
      <p:pic>
        <p:nvPicPr>
          <p:cNvPr id="7" name="Picture 6" descr="Rocks Black and White.jpg"/>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10235" y="1354681"/>
            <a:ext cx="4050321" cy="2694021"/>
          </a:xfrm>
          <a:prstGeom prst="rect">
            <a:avLst/>
          </a:prstGeom>
        </p:spPr>
      </p:pic>
    </p:spTree>
    <p:extLst>
      <p:ext uri="{BB962C8B-B14F-4D97-AF65-F5344CB8AC3E}">
        <p14:creationId xmlns:p14="http://schemas.microsoft.com/office/powerpoint/2010/main" val="311225685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The FAIR Principles</a:t>
            </a:r>
            <a:endParaRPr lang="en-US" b="1" dirty="0"/>
          </a:p>
        </p:txBody>
      </p:sp>
      <p:sp>
        <p:nvSpPr>
          <p:cNvPr id="3" name="Content Placeholder 2"/>
          <p:cNvSpPr>
            <a:spLocks noGrp="1"/>
          </p:cNvSpPr>
          <p:nvPr>
            <p:ph idx="1"/>
          </p:nvPr>
        </p:nvSpPr>
        <p:spPr/>
        <p:txBody>
          <a:bodyPr>
            <a:normAutofit fontScale="92500" lnSpcReduction="20000"/>
          </a:bodyPr>
          <a:lstStyle/>
          <a:p>
            <a:r>
              <a:rPr lang="en-US" dirty="0"/>
              <a:t>The FAIR Guiding Principles for scientific data management and </a:t>
            </a:r>
            <a:r>
              <a:rPr lang="en-US" dirty="0" smtClean="0"/>
              <a:t>stewardship</a:t>
            </a:r>
          </a:p>
          <a:p>
            <a:r>
              <a:rPr lang="en-US" dirty="0" smtClean="0"/>
              <a:t>Baseline understanding for the value sharing data can deliver and the baseline requirements for doing so </a:t>
            </a:r>
          </a:p>
          <a:p>
            <a:r>
              <a:rPr lang="en-US" dirty="0"/>
              <a:t>D</a:t>
            </a:r>
            <a:r>
              <a:rPr lang="en-US" dirty="0" smtClean="0"/>
              <a:t>eveloped </a:t>
            </a:r>
            <a:r>
              <a:rPr lang="en-US" dirty="0"/>
              <a:t>by FORCE </a:t>
            </a:r>
            <a:r>
              <a:rPr lang="en-US" dirty="0" smtClean="0"/>
              <a:t>11 (</a:t>
            </a:r>
            <a:r>
              <a:rPr lang="en-US" sz="1300" dirty="0" smtClean="0">
                <a:hlinkClick r:id="rId3"/>
              </a:rPr>
              <a:t>https</a:t>
            </a:r>
            <a:r>
              <a:rPr lang="en-US" sz="1300" dirty="0">
                <a:hlinkClick r:id="rId3"/>
              </a:rPr>
              <a:t>://www.force11.org/group/fairgroup/</a:t>
            </a:r>
            <a:r>
              <a:rPr lang="en-US" sz="1300" dirty="0" smtClean="0">
                <a:hlinkClick r:id="rId3"/>
              </a:rPr>
              <a:t>fairprinciples</a:t>
            </a:r>
            <a:r>
              <a:rPr lang="en-US" dirty="0" smtClean="0"/>
              <a:t>)</a:t>
            </a:r>
          </a:p>
          <a:p>
            <a:pPr lvl="1"/>
            <a:r>
              <a:rPr lang="en-US" b="1" dirty="0" smtClean="0">
                <a:solidFill>
                  <a:srgbClr val="0000FF"/>
                </a:solidFill>
              </a:rPr>
              <a:t>F</a:t>
            </a:r>
            <a:r>
              <a:rPr lang="en-US" dirty="0" smtClean="0"/>
              <a:t>indable</a:t>
            </a:r>
          </a:p>
          <a:p>
            <a:pPr lvl="1"/>
            <a:r>
              <a:rPr lang="en-US" b="1" dirty="0" smtClean="0">
                <a:solidFill>
                  <a:srgbClr val="0000FF"/>
                </a:solidFill>
              </a:rPr>
              <a:t>A</a:t>
            </a:r>
            <a:r>
              <a:rPr lang="en-US" dirty="0" smtClean="0"/>
              <a:t>ccessible </a:t>
            </a:r>
          </a:p>
          <a:p>
            <a:pPr lvl="1"/>
            <a:r>
              <a:rPr lang="en-US" b="1" dirty="0" smtClean="0">
                <a:solidFill>
                  <a:srgbClr val="0000FF"/>
                </a:solidFill>
              </a:rPr>
              <a:t>I</a:t>
            </a:r>
            <a:r>
              <a:rPr lang="en-US" dirty="0" smtClean="0"/>
              <a:t>nteroperable </a:t>
            </a:r>
          </a:p>
          <a:p>
            <a:pPr lvl="1"/>
            <a:r>
              <a:rPr lang="en-US" b="1" dirty="0" smtClean="0">
                <a:solidFill>
                  <a:srgbClr val="0000FF"/>
                </a:solidFill>
              </a:rPr>
              <a:t>R</a:t>
            </a:r>
            <a:r>
              <a:rPr lang="en-US" dirty="0" smtClean="0"/>
              <a:t>eusable </a:t>
            </a:r>
          </a:p>
          <a:p>
            <a:r>
              <a:rPr lang="en-GB" dirty="0" smtClean="0"/>
              <a:t>Note: Not </a:t>
            </a:r>
            <a:r>
              <a:rPr lang="en-GB" dirty="0"/>
              <a:t>all FAIR Data is Open Data</a:t>
            </a:r>
            <a:endParaRPr lang="en-US"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34</a:t>
            </a:fld>
            <a:endParaRPr lang="en-US"/>
          </a:p>
        </p:txBody>
      </p:sp>
      <p:sp>
        <p:nvSpPr>
          <p:cNvPr id="5" name="Rectangle 4"/>
          <p:cNvSpPr/>
          <p:nvPr/>
        </p:nvSpPr>
        <p:spPr>
          <a:xfrm>
            <a:off x="2" y="6203691"/>
            <a:ext cx="8439247"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4"/>
              </a:rPr>
              <a:t>http</a:t>
            </a:r>
            <a:r>
              <a:rPr lang="en-US" sz="1000" dirty="0">
                <a:solidFill>
                  <a:srgbClr val="7F7F7F"/>
                </a:solidFill>
                <a:hlinkClick r:id="rId4"/>
              </a:rPr>
              <a:t>://training.parthenos-project.eu/sample-page/manage-improve-and-open-up-your-research-and-data</a:t>
            </a:r>
            <a:r>
              <a:rPr lang="en-US" sz="1000" dirty="0" smtClean="0">
                <a:solidFill>
                  <a:srgbClr val="7F7F7F"/>
                </a:solidFill>
                <a:hlinkClick r:id="rId4"/>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5"/>
              </a:rPr>
              <a:t>https://creativecommons.org/licenses/by-nc/4.0</a:t>
            </a:r>
            <a:r>
              <a:rPr lang="en-US" sz="1000" dirty="0" smtClean="0">
                <a:solidFill>
                  <a:srgbClr val="7F7F7F"/>
                </a:solidFill>
                <a:hlinkClick r:id="rId5"/>
              </a:rPr>
              <a:t>/</a:t>
            </a:r>
            <a:r>
              <a:rPr lang="en-US" sz="1000" dirty="0" smtClean="0">
                <a:solidFill>
                  <a:srgbClr val="7F7F7F"/>
                </a:solidFill>
              </a:rPr>
              <a:t>)</a:t>
            </a:r>
            <a:endParaRPr lang="en-US" sz="1000" dirty="0">
              <a:solidFill>
                <a:srgbClr val="7F7F7F"/>
              </a:solidFill>
            </a:endParaRPr>
          </a:p>
        </p:txBody>
      </p:sp>
      <p:pic>
        <p:nvPicPr>
          <p:cNvPr id="6" name="Picture 5" descr="Screen Shot 2018-11-15 at 00.41.21.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221111" y="122766"/>
            <a:ext cx="3922889" cy="1297333"/>
          </a:xfrm>
          <a:prstGeom prst="rect">
            <a:avLst/>
          </a:prstGeom>
        </p:spPr>
      </p:pic>
    </p:spTree>
    <p:extLst>
      <p:ext uri="{BB962C8B-B14F-4D97-AF65-F5344CB8AC3E}">
        <p14:creationId xmlns:p14="http://schemas.microsoft.com/office/powerpoint/2010/main" val="31988941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l"/>
            <a:r>
              <a:rPr lang="de-DE" b="1" dirty="0" smtClean="0"/>
              <a:t>The FAIR </a:t>
            </a:r>
            <a:r>
              <a:rPr lang="de-DE" b="1" dirty="0" err="1"/>
              <a:t>Principles</a:t>
            </a:r>
            <a:endParaRPr lang="de-DE" b="1" dirty="0"/>
          </a:p>
        </p:txBody>
      </p:sp>
      <p:sp>
        <p:nvSpPr>
          <p:cNvPr id="3" name="Inhaltsplatzhalter 2"/>
          <p:cNvSpPr>
            <a:spLocks noGrp="1"/>
          </p:cNvSpPr>
          <p:nvPr>
            <p:ph idx="1"/>
          </p:nvPr>
        </p:nvSpPr>
        <p:spPr/>
        <p:txBody>
          <a:bodyPr>
            <a:normAutofit fontScale="92500" lnSpcReduction="20000"/>
          </a:bodyPr>
          <a:lstStyle/>
          <a:p>
            <a:r>
              <a:rPr lang="en-US" dirty="0" smtClean="0"/>
              <a:t>GO </a:t>
            </a:r>
            <a:r>
              <a:rPr lang="en-US" b="1" dirty="0">
                <a:solidFill>
                  <a:schemeClr val="accent1">
                    <a:lumMod val="50000"/>
                  </a:schemeClr>
                </a:solidFill>
              </a:rPr>
              <a:t>FAIR</a:t>
            </a:r>
            <a:r>
              <a:rPr lang="en-US" dirty="0"/>
              <a:t> initiative - practical implementation of the European Open Science Cloud (EOSC):</a:t>
            </a:r>
            <a:br>
              <a:rPr lang="en-US" dirty="0"/>
            </a:br>
            <a:r>
              <a:rPr lang="en-US" dirty="0"/>
              <a:t>“… </a:t>
            </a:r>
            <a:r>
              <a:rPr lang="en-US" dirty="0">
                <a:solidFill>
                  <a:schemeClr val="accent1">
                    <a:lumMod val="50000"/>
                  </a:schemeClr>
                </a:solidFill>
              </a:rPr>
              <a:t>guidelines to improve the </a:t>
            </a:r>
            <a:r>
              <a:rPr lang="en-US" b="1" dirty="0">
                <a:solidFill>
                  <a:schemeClr val="accent1">
                    <a:lumMod val="50000"/>
                  </a:schemeClr>
                </a:solidFill>
              </a:rPr>
              <a:t>F</a:t>
            </a:r>
            <a:r>
              <a:rPr lang="en-US" dirty="0">
                <a:solidFill>
                  <a:schemeClr val="accent1">
                    <a:lumMod val="50000"/>
                  </a:schemeClr>
                </a:solidFill>
              </a:rPr>
              <a:t>indability, </a:t>
            </a:r>
            <a:r>
              <a:rPr lang="en-US" b="1" dirty="0">
                <a:solidFill>
                  <a:schemeClr val="accent1">
                    <a:lumMod val="50000"/>
                  </a:schemeClr>
                </a:solidFill>
              </a:rPr>
              <a:t>A</a:t>
            </a:r>
            <a:r>
              <a:rPr lang="en-US" dirty="0">
                <a:solidFill>
                  <a:schemeClr val="accent1">
                    <a:lumMod val="50000"/>
                  </a:schemeClr>
                </a:solidFill>
              </a:rPr>
              <a:t>ccessibility, </a:t>
            </a:r>
            <a:r>
              <a:rPr lang="en-US" b="1" dirty="0">
                <a:solidFill>
                  <a:schemeClr val="accent1">
                    <a:lumMod val="50000"/>
                  </a:schemeClr>
                </a:solidFill>
              </a:rPr>
              <a:t>I</a:t>
            </a:r>
            <a:r>
              <a:rPr lang="en-US" dirty="0">
                <a:solidFill>
                  <a:schemeClr val="accent1">
                    <a:lumMod val="50000"/>
                  </a:schemeClr>
                </a:solidFill>
              </a:rPr>
              <a:t>nteroperability, and </a:t>
            </a:r>
            <a:r>
              <a:rPr lang="en-US" b="1" dirty="0">
                <a:solidFill>
                  <a:schemeClr val="accent1">
                    <a:lumMod val="50000"/>
                  </a:schemeClr>
                </a:solidFill>
              </a:rPr>
              <a:t>R</a:t>
            </a:r>
            <a:r>
              <a:rPr lang="en-US" dirty="0">
                <a:solidFill>
                  <a:schemeClr val="accent1">
                    <a:lumMod val="50000"/>
                  </a:schemeClr>
                </a:solidFill>
              </a:rPr>
              <a:t>euse of digital assets</a:t>
            </a:r>
            <a:r>
              <a:rPr lang="en-US" dirty="0"/>
              <a:t>. The principles </a:t>
            </a:r>
            <a:r>
              <a:rPr lang="en-US" dirty="0" err="1"/>
              <a:t>emphasise</a:t>
            </a:r>
            <a:r>
              <a:rPr lang="en-US" dirty="0"/>
              <a:t> </a:t>
            </a:r>
            <a:r>
              <a:rPr lang="en-US" dirty="0">
                <a:solidFill>
                  <a:schemeClr val="accent1">
                    <a:lumMod val="50000"/>
                  </a:schemeClr>
                </a:solidFill>
              </a:rPr>
              <a:t>machine-</a:t>
            </a:r>
            <a:r>
              <a:rPr lang="en-US" dirty="0" err="1">
                <a:solidFill>
                  <a:schemeClr val="accent1">
                    <a:lumMod val="50000"/>
                  </a:schemeClr>
                </a:solidFill>
              </a:rPr>
              <a:t>actionability</a:t>
            </a:r>
            <a:r>
              <a:rPr lang="en-US" dirty="0"/>
              <a:t> (i.e., the capacity of computational systems to find, access, interoperate, and reuse data with none or minimal human intervention) because humans increasingly </a:t>
            </a:r>
            <a:r>
              <a:rPr lang="en-US" dirty="0">
                <a:solidFill>
                  <a:schemeClr val="accent1">
                    <a:lumMod val="50000"/>
                  </a:schemeClr>
                </a:solidFill>
              </a:rPr>
              <a:t>rely on computational support to deal with data </a:t>
            </a:r>
            <a:r>
              <a:rPr lang="en-US" dirty="0"/>
              <a:t>as a result of the </a:t>
            </a:r>
            <a:r>
              <a:rPr lang="en-US" dirty="0">
                <a:solidFill>
                  <a:schemeClr val="accent1">
                    <a:lumMod val="50000"/>
                  </a:schemeClr>
                </a:solidFill>
              </a:rPr>
              <a:t>increase in volume, complexity, and creation speed of data</a:t>
            </a:r>
            <a:r>
              <a:rPr lang="en-US" dirty="0"/>
              <a:t>.</a:t>
            </a:r>
            <a:r>
              <a:rPr lang="en-US" dirty="0" smtClean="0"/>
              <a:t>” </a:t>
            </a:r>
            <a:endParaRPr lang="de-DE" dirty="0">
              <a:solidFill>
                <a:srgbClr val="FF0000"/>
              </a:solidFill>
            </a:endParaRPr>
          </a:p>
        </p:txBody>
      </p:sp>
      <p:sp>
        <p:nvSpPr>
          <p:cNvPr id="4" name="Rectangle 3"/>
          <p:cNvSpPr/>
          <p:nvPr/>
        </p:nvSpPr>
        <p:spPr>
          <a:xfrm>
            <a:off x="862434" y="6292334"/>
            <a:ext cx="3185487" cy="276999"/>
          </a:xfrm>
          <a:prstGeom prst="rect">
            <a:avLst/>
          </a:prstGeom>
        </p:spPr>
        <p:txBody>
          <a:bodyPr wrap="none">
            <a:spAutoFit/>
          </a:bodyPr>
          <a:lstStyle/>
          <a:p>
            <a:r>
              <a:rPr lang="en-US" sz="1200" dirty="0" smtClean="0">
                <a:solidFill>
                  <a:schemeClr val="bg1">
                    <a:lumMod val="50000"/>
                  </a:schemeClr>
                </a:solidFill>
              </a:rPr>
              <a:t>Source:</a:t>
            </a:r>
            <a:r>
              <a:rPr lang="en-US" sz="1200" dirty="0" smtClean="0"/>
              <a:t> </a:t>
            </a:r>
            <a:r>
              <a:rPr lang="en-US" sz="1200" dirty="0" smtClean="0">
                <a:hlinkClick r:id="rId2"/>
              </a:rPr>
              <a:t>https</a:t>
            </a:r>
            <a:r>
              <a:rPr lang="en-US" sz="1200" dirty="0">
                <a:hlinkClick r:id="rId2"/>
              </a:rPr>
              <a:t>://www.go-fair.org/fair-principles</a:t>
            </a:r>
            <a:r>
              <a:rPr lang="en-US" sz="1200" dirty="0" smtClean="0">
                <a:hlinkClick r:id="rId2"/>
              </a:rPr>
              <a:t>/</a:t>
            </a:r>
            <a:r>
              <a:rPr lang="en-US" sz="1200" dirty="0" smtClean="0"/>
              <a:t> </a:t>
            </a:r>
            <a:endParaRPr lang="en-US" sz="1200" dirty="0"/>
          </a:p>
        </p:txBody>
      </p:sp>
    </p:spTree>
    <p:extLst>
      <p:ext uri="{BB962C8B-B14F-4D97-AF65-F5344CB8AC3E}">
        <p14:creationId xmlns:p14="http://schemas.microsoft.com/office/powerpoint/2010/main" val="16306367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972"/>
            <a:ext cx="8229600" cy="1143000"/>
          </a:xfrm>
        </p:spPr>
        <p:txBody>
          <a:bodyPr>
            <a:noAutofit/>
          </a:bodyPr>
          <a:lstStyle/>
          <a:p>
            <a:pPr algn="l"/>
            <a:r>
              <a:rPr lang="en-US" sz="3600" b="1" dirty="0" smtClean="0"/>
              <a:t>It can get pretty complex, though</a:t>
            </a:r>
            <a:r>
              <a:rPr lang="mr-IN" sz="3600" b="1" dirty="0" smtClean="0"/>
              <a:t>…</a:t>
            </a:r>
            <a:endParaRPr lang="en-US" sz="3600" b="1" dirty="0"/>
          </a:p>
        </p:txBody>
      </p:sp>
      <p:sp>
        <p:nvSpPr>
          <p:cNvPr id="3" name="Content Placeholder 2"/>
          <p:cNvSpPr>
            <a:spLocks noGrp="1"/>
          </p:cNvSpPr>
          <p:nvPr>
            <p:ph idx="1"/>
          </p:nvPr>
        </p:nvSpPr>
        <p:spPr>
          <a:xfrm>
            <a:off x="457200" y="1063984"/>
            <a:ext cx="8229600" cy="4525963"/>
          </a:xfrm>
        </p:spPr>
        <p:txBody>
          <a:bodyPr>
            <a:noAutofit/>
          </a:bodyPr>
          <a:lstStyle/>
          <a:p>
            <a:pPr marL="57150" indent="0">
              <a:buNone/>
            </a:pPr>
            <a:r>
              <a:rPr lang="en-US" sz="2200" dirty="0"/>
              <a:t>A</a:t>
            </a:r>
            <a:r>
              <a:rPr lang="en-US" sz="2200" dirty="0" smtClean="0"/>
              <a:t>n </a:t>
            </a:r>
            <a:r>
              <a:rPr lang="en-US" sz="2200" b="1" dirty="0"/>
              <a:t>information unit</a:t>
            </a:r>
            <a:r>
              <a:rPr lang="en-US" sz="2200" dirty="0"/>
              <a:t> consists of - e.g. in the case of interviews:</a:t>
            </a:r>
          </a:p>
          <a:p>
            <a:pPr marL="400050"/>
            <a:r>
              <a:rPr lang="en-US" sz="2000" dirty="0" smtClean="0"/>
              <a:t>the </a:t>
            </a:r>
            <a:r>
              <a:rPr lang="en-US" sz="2000" b="1" dirty="0"/>
              <a:t>audio file</a:t>
            </a:r>
            <a:r>
              <a:rPr lang="en-US" sz="2000" dirty="0"/>
              <a:t> of the interview</a:t>
            </a:r>
          </a:p>
          <a:p>
            <a:pPr marL="400050"/>
            <a:r>
              <a:rPr lang="en-US" sz="2000" dirty="0" smtClean="0"/>
              <a:t>the </a:t>
            </a:r>
            <a:r>
              <a:rPr lang="en-US" sz="2000" b="1" dirty="0"/>
              <a:t>interview transcript </a:t>
            </a:r>
            <a:r>
              <a:rPr lang="en-US" sz="2000" dirty="0"/>
              <a:t>in the form of a digital text </a:t>
            </a:r>
            <a:r>
              <a:rPr lang="en-US" sz="2000" dirty="0" smtClean="0"/>
              <a:t>file</a:t>
            </a:r>
          </a:p>
          <a:p>
            <a:pPr marL="400050"/>
            <a:r>
              <a:rPr lang="en-US" sz="2000" dirty="0" smtClean="0"/>
              <a:t>the </a:t>
            </a:r>
            <a:r>
              <a:rPr lang="en-US" sz="2000" dirty="0"/>
              <a:t>discussion guide or </a:t>
            </a:r>
            <a:r>
              <a:rPr lang="en-US" sz="2000" b="1" dirty="0"/>
              <a:t>questionnaire</a:t>
            </a:r>
            <a:r>
              <a:rPr lang="en-US" sz="2000" dirty="0"/>
              <a:t>, which explains the methodological approach and is necessary for the comprehensibility of the results of the study.</a:t>
            </a:r>
          </a:p>
          <a:p>
            <a:pPr marL="400050"/>
            <a:r>
              <a:rPr lang="en-US" sz="2000" dirty="0" smtClean="0"/>
              <a:t>the </a:t>
            </a:r>
            <a:r>
              <a:rPr lang="en-US" sz="2000" b="1" dirty="0"/>
              <a:t>project explanation </a:t>
            </a:r>
            <a:r>
              <a:rPr lang="en-US" sz="2000" dirty="0"/>
              <a:t>as well as the </a:t>
            </a:r>
            <a:r>
              <a:rPr lang="en-US" sz="2000" b="1" dirty="0"/>
              <a:t>declaration of consent </a:t>
            </a:r>
            <a:r>
              <a:rPr lang="en-US" sz="2000" dirty="0"/>
              <a:t>of the interviewee, </a:t>
            </a:r>
            <a:r>
              <a:rPr lang="en-US" sz="2000" dirty="0" smtClean="0"/>
              <a:t>which documents compliance </a:t>
            </a:r>
            <a:r>
              <a:rPr lang="en-US" sz="2000" dirty="0"/>
              <a:t>with the legal provisions of the Federal and State Data Protection Act </a:t>
            </a:r>
            <a:endParaRPr lang="en-US" sz="2000" dirty="0" smtClean="0"/>
          </a:p>
          <a:p>
            <a:pPr marL="400050"/>
            <a:r>
              <a:rPr lang="en-US" sz="2000" dirty="0" smtClean="0"/>
              <a:t>the </a:t>
            </a:r>
            <a:r>
              <a:rPr lang="en-US" sz="2000" b="1" dirty="0"/>
              <a:t>codebook</a:t>
            </a:r>
            <a:r>
              <a:rPr lang="en-US" sz="2000" dirty="0"/>
              <a:t>, which e.g. documents the development categories and variables used</a:t>
            </a:r>
          </a:p>
          <a:p>
            <a:pPr marL="400050"/>
            <a:r>
              <a:rPr lang="en-US" sz="2000" dirty="0" smtClean="0"/>
              <a:t>the </a:t>
            </a:r>
            <a:r>
              <a:rPr lang="en-US" sz="2000" b="1" dirty="0"/>
              <a:t>documentation</a:t>
            </a:r>
            <a:r>
              <a:rPr lang="en-US" sz="2000" dirty="0"/>
              <a:t> of the procedure for </a:t>
            </a:r>
            <a:r>
              <a:rPr lang="en-US" sz="2000" dirty="0" err="1"/>
              <a:t>anonymization</a:t>
            </a:r>
            <a:r>
              <a:rPr lang="en-US" sz="2000" dirty="0"/>
              <a:t> and </a:t>
            </a:r>
            <a:r>
              <a:rPr lang="en-US" sz="2000" dirty="0" err="1"/>
              <a:t>pseudonymization</a:t>
            </a:r>
            <a:endParaRPr lang="en-US" sz="2000" dirty="0"/>
          </a:p>
          <a:p>
            <a:pPr marL="400050"/>
            <a:r>
              <a:rPr lang="en-US" sz="2000" dirty="0" smtClean="0"/>
              <a:t>the </a:t>
            </a:r>
            <a:r>
              <a:rPr lang="en-US" sz="2000" dirty="0"/>
              <a:t>indexing information (</a:t>
            </a:r>
            <a:r>
              <a:rPr lang="en-US" sz="2000" b="1" dirty="0"/>
              <a:t>metadata</a:t>
            </a:r>
            <a:r>
              <a:rPr lang="en-US" sz="2000" dirty="0"/>
              <a:t>), which guarantees the citation ability of the interview and its </a:t>
            </a:r>
            <a:r>
              <a:rPr lang="en-US" sz="2000" dirty="0" err="1" smtClean="0"/>
              <a:t>findability</a:t>
            </a: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36</a:t>
            </a:fld>
            <a:endParaRPr lang="en-US"/>
          </a:p>
        </p:txBody>
      </p:sp>
      <p:sp>
        <p:nvSpPr>
          <p:cNvPr id="5" name="Rectangle 4"/>
          <p:cNvSpPr/>
          <p:nvPr/>
        </p:nvSpPr>
        <p:spPr>
          <a:xfrm>
            <a:off x="2" y="6203691"/>
            <a:ext cx="8439247" cy="830997"/>
          </a:xfrm>
          <a:prstGeom prst="rect">
            <a:avLst/>
          </a:prstGeom>
        </p:spPr>
        <p:txBody>
          <a:bodyPr wrap="square">
            <a:spAutoFit/>
          </a:bodyPr>
          <a:lstStyle/>
          <a:p>
            <a:r>
              <a:rPr lang="en-US" sz="1200" b="1" dirty="0" smtClean="0">
                <a:solidFill>
                  <a:srgbClr val="7F7F7F"/>
                </a:solidFill>
              </a:rPr>
              <a:t>Based </a:t>
            </a:r>
            <a:r>
              <a:rPr lang="en-US" sz="1200" b="1" dirty="0">
                <a:solidFill>
                  <a:srgbClr val="7F7F7F"/>
                </a:solidFill>
              </a:rPr>
              <a:t>on Gisela </a:t>
            </a:r>
            <a:r>
              <a:rPr lang="en-US" sz="1200" b="1" dirty="0" err="1">
                <a:solidFill>
                  <a:srgbClr val="7F7F7F"/>
                </a:solidFill>
              </a:rPr>
              <a:t>Minn</a:t>
            </a:r>
            <a:r>
              <a:rPr lang="en-US" sz="1200" b="1" dirty="0">
                <a:solidFill>
                  <a:srgbClr val="7F7F7F"/>
                </a:solidFill>
              </a:rPr>
              <a:t> und Marina </a:t>
            </a:r>
            <a:r>
              <a:rPr lang="en-US" sz="1200" b="1" dirty="0" err="1">
                <a:solidFill>
                  <a:srgbClr val="7F7F7F"/>
                </a:solidFill>
              </a:rPr>
              <a:t>Lemaire</a:t>
            </a:r>
            <a:r>
              <a:rPr lang="en-US" sz="1200" b="1" dirty="0">
                <a:solidFill>
                  <a:srgbClr val="7F7F7F"/>
                </a:solidFill>
              </a:rPr>
              <a:t> (2017): </a:t>
            </a:r>
            <a:r>
              <a:rPr lang="en-US" sz="1200" b="1" dirty="0" err="1">
                <a:solidFill>
                  <a:srgbClr val="7F7F7F"/>
                </a:solidFill>
              </a:rPr>
              <a:t>Forschungsdatenmanagement</a:t>
            </a:r>
            <a:r>
              <a:rPr lang="en-US" sz="1200" b="1" dirty="0">
                <a:solidFill>
                  <a:srgbClr val="7F7F7F"/>
                </a:solidFill>
              </a:rPr>
              <a:t> in den </a:t>
            </a:r>
            <a:r>
              <a:rPr lang="en-US" sz="1200" b="1" dirty="0" err="1">
                <a:solidFill>
                  <a:srgbClr val="7F7F7F"/>
                </a:solidFill>
              </a:rPr>
              <a:t>Geisteswissenschaften</a:t>
            </a:r>
            <a:r>
              <a:rPr lang="en-US" sz="1200" b="1" dirty="0">
                <a:solidFill>
                  <a:srgbClr val="7F7F7F"/>
                </a:solidFill>
              </a:rPr>
              <a:t>. </a:t>
            </a:r>
            <a:r>
              <a:rPr lang="en-US" sz="1200" b="1" dirty="0" err="1">
                <a:solidFill>
                  <a:srgbClr val="7F7F7F"/>
                </a:solidFill>
              </a:rPr>
              <a:t>Eine</a:t>
            </a:r>
            <a:r>
              <a:rPr lang="en-US" sz="1200" b="1" dirty="0">
                <a:solidFill>
                  <a:srgbClr val="7F7F7F"/>
                </a:solidFill>
              </a:rPr>
              <a:t> </a:t>
            </a:r>
            <a:r>
              <a:rPr lang="en-US" sz="1200" b="1" dirty="0" err="1">
                <a:solidFill>
                  <a:srgbClr val="7F7F7F"/>
                </a:solidFill>
              </a:rPr>
              <a:t>Planungshilfe</a:t>
            </a:r>
            <a:r>
              <a:rPr lang="en-US" sz="1200" b="1" dirty="0">
                <a:solidFill>
                  <a:srgbClr val="7F7F7F"/>
                </a:solidFill>
              </a:rPr>
              <a:t> </a:t>
            </a:r>
            <a:r>
              <a:rPr lang="en-US" sz="1200" b="1" dirty="0" err="1">
                <a:solidFill>
                  <a:srgbClr val="7F7F7F"/>
                </a:solidFill>
              </a:rPr>
              <a:t>für</a:t>
            </a:r>
            <a:r>
              <a:rPr lang="en-US" sz="1200" b="1" dirty="0">
                <a:solidFill>
                  <a:srgbClr val="7F7F7F"/>
                </a:solidFill>
              </a:rPr>
              <a:t> die </a:t>
            </a:r>
            <a:r>
              <a:rPr lang="en-US" sz="1200" b="1" dirty="0" err="1">
                <a:solidFill>
                  <a:srgbClr val="7F7F7F"/>
                </a:solidFill>
              </a:rPr>
              <a:t>Erarbeitung</a:t>
            </a:r>
            <a:r>
              <a:rPr lang="en-US" sz="1200" b="1" dirty="0">
                <a:solidFill>
                  <a:srgbClr val="7F7F7F"/>
                </a:solidFill>
              </a:rPr>
              <a:t> </a:t>
            </a:r>
            <a:r>
              <a:rPr lang="en-US" sz="1200" b="1" dirty="0" err="1">
                <a:solidFill>
                  <a:srgbClr val="7F7F7F"/>
                </a:solidFill>
              </a:rPr>
              <a:t>eines</a:t>
            </a:r>
            <a:r>
              <a:rPr lang="en-US" sz="1200" b="1" dirty="0">
                <a:solidFill>
                  <a:srgbClr val="7F7F7F"/>
                </a:solidFill>
              </a:rPr>
              <a:t> </a:t>
            </a:r>
            <a:r>
              <a:rPr lang="en-US" sz="1200" b="1" dirty="0" err="1">
                <a:solidFill>
                  <a:srgbClr val="7F7F7F"/>
                </a:solidFill>
              </a:rPr>
              <a:t>digitalen</a:t>
            </a:r>
            <a:r>
              <a:rPr lang="en-US" sz="1200" b="1" dirty="0">
                <a:solidFill>
                  <a:srgbClr val="7F7F7F"/>
                </a:solidFill>
              </a:rPr>
              <a:t> </a:t>
            </a:r>
            <a:r>
              <a:rPr lang="en-US" sz="1200" b="1" dirty="0" err="1">
                <a:solidFill>
                  <a:srgbClr val="7F7F7F"/>
                </a:solidFill>
              </a:rPr>
              <a:t>Forschungskonzepts</a:t>
            </a:r>
            <a:r>
              <a:rPr lang="en-US" sz="1200" b="1" dirty="0">
                <a:solidFill>
                  <a:srgbClr val="7F7F7F"/>
                </a:solidFill>
              </a:rPr>
              <a:t> und die </a:t>
            </a:r>
            <a:r>
              <a:rPr lang="en-US" sz="1200" b="1" dirty="0" err="1">
                <a:solidFill>
                  <a:srgbClr val="7F7F7F"/>
                </a:solidFill>
              </a:rPr>
              <a:t>Erstellung</a:t>
            </a:r>
            <a:r>
              <a:rPr lang="en-US" sz="1200" b="1" dirty="0">
                <a:solidFill>
                  <a:srgbClr val="7F7F7F"/>
                </a:solidFill>
              </a:rPr>
              <a:t> </a:t>
            </a:r>
            <a:r>
              <a:rPr lang="en-US" sz="1200" b="1" dirty="0" err="1">
                <a:solidFill>
                  <a:srgbClr val="7F7F7F"/>
                </a:solidFill>
              </a:rPr>
              <a:t>eines</a:t>
            </a:r>
            <a:r>
              <a:rPr lang="en-US" sz="1200" b="1" dirty="0">
                <a:solidFill>
                  <a:srgbClr val="7F7F7F"/>
                </a:solidFill>
              </a:rPr>
              <a:t> </a:t>
            </a:r>
            <a:r>
              <a:rPr lang="en-US" sz="1200" b="1" dirty="0" err="1">
                <a:solidFill>
                  <a:srgbClr val="7F7F7F"/>
                </a:solidFill>
              </a:rPr>
              <a:t>Datenma-nagementplans</a:t>
            </a:r>
            <a:r>
              <a:rPr lang="en-US" sz="1200" b="1" dirty="0">
                <a:solidFill>
                  <a:srgbClr val="7F7F7F"/>
                </a:solidFill>
              </a:rPr>
              <a:t> (</a:t>
            </a:r>
            <a:r>
              <a:rPr lang="en-US" sz="1200" b="1" dirty="0" err="1">
                <a:solidFill>
                  <a:srgbClr val="7F7F7F"/>
                </a:solidFill>
              </a:rPr>
              <a:t>Universität</a:t>
            </a:r>
            <a:r>
              <a:rPr lang="en-US" sz="1200" b="1" dirty="0">
                <a:solidFill>
                  <a:srgbClr val="7F7F7F"/>
                </a:solidFill>
              </a:rPr>
              <a:t> Trier </a:t>
            </a:r>
            <a:r>
              <a:rPr lang="en-US" sz="1200" b="1" dirty="0" err="1">
                <a:solidFill>
                  <a:srgbClr val="7F7F7F"/>
                </a:solidFill>
              </a:rPr>
              <a:t>eSciences</a:t>
            </a:r>
            <a:r>
              <a:rPr lang="en-US" sz="1200" b="1" dirty="0">
                <a:solidFill>
                  <a:srgbClr val="7F7F7F"/>
                </a:solidFill>
              </a:rPr>
              <a:t> Working Papers, Nr. 03), </a:t>
            </a:r>
            <a:r>
              <a:rPr lang="en-US" sz="1200" b="1" dirty="0" smtClean="0">
                <a:solidFill>
                  <a:srgbClr val="7F7F7F"/>
                </a:solidFill>
              </a:rPr>
              <a:t>Trier, p. 10  </a:t>
            </a:r>
            <a:r>
              <a:rPr lang="fi-FI" sz="1200" dirty="0"/>
              <a:t>&lt;</a:t>
            </a:r>
            <a:r>
              <a:rPr lang="fi-FI" sz="1200" b="1" dirty="0">
                <a:hlinkClick r:id="rId3"/>
              </a:rPr>
              <a:t>urn:nbn:de:hbz:385–10715</a:t>
            </a:r>
            <a:r>
              <a:rPr lang="fi-FI" sz="1200" dirty="0"/>
              <a:t>&gt;</a:t>
            </a:r>
          </a:p>
          <a:p>
            <a:endParaRPr lang="en-US" sz="1200" b="1" dirty="0" smtClean="0">
              <a:solidFill>
                <a:srgbClr val="7F7F7F"/>
              </a:solidFill>
            </a:endParaRPr>
          </a:p>
        </p:txBody>
      </p:sp>
    </p:spTree>
    <p:extLst>
      <p:ext uri="{BB962C8B-B14F-4D97-AF65-F5344CB8AC3E}">
        <p14:creationId xmlns:p14="http://schemas.microsoft.com/office/powerpoint/2010/main" val="307071371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9"/>
            <a:ext cx="8229600" cy="5730181"/>
          </a:xfrm>
        </p:spPr>
        <p:txBody>
          <a:bodyPr>
            <a:noAutofit/>
          </a:bodyPr>
          <a:lstStyle/>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p:txBody>
      </p:sp>
      <p:sp>
        <p:nvSpPr>
          <p:cNvPr id="4" name="Titel 1"/>
          <p:cNvSpPr>
            <a:spLocks noGrp="1"/>
          </p:cNvSpPr>
          <p:nvPr>
            <p:ph type="title"/>
          </p:nvPr>
        </p:nvSpPr>
        <p:spPr>
          <a:xfrm>
            <a:off x="457200" y="274638"/>
            <a:ext cx="8229600" cy="1143000"/>
          </a:xfrm>
        </p:spPr>
        <p:txBody>
          <a:bodyPr>
            <a:normAutofit/>
          </a:bodyPr>
          <a:lstStyle/>
          <a:p>
            <a:pPr algn="l"/>
            <a:r>
              <a:rPr lang="nl-NL" b="1" dirty="0" err="1" smtClean="0"/>
              <a:t>What</a:t>
            </a:r>
            <a:r>
              <a:rPr lang="nl-NL" b="1" dirty="0" smtClean="0"/>
              <a:t> are YOUR Research Data?</a:t>
            </a:r>
            <a:endParaRPr lang="nl-NL" b="1" dirty="0"/>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37</a:t>
            </a:fld>
            <a:endParaRPr lang="en-US"/>
          </a:p>
        </p:txBody>
      </p:sp>
      <p:pic>
        <p:nvPicPr>
          <p:cNvPr id="6" name="Picture 5" descr="5210227226_d6e7f3f543_m.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6361" y="1553723"/>
            <a:ext cx="3538931" cy="5055616"/>
          </a:xfrm>
          <a:prstGeom prst="rect">
            <a:avLst/>
          </a:prstGeom>
        </p:spPr>
      </p:pic>
      <p:sp>
        <p:nvSpPr>
          <p:cNvPr id="7" name="Rectangle 6"/>
          <p:cNvSpPr/>
          <p:nvPr/>
        </p:nvSpPr>
        <p:spPr>
          <a:xfrm>
            <a:off x="4267200" y="5909631"/>
            <a:ext cx="4572000" cy="707886"/>
          </a:xfrm>
          <a:prstGeom prst="rect">
            <a:avLst/>
          </a:prstGeom>
        </p:spPr>
        <p:txBody>
          <a:bodyPr>
            <a:spAutoFit/>
          </a:bodyPr>
          <a:lstStyle/>
          <a:p>
            <a:pPr>
              <a:buSzPct val="25000"/>
            </a:pPr>
            <a:r>
              <a:rPr lang="en-US" sz="1000" dirty="0">
                <a:solidFill>
                  <a:schemeClr val="bg1">
                    <a:lumMod val="50000"/>
                  </a:schemeClr>
                </a:solidFill>
              </a:rPr>
              <a:t>Picture: Thinking statues taken by </a:t>
            </a:r>
            <a:br>
              <a:rPr lang="en-US" sz="1000" dirty="0">
                <a:solidFill>
                  <a:schemeClr val="bg1">
                    <a:lumMod val="50000"/>
                  </a:schemeClr>
                </a:solidFill>
              </a:rPr>
            </a:br>
            <a:r>
              <a:rPr lang="en-US" sz="1000" dirty="0" err="1">
                <a:solidFill>
                  <a:schemeClr val="bg1">
                    <a:lumMod val="50000"/>
                  </a:schemeClr>
                </a:solidFill>
              </a:rPr>
              <a:t>Rui</a:t>
            </a:r>
            <a:r>
              <a:rPr lang="en-US" sz="1000" dirty="0">
                <a:solidFill>
                  <a:schemeClr val="bg1">
                    <a:lumMod val="50000"/>
                  </a:schemeClr>
                </a:solidFill>
              </a:rPr>
              <a:t> </a:t>
            </a:r>
            <a:r>
              <a:rPr lang="en-US" sz="1000" dirty="0" err="1">
                <a:solidFill>
                  <a:schemeClr val="bg1">
                    <a:lumMod val="50000"/>
                  </a:schemeClr>
                </a:solidFill>
              </a:rPr>
              <a:t>Fernandes</a:t>
            </a:r>
            <a:r>
              <a:rPr lang="en-US" sz="1000" dirty="0">
                <a:solidFill>
                  <a:schemeClr val="bg1">
                    <a:lumMod val="50000"/>
                  </a:schemeClr>
                </a:solidFill>
              </a:rPr>
              <a:t>, CC-BY 2.0 </a:t>
            </a:r>
            <a:br>
              <a:rPr lang="en-US" sz="1000" dirty="0">
                <a:solidFill>
                  <a:schemeClr val="bg1">
                    <a:lumMod val="50000"/>
                  </a:schemeClr>
                </a:solidFill>
              </a:rPr>
            </a:br>
            <a:r>
              <a:rPr lang="en-US" sz="1000" dirty="0">
                <a:solidFill>
                  <a:schemeClr val="bg1">
                    <a:lumMod val="50000"/>
                  </a:schemeClr>
                </a:solidFill>
              </a:rPr>
              <a:t>(</a:t>
            </a:r>
            <a:r>
              <a:rPr lang="en-US" sz="1000" dirty="0">
                <a:solidFill>
                  <a:schemeClr val="bg1">
                    <a:lumMod val="50000"/>
                  </a:schemeClr>
                </a:solidFill>
                <a:hlinkClick r:id="rId4"/>
              </a:rPr>
              <a:t>https://creativecommons.org/licenses/by/2.0/</a:t>
            </a:r>
            <a:r>
              <a:rPr lang="en-US" sz="1000" dirty="0">
                <a:solidFill>
                  <a:schemeClr val="bg1">
                    <a:lumMod val="50000"/>
                  </a:schemeClr>
                </a:solidFill>
              </a:rPr>
              <a:t>), </a:t>
            </a:r>
            <a:br>
              <a:rPr lang="en-US" sz="1000" dirty="0">
                <a:solidFill>
                  <a:schemeClr val="bg1">
                    <a:lumMod val="50000"/>
                  </a:schemeClr>
                </a:solidFill>
              </a:rPr>
            </a:br>
            <a:r>
              <a:rPr lang="en-US" sz="1000" dirty="0">
                <a:solidFill>
                  <a:schemeClr val="bg1">
                    <a:lumMod val="50000"/>
                  </a:schemeClr>
                </a:solidFill>
                <a:hlinkClick r:id="rId5"/>
              </a:rPr>
              <a:t>https://flic.kr/p/8WpM2U</a:t>
            </a:r>
            <a:r>
              <a:rPr lang="en-US" sz="1000" b="1" dirty="0">
                <a:solidFill>
                  <a:schemeClr val="bg1">
                    <a:lumMod val="50000"/>
                  </a:schemeClr>
                </a:solidFill>
              </a:rPr>
              <a:t> </a:t>
            </a:r>
            <a:endParaRPr lang="en-US" sz="1000" dirty="0">
              <a:solidFill>
                <a:schemeClr val="bg1">
                  <a:lumMod val="50000"/>
                </a:schemeClr>
              </a:solidFill>
            </a:endParaRPr>
          </a:p>
        </p:txBody>
      </p:sp>
      <p:sp>
        <p:nvSpPr>
          <p:cNvPr id="5" name="TextBox 4"/>
          <p:cNvSpPr txBox="1"/>
          <p:nvPr/>
        </p:nvSpPr>
        <p:spPr>
          <a:xfrm>
            <a:off x="4755443" y="1553723"/>
            <a:ext cx="3160890" cy="1569660"/>
          </a:xfrm>
          <a:prstGeom prst="rect">
            <a:avLst/>
          </a:prstGeom>
          <a:noFill/>
        </p:spPr>
        <p:txBody>
          <a:bodyPr wrap="square" rtlCol="0">
            <a:spAutoFit/>
          </a:bodyPr>
          <a:lstStyle/>
          <a:p>
            <a:pPr marL="285750" indent="-285750">
              <a:buFont typeface="Arial"/>
              <a:buChar char="•"/>
            </a:pPr>
            <a:r>
              <a:rPr lang="en-US" sz="2400" dirty="0" smtClean="0"/>
              <a:t>In your discipline? </a:t>
            </a:r>
          </a:p>
          <a:p>
            <a:pPr marL="285750" indent="-285750">
              <a:buFont typeface="Arial"/>
              <a:buChar char="•"/>
            </a:pPr>
            <a:r>
              <a:rPr lang="en-US" sz="2400" dirty="0" smtClean="0"/>
              <a:t>In your current project? </a:t>
            </a:r>
          </a:p>
          <a:p>
            <a:pPr marL="285750" indent="-285750">
              <a:buFont typeface="Arial"/>
              <a:buChar char="•"/>
            </a:pPr>
            <a:r>
              <a:rPr lang="en-US" sz="2400" dirty="0" smtClean="0"/>
              <a:t>In past projects?</a:t>
            </a:r>
            <a:endParaRPr lang="en-US" sz="2400" dirty="0"/>
          </a:p>
        </p:txBody>
      </p:sp>
      <p:sp>
        <p:nvSpPr>
          <p:cNvPr id="8" name="TextBox 7"/>
          <p:cNvSpPr txBox="1"/>
          <p:nvPr/>
        </p:nvSpPr>
        <p:spPr>
          <a:xfrm>
            <a:off x="4267200" y="5156917"/>
            <a:ext cx="4566356" cy="1107996"/>
          </a:xfrm>
          <a:prstGeom prst="rect">
            <a:avLst/>
          </a:prstGeom>
          <a:noFill/>
        </p:spPr>
        <p:txBody>
          <a:bodyPr wrap="square" rtlCol="0">
            <a:spAutoFit/>
          </a:bodyPr>
          <a:lstStyle/>
          <a:p>
            <a:r>
              <a:rPr lang="en-US" sz="1200" dirty="0" smtClean="0">
                <a:solidFill>
                  <a:schemeClr val="bg1">
                    <a:lumMod val="50000"/>
                  </a:schemeClr>
                </a:solidFill>
              </a:rPr>
              <a:t>This exercise is adapted from: </a:t>
            </a:r>
            <a:r>
              <a:rPr lang="en-US" sz="1200" dirty="0" err="1" smtClean="0">
                <a:solidFill>
                  <a:schemeClr val="bg1">
                    <a:lumMod val="50000"/>
                  </a:schemeClr>
                </a:solidFill>
              </a:rPr>
              <a:t>Biernacka</a:t>
            </a:r>
            <a:r>
              <a:rPr lang="en-US" sz="1200" dirty="0">
                <a:solidFill>
                  <a:schemeClr val="bg1">
                    <a:lumMod val="50000"/>
                  </a:schemeClr>
                </a:solidFill>
              </a:rPr>
              <a:t>, K.; </a:t>
            </a:r>
            <a:r>
              <a:rPr lang="en-US" sz="1200" dirty="0" err="1">
                <a:solidFill>
                  <a:schemeClr val="bg1">
                    <a:lumMod val="50000"/>
                  </a:schemeClr>
                </a:solidFill>
              </a:rPr>
              <a:t>Dolzycka</a:t>
            </a:r>
            <a:r>
              <a:rPr lang="en-US" sz="1200" dirty="0">
                <a:solidFill>
                  <a:schemeClr val="bg1">
                    <a:lumMod val="50000"/>
                  </a:schemeClr>
                </a:solidFill>
              </a:rPr>
              <a:t>, D.; </a:t>
            </a:r>
            <a:r>
              <a:rPr lang="en-US" sz="1200" dirty="0" err="1">
                <a:solidFill>
                  <a:schemeClr val="bg1">
                    <a:lumMod val="50000"/>
                  </a:schemeClr>
                </a:solidFill>
              </a:rPr>
              <a:t>Helbig</a:t>
            </a:r>
            <a:r>
              <a:rPr lang="en-US" sz="1200" dirty="0">
                <a:solidFill>
                  <a:schemeClr val="bg1">
                    <a:lumMod val="50000"/>
                  </a:schemeClr>
                </a:solidFill>
              </a:rPr>
              <a:t>, K.; Buchholz, P. 2018. Train-the-Trainer </a:t>
            </a:r>
            <a:r>
              <a:rPr lang="en-US" sz="1200" dirty="0" err="1">
                <a:solidFill>
                  <a:schemeClr val="bg1">
                    <a:lumMod val="50000"/>
                  </a:schemeClr>
                </a:solidFill>
              </a:rPr>
              <a:t>Konzept</a:t>
            </a:r>
            <a:r>
              <a:rPr lang="en-US" sz="1200" dirty="0">
                <a:solidFill>
                  <a:schemeClr val="bg1">
                    <a:lumMod val="50000"/>
                  </a:schemeClr>
                </a:solidFill>
              </a:rPr>
              <a:t> </a:t>
            </a:r>
            <a:r>
              <a:rPr lang="en-US" sz="1200" dirty="0" err="1">
                <a:solidFill>
                  <a:schemeClr val="bg1">
                    <a:lumMod val="50000"/>
                  </a:schemeClr>
                </a:solidFill>
              </a:rPr>
              <a:t>zum</a:t>
            </a:r>
            <a:r>
              <a:rPr lang="en-US" sz="1200" dirty="0">
                <a:solidFill>
                  <a:schemeClr val="bg1">
                    <a:lumMod val="50000"/>
                  </a:schemeClr>
                </a:solidFill>
              </a:rPr>
              <a:t> </a:t>
            </a:r>
            <a:r>
              <a:rPr lang="en-US" sz="1200" dirty="0" err="1">
                <a:solidFill>
                  <a:schemeClr val="bg1">
                    <a:lumMod val="50000"/>
                  </a:schemeClr>
                </a:solidFill>
              </a:rPr>
              <a:t>Thema</a:t>
            </a:r>
            <a:r>
              <a:rPr lang="en-US" sz="1200" dirty="0">
                <a:solidFill>
                  <a:schemeClr val="bg1">
                    <a:lumMod val="50000"/>
                  </a:schemeClr>
                </a:solidFill>
              </a:rPr>
              <a:t> </a:t>
            </a:r>
            <a:r>
              <a:rPr lang="en-US" sz="1200" dirty="0" err="1" smtClean="0">
                <a:solidFill>
                  <a:schemeClr val="bg1">
                    <a:lumMod val="50000"/>
                  </a:schemeClr>
                </a:solidFill>
              </a:rPr>
              <a:t>Forschungsdatenmanagement</a:t>
            </a:r>
            <a:r>
              <a:rPr lang="en-US" sz="1200" dirty="0" smtClean="0">
                <a:solidFill>
                  <a:schemeClr val="bg1">
                    <a:lumMod val="50000"/>
                  </a:schemeClr>
                </a:solidFill>
              </a:rPr>
              <a:t>. DOI</a:t>
            </a:r>
            <a:r>
              <a:rPr lang="en-US" sz="1200" dirty="0">
                <a:solidFill>
                  <a:schemeClr val="bg1">
                    <a:lumMod val="50000"/>
                  </a:schemeClr>
                </a:solidFill>
              </a:rPr>
              <a:t>: 10.5281/zenodo.1215377  (CC BY 4.0)</a:t>
            </a:r>
            <a:r>
              <a:rPr lang="en-US" sz="1200" dirty="0"/>
              <a:t> </a:t>
            </a:r>
            <a:r>
              <a:rPr lang="en-US" sz="1200" dirty="0">
                <a:hlinkClick r:id="rId6"/>
              </a:rPr>
              <a:t>https://creativecommons.org/licenses/by/4.0</a:t>
            </a:r>
            <a:r>
              <a:rPr lang="en-US" sz="1200" dirty="0" smtClean="0">
                <a:hlinkClick r:id="rId6"/>
              </a:rPr>
              <a:t>/</a:t>
            </a:r>
            <a:r>
              <a:rPr lang="en-US" sz="1200" dirty="0" smtClean="0"/>
              <a:t>  </a:t>
            </a:r>
            <a:endParaRPr lang="en-US" sz="1200" dirty="0"/>
          </a:p>
          <a:p>
            <a:endParaRPr lang="en-US" dirty="0"/>
          </a:p>
        </p:txBody>
      </p:sp>
    </p:spTree>
    <p:extLst>
      <p:ext uri="{BB962C8B-B14F-4D97-AF65-F5344CB8AC3E}">
        <p14:creationId xmlns:p14="http://schemas.microsoft.com/office/powerpoint/2010/main" val="132003347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9"/>
            <a:ext cx="8229600" cy="5730181"/>
          </a:xfrm>
        </p:spPr>
        <p:txBody>
          <a:bodyPr>
            <a:noAutofit/>
          </a:bodyPr>
          <a:lstStyle/>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p:txBody>
      </p:sp>
      <p:sp>
        <p:nvSpPr>
          <p:cNvPr id="4" name="Titel 1"/>
          <p:cNvSpPr>
            <a:spLocks noGrp="1"/>
          </p:cNvSpPr>
          <p:nvPr>
            <p:ph type="title"/>
          </p:nvPr>
        </p:nvSpPr>
        <p:spPr>
          <a:xfrm>
            <a:off x="400756" y="91195"/>
            <a:ext cx="8229600" cy="1143000"/>
          </a:xfrm>
        </p:spPr>
        <p:txBody>
          <a:bodyPr>
            <a:normAutofit/>
          </a:bodyPr>
          <a:lstStyle/>
          <a:p>
            <a:r>
              <a:rPr lang="nl-NL" b="1" dirty="0" smtClean="0"/>
              <a:t>Break</a:t>
            </a:r>
            <a:endParaRPr lang="nl-NL" b="1" dirty="0"/>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38</a:t>
            </a:fld>
            <a:endParaRPr lang="en-US" dirty="0"/>
          </a:p>
        </p:txBody>
      </p:sp>
      <p:sp>
        <p:nvSpPr>
          <p:cNvPr id="8" name="Rectangle 7"/>
          <p:cNvSpPr/>
          <p:nvPr/>
        </p:nvSpPr>
        <p:spPr>
          <a:xfrm>
            <a:off x="457199" y="6213810"/>
            <a:ext cx="7656689" cy="461665"/>
          </a:xfrm>
          <a:prstGeom prst="rect">
            <a:avLst/>
          </a:prstGeom>
        </p:spPr>
        <p:txBody>
          <a:bodyPr wrap="square">
            <a:spAutoFit/>
          </a:bodyPr>
          <a:lstStyle/>
          <a:p>
            <a:r>
              <a:rPr lang="en-US" sz="1200" dirty="0" smtClean="0">
                <a:solidFill>
                  <a:srgbClr val="7F7F7F"/>
                </a:solidFill>
              </a:rPr>
              <a:t>Picture</a:t>
            </a:r>
            <a:r>
              <a:rPr lang="en-US" sz="1200" dirty="0">
                <a:solidFill>
                  <a:srgbClr val="7F7F7F"/>
                </a:solidFill>
              </a:rPr>
              <a:t>: </a:t>
            </a:r>
            <a:r>
              <a:rPr lang="en-US" sz="1200" dirty="0" err="1">
                <a:solidFill>
                  <a:srgbClr val="7F7F7F"/>
                </a:solidFill>
              </a:rPr>
              <a:t>Manchots</a:t>
            </a:r>
            <a:r>
              <a:rPr lang="en-US" sz="1200" dirty="0">
                <a:solidFill>
                  <a:srgbClr val="7F7F7F"/>
                </a:solidFill>
              </a:rPr>
              <a:t> </a:t>
            </a:r>
            <a:r>
              <a:rPr lang="en-US" sz="1200" dirty="0" err="1">
                <a:solidFill>
                  <a:srgbClr val="7F7F7F"/>
                </a:solidFill>
              </a:rPr>
              <a:t>empereurs</a:t>
            </a:r>
            <a:r>
              <a:rPr lang="en-US" sz="1200" dirty="0">
                <a:solidFill>
                  <a:srgbClr val="7F7F7F"/>
                </a:solidFill>
              </a:rPr>
              <a:t> </a:t>
            </a:r>
            <a:r>
              <a:rPr lang="en-US" sz="1200" dirty="0" err="1" smtClean="0">
                <a:solidFill>
                  <a:srgbClr val="7F7F7F"/>
                </a:solidFill>
              </a:rPr>
              <a:t>tobogannent</a:t>
            </a:r>
            <a:r>
              <a:rPr lang="en-US" sz="1200" dirty="0" smtClean="0">
                <a:solidFill>
                  <a:srgbClr val="7F7F7F"/>
                </a:solidFill>
              </a:rPr>
              <a:t> by </a:t>
            </a:r>
            <a:r>
              <a:rPr lang="en-US" sz="1200" dirty="0">
                <a:solidFill>
                  <a:srgbClr val="7F7F7F"/>
                </a:solidFill>
              </a:rPr>
              <a:t>Samuel Blanc </a:t>
            </a:r>
            <a:endParaRPr lang="en-US" sz="1200" dirty="0" smtClean="0">
              <a:solidFill>
                <a:srgbClr val="7F7F7F"/>
              </a:solidFill>
            </a:endParaRPr>
          </a:p>
          <a:p>
            <a:r>
              <a:rPr lang="en-US" sz="1200" dirty="0" smtClean="0">
                <a:hlinkClick r:id="rId3"/>
              </a:rPr>
              <a:t>https</a:t>
            </a:r>
            <a:r>
              <a:rPr lang="en-US" sz="1200" dirty="0">
                <a:hlinkClick r:id="rId3"/>
              </a:rPr>
              <a:t>://commons.wikimedia.org/wiki/Spheniscidae#/media/File:</a:t>
            </a:r>
            <a:r>
              <a:rPr lang="en-US" sz="1200" dirty="0" smtClean="0">
                <a:hlinkClick r:id="rId3"/>
              </a:rPr>
              <a:t>Manchots_empereurs_tobogannent.JPG</a:t>
            </a:r>
            <a:r>
              <a:rPr lang="en-US" sz="1200" dirty="0" smtClean="0"/>
              <a:t>, CC BY SA 3.0</a:t>
            </a:r>
            <a:endParaRPr lang="en-US" sz="1200" dirty="0"/>
          </a:p>
        </p:txBody>
      </p:sp>
      <p:pic>
        <p:nvPicPr>
          <p:cNvPr id="9" name="Picture 8" descr="Screen Shot 2018-11-07 at 16.17.19.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3913" y="1159032"/>
            <a:ext cx="7549444" cy="5056210"/>
          </a:xfrm>
          <a:prstGeom prst="rect">
            <a:avLst/>
          </a:prstGeom>
        </p:spPr>
      </p:pic>
    </p:spTree>
    <p:extLst>
      <p:ext uri="{BB962C8B-B14F-4D97-AF65-F5344CB8AC3E}">
        <p14:creationId xmlns:p14="http://schemas.microsoft.com/office/powerpoint/2010/main" val="133247629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de-DE" dirty="0"/>
              <a:t>The individual Parts </a:t>
            </a:r>
            <a:r>
              <a:rPr lang="de-DE" dirty="0" err="1"/>
              <a:t>of</a:t>
            </a:r>
            <a:r>
              <a:rPr lang="de-DE" dirty="0"/>
              <a:t> a </a:t>
            </a:r>
            <a:r>
              <a:rPr lang="de-DE" dirty="0" smtClean="0"/>
              <a:t>Data Management Plan</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07</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39</a:t>
            </a:fld>
            <a:endParaRPr lang="en-US"/>
          </a:p>
        </p:txBody>
      </p:sp>
    </p:spTree>
    <p:extLst>
      <p:ext uri="{BB962C8B-B14F-4D97-AF65-F5344CB8AC3E}">
        <p14:creationId xmlns:p14="http://schemas.microsoft.com/office/powerpoint/2010/main" val="41896782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smtClean="0"/>
              <a:t>Introduce </a:t>
            </a:r>
            <a:r>
              <a:rPr lang="en-GB" b="1" dirty="0"/>
              <a:t>yourself </a:t>
            </a:r>
            <a:r>
              <a:rPr lang="en-GB" b="1" dirty="0" smtClean="0"/>
              <a:t/>
            </a:r>
            <a:br>
              <a:rPr lang="en-GB" b="1" dirty="0" smtClean="0"/>
            </a:br>
            <a:r>
              <a:rPr lang="en-GB" b="1" dirty="0" smtClean="0"/>
              <a:t>(</a:t>
            </a:r>
            <a:r>
              <a:rPr lang="en-GB" b="1" dirty="0"/>
              <a:t>Twitter Style</a:t>
            </a:r>
            <a:r>
              <a:rPr lang="en-GB" b="1" dirty="0" smtClean="0"/>
              <a:t>)</a:t>
            </a:r>
            <a:endParaRPr lang="en-US" b="1"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000000"/>
                </a:solidFill>
              </a:rPr>
              <a:t>Example 1:</a:t>
            </a:r>
            <a:endParaRPr lang="en-US" dirty="0">
              <a:solidFill>
                <a:srgbClr val="000000"/>
              </a:solidFill>
            </a:endParaRPr>
          </a:p>
          <a:p>
            <a:r>
              <a:rPr lang="en-US" dirty="0" smtClean="0">
                <a:solidFill>
                  <a:srgbClr val="000000"/>
                </a:solidFill>
              </a:rPr>
              <a:t>Ulrike Wuttke (@</a:t>
            </a:r>
            <a:r>
              <a:rPr lang="en-US" dirty="0" err="1" smtClean="0">
                <a:solidFill>
                  <a:srgbClr val="000000"/>
                </a:solidFill>
              </a:rPr>
              <a:t>UWuttke</a:t>
            </a:r>
            <a:r>
              <a:rPr lang="en-US" dirty="0" smtClean="0">
                <a:solidFill>
                  <a:srgbClr val="000000"/>
                </a:solidFill>
              </a:rPr>
              <a:t>)</a:t>
            </a:r>
          </a:p>
          <a:p>
            <a:r>
              <a:rPr lang="en-US" dirty="0" smtClean="0">
                <a:solidFill>
                  <a:srgbClr val="000000"/>
                </a:solidFill>
              </a:rPr>
              <a:t>Medieval Studies / Information Science</a:t>
            </a:r>
          </a:p>
          <a:p>
            <a:r>
              <a:rPr lang="en-US" dirty="0" smtClean="0">
                <a:solidFill>
                  <a:srgbClr val="000000"/>
                </a:solidFill>
              </a:rPr>
              <a:t>University of Applied Sciences Potsdam (FHP)</a:t>
            </a:r>
          </a:p>
          <a:p>
            <a:r>
              <a:rPr lang="en-US" dirty="0" smtClean="0">
                <a:solidFill>
                  <a:srgbClr val="000000"/>
                </a:solidFill>
              </a:rPr>
              <a:t>Teach you how to make your data future proof</a:t>
            </a:r>
            <a:r>
              <a:rPr lang="en-US" dirty="0">
                <a:solidFill>
                  <a:srgbClr val="000000"/>
                </a:solidFill>
              </a:rPr>
              <a:t> </a:t>
            </a:r>
            <a:r>
              <a:rPr lang="en-US" dirty="0" smtClean="0">
                <a:solidFill>
                  <a:srgbClr val="000000"/>
                </a:solidFill>
              </a:rPr>
              <a:t>and FAIR </a:t>
            </a:r>
          </a:p>
        </p:txBody>
      </p:sp>
      <p:sp>
        <p:nvSpPr>
          <p:cNvPr id="4" name="Slide Number Placeholder 3"/>
          <p:cNvSpPr>
            <a:spLocks noGrp="1"/>
          </p:cNvSpPr>
          <p:nvPr>
            <p:ph type="sldNum" sz="quarter" idx="12"/>
          </p:nvPr>
        </p:nvSpPr>
        <p:spPr/>
        <p:txBody>
          <a:bodyPr/>
          <a:lstStyle/>
          <a:p>
            <a:fld id="{70FA6FE6-D75F-2943-8BC6-A14FE74580EA}" type="slidenum">
              <a:rPr lang="en-US" smtClean="0"/>
              <a:t>4</a:t>
            </a:fld>
            <a:endParaRPr lang="en-US"/>
          </a:p>
        </p:txBody>
      </p:sp>
    </p:spTree>
    <p:extLst>
      <p:ext uri="{BB962C8B-B14F-4D97-AF65-F5344CB8AC3E}">
        <p14:creationId xmlns:p14="http://schemas.microsoft.com/office/powerpoint/2010/main" val="15011746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972"/>
            <a:ext cx="8229600" cy="1143000"/>
          </a:xfrm>
        </p:spPr>
        <p:txBody>
          <a:bodyPr>
            <a:noAutofit/>
          </a:bodyPr>
          <a:lstStyle/>
          <a:p>
            <a:pPr algn="l"/>
            <a:r>
              <a:rPr lang="de-DE" sz="3600" b="1" dirty="0" smtClean="0"/>
              <a:t>The </a:t>
            </a:r>
            <a:r>
              <a:rPr lang="de-DE" sz="3600" b="1" dirty="0" err="1" smtClean="0"/>
              <a:t>first</a:t>
            </a:r>
            <a:r>
              <a:rPr lang="de-DE" sz="3600" b="1" dirty="0" smtClean="0"/>
              <a:t> </a:t>
            </a:r>
            <a:r>
              <a:rPr lang="de-DE" sz="3600" b="1" dirty="0" err="1" smtClean="0"/>
              <a:t>step</a:t>
            </a:r>
            <a:r>
              <a:rPr lang="de-DE" sz="3600" b="1" dirty="0" smtClean="0"/>
              <a:t> </a:t>
            </a:r>
            <a:r>
              <a:rPr lang="de-DE" sz="3600" b="1" dirty="0" err="1" smtClean="0"/>
              <a:t>is</a:t>
            </a:r>
            <a:r>
              <a:rPr lang="de-DE" sz="3600" b="1" dirty="0" smtClean="0"/>
              <a:t> </a:t>
            </a:r>
            <a:r>
              <a:rPr lang="de-DE" sz="3600" b="1" dirty="0" err="1" smtClean="0"/>
              <a:t>always</a:t>
            </a:r>
            <a:r>
              <a:rPr lang="de-DE" sz="3600" b="1" dirty="0" smtClean="0"/>
              <a:t> </a:t>
            </a:r>
            <a:r>
              <a:rPr lang="de-DE" sz="3600" b="1" dirty="0" err="1" smtClean="0"/>
              <a:t>the</a:t>
            </a:r>
            <a:r>
              <a:rPr lang="de-DE" sz="3600" b="1" dirty="0" smtClean="0"/>
              <a:t> </a:t>
            </a:r>
            <a:r>
              <a:rPr lang="de-DE" sz="3600" b="1" dirty="0" err="1" smtClean="0"/>
              <a:t>hardest</a:t>
            </a:r>
            <a:r>
              <a:rPr lang="de-DE" sz="3600" b="1" dirty="0" smtClean="0"/>
              <a:t>...</a:t>
            </a:r>
            <a:endParaRPr lang="en-US" sz="3600" b="1" dirty="0"/>
          </a:p>
        </p:txBody>
      </p:sp>
      <p:sp>
        <p:nvSpPr>
          <p:cNvPr id="3" name="Content Placeholder 2"/>
          <p:cNvSpPr>
            <a:spLocks noGrp="1"/>
          </p:cNvSpPr>
          <p:nvPr>
            <p:ph idx="1"/>
          </p:nvPr>
        </p:nvSpPr>
        <p:spPr>
          <a:xfrm>
            <a:off x="457200" y="1063984"/>
            <a:ext cx="8229600" cy="4525963"/>
          </a:xfrm>
        </p:spPr>
        <p:txBody>
          <a:bodyPr>
            <a:noAutofit/>
          </a:bodyPr>
          <a:lstStyle/>
          <a:p>
            <a:pPr marL="57150" indent="0">
              <a:buNone/>
            </a:pPr>
            <a:r>
              <a:rPr lang="en-US" sz="2000" b="1" dirty="0" smtClean="0"/>
              <a:t>Topics in a DMP (here: DCC Template):</a:t>
            </a:r>
          </a:p>
          <a:p>
            <a:pPr marL="57150" indent="0">
              <a:buNone/>
            </a:pPr>
            <a:endParaRPr lang="en-US" sz="1200" b="1" dirty="0" smtClean="0"/>
          </a:p>
          <a:p>
            <a:pPr marL="400050"/>
            <a:r>
              <a:rPr lang="en-GB" sz="2000" dirty="0" smtClean="0"/>
              <a:t>Data Collection</a:t>
            </a:r>
          </a:p>
          <a:p>
            <a:pPr marL="400050"/>
            <a:r>
              <a:rPr lang="en-GB" sz="2000" dirty="0" smtClean="0"/>
              <a:t>Data Documentation and Metadata</a:t>
            </a:r>
          </a:p>
          <a:p>
            <a:pPr marL="400050"/>
            <a:r>
              <a:rPr lang="en-GB" sz="2000" dirty="0" smtClean="0"/>
              <a:t>Ethics and Legal Compliance</a:t>
            </a:r>
          </a:p>
          <a:p>
            <a:pPr marL="400050"/>
            <a:r>
              <a:rPr lang="en-GB" sz="2000" dirty="0" smtClean="0"/>
              <a:t>Storage and Backup</a:t>
            </a:r>
          </a:p>
          <a:p>
            <a:pPr marL="400050"/>
            <a:r>
              <a:rPr lang="en-GB" sz="2000" dirty="0" smtClean="0"/>
              <a:t>Selection and Preservation</a:t>
            </a:r>
          </a:p>
          <a:p>
            <a:pPr marL="400050"/>
            <a:r>
              <a:rPr lang="en-GB" sz="2000" dirty="0" smtClean="0"/>
              <a:t>Data Sharing</a:t>
            </a:r>
          </a:p>
          <a:p>
            <a:pPr marL="400050"/>
            <a:r>
              <a:rPr lang="en-GB" sz="2000" dirty="0" smtClean="0"/>
              <a:t>Responsibilities and Resources</a:t>
            </a:r>
            <a:endParaRPr lang="en-GB" sz="2000" dirty="0">
              <a:solidFill>
                <a:srgbClr val="FF0000"/>
              </a:solidFill>
            </a:endParaRPr>
          </a:p>
        </p:txBody>
      </p:sp>
      <p:sp>
        <p:nvSpPr>
          <p:cNvPr id="4" name="Slide Number Placeholder 3"/>
          <p:cNvSpPr>
            <a:spLocks noGrp="1"/>
          </p:cNvSpPr>
          <p:nvPr>
            <p:ph type="sldNum" sz="quarter" idx="12"/>
          </p:nvPr>
        </p:nvSpPr>
        <p:spPr/>
        <p:txBody>
          <a:bodyPr/>
          <a:lstStyle/>
          <a:p>
            <a:fld id="{70FA6FE6-D75F-2943-8BC6-A14FE74580EA}" type="slidenum">
              <a:rPr lang="en-US" smtClean="0"/>
              <a:t>40</a:t>
            </a:fld>
            <a:endParaRPr lang="en-US"/>
          </a:p>
        </p:txBody>
      </p:sp>
      <p:sp>
        <p:nvSpPr>
          <p:cNvPr id="5" name="Rectangle 4"/>
          <p:cNvSpPr/>
          <p:nvPr/>
        </p:nvSpPr>
        <p:spPr>
          <a:xfrm>
            <a:off x="457199" y="6083278"/>
            <a:ext cx="7910689" cy="461665"/>
          </a:xfrm>
          <a:prstGeom prst="rect">
            <a:avLst/>
          </a:prstGeom>
        </p:spPr>
        <p:txBody>
          <a:bodyPr wrap="square">
            <a:spAutoFit/>
          </a:bodyPr>
          <a:lstStyle/>
          <a:p>
            <a:r>
              <a:rPr lang="en-US" sz="1200" dirty="0" smtClean="0">
                <a:solidFill>
                  <a:schemeClr val="bg1">
                    <a:lumMod val="50000"/>
                  </a:schemeClr>
                </a:solidFill>
              </a:rPr>
              <a:t>Picture: A </a:t>
            </a:r>
            <a:r>
              <a:rPr lang="en-US" sz="1200" dirty="0">
                <a:solidFill>
                  <a:schemeClr val="bg1">
                    <a:lumMod val="50000"/>
                  </a:schemeClr>
                </a:solidFill>
              </a:rPr>
              <a:t>Yellow-eyed Penguin (</a:t>
            </a:r>
            <a:r>
              <a:rPr lang="en-US" sz="1200" dirty="0" err="1">
                <a:solidFill>
                  <a:schemeClr val="bg1">
                    <a:lumMod val="50000"/>
                  </a:schemeClr>
                </a:solidFill>
              </a:rPr>
              <a:t>Megadyptes</a:t>
            </a:r>
            <a:r>
              <a:rPr lang="en-US" sz="1200" dirty="0">
                <a:solidFill>
                  <a:schemeClr val="bg1">
                    <a:lumMod val="50000"/>
                  </a:schemeClr>
                </a:solidFill>
              </a:rPr>
              <a:t> antipodes) in the Curio Bay, New Zealand by Christian </a:t>
            </a:r>
            <a:r>
              <a:rPr lang="en-US" sz="1200" dirty="0" err="1" smtClean="0">
                <a:solidFill>
                  <a:schemeClr val="bg1">
                    <a:lumMod val="50000"/>
                  </a:schemeClr>
                </a:solidFill>
              </a:rPr>
              <a:t>Mehlführer</a:t>
            </a:r>
            <a:r>
              <a:rPr lang="en-US" sz="1200" dirty="0">
                <a:solidFill>
                  <a:schemeClr val="bg1">
                    <a:lumMod val="50000"/>
                  </a:schemeClr>
                </a:solidFill>
              </a:rPr>
              <a:t> CC-BY 2.5 </a:t>
            </a:r>
            <a:r>
              <a:rPr lang="en-US" sz="1200" dirty="0">
                <a:hlinkClick r:id="rId3"/>
              </a:rPr>
              <a:t>https://commons.wikimedia.org/wiki/File:Yellow-</a:t>
            </a:r>
            <a:r>
              <a:rPr lang="en-US" sz="1200" dirty="0" smtClean="0">
                <a:hlinkClick r:id="rId3"/>
              </a:rPr>
              <a:t>eyed_Penguin_crying_MC.jpg</a:t>
            </a:r>
            <a:r>
              <a:rPr lang="en-US" sz="1200" dirty="0" smtClean="0"/>
              <a:t>  </a:t>
            </a:r>
            <a:endParaRPr lang="en-US" sz="1200" dirty="0"/>
          </a:p>
        </p:txBody>
      </p:sp>
      <p:pic>
        <p:nvPicPr>
          <p:cNvPr id="6" name="Picture 5" descr="Screen Shot 2018-11-15 at 01.10.25.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22900" y="1284832"/>
            <a:ext cx="3114322" cy="4617085"/>
          </a:xfrm>
          <a:prstGeom prst="rect">
            <a:avLst/>
          </a:prstGeom>
        </p:spPr>
      </p:pic>
    </p:spTree>
    <p:extLst>
      <p:ext uri="{BB962C8B-B14F-4D97-AF65-F5344CB8AC3E}">
        <p14:creationId xmlns:p14="http://schemas.microsoft.com/office/powerpoint/2010/main" val="220836012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US" sz="2000" dirty="0" smtClean="0"/>
              <a:t>What </a:t>
            </a:r>
            <a:r>
              <a:rPr lang="en-US" sz="2000" dirty="0"/>
              <a:t>data will you collect or create?</a:t>
            </a:r>
          </a:p>
          <a:p>
            <a:r>
              <a:rPr lang="en-US" sz="2000" dirty="0" smtClean="0"/>
              <a:t>What type, format and volume of data?</a:t>
            </a:r>
          </a:p>
          <a:p>
            <a:r>
              <a:rPr lang="en-US" sz="2000" dirty="0" smtClean="0"/>
              <a:t>Do </a:t>
            </a:r>
            <a:r>
              <a:rPr lang="en-US" sz="2000" dirty="0"/>
              <a:t>your chosen formats and software enable sharing and long-term access to the data?</a:t>
            </a:r>
          </a:p>
          <a:p>
            <a:r>
              <a:rPr lang="en-US" sz="2000" dirty="0"/>
              <a:t>Are there any existing data that you can reuse</a:t>
            </a:r>
            <a:r>
              <a:rPr lang="en-US" sz="2000" dirty="0" smtClean="0"/>
              <a:t>?</a:t>
            </a:r>
          </a:p>
          <a:p>
            <a:pPr marL="0" indent="0">
              <a:buNone/>
            </a:pPr>
            <a:endParaRPr lang="en-US" sz="2000" dirty="0"/>
          </a:p>
          <a:p>
            <a:pPr marL="0" indent="0">
              <a:buNone/>
            </a:pPr>
            <a:r>
              <a:rPr lang="en-US" sz="2000" dirty="0" smtClean="0"/>
              <a:t>How </a:t>
            </a:r>
            <a:r>
              <a:rPr lang="en-US" sz="2000" dirty="0"/>
              <a:t>will the data be collected or created</a:t>
            </a:r>
            <a:r>
              <a:rPr lang="en-US" sz="2000" dirty="0" smtClean="0"/>
              <a:t>?</a:t>
            </a:r>
          </a:p>
          <a:p>
            <a:r>
              <a:rPr lang="en-US" sz="2000" dirty="0" smtClean="0"/>
              <a:t>What </a:t>
            </a:r>
            <a:r>
              <a:rPr lang="en-US" sz="2000" dirty="0"/>
              <a:t>standards or methodologies will you use?</a:t>
            </a:r>
          </a:p>
          <a:p>
            <a:r>
              <a:rPr lang="en-US" sz="2000" dirty="0"/>
              <a:t>How will you structure and name your folders and files?</a:t>
            </a:r>
          </a:p>
          <a:p>
            <a:r>
              <a:rPr lang="en-US" sz="2000" dirty="0"/>
              <a:t>How will you handle versioning?</a:t>
            </a:r>
          </a:p>
          <a:p>
            <a:r>
              <a:rPr lang="en-US" sz="2000" dirty="0"/>
              <a:t>What quality assurance processes will you adopt?</a:t>
            </a:r>
          </a:p>
        </p:txBody>
      </p:sp>
      <p:sp>
        <p:nvSpPr>
          <p:cNvPr id="4" name="Slide Number Placeholder 3"/>
          <p:cNvSpPr>
            <a:spLocks noGrp="1"/>
          </p:cNvSpPr>
          <p:nvPr>
            <p:ph type="sldNum" sz="quarter" idx="12"/>
          </p:nvPr>
        </p:nvSpPr>
        <p:spPr/>
        <p:txBody>
          <a:bodyPr/>
          <a:lstStyle/>
          <a:p>
            <a:fld id="{70FA6FE6-D75F-2943-8BC6-A14FE74580EA}" type="slidenum">
              <a:rPr lang="en-US" smtClean="0"/>
              <a:t>41</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a:t>
            </a:r>
            <a:r>
              <a:rPr lang="de-DE" sz="3600" b="1" dirty="0" err="1" smtClean="0"/>
              <a:t>Collection</a:t>
            </a:r>
            <a:endParaRPr lang="en-US" sz="3600" b="1" dirty="0"/>
          </a:p>
        </p:txBody>
      </p:sp>
      <p:sp>
        <p:nvSpPr>
          <p:cNvPr id="2" name="TextBox 1"/>
          <p:cNvSpPr txBox="1"/>
          <p:nvPr/>
        </p:nvSpPr>
        <p:spPr>
          <a:xfrm>
            <a:off x="457200" y="6411035"/>
            <a:ext cx="7635849" cy="276999"/>
          </a:xfrm>
          <a:prstGeom prst="rect">
            <a:avLst/>
          </a:prstGeom>
          <a:noFill/>
        </p:spPr>
        <p:txBody>
          <a:bodyPr wrap="none" rtlCol="0">
            <a:spAutoFit/>
          </a:bodyPr>
          <a:lstStyle/>
          <a:p>
            <a:r>
              <a:rPr lang="en-US" sz="1200" dirty="0" smtClean="0">
                <a:solidFill>
                  <a:schemeClr val="tx1">
                    <a:lumMod val="50000"/>
                    <a:lumOff val="50000"/>
                  </a:schemeClr>
                </a:solidFill>
              </a:rPr>
              <a:t>Source: Digital </a:t>
            </a:r>
            <a:r>
              <a:rPr lang="en-US" sz="1200" dirty="0" err="1" smtClean="0">
                <a:solidFill>
                  <a:schemeClr val="tx1">
                    <a:lumMod val="50000"/>
                    <a:lumOff val="50000"/>
                  </a:schemeClr>
                </a:solidFill>
              </a:rPr>
              <a:t>Curation</a:t>
            </a:r>
            <a:r>
              <a:rPr lang="en-US" sz="1200" dirty="0" smtClean="0">
                <a:solidFill>
                  <a:schemeClr val="tx1">
                    <a:lumMod val="50000"/>
                    <a:lumOff val="50000"/>
                  </a:schemeClr>
                </a:solidFill>
              </a:rPr>
              <a:t> Centre: DCC Template, online</a:t>
            </a:r>
            <a:r>
              <a:rPr lang="en-US" sz="1200" dirty="0">
                <a:solidFill>
                  <a:schemeClr val="tx1">
                    <a:lumMod val="50000"/>
                    <a:lumOff val="50000"/>
                  </a:schemeClr>
                </a:solidFill>
              </a:rPr>
              <a:t>: </a:t>
            </a:r>
            <a:r>
              <a:rPr lang="en-US" sz="1200" dirty="0">
                <a:solidFill>
                  <a:schemeClr val="tx1">
                    <a:lumMod val="50000"/>
                    <a:lumOff val="50000"/>
                  </a:schemeClr>
                </a:solidFill>
                <a:hlinkClick r:id="rId3"/>
              </a:rPr>
              <a:t>https://dmponline.dcc.ac.uk/template_export/1638514350.</a:t>
            </a:r>
            <a:r>
              <a:rPr lang="en-US" sz="1200" dirty="0" smtClean="0">
                <a:solidFill>
                  <a:schemeClr val="tx1">
                    <a:lumMod val="50000"/>
                    <a:lumOff val="50000"/>
                  </a:schemeClr>
                </a:solidFill>
                <a:hlinkClick r:id="rId3"/>
              </a:rPr>
              <a:t>pdf</a:t>
            </a:r>
            <a:r>
              <a:rPr lang="en-US" sz="1200" dirty="0" smtClean="0">
                <a:solidFill>
                  <a:schemeClr val="tx1">
                    <a:lumMod val="50000"/>
                    <a:lumOff val="50000"/>
                  </a:schemeClr>
                </a:solidFill>
              </a:rPr>
              <a:t> </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253384622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GB" sz="2000" b="1" dirty="0" smtClean="0">
                <a:ea typeface="MS PGothic" charset="0"/>
              </a:rPr>
              <a:t>➽ Avoid automatically generated filenames</a:t>
            </a:r>
            <a:r>
              <a:rPr lang="en-GB" sz="2000" dirty="0" smtClean="0">
                <a:ea typeface="MS PGothic" charset="0"/>
              </a:rPr>
              <a:t>, e.g. of digital cameras</a:t>
            </a:r>
            <a:endParaRPr lang="en-GB" sz="2000" b="1" dirty="0" smtClean="0">
              <a:ea typeface="MS PGothic" charset="0"/>
            </a:endParaRPr>
          </a:p>
          <a:p>
            <a:pPr marL="0" indent="0">
              <a:buNone/>
            </a:pPr>
            <a:r>
              <a:rPr lang="en-GB" sz="2000" b="1" dirty="0" smtClean="0">
                <a:ea typeface="MS PGothic" charset="0"/>
              </a:rPr>
              <a:t>➽ </a:t>
            </a:r>
            <a:r>
              <a:rPr lang="en-GB" sz="2000" dirty="0" smtClean="0">
                <a:ea typeface="MS PGothic" charset="0"/>
              </a:rPr>
              <a:t>Think about </a:t>
            </a:r>
            <a:r>
              <a:rPr lang="en-GB" sz="2000" b="1" dirty="0" smtClean="0">
                <a:ea typeface="MS PGothic" charset="0"/>
              </a:rPr>
              <a:t>naming conventions </a:t>
            </a:r>
            <a:r>
              <a:rPr lang="en-GB" sz="2000" dirty="0" smtClean="0">
                <a:ea typeface="MS PGothic" charset="0"/>
              </a:rPr>
              <a:t>and the </a:t>
            </a:r>
            <a:r>
              <a:rPr lang="en-GB" sz="2000" b="1" dirty="0" smtClean="0">
                <a:ea typeface="MS PGothic" charset="0"/>
              </a:rPr>
              <a:t>order</a:t>
            </a:r>
            <a:r>
              <a:rPr lang="en-GB" sz="2000" dirty="0" smtClean="0">
                <a:ea typeface="MS PGothic" charset="0"/>
              </a:rPr>
              <a:t> of your files</a:t>
            </a:r>
            <a:r>
              <a:rPr lang="en-GB" sz="2000" b="1" dirty="0" smtClean="0">
                <a:ea typeface="MS PGothic" charset="0"/>
              </a:rPr>
              <a:t> </a:t>
            </a:r>
          </a:p>
          <a:p>
            <a:pPr marL="0" indent="0">
              <a:buNone/>
            </a:pPr>
            <a:r>
              <a:rPr lang="en-GB" sz="2000" b="1" dirty="0" smtClean="0">
                <a:ea typeface="MS PGothic" charset="0"/>
              </a:rPr>
              <a:t>➽ Use open </a:t>
            </a:r>
            <a:r>
              <a:rPr lang="en-GB" sz="2000" dirty="0" smtClean="0">
                <a:ea typeface="MS PGothic" charset="0"/>
              </a:rPr>
              <a:t>or</a:t>
            </a:r>
            <a:r>
              <a:rPr lang="en-GB" sz="2000" b="1" dirty="0" smtClean="0">
                <a:ea typeface="MS PGothic" charset="0"/>
              </a:rPr>
              <a:t> standard formats</a:t>
            </a:r>
          </a:p>
          <a:p>
            <a:pPr marL="0" indent="0">
              <a:buNone/>
            </a:pPr>
            <a:r>
              <a:rPr lang="en-GB" sz="2000" b="1" dirty="0" smtClean="0">
                <a:ea typeface="MS PGothic" charset="0"/>
              </a:rPr>
              <a:t>➽</a:t>
            </a:r>
            <a:r>
              <a:rPr lang="en-GB" sz="2000" dirty="0" smtClean="0"/>
              <a:t> </a:t>
            </a:r>
            <a:r>
              <a:rPr lang="en-GB" sz="2000" dirty="0">
                <a:ea typeface="MS PGothic" charset="0"/>
              </a:rPr>
              <a:t>Remember </a:t>
            </a:r>
            <a:r>
              <a:rPr lang="en-GB" sz="2000" dirty="0" err="1">
                <a:ea typeface="MS PGothic" charset="0"/>
              </a:rPr>
              <a:t>Wordstar</a:t>
            </a:r>
            <a:r>
              <a:rPr lang="en-GB" sz="2000" dirty="0">
                <a:ea typeface="MS PGothic" charset="0"/>
              </a:rPr>
              <a:t>?!? </a:t>
            </a:r>
            <a:r>
              <a:rPr lang="en-GB" sz="2000" b="1" dirty="0" smtClean="0"/>
              <a:t>Archive format </a:t>
            </a:r>
            <a:r>
              <a:rPr lang="en-GB" sz="2000" dirty="0" smtClean="0"/>
              <a:t>will maybe be different from </a:t>
            </a:r>
            <a:r>
              <a:rPr lang="en-GB" sz="2000" b="1" dirty="0" smtClean="0"/>
              <a:t>working format</a:t>
            </a:r>
          </a:p>
          <a:p>
            <a:pPr marL="0" indent="0">
              <a:buNone/>
            </a:pPr>
            <a:r>
              <a:rPr lang="en-GB" sz="2000" b="1" dirty="0" smtClean="0">
                <a:ea typeface="MS PGothic" charset="0"/>
              </a:rPr>
              <a:t>➽ </a:t>
            </a:r>
            <a:r>
              <a:rPr lang="en-GB" sz="2000" dirty="0" smtClean="0">
                <a:ea typeface="MS PGothic" charset="0"/>
              </a:rPr>
              <a:t>Thinking about these matter first and creating a </a:t>
            </a:r>
            <a:r>
              <a:rPr lang="en-GB" sz="2000" b="1" dirty="0" smtClean="0">
                <a:ea typeface="MS PGothic" charset="0"/>
              </a:rPr>
              <a:t>structure</a:t>
            </a:r>
            <a:r>
              <a:rPr lang="en-GB" sz="2000" dirty="0" smtClean="0">
                <a:ea typeface="MS PGothic" charset="0"/>
              </a:rPr>
              <a:t> that is FUTURE proof, will save you a lot of time afterwards and act as booster for your individual research and especially for </a:t>
            </a:r>
            <a:r>
              <a:rPr lang="en-GB" sz="2000" b="1" dirty="0" smtClean="0">
                <a:ea typeface="MS PGothic" charset="0"/>
              </a:rPr>
              <a:t>team efficiency</a:t>
            </a:r>
          </a:p>
          <a:p>
            <a:pPr marL="0" indent="0">
              <a:buNone/>
            </a:pPr>
            <a:r>
              <a:rPr lang="en-GB" sz="2000" b="1" dirty="0" smtClean="0">
                <a:ea typeface="MS PGothic" charset="0"/>
              </a:rPr>
              <a:t>➽ </a:t>
            </a:r>
            <a:r>
              <a:rPr lang="en-GB" sz="2000" dirty="0" smtClean="0"/>
              <a:t>Use tools to </a:t>
            </a:r>
            <a:r>
              <a:rPr lang="en-GB" sz="2000" b="1" dirty="0" smtClean="0"/>
              <a:t>find research data </a:t>
            </a:r>
            <a:r>
              <a:rPr lang="en-GB" sz="2000" dirty="0" smtClean="0"/>
              <a:t>(e.g. re3data: </a:t>
            </a:r>
            <a:r>
              <a:rPr lang="en-GB" sz="2000" dirty="0" smtClean="0">
                <a:hlinkClick r:id="rId3"/>
              </a:rPr>
              <a:t>https://www.re3data.org/</a:t>
            </a:r>
            <a:r>
              <a:rPr lang="en-GB" sz="2000" dirty="0" smtClean="0"/>
              <a:t>)</a:t>
            </a:r>
          </a:p>
          <a:p>
            <a:pPr marL="0" indent="0">
              <a:buNone/>
            </a:pPr>
            <a:r>
              <a:rPr lang="en-GB" sz="2000" b="1" dirty="0" smtClean="0">
                <a:ea typeface="MS PGothic" charset="0"/>
              </a:rPr>
              <a:t>➽ </a:t>
            </a:r>
            <a:r>
              <a:rPr lang="en-GB" sz="2000" dirty="0" smtClean="0">
                <a:ea typeface="MS PGothic" charset="0"/>
              </a:rPr>
              <a:t>If </a:t>
            </a:r>
            <a:r>
              <a:rPr lang="en-GB" sz="2000" dirty="0">
                <a:ea typeface="MS PGothic" charset="0"/>
              </a:rPr>
              <a:t>you like it, cite it</a:t>
            </a:r>
            <a:r>
              <a:rPr lang="en-GB" sz="2000" dirty="0" smtClean="0">
                <a:ea typeface="MS PGothic" charset="0"/>
              </a:rPr>
              <a:t>!</a:t>
            </a:r>
            <a:r>
              <a:rPr lang="en-GB" sz="2000" dirty="0" smtClean="0"/>
              <a:t> </a:t>
            </a:r>
            <a:r>
              <a:rPr lang="en-GB" sz="2000" b="1" dirty="0" smtClean="0">
                <a:ea typeface="MS PGothic" charset="0"/>
              </a:rPr>
              <a:t>Get acquainted with Data (and Software) Citation</a:t>
            </a:r>
            <a:endParaRPr lang="en-GB" sz="2000" dirty="0" smtClean="0"/>
          </a:p>
          <a:p>
            <a:pPr marL="0" indent="0">
              <a:buNone/>
            </a:pPr>
            <a:endParaRPr lang="en-GB"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42</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a:t>Data </a:t>
            </a:r>
            <a:r>
              <a:rPr lang="de-DE" sz="3600" b="1" dirty="0" err="1"/>
              <a:t>Collection</a:t>
            </a:r>
            <a:endParaRPr lang="en-US" sz="3600" b="1" dirty="0"/>
          </a:p>
        </p:txBody>
      </p:sp>
    </p:spTree>
    <p:extLst>
      <p:ext uri="{BB962C8B-B14F-4D97-AF65-F5344CB8AC3E}">
        <p14:creationId xmlns:p14="http://schemas.microsoft.com/office/powerpoint/2010/main" val="409730917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57150" indent="0">
              <a:buNone/>
            </a:pPr>
            <a:r>
              <a:rPr lang="en-US" sz="2000" dirty="0" smtClean="0"/>
              <a:t>What </a:t>
            </a:r>
            <a:r>
              <a:rPr lang="en-US" sz="2000" dirty="0"/>
              <a:t>documentation and metadata will accompany the data</a:t>
            </a:r>
            <a:r>
              <a:rPr lang="en-US" sz="2000" dirty="0" smtClean="0"/>
              <a:t>?</a:t>
            </a:r>
          </a:p>
          <a:p>
            <a:r>
              <a:rPr lang="en-US" sz="2000" dirty="0" smtClean="0"/>
              <a:t>What </a:t>
            </a:r>
            <a:r>
              <a:rPr lang="en-US" sz="2000" dirty="0"/>
              <a:t>information is needed for the data to be to be read and interpreted in the future?</a:t>
            </a:r>
          </a:p>
          <a:p>
            <a:r>
              <a:rPr lang="en-US" sz="2000" dirty="0"/>
              <a:t>How will you capture / create this </a:t>
            </a:r>
            <a:r>
              <a:rPr lang="en-US" sz="2000" dirty="0" smtClean="0"/>
              <a:t/>
            </a:r>
            <a:br>
              <a:rPr lang="en-US" sz="2000" dirty="0" smtClean="0"/>
            </a:br>
            <a:r>
              <a:rPr lang="en-US" sz="2000" dirty="0" smtClean="0"/>
              <a:t>documentation </a:t>
            </a:r>
            <a:r>
              <a:rPr lang="en-US" sz="2000" dirty="0"/>
              <a:t>and metadata?</a:t>
            </a:r>
          </a:p>
          <a:p>
            <a:r>
              <a:rPr lang="en-US" sz="2000" dirty="0"/>
              <a:t>What metadata standards will </a:t>
            </a:r>
            <a:r>
              <a:rPr lang="en-US" sz="2000" dirty="0" smtClean="0"/>
              <a:t/>
            </a:r>
            <a:br>
              <a:rPr lang="en-US" sz="2000" dirty="0" smtClean="0"/>
            </a:br>
            <a:r>
              <a:rPr lang="en-US" sz="2000" dirty="0" smtClean="0"/>
              <a:t>you </a:t>
            </a:r>
            <a:r>
              <a:rPr lang="en-US" sz="2000" dirty="0"/>
              <a:t>use and why?</a:t>
            </a:r>
          </a:p>
        </p:txBody>
      </p:sp>
      <p:sp>
        <p:nvSpPr>
          <p:cNvPr id="4" name="Slide Number Placeholder 3"/>
          <p:cNvSpPr>
            <a:spLocks noGrp="1"/>
          </p:cNvSpPr>
          <p:nvPr>
            <p:ph type="sldNum" sz="quarter" idx="12"/>
          </p:nvPr>
        </p:nvSpPr>
        <p:spPr/>
        <p:txBody>
          <a:bodyPr/>
          <a:lstStyle/>
          <a:p>
            <a:fld id="{70FA6FE6-D75F-2943-8BC6-A14FE74580EA}" type="slidenum">
              <a:rPr lang="en-US" smtClean="0"/>
              <a:t>43</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a:t>
            </a:r>
            <a:r>
              <a:rPr lang="de-DE" sz="3600" b="1" dirty="0" err="1" smtClean="0"/>
              <a:t>Documentation</a:t>
            </a:r>
            <a:r>
              <a:rPr lang="de-DE" sz="3600" b="1" dirty="0" smtClean="0"/>
              <a:t> </a:t>
            </a:r>
            <a:r>
              <a:rPr lang="de-DE" sz="3600" b="1" dirty="0" err="1" smtClean="0"/>
              <a:t>and</a:t>
            </a:r>
            <a:r>
              <a:rPr lang="de-DE" sz="3600" b="1" dirty="0" smtClean="0"/>
              <a:t> </a:t>
            </a:r>
            <a:r>
              <a:rPr lang="de-DE" sz="3600" b="1" dirty="0" err="1" smtClean="0"/>
              <a:t>Metadata</a:t>
            </a:r>
            <a:endParaRPr lang="en-US" sz="3600" b="1" dirty="0"/>
          </a:p>
        </p:txBody>
      </p:sp>
      <p:sp>
        <p:nvSpPr>
          <p:cNvPr id="6" name="TextBox 5"/>
          <p:cNvSpPr txBox="1"/>
          <p:nvPr/>
        </p:nvSpPr>
        <p:spPr>
          <a:xfrm>
            <a:off x="457200" y="6411035"/>
            <a:ext cx="7597452" cy="461665"/>
          </a:xfrm>
          <a:prstGeom prst="rect">
            <a:avLst/>
          </a:prstGeom>
          <a:noFill/>
        </p:spPr>
        <p:txBody>
          <a:bodyPr wrap="none" rtlCol="0">
            <a:spAutoFit/>
          </a:bodyPr>
          <a:lstStyle/>
          <a:p>
            <a:r>
              <a:rPr lang="en-US" sz="1200" dirty="0" smtClean="0">
                <a:solidFill>
                  <a:schemeClr val="tx1">
                    <a:lumMod val="50000"/>
                    <a:lumOff val="50000"/>
                  </a:schemeClr>
                </a:solidFill>
              </a:rPr>
              <a:t>Source: Digital </a:t>
            </a:r>
            <a:r>
              <a:rPr lang="en-US" sz="1200" dirty="0" err="1" smtClean="0">
                <a:solidFill>
                  <a:schemeClr val="tx1">
                    <a:lumMod val="50000"/>
                    <a:lumOff val="50000"/>
                  </a:schemeClr>
                </a:solidFill>
              </a:rPr>
              <a:t>Curation</a:t>
            </a:r>
            <a:r>
              <a:rPr lang="en-US" sz="1200" dirty="0" smtClean="0">
                <a:solidFill>
                  <a:schemeClr val="tx1">
                    <a:lumMod val="50000"/>
                    <a:lumOff val="50000"/>
                  </a:schemeClr>
                </a:solidFill>
              </a:rPr>
              <a:t> Centre: DCC Template, online</a:t>
            </a:r>
            <a:r>
              <a:rPr lang="en-US" sz="1200" dirty="0">
                <a:solidFill>
                  <a:schemeClr val="tx1">
                    <a:lumMod val="50000"/>
                    <a:lumOff val="50000"/>
                  </a:schemeClr>
                </a:solidFill>
              </a:rPr>
              <a:t>: </a:t>
            </a:r>
            <a:r>
              <a:rPr lang="en-US" sz="1200" dirty="0">
                <a:solidFill>
                  <a:schemeClr val="tx1">
                    <a:lumMod val="50000"/>
                    <a:lumOff val="50000"/>
                  </a:schemeClr>
                </a:solidFill>
                <a:hlinkClick r:id="rId3"/>
              </a:rPr>
              <a:t>https://dmponline.dcc.ac.uk/template_export/1638514350.</a:t>
            </a:r>
            <a:r>
              <a:rPr lang="en-US" sz="1200" dirty="0" smtClean="0">
                <a:solidFill>
                  <a:schemeClr val="tx1">
                    <a:lumMod val="50000"/>
                    <a:lumOff val="50000"/>
                  </a:schemeClr>
                </a:solidFill>
                <a:hlinkClick r:id="rId3"/>
              </a:rPr>
              <a:t>pdf</a:t>
            </a:r>
            <a:r>
              <a:rPr lang="en-US" sz="1200" dirty="0" smtClean="0">
                <a:solidFill>
                  <a:schemeClr val="tx1">
                    <a:lumMod val="50000"/>
                    <a:lumOff val="50000"/>
                  </a:schemeClr>
                </a:solidFill>
              </a:rPr>
              <a:t> </a:t>
            </a:r>
          </a:p>
          <a:p>
            <a:r>
              <a:rPr lang="en-US" sz="1200" dirty="0" smtClean="0">
                <a:solidFill>
                  <a:schemeClr val="tx1">
                    <a:lumMod val="50000"/>
                    <a:lumOff val="50000"/>
                  </a:schemeClr>
                </a:solidFill>
              </a:rPr>
              <a:t>Picture: Otto, the Open Access Otter, by Katha </a:t>
            </a:r>
            <a:r>
              <a:rPr lang="en-US" sz="1200" dirty="0" err="1" smtClean="0">
                <a:solidFill>
                  <a:schemeClr val="tx1">
                    <a:lumMod val="50000"/>
                    <a:lumOff val="50000"/>
                  </a:schemeClr>
                </a:solidFill>
              </a:rPr>
              <a:t>Diederichs</a:t>
            </a:r>
            <a:r>
              <a:rPr lang="en-US" sz="1200" dirty="0" smtClean="0">
                <a:solidFill>
                  <a:schemeClr val="tx1">
                    <a:lumMod val="50000"/>
                    <a:lumOff val="50000"/>
                  </a:schemeClr>
                </a:solidFill>
              </a:rPr>
              <a:t>, CC-BY 4.0</a:t>
            </a:r>
            <a:endParaRPr lang="en-US" sz="1200" dirty="0">
              <a:solidFill>
                <a:schemeClr val="tx1">
                  <a:lumMod val="50000"/>
                  <a:lumOff val="50000"/>
                </a:schemeClr>
              </a:solidFill>
            </a:endParaRPr>
          </a:p>
        </p:txBody>
      </p:sp>
      <p:pic>
        <p:nvPicPr>
          <p:cNvPr id="2" name="Picture 1" descr="Screen Shot 2018-11-08 at 10.29.29.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34138" y="2455334"/>
            <a:ext cx="4165551" cy="2956473"/>
          </a:xfrm>
          <a:prstGeom prst="rect">
            <a:avLst/>
          </a:prstGeom>
        </p:spPr>
      </p:pic>
    </p:spTree>
    <p:extLst>
      <p:ext uri="{BB962C8B-B14F-4D97-AF65-F5344CB8AC3E}">
        <p14:creationId xmlns:p14="http://schemas.microsoft.com/office/powerpoint/2010/main" val="159842255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de-DE" sz="2400" b="1" dirty="0" smtClean="0">
                <a:ea typeface="MS PGothic" charset="0"/>
              </a:rPr>
              <a:t>➽ </a:t>
            </a:r>
            <a:r>
              <a:rPr lang="en-US" sz="2200" dirty="0" smtClean="0"/>
              <a:t>R1.3</a:t>
            </a:r>
            <a:r>
              <a:rPr lang="en-US" sz="2200" dirty="0"/>
              <a:t>. (Meta)data meet </a:t>
            </a:r>
            <a:r>
              <a:rPr lang="en-US" sz="2200" dirty="0">
                <a:solidFill>
                  <a:srgbClr val="77933C"/>
                </a:solidFill>
              </a:rPr>
              <a:t>domain-relevant community standards</a:t>
            </a:r>
          </a:p>
          <a:p>
            <a:pPr marL="0" indent="0">
              <a:buNone/>
            </a:pPr>
            <a:r>
              <a:rPr lang="de-DE" sz="2400" b="1" dirty="0" smtClean="0">
                <a:ea typeface="MS PGothic" charset="0"/>
              </a:rPr>
              <a:t>➽ </a:t>
            </a:r>
            <a:r>
              <a:rPr lang="en-US" sz="2200" dirty="0" smtClean="0"/>
              <a:t>Metadata </a:t>
            </a:r>
            <a:r>
              <a:rPr lang="en-US" sz="2200" dirty="0"/>
              <a:t>are “data about data” </a:t>
            </a:r>
            <a:endParaRPr lang="en-US" sz="2200" dirty="0" smtClean="0"/>
          </a:p>
          <a:p>
            <a:pPr marL="0" lvl="1" indent="0">
              <a:buNone/>
            </a:pPr>
            <a:r>
              <a:rPr lang="de-DE" sz="2400" b="1" dirty="0" smtClean="0">
                <a:ea typeface="MS PGothic" charset="0"/>
              </a:rPr>
              <a:t>➽ </a:t>
            </a:r>
            <a:r>
              <a:rPr lang="en-US" sz="2200" dirty="0" smtClean="0"/>
              <a:t>Metadata </a:t>
            </a:r>
            <a:r>
              <a:rPr lang="en-US" sz="2200" dirty="0"/>
              <a:t>are a love letter to the </a:t>
            </a:r>
            <a:br>
              <a:rPr lang="en-US" sz="2200" dirty="0"/>
            </a:br>
            <a:r>
              <a:rPr lang="en-US" sz="2200" dirty="0" smtClean="0"/>
              <a:t>future</a:t>
            </a:r>
            <a:endParaRPr lang="en-US" sz="2200" dirty="0"/>
          </a:p>
          <a:p>
            <a:pPr marL="0" indent="0">
              <a:buNone/>
            </a:pPr>
            <a:r>
              <a:rPr lang="de-DE" sz="2400" b="1" dirty="0" smtClean="0">
                <a:ea typeface="MS PGothic" charset="0"/>
              </a:rPr>
              <a:t>➽ </a:t>
            </a:r>
            <a:r>
              <a:rPr lang="en-US" sz="2200" dirty="0" smtClean="0"/>
              <a:t>Metadata </a:t>
            </a:r>
            <a:r>
              <a:rPr lang="en-US" sz="2200" dirty="0"/>
              <a:t>are used to describe </a:t>
            </a:r>
            <a:r>
              <a:rPr lang="en-US" sz="2200" dirty="0" smtClean="0"/>
              <a:t/>
            </a:r>
            <a:br>
              <a:rPr lang="en-US" sz="2200" dirty="0" smtClean="0"/>
            </a:br>
            <a:r>
              <a:rPr lang="en-US" sz="2200" dirty="0" smtClean="0"/>
              <a:t>and </a:t>
            </a:r>
            <a:r>
              <a:rPr lang="en-US" sz="2200" dirty="0"/>
              <a:t>organize data: formal </a:t>
            </a:r>
            <a:r>
              <a:rPr lang="en-US" sz="2200" dirty="0" smtClean="0"/>
              <a:t/>
            </a:r>
            <a:br>
              <a:rPr lang="en-US" sz="2200" dirty="0" smtClean="0"/>
            </a:br>
            <a:r>
              <a:rPr lang="en-US" sz="2200" dirty="0" smtClean="0"/>
              <a:t>description </a:t>
            </a:r>
            <a:r>
              <a:rPr lang="en-US" sz="2200" dirty="0"/>
              <a:t>and content </a:t>
            </a:r>
            <a:r>
              <a:rPr lang="en-US" sz="2200" dirty="0" smtClean="0"/>
              <a:t/>
            </a:r>
            <a:br>
              <a:rPr lang="en-US" sz="2200" dirty="0" smtClean="0"/>
            </a:br>
            <a:r>
              <a:rPr lang="en-US" sz="2200" dirty="0" smtClean="0"/>
              <a:t>description</a:t>
            </a:r>
            <a:endParaRPr lang="en-US" sz="2200" dirty="0"/>
          </a:p>
          <a:p>
            <a:pPr marL="0" indent="0">
              <a:buNone/>
            </a:pPr>
            <a:r>
              <a:rPr lang="de-DE" sz="2400" b="1" dirty="0" smtClean="0">
                <a:ea typeface="MS PGothic" charset="0"/>
              </a:rPr>
              <a:t>➽ </a:t>
            </a:r>
            <a:r>
              <a:rPr lang="en-US" sz="2200" dirty="0" smtClean="0"/>
              <a:t>Standards </a:t>
            </a:r>
            <a:r>
              <a:rPr lang="en-US" sz="2200" dirty="0"/>
              <a:t>for Metadata to </a:t>
            </a:r>
            <a:r>
              <a:rPr lang="en-US" sz="2200" dirty="0" smtClean="0"/>
              <a:t/>
            </a:r>
            <a:br>
              <a:rPr lang="en-US" sz="2200" dirty="0" smtClean="0"/>
            </a:br>
            <a:r>
              <a:rPr lang="en-US" sz="2200" dirty="0" smtClean="0"/>
              <a:t>enhance </a:t>
            </a:r>
            <a:r>
              <a:rPr lang="en-US" sz="2200" dirty="0"/>
              <a:t>interoperability </a:t>
            </a:r>
            <a:r>
              <a:rPr lang="en-US" sz="2200" dirty="0" smtClean="0"/>
              <a:t/>
            </a:r>
            <a:br>
              <a:rPr lang="en-US" sz="2200" dirty="0" smtClean="0"/>
            </a:br>
            <a:r>
              <a:rPr lang="en-US" sz="2200" dirty="0" smtClean="0"/>
              <a:t>(</a:t>
            </a:r>
            <a:r>
              <a:rPr lang="en-US" sz="2200" dirty="0"/>
              <a:t>disciplinary and generic</a:t>
            </a:r>
            <a:r>
              <a:rPr lang="en-US" sz="2200" dirty="0" smtClean="0"/>
              <a:t>)</a:t>
            </a:r>
          </a:p>
          <a:p>
            <a:pPr marL="0" indent="0">
              <a:buNone/>
            </a:pPr>
            <a:r>
              <a:rPr lang="de-DE" sz="2400" b="1" dirty="0" smtClean="0">
                <a:ea typeface="MS PGothic" charset="0"/>
              </a:rPr>
              <a:t>➽ Transparent </a:t>
            </a:r>
            <a:r>
              <a:rPr lang="de-DE" sz="2400" b="1" dirty="0" err="1" smtClean="0">
                <a:ea typeface="MS PGothic" charset="0"/>
              </a:rPr>
              <a:t>Documentation</a:t>
            </a:r>
            <a:r>
              <a:rPr lang="de-DE" sz="2400" b="1" dirty="0" smtClean="0">
                <a:ea typeface="MS PGothic" charset="0"/>
              </a:rPr>
              <a:t> </a:t>
            </a:r>
            <a:r>
              <a:rPr lang="de-DE" sz="2400" dirty="0" err="1" smtClean="0">
                <a:ea typeface="MS PGothic" charset="0"/>
              </a:rPr>
              <a:t>includes</a:t>
            </a:r>
            <a:r>
              <a:rPr lang="de-DE" sz="2400" dirty="0" smtClean="0">
                <a:ea typeface="MS PGothic" charset="0"/>
              </a:rPr>
              <a:t> </a:t>
            </a:r>
            <a:r>
              <a:rPr lang="de-DE" sz="2400" dirty="0" err="1" smtClean="0">
                <a:ea typeface="MS PGothic" charset="0"/>
              </a:rPr>
              <a:t>project</a:t>
            </a:r>
            <a:r>
              <a:rPr lang="de-DE" sz="2400" dirty="0" smtClean="0">
                <a:ea typeface="MS PGothic" charset="0"/>
              </a:rPr>
              <a:t> </a:t>
            </a:r>
            <a:r>
              <a:rPr lang="de-DE" sz="2400" dirty="0" err="1" smtClean="0">
                <a:ea typeface="MS PGothic" charset="0"/>
              </a:rPr>
              <a:t>description</a:t>
            </a:r>
            <a:r>
              <a:rPr lang="de-DE" sz="2400" dirty="0" smtClean="0">
                <a:ea typeface="MS PGothic" charset="0"/>
              </a:rPr>
              <a:t>, </a:t>
            </a:r>
            <a:r>
              <a:rPr lang="de-DE" sz="2400" dirty="0" err="1" smtClean="0">
                <a:ea typeface="MS PGothic" charset="0"/>
              </a:rPr>
              <a:t>aims</a:t>
            </a:r>
            <a:r>
              <a:rPr lang="de-DE" sz="2400" dirty="0" smtClean="0">
                <a:ea typeface="MS PGothic" charset="0"/>
              </a:rPr>
              <a:t>, </a:t>
            </a:r>
            <a:r>
              <a:rPr lang="de-DE" sz="2400" dirty="0" err="1" smtClean="0">
                <a:ea typeface="MS PGothic" charset="0"/>
              </a:rPr>
              <a:t>methods</a:t>
            </a:r>
            <a:r>
              <a:rPr lang="de-DE" sz="2400" dirty="0" smtClean="0">
                <a:ea typeface="MS PGothic" charset="0"/>
              </a:rPr>
              <a:t>, </a:t>
            </a:r>
            <a:r>
              <a:rPr lang="de-DE" sz="2400" dirty="0" err="1" smtClean="0">
                <a:ea typeface="MS PGothic" charset="0"/>
              </a:rPr>
              <a:t>data</a:t>
            </a:r>
            <a:r>
              <a:rPr lang="de-DE" sz="2400" dirty="0" smtClean="0">
                <a:ea typeface="MS PGothic" charset="0"/>
              </a:rPr>
              <a:t> </a:t>
            </a:r>
            <a:r>
              <a:rPr lang="de-DE" sz="2400" dirty="0" err="1" smtClean="0">
                <a:ea typeface="MS PGothic" charset="0"/>
              </a:rPr>
              <a:t>cleaning</a:t>
            </a:r>
            <a:r>
              <a:rPr lang="de-DE" sz="2400" dirty="0" smtClean="0">
                <a:ea typeface="MS PGothic" charset="0"/>
              </a:rPr>
              <a:t>, </a:t>
            </a:r>
            <a:r>
              <a:rPr lang="de-DE" sz="2400" dirty="0" err="1" smtClean="0">
                <a:ea typeface="MS PGothic" charset="0"/>
              </a:rPr>
              <a:t>versioning</a:t>
            </a:r>
            <a:r>
              <a:rPr lang="de-DE" sz="2400" dirty="0" smtClean="0">
                <a:ea typeface="MS PGothic" charset="0"/>
              </a:rPr>
              <a:t>, etc.  (= </a:t>
            </a:r>
            <a:r>
              <a:rPr lang="de-DE" sz="2400" dirty="0" err="1" smtClean="0">
                <a:ea typeface="MS PGothic" charset="0"/>
              </a:rPr>
              <a:t>your</a:t>
            </a:r>
            <a:r>
              <a:rPr lang="de-DE" sz="2400" dirty="0" smtClean="0">
                <a:ea typeface="MS PGothic" charset="0"/>
              </a:rPr>
              <a:t> </a:t>
            </a:r>
            <a:r>
              <a:rPr lang="de-DE" sz="2400" dirty="0" err="1" smtClean="0">
                <a:ea typeface="MS PGothic" charset="0"/>
              </a:rPr>
              <a:t>detailed</a:t>
            </a:r>
            <a:r>
              <a:rPr lang="de-DE" sz="2400" dirty="0" smtClean="0">
                <a:ea typeface="MS PGothic" charset="0"/>
              </a:rPr>
              <a:t> </a:t>
            </a:r>
            <a:r>
              <a:rPr lang="de-DE" sz="2400" dirty="0" err="1" smtClean="0">
                <a:ea typeface="MS PGothic" charset="0"/>
              </a:rPr>
              <a:t>data</a:t>
            </a:r>
            <a:r>
              <a:rPr lang="de-DE" sz="2400" dirty="0" smtClean="0">
                <a:ea typeface="MS PGothic" charset="0"/>
              </a:rPr>
              <a:t> </a:t>
            </a:r>
            <a:r>
              <a:rPr lang="de-DE" sz="2400" dirty="0" err="1" smtClean="0">
                <a:ea typeface="MS PGothic" charset="0"/>
              </a:rPr>
              <a:t>management</a:t>
            </a:r>
            <a:r>
              <a:rPr lang="de-DE" sz="2400" dirty="0" smtClean="0">
                <a:ea typeface="MS PGothic" charset="0"/>
              </a:rPr>
              <a:t> plan) </a:t>
            </a:r>
            <a:endParaRPr lang="en-US" sz="2200" dirty="0"/>
          </a:p>
        </p:txBody>
      </p:sp>
      <p:sp>
        <p:nvSpPr>
          <p:cNvPr id="4" name="Slide Number Placeholder 3"/>
          <p:cNvSpPr>
            <a:spLocks noGrp="1"/>
          </p:cNvSpPr>
          <p:nvPr>
            <p:ph type="sldNum" sz="quarter" idx="12"/>
          </p:nvPr>
        </p:nvSpPr>
        <p:spPr/>
        <p:txBody>
          <a:bodyPr/>
          <a:lstStyle/>
          <a:p>
            <a:fld id="{70FA6FE6-D75F-2943-8BC6-A14FE74580EA}" type="slidenum">
              <a:rPr lang="en-US" smtClean="0"/>
              <a:t>44</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a:t>
            </a:r>
            <a:r>
              <a:rPr lang="de-DE" sz="3600" b="1" dirty="0" err="1" smtClean="0"/>
              <a:t>Documentation</a:t>
            </a:r>
            <a:r>
              <a:rPr lang="de-DE" sz="3600" b="1" dirty="0" smtClean="0"/>
              <a:t> </a:t>
            </a:r>
            <a:r>
              <a:rPr lang="de-DE" sz="3600" b="1" dirty="0" err="1" smtClean="0"/>
              <a:t>and</a:t>
            </a:r>
            <a:r>
              <a:rPr lang="de-DE" sz="3600" b="1" dirty="0" smtClean="0"/>
              <a:t> </a:t>
            </a:r>
            <a:r>
              <a:rPr lang="de-DE" sz="3600" b="1" dirty="0" err="1" smtClean="0"/>
              <a:t>Metadata</a:t>
            </a:r>
            <a:endParaRPr lang="en-US" sz="3600" b="1" dirty="0"/>
          </a:p>
        </p:txBody>
      </p:sp>
      <p:pic>
        <p:nvPicPr>
          <p:cNvPr id="2" name="Picture 1" descr="Screen Shot 2018-11-08 at 10.29.29.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34138" y="2455334"/>
            <a:ext cx="4165551" cy="2956473"/>
          </a:xfrm>
          <a:prstGeom prst="rect">
            <a:avLst/>
          </a:prstGeom>
        </p:spPr>
      </p:pic>
    </p:spTree>
    <p:extLst>
      <p:ext uri="{BB962C8B-B14F-4D97-AF65-F5344CB8AC3E}">
        <p14:creationId xmlns:p14="http://schemas.microsoft.com/office/powerpoint/2010/main" val="39122379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422" y="1600202"/>
            <a:ext cx="8229600" cy="4525963"/>
          </a:xfrm>
        </p:spPr>
        <p:txBody>
          <a:bodyPr>
            <a:noAutofit/>
          </a:bodyPr>
          <a:lstStyle/>
          <a:p>
            <a:pPr marL="0" indent="0">
              <a:buNone/>
            </a:pPr>
            <a:r>
              <a:rPr lang="de-DE" sz="2000" b="1" dirty="0" smtClean="0">
                <a:ea typeface="MS PGothic" charset="0"/>
              </a:rPr>
              <a:t>➽ </a:t>
            </a:r>
            <a:r>
              <a:rPr lang="en-US" sz="2400" b="1" dirty="0" smtClean="0"/>
              <a:t>FAIR </a:t>
            </a:r>
            <a:r>
              <a:rPr lang="en-US" sz="2400" b="1" dirty="0"/>
              <a:t>Humanities</a:t>
            </a:r>
            <a:r>
              <a:rPr lang="en-US" sz="2400" b="1" dirty="0" smtClean="0"/>
              <a:t>!</a:t>
            </a:r>
          </a:p>
          <a:p>
            <a:r>
              <a:rPr lang="en-US" sz="2200" b="1" dirty="0" smtClean="0"/>
              <a:t>TEI</a:t>
            </a:r>
            <a:r>
              <a:rPr lang="en-US" sz="2200" dirty="0" smtClean="0"/>
              <a:t> (Text </a:t>
            </a:r>
            <a:r>
              <a:rPr lang="en-US" sz="2200" dirty="0"/>
              <a:t>Encoding </a:t>
            </a:r>
            <a:r>
              <a:rPr lang="en-US" sz="2200" dirty="0" smtClean="0"/>
              <a:t>Initiative): </a:t>
            </a:r>
            <a:r>
              <a:rPr lang="en-US" sz="2200" dirty="0">
                <a:hlinkClick r:id="rId3"/>
              </a:rPr>
              <a:t>www.tei-c.org</a:t>
            </a:r>
            <a:endParaRPr lang="en-US" sz="2200" dirty="0"/>
          </a:p>
          <a:p>
            <a:r>
              <a:rPr lang="en-US" sz="2200" b="1" dirty="0" smtClean="0"/>
              <a:t>CEI</a:t>
            </a:r>
            <a:r>
              <a:rPr lang="en-US" sz="2200" dirty="0" smtClean="0"/>
              <a:t> (Charter </a:t>
            </a:r>
            <a:r>
              <a:rPr lang="en-US" sz="2200" dirty="0"/>
              <a:t>Encoding </a:t>
            </a:r>
            <a:r>
              <a:rPr lang="en-US" sz="2200" dirty="0" smtClean="0"/>
              <a:t>Initiative): </a:t>
            </a:r>
            <a:r>
              <a:rPr lang="en-US" sz="2200" dirty="0">
                <a:hlinkClick r:id="rId4"/>
              </a:rPr>
              <a:t>http://www.cei.lmu.de/index.php</a:t>
            </a:r>
            <a:endParaRPr lang="en-US" sz="2200" dirty="0"/>
          </a:p>
          <a:p>
            <a:r>
              <a:rPr lang="en-US" sz="2200" b="1" dirty="0" smtClean="0"/>
              <a:t>MEI</a:t>
            </a:r>
            <a:r>
              <a:rPr lang="en-US" sz="2200" dirty="0" smtClean="0"/>
              <a:t> (Music </a:t>
            </a:r>
            <a:r>
              <a:rPr lang="en-US" sz="2200" dirty="0"/>
              <a:t>Encoding </a:t>
            </a:r>
            <a:r>
              <a:rPr lang="en-US" sz="2200" dirty="0" smtClean="0"/>
              <a:t>Initiative): </a:t>
            </a:r>
            <a:r>
              <a:rPr lang="en-US" sz="2200" dirty="0">
                <a:hlinkClick r:id="rId5"/>
              </a:rPr>
              <a:t>https://music-encoding.org</a:t>
            </a:r>
            <a:r>
              <a:rPr lang="en-US" sz="2200" dirty="0" smtClean="0">
                <a:hlinkClick r:id="rId5"/>
              </a:rPr>
              <a:t>/</a:t>
            </a:r>
            <a:endParaRPr lang="en-US" sz="2200" dirty="0" smtClean="0"/>
          </a:p>
          <a:p>
            <a:r>
              <a:rPr lang="en-US" sz="2200" b="1" dirty="0" smtClean="0"/>
              <a:t>CMDI</a:t>
            </a:r>
            <a:r>
              <a:rPr lang="en-US" sz="2200" dirty="0" smtClean="0"/>
              <a:t> (Language Resources, CLARIN): </a:t>
            </a:r>
          </a:p>
          <a:p>
            <a:r>
              <a:rPr lang="en-US" sz="2400" b="1" dirty="0" smtClean="0"/>
              <a:t>IIIF </a:t>
            </a:r>
            <a:r>
              <a:rPr lang="en-US" sz="2400" dirty="0" smtClean="0"/>
              <a:t>(International </a:t>
            </a:r>
            <a:r>
              <a:rPr lang="en-US" sz="2400" dirty="0"/>
              <a:t>Image Interoperability </a:t>
            </a:r>
            <a:r>
              <a:rPr lang="en-US" sz="2400" dirty="0" smtClean="0"/>
              <a:t>Framework)</a:t>
            </a:r>
            <a:r>
              <a:rPr lang="en-US" sz="2400" dirty="0"/>
              <a:t>: </a:t>
            </a:r>
            <a:r>
              <a:rPr lang="en-US" sz="2400" dirty="0">
                <a:hlinkClick r:id="rId6"/>
              </a:rPr>
              <a:t>https://iiif.io</a:t>
            </a:r>
            <a:r>
              <a:rPr lang="en-US" sz="2400" dirty="0" smtClean="0">
                <a:hlinkClick r:id="rId6"/>
              </a:rPr>
              <a:t>/</a:t>
            </a:r>
            <a:r>
              <a:rPr lang="en-US" sz="2400" dirty="0" smtClean="0"/>
              <a:t> </a:t>
            </a:r>
            <a:endParaRPr lang="en-US" sz="2200" dirty="0"/>
          </a:p>
          <a:p>
            <a:r>
              <a:rPr lang="en-US" sz="2200" b="1" dirty="0" smtClean="0"/>
              <a:t>EAD</a:t>
            </a:r>
            <a:r>
              <a:rPr lang="en-US" sz="2200" dirty="0" smtClean="0"/>
              <a:t> (Encoded </a:t>
            </a:r>
            <a:r>
              <a:rPr lang="en-US" sz="2200" dirty="0"/>
              <a:t>Archival </a:t>
            </a:r>
            <a:r>
              <a:rPr lang="en-US" sz="2200" dirty="0" smtClean="0"/>
              <a:t>Description, for </a:t>
            </a:r>
            <a:r>
              <a:rPr lang="en-US" sz="2200" dirty="0"/>
              <a:t>finding aids): </a:t>
            </a:r>
            <a:r>
              <a:rPr lang="en-US" sz="2200" dirty="0">
                <a:hlinkClick r:id="rId7"/>
              </a:rPr>
              <a:t>https://www.loc.gov/ead/</a:t>
            </a:r>
            <a:r>
              <a:rPr lang="en-US" sz="2200" dirty="0"/>
              <a:t> </a:t>
            </a:r>
          </a:p>
          <a:p>
            <a:r>
              <a:rPr lang="en-US" sz="2200" b="1" dirty="0"/>
              <a:t>Dublin Core</a:t>
            </a:r>
            <a:r>
              <a:rPr lang="en-US" sz="2200" dirty="0"/>
              <a:t> (description of digital documents): </a:t>
            </a:r>
            <a:r>
              <a:rPr lang="en-US" sz="2200" dirty="0">
                <a:hlinkClick r:id="rId8"/>
              </a:rPr>
              <a:t>http://dublincore.org/</a:t>
            </a:r>
            <a:r>
              <a:rPr lang="en-US" sz="2200" dirty="0"/>
              <a:t> </a:t>
            </a:r>
            <a:endParaRPr lang="en-US" sz="1800" dirty="0"/>
          </a:p>
          <a:p>
            <a:pPr marL="57150" indent="0">
              <a:buNone/>
            </a:pPr>
            <a:endParaRPr lang="en-US" sz="2000" b="1" dirty="0"/>
          </a:p>
          <a:p>
            <a:pPr marL="0" indent="0">
              <a:buNone/>
            </a:pPr>
            <a:endParaRPr lang="en-US" sz="1800" b="1" dirty="0"/>
          </a:p>
          <a:p>
            <a:pPr marL="0" indent="0">
              <a:buNone/>
            </a:pPr>
            <a:endParaRPr lang="en-US" sz="1800" b="1" dirty="0" smtClean="0"/>
          </a:p>
          <a:p>
            <a:pPr marL="0" indent="0">
              <a:buNone/>
            </a:pPr>
            <a:endParaRPr lang="en-US" sz="1800" b="1" dirty="0"/>
          </a:p>
          <a:p>
            <a:endParaRPr lang="en-US" sz="1800"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45</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a:t>
            </a:r>
            <a:r>
              <a:rPr lang="de-DE" sz="3600" b="1" dirty="0" err="1" smtClean="0"/>
              <a:t>Documentation</a:t>
            </a:r>
            <a:r>
              <a:rPr lang="de-DE" sz="3600" b="1" dirty="0" smtClean="0"/>
              <a:t> </a:t>
            </a:r>
            <a:r>
              <a:rPr lang="de-DE" sz="3600" b="1" dirty="0" err="1" smtClean="0"/>
              <a:t>and</a:t>
            </a:r>
            <a:r>
              <a:rPr lang="de-DE" sz="3600" b="1" dirty="0" smtClean="0"/>
              <a:t> </a:t>
            </a:r>
            <a:r>
              <a:rPr lang="de-DE" sz="3600" b="1" dirty="0" err="1" smtClean="0"/>
              <a:t>Metadata</a:t>
            </a:r>
            <a:endParaRPr lang="en-US" sz="3600" b="1" dirty="0"/>
          </a:p>
        </p:txBody>
      </p:sp>
    </p:spTree>
    <p:extLst>
      <p:ext uri="{BB962C8B-B14F-4D97-AF65-F5344CB8AC3E}">
        <p14:creationId xmlns:p14="http://schemas.microsoft.com/office/powerpoint/2010/main" val="3978061482"/>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57112"/>
            <a:ext cx="8229600" cy="4969054"/>
          </a:xfrm>
        </p:spPr>
        <p:txBody>
          <a:bodyPr>
            <a:normAutofit fontScale="77500" lnSpcReduction="20000"/>
          </a:bodyPr>
          <a:lstStyle/>
          <a:p>
            <a:pPr>
              <a:buFont typeface="Wingdings" charset="2"/>
              <a:buChar char="ü"/>
            </a:pPr>
            <a:r>
              <a:rPr lang="en-US" dirty="0" smtClean="0"/>
              <a:t>Avoid </a:t>
            </a:r>
            <a:r>
              <a:rPr lang="en-US" dirty="0" err="1" smtClean="0"/>
              <a:t>disambiguity</a:t>
            </a:r>
            <a:endParaRPr lang="en-US" dirty="0" smtClean="0"/>
          </a:p>
          <a:p>
            <a:pPr>
              <a:buFont typeface="Wingdings" charset="2"/>
              <a:buChar char="ü"/>
            </a:pPr>
            <a:r>
              <a:rPr lang="en-US" dirty="0" smtClean="0"/>
              <a:t>Easy tagging </a:t>
            </a:r>
          </a:p>
          <a:p>
            <a:pPr>
              <a:buFont typeface="Wingdings" charset="2"/>
              <a:buChar char="ü"/>
            </a:pPr>
            <a:r>
              <a:rPr lang="en-US" dirty="0" smtClean="0"/>
              <a:t>Independent from spelling </a:t>
            </a:r>
          </a:p>
          <a:p>
            <a:pPr marL="0" indent="0">
              <a:buNone/>
            </a:pPr>
            <a:r>
              <a:rPr lang="de-DE" b="1" dirty="0">
                <a:ea typeface="MS PGothic" charset="0"/>
              </a:rPr>
              <a:t>➽ </a:t>
            </a:r>
            <a:r>
              <a:rPr lang="en-US" dirty="0"/>
              <a:t>Linked data and unique identifiers: Use </a:t>
            </a:r>
            <a:r>
              <a:rPr lang="en-US" b="1" dirty="0"/>
              <a:t>authority files</a:t>
            </a:r>
            <a:r>
              <a:rPr lang="en-US" dirty="0"/>
              <a:t> (</a:t>
            </a:r>
            <a:r>
              <a:rPr lang="en-US" dirty="0" err="1"/>
              <a:t>Normdaten</a:t>
            </a:r>
            <a:r>
              <a:rPr lang="en-US" dirty="0"/>
              <a:t>)! </a:t>
            </a:r>
            <a:endParaRPr lang="en-US" dirty="0" smtClean="0"/>
          </a:p>
          <a:p>
            <a:pPr marL="0" indent="0">
              <a:buNone/>
            </a:pPr>
            <a:r>
              <a:rPr lang="de-DE" b="1" dirty="0">
                <a:ea typeface="MS PGothic" charset="0"/>
              </a:rPr>
              <a:t>➽ </a:t>
            </a:r>
            <a:r>
              <a:rPr lang="en-US" dirty="0" smtClean="0"/>
              <a:t>BARTOC </a:t>
            </a:r>
            <a:r>
              <a:rPr lang="en-US" dirty="0"/>
              <a:t>(Basel Register of Thesauri, Ontologies &amp; Classifications): https://</a:t>
            </a:r>
            <a:r>
              <a:rPr lang="en-US" dirty="0" err="1"/>
              <a:t>bartoc.org</a:t>
            </a:r>
            <a:r>
              <a:rPr lang="en-US" dirty="0" smtClean="0"/>
              <a:t>/</a:t>
            </a:r>
          </a:p>
          <a:p>
            <a:r>
              <a:rPr lang="en-US" b="1" dirty="0" smtClean="0"/>
              <a:t>GND</a:t>
            </a:r>
            <a:r>
              <a:rPr lang="en-US" dirty="0" smtClean="0"/>
              <a:t> </a:t>
            </a:r>
            <a:r>
              <a:rPr lang="en-US" dirty="0"/>
              <a:t>(German National Library</a:t>
            </a:r>
            <a:r>
              <a:rPr lang="en-US" dirty="0" smtClean="0"/>
              <a:t>)</a:t>
            </a:r>
          </a:p>
          <a:p>
            <a:r>
              <a:rPr lang="en-US" b="1" dirty="0" smtClean="0"/>
              <a:t>ORCID</a:t>
            </a:r>
            <a:r>
              <a:rPr lang="en-US" dirty="0" smtClean="0"/>
              <a:t> </a:t>
            </a:r>
            <a:r>
              <a:rPr lang="en-US" dirty="0"/>
              <a:t>(Open Researcher and Contributor ID</a:t>
            </a:r>
            <a:r>
              <a:rPr lang="en-US" dirty="0" smtClean="0"/>
              <a:t>)</a:t>
            </a:r>
          </a:p>
          <a:p>
            <a:r>
              <a:rPr lang="en-US" b="1" dirty="0" err="1" smtClean="0"/>
              <a:t>GeoNames</a:t>
            </a:r>
            <a:r>
              <a:rPr lang="en-US" dirty="0" smtClean="0"/>
              <a:t> </a:t>
            </a:r>
          </a:p>
          <a:p>
            <a:r>
              <a:rPr lang="en-US" b="1" dirty="0" err="1" smtClean="0"/>
              <a:t>Wikidata</a:t>
            </a:r>
            <a:r>
              <a:rPr lang="en-US" dirty="0" smtClean="0"/>
              <a:t> </a:t>
            </a:r>
          </a:p>
          <a:p>
            <a:r>
              <a:rPr lang="en-US" dirty="0" smtClean="0"/>
              <a:t>Getty </a:t>
            </a:r>
            <a:r>
              <a:rPr lang="en-US" b="1" dirty="0"/>
              <a:t>Union List of Artist </a:t>
            </a:r>
            <a:r>
              <a:rPr lang="en-US" b="1" dirty="0" smtClean="0"/>
              <a:t>Names</a:t>
            </a:r>
            <a:endParaRPr lang="en-US" b="1" dirty="0"/>
          </a:p>
          <a:p>
            <a:r>
              <a:rPr lang="en-US" b="1" dirty="0" smtClean="0"/>
              <a:t>VIAF</a:t>
            </a:r>
            <a:r>
              <a:rPr lang="en-US" dirty="0" smtClean="0"/>
              <a:t> </a:t>
            </a:r>
            <a:r>
              <a:rPr lang="en-US" dirty="0"/>
              <a:t>(Virtual International Authority File</a:t>
            </a:r>
            <a:r>
              <a:rPr lang="en-US" dirty="0" smtClean="0"/>
              <a:t>)</a:t>
            </a:r>
          </a:p>
          <a:p>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46</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a:t>
            </a:r>
            <a:r>
              <a:rPr lang="de-DE" sz="3600" b="1" dirty="0" err="1" smtClean="0"/>
              <a:t>Documentation</a:t>
            </a:r>
            <a:r>
              <a:rPr lang="de-DE" sz="3600" b="1" dirty="0" smtClean="0"/>
              <a:t> </a:t>
            </a:r>
            <a:r>
              <a:rPr lang="de-DE" sz="3600" b="1" dirty="0" err="1" smtClean="0"/>
              <a:t>and</a:t>
            </a:r>
            <a:r>
              <a:rPr lang="de-DE" sz="3600" b="1" dirty="0" smtClean="0"/>
              <a:t> </a:t>
            </a:r>
            <a:r>
              <a:rPr lang="de-DE" sz="3600" b="1" dirty="0" err="1" smtClean="0"/>
              <a:t>Metadata</a:t>
            </a:r>
            <a:endParaRPr lang="en-US" sz="3600" b="1" dirty="0"/>
          </a:p>
        </p:txBody>
      </p:sp>
    </p:spTree>
    <p:extLst>
      <p:ext uri="{BB962C8B-B14F-4D97-AF65-F5344CB8AC3E}">
        <p14:creationId xmlns:p14="http://schemas.microsoft.com/office/powerpoint/2010/main" val="28266611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8-04-30 at 15.49.16.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62988" y="4087981"/>
            <a:ext cx="6334248" cy="2426354"/>
          </a:xfrm>
          <a:prstGeom prst="rect">
            <a:avLst/>
          </a:prstGeom>
        </p:spPr>
      </p:pic>
      <p:sp>
        <p:nvSpPr>
          <p:cNvPr id="3" name="Content Placeholder 2"/>
          <p:cNvSpPr>
            <a:spLocks noGrp="1"/>
          </p:cNvSpPr>
          <p:nvPr>
            <p:ph idx="1"/>
          </p:nvPr>
        </p:nvSpPr>
        <p:spPr>
          <a:xfrm>
            <a:off x="457200" y="1271342"/>
            <a:ext cx="8229600" cy="5450135"/>
          </a:xfrm>
        </p:spPr>
        <p:txBody>
          <a:bodyPr>
            <a:normAutofit fontScale="85000" lnSpcReduction="20000"/>
          </a:bodyPr>
          <a:lstStyle/>
          <a:p>
            <a:pPr marL="0" indent="0">
              <a:buNone/>
            </a:pPr>
            <a:r>
              <a:rPr lang="en-US" sz="2400" b="1" dirty="0"/>
              <a:t>Standardization Survival Kit (SSK)</a:t>
            </a:r>
            <a:endParaRPr lang="en-US" sz="2400" dirty="0" smtClean="0"/>
          </a:p>
          <a:p>
            <a:r>
              <a:rPr lang="en-US" sz="2200" dirty="0" smtClean="0"/>
              <a:t>Overlay </a:t>
            </a:r>
            <a:r>
              <a:rPr lang="en-US" sz="2200" dirty="0"/>
              <a:t>platform </a:t>
            </a:r>
            <a:r>
              <a:rPr lang="en-US" sz="2200" dirty="0" smtClean="0"/>
              <a:t>developed by PARTHENOS dedicated </a:t>
            </a:r>
            <a:r>
              <a:rPr lang="en-US" sz="2200" dirty="0"/>
              <a:t>to promoting a wider use of </a:t>
            </a:r>
            <a:r>
              <a:rPr lang="en-US" sz="2200" b="1" dirty="0"/>
              <a:t>standards</a:t>
            </a:r>
            <a:r>
              <a:rPr lang="en-US" sz="2200" dirty="0"/>
              <a:t> </a:t>
            </a:r>
            <a:r>
              <a:rPr lang="en-US" sz="2200" dirty="0" smtClean="0"/>
              <a:t/>
            </a:r>
            <a:br>
              <a:rPr lang="en-US" sz="2200" dirty="0" smtClean="0"/>
            </a:br>
            <a:r>
              <a:rPr lang="en-US" sz="2200" dirty="0" smtClean="0"/>
              <a:t>(TEI, Dublin Core, etc.) within </a:t>
            </a:r>
            <a:r>
              <a:rPr lang="en-US" sz="2200" dirty="0"/>
              <a:t>the Arts and </a:t>
            </a:r>
            <a:r>
              <a:rPr lang="en-US" sz="2200" dirty="0" smtClean="0"/>
              <a:t>Humanities</a:t>
            </a:r>
          </a:p>
          <a:p>
            <a:r>
              <a:rPr lang="en-US" sz="2200" dirty="0" smtClean="0"/>
              <a:t>Aims:</a:t>
            </a:r>
            <a:endParaRPr lang="en-US" sz="2200" dirty="0"/>
          </a:p>
          <a:p>
            <a:pPr lvl="1"/>
            <a:r>
              <a:rPr lang="en-US" sz="1900" dirty="0"/>
              <a:t>D</a:t>
            </a:r>
            <a:r>
              <a:rPr lang="en-US" sz="1900" dirty="0" smtClean="0"/>
              <a:t>esigned </a:t>
            </a:r>
            <a:r>
              <a:rPr lang="en-US" sz="1900" dirty="0"/>
              <a:t>to support researchers in selecting and using the appropriate standards for their particular disciplines and work flows</a:t>
            </a:r>
          </a:p>
          <a:p>
            <a:pPr lvl="1"/>
            <a:r>
              <a:rPr lang="en-US" sz="1900" dirty="0" smtClean="0"/>
              <a:t>Documentation of existing standards </a:t>
            </a:r>
            <a:r>
              <a:rPr lang="en-US" sz="1900" dirty="0"/>
              <a:t>by providing </a:t>
            </a:r>
            <a:r>
              <a:rPr lang="en-US" sz="1900" dirty="0" smtClean="0"/>
              <a:t>reference </a:t>
            </a:r>
            <a:r>
              <a:rPr lang="en-US" sz="1900" dirty="0"/>
              <a:t>materials</a:t>
            </a:r>
          </a:p>
          <a:p>
            <a:pPr lvl="1"/>
            <a:r>
              <a:rPr lang="en-US" sz="1900" dirty="0" smtClean="0"/>
              <a:t>Foster </a:t>
            </a:r>
            <a:r>
              <a:rPr lang="en-US" sz="1900" dirty="0"/>
              <a:t>the adoption </a:t>
            </a:r>
            <a:r>
              <a:rPr lang="en-US" sz="1900" dirty="0" smtClean="0"/>
              <a:t>of standards</a:t>
            </a:r>
            <a:endParaRPr lang="en-US" sz="1900" dirty="0"/>
          </a:p>
          <a:p>
            <a:pPr lvl="1"/>
            <a:r>
              <a:rPr lang="en-US" sz="1900" dirty="0" smtClean="0"/>
              <a:t>Communication with </a:t>
            </a:r>
            <a:r>
              <a:rPr lang="en-US" sz="1900" dirty="0"/>
              <a:t>research </a:t>
            </a:r>
            <a:r>
              <a:rPr lang="en-US" sz="1900" dirty="0" smtClean="0"/>
              <a:t>communities</a:t>
            </a:r>
          </a:p>
          <a:p>
            <a:endParaRPr lang="en-US" sz="2200" dirty="0"/>
          </a:p>
          <a:p>
            <a:endParaRPr lang="en-US" sz="2200" dirty="0" smtClean="0"/>
          </a:p>
          <a:p>
            <a:endParaRPr lang="en-US" sz="2200" dirty="0" smtClean="0"/>
          </a:p>
          <a:p>
            <a:endParaRPr lang="en-US" sz="2200" dirty="0" smtClean="0"/>
          </a:p>
          <a:p>
            <a:endParaRPr lang="en-US" sz="2200" dirty="0"/>
          </a:p>
          <a:p>
            <a:endParaRPr lang="en-US" sz="2200" dirty="0"/>
          </a:p>
          <a:p>
            <a:endParaRPr lang="en-US" sz="2200" dirty="0"/>
          </a:p>
          <a:p>
            <a:endParaRPr lang="en-US" sz="2200" dirty="0" smtClean="0"/>
          </a:p>
          <a:p>
            <a:pPr>
              <a:buFont typeface="Wingdings" charset="2"/>
              <a:buChar char="Ø"/>
            </a:pPr>
            <a:endParaRPr lang="en-US" sz="2200" dirty="0" smtClean="0">
              <a:hlinkClick r:id="rId4"/>
            </a:endParaRPr>
          </a:p>
          <a:p>
            <a:pPr>
              <a:buFont typeface="Wingdings" charset="2"/>
              <a:buChar char="Ø"/>
            </a:pPr>
            <a:r>
              <a:rPr lang="en-US" sz="2200" dirty="0" smtClean="0">
                <a:hlinkClick r:id="rId4"/>
              </a:rPr>
              <a:t>https</a:t>
            </a:r>
            <a:r>
              <a:rPr lang="en-US" sz="2200" dirty="0">
                <a:hlinkClick r:id="rId4"/>
              </a:rPr>
              <a:t>://ssk-application.parthenos.d4science.org/ssk/#</a:t>
            </a:r>
            <a:r>
              <a:rPr lang="en-US" sz="2200" dirty="0" smtClean="0">
                <a:hlinkClick r:id="rId4"/>
              </a:rPr>
              <a:t>/</a:t>
            </a:r>
            <a:r>
              <a:rPr lang="en-US" sz="2200" dirty="0" smtClean="0"/>
              <a:t> </a:t>
            </a:r>
            <a:endParaRPr lang="en-US" sz="2200" dirty="0"/>
          </a:p>
          <a:p>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47</a:t>
            </a:fld>
            <a:endParaRPr lang="en-US"/>
          </a:p>
        </p:txBody>
      </p:sp>
      <p:sp>
        <p:nvSpPr>
          <p:cNvPr id="6" name="Title 1"/>
          <p:cNvSpPr txBox="1">
            <a:spLocks/>
          </p:cNvSpPr>
          <p:nvPr/>
        </p:nvSpPr>
        <p:spPr>
          <a:xfrm>
            <a:off x="457200" y="189972"/>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de-DE" sz="3600" b="1" dirty="0" smtClean="0"/>
              <a:t>Data </a:t>
            </a:r>
            <a:r>
              <a:rPr lang="de-DE" sz="3600" b="1" dirty="0" err="1" smtClean="0"/>
              <a:t>Documentation</a:t>
            </a:r>
            <a:r>
              <a:rPr lang="de-DE" sz="3600" b="1" dirty="0" smtClean="0"/>
              <a:t> </a:t>
            </a:r>
            <a:r>
              <a:rPr lang="de-DE" sz="3600" b="1" dirty="0" err="1" smtClean="0"/>
              <a:t>and</a:t>
            </a:r>
            <a:r>
              <a:rPr lang="de-DE" sz="3600" b="1" dirty="0" smtClean="0"/>
              <a:t> </a:t>
            </a:r>
            <a:r>
              <a:rPr lang="de-DE" sz="3600" b="1" dirty="0" err="1" smtClean="0"/>
              <a:t>Metadata</a:t>
            </a:r>
            <a:endParaRPr lang="en-US" sz="3600" b="1" dirty="0"/>
          </a:p>
        </p:txBody>
      </p:sp>
    </p:spTree>
    <p:extLst>
      <p:ext uri="{BB962C8B-B14F-4D97-AF65-F5344CB8AC3E}">
        <p14:creationId xmlns:p14="http://schemas.microsoft.com/office/powerpoint/2010/main" val="942972754"/>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57150" indent="0">
              <a:buNone/>
            </a:pPr>
            <a:r>
              <a:rPr lang="en-US" sz="2000" dirty="0" smtClean="0"/>
              <a:t>How </a:t>
            </a:r>
            <a:r>
              <a:rPr lang="en-US" sz="2000" dirty="0"/>
              <a:t>will you manage any ethical issues</a:t>
            </a:r>
            <a:r>
              <a:rPr lang="en-US" sz="2000" dirty="0" smtClean="0"/>
              <a:t>?</a:t>
            </a:r>
          </a:p>
          <a:p>
            <a:r>
              <a:rPr lang="en-US" sz="2000" dirty="0" smtClean="0"/>
              <a:t>Have </a:t>
            </a:r>
            <a:r>
              <a:rPr lang="en-US" sz="2000" dirty="0"/>
              <a:t>you gained consent for data preservation and sharing?</a:t>
            </a:r>
          </a:p>
          <a:p>
            <a:r>
              <a:rPr lang="en-US" sz="2000" dirty="0"/>
              <a:t>How will you protect the identity of participants if required? e.g. via </a:t>
            </a:r>
            <a:r>
              <a:rPr lang="en-US" sz="2000" dirty="0" err="1"/>
              <a:t>anonymisation</a:t>
            </a:r>
            <a:endParaRPr lang="en-US" sz="2000" dirty="0"/>
          </a:p>
          <a:p>
            <a:r>
              <a:rPr lang="en-US" sz="2000" dirty="0"/>
              <a:t>How will sensitive data be handled to ensure it is stored and transferred securely</a:t>
            </a:r>
            <a:r>
              <a:rPr lang="en-US" sz="2000" dirty="0" smtClean="0"/>
              <a:t>?</a:t>
            </a:r>
          </a:p>
          <a:p>
            <a:pPr marL="0" indent="0">
              <a:buNone/>
            </a:pPr>
            <a:r>
              <a:rPr lang="en-US" sz="2000" dirty="0" smtClean="0"/>
              <a:t>How </a:t>
            </a:r>
            <a:r>
              <a:rPr lang="en-US" sz="2000" dirty="0"/>
              <a:t>will you manage copyright and Intellectual Property Rights (IPR) issues</a:t>
            </a:r>
            <a:r>
              <a:rPr lang="en-US" sz="2000" dirty="0" smtClean="0"/>
              <a:t>?</a:t>
            </a:r>
          </a:p>
          <a:p>
            <a:r>
              <a:rPr lang="en-US" sz="2000" dirty="0" smtClean="0"/>
              <a:t>Who </a:t>
            </a:r>
            <a:r>
              <a:rPr lang="en-US" sz="2000" dirty="0"/>
              <a:t>owns the data?</a:t>
            </a:r>
          </a:p>
          <a:p>
            <a:r>
              <a:rPr lang="en-US" sz="2000" dirty="0"/>
              <a:t>How will the data be licensed for reuse?</a:t>
            </a:r>
          </a:p>
          <a:p>
            <a:r>
              <a:rPr lang="en-US" sz="2000" dirty="0"/>
              <a:t>Are there any restrictions on the reuse of third-party data?</a:t>
            </a:r>
          </a:p>
          <a:p>
            <a:r>
              <a:rPr lang="en-US" sz="2000" dirty="0"/>
              <a:t>Will data sharing be postponed / restricted e.g. to publish or seek patents?</a:t>
            </a:r>
          </a:p>
        </p:txBody>
      </p:sp>
      <p:sp>
        <p:nvSpPr>
          <p:cNvPr id="4" name="Slide Number Placeholder 3"/>
          <p:cNvSpPr>
            <a:spLocks noGrp="1"/>
          </p:cNvSpPr>
          <p:nvPr>
            <p:ph type="sldNum" sz="quarter" idx="12"/>
          </p:nvPr>
        </p:nvSpPr>
        <p:spPr/>
        <p:txBody>
          <a:bodyPr/>
          <a:lstStyle/>
          <a:p>
            <a:fld id="{70FA6FE6-D75F-2943-8BC6-A14FE74580EA}" type="slidenum">
              <a:rPr lang="en-US" smtClean="0"/>
              <a:t>48</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err="1" smtClean="0"/>
              <a:t>Ethics</a:t>
            </a:r>
            <a:r>
              <a:rPr lang="de-DE" sz="3600" b="1" dirty="0" smtClean="0"/>
              <a:t> </a:t>
            </a:r>
            <a:r>
              <a:rPr lang="de-DE" sz="3600" b="1" dirty="0" err="1" smtClean="0"/>
              <a:t>and</a:t>
            </a:r>
            <a:r>
              <a:rPr lang="de-DE" sz="3600" b="1" dirty="0" smtClean="0"/>
              <a:t> Legal Compliance</a:t>
            </a:r>
            <a:endParaRPr lang="en-US" sz="3600" b="1" dirty="0"/>
          </a:p>
        </p:txBody>
      </p:sp>
      <p:sp>
        <p:nvSpPr>
          <p:cNvPr id="6" name="TextBox 5"/>
          <p:cNvSpPr txBox="1"/>
          <p:nvPr/>
        </p:nvSpPr>
        <p:spPr>
          <a:xfrm>
            <a:off x="457200" y="6411035"/>
            <a:ext cx="7635849" cy="276999"/>
          </a:xfrm>
          <a:prstGeom prst="rect">
            <a:avLst/>
          </a:prstGeom>
          <a:noFill/>
        </p:spPr>
        <p:txBody>
          <a:bodyPr wrap="none" rtlCol="0">
            <a:spAutoFit/>
          </a:bodyPr>
          <a:lstStyle/>
          <a:p>
            <a:r>
              <a:rPr lang="en-US" sz="1200" dirty="0" smtClean="0">
                <a:solidFill>
                  <a:schemeClr val="tx1">
                    <a:lumMod val="50000"/>
                    <a:lumOff val="50000"/>
                  </a:schemeClr>
                </a:solidFill>
              </a:rPr>
              <a:t>Source: Digital </a:t>
            </a:r>
            <a:r>
              <a:rPr lang="en-US" sz="1200" dirty="0" err="1" smtClean="0">
                <a:solidFill>
                  <a:schemeClr val="tx1">
                    <a:lumMod val="50000"/>
                    <a:lumOff val="50000"/>
                  </a:schemeClr>
                </a:solidFill>
              </a:rPr>
              <a:t>Curation</a:t>
            </a:r>
            <a:r>
              <a:rPr lang="en-US" sz="1200" dirty="0" smtClean="0">
                <a:solidFill>
                  <a:schemeClr val="tx1">
                    <a:lumMod val="50000"/>
                    <a:lumOff val="50000"/>
                  </a:schemeClr>
                </a:solidFill>
              </a:rPr>
              <a:t> Centre: DCC Template, online</a:t>
            </a:r>
            <a:r>
              <a:rPr lang="en-US" sz="1200" dirty="0">
                <a:solidFill>
                  <a:schemeClr val="tx1">
                    <a:lumMod val="50000"/>
                    <a:lumOff val="50000"/>
                  </a:schemeClr>
                </a:solidFill>
              </a:rPr>
              <a:t>: </a:t>
            </a:r>
            <a:r>
              <a:rPr lang="en-US" sz="1200" dirty="0">
                <a:solidFill>
                  <a:schemeClr val="tx1">
                    <a:lumMod val="50000"/>
                    <a:lumOff val="50000"/>
                  </a:schemeClr>
                </a:solidFill>
                <a:hlinkClick r:id="rId3"/>
              </a:rPr>
              <a:t>https://dmponline.dcc.ac.uk/template_export/1638514350.</a:t>
            </a:r>
            <a:r>
              <a:rPr lang="en-US" sz="1200" dirty="0" smtClean="0">
                <a:solidFill>
                  <a:schemeClr val="tx1">
                    <a:lumMod val="50000"/>
                    <a:lumOff val="50000"/>
                  </a:schemeClr>
                </a:solidFill>
                <a:hlinkClick r:id="rId3"/>
              </a:rPr>
              <a:t>pdf</a:t>
            </a:r>
            <a:r>
              <a:rPr lang="en-US" sz="1200" dirty="0" smtClean="0">
                <a:solidFill>
                  <a:schemeClr val="tx1">
                    <a:lumMod val="50000"/>
                    <a:lumOff val="50000"/>
                  </a:schemeClr>
                </a:solidFill>
              </a:rPr>
              <a:t> </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14572266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57150" indent="0">
              <a:buNone/>
            </a:pPr>
            <a:r>
              <a:rPr lang="de-DE" sz="2000" b="1" dirty="0" smtClean="0">
                <a:ea typeface="MS PGothic" charset="0"/>
              </a:rPr>
              <a:t>➽ </a:t>
            </a:r>
            <a:r>
              <a:rPr lang="de-DE" sz="2000" dirty="0" err="1" smtClean="0">
                <a:ea typeface="MS PGothic" charset="0"/>
              </a:rPr>
              <a:t>If</a:t>
            </a:r>
            <a:r>
              <a:rPr lang="de-DE" sz="2000" dirty="0" smtClean="0">
                <a:ea typeface="MS PGothic" charset="0"/>
              </a:rPr>
              <a:t> </a:t>
            </a:r>
            <a:r>
              <a:rPr lang="de-DE" sz="2000" dirty="0" err="1" smtClean="0">
                <a:ea typeface="MS PGothic" charset="0"/>
              </a:rPr>
              <a:t>you</a:t>
            </a:r>
            <a:r>
              <a:rPr lang="de-DE" sz="2000" b="1" dirty="0" smtClean="0">
                <a:ea typeface="MS PGothic" charset="0"/>
              </a:rPr>
              <a:t> </a:t>
            </a:r>
            <a:r>
              <a:rPr lang="de-DE" sz="2000" dirty="0" err="1" smtClean="0">
                <a:ea typeface="MS PGothic" charset="0"/>
              </a:rPr>
              <a:t>are</a:t>
            </a:r>
            <a:r>
              <a:rPr lang="de-DE" sz="2000" dirty="0" smtClean="0">
                <a:ea typeface="MS PGothic" charset="0"/>
              </a:rPr>
              <a:t> </a:t>
            </a:r>
            <a:r>
              <a:rPr lang="de-DE" sz="2000" dirty="0" err="1" smtClean="0">
                <a:ea typeface="MS PGothic" charset="0"/>
              </a:rPr>
              <a:t>dealing</a:t>
            </a:r>
            <a:r>
              <a:rPr lang="de-DE" sz="2000" dirty="0" smtClean="0">
                <a:ea typeface="MS PGothic" charset="0"/>
              </a:rPr>
              <a:t> </a:t>
            </a:r>
            <a:r>
              <a:rPr lang="de-DE" sz="2000" dirty="0" err="1" smtClean="0">
                <a:ea typeface="MS PGothic" charset="0"/>
              </a:rPr>
              <a:t>with</a:t>
            </a:r>
            <a:r>
              <a:rPr lang="de-DE" sz="2000" dirty="0" smtClean="0">
                <a:ea typeface="MS PGothic" charset="0"/>
              </a:rPr>
              <a:t> personal </a:t>
            </a:r>
            <a:r>
              <a:rPr lang="de-DE" sz="2000" dirty="0" err="1" smtClean="0">
                <a:ea typeface="MS PGothic" charset="0"/>
              </a:rPr>
              <a:t>or</a:t>
            </a:r>
            <a:r>
              <a:rPr lang="de-DE" sz="2000" dirty="0" smtClean="0">
                <a:ea typeface="MS PGothic" charset="0"/>
              </a:rPr>
              <a:t> sensitive </a:t>
            </a:r>
            <a:r>
              <a:rPr lang="de-DE" sz="2000" dirty="0" err="1" smtClean="0">
                <a:ea typeface="MS PGothic" charset="0"/>
              </a:rPr>
              <a:t>data</a:t>
            </a:r>
            <a:r>
              <a:rPr lang="de-DE" sz="2000" dirty="0" smtClean="0">
                <a:ea typeface="MS PGothic" charset="0"/>
              </a:rPr>
              <a:t> </a:t>
            </a:r>
            <a:r>
              <a:rPr lang="de-DE" sz="2000" dirty="0" err="1" smtClean="0">
                <a:ea typeface="MS PGothic" charset="0"/>
              </a:rPr>
              <a:t>you</a:t>
            </a:r>
            <a:r>
              <a:rPr lang="de-DE" sz="2000" dirty="0" smtClean="0">
                <a:ea typeface="MS PGothic" charset="0"/>
              </a:rPr>
              <a:t> </a:t>
            </a:r>
            <a:r>
              <a:rPr lang="de-DE" sz="2000" dirty="0" err="1" smtClean="0">
                <a:ea typeface="MS PGothic" charset="0"/>
              </a:rPr>
              <a:t>need</a:t>
            </a:r>
            <a:r>
              <a:rPr lang="de-DE" sz="2000" dirty="0" smtClean="0">
                <a:ea typeface="MS PGothic" charset="0"/>
              </a:rPr>
              <a:t> </a:t>
            </a:r>
            <a:r>
              <a:rPr lang="de-DE" sz="2000" dirty="0" err="1" smtClean="0">
                <a:ea typeface="MS PGothic" charset="0"/>
              </a:rPr>
              <a:t>to</a:t>
            </a:r>
            <a:r>
              <a:rPr lang="de-DE" sz="2000" dirty="0" smtClean="0">
                <a:ea typeface="MS PGothic" charset="0"/>
              </a:rPr>
              <a:t> </a:t>
            </a:r>
            <a:r>
              <a:rPr lang="de-DE" sz="2000" dirty="0" err="1" smtClean="0">
                <a:ea typeface="MS PGothic" charset="0"/>
              </a:rPr>
              <a:t>take</a:t>
            </a:r>
            <a:r>
              <a:rPr lang="de-DE" sz="2000" dirty="0" smtClean="0">
                <a:ea typeface="MS PGothic" charset="0"/>
              </a:rPr>
              <a:t> extra </a:t>
            </a:r>
            <a:r>
              <a:rPr lang="de-DE" sz="2000" dirty="0" err="1" smtClean="0">
                <a:ea typeface="MS PGothic" charset="0"/>
              </a:rPr>
              <a:t>measures</a:t>
            </a:r>
            <a:r>
              <a:rPr lang="de-DE" sz="2000" dirty="0" smtClean="0">
                <a:ea typeface="MS PGothic" charset="0"/>
              </a:rPr>
              <a:t> </a:t>
            </a:r>
            <a:r>
              <a:rPr lang="de-DE" sz="2000" dirty="0" err="1" smtClean="0">
                <a:ea typeface="MS PGothic" charset="0"/>
              </a:rPr>
              <a:t>for</a:t>
            </a:r>
            <a:r>
              <a:rPr lang="de-DE" sz="2000" dirty="0" smtClean="0">
                <a:ea typeface="MS PGothic" charset="0"/>
              </a:rPr>
              <a:t> </a:t>
            </a:r>
            <a:r>
              <a:rPr lang="de-DE" sz="2000" dirty="0" err="1" smtClean="0">
                <a:ea typeface="MS PGothic" charset="0"/>
              </a:rPr>
              <a:t>data</a:t>
            </a:r>
            <a:r>
              <a:rPr lang="de-DE" sz="2000" dirty="0" smtClean="0">
                <a:ea typeface="MS PGothic" charset="0"/>
              </a:rPr>
              <a:t> </a:t>
            </a:r>
            <a:r>
              <a:rPr lang="de-DE" sz="2000" dirty="0" err="1" smtClean="0">
                <a:ea typeface="MS PGothic" charset="0"/>
              </a:rPr>
              <a:t>safety</a:t>
            </a:r>
            <a:r>
              <a:rPr lang="de-DE" sz="2000" dirty="0" smtClean="0">
                <a:ea typeface="MS PGothic" charset="0"/>
              </a:rPr>
              <a:t> </a:t>
            </a:r>
          </a:p>
          <a:p>
            <a:pPr marL="57150" indent="0">
              <a:buNone/>
            </a:pPr>
            <a:r>
              <a:rPr lang="de-DE" sz="2000" b="1" dirty="0" smtClean="0">
                <a:ea typeface="MS PGothic" charset="0"/>
              </a:rPr>
              <a:t>➽ </a:t>
            </a:r>
            <a:r>
              <a:rPr lang="de-DE" sz="2000" dirty="0" err="1" smtClean="0">
                <a:ea typeface="MS PGothic" charset="0"/>
              </a:rPr>
              <a:t>Get</a:t>
            </a:r>
            <a:r>
              <a:rPr lang="de-DE" sz="2000" dirty="0" smtClean="0">
                <a:ea typeface="MS PGothic" charset="0"/>
              </a:rPr>
              <a:t> </a:t>
            </a:r>
            <a:r>
              <a:rPr lang="de-DE" sz="2000" dirty="0" err="1">
                <a:ea typeface="MS PGothic" charset="0"/>
              </a:rPr>
              <a:t>acknowledged</a:t>
            </a:r>
            <a:r>
              <a:rPr lang="de-DE" sz="2000" dirty="0">
                <a:ea typeface="MS PGothic" charset="0"/>
              </a:rPr>
              <a:t> </a:t>
            </a:r>
            <a:r>
              <a:rPr lang="de-DE" sz="2000" dirty="0" err="1">
                <a:ea typeface="MS PGothic" charset="0"/>
              </a:rPr>
              <a:t>with</a:t>
            </a:r>
            <a:r>
              <a:rPr lang="de-DE" sz="2000" dirty="0">
                <a:ea typeface="MS PGothic" charset="0"/>
              </a:rPr>
              <a:t> </a:t>
            </a:r>
            <a:r>
              <a:rPr lang="uz-Cyrl-UZ" sz="2000" b="1" dirty="0"/>
              <a:t>GDPR</a:t>
            </a:r>
            <a:r>
              <a:rPr lang="de-DE" sz="2000" dirty="0"/>
              <a:t> (</a:t>
            </a:r>
            <a:r>
              <a:rPr lang="uz-Cyrl-UZ" sz="2000" dirty="0"/>
              <a:t>General Data Protection Regulation</a:t>
            </a:r>
            <a:r>
              <a:rPr lang="de-DE" sz="2000" dirty="0"/>
              <a:t>)</a:t>
            </a:r>
            <a:endParaRPr lang="de-DE" sz="2000" b="1" dirty="0" smtClean="0">
              <a:ea typeface="MS PGothic" charset="0"/>
            </a:endParaRPr>
          </a:p>
          <a:p>
            <a:pPr marL="57150" indent="0">
              <a:buNone/>
            </a:pPr>
            <a:r>
              <a:rPr lang="de-DE" sz="2000" b="1" dirty="0" smtClean="0">
                <a:ea typeface="MS PGothic" charset="0"/>
              </a:rPr>
              <a:t>➽ </a:t>
            </a:r>
            <a:r>
              <a:rPr lang="de-DE" sz="2000" b="1" dirty="0" err="1" smtClean="0">
                <a:ea typeface="MS PGothic" charset="0"/>
              </a:rPr>
              <a:t>If</a:t>
            </a:r>
            <a:r>
              <a:rPr lang="de-DE" sz="2000" b="1" dirty="0" smtClean="0">
                <a:ea typeface="MS PGothic" charset="0"/>
              </a:rPr>
              <a:t> in </a:t>
            </a:r>
            <a:r>
              <a:rPr lang="de-DE" sz="2000" b="1" dirty="0" err="1" smtClean="0">
                <a:ea typeface="MS PGothic" charset="0"/>
              </a:rPr>
              <a:t>doubt</a:t>
            </a:r>
            <a:r>
              <a:rPr lang="de-DE" sz="2000" b="1" dirty="0" smtClean="0">
                <a:ea typeface="MS PGothic" charset="0"/>
              </a:rPr>
              <a:t>:</a:t>
            </a:r>
            <a:r>
              <a:rPr lang="de-DE" sz="2000" dirty="0"/>
              <a:t> T</a:t>
            </a:r>
            <a:r>
              <a:rPr lang="de-DE" sz="2000" dirty="0" smtClean="0"/>
              <a:t>alk </a:t>
            </a:r>
            <a:r>
              <a:rPr lang="de-DE" sz="2000" dirty="0" err="1" smtClean="0"/>
              <a:t>to</a:t>
            </a:r>
            <a:r>
              <a:rPr lang="de-DE" sz="2000" dirty="0" smtClean="0"/>
              <a:t> </a:t>
            </a:r>
            <a:r>
              <a:rPr lang="de-DE" sz="2000" dirty="0" err="1" smtClean="0"/>
              <a:t>your</a:t>
            </a:r>
            <a:r>
              <a:rPr lang="de-DE" sz="2000" dirty="0" smtClean="0"/>
              <a:t> </a:t>
            </a:r>
            <a:r>
              <a:rPr lang="de-DE" sz="2000" dirty="0" err="1" smtClean="0"/>
              <a:t>institutional</a:t>
            </a:r>
            <a:r>
              <a:rPr lang="de-DE" sz="2000" dirty="0" smtClean="0"/>
              <a:t> </a:t>
            </a:r>
            <a:r>
              <a:rPr lang="de-DE" sz="2000" dirty="0" err="1" smtClean="0"/>
              <a:t>responsible</a:t>
            </a: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49</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err="1" smtClean="0"/>
              <a:t>Ethics</a:t>
            </a:r>
            <a:r>
              <a:rPr lang="de-DE" sz="3600" b="1" dirty="0" smtClean="0"/>
              <a:t> </a:t>
            </a:r>
            <a:r>
              <a:rPr lang="de-DE" sz="3600" b="1" dirty="0" err="1" smtClean="0"/>
              <a:t>and</a:t>
            </a:r>
            <a:r>
              <a:rPr lang="de-DE" sz="3600" b="1" dirty="0" smtClean="0"/>
              <a:t> Legal Compliance</a:t>
            </a:r>
            <a:endParaRPr lang="en-US" sz="3600" b="1" dirty="0"/>
          </a:p>
        </p:txBody>
      </p:sp>
      <p:pic>
        <p:nvPicPr>
          <p:cNvPr id="2" name="Picture 1" descr="Screen Shot 2018-11-14 at 20.04.56.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555" y="2900385"/>
            <a:ext cx="5178778" cy="3887060"/>
          </a:xfrm>
          <a:prstGeom prst="rect">
            <a:avLst/>
          </a:prstGeom>
        </p:spPr>
      </p:pic>
      <p:sp>
        <p:nvSpPr>
          <p:cNvPr id="6" name="Rectangle 5"/>
          <p:cNvSpPr/>
          <p:nvPr/>
        </p:nvSpPr>
        <p:spPr>
          <a:xfrm>
            <a:off x="5249334" y="5812556"/>
            <a:ext cx="3683000" cy="830997"/>
          </a:xfrm>
          <a:prstGeom prst="rect">
            <a:avLst/>
          </a:prstGeom>
        </p:spPr>
        <p:txBody>
          <a:bodyPr wrap="square">
            <a:spAutoFit/>
          </a:bodyPr>
          <a:lstStyle/>
          <a:p>
            <a:r>
              <a:rPr lang="en-US" sz="1200" dirty="0">
                <a:solidFill>
                  <a:schemeClr val="bg1">
                    <a:lumMod val="50000"/>
                  </a:schemeClr>
                </a:solidFill>
              </a:rPr>
              <a:t>Tony </a:t>
            </a:r>
            <a:r>
              <a:rPr lang="en-US" sz="1200" dirty="0" smtClean="0">
                <a:solidFill>
                  <a:schemeClr val="bg1">
                    <a:lumMod val="50000"/>
                  </a:schemeClr>
                </a:solidFill>
              </a:rPr>
              <a:t>Grist, The </a:t>
            </a:r>
            <a:r>
              <a:rPr lang="en-US" sz="1200" dirty="0">
                <a:solidFill>
                  <a:schemeClr val="bg1">
                    <a:lumMod val="50000"/>
                  </a:schemeClr>
                </a:solidFill>
              </a:rPr>
              <a:t>Devil's Fireplace, </a:t>
            </a:r>
            <a:r>
              <a:rPr lang="en-US" sz="1200" dirty="0" smtClean="0">
                <a:solidFill>
                  <a:schemeClr val="bg1">
                    <a:lumMod val="50000"/>
                  </a:schemeClr>
                </a:solidFill>
              </a:rPr>
              <a:t>detail: </a:t>
            </a:r>
            <a:r>
              <a:rPr lang="en-US" sz="1200" dirty="0">
                <a:solidFill>
                  <a:schemeClr val="bg1">
                    <a:lumMod val="50000"/>
                  </a:schemeClr>
                </a:solidFill>
              </a:rPr>
              <a:t>the </a:t>
            </a:r>
            <a:r>
              <a:rPr lang="en-US" sz="1200" dirty="0" smtClean="0">
                <a:solidFill>
                  <a:schemeClr val="bg1">
                    <a:lumMod val="50000"/>
                  </a:schemeClr>
                </a:solidFill>
              </a:rPr>
              <a:t>lawyer CCO</a:t>
            </a:r>
          </a:p>
          <a:p>
            <a:r>
              <a:rPr lang="en-US" sz="1200" dirty="0">
                <a:hlinkClick r:id="rId4"/>
              </a:rPr>
              <a:t>https://commons.wikimedia.org/wiki/File:The_Devil%27s_Fireplace,_detail-</a:t>
            </a:r>
            <a:r>
              <a:rPr lang="en-US" sz="1200" dirty="0" smtClean="0">
                <a:hlinkClick r:id="rId4"/>
              </a:rPr>
              <a:t>_the_lawyer.jpg</a:t>
            </a:r>
            <a:r>
              <a:rPr lang="en-US" sz="1200" dirty="0" smtClean="0"/>
              <a:t> </a:t>
            </a:r>
            <a:r>
              <a:rPr lang="en-US" sz="1200" dirty="0"/>
              <a:t>	</a:t>
            </a:r>
          </a:p>
        </p:txBody>
      </p:sp>
    </p:spTree>
    <p:extLst>
      <p:ext uri="{BB962C8B-B14F-4D97-AF65-F5344CB8AC3E}">
        <p14:creationId xmlns:p14="http://schemas.microsoft.com/office/powerpoint/2010/main" val="57451528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creen Shot 2018-11-14 at 16.41.40.png"/>
          <p:cNvPicPr>
            <a:picLocks noGrp="1" noChangeAspect="1"/>
          </p:cNvPicPr>
          <p:nvPr>
            <p:ph idx="1"/>
          </p:nvPr>
        </p:nvPicPr>
        <p:blipFill>
          <a:blip r:embed="rId2" cstate="print">
            <a:extLst>
              <a:ext uri="{28A0092B-C50C-407E-A947-70E740481C1C}">
                <a14:useLocalDpi xmlns:a14="http://schemas.microsoft.com/office/drawing/2010/main"/>
              </a:ext>
            </a:extLst>
          </a:blip>
          <a:srcRect l="-58092" r="-58092"/>
          <a:stretch>
            <a:fillRect/>
          </a:stretch>
        </p:blipFill>
        <p:spPr>
          <a:xfrm>
            <a:off x="-1123241" y="254002"/>
            <a:ext cx="11400655" cy="6269921"/>
          </a:xfrm>
        </p:spPr>
      </p:pic>
      <p:sp>
        <p:nvSpPr>
          <p:cNvPr id="4" name="Slide Number Placeholder 3"/>
          <p:cNvSpPr>
            <a:spLocks noGrp="1"/>
          </p:cNvSpPr>
          <p:nvPr>
            <p:ph type="sldNum" sz="quarter" idx="12"/>
          </p:nvPr>
        </p:nvSpPr>
        <p:spPr/>
        <p:txBody>
          <a:bodyPr/>
          <a:lstStyle/>
          <a:p>
            <a:fld id="{70FA6FE6-D75F-2943-8BC6-A14FE74580EA}" type="slidenum">
              <a:rPr lang="en-US" smtClean="0"/>
              <a:t>5</a:t>
            </a:fld>
            <a:endParaRPr lang="en-US"/>
          </a:p>
        </p:txBody>
      </p:sp>
      <p:sp>
        <p:nvSpPr>
          <p:cNvPr id="6" name="Rectangle 5"/>
          <p:cNvSpPr/>
          <p:nvPr/>
        </p:nvSpPr>
        <p:spPr>
          <a:xfrm>
            <a:off x="50800" y="6523923"/>
            <a:ext cx="8636000" cy="276999"/>
          </a:xfrm>
          <a:prstGeom prst="rect">
            <a:avLst/>
          </a:prstGeom>
        </p:spPr>
        <p:txBody>
          <a:bodyPr wrap="square">
            <a:spAutoFit/>
          </a:bodyPr>
          <a:lstStyle/>
          <a:p>
            <a:r>
              <a:rPr lang="en-US" sz="1200" dirty="0">
                <a:hlinkClick r:id="rId3"/>
              </a:rPr>
              <a:t>https://twitter.com/UWuttke/status/</a:t>
            </a:r>
            <a:r>
              <a:rPr lang="en-US" sz="1200" dirty="0" smtClean="0">
                <a:hlinkClick r:id="rId3"/>
              </a:rPr>
              <a:t>1062714834062430209</a:t>
            </a:r>
            <a:r>
              <a:rPr lang="en-US" sz="1200" dirty="0" smtClean="0"/>
              <a:t> </a:t>
            </a:r>
            <a:endParaRPr lang="en-US" sz="1200" dirty="0"/>
          </a:p>
        </p:txBody>
      </p:sp>
      <p:sp>
        <p:nvSpPr>
          <p:cNvPr id="8" name="Rectangle 7"/>
          <p:cNvSpPr/>
          <p:nvPr/>
        </p:nvSpPr>
        <p:spPr>
          <a:xfrm>
            <a:off x="1889484" y="2967335"/>
            <a:ext cx="590126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de-DE"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Now</a:t>
            </a:r>
            <a:r>
              <a:rPr lang="de-DE"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de-DE"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It‘s</a:t>
            </a:r>
            <a:r>
              <a:rPr lang="de-DE"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de-DE"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Your</a:t>
            </a:r>
            <a:r>
              <a:rPr lang="de-DE"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Turn!</a:t>
            </a:r>
            <a:endParaRPr lang="de-DE"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8662794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57150" indent="0">
              <a:buNone/>
            </a:pPr>
            <a:r>
              <a:rPr lang="en-US" sz="2000" dirty="0" smtClean="0"/>
              <a:t>How </a:t>
            </a:r>
            <a:r>
              <a:rPr lang="en-US" sz="2000" dirty="0"/>
              <a:t>will the data be stored and backed up during the research</a:t>
            </a:r>
            <a:r>
              <a:rPr lang="en-US" sz="2000" dirty="0" smtClean="0"/>
              <a:t>?</a:t>
            </a:r>
          </a:p>
          <a:p>
            <a:r>
              <a:rPr lang="en-US" sz="2000" dirty="0" smtClean="0"/>
              <a:t>Do </a:t>
            </a:r>
            <a:r>
              <a:rPr lang="en-US" sz="2000" dirty="0"/>
              <a:t>you have sufficient storage or will you need to include charges for additional services?</a:t>
            </a:r>
          </a:p>
          <a:p>
            <a:r>
              <a:rPr lang="en-US" sz="2000" dirty="0"/>
              <a:t>How will the data be backed up?</a:t>
            </a:r>
          </a:p>
          <a:p>
            <a:r>
              <a:rPr lang="en-US" sz="2000" dirty="0"/>
              <a:t>Who will be responsible for backup and recovery?</a:t>
            </a:r>
          </a:p>
          <a:p>
            <a:r>
              <a:rPr lang="en-US" sz="2000" dirty="0"/>
              <a:t>How will the data be recovered in the event of an incident</a:t>
            </a:r>
            <a:r>
              <a:rPr lang="en-US" sz="2000" dirty="0" smtClean="0"/>
              <a:t>?</a:t>
            </a:r>
          </a:p>
          <a:p>
            <a:pPr marL="0" indent="0">
              <a:buNone/>
            </a:pPr>
            <a:r>
              <a:rPr lang="en-US" sz="2000" dirty="0" smtClean="0"/>
              <a:t>How </a:t>
            </a:r>
            <a:r>
              <a:rPr lang="en-US" sz="2000" dirty="0"/>
              <a:t>will you manage access and security</a:t>
            </a:r>
            <a:r>
              <a:rPr lang="en-US" sz="2000" dirty="0" smtClean="0"/>
              <a:t>?</a:t>
            </a:r>
          </a:p>
          <a:p>
            <a:r>
              <a:rPr lang="en-US" sz="2000" dirty="0" smtClean="0"/>
              <a:t>What </a:t>
            </a:r>
            <a:r>
              <a:rPr lang="en-US" sz="2000" dirty="0"/>
              <a:t>are the risks to data security and how will these be managed?</a:t>
            </a:r>
          </a:p>
          <a:p>
            <a:r>
              <a:rPr lang="en-US" sz="2000" dirty="0"/>
              <a:t>How will you control access to keep the data secure?</a:t>
            </a:r>
          </a:p>
          <a:p>
            <a:r>
              <a:rPr lang="en-US" sz="2000" dirty="0"/>
              <a:t>How will you ensure that collaborators can access your data securely?</a:t>
            </a:r>
          </a:p>
          <a:p>
            <a:r>
              <a:rPr lang="en-US" sz="2000" dirty="0"/>
              <a:t>If creating or collecting data in the field how will you ensure its safe transfer into your main </a:t>
            </a:r>
            <a:r>
              <a:rPr lang="en-US" sz="2000" dirty="0" smtClean="0"/>
              <a:t>secured systems</a:t>
            </a:r>
            <a:r>
              <a:rPr lang="en-US" sz="2000" dirty="0"/>
              <a:t>?</a:t>
            </a:r>
          </a:p>
          <a:p>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50</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Storage </a:t>
            </a:r>
            <a:r>
              <a:rPr lang="de-DE" sz="3600" b="1" dirty="0" err="1" smtClean="0"/>
              <a:t>and</a:t>
            </a:r>
            <a:r>
              <a:rPr lang="de-DE" sz="3600" b="1" dirty="0" smtClean="0"/>
              <a:t> Backup</a:t>
            </a:r>
            <a:endParaRPr lang="en-US" sz="3600" b="1" dirty="0"/>
          </a:p>
        </p:txBody>
      </p:sp>
      <p:sp>
        <p:nvSpPr>
          <p:cNvPr id="6" name="TextBox 5"/>
          <p:cNvSpPr txBox="1"/>
          <p:nvPr/>
        </p:nvSpPr>
        <p:spPr>
          <a:xfrm>
            <a:off x="457200" y="6411035"/>
            <a:ext cx="7635849" cy="276999"/>
          </a:xfrm>
          <a:prstGeom prst="rect">
            <a:avLst/>
          </a:prstGeom>
          <a:noFill/>
        </p:spPr>
        <p:txBody>
          <a:bodyPr wrap="none" rtlCol="0">
            <a:spAutoFit/>
          </a:bodyPr>
          <a:lstStyle/>
          <a:p>
            <a:r>
              <a:rPr lang="en-US" sz="1200" dirty="0" smtClean="0">
                <a:solidFill>
                  <a:schemeClr val="tx1">
                    <a:lumMod val="50000"/>
                    <a:lumOff val="50000"/>
                  </a:schemeClr>
                </a:solidFill>
              </a:rPr>
              <a:t>Source: Digital </a:t>
            </a:r>
            <a:r>
              <a:rPr lang="en-US" sz="1200" dirty="0" err="1" smtClean="0">
                <a:solidFill>
                  <a:schemeClr val="tx1">
                    <a:lumMod val="50000"/>
                    <a:lumOff val="50000"/>
                  </a:schemeClr>
                </a:solidFill>
              </a:rPr>
              <a:t>Curation</a:t>
            </a:r>
            <a:r>
              <a:rPr lang="en-US" sz="1200" dirty="0" smtClean="0">
                <a:solidFill>
                  <a:schemeClr val="tx1">
                    <a:lumMod val="50000"/>
                    <a:lumOff val="50000"/>
                  </a:schemeClr>
                </a:solidFill>
              </a:rPr>
              <a:t> Centre: DCC Template, online</a:t>
            </a:r>
            <a:r>
              <a:rPr lang="en-US" sz="1200" dirty="0">
                <a:solidFill>
                  <a:schemeClr val="tx1">
                    <a:lumMod val="50000"/>
                    <a:lumOff val="50000"/>
                  </a:schemeClr>
                </a:solidFill>
              </a:rPr>
              <a:t>: </a:t>
            </a:r>
            <a:r>
              <a:rPr lang="en-US" sz="1200" dirty="0">
                <a:solidFill>
                  <a:schemeClr val="tx1">
                    <a:lumMod val="50000"/>
                    <a:lumOff val="50000"/>
                  </a:schemeClr>
                </a:solidFill>
                <a:hlinkClick r:id="rId3"/>
              </a:rPr>
              <a:t>https://dmponline.dcc.ac.uk/template_export/1638514350.</a:t>
            </a:r>
            <a:r>
              <a:rPr lang="en-US" sz="1200" dirty="0" smtClean="0">
                <a:solidFill>
                  <a:schemeClr val="tx1">
                    <a:lumMod val="50000"/>
                    <a:lumOff val="50000"/>
                  </a:schemeClr>
                </a:solidFill>
                <a:hlinkClick r:id="rId3"/>
              </a:rPr>
              <a:t>pdf</a:t>
            </a:r>
            <a:r>
              <a:rPr lang="en-US" sz="1200" dirty="0" smtClean="0">
                <a:solidFill>
                  <a:schemeClr val="tx1">
                    <a:lumMod val="50000"/>
                    <a:lumOff val="50000"/>
                  </a:schemeClr>
                </a:solidFill>
              </a:rPr>
              <a:t> </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4244069461"/>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de-DE" sz="2000" b="1" dirty="0" smtClean="0">
                <a:ea typeface="MS PGothic" charset="0"/>
              </a:rPr>
              <a:t>➽ </a:t>
            </a:r>
            <a:r>
              <a:rPr lang="en-US" sz="2000" dirty="0" smtClean="0"/>
              <a:t>Most storage media have only limited time span (PC, mobile storage media)</a:t>
            </a:r>
          </a:p>
          <a:p>
            <a:pPr marL="0" indent="0">
              <a:buNone/>
            </a:pPr>
            <a:r>
              <a:rPr lang="de-DE" sz="2000" b="1" dirty="0" smtClean="0">
                <a:ea typeface="MS PGothic" charset="0"/>
              </a:rPr>
              <a:t>➽ </a:t>
            </a:r>
            <a:r>
              <a:rPr lang="en-US" sz="2000" dirty="0" smtClean="0"/>
              <a:t>Not all storage media are “safe” </a:t>
            </a:r>
          </a:p>
          <a:p>
            <a:pPr marL="0" indent="0">
              <a:buNone/>
            </a:pPr>
            <a:r>
              <a:rPr lang="de-DE" sz="2000" b="1" dirty="0" smtClean="0">
                <a:ea typeface="MS PGothic" charset="0"/>
              </a:rPr>
              <a:t>➽ </a:t>
            </a:r>
            <a:r>
              <a:rPr lang="en-US" sz="2000" dirty="0" smtClean="0"/>
              <a:t>Some storage media are prone to easy loss </a:t>
            </a:r>
          </a:p>
          <a:p>
            <a:pPr marL="0" indent="0">
              <a:buNone/>
            </a:pPr>
            <a:r>
              <a:rPr lang="de-DE" sz="2000" b="1" dirty="0" smtClean="0">
                <a:ea typeface="MS PGothic" charset="0"/>
              </a:rPr>
              <a:t>➽ </a:t>
            </a:r>
            <a:r>
              <a:rPr lang="en-US" sz="2000" dirty="0" smtClean="0"/>
              <a:t>Institutional Storage vs. External Storage (Cloud, e.g. Drop-Box, safety issues, often addressed in institutional policies)</a:t>
            </a:r>
          </a:p>
          <a:p>
            <a:pPr marL="0" indent="0">
              <a:buNone/>
            </a:pPr>
            <a:r>
              <a:rPr lang="de-DE" sz="2000" b="1" dirty="0" smtClean="0">
                <a:ea typeface="MS PGothic" charset="0"/>
              </a:rPr>
              <a:t>➽ </a:t>
            </a:r>
            <a:r>
              <a:rPr lang="en-US" sz="2000" dirty="0" smtClean="0"/>
              <a:t>Back Up needs to be planned, done, and checked! </a:t>
            </a: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51</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Storage </a:t>
            </a:r>
            <a:r>
              <a:rPr lang="de-DE" sz="3600" b="1" dirty="0" err="1" smtClean="0"/>
              <a:t>and</a:t>
            </a:r>
            <a:r>
              <a:rPr lang="de-DE" sz="3600" b="1" dirty="0" smtClean="0"/>
              <a:t> Backup</a:t>
            </a:r>
            <a:endParaRPr lang="en-US" sz="3600" b="1" dirty="0"/>
          </a:p>
        </p:txBody>
      </p:sp>
    </p:spTree>
    <p:extLst>
      <p:ext uri="{BB962C8B-B14F-4D97-AF65-F5344CB8AC3E}">
        <p14:creationId xmlns:p14="http://schemas.microsoft.com/office/powerpoint/2010/main" val="2433261348"/>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US" sz="2000" dirty="0" smtClean="0"/>
              <a:t>Which </a:t>
            </a:r>
            <a:r>
              <a:rPr lang="en-US" sz="2000" dirty="0"/>
              <a:t>data are of long-term value and should be retained, shared, and/or preserved</a:t>
            </a:r>
            <a:r>
              <a:rPr lang="en-US" sz="2000" dirty="0" smtClean="0"/>
              <a:t>?</a:t>
            </a:r>
          </a:p>
          <a:p>
            <a:r>
              <a:rPr lang="en-US" sz="2000" dirty="0" smtClean="0"/>
              <a:t>What </a:t>
            </a:r>
            <a:r>
              <a:rPr lang="en-US" sz="2000" dirty="0"/>
              <a:t>data must be retained/destroyed for contractual, legal, or regulatory purposes?</a:t>
            </a:r>
          </a:p>
          <a:p>
            <a:r>
              <a:rPr lang="en-US" sz="2000" dirty="0"/>
              <a:t>How will you decide what other data to keep?</a:t>
            </a:r>
          </a:p>
          <a:p>
            <a:r>
              <a:rPr lang="en-US" sz="2000" dirty="0"/>
              <a:t>What are the foreseeable research uses for the data?</a:t>
            </a:r>
          </a:p>
          <a:p>
            <a:r>
              <a:rPr lang="en-US" sz="2000" dirty="0"/>
              <a:t>How long will the data be retained and preserved?</a:t>
            </a:r>
            <a:endParaRPr lang="en-US" sz="2000" dirty="0" smtClean="0"/>
          </a:p>
          <a:p>
            <a:pPr marL="0" indent="0">
              <a:buNone/>
            </a:pPr>
            <a:r>
              <a:rPr lang="en-US" sz="2000" dirty="0" smtClean="0"/>
              <a:t>What </a:t>
            </a:r>
            <a:r>
              <a:rPr lang="en-US" sz="2000" dirty="0"/>
              <a:t>is the long-term preservation plan for the dataset</a:t>
            </a:r>
            <a:r>
              <a:rPr lang="en-US" sz="2000" dirty="0" smtClean="0"/>
              <a:t>?</a:t>
            </a:r>
          </a:p>
          <a:p>
            <a:r>
              <a:rPr lang="en-US" sz="2000" dirty="0" smtClean="0"/>
              <a:t>Where </a:t>
            </a:r>
            <a:r>
              <a:rPr lang="en-US" sz="2000" dirty="0"/>
              <a:t>e.g. in which repository or archive will the data be held?</a:t>
            </a:r>
          </a:p>
          <a:p>
            <a:r>
              <a:rPr lang="en-US" sz="2000" dirty="0"/>
              <a:t>What costs if any will your selected data repository or archive charge?</a:t>
            </a:r>
          </a:p>
          <a:p>
            <a:r>
              <a:rPr lang="en-US" sz="2000" dirty="0"/>
              <a:t>Have you </a:t>
            </a:r>
            <a:r>
              <a:rPr lang="en-US" sz="2000" dirty="0" err="1"/>
              <a:t>costed</a:t>
            </a:r>
            <a:r>
              <a:rPr lang="en-US" sz="2000" dirty="0"/>
              <a:t> in time and effort to prepare the data for sharing / preservation?</a:t>
            </a:r>
          </a:p>
        </p:txBody>
      </p:sp>
      <p:sp>
        <p:nvSpPr>
          <p:cNvPr id="4" name="Slide Number Placeholder 3"/>
          <p:cNvSpPr>
            <a:spLocks noGrp="1"/>
          </p:cNvSpPr>
          <p:nvPr>
            <p:ph type="sldNum" sz="quarter" idx="12"/>
          </p:nvPr>
        </p:nvSpPr>
        <p:spPr/>
        <p:txBody>
          <a:bodyPr/>
          <a:lstStyle/>
          <a:p>
            <a:fld id="{70FA6FE6-D75F-2943-8BC6-A14FE74580EA}" type="slidenum">
              <a:rPr lang="en-US" smtClean="0"/>
              <a:t>52</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err="1" smtClean="0"/>
              <a:t>Selection</a:t>
            </a:r>
            <a:r>
              <a:rPr lang="de-DE" sz="3600" b="1" dirty="0" smtClean="0"/>
              <a:t> </a:t>
            </a:r>
            <a:r>
              <a:rPr lang="de-DE" sz="3600" b="1" dirty="0" err="1" smtClean="0"/>
              <a:t>and</a:t>
            </a:r>
            <a:r>
              <a:rPr lang="de-DE" sz="3600" b="1" dirty="0" smtClean="0"/>
              <a:t> </a:t>
            </a:r>
            <a:r>
              <a:rPr lang="de-DE" sz="3600" b="1" dirty="0" err="1" smtClean="0"/>
              <a:t>Preservation</a:t>
            </a:r>
            <a:endParaRPr lang="en-US" sz="3600" b="1" dirty="0"/>
          </a:p>
        </p:txBody>
      </p:sp>
      <p:sp>
        <p:nvSpPr>
          <p:cNvPr id="6" name="TextBox 5"/>
          <p:cNvSpPr txBox="1"/>
          <p:nvPr/>
        </p:nvSpPr>
        <p:spPr>
          <a:xfrm>
            <a:off x="457200" y="6411035"/>
            <a:ext cx="7635849" cy="276999"/>
          </a:xfrm>
          <a:prstGeom prst="rect">
            <a:avLst/>
          </a:prstGeom>
          <a:noFill/>
        </p:spPr>
        <p:txBody>
          <a:bodyPr wrap="none" rtlCol="0">
            <a:spAutoFit/>
          </a:bodyPr>
          <a:lstStyle/>
          <a:p>
            <a:r>
              <a:rPr lang="en-US" sz="1200" dirty="0" smtClean="0">
                <a:solidFill>
                  <a:schemeClr val="tx1">
                    <a:lumMod val="50000"/>
                    <a:lumOff val="50000"/>
                  </a:schemeClr>
                </a:solidFill>
              </a:rPr>
              <a:t>Source: Digital </a:t>
            </a:r>
            <a:r>
              <a:rPr lang="en-US" sz="1200" dirty="0" err="1" smtClean="0">
                <a:solidFill>
                  <a:schemeClr val="tx1">
                    <a:lumMod val="50000"/>
                    <a:lumOff val="50000"/>
                  </a:schemeClr>
                </a:solidFill>
              </a:rPr>
              <a:t>Curation</a:t>
            </a:r>
            <a:r>
              <a:rPr lang="en-US" sz="1200" dirty="0" smtClean="0">
                <a:solidFill>
                  <a:schemeClr val="tx1">
                    <a:lumMod val="50000"/>
                    <a:lumOff val="50000"/>
                  </a:schemeClr>
                </a:solidFill>
              </a:rPr>
              <a:t> Centre: DCC Template, online</a:t>
            </a:r>
            <a:r>
              <a:rPr lang="en-US" sz="1200" dirty="0">
                <a:solidFill>
                  <a:schemeClr val="tx1">
                    <a:lumMod val="50000"/>
                    <a:lumOff val="50000"/>
                  </a:schemeClr>
                </a:solidFill>
              </a:rPr>
              <a:t>: </a:t>
            </a:r>
            <a:r>
              <a:rPr lang="en-US" sz="1200" dirty="0">
                <a:solidFill>
                  <a:schemeClr val="tx1">
                    <a:lumMod val="50000"/>
                    <a:lumOff val="50000"/>
                  </a:schemeClr>
                </a:solidFill>
                <a:hlinkClick r:id="rId3"/>
              </a:rPr>
              <a:t>https://dmponline.dcc.ac.uk/template_export/1638514350.</a:t>
            </a:r>
            <a:r>
              <a:rPr lang="en-US" sz="1200" dirty="0" smtClean="0">
                <a:solidFill>
                  <a:schemeClr val="tx1">
                    <a:lumMod val="50000"/>
                    <a:lumOff val="50000"/>
                  </a:schemeClr>
                </a:solidFill>
                <a:hlinkClick r:id="rId3"/>
              </a:rPr>
              <a:t>pdf</a:t>
            </a:r>
            <a:r>
              <a:rPr lang="en-US" sz="1200" dirty="0" smtClean="0">
                <a:solidFill>
                  <a:schemeClr val="tx1">
                    <a:lumMod val="50000"/>
                    <a:lumOff val="50000"/>
                  </a:schemeClr>
                </a:solidFill>
              </a:rPr>
              <a:t> </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3962461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de-DE" sz="2400" b="1" dirty="0" smtClean="0">
                <a:ea typeface="MS PGothic" charset="0"/>
              </a:rPr>
              <a:t>➽ </a:t>
            </a:r>
            <a:r>
              <a:rPr lang="de-DE" sz="2400" dirty="0" smtClean="0">
                <a:ea typeface="MS PGothic" charset="0"/>
              </a:rPr>
              <a:t>Not </a:t>
            </a:r>
            <a:r>
              <a:rPr lang="de-DE" sz="2400" dirty="0" err="1" smtClean="0">
                <a:ea typeface="MS PGothic" charset="0"/>
              </a:rPr>
              <a:t>everything</a:t>
            </a:r>
            <a:r>
              <a:rPr lang="de-DE" sz="2400" dirty="0" smtClean="0">
                <a:ea typeface="MS PGothic" charset="0"/>
              </a:rPr>
              <a:t> </a:t>
            </a:r>
            <a:r>
              <a:rPr lang="de-DE" sz="2400" dirty="0" err="1" smtClean="0">
                <a:ea typeface="MS PGothic" charset="0"/>
              </a:rPr>
              <a:t>has</a:t>
            </a:r>
            <a:r>
              <a:rPr lang="de-DE" sz="2400" dirty="0" smtClean="0">
                <a:ea typeface="MS PGothic" charset="0"/>
              </a:rPr>
              <a:t> </a:t>
            </a:r>
            <a:r>
              <a:rPr lang="de-DE" sz="2400" dirty="0" err="1" smtClean="0">
                <a:ea typeface="MS PGothic" charset="0"/>
              </a:rPr>
              <a:t>to</a:t>
            </a:r>
            <a:r>
              <a:rPr lang="de-DE" sz="2400" dirty="0" smtClean="0">
                <a:ea typeface="MS PGothic" charset="0"/>
              </a:rPr>
              <a:t> </a:t>
            </a:r>
            <a:r>
              <a:rPr lang="de-DE" sz="2400" dirty="0" err="1" smtClean="0">
                <a:ea typeface="MS PGothic" charset="0"/>
              </a:rPr>
              <a:t>be</a:t>
            </a:r>
            <a:r>
              <a:rPr lang="de-DE" sz="2400" dirty="0" smtClean="0">
                <a:ea typeface="MS PGothic" charset="0"/>
              </a:rPr>
              <a:t> </a:t>
            </a:r>
            <a:r>
              <a:rPr lang="de-DE" sz="2400" dirty="0" err="1" smtClean="0">
                <a:ea typeface="MS PGothic" charset="0"/>
              </a:rPr>
              <a:t>kept</a:t>
            </a:r>
            <a:r>
              <a:rPr lang="de-DE" sz="2400" dirty="0" smtClean="0">
                <a:ea typeface="MS PGothic" charset="0"/>
              </a:rPr>
              <a:t> </a:t>
            </a:r>
            <a:r>
              <a:rPr lang="de-DE" sz="2400" dirty="0" err="1" smtClean="0">
                <a:ea typeface="MS PGothic" charset="0"/>
              </a:rPr>
              <a:t>forever</a:t>
            </a:r>
            <a:r>
              <a:rPr lang="de-DE" sz="2400" dirty="0" smtClean="0">
                <a:ea typeface="MS PGothic" charset="0"/>
              </a:rPr>
              <a:t>!</a:t>
            </a:r>
            <a:endParaRPr lang="en-US" sz="2400" dirty="0"/>
          </a:p>
          <a:p>
            <a:pPr marL="0" indent="0">
              <a:buNone/>
            </a:pPr>
            <a:r>
              <a:rPr lang="de-DE" sz="2400" b="1" dirty="0" smtClean="0">
                <a:ea typeface="MS PGothic" charset="0"/>
              </a:rPr>
              <a:t>➽ </a:t>
            </a:r>
            <a:r>
              <a:rPr lang="de-DE" sz="2400" dirty="0" smtClean="0">
                <a:ea typeface="MS PGothic" charset="0"/>
              </a:rPr>
              <a:t>Not all </a:t>
            </a:r>
            <a:r>
              <a:rPr lang="de-DE" sz="2400" dirty="0" err="1" smtClean="0">
                <a:ea typeface="MS PGothic" charset="0"/>
              </a:rPr>
              <a:t>formats</a:t>
            </a:r>
            <a:r>
              <a:rPr lang="de-DE" sz="2400" dirty="0" smtClean="0">
                <a:ea typeface="MS PGothic" charset="0"/>
              </a:rPr>
              <a:t> </a:t>
            </a:r>
            <a:r>
              <a:rPr lang="de-DE" sz="2400" dirty="0" err="1" smtClean="0">
                <a:ea typeface="MS PGothic" charset="0"/>
              </a:rPr>
              <a:t>are</a:t>
            </a:r>
            <a:r>
              <a:rPr lang="de-DE" sz="2400" dirty="0" smtClean="0">
                <a:ea typeface="MS PGothic" charset="0"/>
              </a:rPr>
              <a:t> </a:t>
            </a:r>
            <a:r>
              <a:rPr lang="de-DE" sz="2400" dirty="0" err="1" smtClean="0">
                <a:ea typeface="MS PGothic" charset="0"/>
              </a:rPr>
              <a:t>suitable</a:t>
            </a:r>
            <a:r>
              <a:rPr lang="de-DE" sz="2400" dirty="0" smtClean="0">
                <a:ea typeface="MS PGothic" charset="0"/>
              </a:rPr>
              <a:t> </a:t>
            </a:r>
            <a:r>
              <a:rPr lang="de-DE" sz="2400" dirty="0" err="1" smtClean="0">
                <a:ea typeface="MS PGothic" charset="0"/>
              </a:rPr>
              <a:t>for</a:t>
            </a:r>
            <a:r>
              <a:rPr lang="de-DE" sz="2400" dirty="0" smtClean="0">
                <a:ea typeface="MS PGothic" charset="0"/>
              </a:rPr>
              <a:t> </a:t>
            </a:r>
            <a:r>
              <a:rPr lang="de-DE" sz="2400" dirty="0" err="1" smtClean="0">
                <a:ea typeface="MS PGothic" charset="0"/>
              </a:rPr>
              <a:t>archiving</a:t>
            </a:r>
            <a:endParaRPr lang="en-US" sz="2400" dirty="0" smtClean="0"/>
          </a:p>
          <a:p>
            <a:pPr marL="0" indent="0">
              <a:buNone/>
            </a:pPr>
            <a:r>
              <a:rPr lang="de-DE" sz="2400" b="1" dirty="0">
                <a:ea typeface="MS PGothic" charset="0"/>
              </a:rPr>
              <a:t>➽ </a:t>
            </a:r>
            <a:r>
              <a:rPr lang="de-DE" sz="2400" dirty="0" err="1" smtClean="0">
                <a:ea typeface="MS PGothic" charset="0"/>
              </a:rPr>
              <a:t>Formulate</a:t>
            </a:r>
            <a:r>
              <a:rPr lang="de-DE" sz="2400" dirty="0" smtClean="0">
                <a:ea typeface="MS PGothic" charset="0"/>
              </a:rPr>
              <a:t> </a:t>
            </a:r>
            <a:r>
              <a:rPr lang="de-DE" sz="2400" dirty="0" err="1" smtClean="0">
                <a:ea typeface="MS PGothic" charset="0"/>
              </a:rPr>
              <a:t>your</a:t>
            </a:r>
            <a:r>
              <a:rPr lang="de-DE" sz="2400" dirty="0" smtClean="0">
                <a:ea typeface="MS PGothic" charset="0"/>
              </a:rPr>
              <a:t> </a:t>
            </a:r>
            <a:r>
              <a:rPr lang="de-DE" sz="2400" dirty="0" err="1" smtClean="0">
                <a:ea typeface="MS PGothic" charset="0"/>
              </a:rPr>
              <a:t>requirements</a:t>
            </a:r>
            <a:r>
              <a:rPr lang="de-DE" sz="2400" dirty="0" smtClean="0">
                <a:ea typeface="MS PGothic" charset="0"/>
              </a:rPr>
              <a:t> </a:t>
            </a:r>
            <a:br>
              <a:rPr lang="de-DE" sz="2400" dirty="0" smtClean="0">
                <a:ea typeface="MS PGothic" charset="0"/>
              </a:rPr>
            </a:br>
            <a:r>
              <a:rPr lang="de-DE" sz="2400" dirty="0" err="1" smtClean="0">
                <a:ea typeface="MS PGothic" charset="0"/>
              </a:rPr>
              <a:t>for</a:t>
            </a:r>
            <a:r>
              <a:rPr lang="de-DE" sz="2400" dirty="0" smtClean="0">
                <a:ea typeface="MS PGothic" charset="0"/>
              </a:rPr>
              <a:t> </a:t>
            </a:r>
            <a:r>
              <a:rPr lang="de-DE" sz="2400" dirty="0" err="1" smtClean="0">
                <a:ea typeface="MS PGothic" charset="0"/>
              </a:rPr>
              <a:t>long</a:t>
            </a:r>
            <a:r>
              <a:rPr lang="de-DE" sz="2400" dirty="0" smtClean="0">
                <a:ea typeface="MS PGothic" charset="0"/>
              </a:rPr>
              <a:t> </a:t>
            </a:r>
            <a:r>
              <a:rPr lang="de-DE" sz="2400" dirty="0" err="1" smtClean="0">
                <a:ea typeface="MS PGothic" charset="0"/>
              </a:rPr>
              <a:t>term</a:t>
            </a:r>
            <a:r>
              <a:rPr lang="de-DE" sz="2400" dirty="0" smtClean="0">
                <a:ea typeface="MS PGothic" charset="0"/>
              </a:rPr>
              <a:t> </a:t>
            </a:r>
            <a:r>
              <a:rPr lang="de-DE" sz="2400" dirty="0" err="1" smtClean="0">
                <a:ea typeface="MS PGothic" charset="0"/>
              </a:rPr>
              <a:t>preservation</a:t>
            </a:r>
            <a:r>
              <a:rPr lang="de-DE" sz="2400" dirty="0" smtClean="0">
                <a:ea typeface="MS PGothic" charset="0"/>
              </a:rPr>
              <a:t> </a:t>
            </a:r>
            <a:br>
              <a:rPr lang="de-DE" sz="2400" dirty="0" smtClean="0">
                <a:ea typeface="MS PGothic" charset="0"/>
              </a:rPr>
            </a:br>
            <a:r>
              <a:rPr lang="de-DE" sz="2400" dirty="0" smtClean="0">
                <a:ea typeface="MS PGothic" charset="0"/>
              </a:rPr>
              <a:t>(</a:t>
            </a:r>
            <a:r>
              <a:rPr lang="de-DE" sz="2400" dirty="0" err="1" smtClean="0">
                <a:ea typeface="MS PGothic" charset="0"/>
              </a:rPr>
              <a:t>volume</a:t>
            </a:r>
            <a:r>
              <a:rPr lang="de-DE" sz="2400" dirty="0" smtClean="0">
                <a:ea typeface="MS PGothic" charset="0"/>
              </a:rPr>
              <a:t>, </a:t>
            </a:r>
            <a:r>
              <a:rPr lang="de-DE" sz="2400" dirty="0" err="1" smtClean="0">
                <a:ea typeface="MS PGothic" charset="0"/>
              </a:rPr>
              <a:t>certificate</a:t>
            </a:r>
            <a:r>
              <a:rPr lang="de-DE" sz="2400" dirty="0" smtClean="0">
                <a:ea typeface="MS PGothic" charset="0"/>
              </a:rPr>
              <a:t>, </a:t>
            </a:r>
            <a:r>
              <a:rPr lang="de-DE" sz="2400" dirty="0" err="1" smtClean="0">
                <a:ea typeface="MS PGothic" charset="0"/>
              </a:rPr>
              <a:t>costs</a:t>
            </a:r>
            <a:r>
              <a:rPr lang="de-DE" sz="2400" dirty="0" smtClean="0">
                <a:ea typeface="MS PGothic" charset="0"/>
              </a:rPr>
              <a:t>, </a:t>
            </a:r>
            <a:br>
              <a:rPr lang="de-DE" sz="2400" dirty="0" smtClean="0">
                <a:ea typeface="MS PGothic" charset="0"/>
              </a:rPr>
            </a:br>
            <a:r>
              <a:rPr lang="de-DE" sz="2400" dirty="0" err="1" smtClean="0">
                <a:ea typeface="MS PGothic" charset="0"/>
              </a:rPr>
              <a:t>access</a:t>
            </a:r>
            <a:r>
              <a:rPr lang="de-DE" sz="2400" dirty="0">
                <a:ea typeface="MS PGothic" charset="0"/>
              </a:rPr>
              <a:t> </a:t>
            </a:r>
            <a:r>
              <a:rPr lang="de-DE" sz="2400" dirty="0" err="1" smtClean="0">
                <a:ea typeface="MS PGothic" charset="0"/>
              </a:rPr>
              <a:t>rights</a:t>
            </a:r>
            <a:r>
              <a:rPr lang="de-DE" sz="2400" dirty="0" smtClean="0">
                <a:ea typeface="MS PGothic" charset="0"/>
              </a:rPr>
              <a:t>, </a:t>
            </a:r>
            <a:r>
              <a:rPr lang="de-DE" sz="2400" dirty="0" err="1" smtClean="0">
                <a:ea typeface="MS PGothic" charset="0"/>
              </a:rPr>
              <a:t>sustainabity</a:t>
            </a:r>
            <a:r>
              <a:rPr lang="de-DE" sz="2400" dirty="0" smtClean="0">
                <a:ea typeface="MS PGothic" charset="0"/>
              </a:rPr>
              <a:t>)</a:t>
            </a:r>
            <a:endParaRPr lang="de-DE" sz="2400" b="1" dirty="0" smtClean="0">
              <a:ea typeface="MS PGothic" charset="0"/>
            </a:endParaRPr>
          </a:p>
        </p:txBody>
      </p:sp>
      <p:sp>
        <p:nvSpPr>
          <p:cNvPr id="4" name="Slide Number Placeholder 3"/>
          <p:cNvSpPr>
            <a:spLocks noGrp="1"/>
          </p:cNvSpPr>
          <p:nvPr>
            <p:ph type="sldNum" sz="quarter" idx="12"/>
          </p:nvPr>
        </p:nvSpPr>
        <p:spPr/>
        <p:txBody>
          <a:bodyPr/>
          <a:lstStyle/>
          <a:p>
            <a:fld id="{70FA6FE6-D75F-2943-8BC6-A14FE74580EA}" type="slidenum">
              <a:rPr lang="en-US" smtClean="0"/>
              <a:t>53</a:t>
            </a:fld>
            <a:endParaRPr lang="en-US"/>
          </a:p>
        </p:txBody>
      </p:sp>
      <p:sp>
        <p:nvSpPr>
          <p:cNvPr id="6" name="Title 1"/>
          <p:cNvSpPr>
            <a:spLocks noGrp="1"/>
          </p:cNvSpPr>
          <p:nvPr>
            <p:ph type="title"/>
          </p:nvPr>
        </p:nvSpPr>
        <p:spPr>
          <a:xfrm>
            <a:off x="457200" y="189972"/>
            <a:ext cx="8229600" cy="1143000"/>
          </a:xfrm>
        </p:spPr>
        <p:txBody>
          <a:bodyPr>
            <a:noAutofit/>
          </a:bodyPr>
          <a:lstStyle/>
          <a:p>
            <a:pPr algn="l"/>
            <a:r>
              <a:rPr lang="de-DE" sz="3600" b="1" dirty="0" err="1" smtClean="0"/>
              <a:t>Selection</a:t>
            </a:r>
            <a:r>
              <a:rPr lang="de-DE" sz="3600" b="1" dirty="0" smtClean="0"/>
              <a:t> </a:t>
            </a:r>
            <a:r>
              <a:rPr lang="de-DE" sz="3600" b="1" dirty="0" err="1" smtClean="0"/>
              <a:t>and</a:t>
            </a:r>
            <a:r>
              <a:rPr lang="de-DE" sz="3600" b="1" dirty="0" smtClean="0"/>
              <a:t> </a:t>
            </a:r>
            <a:r>
              <a:rPr lang="de-DE" sz="3600" b="1" dirty="0" err="1" smtClean="0"/>
              <a:t>Preservation</a:t>
            </a:r>
            <a:endParaRPr lang="en-US" sz="3600" b="1" dirty="0"/>
          </a:p>
        </p:txBody>
      </p:sp>
      <p:pic>
        <p:nvPicPr>
          <p:cNvPr id="2" name="Picture 1" descr="RosettaSton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98345" y="1231091"/>
            <a:ext cx="3588455" cy="5210633"/>
          </a:xfrm>
          <a:prstGeom prst="rect">
            <a:avLst/>
          </a:prstGeom>
        </p:spPr>
      </p:pic>
      <p:sp>
        <p:nvSpPr>
          <p:cNvPr id="5" name="Rectangle 4"/>
          <p:cNvSpPr/>
          <p:nvPr/>
        </p:nvSpPr>
        <p:spPr>
          <a:xfrm>
            <a:off x="457200" y="5710021"/>
            <a:ext cx="4572000" cy="923330"/>
          </a:xfrm>
          <a:prstGeom prst="rect">
            <a:avLst/>
          </a:prstGeom>
        </p:spPr>
        <p:txBody>
          <a:bodyPr>
            <a:spAutoFit/>
          </a:bodyPr>
          <a:lstStyle/>
          <a:p>
            <a:r>
              <a:rPr lang="en-US" sz="1200" dirty="0" smtClean="0">
                <a:solidFill>
                  <a:srgbClr val="7F7F7F"/>
                </a:solidFill>
              </a:rPr>
              <a:t>Rosetta Stone by Unknown, CCO</a:t>
            </a:r>
          </a:p>
          <a:p>
            <a:r>
              <a:rPr lang="en-US" sz="1200" dirty="0" smtClean="0">
                <a:hlinkClick r:id="rId4"/>
              </a:rPr>
              <a:t>https</a:t>
            </a:r>
            <a:r>
              <a:rPr lang="en-US" sz="1200" dirty="0">
                <a:hlinkClick r:id="rId4"/>
              </a:rPr>
              <a:t>://commons.wikimedia.org/wiki/Rosetta_Stone#/media/File:</a:t>
            </a:r>
            <a:r>
              <a:rPr lang="en-US" sz="1200" dirty="0" smtClean="0">
                <a:hlinkClick r:id="rId4"/>
              </a:rPr>
              <a:t>RosettaStone.png</a:t>
            </a:r>
            <a:endParaRPr lang="en-US" sz="1200" dirty="0" smtClean="0"/>
          </a:p>
          <a:p>
            <a:endParaRPr lang="en-US" dirty="0"/>
          </a:p>
        </p:txBody>
      </p:sp>
    </p:spTree>
    <p:extLst>
      <p:ext uri="{BB962C8B-B14F-4D97-AF65-F5344CB8AC3E}">
        <p14:creationId xmlns:p14="http://schemas.microsoft.com/office/powerpoint/2010/main" val="308157290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US" sz="2000" dirty="0" smtClean="0"/>
              <a:t>How </a:t>
            </a:r>
            <a:r>
              <a:rPr lang="en-US" sz="2000" dirty="0"/>
              <a:t>will you share the data</a:t>
            </a:r>
            <a:r>
              <a:rPr lang="en-US" sz="2000" dirty="0" smtClean="0"/>
              <a:t>?</a:t>
            </a:r>
          </a:p>
          <a:p>
            <a:r>
              <a:rPr lang="en-US" sz="2000" dirty="0" smtClean="0"/>
              <a:t>How </a:t>
            </a:r>
            <a:r>
              <a:rPr lang="en-US" sz="2000" dirty="0"/>
              <a:t>will potential users find out about your data?</a:t>
            </a:r>
          </a:p>
          <a:p>
            <a:r>
              <a:rPr lang="en-US" sz="2000" dirty="0"/>
              <a:t>With whom will you share the data, and under what conditions?</a:t>
            </a:r>
          </a:p>
          <a:p>
            <a:r>
              <a:rPr lang="en-US" sz="2000" dirty="0"/>
              <a:t>Will you share data via a </a:t>
            </a:r>
            <a:r>
              <a:rPr lang="en-US" sz="2000" b="1" dirty="0"/>
              <a:t>repository</a:t>
            </a:r>
            <a:r>
              <a:rPr lang="en-US" sz="2000" dirty="0"/>
              <a:t>, handle requests directly or use another mechanism?</a:t>
            </a:r>
          </a:p>
          <a:p>
            <a:r>
              <a:rPr lang="en-US" sz="2000" dirty="0"/>
              <a:t>When will you make the data available?</a:t>
            </a:r>
          </a:p>
          <a:p>
            <a:r>
              <a:rPr lang="en-US" sz="2000" dirty="0"/>
              <a:t>Will you pursue getting a persistent identifier for your data</a:t>
            </a:r>
            <a:r>
              <a:rPr lang="en-US" sz="2000" dirty="0" smtClean="0"/>
              <a:t>?</a:t>
            </a:r>
          </a:p>
          <a:p>
            <a:pPr marL="0" indent="0">
              <a:buNone/>
            </a:pPr>
            <a:r>
              <a:rPr lang="en-US" sz="2000" dirty="0"/>
              <a:t> Are any restrictions on data sharing required</a:t>
            </a:r>
            <a:r>
              <a:rPr lang="en-US" sz="2000" dirty="0" smtClean="0"/>
              <a:t>?</a:t>
            </a:r>
          </a:p>
          <a:p>
            <a:r>
              <a:rPr lang="en-US" sz="2000" dirty="0" smtClean="0"/>
              <a:t>What </a:t>
            </a:r>
            <a:r>
              <a:rPr lang="en-US" sz="2000" dirty="0"/>
              <a:t>action will you take to overcome or </a:t>
            </a:r>
            <a:r>
              <a:rPr lang="en-US" sz="2000" dirty="0" err="1"/>
              <a:t>minimise</a:t>
            </a:r>
            <a:r>
              <a:rPr lang="en-US" sz="2000" dirty="0"/>
              <a:t> restrictions?</a:t>
            </a:r>
          </a:p>
          <a:p>
            <a:r>
              <a:rPr lang="en-US" sz="2000" dirty="0"/>
              <a:t>For how long do you need exclusive use of the data and why?</a:t>
            </a:r>
          </a:p>
          <a:p>
            <a:r>
              <a:rPr lang="en-US" sz="2000" dirty="0"/>
              <a:t>Will a data sharing agreement (or equivalent) be required?</a:t>
            </a:r>
            <a:endParaRPr lang="en-US" sz="2000" dirty="0" smtClean="0"/>
          </a:p>
          <a:p>
            <a:pPr marL="0" indent="0">
              <a:buNone/>
            </a:pP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54</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Sharing</a:t>
            </a:r>
            <a:endParaRPr lang="en-US" sz="3600" b="1" dirty="0"/>
          </a:p>
        </p:txBody>
      </p:sp>
      <p:sp>
        <p:nvSpPr>
          <p:cNvPr id="6" name="TextBox 5"/>
          <p:cNvSpPr txBox="1"/>
          <p:nvPr/>
        </p:nvSpPr>
        <p:spPr>
          <a:xfrm>
            <a:off x="457200" y="6411035"/>
            <a:ext cx="7635849" cy="276999"/>
          </a:xfrm>
          <a:prstGeom prst="rect">
            <a:avLst/>
          </a:prstGeom>
          <a:noFill/>
        </p:spPr>
        <p:txBody>
          <a:bodyPr wrap="none" rtlCol="0">
            <a:spAutoFit/>
          </a:bodyPr>
          <a:lstStyle/>
          <a:p>
            <a:r>
              <a:rPr lang="en-US" sz="1200" dirty="0" smtClean="0">
                <a:solidFill>
                  <a:schemeClr val="tx1">
                    <a:lumMod val="50000"/>
                    <a:lumOff val="50000"/>
                  </a:schemeClr>
                </a:solidFill>
              </a:rPr>
              <a:t>Source: Digital </a:t>
            </a:r>
            <a:r>
              <a:rPr lang="en-US" sz="1200" dirty="0" err="1" smtClean="0">
                <a:solidFill>
                  <a:schemeClr val="tx1">
                    <a:lumMod val="50000"/>
                    <a:lumOff val="50000"/>
                  </a:schemeClr>
                </a:solidFill>
              </a:rPr>
              <a:t>Curation</a:t>
            </a:r>
            <a:r>
              <a:rPr lang="en-US" sz="1200" dirty="0" smtClean="0">
                <a:solidFill>
                  <a:schemeClr val="tx1">
                    <a:lumMod val="50000"/>
                    <a:lumOff val="50000"/>
                  </a:schemeClr>
                </a:solidFill>
              </a:rPr>
              <a:t> Centre: DCC Template, online</a:t>
            </a:r>
            <a:r>
              <a:rPr lang="en-US" sz="1200" dirty="0">
                <a:solidFill>
                  <a:schemeClr val="tx1">
                    <a:lumMod val="50000"/>
                    <a:lumOff val="50000"/>
                  </a:schemeClr>
                </a:solidFill>
              </a:rPr>
              <a:t>: </a:t>
            </a:r>
            <a:r>
              <a:rPr lang="en-US" sz="1200" dirty="0">
                <a:solidFill>
                  <a:schemeClr val="tx1">
                    <a:lumMod val="50000"/>
                    <a:lumOff val="50000"/>
                  </a:schemeClr>
                </a:solidFill>
                <a:hlinkClick r:id="rId3"/>
              </a:rPr>
              <a:t>https://dmponline.dcc.ac.uk/template_export/1638514350.</a:t>
            </a:r>
            <a:r>
              <a:rPr lang="en-US" sz="1200" dirty="0" smtClean="0">
                <a:solidFill>
                  <a:schemeClr val="tx1">
                    <a:lumMod val="50000"/>
                    <a:lumOff val="50000"/>
                  </a:schemeClr>
                </a:solidFill>
                <a:hlinkClick r:id="rId3"/>
              </a:rPr>
              <a:t>pdf</a:t>
            </a:r>
            <a:r>
              <a:rPr lang="en-US" sz="1200" dirty="0" smtClean="0">
                <a:solidFill>
                  <a:schemeClr val="tx1">
                    <a:lumMod val="50000"/>
                    <a:lumOff val="50000"/>
                  </a:schemeClr>
                </a:solidFill>
              </a:rPr>
              <a:t> </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83345811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de-DE" sz="2000" b="1" dirty="0" smtClean="0">
                <a:ea typeface="MS PGothic" charset="0"/>
              </a:rPr>
              <a:t>➽ </a:t>
            </a:r>
            <a:r>
              <a:rPr lang="en-US" sz="2000" dirty="0" err="1" smtClean="0"/>
              <a:t>Dropbox</a:t>
            </a:r>
            <a:r>
              <a:rPr lang="en-US" sz="2000" dirty="0" smtClean="0"/>
              <a:t>, your website, Research Gate/</a:t>
            </a:r>
            <a:r>
              <a:rPr lang="en-US" sz="2000" dirty="0" err="1" smtClean="0"/>
              <a:t>Academia.edu</a:t>
            </a:r>
            <a:r>
              <a:rPr lang="en-US" sz="2000" dirty="0" smtClean="0"/>
              <a:t> are not repositories!</a:t>
            </a:r>
            <a:endParaRPr lang="en-US" sz="2000" dirty="0"/>
          </a:p>
          <a:p>
            <a:pPr marL="0" indent="0">
              <a:buNone/>
            </a:pPr>
            <a:r>
              <a:rPr lang="de-DE" sz="2000" b="1" dirty="0">
                <a:ea typeface="MS PGothic" charset="0"/>
              </a:rPr>
              <a:t>➽ </a:t>
            </a:r>
            <a:r>
              <a:rPr lang="de-DE" sz="2000" b="1" dirty="0" smtClean="0">
                <a:ea typeface="MS PGothic" charset="0"/>
              </a:rPr>
              <a:t>Do </a:t>
            </a:r>
            <a:r>
              <a:rPr lang="de-DE" sz="2000" b="1" dirty="0" err="1" smtClean="0">
                <a:ea typeface="MS PGothic" charset="0"/>
              </a:rPr>
              <a:t>it</a:t>
            </a:r>
            <a:r>
              <a:rPr lang="de-DE" sz="2000" b="1" dirty="0" smtClean="0">
                <a:ea typeface="MS PGothic" charset="0"/>
              </a:rPr>
              <a:t> </a:t>
            </a:r>
            <a:r>
              <a:rPr lang="de-DE" sz="2000" b="1" dirty="0" err="1" smtClean="0">
                <a:ea typeface="MS PGothic" charset="0"/>
              </a:rPr>
              <a:t>right</a:t>
            </a:r>
            <a:r>
              <a:rPr lang="de-DE" sz="2000" b="1" dirty="0" smtClean="0">
                <a:ea typeface="MS PGothic" charset="0"/>
              </a:rPr>
              <a:t>: Data </a:t>
            </a:r>
            <a:r>
              <a:rPr lang="de-DE" sz="2000" b="1" dirty="0" err="1" smtClean="0">
                <a:ea typeface="MS PGothic" charset="0"/>
              </a:rPr>
              <a:t>Publication</a:t>
            </a:r>
            <a:r>
              <a:rPr lang="de-DE" sz="2000" b="1" dirty="0" smtClean="0">
                <a:ea typeface="MS PGothic" charset="0"/>
              </a:rPr>
              <a:t> </a:t>
            </a:r>
          </a:p>
          <a:p>
            <a:pPr marL="0" indent="0">
              <a:buNone/>
            </a:pPr>
            <a:r>
              <a:rPr lang="de-DE" sz="2000" b="1" dirty="0">
                <a:ea typeface="MS PGothic" charset="0"/>
              </a:rPr>
              <a:t>➽ Data Journals</a:t>
            </a:r>
            <a:r>
              <a:rPr lang="de-DE" sz="2000" dirty="0">
                <a:ea typeface="MS PGothic" charset="0"/>
              </a:rPr>
              <a:t> (Data Paper), </a:t>
            </a:r>
            <a:r>
              <a:rPr lang="de-DE" sz="2000" b="1" dirty="0">
                <a:ea typeface="MS PGothic" charset="0"/>
              </a:rPr>
              <a:t>Data Supplementaries</a:t>
            </a:r>
            <a:r>
              <a:rPr lang="de-DE" sz="2000" dirty="0">
                <a:ea typeface="MS PGothic" charset="0"/>
              </a:rPr>
              <a:t> </a:t>
            </a:r>
            <a:r>
              <a:rPr lang="de-DE" sz="2000" dirty="0" err="1">
                <a:ea typeface="MS PGothic" charset="0"/>
              </a:rPr>
              <a:t>to</a:t>
            </a:r>
            <a:r>
              <a:rPr lang="de-DE" sz="2000" dirty="0">
                <a:ea typeface="MS PGothic" charset="0"/>
              </a:rPr>
              <a:t> </a:t>
            </a:r>
            <a:r>
              <a:rPr lang="de-DE" sz="2000" dirty="0" err="1">
                <a:ea typeface="MS PGothic" charset="0"/>
              </a:rPr>
              <a:t>articles</a:t>
            </a:r>
            <a:r>
              <a:rPr lang="de-DE" sz="2000" dirty="0">
                <a:ea typeface="MS PGothic" charset="0"/>
              </a:rPr>
              <a:t> </a:t>
            </a:r>
          </a:p>
          <a:p>
            <a:pPr lvl="1"/>
            <a:r>
              <a:rPr lang="en-US" sz="1600" dirty="0">
                <a:solidFill>
                  <a:srgbClr val="000000"/>
                </a:solidFill>
              </a:rPr>
              <a:t>Research Data Journal for the Humanities and Social Sciences: </a:t>
            </a:r>
            <a:r>
              <a:rPr lang="en-US" sz="1600" dirty="0">
                <a:solidFill>
                  <a:srgbClr val="000000"/>
                </a:solidFill>
                <a:hlinkClick r:id="rId3"/>
              </a:rPr>
              <a:t>https://brill.com/view/journals/rdj/rdj-overview.xml?rskey=2G8kx3&amp;result=1</a:t>
            </a:r>
            <a:endParaRPr lang="en-US" sz="1600" dirty="0">
              <a:solidFill>
                <a:srgbClr val="000000"/>
              </a:solidFill>
            </a:endParaRPr>
          </a:p>
          <a:p>
            <a:pPr lvl="1"/>
            <a:r>
              <a:rPr lang="en-US" sz="1600" dirty="0">
                <a:solidFill>
                  <a:srgbClr val="000000"/>
                </a:solidFill>
              </a:rPr>
              <a:t>Journal of Open Archaeology Data: </a:t>
            </a:r>
            <a:r>
              <a:rPr lang="en-US" sz="1600" dirty="0">
                <a:solidFill>
                  <a:srgbClr val="000000"/>
                </a:solidFill>
                <a:hlinkClick r:id="rId4"/>
              </a:rPr>
              <a:t>http://openarchaeologydata.metajnl.com/</a:t>
            </a:r>
            <a:r>
              <a:rPr lang="en-US" sz="1600" dirty="0">
                <a:solidFill>
                  <a:srgbClr val="000000"/>
                </a:solidFill>
              </a:rPr>
              <a:t> </a:t>
            </a:r>
            <a:endParaRPr lang="de-DE" sz="2000" b="1" dirty="0" smtClean="0">
              <a:ea typeface="MS PGothic" charset="0"/>
            </a:endParaRPr>
          </a:p>
          <a:p>
            <a:pPr marL="0" indent="0">
              <a:buNone/>
            </a:pPr>
            <a:r>
              <a:rPr lang="de-DE" sz="2000" b="1" dirty="0" smtClean="0">
                <a:ea typeface="MS PGothic" charset="0"/>
              </a:rPr>
              <a:t>➽ </a:t>
            </a:r>
            <a:r>
              <a:rPr lang="en-US" sz="2000" dirty="0" smtClean="0"/>
              <a:t>Make </a:t>
            </a:r>
            <a:r>
              <a:rPr lang="en-US" sz="2000" dirty="0"/>
              <a:t>use </a:t>
            </a:r>
            <a:r>
              <a:rPr lang="en-US" sz="2000" dirty="0" smtClean="0"/>
              <a:t>of </a:t>
            </a:r>
            <a:r>
              <a:rPr lang="en-US" sz="2000" dirty="0"/>
              <a:t>discipline specific, institutional or European </a:t>
            </a:r>
            <a:r>
              <a:rPr lang="en-US" sz="2000" b="1" dirty="0"/>
              <a:t>repositories</a:t>
            </a:r>
            <a:r>
              <a:rPr lang="en-US" sz="2000" dirty="0"/>
              <a:t> to deposit </a:t>
            </a:r>
            <a:r>
              <a:rPr lang="en-US" sz="2000" dirty="0" smtClean="0"/>
              <a:t>data/publications </a:t>
            </a:r>
            <a:r>
              <a:rPr lang="en-US" sz="2000" dirty="0"/>
              <a:t>(e.g. </a:t>
            </a:r>
            <a:r>
              <a:rPr lang="en-US" sz="2000" dirty="0" err="1" smtClean="0"/>
              <a:t>Zenodo</a:t>
            </a:r>
            <a:r>
              <a:rPr lang="en-US" sz="2000" dirty="0" smtClean="0"/>
              <a:t>: </a:t>
            </a:r>
            <a:r>
              <a:rPr lang="en-US" sz="2000" dirty="0" smtClean="0">
                <a:hlinkClick r:id="rId5"/>
              </a:rPr>
              <a:t>https</a:t>
            </a:r>
            <a:r>
              <a:rPr lang="en-US" sz="2000" dirty="0">
                <a:hlinkClick r:id="rId5"/>
              </a:rPr>
              <a:t>://zenodo.org/</a:t>
            </a:r>
            <a:r>
              <a:rPr lang="en-US" sz="2000" dirty="0" smtClean="0"/>
              <a:t>)</a:t>
            </a:r>
          </a:p>
          <a:p>
            <a:pPr marL="0" indent="0">
              <a:buNone/>
            </a:pPr>
            <a:r>
              <a:rPr lang="de-DE" sz="2000" b="1" dirty="0">
                <a:ea typeface="MS PGothic" charset="0"/>
              </a:rPr>
              <a:t>➽</a:t>
            </a:r>
            <a:r>
              <a:rPr lang="de-DE" sz="2000" b="1" dirty="0">
                <a:solidFill>
                  <a:srgbClr val="FF0000"/>
                </a:solidFill>
                <a:ea typeface="MS PGothic" charset="0"/>
              </a:rPr>
              <a:t> </a:t>
            </a:r>
            <a:r>
              <a:rPr lang="de-DE" sz="2000" dirty="0" err="1">
                <a:ea typeface="MS PGothic" charset="0"/>
              </a:rPr>
              <a:t>Use</a:t>
            </a:r>
            <a:r>
              <a:rPr lang="de-DE" sz="2000" dirty="0">
                <a:ea typeface="MS PGothic" charset="0"/>
              </a:rPr>
              <a:t> </a:t>
            </a:r>
            <a:r>
              <a:rPr lang="de-DE" sz="2000" b="1" dirty="0" err="1">
                <a:ea typeface="MS PGothic" charset="0"/>
              </a:rPr>
              <a:t>free</a:t>
            </a:r>
            <a:r>
              <a:rPr lang="de-DE" sz="2000" b="1" dirty="0">
                <a:ea typeface="MS PGothic" charset="0"/>
              </a:rPr>
              <a:t> </a:t>
            </a:r>
            <a:r>
              <a:rPr lang="de-DE" sz="2000" b="1" dirty="0" err="1">
                <a:ea typeface="MS PGothic" charset="0"/>
              </a:rPr>
              <a:t>licences</a:t>
            </a:r>
            <a:r>
              <a:rPr lang="de-DE" sz="2000" dirty="0">
                <a:ea typeface="MS PGothic" charset="0"/>
              </a:rPr>
              <a:t> (e.g. Creative </a:t>
            </a:r>
            <a:r>
              <a:rPr lang="de-DE" sz="2000" dirty="0" err="1">
                <a:ea typeface="MS PGothic" charset="0"/>
              </a:rPr>
              <a:t>Commons</a:t>
            </a:r>
            <a:r>
              <a:rPr lang="de-DE" sz="2000" dirty="0">
                <a:ea typeface="MS PGothic" charset="0"/>
              </a:rPr>
              <a:t> </a:t>
            </a:r>
            <a:r>
              <a:rPr lang="de-DE" sz="2000" dirty="0" err="1">
                <a:ea typeface="MS PGothic" charset="0"/>
              </a:rPr>
              <a:t>Licenses</a:t>
            </a:r>
            <a:r>
              <a:rPr lang="de-DE" sz="2000" dirty="0" smtClean="0">
                <a:ea typeface="MS PGothic" charset="0"/>
              </a:rPr>
              <a:t>)</a:t>
            </a:r>
            <a:endParaRPr lang="en-US" sz="2000" dirty="0" smtClean="0"/>
          </a:p>
          <a:p>
            <a:pPr marL="0" indent="0">
              <a:buNone/>
            </a:pPr>
            <a:r>
              <a:rPr lang="de-DE" sz="2000" b="1" dirty="0">
                <a:ea typeface="MS PGothic" charset="0"/>
              </a:rPr>
              <a:t>➽ </a:t>
            </a:r>
            <a:r>
              <a:rPr lang="en-GB" sz="2000" dirty="0"/>
              <a:t>Use tools to </a:t>
            </a:r>
            <a:r>
              <a:rPr lang="en-GB" sz="2000" b="1" dirty="0"/>
              <a:t>register research data </a:t>
            </a:r>
            <a:r>
              <a:rPr lang="en-GB" sz="2000" dirty="0"/>
              <a:t>(e.g. re3data: </a:t>
            </a:r>
            <a:r>
              <a:rPr lang="en-GB" sz="2000" dirty="0">
                <a:hlinkClick r:id="rId6"/>
              </a:rPr>
              <a:t>https://www.re3data.org/</a:t>
            </a:r>
            <a:r>
              <a:rPr lang="en-GB" sz="2000" dirty="0" smtClean="0"/>
              <a:t>) and to find a repository, for humanities data e.g.:</a:t>
            </a:r>
            <a:endParaRPr lang="en-US" sz="2000" dirty="0" smtClean="0"/>
          </a:p>
          <a:p>
            <a:r>
              <a:rPr lang="en-US" sz="2000" dirty="0" smtClean="0"/>
              <a:t>DARIAH </a:t>
            </a:r>
            <a:r>
              <a:rPr lang="en-US" sz="2000" dirty="0"/>
              <a:t>EU (</a:t>
            </a:r>
            <a:r>
              <a:rPr lang="en-US" sz="2000" dirty="0">
                <a:hlinkClick r:id="rId7"/>
              </a:rPr>
              <a:t>https://hal.archives-ouvertes.fr</a:t>
            </a:r>
            <a:r>
              <a:rPr lang="en-US" sz="2000" dirty="0" smtClean="0">
                <a:hlinkClick r:id="rId7"/>
              </a:rPr>
              <a:t>/</a:t>
            </a:r>
            <a:r>
              <a:rPr lang="en-US" sz="2000" dirty="0" smtClean="0"/>
              <a:t>, </a:t>
            </a:r>
            <a:r>
              <a:rPr lang="en-US" sz="2000" dirty="0">
                <a:hlinkClick r:id="rId8"/>
              </a:rPr>
              <a:t>https://de.dariah.eu/en/</a:t>
            </a:r>
            <a:r>
              <a:rPr lang="en-US" sz="2000" dirty="0" smtClean="0">
                <a:hlinkClick r:id="rId8"/>
              </a:rPr>
              <a:t>repository</a:t>
            </a:r>
            <a:r>
              <a:rPr lang="en-US" sz="2000" dirty="0" smtClean="0"/>
              <a:t>)</a:t>
            </a:r>
          </a:p>
          <a:p>
            <a:r>
              <a:rPr lang="en-US" sz="2000" dirty="0"/>
              <a:t>CLARIN (</a:t>
            </a:r>
            <a:r>
              <a:rPr lang="en-US" sz="2000" dirty="0">
                <a:hlinkClick r:id="rId9"/>
              </a:rPr>
              <a:t>https://www.clarin.eu/content/</a:t>
            </a:r>
            <a:r>
              <a:rPr lang="en-US" sz="2000" dirty="0" smtClean="0">
                <a:hlinkClick r:id="rId9"/>
              </a:rPr>
              <a:t>repositories</a:t>
            </a:r>
            <a:r>
              <a:rPr lang="en-US" sz="2000" dirty="0" smtClean="0"/>
              <a:t>) </a:t>
            </a:r>
          </a:p>
          <a:p>
            <a:r>
              <a:rPr lang="en-US" sz="2000" dirty="0" smtClean="0"/>
              <a:t>GESIS (</a:t>
            </a:r>
            <a:r>
              <a:rPr lang="en-US" sz="2000" dirty="0" smtClean="0">
                <a:hlinkClick r:id="rId10"/>
              </a:rPr>
              <a:t>www.gesis.org</a:t>
            </a:r>
            <a:r>
              <a:rPr lang="en-US" sz="2000" dirty="0" smtClean="0"/>
              <a:t>)</a:t>
            </a:r>
          </a:p>
          <a:p>
            <a:r>
              <a:rPr lang="en-US" sz="2000" dirty="0"/>
              <a:t>IANUS (</a:t>
            </a:r>
            <a:r>
              <a:rPr lang="en-US" sz="2000" dirty="0">
                <a:hlinkClick r:id="rId11"/>
              </a:rPr>
              <a:t>www.ianus-</a:t>
            </a:r>
            <a:r>
              <a:rPr lang="en-US" sz="2000" dirty="0" smtClean="0">
                <a:hlinkClick r:id="rId11"/>
              </a:rPr>
              <a:t>fdz.de</a:t>
            </a:r>
            <a:r>
              <a:rPr lang="en-US" sz="2000" dirty="0" smtClean="0"/>
              <a:t>) </a:t>
            </a:r>
          </a:p>
          <a:p>
            <a:pPr marL="0" indent="0">
              <a:buNone/>
            </a:pPr>
            <a:endParaRPr lang="en-GB" sz="2000" dirty="0" smtClean="0"/>
          </a:p>
          <a:p>
            <a:pPr marL="0" indent="0">
              <a:buNone/>
            </a:pPr>
            <a:endParaRPr lang="en-GB"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55</a:t>
            </a:fld>
            <a:endParaRPr lang="en-US" dirty="0"/>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Sharing</a:t>
            </a:r>
            <a:endParaRPr lang="en-US" sz="3600" b="1" dirty="0"/>
          </a:p>
        </p:txBody>
      </p:sp>
    </p:spTree>
    <p:extLst>
      <p:ext uri="{BB962C8B-B14F-4D97-AF65-F5344CB8AC3E}">
        <p14:creationId xmlns:p14="http://schemas.microsoft.com/office/powerpoint/2010/main" val="2134156880"/>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3644" y="1213556"/>
            <a:ext cx="8229600" cy="5142796"/>
          </a:xfrm>
        </p:spPr>
        <p:txBody>
          <a:bodyPr>
            <a:noAutofit/>
          </a:bodyPr>
          <a:lstStyle/>
          <a:p>
            <a:pPr marL="0" indent="0">
              <a:buNone/>
            </a:pPr>
            <a:r>
              <a:rPr lang="de-DE" sz="2400" b="1" dirty="0" smtClean="0">
                <a:ea typeface="MS PGothic" charset="0"/>
              </a:rPr>
              <a:t>➽ </a:t>
            </a:r>
            <a:r>
              <a:rPr lang="en-GB" sz="2400" b="1" dirty="0"/>
              <a:t>Open Access Publishing </a:t>
            </a:r>
          </a:p>
          <a:p>
            <a:r>
              <a:rPr lang="en-GB" sz="2400" dirty="0"/>
              <a:t>Directory of Open Access Journals: </a:t>
            </a:r>
            <a:r>
              <a:rPr lang="en-GB" sz="2400" dirty="0">
                <a:hlinkClick r:id="rId3"/>
              </a:rPr>
              <a:t>https://doaj.org</a:t>
            </a:r>
            <a:r>
              <a:rPr lang="en-GB" sz="2400" dirty="0"/>
              <a:t>) </a:t>
            </a:r>
          </a:p>
          <a:p>
            <a:r>
              <a:rPr lang="en-GB" sz="2400" dirty="0"/>
              <a:t>Directory of Open Access Books: </a:t>
            </a:r>
            <a:r>
              <a:rPr lang="en-GB" sz="2400" dirty="0">
                <a:hlinkClick r:id="rId4"/>
              </a:rPr>
              <a:t>https://www.doabooks.org/</a:t>
            </a:r>
            <a:r>
              <a:rPr lang="en-GB" sz="2400" dirty="0"/>
              <a:t>)</a:t>
            </a:r>
          </a:p>
          <a:p>
            <a:r>
              <a:rPr lang="en-GB" sz="2400" dirty="0"/>
              <a:t>Directory of Open Access Repositories: </a:t>
            </a:r>
            <a:r>
              <a:rPr lang="en-GB" sz="2400" dirty="0">
                <a:hlinkClick r:id="rId5"/>
              </a:rPr>
              <a:t>http://v2.sherpa.ac.uk/opendoar/</a:t>
            </a:r>
            <a:r>
              <a:rPr lang="en-GB" sz="2400" dirty="0"/>
              <a:t>  </a:t>
            </a:r>
            <a:endParaRPr lang="en-GB" sz="2400" dirty="0" smtClean="0"/>
          </a:p>
          <a:p>
            <a:pPr marL="0" indent="0">
              <a:buNone/>
            </a:pPr>
            <a:r>
              <a:rPr lang="de-DE" sz="2400" b="1" dirty="0" smtClean="0">
                <a:ea typeface="MS PGothic" charset="0"/>
              </a:rPr>
              <a:t>➽ </a:t>
            </a:r>
            <a:r>
              <a:rPr lang="en-GB" sz="2400" b="1" dirty="0" smtClean="0"/>
              <a:t>Publisher </a:t>
            </a:r>
            <a:r>
              <a:rPr lang="en-GB" sz="2400" b="1" dirty="0"/>
              <a:t>copyright policies &amp; self-</a:t>
            </a:r>
            <a:r>
              <a:rPr lang="en-GB" sz="2400" b="1" dirty="0" smtClean="0"/>
              <a:t>archiving: </a:t>
            </a:r>
            <a:r>
              <a:rPr lang="en-GB" sz="2400" dirty="0">
                <a:hlinkClick r:id="rId6"/>
              </a:rPr>
              <a:t>http://www.sherpa.ac.uk/romeo/</a:t>
            </a:r>
            <a:r>
              <a:rPr lang="en-GB" sz="2400" dirty="0" smtClean="0">
                <a:hlinkClick r:id="rId6"/>
              </a:rPr>
              <a:t>index.php</a:t>
            </a:r>
            <a:r>
              <a:rPr lang="en-GB" sz="2400" dirty="0" smtClean="0"/>
              <a:t> </a:t>
            </a:r>
            <a:endParaRPr lang="de-DE" sz="2400" dirty="0"/>
          </a:p>
          <a:p>
            <a:pPr marL="0" indent="0">
              <a:buNone/>
            </a:pPr>
            <a:endParaRPr lang="de-DE" sz="2000" dirty="0" smtClean="0"/>
          </a:p>
          <a:p>
            <a:pPr marL="0" indent="0">
              <a:buNone/>
            </a:pPr>
            <a:endParaRPr lang="de-DE" sz="2000" b="1" dirty="0" smtClean="0">
              <a:ea typeface="MS PGothic" charset="0"/>
            </a:endParaRPr>
          </a:p>
          <a:p>
            <a:pPr marL="0" indent="0">
              <a:buNone/>
            </a:pPr>
            <a:endParaRPr lang="de-DE" sz="2000" dirty="0">
              <a:ea typeface="MS PGothic" charset="0"/>
            </a:endParaRPr>
          </a:p>
          <a:p>
            <a:pPr marL="0" indent="0">
              <a:buNone/>
            </a:pPr>
            <a:endParaRPr lang="de-DE" sz="2000" dirty="0" smtClean="0">
              <a:ea typeface="MS PGothic" charset="0"/>
            </a:endParaRPr>
          </a:p>
          <a:p>
            <a:pPr marL="0" indent="0">
              <a:buNone/>
            </a:pPr>
            <a:endParaRPr lang="en-GB" sz="2000" dirty="0" smtClean="0"/>
          </a:p>
          <a:p>
            <a:pPr marL="0" indent="0">
              <a:buNone/>
            </a:pPr>
            <a:endParaRPr lang="en-GB"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56</a:t>
            </a:fld>
            <a:endParaRPr lang="en-US" dirty="0"/>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Sharing</a:t>
            </a:r>
            <a:endParaRPr lang="en-US" sz="3600" b="1" dirty="0"/>
          </a:p>
        </p:txBody>
      </p:sp>
    </p:spTree>
    <p:extLst>
      <p:ext uri="{BB962C8B-B14F-4D97-AF65-F5344CB8AC3E}">
        <p14:creationId xmlns:p14="http://schemas.microsoft.com/office/powerpoint/2010/main" val="376305024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3644" y="1213556"/>
            <a:ext cx="8229600" cy="5142796"/>
          </a:xfrm>
        </p:spPr>
        <p:txBody>
          <a:bodyPr>
            <a:noAutofit/>
          </a:bodyPr>
          <a:lstStyle/>
          <a:p>
            <a:pPr marL="0" indent="0">
              <a:buNone/>
            </a:pPr>
            <a:r>
              <a:rPr lang="de-DE" sz="2200" b="1" dirty="0" smtClean="0">
                <a:ea typeface="MS PGothic" charset="0"/>
              </a:rPr>
              <a:t>➽ </a:t>
            </a:r>
            <a:r>
              <a:rPr lang="de-DE" sz="2200" dirty="0" smtClean="0">
                <a:ea typeface="MS PGothic" charset="0"/>
              </a:rPr>
              <a:t>Additional </a:t>
            </a:r>
            <a:r>
              <a:rPr lang="de-DE" sz="2200" dirty="0" err="1">
                <a:ea typeface="MS PGothic" charset="0"/>
              </a:rPr>
              <a:t>value</a:t>
            </a:r>
            <a:r>
              <a:rPr lang="de-DE" sz="2200" dirty="0">
                <a:ea typeface="MS PGothic" charset="0"/>
              </a:rPr>
              <a:t> </a:t>
            </a:r>
            <a:r>
              <a:rPr lang="de-DE" sz="2200" dirty="0" err="1">
                <a:ea typeface="MS PGothic" charset="0"/>
              </a:rPr>
              <a:t>of</a:t>
            </a:r>
            <a:r>
              <a:rPr lang="de-DE" sz="2200" dirty="0">
                <a:ea typeface="MS PGothic" charset="0"/>
              </a:rPr>
              <a:t> </a:t>
            </a:r>
            <a:r>
              <a:rPr lang="de-DE" sz="2200" b="1" dirty="0">
                <a:ea typeface="MS PGothic" charset="0"/>
              </a:rPr>
              <a:t>Persistent </a:t>
            </a:r>
            <a:r>
              <a:rPr lang="de-DE" sz="2200" b="1" dirty="0" err="1">
                <a:ea typeface="MS PGothic" charset="0"/>
              </a:rPr>
              <a:t>Identifiers</a:t>
            </a:r>
            <a:r>
              <a:rPr lang="de-DE" sz="2200" b="1" dirty="0">
                <a:ea typeface="MS PGothic" charset="0"/>
              </a:rPr>
              <a:t> (e.g. DOI </a:t>
            </a:r>
            <a:r>
              <a:rPr lang="de-DE" sz="2200" b="1" dirty="0" err="1">
                <a:ea typeface="MS PGothic" charset="0"/>
              </a:rPr>
              <a:t>and</a:t>
            </a:r>
            <a:r>
              <a:rPr lang="de-DE" sz="2200" b="1" dirty="0">
                <a:ea typeface="MS PGothic" charset="0"/>
              </a:rPr>
              <a:t> ORCID</a:t>
            </a:r>
            <a:r>
              <a:rPr lang="de-DE" sz="2200" b="1" dirty="0" smtClean="0">
                <a:ea typeface="MS PGothic" charset="0"/>
              </a:rPr>
              <a:t>)</a:t>
            </a:r>
          </a:p>
          <a:p>
            <a:pPr>
              <a:buFont typeface="Wingdings" charset="2"/>
              <a:buChar char="ü"/>
            </a:pPr>
            <a:r>
              <a:rPr lang="de-DE" sz="2200" dirty="0" err="1"/>
              <a:t>Slayer</a:t>
            </a:r>
            <a:r>
              <a:rPr lang="de-DE" sz="2200" dirty="0"/>
              <a:t> </a:t>
            </a:r>
            <a:r>
              <a:rPr lang="de-DE" sz="2200" dirty="0" err="1"/>
              <a:t>of</a:t>
            </a:r>
            <a:r>
              <a:rPr lang="de-DE" sz="2200" dirty="0"/>
              <a:t> </a:t>
            </a:r>
            <a:r>
              <a:rPr lang="de-DE" sz="2200" dirty="0" err="1"/>
              <a:t>the</a:t>
            </a:r>
            <a:r>
              <a:rPr lang="de-DE" sz="2200" dirty="0"/>
              <a:t> Error 404 </a:t>
            </a:r>
            <a:r>
              <a:rPr lang="de-DE" sz="2200" dirty="0" err="1" smtClean="0"/>
              <a:t>message</a:t>
            </a:r>
            <a:r>
              <a:rPr lang="de-DE" sz="2200" dirty="0" smtClean="0"/>
              <a:t> &amp; Champion </a:t>
            </a:r>
            <a:r>
              <a:rPr lang="de-DE" sz="2200" dirty="0" err="1" smtClean="0"/>
              <a:t>of</a:t>
            </a:r>
            <a:r>
              <a:rPr lang="de-DE" sz="2200" dirty="0" smtClean="0"/>
              <a:t> </a:t>
            </a:r>
            <a:r>
              <a:rPr lang="de-DE" sz="2200" dirty="0" err="1" smtClean="0"/>
              <a:t>linked</a:t>
            </a:r>
            <a:r>
              <a:rPr lang="de-DE" sz="2200" dirty="0" smtClean="0"/>
              <a:t> </a:t>
            </a:r>
            <a:r>
              <a:rPr lang="de-DE" sz="2200" dirty="0"/>
              <a:t>open </a:t>
            </a:r>
            <a:r>
              <a:rPr lang="de-DE" sz="2200" dirty="0" err="1"/>
              <a:t>data</a:t>
            </a:r>
            <a:endParaRPr lang="de-DE" sz="2200" dirty="0" smtClean="0"/>
          </a:p>
          <a:p>
            <a:pPr>
              <a:buFont typeface="Wingdings" charset="2"/>
              <a:buChar char="ü"/>
            </a:pPr>
            <a:r>
              <a:rPr lang="de-DE" sz="2200" dirty="0" err="1"/>
              <a:t>long</a:t>
            </a:r>
            <a:r>
              <a:rPr lang="de-DE" sz="2200" dirty="0"/>
              <a:t>-lasting, </a:t>
            </a:r>
            <a:r>
              <a:rPr lang="de-DE" sz="2200" dirty="0" err="1"/>
              <a:t>unambiguous</a:t>
            </a:r>
            <a:r>
              <a:rPr lang="de-DE" sz="2200" dirty="0"/>
              <a:t> </a:t>
            </a:r>
            <a:r>
              <a:rPr lang="de-DE" sz="2200" dirty="0" err="1"/>
              <a:t>reference</a:t>
            </a:r>
            <a:r>
              <a:rPr lang="de-DE" sz="2200" dirty="0"/>
              <a:t> </a:t>
            </a:r>
            <a:r>
              <a:rPr lang="de-DE" sz="2200" dirty="0" err="1"/>
              <a:t>to</a:t>
            </a:r>
            <a:r>
              <a:rPr lang="de-DE" sz="2200" dirty="0"/>
              <a:t> a digital </a:t>
            </a:r>
            <a:r>
              <a:rPr lang="de-DE" sz="2200" dirty="0" err="1" smtClean="0"/>
              <a:t>object</a:t>
            </a:r>
            <a:r>
              <a:rPr lang="de-DE" sz="2200" dirty="0"/>
              <a:t> (</a:t>
            </a:r>
            <a:r>
              <a:rPr lang="de-DE" sz="2200" dirty="0" err="1"/>
              <a:t>journal</a:t>
            </a:r>
            <a:r>
              <a:rPr lang="de-DE" sz="2200" dirty="0"/>
              <a:t> </a:t>
            </a:r>
            <a:r>
              <a:rPr lang="de-DE" sz="2200" dirty="0" err="1"/>
              <a:t>article</a:t>
            </a:r>
            <a:r>
              <a:rPr lang="de-DE" sz="2200" dirty="0"/>
              <a:t>, </a:t>
            </a:r>
            <a:r>
              <a:rPr lang="de-DE" sz="2200" dirty="0" err="1"/>
              <a:t>dataset</a:t>
            </a:r>
            <a:r>
              <a:rPr lang="de-DE" sz="2200" dirty="0"/>
              <a:t>, </a:t>
            </a:r>
            <a:r>
              <a:rPr lang="de-DE" sz="2200" dirty="0" err="1"/>
              <a:t>scientific</a:t>
            </a:r>
            <a:r>
              <a:rPr lang="de-DE" sz="2200" dirty="0"/>
              <a:t> sample, </a:t>
            </a:r>
            <a:r>
              <a:rPr lang="de-DE" sz="2200" dirty="0" err="1"/>
              <a:t>artwork</a:t>
            </a:r>
            <a:r>
              <a:rPr lang="de-DE" sz="2200" dirty="0"/>
              <a:t>, </a:t>
            </a:r>
            <a:r>
              <a:rPr lang="de-DE" sz="2200" dirty="0" err="1"/>
              <a:t>PhD</a:t>
            </a:r>
            <a:r>
              <a:rPr lang="de-DE" sz="2200" dirty="0"/>
              <a:t> </a:t>
            </a:r>
            <a:r>
              <a:rPr lang="de-DE" sz="2200" dirty="0" err="1"/>
              <a:t>thesis</a:t>
            </a:r>
            <a:r>
              <a:rPr lang="de-DE" sz="2200" dirty="0"/>
              <a:t>, </a:t>
            </a:r>
            <a:r>
              <a:rPr lang="de-DE" sz="2200" dirty="0" err="1"/>
              <a:t>publication</a:t>
            </a:r>
            <a:r>
              <a:rPr lang="de-DE" sz="2200" dirty="0"/>
              <a:t> </a:t>
            </a:r>
            <a:r>
              <a:rPr lang="de-DE" sz="2200" dirty="0" err="1"/>
              <a:t>or</a:t>
            </a:r>
            <a:r>
              <a:rPr lang="de-DE" sz="2200" dirty="0"/>
              <a:t> </a:t>
            </a:r>
            <a:r>
              <a:rPr lang="de-DE" sz="2200" dirty="0" err="1" smtClean="0"/>
              <a:t>person</a:t>
            </a:r>
            <a:r>
              <a:rPr lang="de-DE" sz="2200" dirty="0" smtClean="0"/>
              <a:t>)</a:t>
            </a:r>
          </a:p>
          <a:p>
            <a:r>
              <a:rPr lang="de-DE" sz="2200" dirty="0" smtClean="0"/>
              <a:t>PID </a:t>
            </a:r>
            <a:r>
              <a:rPr lang="de-DE" sz="2200" dirty="0" err="1"/>
              <a:t>takes</a:t>
            </a:r>
            <a:r>
              <a:rPr lang="de-DE" sz="2200" dirty="0"/>
              <a:t> </a:t>
            </a:r>
            <a:r>
              <a:rPr lang="de-DE" sz="2200" dirty="0" err="1"/>
              <a:t>you</a:t>
            </a:r>
            <a:r>
              <a:rPr lang="de-DE" sz="2200" dirty="0"/>
              <a:t> </a:t>
            </a:r>
            <a:r>
              <a:rPr lang="de-DE" sz="2200" dirty="0" err="1"/>
              <a:t>to</a:t>
            </a:r>
            <a:r>
              <a:rPr lang="de-DE" sz="2200" dirty="0"/>
              <a:t> a </a:t>
            </a:r>
            <a:r>
              <a:rPr lang="de-DE" sz="2200" dirty="0" err="1" smtClean="0"/>
              <a:t>metadata</a:t>
            </a:r>
            <a:r>
              <a:rPr lang="de-DE" sz="2200" dirty="0" smtClean="0"/>
              <a:t> </a:t>
            </a:r>
            <a:r>
              <a:rPr lang="de-DE" sz="2200" dirty="0" err="1" smtClean="0"/>
              <a:t>record</a:t>
            </a:r>
            <a:r>
              <a:rPr lang="de-DE" sz="2200" dirty="0" smtClean="0"/>
              <a:t> </a:t>
            </a:r>
            <a:r>
              <a:rPr lang="de-DE" sz="2200" dirty="0" err="1" smtClean="0"/>
              <a:t>that</a:t>
            </a:r>
            <a:r>
              <a:rPr lang="de-DE" sz="2200" dirty="0" smtClean="0"/>
              <a:t> </a:t>
            </a:r>
            <a:r>
              <a:rPr lang="de-DE" sz="2200" dirty="0" err="1" smtClean="0"/>
              <a:t>containins</a:t>
            </a:r>
            <a:r>
              <a:rPr lang="de-DE" sz="2200" dirty="0" smtClean="0"/>
              <a:t> </a:t>
            </a:r>
            <a:r>
              <a:rPr lang="de-DE" sz="2200" dirty="0" err="1" smtClean="0"/>
              <a:t>information</a:t>
            </a:r>
            <a:r>
              <a:rPr lang="de-DE" sz="2200" dirty="0" smtClean="0"/>
              <a:t> </a:t>
            </a:r>
            <a:r>
              <a:rPr lang="de-DE" sz="2200" dirty="0" err="1" smtClean="0"/>
              <a:t>about</a:t>
            </a:r>
            <a:r>
              <a:rPr lang="de-DE" sz="2200" dirty="0" smtClean="0"/>
              <a:t> an digital </a:t>
            </a:r>
            <a:r>
              <a:rPr lang="de-DE" sz="2200" dirty="0" err="1" smtClean="0"/>
              <a:t>object</a:t>
            </a:r>
            <a:r>
              <a:rPr lang="de-DE" sz="2200" dirty="0" smtClean="0"/>
              <a:t> </a:t>
            </a:r>
            <a:r>
              <a:rPr lang="de-DE" sz="2200" dirty="0" err="1"/>
              <a:t>or</a:t>
            </a:r>
            <a:r>
              <a:rPr lang="de-DE" sz="2200" dirty="0"/>
              <a:t> </a:t>
            </a:r>
            <a:r>
              <a:rPr lang="de-DE" sz="2200" dirty="0" err="1"/>
              <a:t>person</a:t>
            </a:r>
            <a:r>
              <a:rPr lang="de-DE" sz="2200" dirty="0"/>
              <a:t> </a:t>
            </a:r>
            <a:r>
              <a:rPr lang="de-DE" sz="2200" dirty="0" smtClean="0"/>
              <a:t>(</a:t>
            </a:r>
            <a:r>
              <a:rPr lang="de-DE" sz="2200" dirty="0" err="1" smtClean="0"/>
              <a:t>its</a:t>
            </a:r>
            <a:r>
              <a:rPr lang="de-DE" sz="2200" dirty="0" smtClean="0"/>
              <a:t> </a:t>
            </a:r>
            <a:r>
              <a:rPr lang="de-DE" sz="2200" dirty="0" err="1"/>
              <a:t>current</a:t>
            </a:r>
            <a:r>
              <a:rPr lang="de-DE" sz="2200" dirty="0"/>
              <a:t> </a:t>
            </a:r>
            <a:r>
              <a:rPr lang="de-DE" sz="2200" dirty="0" err="1"/>
              <a:t>location</a:t>
            </a:r>
            <a:r>
              <a:rPr lang="de-DE" sz="2200" dirty="0"/>
              <a:t> </a:t>
            </a:r>
            <a:r>
              <a:rPr lang="de-DE" sz="2200" dirty="0" err="1"/>
              <a:t>for</a:t>
            </a:r>
            <a:r>
              <a:rPr lang="de-DE" sz="2200" dirty="0"/>
              <a:t> </a:t>
            </a:r>
            <a:r>
              <a:rPr lang="de-DE" sz="2200" dirty="0" err="1"/>
              <a:t>access</a:t>
            </a:r>
            <a:r>
              <a:rPr lang="de-DE" sz="2200" dirty="0"/>
              <a:t> </a:t>
            </a:r>
            <a:r>
              <a:rPr lang="de-DE" sz="2200" dirty="0" err="1"/>
              <a:t>or</a:t>
            </a:r>
            <a:r>
              <a:rPr lang="de-DE" sz="2200" dirty="0"/>
              <a:t> </a:t>
            </a:r>
            <a:r>
              <a:rPr lang="de-DE" sz="2200" dirty="0" err="1" smtClean="0"/>
              <a:t>download</a:t>
            </a:r>
            <a:r>
              <a:rPr lang="de-DE" sz="2200" dirty="0" smtClean="0"/>
              <a:t>)</a:t>
            </a:r>
            <a:endParaRPr lang="de-DE" sz="2200" dirty="0"/>
          </a:p>
          <a:p>
            <a:r>
              <a:rPr lang="de-DE" sz="2200" dirty="0" smtClean="0"/>
              <a:t>PIDs </a:t>
            </a:r>
            <a:r>
              <a:rPr lang="de-DE" sz="2200" dirty="0" err="1" smtClean="0"/>
              <a:t>are</a:t>
            </a:r>
            <a:r>
              <a:rPr lang="de-DE" sz="2200" dirty="0" smtClean="0"/>
              <a:t> </a:t>
            </a:r>
            <a:r>
              <a:rPr lang="de-DE" sz="2200" dirty="0" err="1" smtClean="0"/>
              <a:t>stable</a:t>
            </a:r>
            <a:r>
              <a:rPr lang="de-DE" sz="2200" dirty="0" smtClean="0"/>
              <a:t>: </a:t>
            </a:r>
            <a:r>
              <a:rPr lang="de-DE" sz="2200" dirty="0" err="1" smtClean="0"/>
              <a:t>metadata</a:t>
            </a:r>
            <a:r>
              <a:rPr lang="de-DE" sz="2200" dirty="0" smtClean="0"/>
              <a:t> </a:t>
            </a:r>
            <a:r>
              <a:rPr lang="de-DE" sz="2200" dirty="0" err="1" smtClean="0"/>
              <a:t>of</a:t>
            </a:r>
            <a:r>
              <a:rPr lang="de-DE" sz="2200" dirty="0" smtClean="0"/>
              <a:t> PID </a:t>
            </a:r>
            <a:r>
              <a:rPr lang="de-DE" sz="2200" dirty="0" err="1"/>
              <a:t>record</a:t>
            </a:r>
            <a:r>
              <a:rPr lang="de-DE" sz="2200" dirty="0"/>
              <a:t> </a:t>
            </a:r>
            <a:r>
              <a:rPr lang="de-DE" sz="2200" dirty="0" err="1"/>
              <a:t>can</a:t>
            </a:r>
            <a:r>
              <a:rPr lang="de-DE" sz="2200" dirty="0"/>
              <a:t> </a:t>
            </a:r>
            <a:r>
              <a:rPr lang="de-DE" sz="2200" dirty="0" err="1"/>
              <a:t>be</a:t>
            </a:r>
            <a:r>
              <a:rPr lang="de-DE" sz="2200" dirty="0"/>
              <a:t> </a:t>
            </a:r>
            <a:r>
              <a:rPr lang="de-DE" sz="2200" dirty="0" err="1"/>
              <a:t>updated</a:t>
            </a:r>
            <a:r>
              <a:rPr lang="de-DE" sz="2200" dirty="0"/>
              <a:t> </a:t>
            </a:r>
            <a:r>
              <a:rPr lang="de-DE" sz="2200" dirty="0" smtClean="0"/>
              <a:t>(e.g. </a:t>
            </a:r>
            <a:r>
              <a:rPr lang="de-DE" sz="2200" dirty="0" err="1" smtClean="0"/>
              <a:t>new</a:t>
            </a:r>
            <a:r>
              <a:rPr lang="de-DE" sz="2200" dirty="0" smtClean="0"/>
              <a:t> </a:t>
            </a:r>
            <a:r>
              <a:rPr lang="de-DE" sz="2200" dirty="0" err="1" smtClean="0"/>
              <a:t>location</a:t>
            </a:r>
            <a:r>
              <a:rPr lang="de-DE" sz="2200" dirty="0" smtClean="0"/>
              <a:t>)</a:t>
            </a:r>
          </a:p>
          <a:p>
            <a:r>
              <a:rPr lang="de-DE" sz="2200" dirty="0"/>
              <a:t>PIDs </a:t>
            </a:r>
            <a:r>
              <a:rPr lang="de-DE" sz="2200" dirty="0" err="1" smtClean="0"/>
              <a:t>organisations</a:t>
            </a:r>
            <a:r>
              <a:rPr lang="de-DE" sz="2200" dirty="0" smtClean="0"/>
              <a:t>: </a:t>
            </a:r>
            <a:r>
              <a:rPr lang="de-DE" sz="2200" b="1" dirty="0" err="1" smtClean="0"/>
              <a:t>Crossref</a:t>
            </a:r>
            <a:r>
              <a:rPr lang="de-DE" sz="2200" dirty="0" smtClean="0"/>
              <a:t>, </a:t>
            </a:r>
            <a:r>
              <a:rPr lang="de-DE" sz="2200" b="1" dirty="0" err="1" smtClean="0"/>
              <a:t>DataCite</a:t>
            </a:r>
            <a:r>
              <a:rPr lang="de-DE" sz="2200" dirty="0" smtClean="0"/>
              <a:t> </a:t>
            </a:r>
            <a:r>
              <a:rPr lang="de-DE" sz="2200" dirty="0" err="1" smtClean="0"/>
              <a:t>and</a:t>
            </a:r>
            <a:r>
              <a:rPr lang="de-DE" sz="2200" dirty="0" smtClean="0"/>
              <a:t> </a:t>
            </a:r>
            <a:r>
              <a:rPr lang="de-DE" sz="2200" b="1" dirty="0" smtClean="0"/>
              <a:t>ORCID</a:t>
            </a:r>
          </a:p>
          <a:p>
            <a:r>
              <a:rPr lang="de-DE" sz="2200" dirty="0" err="1" smtClean="0">
                <a:latin typeface="+mj-lt"/>
                <a:cs typeface="American Typewriter"/>
              </a:rPr>
              <a:t>example</a:t>
            </a:r>
            <a:r>
              <a:rPr lang="de-DE" sz="2200" dirty="0" smtClean="0">
                <a:latin typeface="+mj-lt"/>
                <a:cs typeface="American Typewriter"/>
              </a:rPr>
              <a:t> ORCID</a:t>
            </a:r>
            <a:r>
              <a:rPr lang="mr-IN" sz="2200" dirty="0" smtClean="0">
                <a:latin typeface="+mj-lt"/>
                <a:cs typeface="American Typewriter"/>
              </a:rPr>
              <a:t>: </a:t>
            </a:r>
            <a:r>
              <a:rPr lang="mr-IN" sz="2200" dirty="0">
                <a:latin typeface="+mj-lt"/>
                <a:cs typeface="American Typewriter"/>
                <a:hlinkClick r:id="rId3"/>
              </a:rPr>
              <a:t>https://orcid.org/0000-0002-8217-4025</a:t>
            </a:r>
            <a:endParaRPr lang="mr-IN" sz="2200" dirty="0">
              <a:latin typeface="+mj-lt"/>
              <a:cs typeface="American Typewriter"/>
            </a:endParaRPr>
          </a:p>
          <a:p>
            <a:endParaRPr lang="de-DE" sz="2000" dirty="0"/>
          </a:p>
          <a:p>
            <a:pPr marL="0" indent="0">
              <a:buNone/>
            </a:pPr>
            <a:endParaRPr lang="de-DE" sz="2000" dirty="0" smtClean="0"/>
          </a:p>
          <a:p>
            <a:pPr marL="0" indent="0">
              <a:buNone/>
            </a:pPr>
            <a:endParaRPr lang="de-DE" sz="2000" b="1" dirty="0" smtClean="0">
              <a:ea typeface="MS PGothic" charset="0"/>
            </a:endParaRPr>
          </a:p>
          <a:p>
            <a:pPr marL="0" indent="0">
              <a:buNone/>
            </a:pPr>
            <a:endParaRPr lang="de-DE" sz="2000" dirty="0">
              <a:ea typeface="MS PGothic" charset="0"/>
            </a:endParaRPr>
          </a:p>
          <a:p>
            <a:pPr marL="0" indent="0">
              <a:buNone/>
            </a:pPr>
            <a:endParaRPr lang="de-DE" sz="2000" dirty="0" smtClean="0">
              <a:ea typeface="MS PGothic" charset="0"/>
            </a:endParaRPr>
          </a:p>
          <a:p>
            <a:pPr marL="0" indent="0">
              <a:buNone/>
            </a:pPr>
            <a:endParaRPr lang="en-GB" sz="2000" dirty="0" smtClean="0"/>
          </a:p>
          <a:p>
            <a:pPr marL="0" indent="0">
              <a:buNone/>
            </a:pPr>
            <a:endParaRPr lang="en-GB"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57</a:t>
            </a:fld>
            <a:endParaRPr lang="en-US" dirty="0"/>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t>Data Sharing</a:t>
            </a:r>
            <a:endParaRPr lang="en-US" sz="3600" b="1" dirty="0"/>
          </a:p>
        </p:txBody>
      </p:sp>
    </p:spTree>
    <p:extLst>
      <p:ext uri="{BB962C8B-B14F-4D97-AF65-F5344CB8AC3E}">
        <p14:creationId xmlns:p14="http://schemas.microsoft.com/office/powerpoint/2010/main" val="55986619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US" sz="2000" dirty="0" smtClean="0"/>
              <a:t>Who </a:t>
            </a:r>
            <a:r>
              <a:rPr lang="en-US" sz="2000" dirty="0"/>
              <a:t>will be responsible for data management</a:t>
            </a:r>
            <a:r>
              <a:rPr lang="en-US" sz="2000" dirty="0" smtClean="0"/>
              <a:t>?</a:t>
            </a:r>
          </a:p>
          <a:p>
            <a:r>
              <a:rPr lang="en-US" sz="2000" dirty="0" smtClean="0"/>
              <a:t>Who </a:t>
            </a:r>
            <a:r>
              <a:rPr lang="en-US" sz="2000" dirty="0"/>
              <a:t>is responsible for implementing the DMP, and ensuring it is reviewed and revised?</a:t>
            </a:r>
          </a:p>
          <a:p>
            <a:r>
              <a:rPr lang="en-US" sz="2000" dirty="0"/>
              <a:t>Who will be responsible for each data management activity?</a:t>
            </a:r>
          </a:p>
          <a:p>
            <a:r>
              <a:rPr lang="en-US" sz="2000" dirty="0"/>
              <a:t>How will responsibilities be split across partner sites in collaborative research projects?</a:t>
            </a:r>
          </a:p>
          <a:p>
            <a:r>
              <a:rPr lang="en-US" sz="2000" dirty="0"/>
              <a:t>Will data ownership and responsibilities for RDM be part of any consortium agreement or </a:t>
            </a:r>
            <a:r>
              <a:rPr lang="en-US" sz="2000" dirty="0" smtClean="0"/>
              <a:t>contract agreed </a:t>
            </a:r>
            <a:r>
              <a:rPr lang="en-US" sz="2000" dirty="0"/>
              <a:t>between partners</a:t>
            </a:r>
            <a:r>
              <a:rPr lang="en-US" sz="2000" dirty="0" smtClean="0"/>
              <a:t>?</a:t>
            </a:r>
          </a:p>
          <a:p>
            <a:pPr marL="0" indent="0">
              <a:buNone/>
            </a:pPr>
            <a:r>
              <a:rPr lang="en-US" sz="2000" dirty="0"/>
              <a:t> What resources will you require to deliver your plan</a:t>
            </a:r>
            <a:r>
              <a:rPr lang="en-US" sz="2000" dirty="0" smtClean="0"/>
              <a:t>?</a:t>
            </a:r>
          </a:p>
          <a:p>
            <a:r>
              <a:rPr lang="en-US" sz="2000" dirty="0" smtClean="0"/>
              <a:t>Is </a:t>
            </a:r>
            <a:r>
              <a:rPr lang="en-US" sz="2000" dirty="0"/>
              <a:t>additional specialist expertise (or training for existing staff) required?</a:t>
            </a:r>
          </a:p>
          <a:p>
            <a:r>
              <a:rPr lang="en-US" sz="2000" dirty="0"/>
              <a:t>Do you require hardware or software which is additional or exceptional to </a:t>
            </a:r>
            <a:r>
              <a:rPr lang="en-US" sz="2000"/>
              <a:t>existing </a:t>
            </a:r>
            <a:r>
              <a:rPr lang="en-US" sz="2000" smtClean="0"/>
              <a:t>institutional provision</a:t>
            </a:r>
            <a:r>
              <a:rPr lang="en-US" sz="2000" dirty="0"/>
              <a:t>?</a:t>
            </a:r>
          </a:p>
          <a:p>
            <a:r>
              <a:rPr lang="en-US" sz="2000" dirty="0"/>
              <a:t>Will charges be applied by data repositories?</a:t>
            </a:r>
          </a:p>
        </p:txBody>
      </p:sp>
      <p:sp>
        <p:nvSpPr>
          <p:cNvPr id="4" name="Slide Number Placeholder 3"/>
          <p:cNvSpPr>
            <a:spLocks noGrp="1"/>
          </p:cNvSpPr>
          <p:nvPr>
            <p:ph type="sldNum" sz="quarter" idx="12"/>
          </p:nvPr>
        </p:nvSpPr>
        <p:spPr/>
        <p:txBody>
          <a:bodyPr/>
          <a:lstStyle/>
          <a:p>
            <a:fld id="{70FA6FE6-D75F-2943-8BC6-A14FE74580EA}" type="slidenum">
              <a:rPr lang="en-US" smtClean="0"/>
              <a:t>58</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err="1" smtClean="0"/>
              <a:t>Responsibilities</a:t>
            </a:r>
            <a:r>
              <a:rPr lang="de-DE" sz="3600" b="1" dirty="0" smtClean="0"/>
              <a:t> </a:t>
            </a:r>
            <a:r>
              <a:rPr lang="de-DE" sz="3600" b="1" dirty="0" err="1" smtClean="0"/>
              <a:t>and</a:t>
            </a:r>
            <a:r>
              <a:rPr lang="de-DE" sz="3600" b="1" dirty="0" smtClean="0"/>
              <a:t> Resources</a:t>
            </a:r>
            <a:endParaRPr lang="en-US" sz="3600" b="1" dirty="0"/>
          </a:p>
        </p:txBody>
      </p:sp>
      <p:sp>
        <p:nvSpPr>
          <p:cNvPr id="6" name="TextBox 5"/>
          <p:cNvSpPr txBox="1"/>
          <p:nvPr/>
        </p:nvSpPr>
        <p:spPr>
          <a:xfrm>
            <a:off x="457200" y="6411035"/>
            <a:ext cx="7635849" cy="276999"/>
          </a:xfrm>
          <a:prstGeom prst="rect">
            <a:avLst/>
          </a:prstGeom>
          <a:noFill/>
        </p:spPr>
        <p:txBody>
          <a:bodyPr wrap="none" rtlCol="0">
            <a:spAutoFit/>
          </a:bodyPr>
          <a:lstStyle/>
          <a:p>
            <a:r>
              <a:rPr lang="en-US" sz="1200" dirty="0" smtClean="0">
                <a:solidFill>
                  <a:schemeClr val="tx1">
                    <a:lumMod val="50000"/>
                    <a:lumOff val="50000"/>
                  </a:schemeClr>
                </a:solidFill>
              </a:rPr>
              <a:t>Source: Digital </a:t>
            </a:r>
            <a:r>
              <a:rPr lang="en-US" sz="1200" dirty="0" err="1" smtClean="0">
                <a:solidFill>
                  <a:schemeClr val="tx1">
                    <a:lumMod val="50000"/>
                    <a:lumOff val="50000"/>
                  </a:schemeClr>
                </a:solidFill>
              </a:rPr>
              <a:t>Curation</a:t>
            </a:r>
            <a:r>
              <a:rPr lang="en-US" sz="1200" dirty="0" smtClean="0">
                <a:solidFill>
                  <a:schemeClr val="tx1">
                    <a:lumMod val="50000"/>
                    <a:lumOff val="50000"/>
                  </a:schemeClr>
                </a:solidFill>
              </a:rPr>
              <a:t> Centre: DCC Template, online</a:t>
            </a:r>
            <a:r>
              <a:rPr lang="en-US" sz="1200" dirty="0">
                <a:solidFill>
                  <a:schemeClr val="tx1">
                    <a:lumMod val="50000"/>
                    <a:lumOff val="50000"/>
                  </a:schemeClr>
                </a:solidFill>
              </a:rPr>
              <a:t>: </a:t>
            </a:r>
            <a:r>
              <a:rPr lang="en-US" sz="1200" dirty="0">
                <a:solidFill>
                  <a:schemeClr val="tx1">
                    <a:lumMod val="50000"/>
                    <a:lumOff val="50000"/>
                  </a:schemeClr>
                </a:solidFill>
                <a:hlinkClick r:id="rId3"/>
              </a:rPr>
              <a:t>https://dmponline.dcc.ac.uk/template_export/1638514350.</a:t>
            </a:r>
            <a:r>
              <a:rPr lang="en-US" sz="1200" dirty="0" smtClean="0">
                <a:solidFill>
                  <a:schemeClr val="tx1">
                    <a:lumMod val="50000"/>
                    <a:lumOff val="50000"/>
                  </a:schemeClr>
                </a:solidFill>
                <a:hlinkClick r:id="rId3"/>
              </a:rPr>
              <a:t>pdf</a:t>
            </a:r>
            <a:r>
              <a:rPr lang="en-US" sz="1200" dirty="0" smtClean="0">
                <a:solidFill>
                  <a:schemeClr val="tx1">
                    <a:lumMod val="50000"/>
                    <a:lumOff val="50000"/>
                  </a:schemeClr>
                </a:solidFill>
              </a:rPr>
              <a:t> </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1959599907"/>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de-DE" sz="2000" b="1" dirty="0" smtClean="0">
                <a:ea typeface="MS PGothic" charset="0"/>
              </a:rPr>
              <a:t>➽ </a:t>
            </a:r>
            <a:r>
              <a:rPr lang="de-DE" sz="2000" dirty="0" smtClean="0">
                <a:ea typeface="MS PGothic" charset="0"/>
              </a:rPr>
              <a:t>Plan </a:t>
            </a:r>
            <a:r>
              <a:rPr lang="de-DE" sz="2000" dirty="0" err="1" smtClean="0">
                <a:ea typeface="MS PGothic" charset="0"/>
              </a:rPr>
              <a:t>ressources</a:t>
            </a:r>
            <a:r>
              <a:rPr lang="de-DE" sz="2000" dirty="0" smtClean="0">
                <a:ea typeface="MS PGothic" charset="0"/>
              </a:rPr>
              <a:t> </a:t>
            </a:r>
            <a:r>
              <a:rPr lang="de-DE" sz="2000" dirty="0" err="1" smtClean="0">
                <a:ea typeface="MS PGothic" charset="0"/>
              </a:rPr>
              <a:t>during</a:t>
            </a:r>
            <a:r>
              <a:rPr lang="de-DE" sz="2000" dirty="0" smtClean="0">
                <a:ea typeface="MS PGothic" charset="0"/>
              </a:rPr>
              <a:t> </a:t>
            </a:r>
            <a:r>
              <a:rPr lang="de-DE" sz="2000" dirty="0" err="1" smtClean="0">
                <a:ea typeface="MS PGothic" charset="0"/>
              </a:rPr>
              <a:t>and</a:t>
            </a:r>
            <a:r>
              <a:rPr lang="de-DE" sz="2000" dirty="0" smtClean="0">
                <a:ea typeface="MS PGothic" charset="0"/>
              </a:rPr>
              <a:t> after </a:t>
            </a:r>
            <a:r>
              <a:rPr lang="de-DE" sz="2000" dirty="0" err="1" smtClean="0">
                <a:ea typeface="MS PGothic" charset="0"/>
              </a:rPr>
              <a:t>the</a:t>
            </a:r>
            <a:r>
              <a:rPr lang="de-DE" sz="2000" dirty="0" smtClean="0">
                <a:ea typeface="MS PGothic" charset="0"/>
              </a:rPr>
              <a:t> </a:t>
            </a:r>
            <a:r>
              <a:rPr lang="de-DE" sz="2000" dirty="0" err="1" smtClean="0">
                <a:ea typeface="MS PGothic" charset="0"/>
              </a:rPr>
              <a:t>project</a:t>
            </a:r>
            <a:r>
              <a:rPr lang="de-DE" sz="2000" dirty="0" smtClean="0">
                <a:ea typeface="MS PGothic" charset="0"/>
              </a:rPr>
              <a:t> </a:t>
            </a:r>
            <a:endParaRPr lang="en-US" sz="2000" dirty="0"/>
          </a:p>
          <a:p>
            <a:pPr marL="0" indent="0">
              <a:buNone/>
            </a:pPr>
            <a:r>
              <a:rPr lang="de-DE" sz="2000" b="1" dirty="0" smtClean="0">
                <a:ea typeface="MS PGothic" charset="0"/>
              </a:rPr>
              <a:t>➽ </a:t>
            </a:r>
            <a:r>
              <a:rPr lang="de-DE" sz="2000" dirty="0" smtClean="0">
                <a:ea typeface="MS PGothic" charset="0"/>
              </a:rPr>
              <a:t>Review </a:t>
            </a:r>
            <a:r>
              <a:rPr lang="de-DE" sz="2000" dirty="0" err="1" smtClean="0">
                <a:ea typeface="MS PGothic" charset="0"/>
              </a:rPr>
              <a:t>and</a:t>
            </a:r>
            <a:r>
              <a:rPr lang="de-DE" sz="2000" dirty="0" smtClean="0">
                <a:ea typeface="MS PGothic" charset="0"/>
              </a:rPr>
              <a:t> update </a:t>
            </a:r>
            <a:r>
              <a:rPr lang="de-DE" sz="2000" dirty="0" err="1" smtClean="0">
                <a:ea typeface="MS PGothic" charset="0"/>
              </a:rPr>
              <a:t>your</a:t>
            </a:r>
            <a:r>
              <a:rPr lang="de-DE" sz="2000" dirty="0" smtClean="0">
                <a:ea typeface="MS PGothic" charset="0"/>
              </a:rPr>
              <a:t> </a:t>
            </a:r>
            <a:r>
              <a:rPr lang="de-DE" sz="2000" dirty="0" err="1" smtClean="0">
                <a:ea typeface="MS PGothic" charset="0"/>
              </a:rPr>
              <a:t>data</a:t>
            </a:r>
            <a:r>
              <a:rPr lang="de-DE" sz="2000" dirty="0" smtClean="0">
                <a:ea typeface="MS PGothic" charset="0"/>
              </a:rPr>
              <a:t> </a:t>
            </a:r>
            <a:r>
              <a:rPr lang="de-DE" sz="2000" dirty="0" err="1" smtClean="0">
                <a:ea typeface="MS PGothic" charset="0"/>
              </a:rPr>
              <a:t>management</a:t>
            </a:r>
            <a:r>
              <a:rPr lang="de-DE" sz="2000" dirty="0" smtClean="0">
                <a:ea typeface="MS PGothic" charset="0"/>
              </a:rPr>
              <a:t> plan </a:t>
            </a:r>
            <a:r>
              <a:rPr lang="de-DE" sz="2000" dirty="0" err="1" smtClean="0">
                <a:ea typeface="MS PGothic" charset="0"/>
              </a:rPr>
              <a:t>regularly</a:t>
            </a:r>
            <a:r>
              <a:rPr lang="de-DE" sz="2000" dirty="0" smtClean="0">
                <a:ea typeface="MS PGothic" charset="0"/>
              </a:rPr>
              <a:t>  </a:t>
            </a:r>
            <a:endParaRPr lang="en-GB"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59</a:t>
            </a:fld>
            <a:endParaRPr lang="en-US"/>
          </a:p>
        </p:txBody>
      </p:sp>
      <p:sp>
        <p:nvSpPr>
          <p:cNvPr id="6" name="Title 1"/>
          <p:cNvSpPr>
            <a:spLocks noGrp="1"/>
          </p:cNvSpPr>
          <p:nvPr>
            <p:ph type="title"/>
          </p:nvPr>
        </p:nvSpPr>
        <p:spPr>
          <a:xfrm>
            <a:off x="457200" y="189972"/>
            <a:ext cx="8229600" cy="1143000"/>
          </a:xfrm>
        </p:spPr>
        <p:txBody>
          <a:bodyPr>
            <a:noAutofit/>
          </a:bodyPr>
          <a:lstStyle/>
          <a:p>
            <a:pPr algn="l"/>
            <a:r>
              <a:rPr lang="de-DE" sz="3600" b="1" dirty="0" err="1" smtClean="0"/>
              <a:t>Responsibilities</a:t>
            </a:r>
            <a:r>
              <a:rPr lang="de-DE" sz="3600" b="1" dirty="0" smtClean="0"/>
              <a:t> </a:t>
            </a:r>
            <a:r>
              <a:rPr lang="de-DE" sz="3600" b="1" dirty="0" err="1" smtClean="0"/>
              <a:t>and</a:t>
            </a:r>
            <a:r>
              <a:rPr lang="de-DE" sz="3600" b="1" dirty="0" smtClean="0"/>
              <a:t> Resources</a:t>
            </a:r>
            <a:endParaRPr lang="en-US" sz="3600" b="1" dirty="0"/>
          </a:p>
        </p:txBody>
      </p:sp>
    </p:spTree>
    <p:extLst>
      <p:ext uri="{BB962C8B-B14F-4D97-AF65-F5344CB8AC3E}">
        <p14:creationId xmlns:p14="http://schemas.microsoft.com/office/powerpoint/2010/main" val="150543554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b="1" dirty="0" smtClean="0"/>
              <a:t>Introduce </a:t>
            </a:r>
            <a:r>
              <a:rPr lang="en-GB" b="1" dirty="0"/>
              <a:t>yourself </a:t>
            </a:r>
            <a:r>
              <a:rPr lang="en-GB" b="1" dirty="0" smtClean="0"/>
              <a:t/>
            </a:r>
            <a:br>
              <a:rPr lang="en-GB" b="1" dirty="0" smtClean="0"/>
            </a:br>
            <a:r>
              <a:rPr lang="en-GB" b="1" dirty="0" smtClean="0"/>
              <a:t>(</a:t>
            </a:r>
            <a:r>
              <a:rPr lang="en-GB" b="1" dirty="0"/>
              <a:t>Twitter Style</a:t>
            </a:r>
            <a:r>
              <a:rPr lang="en-GB" b="1" dirty="0" smtClean="0"/>
              <a:t>)</a:t>
            </a:r>
            <a:endParaRPr lang="en-US" b="1" dirty="0"/>
          </a:p>
        </p:txBody>
      </p:sp>
      <p:sp>
        <p:nvSpPr>
          <p:cNvPr id="3" name="Content Placeholder 2"/>
          <p:cNvSpPr>
            <a:spLocks noGrp="1"/>
          </p:cNvSpPr>
          <p:nvPr>
            <p:ph idx="1"/>
          </p:nvPr>
        </p:nvSpPr>
        <p:spPr/>
        <p:txBody>
          <a:bodyPr>
            <a:normAutofit/>
          </a:bodyPr>
          <a:lstStyle/>
          <a:p>
            <a:r>
              <a:rPr lang="en-US" dirty="0" smtClean="0">
                <a:solidFill>
                  <a:srgbClr val="000000"/>
                </a:solidFill>
              </a:rPr>
              <a:t>Name (Twitter handle)</a:t>
            </a:r>
          </a:p>
          <a:p>
            <a:r>
              <a:rPr lang="en-US" dirty="0" smtClean="0">
                <a:solidFill>
                  <a:srgbClr val="000000"/>
                </a:solidFill>
              </a:rPr>
              <a:t>Discipline</a:t>
            </a:r>
          </a:p>
          <a:p>
            <a:r>
              <a:rPr lang="en-US" dirty="0" smtClean="0">
                <a:solidFill>
                  <a:srgbClr val="000000"/>
                </a:solidFill>
              </a:rPr>
              <a:t>Function/Affiliation</a:t>
            </a:r>
          </a:p>
          <a:p>
            <a:r>
              <a:rPr lang="en-US" dirty="0" smtClean="0">
                <a:solidFill>
                  <a:srgbClr val="000000"/>
                </a:solidFill>
              </a:rPr>
              <a:t>Motivation/Expectation for this Workshop</a:t>
            </a:r>
          </a:p>
        </p:txBody>
      </p:sp>
      <p:sp>
        <p:nvSpPr>
          <p:cNvPr id="4" name="Slide Number Placeholder 3"/>
          <p:cNvSpPr>
            <a:spLocks noGrp="1"/>
          </p:cNvSpPr>
          <p:nvPr>
            <p:ph type="sldNum" sz="quarter" idx="12"/>
          </p:nvPr>
        </p:nvSpPr>
        <p:spPr/>
        <p:txBody>
          <a:bodyPr/>
          <a:lstStyle/>
          <a:p>
            <a:fld id="{70FA6FE6-D75F-2943-8BC6-A14FE74580EA}" type="slidenum">
              <a:rPr lang="en-US" smtClean="0"/>
              <a:t>6</a:t>
            </a:fld>
            <a:endParaRPr lang="en-US"/>
          </a:p>
        </p:txBody>
      </p:sp>
    </p:spTree>
    <p:extLst>
      <p:ext uri="{BB962C8B-B14F-4D97-AF65-F5344CB8AC3E}">
        <p14:creationId xmlns:p14="http://schemas.microsoft.com/office/powerpoint/2010/main" val="265520494"/>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sz="2800" dirty="0"/>
              <a:t>RDM is </a:t>
            </a:r>
            <a:r>
              <a:rPr lang="en-GB" sz="2800" b="1" dirty="0"/>
              <a:t>team</a:t>
            </a:r>
            <a:r>
              <a:rPr lang="en-GB" sz="2800" dirty="0"/>
              <a:t> work! </a:t>
            </a:r>
            <a:endParaRPr lang="en-US" sz="2800" dirty="0" smtClean="0"/>
          </a:p>
          <a:p>
            <a:r>
              <a:rPr lang="en-US" sz="2800" dirty="0" smtClean="0"/>
              <a:t>Use tools </a:t>
            </a:r>
            <a:r>
              <a:rPr lang="en-US" sz="2800" dirty="0"/>
              <a:t>for </a:t>
            </a:r>
            <a:r>
              <a:rPr lang="en-US" sz="2800" b="1" dirty="0" smtClean="0"/>
              <a:t>Data Management Planning</a:t>
            </a:r>
            <a:r>
              <a:rPr lang="en-US" sz="2800" b="1" dirty="0"/>
              <a:t> </a:t>
            </a:r>
            <a:r>
              <a:rPr lang="en-US" sz="2800" dirty="0" smtClean="0"/>
              <a:t>(e.g. DCC </a:t>
            </a:r>
            <a:r>
              <a:rPr lang="en-US" sz="2800" dirty="0" err="1" smtClean="0"/>
              <a:t>DMPOnline</a:t>
            </a:r>
            <a:r>
              <a:rPr lang="en-US" sz="2800" dirty="0"/>
              <a:t> (</a:t>
            </a:r>
            <a:r>
              <a:rPr lang="en-US" sz="2800" dirty="0">
                <a:hlinkClick r:id="rId3"/>
              </a:rPr>
              <a:t>https://dmponline.dcc.ac.uk</a:t>
            </a:r>
            <a:r>
              <a:rPr lang="en-US" sz="2800" dirty="0" smtClean="0">
                <a:hlinkClick r:id="rId3"/>
              </a:rPr>
              <a:t>/</a:t>
            </a:r>
            <a:r>
              <a:rPr lang="en-US" sz="2800" dirty="0" smtClean="0"/>
              <a:t>), RDMO (</a:t>
            </a:r>
            <a:r>
              <a:rPr lang="en-US" sz="2800" dirty="0" smtClean="0">
                <a:hlinkClick r:id="rId4"/>
              </a:rPr>
              <a:t>https</a:t>
            </a:r>
            <a:r>
              <a:rPr lang="en-US" sz="2800" dirty="0">
                <a:hlinkClick r:id="rId4"/>
              </a:rPr>
              <a:t>://rdmorganiser.github.io/en</a:t>
            </a:r>
            <a:r>
              <a:rPr lang="en-US" sz="2800" dirty="0" smtClean="0">
                <a:hlinkClick r:id="rId4"/>
              </a:rPr>
              <a:t>/</a:t>
            </a:r>
            <a:r>
              <a:rPr lang="en-US" sz="2800" dirty="0" smtClean="0"/>
              <a:t>)  </a:t>
            </a:r>
          </a:p>
          <a:p>
            <a:r>
              <a:rPr lang="en-GB" sz="2600" dirty="0" smtClean="0"/>
              <a:t>Make use of </a:t>
            </a:r>
            <a:r>
              <a:rPr lang="en-GB" sz="2600" b="1" dirty="0" smtClean="0"/>
              <a:t>infrastructural support </a:t>
            </a:r>
            <a:r>
              <a:rPr lang="en-GB" sz="2600" dirty="0" smtClean="0"/>
              <a:t>(research infrastructures, cultural heritage institutions, libraries, data centres)</a:t>
            </a:r>
          </a:p>
          <a:p>
            <a:r>
              <a:rPr lang="en-US" sz="2400" dirty="0"/>
              <a:t>Ecosystem of </a:t>
            </a:r>
            <a:r>
              <a:rPr lang="en-US" sz="2400" b="1" dirty="0"/>
              <a:t>digital research infrastructures</a:t>
            </a:r>
            <a:r>
              <a:rPr lang="en-US" sz="2400" dirty="0"/>
              <a:t>, cultural heritage institutions, libraries, data centers, etc</a:t>
            </a:r>
            <a:r>
              <a:rPr lang="en-US" sz="2400" dirty="0" smtClean="0"/>
              <a:t>.</a:t>
            </a:r>
            <a:endParaRPr lang="en-GB" sz="2600" dirty="0" smtClean="0"/>
          </a:p>
          <a:p>
            <a:pPr>
              <a:buFont typeface="Wingdings" charset="2"/>
              <a:buChar char="Ø"/>
            </a:pPr>
            <a:r>
              <a:rPr lang="en-GB" sz="2600" dirty="0" smtClean="0"/>
              <a:t>Ask your library and research data manager!</a:t>
            </a:r>
          </a:p>
          <a:p>
            <a:endParaRPr lang="de" dirty="0"/>
          </a:p>
        </p:txBody>
      </p:sp>
      <p:sp>
        <p:nvSpPr>
          <p:cNvPr id="4" name="Slide Number Placeholder 3"/>
          <p:cNvSpPr>
            <a:spLocks noGrp="1"/>
          </p:cNvSpPr>
          <p:nvPr>
            <p:ph type="sldNum" sz="quarter" idx="12"/>
          </p:nvPr>
        </p:nvSpPr>
        <p:spPr/>
        <p:txBody>
          <a:bodyPr/>
          <a:lstStyle/>
          <a:p>
            <a:fld id="{70FA6FE6-D75F-2943-8BC6-A14FE74580EA}" type="slidenum">
              <a:rPr lang="en-US" smtClean="0"/>
              <a:t>60</a:t>
            </a:fld>
            <a:endParaRPr lang="en-US"/>
          </a:p>
        </p:txBody>
      </p:sp>
      <p:sp>
        <p:nvSpPr>
          <p:cNvPr id="5" name="Rectangle 4"/>
          <p:cNvSpPr/>
          <p:nvPr/>
        </p:nvSpPr>
        <p:spPr>
          <a:xfrm>
            <a:off x="206375" y="6203691"/>
            <a:ext cx="8439246" cy="584776"/>
          </a:xfrm>
          <a:prstGeom prst="rect">
            <a:avLst/>
          </a:prstGeom>
        </p:spPr>
        <p:txBody>
          <a:bodyPr wrap="square">
            <a:spAutoFit/>
          </a:bodyPr>
          <a:lstStyle/>
          <a:p>
            <a:r>
              <a:rPr lang="en-US" sz="1200" b="1" dirty="0" smtClean="0">
                <a:solidFill>
                  <a:srgbClr val="7F7F7F"/>
                </a:solidFill>
              </a:rPr>
              <a:t>Based on the PARTHENOS </a:t>
            </a:r>
            <a:r>
              <a:rPr lang="en-US" sz="1200" b="1" dirty="0">
                <a:solidFill>
                  <a:srgbClr val="7F7F7F"/>
                </a:solidFill>
              </a:rPr>
              <a:t>Training </a:t>
            </a:r>
            <a:r>
              <a:rPr lang="en-US" sz="1200" b="1" dirty="0" smtClean="0">
                <a:solidFill>
                  <a:srgbClr val="7F7F7F"/>
                </a:solidFill>
              </a:rPr>
              <a:t>Module “Manage, Improve and Open Up your Research and Data” </a:t>
            </a:r>
            <a:br>
              <a:rPr lang="en-US" sz="1200" b="1" dirty="0" smtClean="0">
                <a:solidFill>
                  <a:srgbClr val="7F7F7F"/>
                </a:solidFill>
              </a:rPr>
            </a:br>
            <a:r>
              <a:rPr lang="en-US" sz="1000" dirty="0" smtClean="0">
                <a:solidFill>
                  <a:srgbClr val="7F7F7F"/>
                </a:solidFill>
              </a:rPr>
              <a:t>(</a:t>
            </a:r>
            <a:r>
              <a:rPr lang="en-US" sz="1000" dirty="0" smtClean="0">
                <a:solidFill>
                  <a:srgbClr val="7F7F7F"/>
                </a:solidFill>
                <a:hlinkClick r:id="rId5"/>
              </a:rPr>
              <a:t>http</a:t>
            </a:r>
            <a:r>
              <a:rPr lang="en-US" sz="1000" dirty="0">
                <a:solidFill>
                  <a:srgbClr val="7F7F7F"/>
                </a:solidFill>
                <a:hlinkClick r:id="rId5"/>
              </a:rPr>
              <a:t>://training.parthenos-project.eu/sample-page/manage-improve-and-open-up-your-research-and-data</a:t>
            </a:r>
            <a:r>
              <a:rPr lang="en-US" sz="1000" dirty="0" smtClean="0">
                <a:solidFill>
                  <a:srgbClr val="7F7F7F"/>
                </a:solidFill>
                <a:hlinkClick r:id="rId5"/>
              </a:rPr>
              <a:t>/</a:t>
            </a:r>
            <a:r>
              <a:rPr lang="en-US" sz="1000" dirty="0">
                <a:solidFill>
                  <a:srgbClr val="7F7F7F"/>
                </a:solidFill>
              </a:rPr>
              <a:t>) CC-BY-NC 4.0 </a:t>
            </a:r>
            <a:r>
              <a:rPr lang="en-US" sz="1000" dirty="0" smtClean="0">
                <a:solidFill>
                  <a:srgbClr val="7F7F7F"/>
                </a:solidFill>
              </a:rPr>
              <a:t/>
            </a:r>
            <a:br>
              <a:rPr lang="en-US" sz="1000" dirty="0" smtClean="0">
                <a:solidFill>
                  <a:srgbClr val="7F7F7F"/>
                </a:solidFill>
              </a:rPr>
            </a:br>
            <a:r>
              <a:rPr lang="en-US" sz="1000" dirty="0" smtClean="0">
                <a:solidFill>
                  <a:srgbClr val="7F7F7F"/>
                </a:solidFill>
              </a:rPr>
              <a:t>(</a:t>
            </a:r>
            <a:r>
              <a:rPr lang="en-US" sz="1000" dirty="0">
                <a:solidFill>
                  <a:srgbClr val="7F7F7F"/>
                </a:solidFill>
                <a:hlinkClick r:id="rId6"/>
              </a:rPr>
              <a:t>https://creativecommons.org/licenses/by-nc/4.0</a:t>
            </a:r>
            <a:r>
              <a:rPr lang="en-US" sz="1000" dirty="0" smtClean="0">
                <a:solidFill>
                  <a:srgbClr val="7F7F7F"/>
                </a:solidFill>
                <a:hlinkClick r:id="rId6"/>
              </a:rPr>
              <a:t>/</a:t>
            </a:r>
            <a:r>
              <a:rPr lang="en-US" sz="1000" dirty="0" smtClean="0">
                <a:solidFill>
                  <a:srgbClr val="7F7F7F"/>
                </a:solidFill>
              </a:rPr>
              <a:t>)</a:t>
            </a:r>
            <a:endParaRPr lang="en-US" sz="1000" dirty="0">
              <a:solidFill>
                <a:srgbClr val="7F7F7F"/>
              </a:solidFill>
            </a:endParaRPr>
          </a:p>
        </p:txBody>
      </p:sp>
      <p:sp>
        <p:nvSpPr>
          <p:cNvPr id="7" name="Title 4"/>
          <p:cNvSpPr txBox="1">
            <a:spLocks/>
          </p:cNvSpPr>
          <p:nvPr/>
        </p:nvSpPr>
        <p:spPr>
          <a:xfrm>
            <a:off x="442428" y="4270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de-DE" b="1" dirty="0" err="1" smtClean="0"/>
              <a:t>Luckily</a:t>
            </a:r>
            <a:r>
              <a:rPr lang="de-DE" b="1" dirty="0" smtClean="0"/>
              <a:t>: </a:t>
            </a:r>
            <a:r>
              <a:rPr lang="de-DE" b="1" dirty="0" err="1" smtClean="0"/>
              <a:t>You</a:t>
            </a:r>
            <a:r>
              <a:rPr lang="de-DE" b="1" dirty="0" smtClean="0"/>
              <a:t> </a:t>
            </a:r>
            <a:r>
              <a:rPr lang="de-DE" b="1" dirty="0" err="1" smtClean="0"/>
              <a:t>are</a:t>
            </a:r>
            <a:r>
              <a:rPr lang="de-DE" b="1" dirty="0" smtClean="0"/>
              <a:t> not </a:t>
            </a:r>
            <a:r>
              <a:rPr lang="de-DE" b="1" dirty="0" err="1" smtClean="0"/>
              <a:t>alone</a:t>
            </a:r>
            <a:r>
              <a:rPr lang="de-DE" b="1" dirty="0" smtClean="0"/>
              <a:t>!</a:t>
            </a:r>
            <a:endParaRPr lang="de" b="1" dirty="0"/>
          </a:p>
        </p:txBody>
      </p:sp>
    </p:spTree>
    <p:extLst>
      <p:ext uri="{BB962C8B-B14F-4D97-AF65-F5344CB8AC3E}">
        <p14:creationId xmlns:p14="http://schemas.microsoft.com/office/powerpoint/2010/main" val="3727566687"/>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Number Placeholder 1"/>
          <p:cNvSpPr>
            <a:spLocks noGrp="1"/>
          </p:cNvSpPr>
          <p:nvPr>
            <p:ph type="sldNum" sz="quarter" idx="4294967295"/>
          </p:nvPr>
        </p:nvSpPr>
        <p:spPr bwMode="auto">
          <a:xfrm>
            <a:off x="8440975" y="6223003"/>
            <a:ext cx="273844" cy="366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59EB091-F66D-B046-8AA2-FEBCA6DCB1EE}" type="slidenum">
              <a:rPr lang="en-US">
                <a:solidFill>
                  <a:prstClr val="white"/>
                </a:solidFill>
                <a:latin typeface="Raleway" charset="0"/>
              </a:rPr>
              <a:pPr fontAlgn="base">
                <a:spcBef>
                  <a:spcPct val="0"/>
                </a:spcBef>
                <a:spcAft>
                  <a:spcPct val="0"/>
                </a:spcAft>
              </a:pPr>
              <a:t>61</a:t>
            </a:fld>
            <a:endParaRPr lang="en-US" dirty="0">
              <a:solidFill>
                <a:prstClr val="white"/>
              </a:solidFill>
              <a:latin typeface="Raleway" charset="0"/>
            </a:endParaRPr>
          </a:p>
        </p:txBody>
      </p:sp>
      <p:sp>
        <p:nvSpPr>
          <p:cNvPr id="13314" name="Title 2"/>
          <p:cNvSpPr>
            <a:spLocks noGrp="1"/>
          </p:cNvSpPr>
          <p:nvPr>
            <p:ph type="title"/>
          </p:nvPr>
        </p:nvSpPr>
        <p:spPr>
          <a:xfrm>
            <a:off x="457200" y="425451"/>
            <a:ext cx="8229600" cy="393700"/>
          </a:xfrm>
        </p:spPr>
        <p:txBody>
          <a:bodyPr>
            <a:normAutofit fontScale="90000"/>
          </a:bodyPr>
          <a:lstStyle/>
          <a:p>
            <a:r>
              <a:rPr lang="en-US" dirty="0" smtClean="0">
                <a:latin typeface="Raleway" charset="0"/>
              </a:rPr>
              <a:t>PARTHENOS</a:t>
            </a:r>
            <a:endParaRPr lang="en-US" dirty="0">
              <a:latin typeface="Raleway" charset="0"/>
            </a:endParaRPr>
          </a:p>
        </p:txBody>
      </p:sp>
      <p:sp>
        <p:nvSpPr>
          <p:cNvPr id="13316" name="Content Placeholder 4"/>
          <p:cNvSpPr>
            <a:spLocks noGrp="1"/>
          </p:cNvSpPr>
          <p:nvPr>
            <p:ph idx="1"/>
          </p:nvPr>
        </p:nvSpPr>
        <p:spPr>
          <a:xfrm>
            <a:off x="672152" y="1173712"/>
            <a:ext cx="4800600" cy="4721183"/>
          </a:xfrm>
        </p:spPr>
        <p:txBody>
          <a:bodyPr>
            <a:noAutofit/>
          </a:bodyPr>
          <a:lstStyle/>
          <a:p>
            <a:pPr marL="285750" indent="-285750">
              <a:lnSpc>
                <a:spcPct val="100000"/>
              </a:lnSpc>
              <a:buFont typeface="Arial" panose="020B0604020202020204" pitchFamily="34" charset="0"/>
              <a:buChar char="•"/>
            </a:pPr>
            <a:r>
              <a:rPr lang="en-GB" sz="2000" dirty="0" smtClean="0">
                <a:solidFill>
                  <a:srgbClr val="000000"/>
                </a:solidFill>
                <a:latin typeface="Raleway" charset="0"/>
              </a:rPr>
              <a:t>PARTHENOS is a Horizon 2020 project (European Commission, 12 million EUR)</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Aim: strengthen the cohesion of Heritage related E-research </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Running time: 1 May 2015 - 30 April 2019 + 6 months extension </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PARTHENOS has 16 partners from 9 European countries, including the two humanistic research infrastructures CLARIN ERIC and DARIAH ERIC</a:t>
            </a:r>
          </a:p>
          <a:p>
            <a:pPr marL="285750" indent="-285750">
              <a:lnSpc>
                <a:spcPct val="100000"/>
              </a:lnSpc>
              <a:buFont typeface="Arial" panose="020B0604020202020204" pitchFamily="34" charset="0"/>
              <a:buChar char="•"/>
            </a:pPr>
            <a:r>
              <a:rPr lang="en-GB" sz="2000" dirty="0" smtClean="0">
                <a:solidFill>
                  <a:srgbClr val="000000"/>
                </a:solidFill>
                <a:latin typeface="Raleway" charset="0"/>
              </a:rPr>
              <a:t>PARTHENOS Coordinator: PIN </a:t>
            </a:r>
            <a:r>
              <a:rPr lang="en-GB" sz="2000" dirty="0" err="1" smtClean="0">
                <a:solidFill>
                  <a:srgbClr val="000000"/>
                </a:solidFill>
                <a:latin typeface="Raleway" charset="0"/>
              </a:rPr>
              <a:t>Scrl</a:t>
            </a:r>
            <a:r>
              <a:rPr lang="en-GB" sz="2000" dirty="0" smtClean="0">
                <a:solidFill>
                  <a:srgbClr val="000000"/>
                </a:solidFill>
                <a:latin typeface="Raleway" charset="0"/>
              </a:rPr>
              <a:t> - Educational and Scientific Services for the University of Florence, Italy </a:t>
            </a:r>
          </a:p>
          <a:p>
            <a:pPr marL="285750" indent="-285750">
              <a:lnSpc>
                <a:spcPct val="100000"/>
              </a:lnSpc>
              <a:buFont typeface="Arial" panose="020B0604020202020204" pitchFamily="34" charset="0"/>
              <a:buChar char="•"/>
            </a:pPr>
            <a:endParaRPr lang="en-US" sz="2000" dirty="0" smtClean="0">
              <a:solidFill>
                <a:srgbClr val="000000"/>
              </a:solidFill>
              <a:latin typeface="Raleway" charset="0"/>
            </a:endParaRPr>
          </a:p>
          <a:p>
            <a:endParaRPr lang="en-US" sz="1600" dirty="0">
              <a:solidFill>
                <a:srgbClr val="000000"/>
              </a:solidFill>
              <a:latin typeface="Raleway" charset="0"/>
            </a:endParaRPr>
          </a:p>
        </p:txBody>
      </p:sp>
      <p:pic>
        <p:nvPicPr>
          <p:cNvPr id="2" name="Picture 1" descr="Screen Shot 2017-07-10 at 16.56.2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96479" y="1867395"/>
            <a:ext cx="3290324" cy="3478019"/>
          </a:xfrm>
          <a:prstGeom prst="rect">
            <a:avLst/>
          </a:prstGeom>
        </p:spPr>
      </p:pic>
    </p:spTree>
    <p:extLst>
      <p:ext uri="{BB962C8B-B14F-4D97-AF65-F5344CB8AC3E}">
        <p14:creationId xmlns:p14="http://schemas.microsoft.com/office/powerpoint/2010/main" val="2659578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Research Data Management in the PARTHENOS Training Suite</a:t>
            </a:r>
            <a:endParaRPr lang="en-US" b="1" dirty="0"/>
          </a:p>
        </p:txBody>
      </p:sp>
      <p:sp>
        <p:nvSpPr>
          <p:cNvPr id="3" name="Content Placeholder 2"/>
          <p:cNvSpPr>
            <a:spLocks noGrp="1"/>
          </p:cNvSpPr>
          <p:nvPr>
            <p:ph idx="1"/>
          </p:nvPr>
        </p:nvSpPr>
        <p:spPr/>
        <p:txBody>
          <a:bodyPr>
            <a:normAutofit fontScale="70000" lnSpcReduction="20000"/>
          </a:bodyPr>
          <a:lstStyle/>
          <a:p>
            <a:pPr marL="0" indent="0">
              <a:buNone/>
            </a:pPr>
            <a:r>
              <a:rPr lang="en-US" b="1" dirty="0"/>
              <a:t>Module </a:t>
            </a:r>
            <a:r>
              <a:rPr lang="en-US" b="1" dirty="0" smtClean="0"/>
              <a:t>“Introduction </a:t>
            </a:r>
            <a:r>
              <a:rPr lang="en-US" b="1" dirty="0"/>
              <a:t>to Research </a:t>
            </a:r>
            <a:r>
              <a:rPr lang="en-US" b="1" dirty="0" smtClean="0"/>
              <a:t>Infrastructures” </a:t>
            </a:r>
            <a:endParaRPr lang="en-US" b="1" dirty="0"/>
          </a:p>
          <a:p>
            <a:pPr marL="0" indent="0">
              <a:buNone/>
            </a:pPr>
            <a:r>
              <a:rPr lang="en-US" dirty="0"/>
              <a:t>- </a:t>
            </a:r>
            <a:r>
              <a:rPr lang="en-US" dirty="0" smtClean="0"/>
              <a:t>Beginners</a:t>
            </a:r>
            <a:r>
              <a:rPr lang="en-US" dirty="0"/>
              <a:t>’ level</a:t>
            </a:r>
          </a:p>
          <a:p>
            <a:pPr marL="0" indent="0">
              <a:buNone/>
            </a:pPr>
            <a:r>
              <a:rPr lang="en-US" dirty="0" smtClean="0"/>
              <a:t>- Main </a:t>
            </a:r>
            <a:r>
              <a:rPr lang="en-US" dirty="0"/>
              <a:t>purpose: essential concepts underpinning </a:t>
            </a:r>
            <a:r>
              <a:rPr lang="en-US" dirty="0" smtClean="0"/>
              <a:t/>
            </a:r>
            <a:br>
              <a:rPr lang="en-US" dirty="0" smtClean="0"/>
            </a:br>
            <a:r>
              <a:rPr lang="en-US" dirty="0" smtClean="0"/>
              <a:t>a </a:t>
            </a:r>
            <a:r>
              <a:rPr lang="en-US" dirty="0"/>
              <a:t>Research </a:t>
            </a:r>
            <a:r>
              <a:rPr lang="en-US" dirty="0" smtClean="0"/>
              <a:t>Infrastructure</a:t>
            </a:r>
          </a:p>
          <a:p>
            <a:pPr>
              <a:buFontTx/>
              <a:buChar char="-"/>
            </a:pPr>
            <a:endParaRPr lang="en-US" dirty="0"/>
          </a:p>
          <a:p>
            <a:pPr marL="0" indent="0">
              <a:buNone/>
            </a:pPr>
            <a:r>
              <a:rPr lang="en-US" b="1" dirty="0"/>
              <a:t>RDM topics: </a:t>
            </a:r>
          </a:p>
          <a:p>
            <a:pPr marL="0" indent="0">
              <a:buNone/>
            </a:pPr>
            <a:r>
              <a:rPr lang="en-US" b="1" dirty="0" smtClean="0"/>
              <a:t>Interoperability:</a:t>
            </a:r>
            <a:r>
              <a:rPr lang="en-US" dirty="0" smtClean="0"/>
              <a:t> e.g. What </a:t>
            </a:r>
            <a:r>
              <a:rPr lang="en-US" dirty="0"/>
              <a:t>is Data?, What is Metadata?, What are Standards? What Are Knowledge Representation Systems and 'Ontologies'?</a:t>
            </a:r>
          </a:p>
          <a:p>
            <a:pPr marL="0" indent="0">
              <a:buNone/>
            </a:pPr>
            <a:r>
              <a:rPr lang="en-US" b="1" dirty="0" smtClean="0"/>
              <a:t>Sustainability:</a:t>
            </a:r>
            <a:r>
              <a:rPr lang="en-US" dirty="0" smtClean="0"/>
              <a:t> e.g. Data Lifecycle </a:t>
            </a:r>
            <a:r>
              <a:rPr lang="en-US" dirty="0"/>
              <a:t>and </a:t>
            </a:r>
            <a:r>
              <a:rPr lang="en-US" dirty="0" err="1" smtClean="0"/>
              <a:t>Curation</a:t>
            </a:r>
            <a:r>
              <a:rPr lang="en-US" dirty="0"/>
              <a:t>, Persistent Identifiers</a:t>
            </a:r>
            <a:r>
              <a:rPr lang="en-US" dirty="0" smtClean="0"/>
              <a:t>, Intellectual </a:t>
            </a:r>
            <a:r>
              <a:rPr lang="en-US" dirty="0"/>
              <a:t>Property Rights and Licensing</a:t>
            </a:r>
          </a:p>
          <a:p>
            <a:pPr marL="0" indent="0">
              <a:buNone/>
            </a:pPr>
            <a:r>
              <a:rPr lang="en-US" b="1" dirty="0"/>
              <a:t>Methods and tools </a:t>
            </a:r>
            <a:endParaRPr lang="en-US" b="1" dirty="0" smtClean="0"/>
          </a:p>
          <a:p>
            <a:pPr marL="0" indent="0">
              <a:buNone/>
            </a:pPr>
            <a:endParaRPr lang="en-US" b="1" dirty="0" smtClean="0"/>
          </a:p>
          <a:p>
            <a:pPr>
              <a:buFont typeface="Wingdings" charset="2"/>
              <a:buChar char="Ø"/>
            </a:pPr>
            <a:r>
              <a:rPr lang="en-US" dirty="0" smtClean="0">
                <a:hlinkClick r:id="rId3"/>
              </a:rPr>
              <a:t>http</a:t>
            </a:r>
            <a:r>
              <a:rPr lang="en-US" dirty="0">
                <a:hlinkClick r:id="rId3"/>
              </a:rPr>
              <a:t>://training.parthenos-project.eu/sample-page/intro-to-ri</a:t>
            </a:r>
            <a:r>
              <a:rPr lang="en-US" dirty="0" smtClean="0">
                <a:hlinkClick r:id="rId3"/>
              </a:rPr>
              <a:t>/</a:t>
            </a:r>
            <a:r>
              <a:rPr lang="en-US" dirty="0" smtClean="0"/>
              <a:t> </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62</a:t>
            </a:fld>
            <a:endParaRPr lang="en-US"/>
          </a:p>
        </p:txBody>
      </p:sp>
      <p:pic>
        <p:nvPicPr>
          <p:cNvPr id="5" name="Afbeelding 1" descr="Screen Shot 2017-07-12 at 21.02.46.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05725" y="1018215"/>
            <a:ext cx="1788611" cy="1632756"/>
          </a:xfrm>
          <a:prstGeom prst="rect">
            <a:avLst/>
          </a:prstGeom>
        </p:spPr>
      </p:pic>
    </p:spTree>
    <p:extLst>
      <p:ext uri="{BB962C8B-B14F-4D97-AF65-F5344CB8AC3E}">
        <p14:creationId xmlns:p14="http://schemas.microsoft.com/office/powerpoint/2010/main" val="1595402738"/>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b="1" dirty="0"/>
              <a:t>Module </a:t>
            </a:r>
            <a:r>
              <a:rPr lang="en-US" sz="2400" b="1" dirty="0" smtClean="0"/>
              <a:t>“Manage</a:t>
            </a:r>
            <a:r>
              <a:rPr lang="en-US" sz="2400" b="1" dirty="0"/>
              <a:t>, Improve and Open Up Your Research </a:t>
            </a:r>
            <a:r>
              <a:rPr lang="en-US" sz="2400" b="1" dirty="0" smtClean="0"/>
              <a:t>Data”</a:t>
            </a:r>
            <a:endParaRPr lang="en-US" sz="2400" b="1" dirty="0"/>
          </a:p>
          <a:p>
            <a:pPr marL="0" indent="0">
              <a:buNone/>
            </a:pPr>
            <a:r>
              <a:rPr lang="en-US" sz="2400" dirty="0"/>
              <a:t>- Intermediate level </a:t>
            </a:r>
          </a:p>
          <a:p>
            <a:pPr marL="0" indent="0">
              <a:buNone/>
            </a:pPr>
            <a:r>
              <a:rPr lang="en-US" sz="2400" dirty="0"/>
              <a:t>- </a:t>
            </a:r>
            <a:r>
              <a:rPr lang="en-US" sz="2400" dirty="0" smtClean="0"/>
              <a:t>Emerging </a:t>
            </a:r>
            <a:r>
              <a:rPr lang="en-US" sz="2400" dirty="0"/>
              <a:t>trends and best </a:t>
            </a:r>
            <a:r>
              <a:rPr lang="en-US" sz="2400" dirty="0" smtClean="0"/>
              <a:t/>
            </a:r>
            <a:br>
              <a:rPr lang="en-US" sz="2400" dirty="0" smtClean="0"/>
            </a:br>
            <a:r>
              <a:rPr lang="en-US" sz="2400" dirty="0" smtClean="0"/>
              <a:t>practice in Data Management</a:t>
            </a:r>
            <a:r>
              <a:rPr lang="en-US" sz="2400" dirty="0"/>
              <a:t>, </a:t>
            </a:r>
            <a:r>
              <a:rPr lang="en-US" sz="2400" dirty="0" smtClean="0"/>
              <a:t/>
            </a:r>
            <a:br>
              <a:rPr lang="en-US" sz="2400" dirty="0" smtClean="0"/>
            </a:br>
            <a:r>
              <a:rPr lang="en-US" sz="2400" dirty="0" smtClean="0"/>
              <a:t>Quality Assessment</a:t>
            </a:r>
            <a:r>
              <a:rPr lang="en-US" sz="2400" dirty="0"/>
              <a:t>, </a:t>
            </a:r>
            <a:r>
              <a:rPr lang="en-US" sz="2400" dirty="0" smtClean="0"/>
              <a:t>Intellectual Property </a:t>
            </a:r>
            <a:br>
              <a:rPr lang="en-US" sz="2400" dirty="0" smtClean="0"/>
            </a:br>
            <a:r>
              <a:rPr lang="en-US" sz="2400" dirty="0" smtClean="0"/>
              <a:t>Rights </a:t>
            </a:r>
            <a:endParaRPr lang="en-US" sz="2400" dirty="0"/>
          </a:p>
          <a:p>
            <a:pPr marL="0" indent="0">
              <a:buNone/>
            </a:pPr>
            <a:r>
              <a:rPr lang="en-US" sz="2400" dirty="0" smtClean="0"/>
              <a:t>- e.g</a:t>
            </a:r>
            <a:r>
              <a:rPr lang="en-US" sz="2400" dirty="0"/>
              <a:t>. FAIR Principles, Data Management </a:t>
            </a:r>
            <a:r>
              <a:rPr lang="en-US" sz="2400" dirty="0" smtClean="0"/>
              <a:t/>
            </a:r>
            <a:br>
              <a:rPr lang="en-US" sz="2400" dirty="0" smtClean="0"/>
            </a:br>
            <a:r>
              <a:rPr lang="en-US" sz="2400" dirty="0" smtClean="0"/>
              <a:t>Planning, </a:t>
            </a:r>
            <a:r>
              <a:rPr lang="en-US" sz="2400" dirty="0"/>
              <a:t>Open Data, Open Access, Open </a:t>
            </a:r>
            <a:r>
              <a:rPr lang="en-US" sz="2400" dirty="0" smtClean="0"/>
              <a:t>Science, etc.  </a:t>
            </a:r>
          </a:p>
          <a:p>
            <a:pPr marL="0" indent="0">
              <a:buNone/>
            </a:pPr>
            <a:endParaRPr lang="en-US" sz="2400" dirty="0" smtClean="0"/>
          </a:p>
          <a:p>
            <a:pPr>
              <a:buFont typeface="Wingdings" charset="2"/>
              <a:buChar char="Ø"/>
            </a:pPr>
            <a:r>
              <a:rPr lang="en-US" sz="2400" dirty="0">
                <a:hlinkClick r:id="rId3"/>
              </a:rPr>
              <a:t>http://training.parthenos-project.eu/sample-page/manage-improve-and-open-up-your-research-and-data</a:t>
            </a:r>
            <a:r>
              <a:rPr lang="en-US" sz="2400" dirty="0" smtClean="0">
                <a:hlinkClick r:id="rId3"/>
              </a:rPr>
              <a:t>/</a:t>
            </a:r>
            <a:r>
              <a:rPr lang="en-US" sz="2400" dirty="0" smtClean="0"/>
              <a:t> </a:t>
            </a:r>
            <a:endParaRPr lang="en-US" sz="2400" dirty="0"/>
          </a:p>
          <a:p>
            <a:pPr marL="0" indent="0">
              <a:buNone/>
            </a:pP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63</a:t>
            </a:fld>
            <a:endParaRPr lang="en-US"/>
          </a:p>
        </p:txBody>
      </p:sp>
      <p:sp>
        <p:nvSpPr>
          <p:cNvPr id="5" name="Title 1"/>
          <p:cNvSpPr>
            <a:spLocks noGrp="1"/>
          </p:cNvSpPr>
          <p:nvPr>
            <p:ph type="title"/>
          </p:nvPr>
        </p:nvSpPr>
        <p:spPr>
          <a:xfrm>
            <a:off x="457200" y="274638"/>
            <a:ext cx="8229600" cy="1143000"/>
          </a:xfrm>
        </p:spPr>
        <p:txBody>
          <a:bodyPr>
            <a:normAutofit fontScale="90000"/>
          </a:bodyPr>
          <a:lstStyle/>
          <a:p>
            <a:pPr algn="l"/>
            <a:r>
              <a:rPr lang="en-US" b="1" dirty="0" smtClean="0"/>
              <a:t>Research Data Management in the PARTHENOS Training Suite</a:t>
            </a:r>
            <a:endParaRPr lang="en-US" b="1" dirty="0"/>
          </a:p>
        </p:txBody>
      </p:sp>
      <p:pic>
        <p:nvPicPr>
          <p:cNvPr id="6" name="Picture 5" descr="Screen Shot 2018-04-30 at 15.37.02.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907498" y="2143763"/>
            <a:ext cx="3264135" cy="2155414"/>
          </a:xfrm>
          <a:prstGeom prst="rect">
            <a:avLst/>
          </a:prstGeom>
        </p:spPr>
      </p:pic>
    </p:spTree>
    <p:extLst>
      <p:ext uri="{BB962C8B-B14F-4D97-AF65-F5344CB8AC3E}">
        <p14:creationId xmlns:p14="http://schemas.microsoft.com/office/powerpoint/2010/main" val="57342120"/>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2"/>
            <a:ext cx="8229600" cy="5121275"/>
          </a:xfrm>
        </p:spPr>
        <p:txBody>
          <a:bodyPr>
            <a:normAutofit lnSpcReduction="10000"/>
          </a:bodyPr>
          <a:lstStyle/>
          <a:p>
            <a:pPr marL="0" indent="0">
              <a:buNone/>
            </a:pPr>
            <a:r>
              <a:rPr lang="en-US" sz="2200" b="1" dirty="0" smtClean="0"/>
              <a:t>Webinar</a:t>
            </a:r>
            <a:r>
              <a:rPr lang="en-US" sz="2200" b="1" dirty="0"/>
              <a:t>: “How to work together successfully with </a:t>
            </a:r>
            <a:r>
              <a:rPr lang="en-US" sz="2200" b="1" dirty="0" err="1"/>
              <a:t>eHumanities</a:t>
            </a:r>
            <a:r>
              <a:rPr lang="en-US" sz="2200" b="1" dirty="0"/>
              <a:t> and </a:t>
            </a:r>
            <a:r>
              <a:rPr lang="en-US" sz="2200" b="1" dirty="0" err="1"/>
              <a:t>eHeritage</a:t>
            </a:r>
            <a:r>
              <a:rPr lang="en-US" sz="2200" b="1" dirty="0"/>
              <a:t> research infrastructures: The Devil is in the Details”</a:t>
            </a:r>
            <a:br>
              <a:rPr lang="en-US" sz="2200" b="1" dirty="0"/>
            </a:br>
            <a:r>
              <a:rPr lang="en-US" sz="2200" dirty="0" smtClean="0"/>
              <a:t>Trainers: Marie </a:t>
            </a:r>
            <a:r>
              <a:rPr lang="en-US" sz="2200" dirty="0" err="1"/>
              <a:t>Puren</a:t>
            </a:r>
            <a:r>
              <a:rPr lang="en-US" sz="2200" dirty="0"/>
              <a:t> (</a:t>
            </a:r>
            <a:r>
              <a:rPr lang="en-US" sz="2200" dirty="0" err="1"/>
              <a:t>Inria</a:t>
            </a:r>
            <a:r>
              <a:rPr lang="en-US" sz="2200" dirty="0"/>
              <a:t>) and Klaus </a:t>
            </a:r>
            <a:r>
              <a:rPr lang="en-US" sz="2200" dirty="0" err="1"/>
              <a:t>Illmayer</a:t>
            </a:r>
            <a:r>
              <a:rPr lang="en-US" sz="2200" dirty="0"/>
              <a:t> (OEAW) </a:t>
            </a:r>
          </a:p>
          <a:p>
            <a:pPr marL="0" indent="0">
              <a:buNone/>
            </a:pPr>
            <a:r>
              <a:rPr lang="en-US" sz="2200" dirty="0" smtClean="0"/>
              <a:t>- Beginners’ to intermediate level</a:t>
            </a:r>
          </a:p>
          <a:p>
            <a:pPr marL="0" indent="0">
              <a:buNone/>
            </a:pPr>
            <a:r>
              <a:rPr lang="en-US" sz="2200" dirty="0" smtClean="0"/>
              <a:t>- Research </a:t>
            </a:r>
            <a:r>
              <a:rPr lang="en-US" sz="2200" dirty="0"/>
              <a:t>lifecycle </a:t>
            </a:r>
            <a:r>
              <a:rPr lang="en-US" sz="2200" dirty="0" smtClean="0"/>
              <a:t/>
            </a:r>
            <a:br>
              <a:rPr lang="en-US" sz="2200" dirty="0" smtClean="0"/>
            </a:br>
            <a:r>
              <a:rPr lang="en-US" sz="2200" dirty="0" smtClean="0"/>
              <a:t>“</a:t>
            </a:r>
            <a:r>
              <a:rPr lang="en-US" sz="2200" dirty="0"/>
              <a:t>Plan Research Project” </a:t>
            </a:r>
          </a:p>
          <a:p>
            <a:pPr marL="0" indent="0">
              <a:buNone/>
            </a:pPr>
            <a:r>
              <a:rPr lang="en-US" sz="2200" dirty="0" smtClean="0"/>
              <a:t>- FAIR </a:t>
            </a:r>
            <a:r>
              <a:rPr lang="en-US" sz="2200" dirty="0"/>
              <a:t>Principles </a:t>
            </a:r>
          </a:p>
          <a:p>
            <a:pPr marL="0" indent="0">
              <a:buNone/>
            </a:pPr>
            <a:r>
              <a:rPr lang="en-US" sz="2200" dirty="0" smtClean="0"/>
              <a:t>- Standards (PARTHENOS </a:t>
            </a:r>
            <a:br>
              <a:rPr lang="en-US" sz="2200" dirty="0" smtClean="0"/>
            </a:br>
            <a:r>
              <a:rPr lang="en-US" sz="2200" dirty="0" smtClean="0"/>
              <a:t>Standardization Survival </a:t>
            </a:r>
            <a:br>
              <a:rPr lang="en-US" sz="2200" dirty="0" smtClean="0"/>
            </a:br>
            <a:r>
              <a:rPr lang="en-US" sz="2200" dirty="0" smtClean="0"/>
              <a:t>Kit </a:t>
            </a:r>
            <a:r>
              <a:rPr lang="mr-IN" sz="2200" dirty="0" smtClean="0"/>
              <a:t>–</a:t>
            </a:r>
            <a:r>
              <a:rPr lang="en-US" sz="2200" dirty="0" smtClean="0"/>
              <a:t> SSK)</a:t>
            </a:r>
          </a:p>
          <a:p>
            <a:pPr marL="0" indent="0">
              <a:buNone/>
            </a:pPr>
            <a:endParaRPr lang="en-US" sz="2200" dirty="0" smtClean="0"/>
          </a:p>
          <a:p>
            <a:pPr marL="0" indent="0">
              <a:buNone/>
            </a:pPr>
            <a:endParaRPr lang="en-US" sz="2200" dirty="0"/>
          </a:p>
          <a:p>
            <a:pPr>
              <a:buFont typeface="Wingdings" charset="2"/>
              <a:buChar char="Ø"/>
            </a:pPr>
            <a:r>
              <a:rPr lang="en-US" sz="2200" dirty="0">
                <a:hlinkClick r:id="rId3"/>
              </a:rPr>
              <a:t>http://training.parthenos-project.eu/sample-page/ehumanities-eheritage-webinar-series/webinar-work-with-research-infrastructures</a:t>
            </a:r>
            <a:r>
              <a:rPr lang="en-US" sz="2200" dirty="0" smtClean="0">
                <a:hlinkClick r:id="rId3"/>
              </a:rPr>
              <a:t>/</a:t>
            </a:r>
            <a:r>
              <a:rPr lang="en-US" sz="2200" dirty="0" smtClean="0"/>
              <a:t> </a:t>
            </a:r>
            <a:endParaRPr lang="en-US" sz="2200" dirty="0"/>
          </a:p>
          <a:p>
            <a:pPr marL="0" indent="0">
              <a:buNone/>
            </a:pP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64</a:t>
            </a:fld>
            <a:endParaRPr lang="en-US"/>
          </a:p>
        </p:txBody>
      </p:sp>
      <p:sp>
        <p:nvSpPr>
          <p:cNvPr id="5" name="Title 1"/>
          <p:cNvSpPr>
            <a:spLocks noGrp="1"/>
          </p:cNvSpPr>
          <p:nvPr>
            <p:ph type="title"/>
          </p:nvPr>
        </p:nvSpPr>
        <p:spPr>
          <a:xfrm>
            <a:off x="457200" y="274638"/>
            <a:ext cx="8229600" cy="1143000"/>
          </a:xfrm>
        </p:spPr>
        <p:txBody>
          <a:bodyPr>
            <a:normAutofit fontScale="90000"/>
          </a:bodyPr>
          <a:lstStyle/>
          <a:p>
            <a:pPr algn="l"/>
            <a:r>
              <a:rPr lang="en-US" b="1" dirty="0" smtClean="0"/>
              <a:t>Research Data Management in the PARTHENOS Training Suite</a:t>
            </a:r>
            <a:endParaRPr lang="en-US" b="1" dirty="0"/>
          </a:p>
        </p:txBody>
      </p:sp>
      <p:pic>
        <p:nvPicPr>
          <p:cNvPr id="6" name="Picture 5" descr="Screen Shot 2018-04-30 at 15.45.20.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68873" y="2938673"/>
            <a:ext cx="5005043" cy="2805375"/>
          </a:xfrm>
          <a:prstGeom prst="rect">
            <a:avLst/>
          </a:prstGeom>
        </p:spPr>
      </p:pic>
    </p:spTree>
    <p:extLst>
      <p:ext uri="{BB962C8B-B14F-4D97-AF65-F5344CB8AC3E}">
        <p14:creationId xmlns:p14="http://schemas.microsoft.com/office/powerpoint/2010/main" val="3133529826"/>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hape 236"/>
          <p:cNvSpPr txBox="1">
            <a:spLocks noGrp="1" noChangeArrowheads="1"/>
          </p:cNvSpPr>
          <p:nvPr>
            <p:ph type="title"/>
          </p:nvPr>
        </p:nvSpPr>
        <p:spPr>
          <a:xfrm>
            <a:off x="311150" y="592668"/>
            <a:ext cx="8521700" cy="764117"/>
          </a:xfrm>
        </p:spPr>
        <p:txBody>
          <a:bodyPr/>
          <a:lstStyle/>
          <a:p>
            <a:pPr eaLnBrk="1" hangingPunct="1">
              <a:spcBef>
                <a:spcPct val="0"/>
              </a:spcBef>
              <a:spcAft>
                <a:spcPct val="0"/>
              </a:spcAft>
              <a:buClr>
                <a:srgbClr val="FFFFFF"/>
              </a:buClr>
              <a:buSzTx/>
              <a:buFont typeface="Oswald" charset="0"/>
              <a:buNone/>
            </a:pPr>
            <a:r>
              <a:rPr lang="de-DE" sz="3000">
                <a:solidFill>
                  <a:srgbClr val="FFFFFF"/>
                </a:solidFill>
                <a:latin typeface="Calibri" charset="0"/>
                <a:ea typeface="Oswald" charset="0"/>
                <a:cs typeface="Calibri" charset="0"/>
                <a:sym typeface="Oswald" charset="0"/>
              </a:rPr>
              <a:t>European RIs for SSH &amp; CH</a:t>
            </a:r>
          </a:p>
        </p:txBody>
      </p:sp>
      <p:sp>
        <p:nvSpPr>
          <p:cNvPr id="46082" name="Shape 237"/>
          <p:cNvSpPr txBox="1">
            <a:spLocks noGrp="1" noChangeArrowheads="1"/>
          </p:cNvSpPr>
          <p:nvPr>
            <p:ph type="body" idx="1"/>
          </p:nvPr>
        </p:nvSpPr>
        <p:spPr>
          <a:xfrm>
            <a:off x="311150" y="1638301"/>
            <a:ext cx="8521700" cy="4555067"/>
          </a:xfrm>
        </p:spPr>
        <p:txBody>
          <a:bodyPr/>
          <a:lstStyle>
            <a:lvl1pPr>
              <a:defRPr sz="1400">
                <a:solidFill>
                  <a:srgbClr val="000000"/>
                </a:solidFill>
                <a:latin typeface="Arial" charset="0"/>
                <a:ea typeface="ＭＳ Ｐゴシック"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9pPr>
          </a:lstStyle>
          <a:p>
            <a:pPr marL="0" indent="0" eaLnBrk="1" hangingPunct="1">
              <a:spcBef>
                <a:spcPct val="0"/>
              </a:spcBef>
              <a:spcAft>
                <a:spcPct val="0"/>
              </a:spcAft>
              <a:buClr>
                <a:srgbClr val="CACACA"/>
              </a:buClr>
              <a:buSzTx/>
              <a:buFont typeface="Average" charset="0"/>
              <a:buNone/>
            </a:pPr>
            <a:r>
              <a:rPr lang="de-DE" sz="1800" dirty="0">
                <a:solidFill>
                  <a:srgbClr val="CACACA"/>
                </a:solidFill>
                <a:latin typeface="Average" charset="0"/>
                <a:cs typeface="Average" charset="0"/>
                <a:sym typeface="Average" charset="0"/>
              </a:rPr>
              <a:t>RIs </a:t>
            </a:r>
            <a:r>
              <a:rPr lang="de-DE" sz="1800" dirty="0" err="1">
                <a:solidFill>
                  <a:srgbClr val="CACACA"/>
                </a:solidFill>
                <a:latin typeface="Average" charset="0"/>
                <a:cs typeface="Average" charset="0"/>
                <a:sym typeface="Average" charset="0"/>
              </a:rPr>
              <a:t>set</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up</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under</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the</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auspices</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of</a:t>
            </a:r>
            <a:r>
              <a:rPr lang="de-DE" sz="1800" dirty="0">
                <a:solidFill>
                  <a:srgbClr val="CACACA"/>
                </a:solidFill>
                <a:latin typeface="Average" charset="0"/>
                <a:cs typeface="Average" charset="0"/>
                <a:sym typeface="Average" charset="0"/>
              </a:rPr>
              <a:t> ESFRI, </a:t>
            </a:r>
            <a:r>
              <a:rPr lang="de-DE" sz="1800" dirty="0" err="1">
                <a:solidFill>
                  <a:srgbClr val="CACACA"/>
                </a:solidFill>
                <a:latin typeface="Average" charset="0"/>
                <a:cs typeface="Average" charset="0"/>
                <a:sym typeface="Average" charset="0"/>
              </a:rPr>
              <a:t>each</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based</a:t>
            </a:r>
            <a:r>
              <a:rPr lang="de-DE" sz="1800" dirty="0">
                <a:solidFill>
                  <a:srgbClr val="CACACA"/>
                </a:solidFill>
                <a:latin typeface="Average" charset="0"/>
                <a:cs typeface="Average" charset="0"/>
                <a:sym typeface="Average" charset="0"/>
              </a:rPr>
              <a:t> on national </a:t>
            </a:r>
            <a:r>
              <a:rPr lang="de-DE" sz="1800" dirty="0" err="1">
                <a:solidFill>
                  <a:srgbClr val="CACACA"/>
                </a:solidFill>
                <a:latin typeface="Average" charset="0"/>
                <a:cs typeface="Average" charset="0"/>
                <a:sym typeface="Average" charset="0"/>
              </a:rPr>
              <a:t>consortia</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of</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universities</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libraries</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museums</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archives</a:t>
            </a:r>
            <a:r>
              <a:rPr lang="de-DE" sz="1800" dirty="0">
                <a:solidFill>
                  <a:srgbClr val="CACACA"/>
                </a:solidFill>
                <a:latin typeface="Average" charset="0"/>
                <a:cs typeface="Average" charset="0"/>
                <a:sym typeface="Average" charset="0"/>
              </a:rPr>
              <a:t> etc.:</a:t>
            </a:r>
          </a:p>
          <a:p>
            <a:pPr marL="0" indent="0" eaLnBrk="1" hangingPunct="1">
              <a:spcBef>
                <a:spcPct val="0"/>
              </a:spcBef>
              <a:spcAft>
                <a:spcPct val="0"/>
              </a:spcAft>
              <a:buClr>
                <a:srgbClr val="CACACA"/>
              </a:buClr>
              <a:buSzTx/>
              <a:buFont typeface="Average" charset="0"/>
              <a:buNone/>
            </a:pPr>
            <a:endParaRPr lang="de-DE" sz="16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6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6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6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6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6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r>
              <a:rPr lang="de-DE" sz="1800" dirty="0">
                <a:solidFill>
                  <a:srgbClr val="CACACA"/>
                </a:solidFill>
                <a:latin typeface="Average" charset="0"/>
                <a:cs typeface="Average" charset="0"/>
                <a:sym typeface="Average" charset="0"/>
              </a:rPr>
              <a:t>In </a:t>
            </a:r>
            <a:r>
              <a:rPr lang="de-DE" sz="1800" dirty="0" err="1">
                <a:solidFill>
                  <a:srgbClr val="CACACA"/>
                </a:solidFill>
                <a:latin typeface="Average" charset="0"/>
                <a:cs typeface="Average" charset="0"/>
                <a:sym typeface="Average" charset="0"/>
              </a:rPr>
              <a:t>addition</a:t>
            </a:r>
            <a:r>
              <a:rPr lang="de-DE" sz="1800" dirty="0">
                <a:solidFill>
                  <a:srgbClr val="CACACA"/>
                </a:solidFill>
                <a:latin typeface="Average" charset="0"/>
                <a:cs typeface="Average" charset="0"/>
                <a:sym typeface="Average" charset="0"/>
              </a:rPr>
              <a:t> a </a:t>
            </a:r>
            <a:r>
              <a:rPr lang="de-DE" sz="1800" dirty="0" err="1">
                <a:solidFill>
                  <a:srgbClr val="CACACA"/>
                </a:solidFill>
                <a:latin typeface="Average" charset="0"/>
                <a:cs typeface="Average" charset="0"/>
                <a:sym typeface="Average" charset="0"/>
              </a:rPr>
              <a:t>number</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of</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past</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or</a:t>
            </a:r>
            <a:r>
              <a:rPr lang="de-DE" sz="1800" dirty="0">
                <a:solidFill>
                  <a:srgbClr val="CACACA"/>
                </a:solidFill>
                <a:latin typeface="Average" charset="0"/>
                <a:cs typeface="Average" charset="0"/>
                <a:sym typeface="Average" charset="0"/>
              </a:rPr>
              <a:t> </a:t>
            </a:r>
            <a:r>
              <a:rPr lang="de-DE" sz="1800" dirty="0" err="1">
                <a:solidFill>
                  <a:srgbClr val="CACACA"/>
                </a:solidFill>
                <a:latin typeface="Average" charset="0"/>
                <a:cs typeface="Average" charset="0"/>
                <a:sym typeface="Average" charset="0"/>
              </a:rPr>
              <a:t>ongoing</a:t>
            </a:r>
            <a:r>
              <a:rPr lang="de-DE" sz="1800" dirty="0">
                <a:solidFill>
                  <a:srgbClr val="CACACA"/>
                </a:solidFill>
                <a:latin typeface="Average" charset="0"/>
                <a:cs typeface="Average" charset="0"/>
                <a:sym typeface="Average" charset="0"/>
              </a:rPr>
              <a:t> EC </a:t>
            </a:r>
            <a:r>
              <a:rPr lang="de-DE" sz="1800" dirty="0" err="1">
                <a:solidFill>
                  <a:srgbClr val="CACACA"/>
                </a:solidFill>
                <a:latin typeface="Average" charset="0"/>
                <a:cs typeface="Average" charset="0"/>
                <a:sym typeface="Average" charset="0"/>
              </a:rPr>
              <a:t>supported</a:t>
            </a:r>
            <a:r>
              <a:rPr lang="de-DE" sz="1800" dirty="0">
                <a:solidFill>
                  <a:srgbClr val="CACACA"/>
                </a:solidFill>
                <a:latin typeface="Average" charset="0"/>
                <a:cs typeface="Average" charset="0"/>
                <a:sym typeface="Average" charset="0"/>
              </a:rPr>
              <a:t> Infrastructure Projects, such </a:t>
            </a:r>
            <a:r>
              <a:rPr lang="de-DE" sz="1800" dirty="0" err="1">
                <a:solidFill>
                  <a:srgbClr val="CACACA"/>
                </a:solidFill>
                <a:latin typeface="Average" charset="0"/>
                <a:cs typeface="Average" charset="0"/>
                <a:sym typeface="Average" charset="0"/>
              </a:rPr>
              <a:t>as</a:t>
            </a:r>
            <a:endParaRPr lang="de-DE" sz="18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8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8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800" dirty="0">
              <a:solidFill>
                <a:srgbClr val="CACACA"/>
              </a:solidFill>
              <a:latin typeface="Average" charset="0"/>
              <a:cs typeface="Average" charset="0"/>
              <a:sym typeface="Average" charset="0"/>
            </a:endParaRPr>
          </a:p>
          <a:p>
            <a:pPr marL="0" indent="0" eaLnBrk="1" hangingPunct="1">
              <a:spcBef>
                <a:spcPct val="0"/>
              </a:spcBef>
              <a:spcAft>
                <a:spcPct val="0"/>
              </a:spcAft>
              <a:buClr>
                <a:srgbClr val="CACACA"/>
              </a:buClr>
              <a:buSzTx/>
              <a:buFont typeface="Average" charset="0"/>
              <a:buNone/>
            </a:pPr>
            <a:endParaRPr lang="de-DE" sz="1800" dirty="0">
              <a:solidFill>
                <a:srgbClr val="CACACA"/>
              </a:solidFill>
              <a:latin typeface="Average" charset="0"/>
              <a:cs typeface="Average" charset="0"/>
              <a:sym typeface="Average" charset="0"/>
            </a:endParaRPr>
          </a:p>
          <a:p>
            <a:pPr marL="0" indent="0" eaLnBrk="1" hangingPunct="1">
              <a:spcBef>
                <a:spcPct val="0"/>
              </a:spcBef>
              <a:spcAft>
                <a:spcPts val="1000"/>
              </a:spcAft>
              <a:buClr>
                <a:srgbClr val="CACACA"/>
              </a:buClr>
              <a:buSzTx/>
              <a:buFont typeface="Average" charset="0"/>
              <a:buNone/>
            </a:pPr>
            <a:endParaRPr lang="de-DE" sz="1800" dirty="0">
              <a:solidFill>
                <a:srgbClr val="CACACA"/>
              </a:solidFill>
              <a:latin typeface="Average" charset="0"/>
              <a:cs typeface="Average" charset="0"/>
              <a:sym typeface="Average" charset="0"/>
            </a:endParaRPr>
          </a:p>
        </p:txBody>
      </p:sp>
      <p:pic>
        <p:nvPicPr>
          <p:cNvPr id="46083" name="Shape 238"/>
          <p:cNvPicPr preferRelativeResize="0">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 y="6534154"/>
            <a:ext cx="620713" cy="28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9" name="Shape 239">
            <a:extLst>
              <a:ext uri="{FF2B5EF4-FFF2-40B4-BE49-F238E27FC236}">
                <a16:creationId xmlns="" xmlns:a16="http://schemas.microsoft.com/office/drawing/2014/main" id="{98D1300E-25BE-FF4E-8AD0-92A1A1A8CE33}"/>
              </a:ext>
            </a:extLst>
          </p:cNvPr>
          <p:cNvSpPr txBox="1">
            <a:spLocks noGrp="1"/>
          </p:cNvSpPr>
          <p:nvPr>
            <p:ph type="subTitle" idx="4294967295"/>
          </p:nvPr>
        </p:nvSpPr>
        <p:spPr>
          <a:xfrm>
            <a:off x="620713" y="6498170"/>
            <a:ext cx="5853112" cy="359833"/>
          </a:xfrm>
        </p:spPr>
        <p:txBody>
          <a:bodyPr>
            <a:noAutofit/>
          </a:bodyPr>
          <a:lstStyle>
            <a:lvl1pPr algn="ctr">
              <a:defRPr sz="1400">
                <a:solidFill>
                  <a:srgbClr val="000000"/>
                </a:solidFill>
                <a:latin typeface="Arial" charset="0"/>
                <a:ea typeface="ＭＳ Ｐゴシック" charset="0"/>
                <a:cs typeface="Arial" charset="0"/>
                <a:sym typeface="Arial" charset="0"/>
              </a:defRPr>
            </a:lvl1pPr>
            <a:lvl2pPr marL="742950" indent="-285750" algn="ctr">
              <a:defRPr sz="1400">
                <a:solidFill>
                  <a:srgbClr val="000000"/>
                </a:solidFill>
                <a:latin typeface="Arial" charset="0"/>
                <a:ea typeface="Arial" charset="0"/>
                <a:cs typeface="Arial" charset="0"/>
                <a:sym typeface="Arial" charset="0"/>
              </a:defRPr>
            </a:lvl2pPr>
            <a:lvl3pPr marL="1143000" indent="-228600" algn="ctr">
              <a:defRPr sz="1400">
                <a:solidFill>
                  <a:srgbClr val="000000"/>
                </a:solidFill>
                <a:latin typeface="Arial" charset="0"/>
                <a:ea typeface="Arial" charset="0"/>
                <a:cs typeface="Arial" charset="0"/>
                <a:sym typeface="Arial" charset="0"/>
              </a:defRPr>
            </a:lvl3pPr>
            <a:lvl4pPr marL="1600200" indent="-228600" algn="ctr">
              <a:defRPr sz="1400">
                <a:solidFill>
                  <a:srgbClr val="000000"/>
                </a:solidFill>
                <a:latin typeface="Arial" charset="0"/>
                <a:ea typeface="Arial" charset="0"/>
                <a:cs typeface="Arial" charset="0"/>
                <a:sym typeface="Arial" charset="0"/>
              </a:defRPr>
            </a:lvl4pPr>
            <a:lvl5pPr marL="2057400" indent="-228600" algn="ctr">
              <a:defRPr sz="1400">
                <a:solidFill>
                  <a:srgbClr val="000000"/>
                </a:solidFill>
                <a:latin typeface="Arial" charset="0"/>
                <a:ea typeface="Arial" charset="0"/>
                <a:cs typeface="Arial" charset="0"/>
                <a:sym typeface="Arial" charset="0"/>
              </a:defRPr>
            </a:lvl5pPr>
            <a:lvl6pPr marL="2514600" indent="-228600" algn="ctr"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6pPr>
            <a:lvl7pPr marL="2971800" indent="-228600" algn="ctr"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7pPr>
            <a:lvl8pPr marL="3429000" indent="-228600" algn="ctr"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8pPr>
            <a:lvl9pPr marL="3886200" indent="-228600" algn="ctr" eaLnBrk="0" fontAlgn="base" hangingPunct="0">
              <a:spcBef>
                <a:spcPct val="0"/>
              </a:spcBef>
              <a:spcAft>
                <a:spcPct val="0"/>
              </a:spcAft>
              <a:buFont typeface="Arial" charset="0"/>
              <a:defRPr sz="1400">
                <a:solidFill>
                  <a:srgbClr val="000000"/>
                </a:solidFill>
                <a:latin typeface="Arial" charset="0"/>
                <a:ea typeface="Arial" charset="0"/>
                <a:cs typeface="Arial" charset="0"/>
                <a:sym typeface="Arial" charset="0"/>
              </a:defRPr>
            </a:lvl9pPr>
          </a:lstStyle>
          <a:p>
            <a:pPr algn="l" eaLnBrk="1" hangingPunct="1">
              <a:lnSpc>
                <a:spcPct val="115000"/>
              </a:lnSpc>
              <a:spcAft>
                <a:spcPts val="1600"/>
              </a:spcAft>
              <a:buClr>
                <a:srgbClr val="CACACA"/>
              </a:buClr>
              <a:buFont typeface="Average" charset="0"/>
              <a:buNone/>
            </a:pPr>
            <a:r>
              <a:rPr lang="en-US" sz="900">
                <a:solidFill>
                  <a:srgbClr val="EFEFEF"/>
                </a:solidFill>
                <a:latin typeface="Average" charset="0"/>
                <a:cs typeface="Average" charset="0"/>
                <a:sym typeface="Average" charset="0"/>
              </a:rPr>
              <a:t>Unless otherwise stated this work is licensed under a </a:t>
            </a:r>
            <a:r>
              <a:rPr lang="en-US" sz="900">
                <a:solidFill>
                  <a:srgbClr val="EFEFEF"/>
                </a:solidFill>
                <a:latin typeface="Average" charset="0"/>
                <a:cs typeface="Average" charset="0"/>
                <a:sym typeface="Average" charset="0"/>
                <a:hlinkClick r:id="rId4"/>
              </a:rPr>
              <a:t> </a:t>
            </a:r>
            <a:r>
              <a:rPr lang="en-US" sz="900" u="sng">
                <a:solidFill>
                  <a:srgbClr val="EFEFEF"/>
                </a:solidFill>
                <a:latin typeface="Average" charset="0"/>
                <a:cs typeface="Average" charset="0"/>
                <a:sym typeface="Average" charset="0"/>
                <a:hlinkClick r:id="rId4"/>
              </a:rPr>
              <a:t>Creative Commons Attribution 4.0 International License</a:t>
            </a:r>
            <a:r>
              <a:rPr lang="en-US" sz="900">
                <a:solidFill>
                  <a:srgbClr val="EFEFEF"/>
                </a:solidFill>
                <a:latin typeface="Average" charset="0"/>
                <a:cs typeface="Average" charset="0"/>
                <a:sym typeface="Average" charset="0"/>
              </a:rPr>
              <a:t>.</a:t>
            </a:r>
          </a:p>
        </p:txBody>
      </p:sp>
      <p:pic>
        <p:nvPicPr>
          <p:cNvPr id="46085" name="Shape 240">
            <a:hlinkClick r:id="rId5"/>
          </p:cNvPr>
          <p:cNvPicPr preferRelativeResize="0">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1275" y="2933700"/>
            <a:ext cx="1042988" cy="76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Shape 241">
            <a:hlinkClick r:id="rId7"/>
          </p:cNvPr>
          <p:cNvPicPr preferRelativeResize="0">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652713" y="2933700"/>
            <a:ext cx="1331912" cy="76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Shape 242">
            <a:hlinkClick r:id="rId9"/>
          </p:cNvPr>
          <p:cNvPicPr preferRelativeResize="0">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043363" y="2933700"/>
            <a:ext cx="2076450" cy="76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8" name="Shape 243">
            <a:hlinkClick r:id="rId11"/>
          </p:cNvPr>
          <p:cNvPicPr preferRelativeResize="0">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6167443" y="2933700"/>
            <a:ext cx="1519237" cy="76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9" name="Shape 244">
            <a:hlinkClick r:id="rId13"/>
          </p:cNvPr>
          <p:cNvPicPr preferRelativeResize="0">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732713" y="2933700"/>
            <a:ext cx="1365250" cy="76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0" name="Shape 245">
            <a:hlinkClick r:id="rId15"/>
          </p:cNvPr>
          <p:cNvPicPr preferRelativeResize="0">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1122363" y="2933700"/>
            <a:ext cx="1471612" cy="76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1" name="Shape 246">
            <a:hlinkClick r:id="rId17"/>
          </p:cNvPr>
          <p:cNvPicPr preferRelativeResize="0">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1019175" y="5173135"/>
            <a:ext cx="18494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2" name="Shape 247">
            <a:hlinkClick r:id="rId19"/>
          </p:cNvPr>
          <p:cNvPicPr preferRelativeResize="0">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963868" y="5173135"/>
            <a:ext cx="1544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3" name="Shape 248">
            <a:hlinkClick r:id="rId21"/>
          </p:cNvPr>
          <p:cNvPicPr preferRelativeResize="0">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41275" y="5173137"/>
            <a:ext cx="882650" cy="90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4" name="Shape 249">
            <a:hlinkClick r:id="rId23"/>
          </p:cNvPr>
          <p:cNvPicPr preferRelativeResize="0">
            <a:picLocks noChangeAspect="1" noChangeArrowheads="1"/>
          </p:cNvPicPr>
          <p:nvPr/>
        </p:nvPicPr>
        <p:blipFill>
          <a:blip r:embed="rId24">
            <a:extLst>
              <a:ext uri="{28A0092B-C50C-407E-A947-70E740481C1C}">
                <a14:useLocalDpi xmlns:a14="http://schemas.microsoft.com/office/drawing/2010/main"/>
              </a:ext>
            </a:extLst>
          </a:blip>
          <a:srcRect/>
          <a:stretch>
            <a:fillRect/>
          </a:stretch>
        </p:blipFill>
        <p:spPr bwMode="auto">
          <a:xfrm>
            <a:off x="4597400" y="5173135"/>
            <a:ext cx="1908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5" name="Shape 250">
            <a:hlinkClick r:id="rId25"/>
          </p:cNvPr>
          <p:cNvPicPr preferRelativeResize="0">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8048625" y="5173137"/>
            <a:ext cx="1049338" cy="90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6" name="Shape 251">
            <a:hlinkClick r:id="rId27"/>
          </p:cNvPr>
          <p:cNvPicPr preferRelativeResize="0">
            <a:picLocks noChangeAspect="1" noChangeArrowheads="1"/>
          </p:cNvPicPr>
          <p:nvPr/>
        </p:nvPicPr>
        <p:blipFill>
          <a:blip r:embed="rId28">
            <a:extLst>
              <a:ext uri="{28A0092B-C50C-407E-A947-70E740481C1C}">
                <a14:useLocalDpi xmlns:a14="http://schemas.microsoft.com/office/drawing/2010/main"/>
              </a:ext>
            </a:extLst>
          </a:blip>
          <a:srcRect/>
          <a:stretch>
            <a:fillRect/>
          </a:stretch>
        </p:blipFill>
        <p:spPr bwMode="auto">
          <a:xfrm>
            <a:off x="6605593" y="5173135"/>
            <a:ext cx="13430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 name="Shape 252">
            <a:extLst>
              <a:ext uri="{FF2B5EF4-FFF2-40B4-BE49-F238E27FC236}">
                <a16:creationId xmlns="" xmlns:a16="http://schemas.microsoft.com/office/drawing/2014/main" id="{9B68FEB0-FB88-8E48-B8EC-64868F5E70F3}"/>
              </a:ext>
            </a:extLst>
          </p:cNvPr>
          <p:cNvSpPr>
            <a:spLocks noGrp="1"/>
          </p:cNvSpPr>
          <p:nvPr>
            <p:ph type="sldNum" sz="quarter" idx="13"/>
          </p:nvPr>
        </p:nvSpPr>
        <p:spPr/>
        <p:txBody>
          <a:bodyPr>
            <a:noAutofit/>
          </a:bodyPr>
          <a:lstStyle>
            <a:lvl1pPr>
              <a:defRPr sz="1400">
                <a:solidFill>
                  <a:srgbClr val="000000"/>
                </a:solidFill>
                <a:latin typeface="Arial" charset="0"/>
                <a:ea typeface="ＭＳ Ｐゴシック" charset="0"/>
                <a:cs typeface="Arial" charset="0"/>
                <a:sym typeface="Arial" charset="0"/>
              </a:defRPr>
            </a:lvl1pPr>
            <a:lvl2pPr marL="742950" indent="-285750">
              <a:defRPr sz="1400">
                <a:solidFill>
                  <a:srgbClr val="000000"/>
                </a:solidFill>
                <a:latin typeface="Arial" charset="0"/>
                <a:ea typeface="Arial" charset="0"/>
                <a:cs typeface="Arial" charset="0"/>
                <a:sym typeface="Arial" charset="0"/>
              </a:defRPr>
            </a:lvl2pPr>
            <a:lvl3pPr marL="1143000" indent="-228600">
              <a:defRPr sz="1400">
                <a:solidFill>
                  <a:srgbClr val="000000"/>
                </a:solidFill>
                <a:latin typeface="Arial" charset="0"/>
                <a:ea typeface="Arial" charset="0"/>
                <a:cs typeface="Arial" charset="0"/>
                <a:sym typeface="Arial" charset="0"/>
              </a:defRPr>
            </a:lvl3pPr>
            <a:lvl4pPr marL="1600200" indent="-228600">
              <a:defRPr sz="1400">
                <a:solidFill>
                  <a:srgbClr val="000000"/>
                </a:solidFill>
                <a:latin typeface="Arial" charset="0"/>
                <a:ea typeface="Arial" charset="0"/>
                <a:cs typeface="Arial" charset="0"/>
                <a:sym typeface="Arial" charset="0"/>
              </a:defRPr>
            </a:lvl4pPr>
            <a:lvl5pPr marL="2057400" indent="-22860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fld id="{6AB20C8E-C074-0647-ADE1-53CCEA9C09FB}" type="slidenum">
              <a:rPr lang="en-US" sz="1000">
                <a:solidFill>
                  <a:srgbClr val="CACACA"/>
                </a:solidFill>
                <a:latin typeface="Average" charset="0"/>
                <a:cs typeface="Average" charset="0"/>
                <a:sym typeface="Average" charset="0"/>
              </a:rPr>
              <a:pPr/>
              <a:t>65</a:t>
            </a:fld>
            <a:endParaRPr lang="en-US" sz="1000">
              <a:solidFill>
                <a:srgbClr val="CACACA"/>
              </a:solidFill>
              <a:latin typeface="Average" charset="0"/>
              <a:cs typeface="Average" charset="0"/>
              <a:sym typeface="Average" charset="0"/>
            </a:endParaRPr>
          </a:p>
        </p:txBody>
      </p:sp>
      <p:sp>
        <p:nvSpPr>
          <p:cNvPr id="2" name="TextBox 1"/>
          <p:cNvSpPr txBox="1"/>
          <p:nvPr/>
        </p:nvSpPr>
        <p:spPr>
          <a:xfrm>
            <a:off x="254705" y="127001"/>
            <a:ext cx="8786813" cy="646331"/>
          </a:xfrm>
          <a:prstGeom prst="rect">
            <a:avLst/>
          </a:prstGeom>
          <a:noFill/>
          <a:ln>
            <a:solidFill>
              <a:schemeClr val="accent4">
                <a:lumMod val="50000"/>
              </a:schemeClr>
            </a:solidFill>
          </a:ln>
        </p:spPr>
        <p:txBody>
          <a:bodyPr wrap="square" rtlCol="0">
            <a:spAutoFit/>
          </a:bodyPr>
          <a:lstStyle/>
          <a:p>
            <a:r>
              <a:rPr lang="en-US" sz="1200" i="1" dirty="0" smtClean="0">
                <a:solidFill>
                  <a:srgbClr val="CCFFCC"/>
                </a:solidFill>
              </a:rPr>
              <a:t>Source Slide nr. 23 </a:t>
            </a:r>
            <a:r>
              <a:rPr lang="en-US" sz="1200" i="1" dirty="0">
                <a:solidFill>
                  <a:srgbClr val="CCFFCC"/>
                </a:solidFill>
              </a:rPr>
              <a:t>of: Stefan </a:t>
            </a:r>
            <a:r>
              <a:rPr lang="en-US" sz="1200" i="1" dirty="0" err="1">
                <a:solidFill>
                  <a:srgbClr val="CCFFCC"/>
                </a:solidFill>
              </a:rPr>
              <a:t>Schmunk</a:t>
            </a:r>
            <a:r>
              <a:rPr lang="en-US" sz="1200" i="1" dirty="0">
                <a:solidFill>
                  <a:srgbClr val="CCFFCC"/>
                </a:solidFill>
              </a:rPr>
              <a:t>, &amp; Steven </a:t>
            </a:r>
            <a:r>
              <a:rPr lang="en-US" sz="1200" i="1" dirty="0" err="1">
                <a:solidFill>
                  <a:srgbClr val="CCFFCC"/>
                </a:solidFill>
              </a:rPr>
              <a:t>Krauwer</a:t>
            </a:r>
            <a:r>
              <a:rPr lang="en-US" sz="1200" i="1" dirty="0">
                <a:solidFill>
                  <a:srgbClr val="CCFFCC"/>
                </a:solidFill>
              </a:rPr>
              <a:t>. (2018, March). Slides from "e-Humanities and e-Heritage Research Infrastructures: Beyond tools" (PARTHENOS </a:t>
            </a:r>
            <a:r>
              <a:rPr lang="en-US" sz="1200" i="1" dirty="0" err="1">
                <a:solidFill>
                  <a:srgbClr val="CCFFCC"/>
                </a:solidFill>
              </a:rPr>
              <a:t>eHumanities</a:t>
            </a:r>
            <a:r>
              <a:rPr lang="en-US" sz="1200" i="1" dirty="0">
                <a:solidFill>
                  <a:srgbClr val="CCFFCC"/>
                </a:solidFill>
              </a:rPr>
              <a:t> and </a:t>
            </a:r>
            <a:r>
              <a:rPr lang="en-US" sz="1200" i="1" dirty="0" err="1">
                <a:solidFill>
                  <a:srgbClr val="CCFFCC"/>
                </a:solidFill>
              </a:rPr>
              <a:t>eHeritage</a:t>
            </a:r>
            <a:r>
              <a:rPr lang="en-US" sz="1200" i="1" dirty="0">
                <a:solidFill>
                  <a:srgbClr val="CCFFCC"/>
                </a:solidFill>
              </a:rPr>
              <a:t> Webinar, Thursday, 22.02.2018, 11:00 – 12:00 A.M. CET). </a:t>
            </a:r>
            <a:r>
              <a:rPr lang="en-US" sz="1200" i="1" dirty="0" err="1">
                <a:solidFill>
                  <a:srgbClr val="CCFFCC"/>
                </a:solidFill>
              </a:rPr>
              <a:t>Zenodo</a:t>
            </a:r>
            <a:r>
              <a:rPr lang="en-US" sz="1200" i="1" dirty="0">
                <a:solidFill>
                  <a:srgbClr val="CCFFCC"/>
                </a:solidFill>
              </a:rPr>
              <a:t>. http://</a:t>
            </a:r>
            <a:r>
              <a:rPr lang="en-US" sz="1200" i="1" dirty="0" err="1">
                <a:solidFill>
                  <a:srgbClr val="CCFFCC"/>
                </a:solidFill>
              </a:rPr>
              <a:t>doi.org</a:t>
            </a:r>
            <a:r>
              <a:rPr lang="en-US" sz="1200" i="1" dirty="0">
                <a:solidFill>
                  <a:srgbClr val="CCFFCC"/>
                </a:solidFill>
              </a:rPr>
              <a:t>/10.5281/zenodo.1203335 </a:t>
            </a:r>
          </a:p>
        </p:txBody>
      </p:sp>
    </p:spTree>
    <p:extLst>
      <p:ext uri="{BB962C8B-B14F-4D97-AF65-F5344CB8AC3E}">
        <p14:creationId xmlns:p14="http://schemas.microsoft.com/office/powerpoint/2010/main" val="3729251434"/>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9"/>
            <a:ext cx="8229600" cy="5730181"/>
          </a:xfrm>
        </p:spPr>
        <p:txBody>
          <a:bodyPr>
            <a:noAutofit/>
          </a:bodyPr>
          <a:lstStyle/>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a:p>
            <a:pPr marL="0" indent="0">
              <a:spcBef>
                <a:spcPts val="0"/>
              </a:spcBef>
              <a:buSzPct val="25000"/>
              <a:buNone/>
            </a:pPr>
            <a:endParaRPr lang="en-US" sz="1200" dirty="0" smtClean="0"/>
          </a:p>
          <a:p>
            <a:pPr marL="0" indent="0">
              <a:spcBef>
                <a:spcPts val="0"/>
              </a:spcBef>
              <a:buSzPct val="25000"/>
              <a:buNone/>
            </a:pPr>
            <a:endParaRPr lang="en-US" sz="1200" dirty="0"/>
          </a:p>
          <a:p>
            <a:pPr marL="0" indent="0">
              <a:spcBef>
                <a:spcPts val="0"/>
              </a:spcBef>
              <a:buSzPct val="25000"/>
              <a:buNone/>
            </a:pPr>
            <a:endParaRPr lang="en-US" sz="1200" dirty="0" smtClean="0"/>
          </a:p>
        </p:txBody>
      </p:sp>
      <p:sp>
        <p:nvSpPr>
          <p:cNvPr id="4" name="Titel 1"/>
          <p:cNvSpPr>
            <a:spLocks noGrp="1"/>
          </p:cNvSpPr>
          <p:nvPr>
            <p:ph type="title"/>
          </p:nvPr>
        </p:nvSpPr>
        <p:spPr>
          <a:xfrm>
            <a:off x="457200" y="274638"/>
            <a:ext cx="8229600" cy="1143000"/>
          </a:xfrm>
        </p:spPr>
        <p:txBody>
          <a:bodyPr>
            <a:normAutofit/>
          </a:bodyPr>
          <a:lstStyle/>
          <a:p>
            <a:pPr algn="l"/>
            <a:r>
              <a:rPr lang="nl-NL" b="1" dirty="0" smtClean="0"/>
              <a:t>(</a:t>
            </a:r>
            <a:r>
              <a:rPr lang="nl-NL" b="1" dirty="0" err="1" smtClean="0"/>
              <a:t>Institutional</a:t>
            </a:r>
            <a:r>
              <a:rPr lang="nl-NL" b="1" dirty="0" smtClean="0"/>
              <a:t>) </a:t>
            </a:r>
            <a:r>
              <a:rPr lang="nl-NL" b="1" dirty="0" err="1" smtClean="0"/>
              <a:t>Infrastructure</a:t>
            </a:r>
            <a:endParaRPr lang="nl-NL" b="1" dirty="0"/>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solidFill>
                  <a:prstClr val="black">
                    <a:tint val="75000"/>
                  </a:prstClr>
                </a:solidFill>
                <a:latin typeface="Calibri"/>
              </a:rPr>
              <a:pPr/>
              <a:t>66</a:t>
            </a:fld>
            <a:endParaRPr lang="en-US">
              <a:solidFill>
                <a:prstClr val="black">
                  <a:tint val="75000"/>
                </a:prstClr>
              </a:solidFill>
              <a:latin typeface="Calibri"/>
            </a:endParaRPr>
          </a:p>
        </p:txBody>
      </p:sp>
      <p:pic>
        <p:nvPicPr>
          <p:cNvPr id="6" name="Picture 5" descr="5210227226_d6e7f3f543_m.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6361" y="1553723"/>
            <a:ext cx="3538931" cy="5055616"/>
          </a:xfrm>
          <a:prstGeom prst="rect">
            <a:avLst/>
          </a:prstGeom>
        </p:spPr>
      </p:pic>
      <p:sp>
        <p:nvSpPr>
          <p:cNvPr id="7" name="Rectangle 6"/>
          <p:cNvSpPr/>
          <p:nvPr/>
        </p:nvSpPr>
        <p:spPr>
          <a:xfrm>
            <a:off x="4267200" y="5909631"/>
            <a:ext cx="4572000" cy="707886"/>
          </a:xfrm>
          <a:prstGeom prst="rect">
            <a:avLst/>
          </a:prstGeom>
        </p:spPr>
        <p:txBody>
          <a:bodyPr>
            <a:spAutoFit/>
          </a:bodyPr>
          <a:lstStyle/>
          <a:p>
            <a:pPr>
              <a:buSzPct val="25000"/>
            </a:pPr>
            <a:r>
              <a:rPr lang="en-US" sz="1000" dirty="0">
                <a:solidFill>
                  <a:prstClr val="white">
                    <a:lumMod val="50000"/>
                  </a:prstClr>
                </a:solidFill>
                <a:latin typeface="Calibri"/>
              </a:rPr>
              <a:t>Picture: Thinking statues taken by </a:t>
            </a:r>
            <a:br>
              <a:rPr lang="en-US" sz="1000" dirty="0">
                <a:solidFill>
                  <a:prstClr val="white">
                    <a:lumMod val="50000"/>
                  </a:prstClr>
                </a:solidFill>
                <a:latin typeface="Calibri"/>
              </a:rPr>
            </a:br>
            <a:r>
              <a:rPr lang="en-US" sz="1000" dirty="0" err="1">
                <a:solidFill>
                  <a:prstClr val="white">
                    <a:lumMod val="50000"/>
                  </a:prstClr>
                </a:solidFill>
                <a:latin typeface="Calibri"/>
              </a:rPr>
              <a:t>Rui</a:t>
            </a:r>
            <a:r>
              <a:rPr lang="en-US" sz="1000" dirty="0">
                <a:solidFill>
                  <a:prstClr val="white">
                    <a:lumMod val="50000"/>
                  </a:prstClr>
                </a:solidFill>
                <a:latin typeface="Calibri"/>
              </a:rPr>
              <a:t> </a:t>
            </a:r>
            <a:r>
              <a:rPr lang="en-US" sz="1000" dirty="0" err="1">
                <a:solidFill>
                  <a:prstClr val="white">
                    <a:lumMod val="50000"/>
                  </a:prstClr>
                </a:solidFill>
                <a:latin typeface="Calibri"/>
              </a:rPr>
              <a:t>Fernandes</a:t>
            </a:r>
            <a:r>
              <a:rPr lang="en-US" sz="1000" dirty="0">
                <a:solidFill>
                  <a:prstClr val="white">
                    <a:lumMod val="50000"/>
                  </a:prstClr>
                </a:solidFill>
                <a:latin typeface="Calibri"/>
              </a:rPr>
              <a:t>, CC-BY 2.0 </a:t>
            </a:r>
            <a:br>
              <a:rPr lang="en-US" sz="1000" dirty="0">
                <a:solidFill>
                  <a:prstClr val="white">
                    <a:lumMod val="50000"/>
                  </a:prstClr>
                </a:solidFill>
                <a:latin typeface="Calibri"/>
              </a:rPr>
            </a:br>
            <a:r>
              <a:rPr lang="en-US" sz="1000" dirty="0">
                <a:solidFill>
                  <a:prstClr val="white">
                    <a:lumMod val="50000"/>
                  </a:prstClr>
                </a:solidFill>
                <a:latin typeface="Calibri"/>
              </a:rPr>
              <a:t>(</a:t>
            </a:r>
            <a:r>
              <a:rPr lang="en-US" sz="1000" dirty="0">
                <a:solidFill>
                  <a:prstClr val="white">
                    <a:lumMod val="50000"/>
                  </a:prstClr>
                </a:solidFill>
                <a:latin typeface="Calibri"/>
                <a:hlinkClick r:id="rId4"/>
              </a:rPr>
              <a:t>https://creativecommons.org/licenses/by/2.0/</a:t>
            </a:r>
            <a:r>
              <a:rPr lang="en-US" sz="1000" dirty="0">
                <a:solidFill>
                  <a:prstClr val="white">
                    <a:lumMod val="50000"/>
                  </a:prstClr>
                </a:solidFill>
                <a:latin typeface="Calibri"/>
              </a:rPr>
              <a:t>), </a:t>
            </a:r>
            <a:br>
              <a:rPr lang="en-US" sz="1000" dirty="0">
                <a:solidFill>
                  <a:prstClr val="white">
                    <a:lumMod val="50000"/>
                  </a:prstClr>
                </a:solidFill>
                <a:latin typeface="Calibri"/>
              </a:rPr>
            </a:br>
            <a:r>
              <a:rPr lang="en-US" sz="1000" dirty="0">
                <a:solidFill>
                  <a:prstClr val="white">
                    <a:lumMod val="50000"/>
                  </a:prstClr>
                </a:solidFill>
                <a:latin typeface="Calibri"/>
                <a:hlinkClick r:id="rId5"/>
              </a:rPr>
              <a:t>https://flic.kr/p/8WpM2U</a:t>
            </a:r>
            <a:r>
              <a:rPr lang="en-US" sz="1000" b="1" dirty="0">
                <a:solidFill>
                  <a:prstClr val="white">
                    <a:lumMod val="50000"/>
                  </a:prstClr>
                </a:solidFill>
                <a:latin typeface="Calibri"/>
              </a:rPr>
              <a:t> </a:t>
            </a:r>
            <a:endParaRPr lang="en-US" sz="1000" dirty="0">
              <a:solidFill>
                <a:prstClr val="white">
                  <a:lumMod val="50000"/>
                </a:prstClr>
              </a:solidFill>
              <a:latin typeface="Calibri"/>
            </a:endParaRPr>
          </a:p>
        </p:txBody>
      </p:sp>
      <p:sp>
        <p:nvSpPr>
          <p:cNvPr id="5" name="TextBox 4"/>
          <p:cNvSpPr txBox="1"/>
          <p:nvPr/>
        </p:nvSpPr>
        <p:spPr>
          <a:xfrm>
            <a:off x="4755443" y="1553723"/>
            <a:ext cx="3160890" cy="3416320"/>
          </a:xfrm>
          <a:prstGeom prst="rect">
            <a:avLst/>
          </a:prstGeom>
          <a:noFill/>
        </p:spPr>
        <p:txBody>
          <a:bodyPr wrap="square" rtlCol="0">
            <a:spAutoFit/>
          </a:bodyPr>
          <a:lstStyle/>
          <a:p>
            <a:pPr marL="285750" indent="-285750">
              <a:buFont typeface="Arial"/>
              <a:buChar char="•"/>
            </a:pPr>
            <a:r>
              <a:rPr lang="en-US" sz="2400" dirty="0" smtClean="0">
                <a:solidFill>
                  <a:prstClr val="black"/>
                </a:solidFill>
                <a:latin typeface="Calibri"/>
              </a:rPr>
              <a:t>In your discipline?</a:t>
            </a:r>
          </a:p>
          <a:p>
            <a:pPr marL="285750" indent="-285750">
              <a:buFont typeface="Arial"/>
              <a:buChar char="•"/>
            </a:pPr>
            <a:r>
              <a:rPr lang="en-US" sz="2400" dirty="0" smtClean="0">
                <a:solidFill>
                  <a:prstClr val="black"/>
                </a:solidFill>
                <a:latin typeface="Calibri"/>
              </a:rPr>
              <a:t>In your (local) institution/university?</a:t>
            </a:r>
          </a:p>
          <a:p>
            <a:pPr marL="285750" indent="-285750">
              <a:buFont typeface="Arial"/>
              <a:buChar char="•"/>
            </a:pPr>
            <a:r>
              <a:rPr lang="en-US" sz="2400" dirty="0" smtClean="0">
                <a:solidFill>
                  <a:prstClr val="black"/>
                </a:solidFill>
                <a:latin typeface="Calibri"/>
              </a:rPr>
              <a:t>On national/European level? </a:t>
            </a:r>
          </a:p>
          <a:p>
            <a:pPr marL="285750" indent="-285750">
              <a:buFont typeface="Arial"/>
              <a:buChar char="•"/>
            </a:pPr>
            <a:r>
              <a:rPr lang="en-US" sz="2400" dirty="0" smtClean="0">
                <a:solidFill>
                  <a:prstClr val="black"/>
                </a:solidFill>
                <a:latin typeface="Calibri"/>
              </a:rPr>
              <a:t>In your current project? </a:t>
            </a:r>
          </a:p>
          <a:p>
            <a:pPr marL="285750" indent="-285750">
              <a:buFont typeface="Arial"/>
              <a:buChar char="•"/>
            </a:pPr>
            <a:r>
              <a:rPr lang="en-US" sz="2400" dirty="0" smtClean="0">
                <a:solidFill>
                  <a:prstClr val="black"/>
                </a:solidFill>
                <a:latin typeface="Calibri"/>
              </a:rPr>
              <a:t>In past projects?</a:t>
            </a:r>
            <a:endParaRPr lang="en-US" sz="2400" dirty="0">
              <a:solidFill>
                <a:prstClr val="black"/>
              </a:solidFill>
              <a:latin typeface="Calibri"/>
            </a:endParaRPr>
          </a:p>
        </p:txBody>
      </p:sp>
      <p:sp>
        <p:nvSpPr>
          <p:cNvPr id="8" name="TextBox 7"/>
          <p:cNvSpPr txBox="1"/>
          <p:nvPr/>
        </p:nvSpPr>
        <p:spPr>
          <a:xfrm>
            <a:off x="4253089" y="5171028"/>
            <a:ext cx="4566356" cy="1107996"/>
          </a:xfrm>
          <a:prstGeom prst="rect">
            <a:avLst/>
          </a:prstGeom>
          <a:noFill/>
        </p:spPr>
        <p:txBody>
          <a:bodyPr wrap="square" rtlCol="0">
            <a:spAutoFit/>
          </a:bodyPr>
          <a:lstStyle/>
          <a:p>
            <a:r>
              <a:rPr lang="en-US" sz="1200" dirty="0" smtClean="0">
                <a:solidFill>
                  <a:schemeClr val="bg1">
                    <a:lumMod val="50000"/>
                  </a:schemeClr>
                </a:solidFill>
              </a:rPr>
              <a:t>This exercise is adapted from: </a:t>
            </a:r>
            <a:r>
              <a:rPr lang="en-US" sz="1200" dirty="0" err="1" smtClean="0">
                <a:solidFill>
                  <a:schemeClr val="bg1">
                    <a:lumMod val="50000"/>
                  </a:schemeClr>
                </a:solidFill>
              </a:rPr>
              <a:t>Biernacka</a:t>
            </a:r>
            <a:r>
              <a:rPr lang="en-US" sz="1200" dirty="0">
                <a:solidFill>
                  <a:schemeClr val="bg1">
                    <a:lumMod val="50000"/>
                  </a:schemeClr>
                </a:solidFill>
              </a:rPr>
              <a:t>, K.; </a:t>
            </a:r>
            <a:r>
              <a:rPr lang="en-US" sz="1200" dirty="0" err="1">
                <a:solidFill>
                  <a:schemeClr val="bg1">
                    <a:lumMod val="50000"/>
                  </a:schemeClr>
                </a:solidFill>
              </a:rPr>
              <a:t>Dolzycka</a:t>
            </a:r>
            <a:r>
              <a:rPr lang="en-US" sz="1200" dirty="0">
                <a:solidFill>
                  <a:schemeClr val="bg1">
                    <a:lumMod val="50000"/>
                  </a:schemeClr>
                </a:solidFill>
              </a:rPr>
              <a:t>, D.; </a:t>
            </a:r>
            <a:r>
              <a:rPr lang="en-US" sz="1200" dirty="0" err="1">
                <a:solidFill>
                  <a:schemeClr val="bg1">
                    <a:lumMod val="50000"/>
                  </a:schemeClr>
                </a:solidFill>
              </a:rPr>
              <a:t>Helbig</a:t>
            </a:r>
            <a:r>
              <a:rPr lang="en-US" sz="1200" dirty="0">
                <a:solidFill>
                  <a:schemeClr val="bg1">
                    <a:lumMod val="50000"/>
                  </a:schemeClr>
                </a:solidFill>
              </a:rPr>
              <a:t>, K.; Buchholz, P. 2018. Train-the-Trainer </a:t>
            </a:r>
            <a:r>
              <a:rPr lang="en-US" sz="1200" dirty="0" err="1">
                <a:solidFill>
                  <a:schemeClr val="bg1">
                    <a:lumMod val="50000"/>
                  </a:schemeClr>
                </a:solidFill>
              </a:rPr>
              <a:t>Konzept</a:t>
            </a:r>
            <a:r>
              <a:rPr lang="en-US" sz="1200" dirty="0">
                <a:solidFill>
                  <a:schemeClr val="bg1">
                    <a:lumMod val="50000"/>
                  </a:schemeClr>
                </a:solidFill>
              </a:rPr>
              <a:t> </a:t>
            </a:r>
            <a:r>
              <a:rPr lang="en-US" sz="1200" dirty="0" err="1">
                <a:solidFill>
                  <a:schemeClr val="bg1">
                    <a:lumMod val="50000"/>
                  </a:schemeClr>
                </a:solidFill>
              </a:rPr>
              <a:t>zum</a:t>
            </a:r>
            <a:r>
              <a:rPr lang="en-US" sz="1200" dirty="0">
                <a:solidFill>
                  <a:schemeClr val="bg1">
                    <a:lumMod val="50000"/>
                  </a:schemeClr>
                </a:solidFill>
              </a:rPr>
              <a:t> </a:t>
            </a:r>
            <a:r>
              <a:rPr lang="en-US" sz="1200" dirty="0" err="1">
                <a:solidFill>
                  <a:schemeClr val="bg1">
                    <a:lumMod val="50000"/>
                  </a:schemeClr>
                </a:solidFill>
              </a:rPr>
              <a:t>Thema</a:t>
            </a:r>
            <a:r>
              <a:rPr lang="en-US" sz="1200" dirty="0">
                <a:solidFill>
                  <a:schemeClr val="bg1">
                    <a:lumMod val="50000"/>
                  </a:schemeClr>
                </a:solidFill>
              </a:rPr>
              <a:t> </a:t>
            </a:r>
            <a:r>
              <a:rPr lang="en-US" sz="1200" dirty="0" err="1" smtClean="0">
                <a:solidFill>
                  <a:schemeClr val="bg1">
                    <a:lumMod val="50000"/>
                  </a:schemeClr>
                </a:solidFill>
              </a:rPr>
              <a:t>Forschungsdatenmanagement</a:t>
            </a:r>
            <a:r>
              <a:rPr lang="en-US" sz="1200" dirty="0" smtClean="0">
                <a:solidFill>
                  <a:schemeClr val="bg1">
                    <a:lumMod val="50000"/>
                  </a:schemeClr>
                </a:solidFill>
              </a:rPr>
              <a:t>. DOI</a:t>
            </a:r>
            <a:r>
              <a:rPr lang="en-US" sz="1200" dirty="0">
                <a:solidFill>
                  <a:schemeClr val="bg1">
                    <a:lumMod val="50000"/>
                  </a:schemeClr>
                </a:solidFill>
              </a:rPr>
              <a:t>: 10.5281/zenodo.1215377  (CC BY 4.0)</a:t>
            </a:r>
            <a:r>
              <a:rPr lang="en-US" sz="1200" dirty="0"/>
              <a:t> </a:t>
            </a:r>
            <a:r>
              <a:rPr lang="en-US" sz="1200" dirty="0">
                <a:hlinkClick r:id="rId6"/>
              </a:rPr>
              <a:t>https://creativecommons.org/licenses/by/4.0</a:t>
            </a:r>
            <a:r>
              <a:rPr lang="en-US" sz="1200" dirty="0" smtClean="0">
                <a:hlinkClick r:id="rId6"/>
              </a:rPr>
              <a:t>/</a:t>
            </a:r>
            <a:r>
              <a:rPr lang="en-US" sz="1200" dirty="0" smtClean="0"/>
              <a:t>  </a:t>
            </a:r>
            <a:endParaRPr lang="en-US" sz="1200" dirty="0"/>
          </a:p>
          <a:p>
            <a:endParaRPr lang="en-US" dirty="0"/>
          </a:p>
        </p:txBody>
      </p:sp>
    </p:spTree>
    <p:extLst>
      <p:ext uri="{BB962C8B-B14F-4D97-AF65-F5344CB8AC3E}">
        <p14:creationId xmlns:p14="http://schemas.microsoft.com/office/powerpoint/2010/main" val="280003561"/>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Screen Shot 2018-07-18 at 19.01.09.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48481" y="1827072"/>
            <a:ext cx="4178434" cy="2289712"/>
          </a:xfrm>
          <a:prstGeom prst="rect">
            <a:avLst/>
          </a:prstGeom>
        </p:spPr>
      </p:pic>
      <p:sp>
        <p:nvSpPr>
          <p:cNvPr id="5" name="Title 4"/>
          <p:cNvSpPr>
            <a:spLocks noGrp="1"/>
          </p:cNvSpPr>
          <p:nvPr>
            <p:ph type="title"/>
          </p:nvPr>
        </p:nvSpPr>
        <p:spPr/>
        <p:txBody>
          <a:bodyPr>
            <a:normAutofit/>
          </a:bodyPr>
          <a:lstStyle/>
          <a:p>
            <a:pPr algn="l"/>
            <a:r>
              <a:rPr lang="en-GB" b="1" dirty="0"/>
              <a:t>W</a:t>
            </a:r>
            <a:r>
              <a:rPr lang="en-GB" b="1" dirty="0" smtClean="0"/>
              <a:t>hat‘s in there for you?</a:t>
            </a:r>
            <a:endParaRPr lang="en-GB" b="1" dirty="0"/>
          </a:p>
        </p:txBody>
      </p:sp>
      <p:sp>
        <p:nvSpPr>
          <p:cNvPr id="6" name="Content Placeholder 5"/>
          <p:cNvSpPr>
            <a:spLocks noGrp="1"/>
          </p:cNvSpPr>
          <p:nvPr>
            <p:ph idx="1"/>
          </p:nvPr>
        </p:nvSpPr>
        <p:spPr/>
        <p:txBody>
          <a:bodyPr>
            <a:normAutofit fontScale="55000" lnSpcReduction="20000"/>
          </a:bodyPr>
          <a:lstStyle/>
          <a:p>
            <a:pPr marL="0" lvl="0" indent="0">
              <a:buNone/>
            </a:pPr>
            <a:r>
              <a:rPr lang="en-GB" sz="4500" b="1" dirty="0" smtClean="0"/>
              <a:t>Benefits of Open Research Practices for Researchers:</a:t>
            </a:r>
            <a:endParaRPr lang="de-DE" dirty="0" smtClean="0"/>
          </a:p>
          <a:p>
            <a:pPr lvl="0"/>
            <a:r>
              <a:rPr lang="en-GB" sz="3800" dirty="0" smtClean="0"/>
              <a:t>Open Publications get </a:t>
            </a:r>
            <a:br>
              <a:rPr lang="en-GB" sz="3800" dirty="0" smtClean="0"/>
            </a:br>
            <a:r>
              <a:rPr lang="en-GB" sz="3800" dirty="0" smtClean="0"/>
              <a:t>more citations and gain higher </a:t>
            </a:r>
            <a:br>
              <a:rPr lang="en-GB" sz="3800" dirty="0" smtClean="0"/>
            </a:br>
            <a:r>
              <a:rPr lang="en-GB" sz="3800" dirty="0" smtClean="0"/>
              <a:t>media attention</a:t>
            </a:r>
          </a:p>
          <a:p>
            <a:pPr lvl="0"/>
            <a:r>
              <a:rPr lang="en-GB" sz="3800" dirty="0" smtClean="0"/>
              <a:t>Higher chances for </a:t>
            </a:r>
            <a:br>
              <a:rPr lang="en-GB" sz="3800" dirty="0" smtClean="0"/>
            </a:br>
            <a:r>
              <a:rPr lang="en-GB" sz="3800" dirty="0" smtClean="0"/>
              <a:t>research collaborations</a:t>
            </a:r>
          </a:p>
          <a:p>
            <a:pPr lvl="0"/>
            <a:r>
              <a:rPr lang="en-GB" sz="3800" dirty="0" smtClean="0"/>
              <a:t>Better job </a:t>
            </a:r>
            <a:r>
              <a:rPr lang="en-GB" sz="3800" dirty="0"/>
              <a:t>and funding </a:t>
            </a:r>
            <a:r>
              <a:rPr lang="en-GB" sz="3800" dirty="0" smtClean="0"/>
              <a:t>opportunities</a:t>
            </a:r>
          </a:p>
          <a:p>
            <a:r>
              <a:rPr lang="en-GB" sz="3800" dirty="0" smtClean="0"/>
              <a:t>Higher (team) effectiveness and </a:t>
            </a:r>
            <a:br>
              <a:rPr lang="en-GB" sz="3800" dirty="0" smtClean="0"/>
            </a:br>
            <a:r>
              <a:rPr lang="en-GB" sz="3800" dirty="0" smtClean="0"/>
              <a:t>sustainability</a:t>
            </a:r>
          </a:p>
          <a:p>
            <a:r>
              <a:rPr lang="en-GB" sz="3800" dirty="0" smtClean="0"/>
              <a:t>Stand in for your ideals</a:t>
            </a:r>
          </a:p>
          <a:p>
            <a:endParaRPr lang="en-GB" sz="3800" dirty="0" smtClean="0"/>
          </a:p>
          <a:p>
            <a:pPr>
              <a:buFont typeface="Wingdings" charset="2"/>
              <a:buChar char="Ø"/>
            </a:pPr>
            <a:r>
              <a:rPr lang="de-DE" sz="3800" b="1" dirty="0" smtClean="0"/>
              <a:t>RDM </a:t>
            </a:r>
            <a:r>
              <a:rPr lang="de-DE" sz="3800" b="1" dirty="0" err="1" smtClean="0"/>
              <a:t>is</a:t>
            </a:r>
            <a:r>
              <a:rPr lang="de-DE" sz="3800" b="1" dirty="0" smtClean="0"/>
              <a:t> an integral </a:t>
            </a:r>
            <a:r>
              <a:rPr lang="de-DE" sz="3800" b="1" dirty="0" err="1" smtClean="0"/>
              <a:t>part</a:t>
            </a:r>
            <a:r>
              <a:rPr lang="de-DE" sz="3800" b="1" dirty="0" smtClean="0"/>
              <a:t> </a:t>
            </a:r>
            <a:r>
              <a:rPr lang="de-DE" sz="3800" b="1" dirty="0" err="1" smtClean="0"/>
              <a:t>of</a:t>
            </a:r>
            <a:r>
              <a:rPr lang="de-DE" sz="3800" b="1" dirty="0" smtClean="0"/>
              <a:t> Open Science </a:t>
            </a:r>
            <a:r>
              <a:rPr lang="de-DE" sz="3800" b="1" dirty="0" err="1" smtClean="0"/>
              <a:t>and</a:t>
            </a:r>
            <a:r>
              <a:rPr lang="de-DE" sz="3800" b="1" dirty="0" smtClean="0"/>
              <a:t> </a:t>
            </a:r>
            <a:r>
              <a:rPr lang="de-DE" sz="3800" b="1" dirty="0" err="1" smtClean="0"/>
              <a:t>of</a:t>
            </a:r>
            <a:r>
              <a:rPr lang="de-DE" sz="3800" b="1" dirty="0" smtClean="0"/>
              <a:t> </a:t>
            </a:r>
            <a:r>
              <a:rPr lang="de-DE" sz="3800" b="1" dirty="0" err="1" smtClean="0"/>
              <a:t>Good</a:t>
            </a:r>
            <a:r>
              <a:rPr lang="de-DE" sz="3800" b="1" dirty="0" smtClean="0"/>
              <a:t> Scientific </a:t>
            </a:r>
            <a:r>
              <a:rPr lang="de-DE" sz="3800" b="1" dirty="0" err="1" smtClean="0"/>
              <a:t>Conduct</a:t>
            </a:r>
            <a:r>
              <a:rPr lang="de-DE" sz="3800" b="1" dirty="0" smtClean="0"/>
              <a:t> </a:t>
            </a:r>
            <a:r>
              <a:rPr lang="de-DE" sz="3800" b="1" dirty="0" err="1" smtClean="0"/>
              <a:t>and</a:t>
            </a:r>
            <a:r>
              <a:rPr lang="de-DE" sz="3800" b="1" dirty="0"/>
              <a:t> </a:t>
            </a:r>
            <a:r>
              <a:rPr lang="de-DE" sz="3800" b="1" dirty="0" err="1" smtClean="0"/>
              <a:t>has</a:t>
            </a:r>
            <a:r>
              <a:rPr lang="de-DE" sz="3800" b="1" dirty="0" smtClean="0"/>
              <a:t> </a:t>
            </a:r>
            <a:r>
              <a:rPr lang="de-DE" sz="3800" b="1" dirty="0" err="1" smtClean="0"/>
              <a:t>many</a:t>
            </a:r>
            <a:r>
              <a:rPr lang="de-DE" sz="3800" b="1" dirty="0" smtClean="0"/>
              <a:t> </a:t>
            </a:r>
            <a:r>
              <a:rPr lang="de-DE" sz="3800" b="1" dirty="0" err="1" smtClean="0"/>
              <a:t>benefits</a:t>
            </a:r>
            <a:endParaRPr lang="de-DE" sz="3800" b="1" dirty="0" smtClean="0"/>
          </a:p>
          <a:p>
            <a:pPr>
              <a:buFont typeface="Wingdings" charset="2"/>
              <a:buChar char="Ø"/>
            </a:pPr>
            <a:r>
              <a:rPr lang="de-DE" sz="3800" b="1" dirty="0" smtClean="0"/>
              <a:t>Practice Open </a:t>
            </a:r>
            <a:r>
              <a:rPr lang="de-DE" sz="3800" b="1" dirty="0" err="1" smtClean="0"/>
              <a:t>and</a:t>
            </a:r>
            <a:r>
              <a:rPr lang="de-DE" sz="3800" b="1" dirty="0" smtClean="0"/>
              <a:t> RDM </a:t>
            </a:r>
            <a:r>
              <a:rPr lang="de-DE" sz="3800" b="1" dirty="0" err="1" smtClean="0"/>
              <a:t>early</a:t>
            </a:r>
            <a:r>
              <a:rPr lang="de-DE" sz="3800" b="1" dirty="0"/>
              <a:t> </a:t>
            </a:r>
            <a:r>
              <a:rPr lang="de-DE" sz="3800" b="1" dirty="0" err="1" smtClean="0"/>
              <a:t>and</a:t>
            </a:r>
            <a:r>
              <a:rPr lang="de-DE" sz="3800" b="1" dirty="0" smtClean="0"/>
              <a:t> </a:t>
            </a:r>
            <a:r>
              <a:rPr lang="de-DE" sz="3800" b="1" dirty="0" err="1" smtClean="0"/>
              <a:t>be</a:t>
            </a:r>
            <a:r>
              <a:rPr lang="de-DE" sz="3800" b="1" dirty="0" smtClean="0"/>
              <a:t> </a:t>
            </a:r>
            <a:r>
              <a:rPr lang="de-DE" sz="3800" b="1" dirty="0" err="1" smtClean="0"/>
              <a:t>prepared</a:t>
            </a:r>
            <a:r>
              <a:rPr lang="de-DE" sz="3800" b="1" dirty="0" smtClean="0"/>
              <a:t> </a:t>
            </a:r>
            <a:r>
              <a:rPr lang="de-DE" sz="3800" b="1" dirty="0" err="1" smtClean="0"/>
              <a:t>for</a:t>
            </a:r>
            <a:r>
              <a:rPr lang="de-DE" sz="3800" b="1" dirty="0" smtClean="0"/>
              <a:t> </a:t>
            </a:r>
            <a:r>
              <a:rPr lang="de-DE" sz="3800" b="1" dirty="0" err="1" smtClean="0"/>
              <a:t>the</a:t>
            </a:r>
            <a:r>
              <a:rPr lang="de-DE" sz="3800" b="1" dirty="0" smtClean="0"/>
              <a:t> </a:t>
            </a:r>
            <a:r>
              <a:rPr lang="de-DE" sz="3800" b="1" dirty="0" err="1" smtClean="0"/>
              <a:t>future</a:t>
            </a:r>
            <a:r>
              <a:rPr lang="de-DE" sz="3800" b="1" dirty="0" smtClean="0"/>
              <a:t>!</a:t>
            </a:r>
            <a:endParaRPr lang="de-DE" sz="2600" dirty="0" smtClean="0">
              <a:solidFill>
                <a:schemeClr val="bg1">
                  <a:lumMod val="50000"/>
                </a:schemeClr>
              </a:solidFill>
            </a:endParaRPr>
          </a:p>
          <a:p>
            <a:pPr marL="0" indent="0">
              <a:buNone/>
            </a:pPr>
            <a:endParaRPr lang="de-DE" sz="2600" dirty="0">
              <a:solidFill>
                <a:schemeClr val="bg1">
                  <a:lumMod val="50000"/>
                </a:schemeClr>
              </a:solidFill>
            </a:endParaRPr>
          </a:p>
        </p:txBody>
      </p:sp>
      <p:sp>
        <p:nvSpPr>
          <p:cNvPr id="4" name="Slide Number Placeholder 3"/>
          <p:cNvSpPr>
            <a:spLocks noGrp="1"/>
          </p:cNvSpPr>
          <p:nvPr>
            <p:ph type="sldNum" sz="quarter" idx="12"/>
          </p:nvPr>
        </p:nvSpPr>
        <p:spPr/>
        <p:txBody>
          <a:bodyPr/>
          <a:lstStyle/>
          <a:p>
            <a:fld id="{70FA6FE6-D75F-2943-8BC6-A14FE74580EA}" type="slidenum">
              <a:rPr lang="en-US" smtClean="0"/>
              <a:t>67</a:t>
            </a:fld>
            <a:endParaRPr lang="en-US"/>
          </a:p>
        </p:txBody>
      </p:sp>
      <p:sp>
        <p:nvSpPr>
          <p:cNvPr id="2" name="TextBox 1"/>
          <p:cNvSpPr txBox="1"/>
          <p:nvPr/>
        </p:nvSpPr>
        <p:spPr>
          <a:xfrm>
            <a:off x="107950" y="6220500"/>
            <a:ext cx="9018965" cy="553998"/>
          </a:xfrm>
          <a:prstGeom prst="rect">
            <a:avLst/>
          </a:prstGeom>
          <a:noFill/>
        </p:spPr>
        <p:txBody>
          <a:bodyPr wrap="none" rtlCol="0">
            <a:spAutoFit/>
          </a:bodyPr>
          <a:lstStyle/>
          <a:p>
            <a:r>
              <a:rPr lang="de-DE" sz="1200" dirty="0">
                <a:solidFill>
                  <a:schemeClr val="bg1">
                    <a:lumMod val="50000"/>
                  </a:schemeClr>
                </a:solidFill>
              </a:rPr>
              <a:t>Read </a:t>
            </a:r>
            <a:r>
              <a:rPr lang="de-DE" sz="1200" dirty="0" err="1">
                <a:solidFill>
                  <a:schemeClr val="bg1">
                    <a:lumMod val="50000"/>
                  </a:schemeClr>
                </a:solidFill>
              </a:rPr>
              <a:t>more</a:t>
            </a:r>
            <a:r>
              <a:rPr lang="de-DE" sz="1200" dirty="0">
                <a:solidFill>
                  <a:schemeClr val="bg1">
                    <a:lumMod val="50000"/>
                  </a:schemeClr>
                </a:solidFill>
              </a:rPr>
              <a:t>? </a:t>
            </a:r>
            <a:r>
              <a:rPr lang="de-DE" sz="1200" dirty="0" err="1">
                <a:solidFill>
                  <a:schemeClr val="bg1">
                    <a:lumMod val="50000"/>
                  </a:schemeClr>
                </a:solidFill>
              </a:rPr>
              <a:t>McKiernan</a:t>
            </a:r>
            <a:r>
              <a:rPr lang="de-DE" sz="1200" dirty="0">
                <a:solidFill>
                  <a:schemeClr val="bg1">
                    <a:lumMod val="50000"/>
                  </a:schemeClr>
                </a:solidFill>
              </a:rPr>
              <a:t>, E. C. et al. (2016). </a:t>
            </a:r>
            <a:r>
              <a:rPr lang="de-DE" sz="1200" dirty="0" err="1">
                <a:solidFill>
                  <a:schemeClr val="bg1">
                    <a:lumMod val="50000"/>
                  </a:schemeClr>
                </a:solidFill>
              </a:rPr>
              <a:t>How</a:t>
            </a:r>
            <a:r>
              <a:rPr lang="de-DE" sz="1200" dirty="0">
                <a:solidFill>
                  <a:schemeClr val="bg1">
                    <a:lumMod val="50000"/>
                  </a:schemeClr>
                </a:solidFill>
              </a:rPr>
              <a:t> open </a:t>
            </a:r>
            <a:r>
              <a:rPr lang="de-DE" sz="1200" dirty="0" err="1">
                <a:solidFill>
                  <a:schemeClr val="bg1">
                    <a:lumMod val="50000"/>
                  </a:schemeClr>
                </a:solidFill>
              </a:rPr>
              <a:t>science</a:t>
            </a:r>
            <a:r>
              <a:rPr lang="de-DE" sz="1200" dirty="0">
                <a:solidFill>
                  <a:schemeClr val="bg1">
                    <a:lumMod val="50000"/>
                  </a:schemeClr>
                </a:solidFill>
              </a:rPr>
              <a:t> </a:t>
            </a:r>
            <a:r>
              <a:rPr lang="de-DE" sz="1200" dirty="0" err="1">
                <a:solidFill>
                  <a:schemeClr val="bg1">
                    <a:lumMod val="50000"/>
                  </a:schemeClr>
                </a:solidFill>
              </a:rPr>
              <a:t>helps</a:t>
            </a:r>
            <a:r>
              <a:rPr lang="de-DE" sz="1200" dirty="0">
                <a:solidFill>
                  <a:schemeClr val="bg1">
                    <a:lumMod val="50000"/>
                  </a:schemeClr>
                </a:solidFill>
              </a:rPr>
              <a:t> </a:t>
            </a:r>
            <a:r>
              <a:rPr lang="de-DE" sz="1200" dirty="0" err="1">
                <a:solidFill>
                  <a:schemeClr val="bg1">
                    <a:lumMod val="50000"/>
                  </a:schemeClr>
                </a:solidFill>
              </a:rPr>
              <a:t>researchers</a:t>
            </a:r>
            <a:r>
              <a:rPr lang="de-DE" sz="1200" dirty="0">
                <a:solidFill>
                  <a:schemeClr val="bg1">
                    <a:lumMod val="50000"/>
                  </a:schemeClr>
                </a:solidFill>
              </a:rPr>
              <a:t> </a:t>
            </a:r>
            <a:r>
              <a:rPr lang="de-DE" sz="1200" dirty="0" err="1">
                <a:solidFill>
                  <a:schemeClr val="bg1">
                    <a:lumMod val="50000"/>
                  </a:schemeClr>
                </a:solidFill>
              </a:rPr>
              <a:t>succeed</a:t>
            </a:r>
            <a:r>
              <a:rPr lang="de-DE" sz="1200" dirty="0">
                <a:solidFill>
                  <a:schemeClr val="bg1">
                    <a:lumMod val="50000"/>
                  </a:schemeClr>
                </a:solidFill>
              </a:rPr>
              <a:t>. </a:t>
            </a:r>
            <a:r>
              <a:rPr lang="de-DE" sz="1200" i="1" dirty="0" err="1">
                <a:solidFill>
                  <a:schemeClr val="bg1">
                    <a:lumMod val="50000"/>
                  </a:schemeClr>
                </a:solidFill>
              </a:rPr>
              <a:t>eLife</a:t>
            </a:r>
            <a:r>
              <a:rPr lang="de-DE" sz="1200" dirty="0">
                <a:solidFill>
                  <a:schemeClr val="bg1">
                    <a:lumMod val="50000"/>
                  </a:schemeClr>
                </a:solidFill>
              </a:rPr>
              <a:t>, </a:t>
            </a:r>
            <a:r>
              <a:rPr lang="de-DE" sz="1200" i="1" dirty="0">
                <a:solidFill>
                  <a:schemeClr val="bg1">
                    <a:lumMod val="50000"/>
                  </a:schemeClr>
                </a:solidFill>
              </a:rPr>
              <a:t>5</a:t>
            </a:r>
            <a:r>
              <a:rPr lang="de-DE" sz="1200" dirty="0">
                <a:solidFill>
                  <a:schemeClr val="bg1">
                    <a:lumMod val="50000"/>
                  </a:schemeClr>
                </a:solidFill>
              </a:rPr>
              <a:t>, e16800. </a:t>
            </a:r>
            <a:r>
              <a:rPr lang="de-DE" sz="1200" dirty="0">
                <a:solidFill>
                  <a:schemeClr val="bg1">
                    <a:lumMod val="50000"/>
                  </a:schemeClr>
                </a:solidFill>
                <a:hlinkClick r:id="rId3"/>
              </a:rPr>
              <a:t>http://doi.org/10.7554/eLife.16800</a:t>
            </a:r>
            <a:r>
              <a:rPr lang="de-DE" sz="1200" dirty="0">
                <a:solidFill>
                  <a:schemeClr val="bg1">
                    <a:lumMod val="50000"/>
                  </a:schemeClr>
                </a:solidFill>
              </a:rPr>
              <a:t> </a:t>
            </a:r>
            <a:endParaRPr lang="en-US" sz="1200" dirty="0">
              <a:solidFill>
                <a:schemeClr val="bg1">
                  <a:lumMod val="50000"/>
                </a:schemeClr>
              </a:solidFill>
            </a:endParaRPr>
          </a:p>
          <a:p>
            <a:endParaRPr lang="en-US" dirty="0"/>
          </a:p>
        </p:txBody>
      </p:sp>
      <p:sp>
        <p:nvSpPr>
          <p:cNvPr id="8" name="Rectangle 3"/>
          <p:cNvSpPr/>
          <p:nvPr/>
        </p:nvSpPr>
        <p:spPr>
          <a:xfrm>
            <a:off x="5047297" y="4040742"/>
            <a:ext cx="4407719" cy="461665"/>
          </a:xfrm>
          <a:prstGeom prst="rect">
            <a:avLst/>
          </a:prstGeom>
        </p:spPr>
        <p:txBody>
          <a:bodyPr wrap="square">
            <a:spAutoFit/>
          </a:bodyPr>
          <a:lstStyle/>
          <a:p>
            <a:r>
              <a:rPr lang="en-US" sz="1200" dirty="0" smtClean="0">
                <a:solidFill>
                  <a:srgbClr val="7F7F7F"/>
                </a:solidFill>
              </a:rPr>
              <a:t>Picture: </a:t>
            </a:r>
            <a:r>
              <a:rPr lang="en-US" sz="1200" dirty="0" smtClean="0">
                <a:solidFill>
                  <a:srgbClr val="7F7F7F"/>
                </a:solidFill>
                <a:hlinkClick r:id="rId4"/>
              </a:rPr>
              <a:t>https</a:t>
            </a:r>
            <a:r>
              <a:rPr lang="en-US" sz="1200" dirty="0">
                <a:solidFill>
                  <a:srgbClr val="7F7F7F"/>
                </a:solidFill>
                <a:hlinkClick r:id="rId4"/>
              </a:rPr>
              <a:t>://zenodo.org/record/1285575#.</a:t>
            </a:r>
            <a:r>
              <a:rPr lang="en-US" sz="1200" dirty="0" smtClean="0">
                <a:solidFill>
                  <a:srgbClr val="7F7F7F"/>
                </a:solidFill>
                <a:hlinkClick r:id="rId4"/>
              </a:rPr>
              <a:t>W09yZH59jOR</a:t>
            </a:r>
            <a:r>
              <a:rPr lang="en-US" sz="1200" dirty="0" smtClean="0">
                <a:solidFill>
                  <a:srgbClr val="7F7F7F"/>
                </a:solidFill>
              </a:rPr>
              <a:t> </a:t>
            </a:r>
            <a:br>
              <a:rPr lang="en-US" sz="1200" dirty="0" smtClean="0">
                <a:solidFill>
                  <a:srgbClr val="7F7F7F"/>
                </a:solidFill>
              </a:rPr>
            </a:br>
            <a:r>
              <a:rPr lang="en-US" sz="1200" dirty="0" smtClean="0">
                <a:solidFill>
                  <a:srgbClr val="7F7F7F"/>
                </a:solidFill>
              </a:rPr>
              <a:t>(Melanie </a:t>
            </a:r>
            <a:r>
              <a:rPr lang="en-US" sz="1200" dirty="0" err="1" smtClean="0">
                <a:solidFill>
                  <a:srgbClr val="7F7F7F"/>
                </a:solidFill>
              </a:rPr>
              <a:t>Imming</a:t>
            </a:r>
            <a:r>
              <a:rPr lang="en-US" sz="1200" dirty="0" smtClean="0">
                <a:solidFill>
                  <a:srgbClr val="7F7F7F"/>
                </a:solidFill>
              </a:rPr>
              <a:t>, John Tennant, CC0)  </a:t>
            </a:r>
            <a:endParaRPr lang="en-US" sz="1200" dirty="0">
              <a:solidFill>
                <a:srgbClr val="7F7F7F"/>
              </a:solidFill>
            </a:endParaRPr>
          </a:p>
        </p:txBody>
      </p:sp>
    </p:spTree>
    <p:extLst>
      <p:ext uri="{BB962C8B-B14F-4D97-AF65-F5344CB8AC3E}">
        <p14:creationId xmlns:p14="http://schemas.microsoft.com/office/powerpoint/2010/main" val="1882285894"/>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Shape 91"/>
          <p:cNvPicPr preferRelativeResize="0"/>
          <p:nvPr/>
        </p:nvPicPr>
        <p:blipFill>
          <a:blip r:embed="rId3">
            <a:alphaModFix/>
          </a:blip>
          <a:stretch>
            <a:fillRect/>
          </a:stretch>
        </p:blipFill>
        <p:spPr>
          <a:xfrm>
            <a:off x="3656731" y="113278"/>
            <a:ext cx="5487275" cy="5981129"/>
          </a:xfrm>
          <a:prstGeom prst="rect">
            <a:avLst/>
          </a:prstGeom>
          <a:noFill/>
          <a:ln>
            <a:noFill/>
          </a:ln>
        </p:spPr>
      </p:pic>
      <p:sp>
        <p:nvSpPr>
          <p:cNvPr id="92" name="Shape 92"/>
          <p:cNvSpPr txBox="1"/>
          <p:nvPr/>
        </p:nvSpPr>
        <p:spPr>
          <a:xfrm>
            <a:off x="0" y="6094400"/>
            <a:ext cx="9144000" cy="763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de" sz="1200" dirty="0">
                <a:solidFill>
                  <a:srgbClr val="666666"/>
                </a:solidFill>
              </a:rPr>
              <a:t>Source Picture: From “The Open Science Training Handbook” v.1.0, 2018, </a:t>
            </a:r>
            <a:r>
              <a:rPr lang="de" sz="1200" u="sng" dirty="0">
                <a:solidFill>
                  <a:srgbClr val="666666"/>
                </a:solidFill>
                <a:hlinkClick r:id="rId4"/>
              </a:rPr>
              <a:t>https://book.fosteropenscience.eu/</a:t>
            </a:r>
            <a:endParaRPr sz="1200" dirty="0">
              <a:solidFill>
                <a:srgbClr val="666666"/>
              </a:solidFill>
            </a:endParaRPr>
          </a:p>
        </p:txBody>
      </p:sp>
      <p:sp>
        <p:nvSpPr>
          <p:cNvPr id="93" name="Shape 93"/>
          <p:cNvSpPr txBox="1"/>
          <p:nvPr/>
        </p:nvSpPr>
        <p:spPr>
          <a:xfrm>
            <a:off x="369029" y="446500"/>
            <a:ext cx="4364825" cy="845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GB" sz="4000" b="1" dirty="0" smtClean="0">
                <a:solidFill>
                  <a:srgbClr val="008000"/>
                </a:solidFill>
              </a:rPr>
              <a:t>Next Session</a:t>
            </a:r>
            <a:r>
              <a:rPr lang="en-GB" sz="3200" dirty="0" smtClean="0"/>
              <a:t> </a:t>
            </a:r>
            <a:br>
              <a:rPr lang="en-GB" sz="3200" dirty="0" smtClean="0"/>
            </a:br>
            <a:endParaRPr lang="en-GB" sz="3200" dirty="0" smtClean="0"/>
          </a:p>
          <a:p>
            <a:pPr marL="457200" lvl="0" indent="-457200">
              <a:spcBef>
                <a:spcPts val="0"/>
              </a:spcBef>
              <a:spcAft>
                <a:spcPts val="0"/>
              </a:spcAft>
              <a:buFont typeface="Arial"/>
              <a:buChar char="•"/>
            </a:pPr>
            <a:r>
              <a:rPr lang="en-GB" sz="3200" dirty="0" smtClean="0"/>
              <a:t>Your own Data Management Plan! </a:t>
            </a:r>
          </a:p>
          <a:p>
            <a:pPr marL="457200" lvl="0" indent="-457200">
              <a:spcBef>
                <a:spcPts val="0"/>
              </a:spcBef>
              <a:spcAft>
                <a:spcPts val="0"/>
              </a:spcAft>
              <a:buFont typeface="Arial"/>
              <a:buChar char="•"/>
            </a:pPr>
            <a:r>
              <a:rPr lang="en-GB" sz="3200" dirty="0" smtClean="0"/>
              <a:t>Think of a “project” you will use! </a:t>
            </a:r>
            <a:endParaRPr lang="en-GB" sz="3200" dirty="0"/>
          </a:p>
        </p:txBody>
      </p:sp>
      <p:pic>
        <p:nvPicPr>
          <p:cNvPr id="5" name="Picture 4" descr="BU005347.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61916" y="113278"/>
            <a:ext cx="1520021" cy="1413144"/>
          </a:xfrm>
          <a:prstGeom prst="rect">
            <a:avLst/>
          </a:prstGeom>
        </p:spPr>
      </p:pic>
    </p:spTree>
    <p:extLst>
      <p:ext uri="{BB962C8B-B14F-4D97-AF65-F5344CB8AC3E}">
        <p14:creationId xmlns:p14="http://schemas.microsoft.com/office/powerpoint/2010/main" val="4232195172"/>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977427"/>
            <a:ext cx="8229600" cy="2620019"/>
          </a:xfrm>
        </p:spPr>
        <p:txBody>
          <a:bodyPr>
            <a:normAutofit/>
          </a:bodyPr>
          <a:lstStyle/>
          <a:p>
            <a:pPr marL="0" indent="0" algn="ctr">
              <a:buNone/>
            </a:pPr>
            <a:r>
              <a:rPr lang="en-US" sz="2000" dirty="0" smtClean="0"/>
              <a:t>CONTACT: </a:t>
            </a:r>
          </a:p>
          <a:p>
            <a:pPr marL="0" indent="0" algn="ctr">
              <a:buNone/>
            </a:pPr>
            <a:r>
              <a:rPr lang="en-US" sz="1900" b="1" dirty="0" smtClean="0"/>
              <a:t>Dr. Ulrike Wuttke</a:t>
            </a:r>
            <a:r>
              <a:rPr lang="en-US" sz="1900" dirty="0" smtClean="0"/>
              <a:t> </a:t>
            </a:r>
            <a:br>
              <a:rPr lang="en-US" sz="1900" dirty="0" smtClean="0"/>
            </a:br>
            <a:r>
              <a:rPr lang="en-US" sz="1900" b="0" dirty="0" smtClean="0"/>
              <a:t>University of Applied Sciences Potsdam (FHP)</a:t>
            </a:r>
          </a:p>
          <a:p>
            <a:pPr marL="0" indent="0" algn="ctr">
              <a:buNone/>
            </a:pPr>
            <a:r>
              <a:rPr lang="en-US" sz="1900" dirty="0" smtClean="0">
                <a:hlinkClick r:id="rId3"/>
              </a:rPr>
              <a:t>wuttke@fh-potsdam.de</a:t>
            </a:r>
            <a:endParaRPr lang="en-US" sz="1900" dirty="0" smtClean="0"/>
          </a:p>
          <a:p>
            <a:pPr marL="0" indent="0" algn="ctr">
              <a:buNone/>
            </a:pPr>
            <a:r>
              <a:rPr lang="en-US" sz="1900" dirty="0" smtClean="0"/>
              <a:t>@</a:t>
            </a:r>
            <a:r>
              <a:rPr lang="en-US" sz="1900" dirty="0" err="1" smtClean="0"/>
              <a:t>UWuttke</a:t>
            </a:r>
            <a:r>
              <a:rPr lang="en-US" sz="1900" dirty="0" smtClean="0"/>
              <a:t> </a:t>
            </a:r>
          </a:p>
          <a:p>
            <a:pPr marL="0" indent="0" algn="ctr">
              <a:buNone/>
            </a:pPr>
            <a:r>
              <a:rPr lang="en-US" sz="1900" dirty="0" smtClean="0">
                <a:solidFill>
                  <a:srgbClr val="0000FF"/>
                </a:solidFill>
                <a:hlinkClick r:id="rId4"/>
              </a:rPr>
              <a:t>www.parthenos-project.eu</a:t>
            </a:r>
            <a:endParaRPr lang="en-US" sz="1900" dirty="0">
              <a:solidFill>
                <a:srgbClr val="0000FF"/>
              </a:solidFill>
            </a:endParaRPr>
          </a:p>
          <a:p>
            <a:pPr marL="0" indent="0" algn="ctr">
              <a:buNone/>
            </a:pPr>
            <a:r>
              <a:rPr lang="en-US" sz="1900" dirty="0" smtClean="0">
                <a:solidFill>
                  <a:srgbClr val="0000FF"/>
                </a:solidFill>
              </a:rPr>
              <a:t>http://</a:t>
            </a:r>
            <a:r>
              <a:rPr lang="en-US" sz="1900" dirty="0" err="1" smtClean="0">
                <a:solidFill>
                  <a:srgbClr val="0000FF"/>
                </a:solidFill>
              </a:rPr>
              <a:t>training.parthenos-project.eu</a:t>
            </a:r>
            <a:endParaRPr lang="en-US" sz="1900" dirty="0" smtClean="0">
              <a:solidFill>
                <a:srgbClr val="0000FF"/>
              </a:solidFill>
            </a:endParaRPr>
          </a:p>
          <a:p>
            <a:pPr marL="0" indent="0" algn="ctr">
              <a:buNone/>
            </a:pPr>
            <a:endParaRPr lang="en-US" b="0" dirty="0" smtClean="0"/>
          </a:p>
          <a:p>
            <a:pPr marL="0" indent="0" algn="ctr">
              <a:buNone/>
            </a:pPr>
            <a:endParaRPr lang="en-US" dirty="0" smtClean="0"/>
          </a:p>
          <a:p>
            <a:pPr marL="0" indent="0" algn="ctr">
              <a:buNone/>
            </a:pPr>
            <a:endParaRPr lang="en-US" sz="2000" dirty="0">
              <a:solidFill>
                <a:srgbClr val="FF0000"/>
              </a:solidFill>
            </a:endParaRPr>
          </a:p>
        </p:txBody>
      </p:sp>
      <p:pic>
        <p:nvPicPr>
          <p:cNvPr id="5" name="Picture 4" descr="PARTHENOS_logo_w_description.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051508" y="68041"/>
            <a:ext cx="2086973" cy="679358"/>
          </a:xfrm>
          <a:prstGeom prst="rect">
            <a:avLst/>
          </a:prstGeom>
        </p:spPr>
      </p:pic>
      <p:sp>
        <p:nvSpPr>
          <p:cNvPr id="2" name="Tijdelijke aanduiding voor dianummer 1"/>
          <p:cNvSpPr>
            <a:spLocks noGrp="1"/>
          </p:cNvSpPr>
          <p:nvPr>
            <p:ph type="sldNum" sz="quarter" idx="12"/>
          </p:nvPr>
        </p:nvSpPr>
        <p:spPr/>
        <p:txBody>
          <a:bodyPr/>
          <a:lstStyle/>
          <a:p>
            <a:fld id="{70FA6FE6-D75F-2943-8BC6-A14FE74580EA}" type="slidenum">
              <a:rPr lang="en-US" smtClean="0"/>
              <a:t>69</a:t>
            </a:fld>
            <a:endParaRPr lang="en-US"/>
          </a:p>
        </p:txBody>
      </p:sp>
      <p:pic>
        <p:nvPicPr>
          <p:cNvPr id="8" name="Shape 91" descr="Logo_FHP_Horizontal.jpeg"/>
          <p:cNvPicPr preferRelativeResize="0">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969941" y="762322"/>
            <a:ext cx="2150755" cy="120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2"/>
          <p:cNvSpPr txBox="1">
            <a:spLocks/>
          </p:cNvSpPr>
          <p:nvPr/>
        </p:nvSpPr>
        <p:spPr>
          <a:xfrm>
            <a:off x="570276" y="3518566"/>
            <a:ext cx="8116524" cy="2651598"/>
          </a:xfrm>
          <a:prstGeom prst="rect">
            <a:avLst/>
          </a:prstGeom>
        </p:spPr>
        <p:txBody>
          <a:bodyPr>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de-DE" sz="2800" b="1" dirty="0" smtClean="0">
                <a:solidFill>
                  <a:srgbClr val="000090"/>
                </a:solidFill>
                <a:ea typeface="MS PGothic" charset="0"/>
              </a:rPr>
              <a:t>Never miss an update! PARTHENOS </a:t>
            </a:r>
            <a:r>
              <a:rPr lang="de-DE" sz="2800" b="1" dirty="0" err="1" smtClean="0">
                <a:solidFill>
                  <a:srgbClr val="000090"/>
                </a:solidFill>
                <a:ea typeface="MS PGothic" charset="0"/>
              </a:rPr>
              <a:t>Social</a:t>
            </a:r>
            <a:r>
              <a:rPr lang="de-DE" sz="2800" b="1" dirty="0" smtClean="0">
                <a:solidFill>
                  <a:srgbClr val="000090"/>
                </a:solidFill>
                <a:ea typeface="MS PGothic" charset="0"/>
              </a:rPr>
              <a:t> Media Kanäle: </a:t>
            </a:r>
          </a:p>
          <a:p>
            <a:pPr marL="0" indent="0">
              <a:buNone/>
            </a:pPr>
            <a:r>
              <a:rPr lang="de-DE" sz="2400" b="1" dirty="0" smtClean="0">
                <a:ea typeface="MS PGothic" charset="0"/>
              </a:rPr>
              <a:t>➽ </a:t>
            </a:r>
            <a:r>
              <a:rPr lang="de-DE" sz="2400" b="1" dirty="0" err="1" smtClean="0">
                <a:ea typeface="MS PGothic" charset="0"/>
              </a:rPr>
              <a:t>Twitter</a:t>
            </a:r>
            <a:r>
              <a:rPr lang="de-DE" sz="2400" b="1" dirty="0" smtClean="0">
                <a:ea typeface="MS PGothic" charset="0"/>
              </a:rPr>
              <a:t>: </a:t>
            </a:r>
            <a:r>
              <a:rPr lang="de-DE" sz="2400" dirty="0" smtClean="0">
                <a:ea typeface="MS PGothic" charset="0"/>
                <a:hlinkClick r:id="rId7"/>
              </a:rPr>
              <a:t>https://twitter.com/Parthenos_EU</a:t>
            </a:r>
            <a:r>
              <a:rPr lang="de-DE" sz="2400" dirty="0" smtClean="0">
                <a:ea typeface="MS PGothic" charset="0"/>
              </a:rPr>
              <a:t>  </a:t>
            </a:r>
          </a:p>
          <a:p>
            <a:pPr marL="0" indent="0">
              <a:buNone/>
            </a:pPr>
            <a:r>
              <a:rPr lang="de-DE" sz="2400" b="1" dirty="0" smtClean="0">
                <a:ea typeface="MS PGothic" charset="0"/>
              </a:rPr>
              <a:t>➽ Facebook: </a:t>
            </a:r>
            <a:r>
              <a:rPr lang="de-DE" sz="2400" dirty="0" smtClean="0">
                <a:ea typeface="MS PGothic" charset="0"/>
                <a:hlinkClick r:id="rId8"/>
              </a:rPr>
              <a:t>https://www.facebook.com/PARTHENOSproject/</a:t>
            </a:r>
            <a:r>
              <a:rPr lang="de-DE" sz="2400" dirty="0" smtClean="0">
                <a:ea typeface="MS PGothic" charset="0"/>
              </a:rPr>
              <a:t> </a:t>
            </a:r>
            <a:endParaRPr lang="en-US" sz="2400" dirty="0" smtClean="0"/>
          </a:p>
          <a:p>
            <a:pPr marL="0" indent="0">
              <a:buNone/>
            </a:pPr>
            <a:r>
              <a:rPr lang="de-DE" sz="2400" b="1" dirty="0" smtClean="0">
                <a:ea typeface="MS PGothic" charset="0"/>
              </a:rPr>
              <a:t>➽ YouTube Channel: </a:t>
            </a:r>
            <a:r>
              <a:rPr lang="de-DE" sz="2400" dirty="0" smtClean="0">
                <a:ea typeface="MS PGothic" charset="0"/>
                <a:hlinkClick r:id="rId9"/>
              </a:rPr>
              <a:t>https://www.youtube.com/channel/UCnKJnFo_IFfoAI3VH51t1hw</a:t>
            </a:r>
            <a:r>
              <a:rPr lang="de-DE" sz="2400" dirty="0" smtClean="0">
                <a:ea typeface="MS PGothic" charset="0"/>
              </a:rPr>
              <a:t> </a:t>
            </a:r>
            <a:endParaRPr lang="en-US" sz="2400" dirty="0" smtClean="0"/>
          </a:p>
          <a:p>
            <a:endParaRPr lang="en-US" dirty="0"/>
          </a:p>
        </p:txBody>
      </p:sp>
    </p:spTree>
    <p:extLst>
      <p:ext uri="{BB962C8B-B14F-4D97-AF65-F5344CB8AC3E}">
        <p14:creationId xmlns:p14="http://schemas.microsoft.com/office/powerpoint/2010/main" val="1568210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Housekeeping / Code of Conduct</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02</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7</a:t>
            </a:fld>
            <a:endParaRPr lang="en-US"/>
          </a:p>
        </p:txBody>
      </p:sp>
    </p:spTree>
    <p:extLst>
      <p:ext uri="{BB962C8B-B14F-4D97-AF65-F5344CB8AC3E}">
        <p14:creationId xmlns:p14="http://schemas.microsoft.com/office/powerpoint/2010/main" val="4106286292"/>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GB" dirty="0" smtClean="0"/>
              <a:t>Further Learning: Open Science </a:t>
            </a:r>
            <a:r>
              <a:rPr lang="en-GB" dirty="0"/>
              <a:t>/ </a:t>
            </a:r>
            <a:r>
              <a:rPr lang="en-GB" dirty="0" err="1" smtClean="0"/>
              <a:t>ReSEARCH</a:t>
            </a:r>
            <a:r>
              <a:rPr lang="en-GB" dirty="0" smtClean="0"/>
              <a:t> DATA MANAGEMENT / Work </a:t>
            </a:r>
            <a:r>
              <a:rPr lang="en-GB" dirty="0"/>
              <a:t>Flows / Services</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08</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70</a:t>
            </a:fld>
            <a:endParaRPr lang="en-US"/>
          </a:p>
        </p:txBody>
      </p:sp>
    </p:spTree>
    <p:extLst>
      <p:ext uri="{BB962C8B-B14F-4D97-AF65-F5344CB8AC3E}">
        <p14:creationId xmlns:p14="http://schemas.microsoft.com/office/powerpoint/2010/main" val="123981771"/>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buNone/>
            </a:pPr>
            <a:r>
              <a:rPr lang="en-US" sz="2400" b="1" dirty="0" smtClean="0"/>
              <a:t>Open Science in General: </a:t>
            </a:r>
          </a:p>
          <a:p>
            <a:r>
              <a:rPr lang="en-US" sz="2400" b="1" dirty="0" smtClean="0"/>
              <a:t>FOSTER Open Science Module</a:t>
            </a:r>
          </a:p>
          <a:p>
            <a:pPr>
              <a:buFont typeface="Wingdings" charset="2"/>
              <a:buChar char="Ø"/>
            </a:pPr>
            <a:r>
              <a:rPr lang="en-US" sz="2400" dirty="0" smtClean="0">
                <a:hlinkClick r:id="rId2"/>
              </a:rPr>
              <a:t>https</a:t>
            </a:r>
            <a:r>
              <a:rPr lang="en-US" sz="2400" dirty="0">
                <a:hlinkClick r:id="rId2"/>
              </a:rPr>
              <a:t>://www.fosteropenscience.eu/learning/what-is-open-</a:t>
            </a:r>
            <a:r>
              <a:rPr lang="en-US" sz="2400" dirty="0" smtClean="0">
                <a:hlinkClick r:id="rId2"/>
              </a:rPr>
              <a:t>science</a:t>
            </a:r>
            <a:r>
              <a:rPr lang="en-US" sz="2400" dirty="0" smtClean="0"/>
              <a:t> </a:t>
            </a:r>
            <a:endParaRPr lang="en-US" sz="2400" b="1" dirty="0" smtClean="0"/>
          </a:p>
          <a:p>
            <a:r>
              <a:rPr lang="en-US" sz="2400" b="1" dirty="0" smtClean="0"/>
              <a:t>Open Science MOOC (under development)</a:t>
            </a:r>
          </a:p>
          <a:p>
            <a:pPr>
              <a:buFont typeface="Wingdings" charset="2"/>
              <a:buChar char="Ø"/>
            </a:pPr>
            <a:r>
              <a:rPr lang="en-US" sz="2400" dirty="0">
                <a:hlinkClick r:id="rId3"/>
              </a:rPr>
              <a:t>https://opensciencemooc.github.io/site/</a:t>
            </a:r>
            <a:r>
              <a:rPr lang="en-US" sz="2400" dirty="0"/>
              <a:t> </a:t>
            </a:r>
            <a:endParaRPr lang="en-US" sz="2400" b="1" dirty="0" smtClean="0"/>
          </a:p>
          <a:p>
            <a:r>
              <a:rPr lang="en-US" sz="2400" b="1" dirty="0" smtClean="0"/>
              <a:t>TU Delft Open Science MOOC (starting October 30, 2018)</a:t>
            </a:r>
          </a:p>
          <a:p>
            <a:pPr>
              <a:buFont typeface="Wingdings" charset="2"/>
              <a:buChar char="Ø"/>
            </a:pPr>
            <a:r>
              <a:rPr lang="en-US" sz="2400" dirty="0">
                <a:hlinkClick r:id="rId4"/>
              </a:rPr>
              <a:t>https://online-learning.tudelft.nl/courses/open-science-sharing-your-research-with-the-world</a:t>
            </a:r>
            <a:r>
              <a:rPr lang="en-US" sz="2400" dirty="0" smtClean="0">
                <a:hlinkClick r:id="rId4"/>
              </a:rPr>
              <a:t>/</a:t>
            </a:r>
            <a:r>
              <a:rPr lang="en-US" sz="2400" dirty="0" smtClean="0"/>
              <a:t> </a:t>
            </a:r>
            <a:endParaRPr lang="en-US" sz="2400" dirty="0"/>
          </a:p>
          <a:p>
            <a:r>
              <a:rPr lang="en-US" sz="2400" b="1" dirty="0" smtClean="0"/>
              <a:t>Innovations in Scholarly Communication (Bianca Kramer &amp; </a:t>
            </a:r>
            <a:r>
              <a:rPr lang="en-US" sz="2400" b="1" dirty="0" err="1" smtClean="0"/>
              <a:t>Jeroen</a:t>
            </a:r>
            <a:r>
              <a:rPr lang="en-US" sz="2400" b="1" dirty="0" smtClean="0"/>
              <a:t> </a:t>
            </a:r>
            <a:r>
              <a:rPr lang="en-US" sz="2400" b="1" dirty="0" err="1" smtClean="0"/>
              <a:t>Bosman</a:t>
            </a:r>
            <a:r>
              <a:rPr lang="en-US" sz="2400" b="1" dirty="0" smtClean="0"/>
              <a:t>) </a:t>
            </a:r>
          </a:p>
          <a:p>
            <a:pPr>
              <a:buFont typeface="Wingdings" charset="2"/>
              <a:buChar char="Ø"/>
            </a:pPr>
            <a:r>
              <a:rPr lang="en-US" sz="2400" dirty="0">
                <a:hlinkClick r:id="rId5"/>
              </a:rPr>
              <a:t>https://101innovations.wordpress.com</a:t>
            </a:r>
            <a:r>
              <a:rPr lang="en-US" sz="2400" dirty="0" smtClean="0">
                <a:hlinkClick r:id="rId5"/>
              </a:rPr>
              <a:t>/</a:t>
            </a:r>
            <a:r>
              <a:rPr lang="en-US" sz="2400" dirty="0" smtClean="0"/>
              <a:t> </a:t>
            </a:r>
          </a:p>
          <a:p>
            <a:r>
              <a:rPr lang="en-US" sz="2400" b="1" dirty="0"/>
              <a:t>Helmholtz Open Science </a:t>
            </a:r>
            <a:r>
              <a:rPr lang="en-US" sz="2400" b="1" dirty="0" smtClean="0"/>
              <a:t>Webinars</a:t>
            </a:r>
            <a:endParaRPr lang="en-US" sz="2400" b="1" dirty="0"/>
          </a:p>
          <a:p>
            <a:pPr>
              <a:buFont typeface="Wingdings" charset="2"/>
              <a:buChar char="Ø"/>
            </a:pPr>
            <a:r>
              <a:rPr lang="en-US" sz="2400" dirty="0">
                <a:hlinkClick r:id="rId6"/>
              </a:rPr>
              <a:t>https://os.helmholtz.de/bewusstsein-schaerfen/workshops/webinare</a:t>
            </a:r>
            <a:r>
              <a:rPr lang="en-US" sz="2400" dirty="0" smtClean="0">
                <a:hlinkClick r:id="rId6"/>
              </a:rPr>
              <a:t>/</a:t>
            </a:r>
            <a:endParaRPr lang="en-US" sz="2400" dirty="0" smtClean="0"/>
          </a:p>
          <a:p>
            <a:r>
              <a:rPr lang="en-US" sz="2400" b="1" dirty="0"/>
              <a:t>European Union Open </a:t>
            </a:r>
            <a:r>
              <a:rPr lang="en-US" sz="2400" b="1" dirty="0" smtClean="0"/>
              <a:t>Science Resources </a:t>
            </a:r>
            <a:endParaRPr lang="en-US" sz="2400" b="1" dirty="0"/>
          </a:p>
          <a:p>
            <a:pPr>
              <a:buFont typeface="Wingdings" charset="2"/>
              <a:buChar char="Ø"/>
            </a:pPr>
            <a:r>
              <a:rPr lang="en-US" sz="2400" dirty="0">
                <a:hlinkClick r:id="rId7"/>
              </a:rPr>
              <a:t>https://ec.europa.eu/research/openscience/index.cfm</a:t>
            </a:r>
            <a:r>
              <a:rPr lang="en-US" sz="2400" dirty="0"/>
              <a:t> </a:t>
            </a:r>
            <a:endParaRPr lang="en-US" sz="2400"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71</a:t>
            </a:fld>
            <a:endParaRPr lang="en-US"/>
          </a:p>
        </p:txBody>
      </p:sp>
      <p:sp>
        <p:nvSpPr>
          <p:cNvPr id="5" name="Title 1"/>
          <p:cNvSpPr>
            <a:spLocks noGrp="1"/>
          </p:cNvSpPr>
          <p:nvPr>
            <p:ph type="title"/>
          </p:nvPr>
        </p:nvSpPr>
        <p:spPr>
          <a:xfrm>
            <a:off x="457200" y="274638"/>
            <a:ext cx="8229600" cy="1143000"/>
          </a:xfrm>
        </p:spPr>
        <p:txBody>
          <a:bodyPr>
            <a:normAutofit/>
          </a:bodyPr>
          <a:lstStyle/>
          <a:p>
            <a:pPr algn="l"/>
            <a:r>
              <a:rPr lang="en-US" b="1" dirty="0" smtClean="0"/>
              <a:t>Further Learning</a:t>
            </a:r>
            <a:endParaRPr lang="en-US" b="1" dirty="0"/>
          </a:p>
        </p:txBody>
      </p:sp>
    </p:spTree>
    <p:extLst>
      <p:ext uri="{BB962C8B-B14F-4D97-AF65-F5344CB8AC3E}">
        <p14:creationId xmlns:p14="http://schemas.microsoft.com/office/powerpoint/2010/main" val="33926303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pPr>
            <a:r>
              <a:rPr lang="en-US" sz="2400" b="1" dirty="0" smtClean="0"/>
              <a:t>Research Data Management</a:t>
            </a:r>
          </a:p>
          <a:p>
            <a:r>
              <a:rPr lang="en-US" sz="2400" b="1" dirty="0" smtClean="0"/>
              <a:t>PARTHENOS Module “Manage</a:t>
            </a:r>
            <a:r>
              <a:rPr lang="en-US" sz="2400" b="1" dirty="0"/>
              <a:t>, Improve and Open Up Your Research </a:t>
            </a:r>
            <a:r>
              <a:rPr lang="en-US" sz="2400" b="1" dirty="0" smtClean="0"/>
              <a:t>Data” (</a:t>
            </a:r>
            <a:r>
              <a:rPr lang="en-US" sz="2400" b="1" dirty="0" err="1" smtClean="0"/>
              <a:t>eHeritage</a:t>
            </a:r>
            <a:r>
              <a:rPr lang="en-US" sz="2400" b="1" dirty="0" smtClean="0"/>
              <a:t> and </a:t>
            </a:r>
            <a:r>
              <a:rPr lang="en-US" sz="2400" b="1" dirty="0" err="1" smtClean="0"/>
              <a:t>eHumanities</a:t>
            </a:r>
            <a:r>
              <a:rPr lang="en-US" sz="2400" b="1" dirty="0" smtClean="0"/>
              <a:t>) </a:t>
            </a:r>
            <a:endParaRPr lang="en-US" sz="2400" dirty="0" smtClean="0"/>
          </a:p>
          <a:p>
            <a:pPr>
              <a:buFont typeface="Wingdings" charset="2"/>
              <a:buChar char="Ø"/>
            </a:pPr>
            <a:r>
              <a:rPr lang="en-US" sz="2400" dirty="0">
                <a:hlinkClick r:id="rId2"/>
              </a:rPr>
              <a:t>http://training.parthenos-project.eu/sample-page/manage-improve-and-open-up-your-research-and-data</a:t>
            </a:r>
            <a:r>
              <a:rPr lang="en-US" sz="2400" dirty="0" smtClean="0">
                <a:hlinkClick r:id="rId2"/>
              </a:rPr>
              <a:t>/</a:t>
            </a:r>
            <a:r>
              <a:rPr lang="en-US" sz="2400" dirty="0" smtClean="0"/>
              <a:t> </a:t>
            </a:r>
          </a:p>
          <a:p>
            <a:r>
              <a:rPr lang="en-US" sz="2400" b="1" dirty="0" smtClean="0"/>
              <a:t>PARTHENOS </a:t>
            </a:r>
            <a:r>
              <a:rPr lang="en-US" sz="2400" b="1" dirty="0" err="1" smtClean="0"/>
              <a:t>Submodule</a:t>
            </a:r>
            <a:r>
              <a:rPr lang="en-US" sz="2400" b="1" dirty="0" smtClean="0"/>
              <a:t> “Research Impact”</a:t>
            </a:r>
          </a:p>
          <a:p>
            <a:pPr>
              <a:buFont typeface="Wingdings" charset="2"/>
              <a:buChar char="Ø"/>
            </a:pPr>
            <a:r>
              <a:rPr lang="en-US" sz="2400" dirty="0" smtClean="0">
                <a:hlinkClick r:id="rId3"/>
              </a:rPr>
              <a:t>http</a:t>
            </a:r>
            <a:r>
              <a:rPr lang="en-US" sz="2400" dirty="0">
                <a:hlinkClick r:id="rId3"/>
              </a:rPr>
              <a:t>://training.parthenos-project.eu/sample-page/intro-to-ri/research-impact</a:t>
            </a:r>
            <a:r>
              <a:rPr lang="en-US" sz="2400" dirty="0" smtClean="0">
                <a:hlinkClick r:id="rId3"/>
              </a:rPr>
              <a:t>/</a:t>
            </a:r>
            <a:r>
              <a:rPr lang="en-US" sz="2400" dirty="0" smtClean="0"/>
              <a:t> </a:t>
            </a:r>
          </a:p>
          <a:p>
            <a:r>
              <a:rPr lang="en-US" sz="2400" b="1" dirty="0"/>
              <a:t>OSODOS Open Science Training Handbook (Open Science, Open Data, Open </a:t>
            </a:r>
            <a:r>
              <a:rPr lang="en-US" sz="2400" b="1" dirty="0" smtClean="0"/>
              <a:t>Source)</a:t>
            </a:r>
          </a:p>
          <a:p>
            <a:pPr>
              <a:buFont typeface="Wingdings" charset="2"/>
              <a:buChar char="Ø"/>
            </a:pPr>
            <a:r>
              <a:rPr lang="en-US" sz="2400" dirty="0" smtClean="0"/>
              <a:t>http</a:t>
            </a:r>
            <a:r>
              <a:rPr lang="en-US" sz="2400" dirty="0"/>
              <a:t>://</a:t>
            </a:r>
            <a:r>
              <a:rPr lang="en-US" sz="2400" dirty="0" err="1"/>
              <a:t>osodos.org</a:t>
            </a:r>
            <a:r>
              <a:rPr lang="en-US" sz="2400" dirty="0"/>
              <a:t>; </a:t>
            </a:r>
            <a:r>
              <a:rPr lang="en-US" sz="2400" dirty="0">
                <a:hlinkClick r:id="rId4"/>
              </a:rPr>
              <a:t>https://pfern.github.io/OSODOS/gitbook</a:t>
            </a:r>
            <a:r>
              <a:rPr lang="en-US" sz="2400" dirty="0" smtClean="0">
                <a:hlinkClick r:id="rId4"/>
              </a:rPr>
              <a:t>/</a:t>
            </a:r>
            <a:r>
              <a:rPr lang="en-US" sz="2400" dirty="0" smtClean="0"/>
              <a:t> </a:t>
            </a:r>
          </a:p>
          <a:p>
            <a:r>
              <a:rPr lang="en-US" sz="2400" b="1" dirty="0" smtClean="0"/>
              <a:t>Research Data Management Promotional Material</a:t>
            </a:r>
          </a:p>
          <a:p>
            <a:pPr>
              <a:buFont typeface="Wingdings" charset="2"/>
              <a:buChar char="Ø"/>
            </a:pPr>
            <a:r>
              <a:rPr lang="en-US" sz="2400" dirty="0">
                <a:hlinkClick r:id="rId5"/>
              </a:rPr>
              <a:t>https://rdmpromotion.rbind.io</a:t>
            </a:r>
            <a:r>
              <a:rPr lang="en-US" sz="2400" dirty="0" smtClean="0">
                <a:hlinkClick r:id="rId5"/>
              </a:rPr>
              <a:t>/</a:t>
            </a:r>
            <a:r>
              <a:rPr lang="en-US" sz="2400" dirty="0" smtClean="0"/>
              <a:t>    </a:t>
            </a:r>
          </a:p>
        </p:txBody>
      </p:sp>
      <p:sp>
        <p:nvSpPr>
          <p:cNvPr id="4" name="Slide Number Placeholder 3"/>
          <p:cNvSpPr>
            <a:spLocks noGrp="1"/>
          </p:cNvSpPr>
          <p:nvPr>
            <p:ph type="sldNum" sz="quarter" idx="12"/>
          </p:nvPr>
        </p:nvSpPr>
        <p:spPr/>
        <p:txBody>
          <a:bodyPr/>
          <a:lstStyle/>
          <a:p>
            <a:fld id="{70FA6FE6-D75F-2943-8BC6-A14FE74580EA}" type="slidenum">
              <a:rPr lang="en-US" smtClean="0"/>
              <a:t>72</a:t>
            </a:fld>
            <a:endParaRPr lang="en-US"/>
          </a:p>
        </p:txBody>
      </p:sp>
      <p:sp>
        <p:nvSpPr>
          <p:cNvPr id="6" name="Title 1"/>
          <p:cNvSpPr>
            <a:spLocks noGrp="1"/>
          </p:cNvSpPr>
          <p:nvPr>
            <p:ph type="title"/>
          </p:nvPr>
        </p:nvSpPr>
        <p:spPr>
          <a:xfrm>
            <a:off x="457200" y="274638"/>
            <a:ext cx="8229600" cy="1143000"/>
          </a:xfrm>
        </p:spPr>
        <p:txBody>
          <a:bodyPr>
            <a:normAutofit/>
          </a:bodyPr>
          <a:lstStyle/>
          <a:p>
            <a:pPr algn="l"/>
            <a:r>
              <a:rPr lang="en-US" b="1" dirty="0" smtClean="0"/>
              <a:t>Further Learning</a:t>
            </a:r>
            <a:endParaRPr lang="en-US" b="1" dirty="0"/>
          </a:p>
        </p:txBody>
      </p:sp>
    </p:spTree>
    <p:extLst>
      <p:ext uri="{BB962C8B-B14F-4D97-AF65-F5344CB8AC3E}">
        <p14:creationId xmlns:p14="http://schemas.microsoft.com/office/powerpoint/2010/main" val="41211039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b="1" dirty="0" smtClean="0"/>
              <a:t>FAIR Principles</a:t>
            </a:r>
          </a:p>
          <a:p>
            <a:r>
              <a:rPr lang="en-US" sz="2400" dirty="0" smtClean="0">
                <a:solidFill>
                  <a:srgbClr val="000000"/>
                </a:solidFill>
              </a:rPr>
              <a:t>Wilkinson</a:t>
            </a:r>
            <a:r>
              <a:rPr lang="en-US" sz="2400" dirty="0">
                <a:solidFill>
                  <a:srgbClr val="000000"/>
                </a:solidFill>
              </a:rPr>
              <a:t>, Mark D. et al. </a:t>
            </a:r>
            <a:r>
              <a:rPr lang="en-US" sz="2400" dirty="0" smtClean="0">
                <a:solidFill>
                  <a:srgbClr val="000000"/>
                </a:solidFill>
              </a:rPr>
              <a:t>2016, The </a:t>
            </a:r>
            <a:r>
              <a:rPr lang="en-US" sz="2400" dirty="0">
                <a:solidFill>
                  <a:srgbClr val="000000"/>
                </a:solidFill>
              </a:rPr>
              <a:t>FAIR Guiding Principles for Scientific Data Management and </a:t>
            </a:r>
            <a:r>
              <a:rPr lang="en-US" sz="2400" dirty="0" smtClean="0">
                <a:solidFill>
                  <a:srgbClr val="000000"/>
                </a:solidFill>
              </a:rPr>
              <a:t>Stewardship, in: </a:t>
            </a:r>
            <a:r>
              <a:rPr lang="it-IT" sz="2400" i="1" dirty="0" err="1">
                <a:solidFill>
                  <a:srgbClr val="000000"/>
                </a:solidFill>
              </a:rPr>
              <a:t>Scientific</a:t>
            </a:r>
            <a:r>
              <a:rPr lang="it-IT" sz="2400" i="1" dirty="0">
                <a:solidFill>
                  <a:srgbClr val="000000"/>
                </a:solidFill>
              </a:rPr>
              <a:t> Data</a:t>
            </a:r>
            <a:r>
              <a:rPr lang="it-IT" sz="2400" dirty="0">
                <a:solidFill>
                  <a:srgbClr val="000000"/>
                </a:solidFill>
              </a:rPr>
              <a:t>, Nr. 3. </a:t>
            </a:r>
            <a:endParaRPr lang="it-IT" sz="2400" dirty="0" smtClean="0">
              <a:solidFill>
                <a:srgbClr val="000000"/>
              </a:solidFill>
            </a:endParaRPr>
          </a:p>
          <a:p>
            <a:pPr>
              <a:buFont typeface="Wingdings" charset="2"/>
              <a:buChar char="Ø"/>
            </a:pPr>
            <a:r>
              <a:rPr lang="it-IT" sz="2400" dirty="0" smtClean="0">
                <a:solidFill>
                  <a:srgbClr val="000000"/>
                </a:solidFill>
                <a:hlinkClick r:id="rId2"/>
              </a:rPr>
              <a:t>https</a:t>
            </a:r>
            <a:r>
              <a:rPr lang="it-IT" sz="2400" dirty="0">
                <a:solidFill>
                  <a:srgbClr val="000000"/>
                </a:solidFill>
                <a:hlinkClick r:id="rId2"/>
              </a:rPr>
              <a:t>://doi.org/10.1038/sdata.2016.18</a:t>
            </a:r>
            <a:endParaRPr lang="it-IT" sz="2400" dirty="0">
              <a:solidFill>
                <a:srgbClr val="000000"/>
              </a:solidFill>
            </a:endParaRPr>
          </a:p>
          <a:p>
            <a:r>
              <a:rPr lang="de-DE" sz="2400" dirty="0" smtClean="0">
                <a:solidFill>
                  <a:srgbClr val="000000"/>
                </a:solidFill>
              </a:rPr>
              <a:t>Explanation </a:t>
            </a:r>
            <a:r>
              <a:rPr lang="de-DE" sz="2400" dirty="0" err="1" smtClean="0">
                <a:solidFill>
                  <a:srgbClr val="000000"/>
                </a:solidFill>
              </a:rPr>
              <a:t>of</a:t>
            </a:r>
            <a:r>
              <a:rPr lang="de-DE" sz="2400" dirty="0" smtClean="0">
                <a:solidFill>
                  <a:srgbClr val="000000"/>
                </a:solidFill>
              </a:rPr>
              <a:t> FAIR </a:t>
            </a:r>
            <a:r>
              <a:rPr lang="de-DE" sz="2400" dirty="0" err="1" smtClean="0">
                <a:solidFill>
                  <a:srgbClr val="000000"/>
                </a:solidFill>
              </a:rPr>
              <a:t>principles</a:t>
            </a:r>
            <a:r>
              <a:rPr lang="de-DE" sz="2400" dirty="0" smtClean="0">
                <a:solidFill>
                  <a:srgbClr val="000000"/>
                </a:solidFill>
              </a:rPr>
              <a:t> </a:t>
            </a:r>
            <a:r>
              <a:rPr lang="de-DE" sz="2400" dirty="0" err="1" smtClean="0">
                <a:solidFill>
                  <a:srgbClr val="000000"/>
                </a:solidFill>
              </a:rPr>
              <a:t>of</a:t>
            </a:r>
            <a:r>
              <a:rPr lang="de-DE" sz="2400" dirty="0" smtClean="0">
                <a:solidFill>
                  <a:srgbClr val="000000"/>
                </a:solidFill>
              </a:rPr>
              <a:t> Swiss National Science </a:t>
            </a:r>
            <a:r>
              <a:rPr lang="de-DE" sz="2400" dirty="0" err="1" smtClean="0">
                <a:solidFill>
                  <a:srgbClr val="000000"/>
                </a:solidFill>
              </a:rPr>
              <a:t>Foundation</a:t>
            </a:r>
            <a:r>
              <a:rPr lang="de-DE" sz="2400" dirty="0" smtClean="0">
                <a:solidFill>
                  <a:srgbClr val="000000"/>
                </a:solidFill>
              </a:rPr>
              <a:t> SNF</a:t>
            </a:r>
          </a:p>
          <a:p>
            <a:pPr>
              <a:buFont typeface="Wingdings" charset="2"/>
              <a:buChar char="Ø"/>
            </a:pPr>
            <a:r>
              <a:rPr lang="de-DE" sz="2400" dirty="0" smtClean="0">
                <a:solidFill>
                  <a:srgbClr val="000000"/>
                </a:solidFill>
                <a:hlinkClick r:id="rId3"/>
              </a:rPr>
              <a:t>http</a:t>
            </a:r>
            <a:r>
              <a:rPr lang="de-DE" sz="2400" dirty="0">
                <a:solidFill>
                  <a:srgbClr val="000000"/>
                </a:solidFill>
                <a:hlinkClick r:id="rId3"/>
              </a:rPr>
              <a:t>://www.snf.ch/SiteCollectionDocuments/</a:t>
            </a:r>
            <a:r>
              <a:rPr lang="de-DE" sz="2400" dirty="0" smtClean="0">
                <a:solidFill>
                  <a:srgbClr val="000000"/>
                </a:solidFill>
                <a:hlinkClick r:id="rId3"/>
              </a:rPr>
              <a:t>FAIR_principles_translation_SNSF_logo.pdf</a:t>
            </a:r>
            <a:endParaRPr lang="de-DE" sz="2400" dirty="0" smtClean="0">
              <a:solidFill>
                <a:srgbClr val="000000"/>
              </a:solidFill>
            </a:endParaRPr>
          </a:p>
          <a:p>
            <a:r>
              <a:rPr lang="de-DE" sz="2400" dirty="0" smtClean="0">
                <a:solidFill>
                  <a:srgbClr val="000000"/>
                </a:solidFill>
              </a:rPr>
              <a:t>Mons, </a:t>
            </a:r>
            <a:r>
              <a:rPr lang="de-DE" sz="2400" dirty="0" err="1" smtClean="0">
                <a:solidFill>
                  <a:srgbClr val="000000"/>
                </a:solidFill>
              </a:rPr>
              <a:t>Barend</a:t>
            </a:r>
            <a:r>
              <a:rPr lang="de-DE" sz="2400" dirty="0" smtClean="0">
                <a:solidFill>
                  <a:srgbClr val="000000"/>
                </a:solidFill>
              </a:rPr>
              <a:t>, </a:t>
            </a:r>
            <a:r>
              <a:rPr lang="de-DE" sz="2400" i="1" dirty="0" smtClean="0">
                <a:solidFill>
                  <a:srgbClr val="000000"/>
                </a:solidFill>
              </a:rPr>
              <a:t>Data </a:t>
            </a:r>
            <a:r>
              <a:rPr lang="de-DE" sz="2400" i="1" dirty="0" err="1" smtClean="0">
                <a:solidFill>
                  <a:srgbClr val="000000"/>
                </a:solidFill>
              </a:rPr>
              <a:t>Stewardship</a:t>
            </a:r>
            <a:r>
              <a:rPr lang="de-DE" sz="2400" i="1" dirty="0" smtClean="0">
                <a:solidFill>
                  <a:srgbClr val="000000"/>
                </a:solidFill>
              </a:rPr>
              <a:t> </a:t>
            </a:r>
            <a:r>
              <a:rPr lang="de-DE" sz="2400" i="1" dirty="0" err="1" smtClean="0">
                <a:solidFill>
                  <a:srgbClr val="000000"/>
                </a:solidFill>
              </a:rPr>
              <a:t>for</a:t>
            </a:r>
            <a:r>
              <a:rPr lang="de-DE" sz="2400" i="1" dirty="0" smtClean="0">
                <a:solidFill>
                  <a:srgbClr val="000000"/>
                </a:solidFill>
              </a:rPr>
              <a:t> Open Science: </a:t>
            </a:r>
            <a:r>
              <a:rPr lang="de-DE" sz="2400" i="1" dirty="0" err="1" smtClean="0">
                <a:solidFill>
                  <a:srgbClr val="000000"/>
                </a:solidFill>
              </a:rPr>
              <a:t>Implementing</a:t>
            </a:r>
            <a:r>
              <a:rPr lang="de-DE" sz="2400" i="1" dirty="0" smtClean="0">
                <a:solidFill>
                  <a:srgbClr val="000000"/>
                </a:solidFill>
              </a:rPr>
              <a:t> FAIR </a:t>
            </a:r>
            <a:r>
              <a:rPr lang="de-DE" sz="2400" i="1" dirty="0" err="1" smtClean="0">
                <a:solidFill>
                  <a:srgbClr val="000000"/>
                </a:solidFill>
              </a:rPr>
              <a:t>Principles</a:t>
            </a:r>
            <a:r>
              <a:rPr lang="de-DE" sz="2400" dirty="0" smtClean="0">
                <a:solidFill>
                  <a:srgbClr val="000000"/>
                </a:solidFill>
              </a:rPr>
              <a:t>, 2018</a:t>
            </a:r>
          </a:p>
          <a:p>
            <a:endParaRPr lang="de-DE" sz="2400" dirty="0">
              <a:solidFill>
                <a:srgbClr val="000000"/>
              </a:solidFill>
            </a:endParaRPr>
          </a:p>
          <a:p>
            <a:pPr>
              <a:buFont typeface="Wingdings" charset="2"/>
              <a:buChar char="Ø"/>
            </a:pPr>
            <a:endParaRPr lang="en-US" sz="2400"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73</a:t>
            </a:fld>
            <a:endParaRPr lang="en-US"/>
          </a:p>
        </p:txBody>
      </p:sp>
      <p:sp>
        <p:nvSpPr>
          <p:cNvPr id="6" name="Title 1"/>
          <p:cNvSpPr>
            <a:spLocks noGrp="1"/>
          </p:cNvSpPr>
          <p:nvPr>
            <p:ph type="title"/>
          </p:nvPr>
        </p:nvSpPr>
        <p:spPr>
          <a:xfrm>
            <a:off x="457200" y="274638"/>
            <a:ext cx="8229600" cy="1143000"/>
          </a:xfrm>
        </p:spPr>
        <p:txBody>
          <a:bodyPr>
            <a:normAutofit/>
          </a:bodyPr>
          <a:lstStyle/>
          <a:p>
            <a:pPr algn="l"/>
            <a:r>
              <a:rPr lang="en-US" b="1" dirty="0" smtClean="0"/>
              <a:t>Further Learning</a:t>
            </a:r>
            <a:endParaRPr lang="en-US" b="1" dirty="0"/>
          </a:p>
        </p:txBody>
      </p:sp>
    </p:spTree>
    <p:extLst>
      <p:ext uri="{BB962C8B-B14F-4D97-AF65-F5344CB8AC3E}">
        <p14:creationId xmlns:p14="http://schemas.microsoft.com/office/powerpoint/2010/main" val="351892393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sz="2400" b="1" dirty="0" smtClean="0"/>
              <a:t>Licensing / Legal Aspects</a:t>
            </a:r>
          </a:p>
          <a:p>
            <a:r>
              <a:rPr lang="en-US" sz="2400" b="1" dirty="0" smtClean="0"/>
              <a:t>Kreutzer, Open Content </a:t>
            </a:r>
            <a:r>
              <a:rPr lang="mr-IN" sz="2400" b="1" dirty="0" smtClean="0"/>
              <a:t>–</a:t>
            </a:r>
            <a:r>
              <a:rPr lang="en-US" sz="2400" b="1" dirty="0" smtClean="0"/>
              <a:t> A Practical Guide to Using Creative Commons Licenses, 2014 </a:t>
            </a:r>
            <a:endParaRPr lang="en-US" sz="2400" dirty="0" smtClean="0"/>
          </a:p>
          <a:p>
            <a:pPr>
              <a:buFont typeface="Wingdings" charset="2"/>
              <a:buChar char="Ø"/>
            </a:pPr>
            <a:r>
              <a:rPr lang="en-US" sz="2400" dirty="0">
                <a:hlinkClick r:id="rId2"/>
              </a:rPr>
              <a:t>https://irights.info/wp-content/uploads/2014/11/</a:t>
            </a:r>
            <a:r>
              <a:rPr lang="en-US" sz="2400" dirty="0" smtClean="0">
                <a:hlinkClick r:id="rId2"/>
              </a:rPr>
              <a:t>Open_Content_A_Practical_Guide_to_Using_Open_Content_Licences_web.pdf</a:t>
            </a:r>
            <a:r>
              <a:rPr lang="en-US" sz="2400" dirty="0" smtClean="0"/>
              <a:t> </a:t>
            </a:r>
            <a:endParaRPr lang="en-US" sz="2400" dirty="0"/>
          </a:p>
          <a:p>
            <a:r>
              <a:rPr lang="en-US" sz="2400" dirty="0" smtClean="0"/>
              <a:t>ARDC, Research </a:t>
            </a:r>
            <a:r>
              <a:rPr lang="en-US" sz="2400" dirty="0"/>
              <a:t>Data Rights Management Guide </a:t>
            </a:r>
            <a:r>
              <a:rPr lang="en-US" sz="2400" dirty="0" smtClean="0"/>
              <a:t>(ARDC </a:t>
            </a:r>
            <a:r>
              <a:rPr lang="en-US" sz="2400" dirty="0"/>
              <a:t>Guides </a:t>
            </a:r>
            <a:r>
              <a:rPr lang="en-US" sz="2400" dirty="0" smtClean="0"/>
              <a:t>)</a:t>
            </a:r>
            <a:r>
              <a:rPr lang="en-US" sz="2400" dirty="0"/>
              <a:t>,</a:t>
            </a:r>
            <a:r>
              <a:rPr lang="en-US" sz="2400" dirty="0" smtClean="0"/>
              <a:t> </a:t>
            </a:r>
            <a:r>
              <a:rPr lang="en-US" sz="2400" dirty="0"/>
              <a:t>September 2018 </a:t>
            </a:r>
            <a:endParaRPr lang="en-US" sz="2400" dirty="0" smtClean="0"/>
          </a:p>
          <a:p>
            <a:pPr>
              <a:buFont typeface="Wingdings" charset="2"/>
              <a:buChar char="Ø"/>
            </a:pPr>
            <a:r>
              <a:rPr lang="en-US" sz="2400" dirty="0">
                <a:hlinkClick r:id="rId3"/>
              </a:rPr>
              <a:t>https://www.ands.org.au/guides/research-data-rights-</a:t>
            </a:r>
            <a:r>
              <a:rPr lang="en-US" sz="2400" dirty="0" smtClean="0">
                <a:hlinkClick r:id="rId3"/>
              </a:rPr>
              <a:t>management</a:t>
            </a:r>
            <a:r>
              <a:rPr lang="en-US" sz="2400" dirty="0" smtClean="0"/>
              <a:t> </a:t>
            </a:r>
          </a:p>
          <a:p>
            <a:r>
              <a:rPr lang="en-US" sz="2400" b="1" dirty="0"/>
              <a:t>CLARIN-D Language Resources Legal Issues </a:t>
            </a:r>
            <a:r>
              <a:rPr lang="en-US" sz="2400" b="1" dirty="0" smtClean="0"/>
              <a:t>Bibliography</a:t>
            </a:r>
            <a:endParaRPr lang="en-US" sz="2400" dirty="0" smtClean="0"/>
          </a:p>
          <a:p>
            <a:pPr>
              <a:buFont typeface="Wingdings" charset="2"/>
              <a:buChar char="Ø"/>
            </a:pPr>
            <a:r>
              <a:rPr lang="en-US" sz="2400" dirty="0" smtClean="0">
                <a:hlinkClick r:id="rId4"/>
              </a:rPr>
              <a:t>https</a:t>
            </a:r>
            <a:r>
              <a:rPr lang="en-US" sz="2400" dirty="0">
                <a:hlinkClick r:id="rId4"/>
              </a:rPr>
              <a:t>://www.clarin-d.net/de/legal-issues-</a:t>
            </a:r>
            <a:r>
              <a:rPr lang="en-US" sz="2400" dirty="0" smtClean="0">
                <a:hlinkClick r:id="rId4"/>
              </a:rPr>
              <a:t>bibleography</a:t>
            </a:r>
            <a:r>
              <a:rPr lang="en-US" sz="2400" dirty="0" smtClean="0"/>
              <a:t> </a:t>
            </a:r>
          </a:p>
        </p:txBody>
      </p:sp>
      <p:sp>
        <p:nvSpPr>
          <p:cNvPr id="4" name="Slide Number Placeholder 3"/>
          <p:cNvSpPr>
            <a:spLocks noGrp="1"/>
          </p:cNvSpPr>
          <p:nvPr>
            <p:ph type="sldNum" sz="quarter" idx="12"/>
          </p:nvPr>
        </p:nvSpPr>
        <p:spPr/>
        <p:txBody>
          <a:bodyPr/>
          <a:lstStyle/>
          <a:p>
            <a:fld id="{70FA6FE6-D75F-2943-8BC6-A14FE74580EA}" type="slidenum">
              <a:rPr lang="en-US" smtClean="0"/>
              <a:t>74</a:t>
            </a:fld>
            <a:endParaRPr lang="en-US"/>
          </a:p>
        </p:txBody>
      </p:sp>
      <p:sp>
        <p:nvSpPr>
          <p:cNvPr id="6" name="Title 1"/>
          <p:cNvSpPr>
            <a:spLocks noGrp="1"/>
          </p:cNvSpPr>
          <p:nvPr>
            <p:ph type="title"/>
          </p:nvPr>
        </p:nvSpPr>
        <p:spPr>
          <a:xfrm>
            <a:off x="457200" y="274638"/>
            <a:ext cx="8229600" cy="1143000"/>
          </a:xfrm>
        </p:spPr>
        <p:txBody>
          <a:bodyPr>
            <a:normAutofit/>
          </a:bodyPr>
          <a:lstStyle/>
          <a:p>
            <a:pPr algn="l"/>
            <a:r>
              <a:rPr lang="en-US" b="1" dirty="0" smtClean="0"/>
              <a:t>Further Learning</a:t>
            </a:r>
            <a:endParaRPr lang="en-US" b="1" dirty="0"/>
          </a:p>
        </p:txBody>
      </p:sp>
    </p:spTree>
    <p:extLst>
      <p:ext uri="{BB962C8B-B14F-4D97-AF65-F5344CB8AC3E}">
        <p14:creationId xmlns:p14="http://schemas.microsoft.com/office/powerpoint/2010/main" val="30323044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b="1" dirty="0" smtClean="0"/>
              <a:t>Open </a:t>
            </a:r>
            <a:r>
              <a:rPr lang="en-US" sz="2400" b="1" dirty="0"/>
              <a:t>Knowledge </a:t>
            </a:r>
            <a:r>
              <a:rPr lang="en-US" sz="2400" b="1" dirty="0" smtClean="0"/>
              <a:t>Foundation</a:t>
            </a:r>
          </a:p>
          <a:p>
            <a:pPr>
              <a:buFont typeface="Wingdings" charset="2"/>
              <a:buChar char="Ø"/>
            </a:pPr>
            <a:r>
              <a:rPr lang="en-US" sz="2400" dirty="0" smtClean="0">
                <a:hlinkClick r:id="rId2"/>
              </a:rPr>
              <a:t>https</a:t>
            </a:r>
            <a:r>
              <a:rPr lang="en-US" sz="2400" dirty="0">
                <a:hlinkClick r:id="rId2"/>
              </a:rPr>
              <a:t>://okfn.org</a:t>
            </a:r>
            <a:r>
              <a:rPr lang="en-US" sz="2400" dirty="0" smtClean="0">
                <a:hlinkClick r:id="rId2"/>
              </a:rPr>
              <a:t>/</a:t>
            </a:r>
            <a:r>
              <a:rPr lang="en-US" sz="2400" dirty="0" smtClean="0"/>
              <a:t> </a:t>
            </a:r>
            <a:endParaRPr lang="en-US" sz="2400" dirty="0"/>
          </a:p>
          <a:p>
            <a:r>
              <a:rPr lang="en-US" sz="2400" b="1" dirty="0" smtClean="0"/>
              <a:t>Research Data Alliance</a:t>
            </a:r>
          </a:p>
          <a:p>
            <a:pPr>
              <a:buFont typeface="Wingdings" charset="2"/>
              <a:buChar char="Ø"/>
            </a:pPr>
            <a:r>
              <a:rPr lang="en-US" sz="2400" dirty="0" smtClean="0"/>
              <a:t>https://</a:t>
            </a:r>
            <a:r>
              <a:rPr lang="en-US" sz="2400" dirty="0" err="1" smtClean="0"/>
              <a:t>www.rd-alliance.org</a:t>
            </a:r>
            <a:r>
              <a:rPr lang="en-US" sz="2400" dirty="0" smtClean="0"/>
              <a:t>/ </a:t>
            </a:r>
          </a:p>
          <a:p>
            <a:r>
              <a:rPr lang="en-US" sz="2400" b="1" dirty="0" smtClean="0"/>
              <a:t>Generation R</a:t>
            </a:r>
            <a:r>
              <a:rPr lang="en-US" sz="2400" dirty="0" smtClean="0"/>
              <a:t> (Open Science Discourse Platform)</a:t>
            </a:r>
          </a:p>
          <a:p>
            <a:pPr>
              <a:buFont typeface="Wingdings" charset="2"/>
              <a:buChar char="Ø"/>
            </a:pPr>
            <a:r>
              <a:rPr lang="en-US" sz="2400" dirty="0" smtClean="0">
                <a:hlinkClick r:id="rId3"/>
              </a:rPr>
              <a:t>http</a:t>
            </a:r>
            <a:r>
              <a:rPr lang="en-US" sz="2400" dirty="0">
                <a:hlinkClick r:id="rId3"/>
              </a:rPr>
              <a:t>://</a:t>
            </a:r>
            <a:r>
              <a:rPr lang="en-US" sz="2400" dirty="0" smtClean="0">
                <a:hlinkClick r:id="rId3"/>
              </a:rPr>
              <a:t>genr.eu</a:t>
            </a:r>
            <a:r>
              <a:rPr lang="en-US" sz="2400" dirty="0" smtClean="0"/>
              <a:t> </a:t>
            </a:r>
          </a:p>
          <a:p>
            <a:r>
              <a:rPr lang="de-DE" sz="2400" b="1" dirty="0"/>
              <a:t>GO FAIR </a:t>
            </a:r>
            <a:r>
              <a:rPr lang="de-DE" sz="2400" b="1" dirty="0" smtClean="0"/>
              <a:t>Initiative </a:t>
            </a:r>
          </a:p>
          <a:p>
            <a:pPr>
              <a:buFont typeface="Wingdings" charset="2"/>
              <a:buChar char="Ø"/>
            </a:pPr>
            <a:r>
              <a:rPr lang="de-DE" sz="2400" dirty="0" smtClean="0">
                <a:hlinkClick r:id="rId4"/>
              </a:rPr>
              <a:t>https</a:t>
            </a:r>
            <a:r>
              <a:rPr lang="de-DE" sz="2400" dirty="0">
                <a:hlinkClick r:id="rId4"/>
              </a:rPr>
              <a:t>://www.go-fair.org</a:t>
            </a:r>
            <a:r>
              <a:rPr lang="de-DE" sz="2400" dirty="0" smtClean="0">
                <a:hlinkClick r:id="rId4"/>
              </a:rPr>
              <a:t>/</a:t>
            </a:r>
            <a:endParaRPr lang="de-DE" sz="2400" dirty="0" smtClean="0"/>
          </a:p>
          <a:p>
            <a:r>
              <a:rPr lang="de-DE" sz="2400" b="1" dirty="0" err="1" smtClean="0"/>
              <a:t>Collections</a:t>
            </a:r>
            <a:r>
              <a:rPr lang="de-DE" sz="2400" b="1" dirty="0" smtClean="0"/>
              <a:t> </a:t>
            </a:r>
            <a:r>
              <a:rPr lang="de-DE" sz="2400" b="1" dirty="0" err="1" smtClean="0"/>
              <a:t>as</a:t>
            </a:r>
            <a:r>
              <a:rPr lang="de-DE" sz="2400" b="1" dirty="0" smtClean="0"/>
              <a:t> Data</a:t>
            </a:r>
          </a:p>
          <a:p>
            <a:pPr>
              <a:buFont typeface="Wingdings" charset="2"/>
              <a:buChar char="Ø"/>
            </a:pPr>
            <a:r>
              <a:rPr lang="de-DE" sz="2400" dirty="0" smtClean="0"/>
              <a:t>https</a:t>
            </a:r>
            <a:r>
              <a:rPr lang="de-DE" sz="2400" dirty="0"/>
              <a:t>://</a:t>
            </a:r>
            <a:r>
              <a:rPr lang="de-DE" sz="2400" dirty="0" err="1"/>
              <a:t>collectionsasdata.github.io</a:t>
            </a:r>
            <a:r>
              <a:rPr lang="de-DE" sz="2400" dirty="0"/>
              <a:t>/</a:t>
            </a:r>
          </a:p>
          <a:p>
            <a:pPr>
              <a:buFont typeface="Wingdings" charset="2"/>
              <a:buChar char="Ø"/>
            </a:pPr>
            <a:endParaRPr lang="en-US" sz="2400"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75</a:t>
            </a:fld>
            <a:endParaRPr lang="en-US"/>
          </a:p>
        </p:txBody>
      </p:sp>
      <p:sp>
        <p:nvSpPr>
          <p:cNvPr id="5" name="Title 1"/>
          <p:cNvSpPr>
            <a:spLocks noGrp="1"/>
          </p:cNvSpPr>
          <p:nvPr>
            <p:ph type="title"/>
          </p:nvPr>
        </p:nvSpPr>
        <p:spPr>
          <a:xfrm>
            <a:off x="457200" y="274638"/>
            <a:ext cx="8229600" cy="1143000"/>
          </a:xfrm>
        </p:spPr>
        <p:txBody>
          <a:bodyPr>
            <a:normAutofit/>
          </a:bodyPr>
          <a:lstStyle/>
          <a:p>
            <a:pPr algn="l"/>
            <a:r>
              <a:rPr lang="en-US" b="1" dirty="0" smtClean="0"/>
              <a:t>Networks and Organizations</a:t>
            </a:r>
            <a:endParaRPr lang="en-US" b="1" dirty="0"/>
          </a:p>
        </p:txBody>
      </p:sp>
    </p:spTree>
    <p:extLst>
      <p:ext uri="{BB962C8B-B14F-4D97-AF65-F5344CB8AC3E}">
        <p14:creationId xmlns:p14="http://schemas.microsoft.com/office/powerpoint/2010/main" val="27667623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b="1" dirty="0" err="1" smtClean="0"/>
              <a:t>DMPonline</a:t>
            </a:r>
            <a:r>
              <a:rPr lang="en-US" sz="2400" b="1" dirty="0" smtClean="0"/>
              <a:t> </a:t>
            </a:r>
          </a:p>
          <a:p>
            <a:pPr>
              <a:buFont typeface="Wingdings" charset="2"/>
              <a:buChar char="Ø"/>
            </a:pPr>
            <a:r>
              <a:rPr lang="en-US" sz="2400" dirty="0">
                <a:hlinkClick r:id="rId2"/>
              </a:rPr>
              <a:t>https://dmponline.dcc.ac.uk</a:t>
            </a:r>
            <a:r>
              <a:rPr lang="en-US" sz="2400" dirty="0" smtClean="0">
                <a:hlinkClick r:id="rId2"/>
              </a:rPr>
              <a:t>/</a:t>
            </a:r>
            <a:r>
              <a:rPr lang="en-US" sz="2400" dirty="0" smtClean="0"/>
              <a:t> </a:t>
            </a:r>
          </a:p>
          <a:p>
            <a:r>
              <a:rPr lang="en-US" sz="2400" b="1" dirty="0" smtClean="0"/>
              <a:t>RDMO</a:t>
            </a:r>
          </a:p>
          <a:p>
            <a:pPr>
              <a:buFont typeface="Wingdings" charset="2"/>
              <a:buChar char="Ø"/>
            </a:pPr>
            <a:r>
              <a:rPr lang="de-DE" sz="2400" dirty="0" smtClean="0">
                <a:hlinkClick r:id="rId3"/>
              </a:rPr>
              <a:t>https://rdmorganiser.github.io/</a:t>
            </a:r>
            <a:endParaRPr lang="en-US" sz="2400" dirty="0" smtClean="0">
              <a:solidFill>
                <a:srgbClr val="FF0000"/>
              </a:solidFill>
            </a:endParaRPr>
          </a:p>
        </p:txBody>
      </p:sp>
      <p:sp>
        <p:nvSpPr>
          <p:cNvPr id="4" name="Slide Number Placeholder 3"/>
          <p:cNvSpPr>
            <a:spLocks noGrp="1"/>
          </p:cNvSpPr>
          <p:nvPr>
            <p:ph type="sldNum" sz="quarter" idx="12"/>
          </p:nvPr>
        </p:nvSpPr>
        <p:spPr/>
        <p:txBody>
          <a:bodyPr/>
          <a:lstStyle/>
          <a:p>
            <a:fld id="{70FA6FE6-D75F-2943-8BC6-A14FE74580EA}" type="slidenum">
              <a:rPr lang="en-US" smtClean="0"/>
              <a:t>76</a:t>
            </a:fld>
            <a:endParaRPr lang="en-US"/>
          </a:p>
        </p:txBody>
      </p:sp>
      <p:sp>
        <p:nvSpPr>
          <p:cNvPr id="5" name="Title 1"/>
          <p:cNvSpPr>
            <a:spLocks noGrp="1"/>
          </p:cNvSpPr>
          <p:nvPr>
            <p:ph type="title"/>
          </p:nvPr>
        </p:nvSpPr>
        <p:spPr>
          <a:xfrm>
            <a:off x="457200" y="274638"/>
            <a:ext cx="8229600" cy="1143000"/>
          </a:xfrm>
        </p:spPr>
        <p:txBody>
          <a:bodyPr>
            <a:normAutofit/>
          </a:bodyPr>
          <a:lstStyle/>
          <a:p>
            <a:pPr algn="l"/>
            <a:r>
              <a:rPr lang="en-US" b="1" dirty="0" smtClean="0"/>
              <a:t>DMP Tools</a:t>
            </a:r>
            <a:endParaRPr lang="en-US" b="1" dirty="0"/>
          </a:p>
        </p:txBody>
      </p:sp>
    </p:spTree>
    <p:extLst>
      <p:ext uri="{BB962C8B-B14F-4D97-AF65-F5344CB8AC3E}">
        <p14:creationId xmlns:p14="http://schemas.microsoft.com/office/powerpoint/2010/main" val="16452290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b="1" dirty="0" smtClean="0"/>
              <a:t>NEH </a:t>
            </a:r>
            <a:r>
              <a:rPr lang="en-US" sz="2400" dirty="0" smtClean="0"/>
              <a:t>(National Endowment for the Humanities) makes example grants available, including DMPs</a:t>
            </a:r>
            <a:r>
              <a:rPr lang="en-US" sz="2400" b="1" dirty="0" smtClean="0"/>
              <a:t> </a:t>
            </a:r>
          </a:p>
          <a:p>
            <a:pPr>
              <a:buFont typeface="Wingdings" charset="2"/>
              <a:buChar char="Ø"/>
            </a:pPr>
            <a:r>
              <a:rPr lang="en-US" sz="2400" dirty="0" smtClean="0"/>
              <a:t>under the </a:t>
            </a:r>
            <a:r>
              <a:rPr lang="en-US" sz="2400" dirty="0"/>
              <a:t>various programs e.g. </a:t>
            </a:r>
            <a:r>
              <a:rPr lang="en-US" sz="2400" dirty="0">
                <a:hlinkClick r:id="rId2"/>
              </a:rPr>
              <a:t>https://www.neh.gov/grants/odh/digital-humanities-advancement-</a:t>
            </a:r>
            <a:r>
              <a:rPr lang="en-US" sz="2400" dirty="0" smtClean="0">
                <a:hlinkClick r:id="rId2"/>
              </a:rPr>
              <a:t>grants</a:t>
            </a:r>
            <a:r>
              <a:rPr lang="en-US" sz="2400" dirty="0" smtClean="0"/>
              <a:t> </a:t>
            </a:r>
          </a:p>
          <a:p>
            <a:r>
              <a:rPr lang="en-US" sz="2400" b="1" dirty="0" err="1" smtClean="0"/>
              <a:t>DMPOnline</a:t>
            </a:r>
            <a:r>
              <a:rPr lang="en-US" sz="2400" dirty="0" smtClean="0"/>
              <a:t> Public DMPs </a:t>
            </a:r>
          </a:p>
          <a:p>
            <a:pPr>
              <a:buFont typeface="Wingdings" charset="2"/>
              <a:buChar char="Ø"/>
            </a:pPr>
            <a:r>
              <a:rPr lang="en-US" sz="2400" dirty="0" smtClean="0">
                <a:hlinkClick r:id="rId3"/>
              </a:rPr>
              <a:t>https</a:t>
            </a:r>
            <a:r>
              <a:rPr lang="en-US" sz="2400" dirty="0">
                <a:hlinkClick r:id="rId3"/>
              </a:rPr>
              <a:t>://dmponline.dcc.ac.uk/</a:t>
            </a:r>
            <a:r>
              <a:rPr lang="en-US" sz="2400" dirty="0" smtClean="0">
                <a:hlinkClick r:id="rId3"/>
              </a:rPr>
              <a:t>public_plans</a:t>
            </a:r>
            <a:endParaRPr lang="en-US" sz="2400" dirty="0" smtClean="0"/>
          </a:p>
          <a:p>
            <a:pPr>
              <a:buFont typeface="Wingdings" charset="2"/>
              <a:buChar char="Ø"/>
            </a:pPr>
            <a:endParaRPr lang="en-US" sz="2400" dirty="0" smtClean="0"/>
          </a:p>
        </p:txBody>
      </p:sp>
      <p:sp>
        <p:nvSpPr>
          <p:cNvPr id="4" name="Slide Number Placeholder 3"/>
          <p:cNvSpPr>
            <a:spLocks noGrp="1"/>
          </p:cNvSpPr>
          <p:nvPr>
            <p:ph type="sldNum" sz="quarter" idx="12"/>
          </p:nvPr>
        </p:nvSpPr>
        <p:spPr/>
        <p:txBody>
          <a:bodyPr/>
          <a:lstStyle/>
          <a:p>
            <a:fld id="{70FA6FE6-D75F-2943-8BC6-A14FE74580EA}" type="slidenum">
              <a:rPr lang="en-US" smtClean="0"/>
              <a:t>77</a:t>
            </a:fld>
            <a:endParaRPr lang="en-US"/>
          </a:p>
        </p:txBody>
      </p:sp>
      <p:sp>
        <p:nvSpPr>
          <p:cNvPr id="5" name="Title 1"/>
          <p:cNvSpPr>
            <a:spLocks noGrp="1"/>
          </p:cNvSpPr>
          <p:nvPr>
            <p:ph type="title"/>
          </p:nvPr>
        </p:nvSpPr>
        <p:spPr>
          <a:xfrm>
            <a:off x="457200" y="274638"/>
            <a:ext cx="8229600" cy="1143000"/>
          </a:xfrm>
        </p:spPr>
        <p:txBody>
          <a:bodyPr>
            <a:normAutofit/>
          </a:bodyPr>
          <a:lstStyle/>
          <a:p>
            <a:pPr algn="l"/>
            <a:r>
              <a:rPr lang="en-US" b="1" dirty="0" smtClean="0"/>
              <a:t>DMP Examples</a:t>
            </a:r>
            <a:endParaRPr lang="en-US" b="1" dirty="0"/>
          </a:p>
        </p:txBody>
      </p:sp>
    </p:spTree>
    <p:extLst>
      <p:ext uri="{BB962C8B-B14F-4D97-AF65-F5344CB8AC3E}">
        <p14:creationId xmlns:p14="http://schemas.microsoft.com/office/powerpoint/2010/main" val="27220308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GB" sz="2000" b="1" dirty="0"/>
              <a:t>P</a:t>
            </a:r>
            <a:r>
              <a:rPr lang="en-GB" sz="2000" b="1" dirty="0" smtClean="0"/>
              <a:t>roject </a:t>
            </a:r>
            <a:r>
              <a:rPr lang="en-GB" sz="2000" b="1" dirty="0"/>
              <a:t>"</a:t>
            </a:r>
            <a:r>
              <a:rPr lang="en-GB" sz="2000" b="1" dirty="0" err="1"/>
              <a:t>Oberdeutscher</a:t>
            </a:r>
            <a:r>
              <a:rPr lang="en-GB" sz="2000" b="1" dirty="0"/>
              <a:t> Spiegel </a:t>
            </a:r>
            <a:r>
              <a:rPr lang="en-GB" sz="2000" b="1" dirty="0" err="1"/>
              <a:t>Historiael</a:t>
            </a:r>
            <a:r>
              <a:rPr lang="en-GB" sz="2000" b="1" dirty="0"/>
              <a:t> Digital" (</a:t>
            </a:r>
            <a:r>
              <a:rPr lang="en-GB" sz="2000" b="1" dirty="0" err="1"/>
              <a:t>Fachhochschule</a:t>
            </a:r>
            <a:r>
              <a:rPr lang="en-GB" sz="2000" b="1" dirty="0"/>
              <a:t> Potsdam und </a:t>
            </a:r>
            <a:r>
              <a:rPr lang="en-GB" sz="2000" b="1" dirty="0" err="1"/>
              <a:t>Staatsbibliothek</a:t>
            </a:r>
            <a:r>
              <a:rPr lang="en-GB" sz="2000" b="1" dirty="0"/>
              <a:t> </a:t>
            </a:r>
            <a:r>
              <a:rPr lang="en-GB" sz="2000" b="1" dirty="0" err="1"/>
              <a:t>zu</a:t>
            </a:r>
            <a:r>
              <a:rPr lang="en-GB" sz="2000" b="1" dirty="0"/>
              <a:t> Berlin) </a:t>
            </a:r>
            <a:r>
              <a:rPr lang="en-GB" sz="2000" b="1" dirty="0" smtClean="0"/>
              <a:t>U. Wuttke (FICTIONAL EXAMPLE!)</a:t>
            </a:r>
          </a:p>
          <a:p>
            <a:pPr marL="0" indent="0">
              <a:buNone/>
            </a:pPr>
            <a:r>
              <a:rPr lang="en-GB" sz="2000" dirty="0" smtClean="0"/>
              <a:t>General background</a:t>
            </a:r>
          </a:p>
          <a:p>
            <a:r>
              <a:rPr lang="en-GB" sz="2000" dirty="0" smtClean="0"/>
              <a:t>Aim is to merge </a:t>
            </a:r>
            <a:r>
              <a:rPr lang="en-GB" sz="2000" dirty="0"/>
              <a:t>the handwritten tradition of the </a:t>
            </a:r>
            <a:r>
              <a:rPr lang="en-GB" sz="2000" dirty="0" err="1"/>
              <a:t>Oberdeutscher</a:t>
            </a:r>
            <a:r>
              <a:rPr lang="en-GB" sz="2000" dirty="0"/>
              <a:t> Spiegel </a:t>
            </a:r>
            <a:r>
              <a:rPr lang="en-GB" sz="2000" dirty="0" err="1"/>
              <a:t>Historiael</a:t>
            </a:r>
            <a:r>
              <a:rPr lang="en-GB" sz="2000" dirty="0"/>
              <a:t> as diplomatic transcriptions of the handwritten tradition with digital copies of the historical witnesses (2 manuscripts and one fragment) in a web-based presentation interface as a </a:t>
            </a:r>
            <a:r>
              <a:rPr lang="en-GB" sz="2000" b="1" dirty="0"/>
              <a:t>digital edition</a:t>
            </a:r>
            <a:r>
              <a:rPr lang="en-US" sz="2000" dirty="0"/>
              <a:t> </a:t>
            </a:r>
            <a:endParaRPr lang="en-US" sz="2000" dirty="0" smtClean="0"/>
          </a:p>
          <a:p>
            <a:r>
              <a:rPr lang="en-US" sz="2000" dirty="0" smtClean="0"/>
              <a:t>Funder DFG (German National Research Funder)</a:t>
            </a:r>
          </a:p>
          <a:p>
            <a:r>
              <a:rPr lang="en-US" sz="2000" b="1" dirty="0" smtClean="0"/>
              <a:t>Research Data Policies</a:t>
            </a:r>
            <a:r>
              <a:rPr lang="en-US" sz="2000" dirty="0" smtClean="0"/>
              <a:t>: </a:t>
            </a:r>
            <a:r>
              <a:rPr lang="en-US" sz="2000" dirty="0"/>
              <a:t>"</a:t>
            </a:r>
            <a:r>
              <a:rPr lang="en-US" sz="2000" dirty="0" err="1"/>
              <a:t>Richtlinie</a:t>
            </a:r>
            <a:r>
              <a:rPr lang="en-US" sz="2000" dirty="0"/>
              <a:t> </a:t>
            </a:r>
            <a:r>
              <a:rPr lang="en-US" sz="2000" dirty="0" err="1"/>
              <a:t>zur</a:t>
            </a:r>
            <a:r>
              <a:rPr lang="en-US" sz="2000" dirty="0"/>
              <a:t> </a:t>
            </a:r>
            <a:r>
              <a:rPr lang="en-US" sz="2000" dirty="0" err="1"/>
              <a:t>Sicherung</a:t>
            </a:r>
            <a:r>
              <a:rPr lang="en-US" sz="2000" dirty="0"/>
              <a:t> </a:t>
            </a:r>
            <a:r>
              <a:rPr lang="en-US" sz="2000" dirty="0" err="1"/>
              <a:t>guter</a:t>
            </a:r>
            <a:r>
              <a:rPr lang="en-US" sz="2000" dirty="0"/>
              <a:t> </a:t>
            </a:r>
            <a:r>
              <a:rPr lang="en-US" sz="2000" dirty="0" err="1"/>
              <a:t>wissenschaftlicher</a:t>
            </a:r>
            <a:r>
              <a:rPr lang="en-US" sz="2000" dirty="0"/>
              <a:t> Praxis an der </a:t>
            </a:r>
            <a:r>
              <a:rPr lang="en-US" sz="2000" dirty="0" err="1"/>
              <a:t>Fachhochschule</a:t>
            </a:r>
            <a:r>
              <a:rPr lang="en-US" sz="2000" dirty="0"/>
              <a:t> </a:t>
            </a:r>
            <a:r>
              <a:rPr lang="en-US" sz="2000" dirty="0" smtClean="0"/>
              <a:t>Potsdam”, no institutional research data guideline, DFG Guidelines are applicable</a:t>
            </a:r>
          </a:p>
          <a:p>
            <a:r>
              <a:rPr lang="de-DE" sz="2000" dirty="0" smtClean="0"/>
              <a:t>DFG </a:t>
            </a:r>
            <a:r>
              <a:rPr lang="de-DE" sz="2000" dirty="0"/>
              <a:t>Richtlinie Gute Wissenschaftliche </a:t>
            </a:r>
            <a:r>
              <a:rPr lang="de-DE" sz="2000" dirty="0" smtClean="0"/>
              <a:t>Praxis</a:t>
            </a:r>
            <a:r>
              <a:rPr lang="en-US" sz="2000" dirty="0" smtClean="0"/>
              <a:t>: store research data at least for 10 years </a:t>
            </a:r>
            <a:endParaRPr lang="en-GB" sz="2000" dirty="0" smtClean="0"/>
          </a:p>
          <a:p>
            <a:pPr marL="0" indent="0">
              <a:buNone/>
            </a:pP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78</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endParaRPr lang="en-US" sz="3600" b="1" dirty="0">
              <a:solidFill>
                <a:srgbClr val="0000FF"/>
              </a:solidFill>
            </a:endParaRPr>
          </a:p>
        </p:txBody>
      </p:sp>
    </p:spTree>
    <p:extLst>
      <p:ext uri="{BB962C8B-B14F-4D97-AF65-F5344CB8AC3E}">
        <p14:creationId xmlns:p14="http://schemas.microsoft.com/office/powerpoint/2010/main" val="3948106554"/>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GB" sz="2000" dirty="0"/>
              <a:t>D</a:t>
            </a:r>
            <a:r>
              <a:rPr lang="en-GB" sz="2000" dirty="0" smtClean="0"/>
              <a:t>ata </a:t>
            </a:r>
            <a:r>
              <a:rPr lang="en-GB" sz="2000" dirty="0"/>
              <a:t>is generated in the following formats and intended for archiving: </a:t>
            </a:r>
            <a:endParaRPr lang="en-GB" sz="2000" dirty="0" smtClean="0"/>
          </a:p>
          <a:p>
            <a:pPr marL="457200" indent="-457200">
              <a:buAutoNum type="arabicParenR"/>
            </a:pPr>
            <a:r>
              <a:rPr lang="en-GB" sz="2000" dirty="0" smtClean="0"/>
              <a:t>image </a:t>
            </a:r>
            <a:r>
              <a:rPr lang="en-GB" sz="2000" dirty="0"/>
              <a:t>data (master) of the handwritten transmission (</a:t>
            </a:r>
            <a:r>
              <a:rPr lang="en-GB" sz="2000" b="1" dirty="0"/>
              <a:t>TIFF</a:t>
            </a:r>
            <a:r>
              <a:rPr lang="en-GB" sz="2000" dirty="0"/>
              <a:t> uncompressed, specifications of the DFG Practice Guidelines on Digitization), </a:t>
            </a:r>
            <a:endParaRPr lang="en-GB" sz="2000" dirty="0" smtClean="0"/>
          </a:p>
          <a:p>
            <a:pPr marL="457200" indent="-457200">
              <a:buAutoNum type="arabicParenR"/>
            </a:pPr>
            <a:r>
              <a:rPr lang="en-GB" sz="2000" dirty="0" smtClean="0"/>
              <a:t>text </a:t>
            </a:r>
            <a:r>
              <a:rPr lang="en-GB" sz="2000" dirty="0"/>
              <a:t>data of the edition (</a:t>
            </a:r>
            <a:r>
              <a:rPr lang="en-GB" sz="2000" b="1" dirty="0"/>
              <a:t>XML: TEI P5</a:t>
            </a:r>
            <a:r>
              <a:rPr lang="en-GB" sz="2000" dirty="0"/>
              <a:t>) (possibly </a:t>
            </a:r>
            <a:r>
              <a:rPr lang="en-GB" sz="2000" dirty="0" err="1"/>
              <a:t>DTABf</a:t>
            </a:r>
            <a:r>
              <a:rPr lang="en-GB" sz="2000" dirty="0"/>
              <a:t>), </a:t>
            </a:r>
            <a:endParaRPr lang="en-GB" sz="2000" dirty="0" smtClean="0"/>
          </a:p>
          <a:p>
            <a:pPr marL="457200" indent="-457200">
              <a:buAutoNum type="arabicParenR"/>
            </a:pPr>
            <a:r>
              <a:rPr lang="en-GB" sz="2000" dirty="0" smtClean="0"/>
              <a:t>presentation </a:t>
            </a:r>
            <a:r>
              <a:rPr lang="en-GB" sz="2000" dirty="0"/>
              <a:t>environment: presentation of the full text (</a:t>
            </a:r>
            <a:r>
              <a:rPr lang="en-GB" sz="2000" b="1" dirty="0"/>
              <a:t>XSLT, CSS</a:t>
            </a:r>
            <a:r>
              <a:rPr lang="en-GB" sz="2000" dirty="0"/>
              <a:t>) and the image files (</a:t>
            </a:r>
            <a:r>
              <a:rPr lang="en-GB" sz="2000" b="1" dirty="0"/>
              <a:t>JPEG</a:t>
            </a:r>
            <a:r>
              <a:rPr lang="en-GB" sz="2000" dirty="0"/>
              <a:t>, not intended for archiving</a:t>
            </a:r>
            <a:r>
              <a:rPr lang="en-GB" sz="2000" dirty="0" smtClean="0"/>
              <a:t>)</a:t>
            </a:r>
          </a:p>
          <a:p>
            <a:pPr marL="457200" indent="-457200">
              <a:buAutoNum type="arabicParenR"/>
            </a:pPr>
            <a:r>
              <a:rPr lang="en-GB" sz="2000" dirty="0" smtClean="0"/>
              <a:t>A naming convention will be developed. </a:t>
            </a:r>
            <a:endParaRPr lang="en-GB" sz="2000" dirty="0"/>
          </a:p>
          <a:p>
            <a:pPr marL="0" indent="0">
              <a:buNone/>
            </a:pP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79</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r>
              <a:rPr lang="de-DE" sz="3600" b="1" dirty="0" smtClean="0">
                <a:solidFill>
                  <a:srgbClr val="0000FF"/>
                </a:solidFill>
              </a:rPr>
              <a:t>: </a:t>
            </a:r>
            <a:r>
              <a:rPr lang="de-DE" sz="3600" b="1" dirty="0"/>
              <a:t>Data </a:t>
            </a:r>
            <a:r>
              <a:rPr lang="de-DE" sz="3600" b="1" dirty="0" err="1"/>
              <a:t>Collection</a:t>
            </a:r>
            <a:endParaRPr lang="en-US" sz="3600" b="1" dirty="0">
              <a:solidFill>
                <a:srgbClr val="0000FF"/>
              </a:solidFill>
            </a:endParaRPr>
          </a:p>
        </p:txBody>
      </p:sp>
    </p:spTree>
    <p:extLst>
      <p:ext uri="{BB962C8B-B14F-4D97-AF65-F5344CB8AC3E}">
        <p14:creationId xmlns:p14="http://schemas.microsoft.com/office/powerpoint/2010/main" val="299518634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Our Code of Conduct</a:t>
            </a:r>
            <a:endParaRPr lang="en-US" dirty="0"/>
          </a:p>
        </p:txBody>
      </p:sp>
      <p:sp>
        <p:nvSpPr>
          <p:cNvPr id="6" name="Content Placeholder 5"/>
          <p:cNvSpPr>
            <a:spLocks noGrp="1"/>
          </p:cNvSpPr>
          <p:nvPr>
            <p:ph idx="1"/>
          </p:nvPr>
        </p:nvSpPr>
        <p:spPr/>
        <p:txBody>
          <a:bodyPr/>
          <a:lstStyle/>
          <a:p>
            <a:r>
              <a:rPr lang="en-US" dirty="0" smtClean="0"/>
              <a:t>Respect for each other</a:t>
            </a:r>
          </a:p>
          <a:p>
            <a:r>
              <a:rPr lang="en-US" dirty="0" smtClean="0"/>
              <a:t>There are no stupid questions</a:t>
            </a:r>
          </a:p>
          <a:p>
            <a:r>
              <a:rPr lang="en-US" dirty="0"/>
              <a:t>Everyone is an expert in </a:t>
            </a:r>
            <a:r>
              <a:rPr lang="en-US" dirty="0" smtClean="0"/>
              <a:t>something</a:t>
            </a:r>
          </a:p>
          <a:p>
            <a:r>
              <a:rPr lang="en-US" dirty="0" smtClean="0"/>
              <a:t>Connect </a:t>
            </a:r>
          </a:p>
          <a:p>
            <a:r>
              <a:rPr lang="en-US" dirty="0" smtClean="0"/>
              <a:t>Share</a:t>
            </a:r>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8</a:t>
            </a:fld>
            <a:endParaRPr lang="en-US"/>
          </a:p>
        </p:txBody>
      </p:sp>
    </p:spTree>
    <p:extLst>
      <p:ext uri="{BB962C8B-B14F-4D97-AF65-F5344CB8AC3E}">
        <p14:creationId xmlns:p14="http://schemas.microsoft.com/office/powerpoint/2010/main" val="1605635239"/>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r>
              <a:rPr lang="en-GB" sz="2000" dirty="0"/>
              <a:t>D</a:t>
            </a:r>
            <a:r>
              <a:rPr lang="en-GB" sz="2000" dirty="0" smtClean="0"/>
              <a:t>igital </a:t>
            </a:r>
            <a:r>
              <a:rPr lang="en-GB" sz="2000" dirty="0"/>
              <a:t>copies of the </a:t>
            </a:r>
            <a:r>
              <a:rPr lang="en-GB" sz="2000" b="1" dirty="0"/>
              <a:t>image data</a:t>
            </a:r>
            <a:r>
              <a:rPr lang="en-GB" sz="2000" dirty="0"/>
              <a:t> are provided with descriptive, administrative and technical </a:t>
            </a:r>
            <a:r>
              <a:rPr lang="en-GB" sz="2000" dirty="0" smtClean="0"/>
              <a:t>metadata</a:t>
            </a:r>
          </a:p>
          <a:p>
            <a:r>
              <a:rPr lang="en-GB" sz="2000" dirty="0" smtClean="0"/>
              <a:t>The </a:t>
            </a:r>
            <a:r>
              <a:rPr lang="en-GB" sz="2000" dirty="0"/>
              <a:t>structural metadata for the indexing of images (</a:t>
            </a:r>
            <a:r>
              <a:rPr lang="en-GB" sz="2000" b="1" dirty="0"/>
              <a:t>TEI</a:t>
            </a:r>
            <a:r>
              <a:rPr lang="en-GB" sz="2000" dirty="0"/>
              <a:t>) will be converted into </a:t>
            </a:r>
            <a:r>
              <a:rPr lang="en-GB" sz="2000" b="1" dirty="0"/>
              <a:t>METS</a:t>
            </a:r>
            <a:r>
              <a:rPr lang="en-GB" sz="2000" dirty="0"/>
              <a:t> according to the specifications for the DFG Viewer. </a:t>
            </a:r>
            <a:endParaRPr lang="en-GB" sz="2000" dirty="0" smtClean="0"/>
          </a:p>
          <a:p>
            <a:r>
              <a:rPr lang="en-GB" sz="2000" dirty="0"/>
              <a:t>The final text of the edition is saved in Unicode and coded in an </a:t>
            </a:r>
            <a:r>
              <a:rPr lang="en-GB" sz="2000" b="1" dirty="0"/>
              <a:t>XML-based </a:t>
            </a:r>
            <a:r>
              <a:rPr lang="en-GB" sz="2000" b="1" dirty="0" err="1"/>
              <a:t>markup</a:t>
            </a:r>
            <a:r>
              <a:rPr lang="en-GB" sz="2000" b="1" dirty="0"/>
              <a:t> of the TEI (</a:t>
            </a:r>
            <a:r>
              <a:rPr lang="en-GB" sz="2000" b="1" dirty="0" err="1"/>
              <a:t>DTABf</a:t>
            </a:r>
            <a:r>
              <a:rPr lang="en-GB" sz="2000" b="1" dirty="0"/>
              <a:t>)</a:t>
            </a:r>
            <a:r>
              <a:rPr lang="en-GB" sz="2000" dirty="0"/>
              <a:t>. </a:t>
            </a:r>
            <a:endParaRPr lang="en-GB" sz="2000" dirty="0" smtClean="0"/>
          </a:p>
          <a:p>
            <a:r>
              <a:rPr lang="en-GB" sz="2000" dirty="0" smtClean="0"/>
              <a:t>In </a:t>
            </a:r>
            <a:r>
              <a:rPr lang="en-GB" sz="2000" dirty="0"/>
              <a:t>the </a:t>
            </a:r>
            <a:r>
              <a:rPr lang="en-GB" sz="2000" dirty="0" err="1" smtClean="0"/>
              <a:t>markup</a:t>
            </a:r>
            <a:r>
              <a:rPr lang="en-GB" sz="2000" dirty="0" smtClean="0"/>
              <a:t> descriptive</a:t>
            </a:r>
            <a:r>
              <a:rPr lang="en-GB" sz="2000" dirty="0"/>
              <a:t>, administrative and technical metadata, including coding of the essential structural elements and structure levels of the </a:t>
            </a:r>
            <a:r>
              <a:rPr lang="en-GB" sz="2000" dirty="0" smtClean="0"/>
              <a:t>text, are assigned</a:t>
            </a:r>
          </a:p>
          <a:p>
            <a:r>
              <a:rPr lang="en-GB" sz="2000" b="1" dirty="0" smtClean="0"/>
              <a:t>Project</a:t>
            </a:r>
            <a:r>
              <a:rPr lang="en-GB" sz="2000" b="1" dirty="0"/>
              <a:t>-specific </a:t>
            </a:r>
            <a:r>
              <a:rPr lang="en-GB" sz="2000" dirty="0"/>
              <a:t>XML elements and attribute-value pairs are documented in the </a:t>
            </a:r>
            <a:r>
              <a:rPr lang="en-GB" sz="2000" b="1" dirty="0"/>
              <a:t>TEI </a:t>
            </a:r>
            <a:r>
              <a:rPr lang="en-GB" sz="2000" b="1" dirty="0" smtClean="0"/>
              <a:t>header</a:t>
            </a:r>
          </a:p>
          <a:p>
            <a:r>
              <a:rPr lang="en-GB" sz="2000" dirty="0" smtClean="0"/>
              <a:t>The </a:t>
            </a:r>
            <a:r>
              <a:rPr lang="en-GB" sz="2000" dirty="0"/>
              <a:t>indexing is based on relevant disciplinary standards and reference models and, wherever possible, uses published </a:t>
            </a:r>
            <a:r>
              <a:rPr lang="en-GB" sz="2000" b="1" dirty="0"/>
              <a:t>norm data</a:t>
            </a:r>
            <a:r>
              <a:rPr lang="en-GB" sz="2000" dirty="0"/>
              <a:t> (e.g. the GND of the German National Library</a:t>
            </a:r>
            <a:r>
              <a:rPr lang="en-GB" sz="2000" dirty="0" smtClean="0"/>
              <a:t>)</a:t>
            </a:r>
            <a:endParaRPr lang="en-US" sz="2000" dirty="0"/>
          </a:p>
          <a:p>
            <a:pPr marL="0" indent="0">
              <a:buNone/>
            </a:pP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80</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r>
              <a:rPr lang="de-DE" sz="3600" b="1" dirty="0" smtClean="0">
                <a:solidFill>
                  <a:srgbClr val="0000FF"/>
                </a:solidFill>
              </a:rPr>
              <a:t>: </a:t>
            </a:r>
            <a:r>
              <a:rPr lang="de-DE" sz="3600" b="1" dirty="0"/>
              <a:t>Data </a:t>
            </a:r>
            <a:r>
              <a:rPr lang="de-DE" sz="3600" b="1" dirty="0" err="1"/>
              <a:t>Documentation</a:t>
            </a:r>
            <a:r>
              <a:rPr lang="de-DE" sz="3600" b="1" dirty="0"/>
              <a:t> </a:t>
            </a:r>
            <a:r>
              <a:rPr lang="de-DE" sz="3600" b="1" dirty="0" err="1"/>
              <a:t>and</a:t>
            </a:r>
            <a:r>
              <a:rPr lang="de-DE" sz="3600" b="1" dirty="0"/>
              <a:t> </a:t>
            </a:r>
            <a:r>
              <a:rPr lang="de-DE" sz="3600" b="1" dirty="0" err="1"/>
              <a:t>Metadata</a:t>
            </a:r>
            <a:r>
              <a:rPr lang="en-US" sz="3600" b="1" dirty="0"/>
              <a:t/>
            </a:r>
            <a:br>
              <a:rPr lang="en-US" sz="3600" b="1" dirty="0"/>
            </a:br>
            <a:endParaRPr lang="en-US" sz="3600" b="1" dirty="0">
              <a:solidFill>
                <a:srgbClr val="0000FF"/>
              </a:solidFill>
            </a:endParaRPr>
          </a:p>
        </p:txBody>
      </p:sp>
    </p:spTree>
    <p:extLst>
      <p:ext uri="{BB962C8B-B14F-4D97-AF65-F5344CB8AC3E}">
        <p14:creationId xmlns:p14="http://schemas.microsoft.com/office/powerpoint/2010/main" val="1612347253"/>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r>
              <a:rPr lang="en-GB" sz="2000" dirty="0"/>
              <a:t>N</a:t>
            </a:r>
            <a:r>
              <a:rPr lang="en-GB" sz="2000" dirty="0" smtClean="0"/>
              <a:t>o </a:t>
            </a:r>
            <a:r>
              <a:rPr lang="en-GB" sz="2000" dirty="0"/>
              <a:t>personal </a:t>
            </a:r>
            <a:r>
              <a:rPr lang="en-GB" sz="2000" dirty="0" smtClean="0"/>
              <a:t>data</a:t>
            </a:r>
          </a:p>
          <a:p>
            <a:r>
              <a:rPr lang="en-GB" sz="2000" dirty="0"/>
              <a:t>F</a:t>
            </a:r>
            <a:r>
              <a:rPr lang="en-GB" sz="2000" dirty="0" smtClean="0"/>
              <a:t>ree </a:t>
            </a:r>
            <a:r>
              <a:rPr lang="en-GB" sz="2000" dirty="0"/>
              <a:t>from third party </a:t>
            </a:r>
            <a:r>
              <a:rPr lang="en-GB" sz="2000" dirty="0" smtClean="0"/>
              <a:t>rights</a:t>
            </a:r>
          </a:p>
          <a:p>
            <a:r>
              <a:rPr lang="en-GB" sz="2000" dirty="0" smtClean="0"/>
              <a:t>The </a:t>
            </a:r>
            <a:r>
              <a:rPr lang="en-GB" sz="2000" dirty="0"/>
              <a:t>generated data shall be made available for scientific research under the following conditions: </a:t>
            </a:r>
            <a:endParaRPr lang="en-GB" sz="2000" dirty="0" smtClean="0"/>
          </a:p>
          <a:p>
            <a:pPr lvl="1"/>
            <a:r>
              <a:rPr lang="en-GB" sz="1800" dirty="0" smtClean="0"/>
              <a:t>Image </a:t>
            </a:r>
            <a:r>
              <a:rPr lang="en-GB" sz="1800" dirty="0"/>
              <a:t>data: CCO, </a:t>
            </a:r>
            <a:endParaRPr lang="en-GB" sz="1800" dirty="0" smtClean="0"/>
          </a:p>
          <a:p>
            <a:pPr lvl="1"/>
            <a:r>
              <a:rPr lang="en-GB" sz="1800" dirty="0" smtClean="0"/>
              <a:t>text </a:t>
            </a:r>
            <a:r>
              <a:rPr lang="en-GB" sz="1800" dirty="0"/>
              <a:t>data: CCBY 4.0, </a:t>
            </a:r>
            <a:endParaRPr lang="en-GB" sz="1800" dirty="0" smtClean="0"/>
          </a:p>
          <a:p>
            <a:pPr lvl="1"/>
            <a:r>
              <a:rPr lang="en-GB" sz="1800" dirty="0" smtClean="0"/>
              <a:t>metadata</a:t>
            </a:r>
            <a:r>
              <a:rPr lang="en-GB" sz="1800" dirty="0"/>
              <a:t>: CCO. </a:t>
            </a:r>
            <a:endParaRPr lang="en-GB" sz="1800" dirty="0" smtClean="0"/>
          </a:p>
          <a:p>
            <a:r>
              <a:rPr lang="en-GB" sz="2000" dirty="0" smtClean="0"/>
              <a:t>A </a:t>
            </a:r>
            <a:r>
              <a:rPr lang="en-GB" sz="2000" dirty="0"/>
              <a:t>data transfer agreement between the data provider and the infrastructure is planned.</a:t>
            </a:r>
            <a:r>
              <a:rPr lang="en-US" sz="2000" dirty="0"/>
              <a:t> </a:t>
            </a:r>
          </a:p>
        </p:txBody>
      </p:sp>
      <p:sp>
        <p:nvSpPr>
          <p:cNvPr id="4" name="Slide Number Placeholder 3"/>
          <p:cNvSpPr>
            <a:spLocks noGrp="1"/>
          </p:cNvSpPr>
          <p:nvPr>
            <p:ph type="sldNum" sz="quarter" idx="12"/>
          </p:nvPr>
        </p:nvSpPr>
        <p:spPr/>
        <p:txBody>
          <a:bodyPr/>
          <a:lstStyle/>
          <a:p>
            <a:fld id="{70FA6FE6-D75F-2943-8BC6-A14FE74580EA}" type="slidenum">
              <a:rPr lang="en-US" smtClean="0"/>
              <a:t>81</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r>
              <a:rPr lang="de-DE" sz="3600" b="1" dirty="0" smtClean="0">
                <a:solidFill>
                  <a:srgbClr val="0000FF"/>
                </a:solidFill>
              </a:rPr>
              <a:t>: </a:t>
            </a:r>
            <a:r>
              <a:rPr lang="de-DE" sz="3600" b="1" dirty="0" err="1"/>
              <a:t>Ethics</a:t>
            </a:r>
            <a:r>
              <a:rPr lang="de-DE" sz="3600" b="1" dirty="0"/>
              <a:t> </a:t>
            </a:r>
            <a:r>
              <a:rPr lang="de-DE" sz="3600" b="1" dirty="0" err="1"/>
              <a:t>and</a:t>
            </a:r>
            <a:r>
              <a:rPr lang="de-DE" sz="3600" b="1" dirty="0"/>
              <a:t> Legal Compliance</a:t>
            </a:r>
            <a:endParaRPr lang="en-US" sz="3600" b="1" dirty="0">
              <a:solidFill>
                <a:srgbClr val="0000FF"/>
              </a:solidFill>
            </a:endParaRPr>
          </a:p>
        </p:txBody>
      </p:sp>
    </p:spTree>
    <p:extLst>
      <p:ext uri="{BB962C8B-B14F-4D97-AF65-F5344CB8AC3E}">
        <p14:creationId xmlns:p14="http://schemas.microsoft.com/office/powerpoint/2010/main" val="1339576680"/>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pPr marL="0" indent="0">
              <a:buNone/>
            </a:pPr>
            <a:r>
              <a:rPr lang="en-GB" sz="2000" b="1" dirty="0"/>
              <a:t>Data management during the project</a:t>
            </a:r>
            <a:r>
              <a:rPr lang="en-GB" sz="2000" dirty="0"/>
              <a:t>: </a:t>
            </a:r>
            <a:endParaRPr lang="en-GB" sz="2000" dirty="0" smtClean="0"/>
          </a:p>
          <a:p>
            <a:pPr marL="457200" indent="-457200">
              <a:buAutoNum type="arabicParenR"/>
            </a:pPr>
            <a:r>
              <a:rPr lang="en-GB" sz="2000" dirty="0" smtClean="0"/>
              <a:t>Image </a:t>
            </a:r>
            <a:r>
              <a:rPr lang="en-GB" sz="2000" dirty="0"/>
              <a:t>data (TIFF, JPEG): institutional server (with institutional backup scheme, once a month), </a:t>
            </a:r>
            <a:endParaRPr lang="en-GB" sz="2000" dirty="0" smtClean="0"/>
          </a:p>
          <a:p>
            <a:pPr marL="457200" indent="-457200">
              <a:buAutoNum type="arabicParenR"/>
            </a:pPr>
            <a:r>
              <a:rPr lang="en-GB" sz="2000" dirty="0" smtClean="0"/>
              <a:t>Text </a:t>
            </a:r>
            <a:r>
              <a:rPr lang="en-GB" sz="2000" dirty="0"/>
              <a:t>data: institutional server (with institutional backup scheme, once a month), </a:t>
            </a:r>
            <a:endParaRPr lang="en-GB" sz="2000" dirty="0" smtClean="0"/>
          </a:p>
          <a:p>
            <a:pPr marL="457200" indent="-457200">
              <a:buAutoNum type="arabicParenR"/>
            </a:pPr>
            <a:r>
              <a:rPr lang="en-GB" sz="2000" dirty="0" smtClean="0"/>
              <a:t>Presentation </a:t>
            </a:r>
            <a:r>
              <a:rPr lang="en-GB" sz="2000" dirty="0"/>
              <a:t>data (XSLT): institutional server (with institutional backup scheme, once a month). </a:t>
            </a:r>
            <a:endParaRPr lang="en-US" sz="2000" dirty="0"/>
          </a:p>
          <a:p>
            <a:r>
              <a:rPr lang="en-GB" sz="2000" dirty="0"/>
              <a:t>The research data manager of the project (N.N.) ensures that only </a:t>
            </a:r>
            <a:r>
              <a:rPr lang="en-GB" sz="2000" b="1" dirty="0"/>
              <a:t>authorized persons </a:t>
            </a:r>
            <a:r>
              <a:rPr lang="en-GB" sz="2000" dirty="0"/>
              <a:t>have access to the data through the following measures: Development of a </a:t>
            </a:r>
            <a:r>
              <a:rPr lang="en-GB" sz="2000" b="1" dirty="0"/>
              <a:t>project-related research data policy</a:t>
            </a:r>
            <a:r>
              <a:rPr lang="en-GB" sz="2000" dirty="0"/>
              <a:t>, which is presented to all </a:t>
            </a:r>
            <a:r>
              <a:rPr lang="en-GB" sz="2000" dirty="0" smtClean="0"/>
              <a:t>(relevant) employees </a:t>
            </a:r>
            <a:r>
              <a:rPr lang="en-GB" sz="2000" dirty="0"/>
              <a:t>of the project partners for information (protocol of signature). </a:t>
            </a: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82</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r>
              <a:rPr lang="de-DE" sz="3600" b="1" dirty="0" smtClean="0">
                <a:solidFill>
                  <a:srgbClr val="0000FF"/>
                </a:solidFill>
              </a:rPr>
              <a:t>: </a:t>
            </a:r>
            <a:r>
              <a:rPr lang="de-DE" sz="3600" b="1" dirty="0"/>
              <a:t>Storage </a:t>
            </a:r>
            <a:r>
              <a:rPr lang="de-DE" sz="3600" b="1" dirty="0" err="1"/>
              <a:t>and</a:t>
            </a:r>
            <a:r>
              <a:rPr lang="de-DE" sz="3600" b="1" dirty="0"/>
              <a:t> Backup</a:t>
            </a:r>
            <a:endParaRPr lang="en-US" sz="3600" b="1" dirty="0">
              <a:solidFill>
                <a:srgbClr val="0000FF"/>
              </a:solidFill>
            </a:endParaRPr>
          </a:p>
        </p:txBody>
      </p:sp>
    </p:spTree>
    <p:extLst>
      <p:ext uri="{BB962C8B-B14F-4D97-AF65-F5344CB8AC3E}">
        <p14:creationId xmlns:p14="http://schemas.microsoft.com/office/powerpoint/2010/main" val="65284042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r>
              <a:rPr lang="en-GB" sz="2000" dirty="0"/>
              <a:t>The data for subsequent use and archiving will be selected as follows: </a:t>
            </a:r>
            <a:endParaRPr lang="en-GB" sz="2000" dirty="0" smtClean="0"/>
          </a:p>
          <a:p>
            <a:pPr marL="457200" indent="-457200">
              <a:buAutoNum type="arabicParenR"/>
            </a:pPr>
            <a:r>
              <a:rPr lang="en-GB" sz="2000" dirty="0" smtClean="0"/>
              <a:t>all </a:t>
            </a:r>
            <a:r>
              <a:rPr lang="en-GB" sz="2000" dirty="0"/>
              <a:t>master files of the digital manuscripts (incl. metadata), </a:t>
            </a:r>
          </a:p>
          <a:p>
            <a:pPr marL="457200" indent="-457200">
              <a:buAutoNum type="arabicParenR"/>
            </a:pPr>
            <a:r>
              <a:rPr lang="en-GB" sz="2000" dirty="0" smtClean="0"/>
              <a:t>the </a:t>
            </a:r>
            <a:r>
              <a:rPr lang="en-GB" sz="2000" dirty="0"/>
              <a:t>final text data (incl. metadata), </a:t>
            </a:r>
            <a:endParaRPr lang="en-GB" sz="2000" dirty="0" smtClean="0"/>
          </a:p>
          <a:p>
            <a:pPr marL="457200" indent="-457200">
              <a:buAutoNum type="arabicParenR"/>
            </a:pPr>
            <a:r>
              <a:rPr lang="en-GB" sz="2000" dirty="0" smtClean="0"/>
              <a:t>the </a:t>
            </a:r>
            <a:r>
              <a:rPr lang="en-GB" sz="2000" dirty="0"/>
              <a:t>editing guidelines, </a:t>
            </a:r>
            <a:endParaRPr lang="en-GB" sz="2000" dirty="0" smtClean="0"/>
          </a:p>
          <a:p>
            <a:pPr marL="457200" indent="-457200">
              <a:buAutoNum type="arabicParenR"/>
            </a:pPr>
            <a:r>
              <a:rPr lang="en-GB" sz="2000" dirty="0" smtClean="0"/>
              <a:t>the </a:t>
            </a:r>
            <a:r>
              <a:rPr lang="en-GB" sz="2000" dirty="0"/>
              <a:t>code of the web presentation (incl. metadata), </a:t>
            </a:r>
            <a:endParaRPr lang="en-GB" sz="2000" dirty="0" smtClean="0"/>
          </a:p>
          <a:p>
            <a:pPr marL="457200" indent="-457200">
              <a:buAutoNum type="arabicParenR"/>
            </a:pPr>
            <a:r>
              <a:rPr lang="en-GB" sz="2000" dirty="0" smtClean="0"/>
              <a:t>the </a:t>
            </a:r>
            <a:r>
              <a:rPr lang="en-GB" sz="2000" dirty="0"/>
              <a:t>documentation of the presentation (incl. description of the software, interfaces (APIs) and application profiles</a:t>
            </a:r>
            <a:r>
              <a:rPr lang="en-GB" sz="2000" dirty="0" smtClean="0"/>
              <a:t>) </a:t>
            </a:r>
          </a:p>
          <a:p>
            <a:r>
              <a:rPr lang="en-GB" sz="2000" dirty="0"/>
              <a:t>The digital objects are subjected to a quality assurance process before being handed over. Data volume for archiving: not more than 1 TB</a:t>
            </a:r>
            <a:r>
              <a:rPr lang="en-GB" sz="2000" dirty="0" smtClean="0"/>
              <a:t>.</a:t>
            </a:r>
          </a:p>
          <a:p>
            <a:r>
              <a:rPr lang="en-GB" sz="2000" dirty="0"/>
              <a:t>It is planned that a technically appropriate and certified infrastructure institution (e.g. the CLARIN-D Centre Berlin-</a:t>
            </a:r>
            <a:r>
              <a:rPr lang="en-GB" sz="2000" dirty="0" err="1"/>
              <a:t>Brandenburgische</a:t>
            </a:r>
            <a:r>
              <a:rPr lang="en-GB" sz="2000" dirty="0"/>
              <a:t> </a:t>
            </a:r>
            <a:r>
              <a:rPr lang="en-GB" sz="2000" dirty="0" err="1"/>
              <a:t>Akadmie</a:t>
            </a:r>
            <a:r>
              <a:rPr lang="en-GB" sz="2000" dirty="0"/>
              <a:t> der </a:t>
            </a:r>
            <a:r>
              <a:rPr lang="en-GB" sz="2000" dirty="0" err="1"/>
              <a:t>Wissenschaften</a:t>
            </a:r>
            <a:r>
              <a:rPr lang="en-GB" sz="2000" dirty="0"/>
              <a:t>, </a:t>
            </a:r>
            <a:r>
              <a:rPr lang="en-GB" sz="2000" b="1" dirty="0"/>
              <a:t>Data Seal of Approval</a:t>
            </a:r>
            <a:r>
              <a:rPr lang="en-GB" sz="2000" dirty="0"/>
              <a:t>) will take over the storage and dissemination of the data and make them available to the scientific community, the reviewers and, if necessary, the public according to good scientific practice (i.e. at least 10 years). </a:t>
            </a:r>
            <a:endParaRPr lang="en-US" sz="2000" dirty="0"/>
          </a:p>
          <a:p>
            <a:pPr marL="0" indent="0">
              <a:buNone/>
            </a:pP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83</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r>
              <a:rPr lang="de-DE" sz="3600" b="1" dirty="0" smtClean="0">
                <a:solidFill>
                  <a:srgbClr val="0000FF"/>
                </a:solidFill>
              </a:rPr>
              <a:t>: </a:t>
            </a:r>
            <a:r>
              <a:rPr lang="de-DE" sz="3600" b="1" dirty="0" err="1"/>
              <a:t>Selection</a:t>
            </a:r>
            <a:r>
              <a:rPr lang="de-DE" sz="3600" b="1" dirty="0"/>
              <a:t> </a:t>
            </a:r>
            <a:r>
              <a:rPr lang="de-DE" sz="3600" b="1" dirty="0" err="1"/>
              <a:t>and</a:t>
            </a:r>
            <a:r>
              <a:rPr lang="de-DE" sz="3600" b="1" dirty="0"/>
              <a:t> </a:t>
            </a:r>
            <a:r>
              <a:rPr lang="de-DE" sz="3600" b="1" dirty="0" err="1"/>
              <a:t>Preservation</a:t>
            </a:r>
            <a:endParaRPr lang="en-US" sz="3600" b="1" dirty="0">
              <a:solidFill>
                <a:srgbClr val="0000FF"/>
              </a:solidFill>
            </a:endParaRPr>
          </a:p>
        </p:txBody>
      </p:sp>
    </p:spTree>
    <p:extLst>
      <p:ext uri="{BB962C8B-B14F-4D97-AF65-F5344CB8AC3E}">
        <p14:creationId xmlns:p14="http://schemas.microsoft.com/office/powerpoint/2010/main" val="1556677826"/>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r>
              <a:rPr lang="en-GB" sz="2000" dirty="0"/>
              <a:t>T</a:t>
            </a:r>
            <a:r>
              <a:rPr lang="en-GB" sz="2000" dirty="0" smtClean="0"/>
              <a:t>he </a:t>
            </a:r>
            <a:r>
              <a:rPr lang="en-GB" sz="2000" dirty="0"/>
              <a:t>following groups of persons should have long-term access to the data</a:t>
            </a:r>
            <a:r>
              <a:rPr lang="en-GB" sz="2000" dirty="0" smtClean="0"/>
              <a:t>: </a:t>
            </a:r>
          </a:p>
          <a:p>
            <a:pPr marL="457200" indent="-457200">
              <a:buAutoNum type="arabicParenR"/>
            </a:pPr>
            <a:r>
              <a:rPr lang="en-GB" sz="2000" dirty="0" smtClean="0"/>
              <a:t>project </a:t>
            </a:r>
            <a:r>
              <a:rPr lang="en-GB" sz="2000" dirty="0"/>
              <a:t>members of the "</a:t>
            </a:r>
            <a:r>
              <a:rPr lang="en-GB" sz="2000" dirty="0" err="1"/>
              <a:t>Oberdeutscher</a:t>
            </a:r>
            <a:r>
              <a:rPr lang="en-GB" sz="2000" dirty="0"/>
              <a:t> Spiegel </a:t>
            </a:r>
            <a:r>
              <a:rPr lang="en-GB" sz="2000" dirty="0" err="1"/>
              <a:t>Historiael</a:t>
            </a:r>
            <a:r>
              <a:rPr lang="en-GB" sz="2000" dirty="0"/>
              <a:t> Digital" project</a:t>
            </a:r>
            <a:r>
              <a:rPr lang="en-GB" sz="2000" dirty="0" smtClean="0"/>
              <a:t>,</a:t>
            </a:r>
          </a:p>
          <a:p>
            <a:pPr marL="457200" indent="-457200">
              <a:buAutoNum type="arabicParenR"/>
            </a:pPr>
            <a:r>
              <a:rPr lang="en-GB" sz="2000" dirty="0" smtClean="0"/>
              <a:t>reviewers </a:t>
            </a:r>
            <a:r>
              <a:rPr lang="en-GB" sz="2000" dirty="0"/>
              <a:t>appointed by the funders and participating institutions, </a:t>
            </a:r>
            <a:endParaRPr lang="en-GB" sz="2000" dirty="0" smtClean="0"/>
          </a:p>
          <a:p>
            <a:pPr marL="457200" indent="-457200">
              <a:buAutoNum type="arabicParenR"/>
            </a:pPr>
            <a:r>
              <a:rPr lang="en-GB" sz="2000" dirty="0"/>
              <a:t>D</a:t>
            </a:r>
            <a:r>
              <a:rPr lang="en-GB" sz="2000" dirty="0" smtClean="0"/>
              <a:t>ata </a:t>
            </a:r>
            <a:r>
              <a:rPr lang="en-GB" sz="2000" dirty="0"/>
              <a:t>should be re-used by humanities scholars, especially literary scholars and historians. </a:t>
            </a:r>
            <a:endParaRPr lang="en-GB" sz="2000" dirty="0" smtClean="0"/>
          </a:p>
          <a:p>
            <a:pPr marL="0" indent="0">
              <a:buNone/>
            </a:pPr>
            <a:r>
              <a:rPr lang="en-GB" sz="2000" dirty="0"/>
              <a:t>- For the image data: CCO </a:t>
            </a:r>
          </a:p>
          <a:p>
            <a:pPr marL="0" indent="0">
              <a:buNone/>
            </a:pPr>
            <a:r>
              <a:rPr lang="en-GB" sz="2000" dirty="0"/>
              <a:t>- For the text data: CCBY 4.0 </a:t>
            </a:r>
          </a:p>
          <a:p>
            <a:pPr marL="0" indent="0">
              <a:buNone/>
            </a:pPr>
            <a:r>
              <a:rPr lang="en-GB" sz="2000" dirty="0"/>
              <a:t>- For the metadata: CCO</a:t>
            </a:r>
            <a:endParaRPr lang="en-GB" sz="2000" dirty="0" smtClean="0"/>
          </a:p>
          <a:p>
            <a:r>
              <a:rPr lang="en-GB" sz="2000" b="1" dirty="0"/>
              <a:t>Provision of the data</a:t>
            </a:r>
            <a:r>
              <a:rPr lang="en-GB" sz="2000" dirty="0"/>
              <a:t>: OAI (standardized description in XML based Dublin Core Collections Application Profile and METS/TEI)</a:t>
            </a:r>
            <a:r>
              <a:rPr lang="en-GB" sz="2000" dirty="0" smtClean="0"/>
              <a:t>.</a:t>
            </a:r>
          </a:p>
          <a:p>
            <a:r>
              <a:rPr lang="en-GB" sz="2000" dirty="0" smtClean="0"/>
              <a:t>The </a:t>
            </a:r>
            <a:r>
              <a:rPr lang="en-GB" sz="2000" dirty="0"/>
              <a:t>infrastructure partner includes the metadata descriptions of the research data in the search catalogue, so that the data can be easily found.</a:t>
            </a:r>
            <a:endParaRPr lang="en-US" sz="2000" dirty="0"/>
          </a:p>
          <a:p>
            <a:pPr marL="0" indent="0">
              <a:buNone/>
            </a:pP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84</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r>
              <a:rPr lang="de-DE" sz="3600" b="1" dirty="0" smtClean="0">
                <a:solidFill>
                  <a:srgbClr val="0000FF"/>
                </a:solidFill>
              </a:rPr>
              <a:t>: </a:t>
            </a:r>
            <a:r>
              <a:rPr lang="de-DE" sz="3600" b="1" dirty="0"/>
              <a:t>Data Sharing</a:t>
            </a:r>
            <a:endParaRPr lang="en-US" sz="3600" b="1" dirty="0">
              <a:solidFill>
                <a:srgbClr val="0000FF"/>
              </a:solidFill>
            </a:endParaRPr>
          </a:p>
        </p:txBody>
      </p:sp>
    </p:spTree>
    <p:extLst>
      <p:ext uri="{BB962C8B-B14F-4D97-AF65-F5344CB8AC3E}">
        <p14:creationId xmlns:p14="http://schemas.microsoft.com/office/powerpoint/2010/main" val="3332117086"/>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3556"/>
            <a:ext cx="8229600" cy="5142796"/>
          </a:xfrm>
        </p:spPr>
        <p:txBody>
          <a:bodyPr>
            <a:noAutofit/>
          </a:bodyPr>
          <a:lstStyle/>
          <a:p>
            <a:r>
              <a:rPr lang="en-GB" sz="2000" dirty="0"/>
              <a:t>Budget: The following expenses are expected for data management</a:t>
            </a:r>
            <a:r>
              <a:rPr lang="en-GB" sz="2000" dirty="0" smtClean="0"/>
              <a:t>:</a:t>
            </a:r>
            <a:endParaRPr lang="en-US" sz="2000" dirty="0"/>
          </a:p>
          <a:p>
            <a:pPr lvl="1"/>
            <a:r>
              <a:rPr lang="en-GB" sz="1800" dirty="0" smtClean="0"/>
              <a:t>Creation </a:t>
            </a:r>
            <a:r>
              <a:rPr lang="en-GB" sz="1800" dirty="0"/>
              <a:t>of the metadata description: x FTE over x years </a:t>
            </a:r>
          </a:p>
          <a:p>
            <a:pPr lvl="1"/>
            <a:r>
              <a:rPr lang="en-GB" sz="1800" dirty="0" smtClean="0"/>
              <a:t>For </a:t>
            </a:r>
            <a:r>
              <a:rPr lang="en-GB" sz="1800" dirty="0"/>
              <a:t>the storage of the amount of data (budget data handling) and the associated data backup an effort of xx Euro is calculated.</a:t>
            </a:r>
            <a:endParaRPr lang="en-US" sz="1800" dirty="0"/>
          </a:p>
          <a:p>
            <a:r>
              <a:rPr lang="en-GB" sz="2000" dirty="0"/>
              <a:t>Time frame: The exact date of the data transfer has to be specified. The data should be made generally available to the scientific community and the public for re-use as soon as possible after transfer.</a:t>
            </a:r>
            <a:endParaRPr lang="en-US" sz="2000" dirty="0"/>
          </a:p>
          <a:p>
            <a:pPr marL="0" indent="0">
              <a:buNone/>
            </a:pPr>
            <a:endParaRPr lang="en-US" sz="2000" dirty="0"/>
          </a:p>
        </p:txBody>
      </p:sp>
      <p:sp>
        <p:nvSpPr>
          <p:cNvPr id="4" name="Slide Number Placeholder 3"/>
          <p:cNvSpPr>
            <a:spLocks noGrp="1"/>
          </p:cNvSpPr>
          <p:nvPr>
            <p:ph type="sldNum" sz="quarter" idx="12"/>
          </p:nvPr>
        </p:nvSpPr>
        <p:spPr/>
        <p:txBody>
          <a:bodyPr/>
          <a:lstStyle/>
          <a:p>
            <a:fld id="{70FA6FE6-D75F-2943-8BC6-A14FE74580EA}" type="slidenum">
              <a:rPr lang="en-US" smtClean="0"/>
              <a:t>85</a:t>
            </a:fld>
            <a:endParaRPr lang="en-US"/>
          </a:p>
        </p:txBody>
      </p:sp>
      <p:sp>
        <p:nvSpPr>
          <p:cNvPr id="5" name="Title 1"/>
          <p:cNvSpPr>
            <a:spLocks noGrp="1"/>
          </p:cNvSpPr>
          <p:nvPr>
            <p:ph type="title"/>
          </p:nvPr>
        </p:nvSpPr>
        <p:spPr>
          <a:xfrm>
            <a:off x="457200" y="189972"/>
            <a:ext cx="8229600" cy="1143000"/>
          </a:xfrm>
        </p:spPr>
        <p:txBody>
          <a:bodyPr>
            <a:noAutofit/>
          </a:bodyPr>
          <a:lstStyle/>
          <a:p>
            <a:pPr algn="l"/>
            <a:r>
              <a:rPr lang="de-DE" sz="3600" b="1" dirty="0" smtClean="0">
                <a:solidFill>
                  <a:srgbClr val="0000FF"/>
                </a:solidFill>
              </a:rPr>
              <a:t>DMP </a:t>
            </a:r>
            <a:r>
              <a:rPr lang="de-DE" sz="3600" b="1" dirty="0" err="1" smtClean="0">
                <a:solidFill>
                  <a:srgbClr val="0000FF"/>
                </a:solidFill>
              </a:rPr>
              <a:t>Example</a:t>
            </a:r>
            <a:r>
              <a:rPr lang="de-DE" sz="3600" b="1" dirty="0" smtClean="0">
                <a:solidFill>
                  <a:srgbClr val="0000FF"/>
                </a:solidFill>
              </a:rPr>
              <a:t>: </a:t>
            </a:r>
            <a:r>
              <a:rPr lang="de-DE" sz="3600" b="1" dirty="0" err="1"/>
              <a:t>Responsibilities</a:t>
            </a:r>
            <a:r>
              <a:rPr lang="de-DE" sz="3600" b="1" dirty="0"/>
              <a:t> </a:t>
            </a:r>
            <a:r>
              <a:rPr lang="de-DE" sz="3600" b="1" dirty="0" err="1"/>
              <a:t>and</a:t>
            </a:r>
            <a:r>
              <a:rPr lang="de-DE" sz="3600" b="1" dirty="0"/>
              <a:t> Resources</a:t>
            </a:r>
            <a:endParaRPr lang="en-US" sz="3600" b="1" dirty="0">
              <a:solidFill>
                <a:srgbClr val="0000FF"/>
              </a:solidFill>
            </a:endParaRPr>
          </a:p>
        </p:txBody>
      </p:sp>
    </p:spTree>
    <p:extLst>
      <p:ext uri="{BB962C8B-B14F-4D97-AF65-F5344CB8AC3E}">
        <p14:creationId xmlns:p14="http://schemas.microsoft.com/office/powerpoint/2010/main" val="2122213893"/>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pic>
        <p:nvPicPr>
          <p:cNvPr id="69" name="Shape 69"/>
          <p:cNvPicPr preferRelativeResize="0"/>
          <p:nvPr/>
        </p:nvPicPr>
        <p:blipFill>
          <a:blip r:embed="rId3">
            <a:alphaModFix/>
          </a:blip>
          <a:stretch>
            <a:fillRect/>
          </a:stretch>
        </p:blipFill>
        <p:spPr>
          <a:xfrm>
            <a:off x="522677" y="1237167"/>
            <a:ext cx="8164125" cy="4684719"/>
          </a:xfrm>
          <a:prstGeom prst="rect">
            <a:avLst/>
          </a:prstGeom>
          <a:noFill/>
          <a:ln>
            <a:noFill/>
          </a:ln>
        </p:spPr>
      </p:pic>
      <p:sp>
        <p:nvSpPr>
          <p:cNvPr id="70" name="Shape 70"/>
          <p:cNvSpPr txBox="1"/>
          <p:nvPr/>
        </p:nvSpPr>
        <p:spPr>
          <a:xfrm>
            <a:off x="387900" y="6091833"/>
            <a:ext cx="8432700" cy="666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800"/>
              </a:spcBef>
              <a:spcAft>
                <a:spcPts val="0"/>
              </a:spcAft>
              <a:buClr>
                <a:schemeClr val="dk1"/>
              </a:buClr>
              <a:buSzPts val="1100"/>
              <a:buFont typeface="Arial"/>
              <a:buNone/>
            </a:pPr>
            <a:r>
              <a:rPr lang="de" sz="1200" dirty="0">
                <a:solidFill>
                  <a:srgbClr val="666666"/>
                </a:solidFill>
              </a:rPr>
              <a:t>Source: Slide from presentation “Open Science What, why and best practices in open research” Nancy Pontika, Foster Open Science Bootcamp Barcelona, 18.04.2018</a:t>
            </a:r>
            <a:endParaRPr sz="1200" dirty="0">
              <a:solidFill>
                <a:srgbClr val="666666"/>
              </a:solidFill>
            </a:endParaRPr>
          </a:p>
        </p:txBody>
      </p:sp>
      <p:sp>
        <p:nvSpPr>
          <p:cNvPr id="4" name="Title 1"/>
          <p:cNvSpPr>
            <a:spLocks noGrp="1"/>
          </p:cNvSpPr>
          <p:nvPr>
            <p:ph type="title"/>
          </p:nvPr>
        </p:nvSpPr>
        <p:spPr>
          <a:xfrm>
            <a:off x="457200" y="-153987"/>
            <a:ext cx="8229600" cy="1143000"/>
          </a:xfrm>
        </p:spPr>
        <p:txBody>
          <a:bodyPr>
            <a:normAutofit fontScale="90000"/>
          </a:bodyPr>
          <a:lstStyle/>
          <a:p>
            <a:pPr algn="l"/>
            <a:r>
              <a:rPr lang="en-GB" b="1" dirty="0" smtClean="0"/>
              <a:t>Open scholarly practices that can make your research more visible</a:t>
            </a:r>
            <a:endParaRPr lang="en-GB" b="1" dirty="0"/>
          </a:p>
        </p:txBody>
      </p:sp>
    </p:spTree>
    <p:extLst>
      <p:ext uri="{BB962C8B-B14F-4D97-AF65-F5344CB8AC3E}">
        <p14:creationId xmlns:p14="http://schemas.microsoft.com/office/powerpoint/2010/main" val="147862003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FA6FE6-D75F-2943-8BC6-A14FE74580EA}" type="slidenum">
              <a:rPr lang="en-US" smtClean="0"/>
              <a:t>87</a:t>
            </a:fld>
            <a:endParaRPr lang="en-US"/>
          </a:p>
        </p:txBody>
      </p:sp>
      <p:pic>
        <p:nvPicPr>
          <p:cNvPr id="5" name="Picture 2" descr="https://raw.github.com/Protohedgehog/Open-Scholarship-Strategy/master/image_0.png">
            <a:extLst>
              <a:ext uri="{FF2B5EF4-FFF2-40B4-BE49-F238E27FC236}">
                <a16:creationId xmlns="" xmlns:a16="http://schemas.microsoft.com/office/drawing/2014/main" id="{B1D9EBBF-EB43-4B51-878C-8E6A7E7E4A6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126" y="825501"/>
            <a:ext cx="9017500" cy="5071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9463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dirty="0" smtClean="0"/>
              <a:t>Open Science Workflow (exemplary)</a:t>
            </a:r>
            <a:endParaRPr lang="en-US" sz="3600" dirty="0"/>
          </a:p>
        </p:txBody>
      </p:sp>
      <p:pic>
        <p:nvPicPr>
          <p:cNvPr id="6" name="Content Placeholder 5" descr="workflows-open-science.png"/>
          <p:cNvPicPr>
            <a:picLocks noGrp="1" noChangeAspect="1"/>
          </p:cNvPicPr>
          <p:nvPr>
            <p:ph idx="1"/>
          </p:nvPr>
        </p:nvPicPr>
        <p:blipFill>
          <a:blip r:embed="rId2" cstate="print">
            <a:extLst>
              <a:ext uri="{28A0092B-C50C-407E-A947-70E740481C1C}">
                <a14:useLocalDpi xmlns:a14="http://schemas.microsoft.com/office/drawing/2010/main"/>
              </a:ext>
            </a:extLst>
          </a:blip>
          <a:srcRect t="-98698" b="-98698"/>
          <a:stretch>
            <a:fillRect/>
          </a:stretch>
        </p:blipFill>
        <p:spPr>
          <a:xfrm>
            <a:off x="234014" y="1600206"/>
            <a:ext cx="8648158" cy="4756154"/>
          </a:xfrm>
        </p:spPr>
      </p:pic>
      <p:sp>
        <p:nvSpPr>
          <p:cNvPr id="4" name="Slide Number Placeholder 3"/>
          <p:cNvSpPr>
            <a:spLocks noGrp="1"/>
          </p:cNvSpPr>
          <p:nvPr>
            <p:ph type="sldNum" sz="quarter" idx="12"/>
          </p:nvPr>
        </p:nvSpPr>
        <p:spPr/>
        <p:txBody>
          <a:bodyPr/>
          <a:lstStyle/>
          <a:p>
            <a:fld id="{70FA6FE6-D75F-2943-8BC6-A14FE74580EA}" type="slidenum">
              <a:rPr lang="en-US" smtClean="0"/>
              <a:t>88</a:t>
            </a:fld>
            <a:endParaRPr lang="en-US"/>
          </a:p>
        </p:txBody>
      </p:sp>
      <p:sp>
        <p:nvSpPr>
          <p:cNvPr id="7" name="Rectangle 6"/>
          <p:cNvSpPr/>
          <p:nvPr/>
        </p:nvSpPr>
        <p:spPr>
          <a:xfrm>
            <a:off x="457200" y="6033194"/>
            <a:ext cx="5834944" cy="461665"/>
          </a:xfrm>
          <a:prstGeom prst="rect">
            <a:avLst/>
          </a:prstGeom>
        </p:spPr>
        <p:txBody>
          <a:bodyPr wrap="square">
            <a:spAutoFit/>
          </a:bodyPr>
          <a:lstStyle/>
          <a:p>
            <a:r>
              <a:rPr lang="en-US" sz="1200" dirty="0" smtClean="0">
                <a:solidFill>
                  <a:schemeClr val="bg1">
                    <a:lumMod val="50000"/>
                  </a:schemeClr>
                </a:solidFill>
              </a:rPr>
              <a:t>Source Picture: </a:t>
            </a:r>
            <a:r>
              <a:rPr lang="en-US" sz="1200" dirty="0" smtClean="0">
                <a:solidFill>
                  <a:schemeClr val="bg1">
                    <a:lumMod val="50000"/>
                  </a:schemeClr>
                </a:solidFill>
                <a:hlinkClick r:id="rId3"/>
              </a:rPr>
              <a:t>https</a:t>
            </a:r>
            <a:r>
              <a:rPr lang="en-US" sz="1200" dirty="0">
                <a:solidFill>
                  <a:schemeClr val="bg1">
                    <a:lumMod val="50000"/>
                  </a:schemeClr>
                </a:solidFill>
                <a:hlinkClick r:id="rId3"/>
              </a:rPr>
              <a:t>://101innovations.wordpress.com/</a:t>
            </a:r>
            <a:r>
              <a:rPr lang="en-US" sz="1200" dirty="0" smtClean="0">
                <a:solidFill>
                  <a:schemeClr val="bg1">
                    <a:lumMod val="50000"/>
                  </a:schemeClr>
                </a:solidFill>
                <a:hlinkClick r:id="rId3"/>
              </a:rPr>
              <a:t>workflows</a:t>
            </a:r>
            <a:r>
              <a:rPr lang="en-US" sz="1200" dirty="0" smtClean="0">
                <a:solidFill>
                  <a:schemeClr val="bg1">
                    <a:lumMod val="50000"/>
                  </a:schemeClr>
                </a:solidFill>
              </a:rPr>
              <a:t> (Bianca Kramer and </a:t>
            </a:r>
            <a:r>
              <a:rPr lang="en-US" sz="1200" dirty="0" err="1" smtClean="0">
                <a:solidFill>
                  <a:schemeClr val="bg1">
                    <a:lumMod val="50000"/>
                  </a:schemeClr>
                </a:solidFill>
              </a:rPr>
              <a:t>Jeroen</a:t>
            </a:r>
            <a:r>
              <a:rPr lang="en-US" sz="1200" dirty="0" smtClean="0">
                <a:solidFill>
                  <a:schemeClr val="bg1">
                    <a:lumMod val="50000"/>
                  </a:schemeClr>
                </a:solidFill>
              </a:rPr>
              <a:t> </a:t>
            </a:r>
            <a:r>
              <a:rPr lang="en-US" sz="1200" dirty="0" err="1" smtClean="0">
                <a:solidFill>
                  <a:schemeClr val="bg1">
                    <a:lumMod val="50000"/>
                  </a:schemeClr>
                </a:solidFill>
              </a:rPr>
              <a:t>Bosman</a:t>
            </a:r>
            <a:r>
              <a:rPr lang="en-US" sz="1200" dirty="0" smtClean="0">
                <a:solidFill>
                  <a:schemeClr val="bg1">
                    <a:lumMod val="50000"/>
                  </a:schemeClr>
                </a:solidFill>
              </a:rPr>
              <a:t>)</a:t>
            </a:r>
            <a:endParaRPr lang="en-US" sz="1200" dirty="0">
              <a:solidFill>
                <a:schemeClr val="bg1">
                  <a:lumMod val="50000"/>
                </a:schemeClr>
              </a:solidFill>
            </a:endParaRPr>
          </a:p>
        </p:txBody>
      </p:sp>
    </p:spTree>
    <p:extLst>
      <p:ext uri="{BB962C8B-B14F-4D97-AF65-F5344CB8AC3E}">
        <p14:creationId xmlns:p14="http://schemas.microsoft.com/office/powerpoint/2010/main" val="426651529"/>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FA6FE6-D75F-2943-8BC6-A14FE74580EA}" type="slidenum">
              <a:rPr lang="en-US" smtClean="0"/>
              <a:t>89</a:t>
            </a:fld>
            <a:endParaRPr lang="en-US"/>
          </a:p>
        </p:txBody>
      </p:sp>
      <p:pic>
        <p:nvPicPr>
          <p:cNvPr id="5" name="Picture 2" descr="https://kib.ki.se/sites/default/files/bildarkiv/funktioner-support/open_access_grafik201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599943" y="1621506"/>
            <a:ext cx="4953257" cy="480696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85061" y="6465054"/>
            <a:ext cx="4019049" cy="276999"/>
          </a:xfrm>
          <a:prstGeom prst="rect">
            <a:avLst/>
          </a:prstGeom>
        </p:spPr>
        <p:txBody>
          <a:bodyPr wrap="none">
            <a:spAutoFit/>
          </a:bodyPr>
          <a:lstStyle/>
          <a:p>
            <a:r>
              <a:rPr lang="en-GB" sz="1200" dirty="0" smtClean="0">
                <a:solidFill>
                  <a:schemeClr val="bg1">
                    <a:lumMod val="50000"/>
                  </a:schemeClr>
                </a:solidFill>
                <a:latin typeface="Open Sans"/>
              </a:rPr>
              <a:t>Source: </a:t>
            </a:r>
            <a:r>
              <a:rPr lang="en-GB" sz="1200" dirty="0" smtClean="0">
                <a:latin typeface="Open Sans"/>
                <a:hlinkClick r:id="rId3"/>
              </a:rPr>
              <a:t>https</a:t>
            </a:r>
            <a:r>
              <a:rPr lang="en-GB" sz="1200" dirty="0">
                <a:latin typeface="Open Sans"/>
                <a:hlinkClick r:id="rId3"/>
              </a:rPr>
              <a:t>://kib.ki.se/en/publish-analyse/open-</a:t>
            </a:r>
            <a:r>
              <a:rPr lang="en-GB" sz="1200" dirty="0" smtClean="0">
                <a:latin typeface="Open Sans"/>
                <a:hlinkClick r:id="rId3"/>
              </a:rPr>
              <a:t>access</a:t>
            </a:r>
            <a:endParaRPr lang="en-GB" dirty="0">
              <a:latin typeface="Open Sans"/>
            </a:endParaRPr>
          </a:p>
        </p:txBody>
      </p:sp>
      <p:sp>
        <p:nvSpPr>
          <p:cNvPr id="7" name="Title 1"/>
          <p:cNvSpPr>
            <a:spLocks noGrp="1"/>
          </p:cNvSpPr>
          <p:nvPr>
            <p:ph type="title"/>
          </p:nvPr>
        </p:nvSpPr>
        <p:spPr>
          <a:xfrm>
            <a:off x="457200" y="274638"/>
            <a:ext cx="8229600" cy="1143000"/>
          </a:xfrm>
        </p:spPr>
        <p:txBody>
          <a:bodyPr>
            <a:normAutofit/>
          </a:bodyPr>
          <a:lstStyle/>
          <a:p>
            <a:pPr algn="l"/>
            <a:r>
              <a:rPr lang="en-US" b="1" dirty="0" smtClean="0"/>
              <a:t>Advantages of Open Access</a:t>
            </a:r>
            <a:endParaRPr lang="en-US" b="1" dirty="0"/>
          </a:p>
        </p:txBody>
      </p:sp>
    </p:spTree>
    <p:extLst>
      <p:ext uri="{BB962C8B-B14F-4D97-AF65-F5344CB8AC3E}">
        <p14:creationId xmlns:p14="http://schemas.microsoft.com/office/powerpoint/2010/main" val="3445492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GB" dirty="0" smtClean="0"/>
              <a:t>Rationales and Benefits of the Workshop </a:t>
            </a:r>
            <a:endParaRPr lang="en-US" dirty="0"/>
          </a:p>
        </p:txBody>
      </p:sp>
      <p:sp>
        <p:nvSpPr>
          <p:cNvPr id="5" name="Text Placeholder 4"/>
          <p:cNvSpPr>
            <a:spLocks noGrp="1"/>
          </p:cNvSpPr>
          <p:nvPr>
            <p:ph type="body" idx="1"/>
          </p:nvPr>
        </p:nvSpPr>
        <p:spPr/>
        <p:txBody>
          <a:bodyPr>
            <a:normAutofit/>
          </a:bodyPr>
          <a:lstStyle/>
          <a:p>
            <a:r>
              <a:rPr lang="en-US" sz="6000" dirty="0" smtClean="0">
                <a:solidFill>
                  <a:schemeClr val="tx2">
                    <a:lumMod val="60000"/>
                    <a:lumOff val="40000"/>
                  </a:schemeClr>
                </a:solidFill>
              </a:rPr>
              <a:t>03</a:t>
            </a:r>
            <a:endParaRPr lang="en-US" sz="6000" dirty="0">
              <a:solidFill>
                <a:schemeClr val="tx2">
                  <a:lumMod val="60000"/>
                  <a:lumOff val="40000"/>
                </a:schemeClr>
              </a:solidFill>
            </a:endParaRPr>
          </a:p>
        </p:txBody>
      </p:sp>
      <p:sp>
        <p:nvSpPr>
          <p:cNvPr id="2" name="Tijdelijke aanduiding voor dianummer 1"/>
          <p:cNvSpPr>
            <a:spLocks noGrp="1"/>
          </p:cNvSpPr>
          <p:nvPr>
            <p:ph type="sldNum" sz="quarter" idx="12"/>
          </p:nvPr>
        </p:nvSpPr>
        <p:spPr/>
        <p:txBody>
          <a:bodyPr/>
          <a:lstStyle/>
          <a:p>
            <a:fld id="{70FA6FE6-D75F-2943-8BC6-A14FE74580EA}" type="slidenum">
              <a:rPr lang="en-US" smtClean="0"/>
              <a:t>9</a:t>
            </a:fld>
            <a:endParaRPr lang="en-US"/>
          </a:p>
        </p:txBody>
      </p:sp>
    </p:spTree>
    <p:extLst>
      <p:ext uri="{BB962C8B-B14F-4D97-AF65-F5344CB8AC3E}">
        <p14:creationId xmlns:p14="http://schemas.microsoft.com/office/powerpoint/2010/main" val="1953563839"/>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The FAIR </a:t>
            </a:r>
            <a:r>
              <a:rPr lang="de-DE" dirty="0" err="1" smtClean="0"/>
              <a:t>Principles</a:t>
            </a:r>
            <a:r>
              <a:rPr lang="de-DE" dirty="0" smtClean="0"/>
              <a:t> (1/2)</a:t>
            </a:r>
            <a:endParaRPr lang="en-US" dirty="0"/>
          </a:p>
        </p:txBody>
      </p:sp>
      <p:sp>
        <p:nvSpPr>
          <p:cNvPr id="3" name="Content Placeholder 2"/>
          <p:cNvSpPr>
            <a:spLocks noGrp="1"/>
          </p:cNvSpPr>
          <p:nvPr>
            <p:ph idx="1"/>
          </p:nvPr>
        </p:nvSpPr>
        <p:spPr/>
        <p:txBody>
          <a:bodyPr>
            <a:normAutofit fontScale="70000" lnSpcReduction="20000"/>
          </a:bodyPr>
          <a:lstStyle/>
          <a:p>
            <a:r>
              <a:rPr lang="en-US" b="1" dirty="0" err="1">
                <a:solidFill>
                  <a:schemeClr val="accent1">
                    <a:lumMod val="50000"/>
                  </a:schemeClr>
                </a:solidFill>
              </a:rPr>
              <a:t>F</a:t>
            </a:r>
            <a:r>
              <a:rPr lang="en-US" dirty="0" err="1">
                <a:solidFill>
                  <a:schemeClr val="accent1">
                    <a:lumMod val="50000"/>
                  </a:schemeClr>
                </a:solidFill>
              </a:rPr>
              <a:t>indability</a:t>
            </a:r>
            <a:r>
              <a:rPr lang="en-US" dirty="0">
                <a:solidFill>
                  <a:schemeClr val="accent1">
                    <a:lumMod val="50000"/>
                  </a:schemeClr>
                </a:solidFill>
              </a:rPr>
              <a:t> </a:t>
            </a:r>
            <a:r>
              <a:rPr lang="de-DE" dirty="0"/>
              <a:t>:</a:t>
            </a:r>
          </a:p>
          <a:p>
            <a:pPr lvl="1"/>
            <a:r>
              <a:rPr lang="en-US" dirty="0"/>
              <a:t>F1. (Meta)data are assigned a </a:t>
            </a:r>
            <a:r>
              <a:rPr lang="en-US" dirty="0">
                <a:solidFill>
                  <a:srgbClr val="77933C"/>
                </a:solidFill>
              </a:rPr>
              <a:t>globally unique and persistent identifier</a:t>
            </a:r>
          </a:p>
          <a:p>
            <a:pPr lvl="1"/>
            <a:r>
              <a:rPr lang="en-US" dirty="0"/>
              <a:t>F2. Data are described with </a:t>
            </a:r>
            <a:r>
              <a:rPr lang="en-US" dirty="0">
                <a:solidFill>
                  <a:srgbClr val="77933C"/>
                </a:solidFill>
              </a:rPr>
              <a:t>rich metadata</a:t>
            </a:r>
          </a:p>
          <a:p>
            <a:pPr lvl="1"/>
            <a:r>
              <a:rPr lang="en-US" dirty="0"/>
              <a:t>F3. Metadata clearly and explicitly include </a:t>
            </a:r>
            <a:r>
              <a:rPr lang="en-US" dirty="0">
                <a:solidFill>
                  <a:srgbClr val="77933C"/>
                </a:solidFill>
              </a:rPr>
              <a:t>the identifier of the data </a:t>
            </a:r>
            <a:r>
              <a:rPr lang="en-US" dirty="0"/>
              <a:t>they describe</a:t>
            </a:r>
          </a:p>
          <a:p>
            <a:pPr lvl="1"/>
            <a:r>
              <a:rPr lang="en-US" dirty="0"/>
              <a:t>F4. (Meta)data are </a:t>
            </a:r>
            <a:r>
              <a:rPr lang="en-US" dirty="0">
                <a:solidFill>
                  <a:srgbClr val="77933C"/>
                </a:solidFill>
              </a:rPr>
              <a:t>registered or indexed </a:t>
            </a:r>
            <a:r>
              <a:rPr lang="en-US" dirty="0"/>
              <a:t>in a searchable resource</a:t>
            </a:r>
          </a:p>
          <a:p>
            <a:r>
              <a:rPr lang="en-US" b="1" dirty="0">
                <a:solidFill>
                  <a:schemeClr val="accent1">
                    <a:lumMod val="50000"/>
                  </a:schemeClr>
                </a:solidFill>
              </a:rPr>
              <a:t>A</a:t>
            </a:r>
            <a:r>
              <a:rPr lang="en-US" dirty="0">
                <a:solidFill>
                  <a:schemeClr val="accent1">
                    <a:lumMod val="50000"/>
                  </a:schemeClr>
                </a:solidFill>
              </a:rPr>
              <a:t>ccessibility</a:t>
            </a:r>
          </a:p>
          <a:p>
            <a:pPr lvl="1"/>
            <a:r>
              <a:rPr lang="en-US" dirty="0"/>
              <a:t>A1. (Meta)data are </a:t>
            </a:r>
            <a:r>
              <a:rPr lang="en-US" dirty="0">
                <a:solidFill>
                  <a:srgbClr val="77933C"/>
                </a:solidFill>
              </a:rPr>
              <a:t>retrievable</a:t>
            </a:r>
            <a:r>
              <a:rPr lang="en-US" dirty="0"/>
              <a:t> by their identifier using a </a:t>
            </a:r>
            <a:r>
              <a:rPr lang="en-US" dirty="0" err="1"/>
              <a:t>standardised</a:t>
            </a:r>
            <a:r>
              <a:rPr lang="en-US" dirty="0"/>
              <a:t> communications protocol</a:t>
            </a:r>
          </a:p>
          <a:p>
            <a:pPr lvl="2"/>
            <a:r>
              <a:rPr lang="en-US" dirty="0"/>
              <a:t>A1.1 The protocol is </a:t>
            </a:r>
            <a:r>
              <a:rPr lang="en-US" dirty="0">
                <a:solidFill>
                  <a:srgbClr val="77933C"/>
                </a:solidFill>
              </a:rPr>
              <a:t>open, free, and universally implementable</a:t>
            </a:r>
          </a:p>
          <a:p>
            <a:pPr lvl="2"/>
            <a:r>
              <a:rPr lang="en-US" dirty="0"/>
              <a:t>A1.2 The protocol allows for an authentication and </a:t>
            </a:r>
            <a:r>
              <a:rPr lang="en-US" dirty="0" err="1"/>
              <a:t>authorisation</a:t>
            </a:r>
            <a:r>
              <a:rPr lang="en-US" dirty="0"/>
              <a:t> procedure, where necessary</a:t>
            </a:r>
          </a:p>
          <a:p>
            <a:pPr lvl="1"/>
            <a:r>
              <a:rPr lang="en-US" dirty="0"/>
              <a:t>A2. Metadata are </a:t>
            </a:r>
            <a:r>
              <a:rPr lang="en-US" dirty="0">
                <a:solidFill>
                  <a:srgbClr val="77933C"/>
                </a:solidFill>
              </a:rPr>
              <a:t>accessible</a:t>
            </a:r>
            <a:r>
              <a:rPr lang="en-US" dirty="0"/>
              <a:t>, even when the data are no longer available</a:t>
            </a:r>
          </a:p>
          <a:p>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90</a:t>
            </a:fld>
            <a:endParaRPr lang="en-US"/>
          </a:p>
        </p:txBody>
      </p:sp>
      <p:sp>
        <p:nvSpPr>
          <p:cNvPr id="5" name="Rectangle 4"/>
          <p:cNvSpPr/>
          <p:nvPr/>
        </p:nvSpPr>
        <p:spPr>
          <a:xfrm>
            <a:off x="457200" y="6224389"/>
            <a:ext cx="8229600" cy="276999"/>
          </a:xfrm>
          <a:prstGeom prst="rect">
            <a:avLst/>
          </a:prstGeom>
        </p:spPr>
        <p:txBody>
          <a:bodyPr wrap="square">
            <a:spAutoFit/>
          </a:bodyPr>
          <a:lstStyle/>
          <a:p>
            <a:r>
              <a:rPr lang="en-GB" sz="1200" dirty="0">
                <a:solidFill>
                  <a:schemeClr val="bg1">
                    <a:lumMod val="50000"/>
                  </a:schemeClr>
                </a:solidFill>
                <a:latin typeface="Open Sans"/>
              </a:rPr>
              <a:t>Source</a:t>
            </a:r>
            <a:r>
              <a:rPr lang="en-GB" sz="1200" dirty="0" smtClean="0">
                <a:solidFill>
                  <a:schemeClr val="bg1">
                    <a:lumMod val="50000"/>
                  </a:schemeClr>
                </a:solidFill>
                <a:latin typeface="Open Sans"/>
              </a:rPr>
              <a:t>: </a:t>
            </a:r>
            <a:r>
              <a:rPr lang="en-US" sz="1200" dirty="0" smtClean="0">
                <a:hlinkClick r:id="rId2"/>
              </a:rPr>
              <a:t>https</a:t>
            </a:r>
            <a:r>
              <a:rPr lang="en-US" sz="1200" dirty="0">
                <a:hlinkClick r:id="rId2"/>
              </a:rPr>
              <a:t>://www.force11.org/group/fairgroup/fairprinciples</a:t>
            </a:r>
            <a:endParaRPr lang="en-US" sz="1200" dirty="0"/>
          </a:p>
        </p:txBody>
      </p:sp>
    </p:spTree>
    <p:extLst>
      <p:ext uri="{BB962C8B-B14F-4D97-AF65-F5344CB8AC3E}">
        <p14:creationId xmlns:p14="http://schemas.microsoft.com/office/powerpoint/2010/main" val="37032465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sz="2600" b="1" dirty="0">
                <a:solidFill>
                  <a:schemeClr val="accent1">
                    <a:lumMod val="50000"/>
                  </a:schemeClr>
                </a:solidFill>
              </a:rPr>
              <a:t>I</a:t>
            </a:r>
            <a:r>
              <a:rPr lang="en-US" sz="2600" dirty="0">
                <a:solidFill>
                  <a:schemeClr val="accent1">
                    <a:lumMod val="50000"/>
                  </a:schemeClr>
                </a:solidFill>
              </a:rPr>
              <a:t>nteroperability</a:t>
            </a:r>
          </a:p>
          <a:p>
            <a:pPr lvl="1"/>
            <a:r>
              <a:rPr lang="en-US" sz="2200" dirty="0"/>
              <a:t>I1. (Meta)data use a </a:t>
            </a:r>
            <a:r>
              <a:rPr lang="en-US" sz="2200" dirty="0">
                <a:solidFill>
                  <a:schemeClr val="accent3">
                    <a:lumMod val="75000"/>
                  </a:schemeClr>
                </a:solidFill>
              </a:rPr>
              <a:t>formal, accessible, shared, and broadly applicable language</a:t>
            </a:r>
            <a:r>
              <a:rPr lang="en-US" sz="2200" dirty="0">
                <a:solidFill>
                  <a:srgbClr val="C00000"/>
                </a:solidFill>
              </a:rPr>
              <a:t> </a:t>
            </a:r>
            <a:r>
              <a:rPr lang="en-US" sz="2200" dirty="0"/>
              <a:t>for knowledge representation.</a:t>
            </a:r>
          </a:p>
          <a:p>
            <a:pPr lvl="1"/>
            <a:r>
              <a:rPr lang="en-US" sz="2200" dirty="0"/>
              <a:t>I2. (Meta)data use </a:t>
            </a:r>
            <a:r>
              <a:rPr lang="en-US" sz="2200" dirty="0">
                <a:solidFill>
                  <a:srgbClr val="77933C"/>
                </a:solidFill>
              </a:rPr>
              <a:t>vocabularies</a:t>
            </a:r>
            <a:r>
              <a:rPr lang="en-US" sz="2200" dirty="0"/>
              <a:t> that follow FAIR principles</a:t>
            </a:r>
          </a:p>
          <a:p>
            <a:pPr lvl="1"/>
            <a:r>
              <a:rPr lang="en-US" sz="2200" dirty="0"/>
              <a:t>I3. (Meta)data include qualified references to other (meta)data</a:t>
            </a:r>
          </a:p>
          <a:p>
            <a:r>
              <a:rPr lang="en-US" sz="2600" b="1" dirty="0">
                <a:solidFill>
                  <a:schemeClr val="accent1">
                    <a:lumMod val="50000"/>
                  </a:schemeClr>
                </a:solidFill>
              </a:rPr>
              <a:t>R</a:t>
            </a:r>
            <a:r>
              <a:rPr lang="en-US" sz="2600" dirty="0">
                <a:solidFill>
                  <a:schemeClr val="accent1">
                    <a:lumMod val="50000"/>
                  </a:schemeClr>
                </a:solidFill>
              </a:rPr>
              <a:t>euse</a:t>
            </a:r>
          </a:p>
          <a:p>
            <a:pPr lvl="1"/>
            <a:r>
              <a:rPr lang="en-US" sz="2200" dirty="0"/>
              <a:t>R1. Meta(data) are </a:t>
            </a:r>
            <a:r>
              <a:rPr lang="en-US" sz="2200" dirty="0">
                <a:solidFill>
                  <a:srgbClr val="77933C"/>
                </a:solidFill>
              </a:rPr>
              <a:t>richly described </a:t>
            </a:r>
            <a:r>
              <a:rPr lang="en-US" sz="2200" dirty="0"/>
              <a:t>with a plurality of accurate and relevant attributes</a:t>
            </a:r>
          </a:p>
          <a:p>
            <a:pPr lvl="2"/>
            <a:r>
              <a:rPr lang="en-US" sz="2200" dirty="0"/>
              <a:t>R1.1. (Meta)data are released with a clear and accessible </a:t>
            </a:r>
            <a:r>
              <a:rPr lang="en-US" sz="2200" dirty="0">
                <a:solidFill>
                  <a:srgbClr val="77933C"/>
                </a:solidFill>
              </a:rPr>
              <a:t>data usage license</a:t>
            </a:r>
          </a:p>
          <a:p>
            <a:pPr lvl="2"/>
            <a:r>
              <a:rPr lang="en-US" sz="2200" dirty="0"/>
              <a:t>R1.2. (Meta)data are associated with </a:t>
            </a:r>
            <a:r>
              <a:rPr lang="en-US" sz="2200" dirty="0">
                <a:solidFill>
                  <a:srgbClr val="77933C"/>
                </a:solidFill>
              </a:rPr>
              <a:t>detailed provenance</a:t>
            </a:r>
          </a:p>
          <a:p>
            <a:pPr lvl="2"/>
            <a:r>
              <a:rPr lang="en-US" sz="2200" dirty="0"/>
              <a:t>R1.3. (Meta)data meet </a:t>
            </a:r>
            <a:r>
              <a:rPr lang="en-US" sz="2200" dirty="0">
                <a:solidFill>
                  <a:srgbClr val="77933C"/>
                </a:solidFill>
              </a:rPr>
              <a:t>domain-relevant community standards</a:t>
            </a:r>
          </a:p>
          <a:p>
            <a:endParaRPr lang="en-US" dirty="0"/>
          </a:p>
        </p:txBody>
      </p:sp>
      <p:sp>
        <p:nvSpPr>
          <p:cNvPr id="4" name="Slide Number Placeholder 3"/>
          <p:cNvSpPr>
            <a:spLocks noGrp="1"/>
          </p:cNvSpPr>
          <p:nvPr>
            <p:ph type="sldNum" sz="quarter" idx="12"/>
          </p:nvPr>
        </p:nvSpPr>
        <p:spPr/>
        <p:txBody>
          <a:bodyPr/>
          <a:lstStyle/>
          <a:p>
            <a:fld id="{70FA6FE6-D75F-2943-8BC6-A14FE74580EA}" type="slidenum">
              <a:rPr lang="en-US" smtClean="0"/>
              <a:t>91</a:t>
            </a:fld>
            <a:endParaRPr lang="en-US"/>
          </a:p>
        </p:txBody>
      </p:sp>
      <p:sp>
        <p:nvSpPr>
          <p:cNvPr id="5" name="Rectangle 4"/>
          <p:cNvSpPr/>
          <p:nvPr/>
        </p:nvSpPr>
        <p:spPr>
          <a:xfrm>
            <a:off x="457200" y="6224389"/>
            <a:ext cx="8229600" cy="276999"/>
          </a:xfrm>
          <a:prstGeom prst="rect">
            <a:avLst/>
          </a:prstGeom>
        </p:spPr>
        <p:txBody>
          <a:bodyPr wrap="square">
            <a:spAutoFit/>
          </a:bodyPr>
          <a:lstStyle/>
          <a:p>
            <a:r>
              <a:rPr lang="en-GB" sz="1200" dirty="0">
                <a:solidFill>
                  <a:schemeClr val="bg1">
                    <a:lumMod val="50000"/>
                  </a:schemeClr>
                </a:solidFill>
                <a:latin typeface="Open Sans"/>
              </a:rPr>
              <a:t>Source</a:t>
            </a:r>
            <a:r>
              <a:rPr lang="en-GB" sz="1200" dirty="0" smtClean="0">
                <a:solidFill>
                  <a:schemeClr val="bg1">
                    <a:lumMod val="50000"/>
                  </a:schemeClr>
                </a:solidFill>
                <a:latin typeface="Open Sans"/>
              </a:rPr>
              <a:t>: </a:t>
            </a:r>
            <a:r>
              <a:rPr lang="en-US" sz="1200" dirty="0" smtClean="0">
                <a:hlinkClick r:id="rId2"/>
              </a:rPr>
              <a:t>https</a:t>
            </a:r>
            <a:r>
              <a:rPr lang="en-US" sz="1200" dirty="0">
                <a:hlinkClick r:id="rId2"/>
              </a:rPr>
              <a:t>://www.force11.org/group/fairgroup/fairprinciples</a:t>
            </a:r>
            <a:endParaRPr lang="en-US" sz="1200" dirty="0"/>
          </a:p>
        </p:txBody>
      </p:sp>
      <p:sp>
        <p:nvSpPr>
          <p:cNvPr id="6" name="Title 1"/>
          <p:cNvSpPr>
            <a:spLocks noGrp="1"/>
          </p:cNvSpPr>
          <p:nvPr>
            <p:ph type="title"/>
          </p:nvPr>
        </p:nvSpPr>
        <p:spPr>
          <a:xfrm>
            <a:off x="457200" y="274638"/>
            <a:ext cx="8229600" cy="1143000"/>
          </a:xfrm>
        </p:spPr>
        <p:txBody>
          <a:bodyPr/>
          <a:lstStyle/>
          <a:p>
            <a:r>
              <a:rPr lang="de-DE" dirty="0"/>
              <a:t>The FAIR </a:t>
            </a:r>
            <a:r>
              <a:rPr lang="de-DE" dirty="0" err="1" smtClean="0"/>
              <a:t>Principles</a:t>
            </a:r>
            <a:r>
              <a:rPr lang="de-DE" dirty="0" smtClean="0"/>
              <a:t> (2/2)</a:t>
            </a:r>
            <a:endParaRPr lang="en-US" dirty="0"/>
          </a:p>
        </p:txBody>
      </p:sp>
    </p:spTree>
    <p:extLst>
      <p:ext uri="{BB962C8B-B14F-4D97-AF65-F5344CB8AC3E}">
        <p14:creationId xmlns:p14="http://schemas.microsoft.com/office/powerpoint/2010/main" val="1522384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2615</TotalTime>
  <Words>6638</Words>
  <Application>Microsoft Macintosh PowerPoint</Application>
  <PresentationFormat>On-screen Show (4:3)</PresentationFormat>
  <Paragraphs>865</Paragraphs>
  <Slides>91</Slides>
  <Notes>69</Notes>
  <HiddenSlides>0</HiddenSlides>
  <MMClips>0</MMClips>
  <ScaleCrop>false</ScaleCrop>
  <HeadingPairs>
    <vt:vector size="4" baseType="variant">
      <vt:variant>
        <vt:lpstr>Theme</vt:lpstr>
      </vt:variant>
      <vt:variant>
        <vt:i4>3</vt:i4>
      </vt:variant>
      <vt:variant>
        <vt:lpstr>Slide Titles</vt:lpstr>
      </vt:variant>
      <vt:variant>
        <vt:i4>91</vt:i4>
      </vt:variant>
    </vt:vector>
  </HeadingPairs>
  <TitlesOfParts>
    <vt:vector size="94" baseType="lpstr">
      <vt:lpstr>Office Theme</vt:lpstr>
      <vt:lpstr>Slate</vt:lpstr>
      <vt:lpstr>1_Office Theme</vt:lpstr>
      <vt:lpstr>Introduction to Humanities Research Data Management Ulrike Wuttke &amp; Jochen Klar</vt:lpstr>
      <vt:lpstr>TABLE OF CONTENTS</vt:lpstr>
      <vt:lpstr>Warm up</vt:lpstr>
      <vt:lpstr>Introduce yourself  (Twitter Style)</vt:lpstr>
      <vt:lpstr>PowerPoint Presentation</vt:lpstr>
      <vt:lpstr>Introduce yourself  (Twitter Style)</vt:lpstr>
      <vt:lpstr>Housekeeping / Code of Conduct</vt:lpstr>
      <vt:lpstr>Our Code of Conduct</vt:lpstr>
      <vt:lpstr>Rationales and Benefits of the Workshop </vt:lpstr>
      <vt:lpstr>PowerPoint Presentation</vt:lpstr>
      <vt:lpstr>Open Science – Open Scholarship</vt:lpstr>
      <vt:lpstr>What is “Open Science”? </vt:lpstr>
      <vt:lpstr>Open Science has many facets</vt:lpstr>
      <vt:lpstr>Why Open Science?</vt:lpstr>
      <vt:lpstr>Advantages of Open Science  for research(ers)</vt:lpstr>
      <vt:lpstr>Open Science has many facets</vt:lpstr>
      <vt:lpstr>PowerPoint Presentation</vt:lpstr>
      <vt:lpstr>Research Data in Humanities and Heritage Science</vt:lpstr>
      <vt:lpstr>eHumanities and eHeritage Research</vt:lpstr>
      <vt:lpstr>What is Data, Anyway?</vt:lpstr>
      <vt:lpstr>What is Data, Anyway?</vt:lpstr>
      <vt:lpstr>Are Humanities and Cultural Heritage data special? </vt:lpstr>
      <vt:lpstr>Why would I want or need to manage, improve or open up my data?</vt:lpstr>
      <vt:lpstr>PowerPoint Presentation</vt:lpstr>
      <vt:lpstr>PowerPoint Presentation</vt:lpstr>
      <vt:lpstr>Future proof Research Data  Management: Let’s go!</vt:lpstr>
      <vt:lpstr>Research Data LifeCycle</vt:lpstr>
      <vt:lpstr>What is the correct order of the Research Data Lifecycle?  </vt:lpstr>
      <vt:lpstr>Solution: Research Data Lifecycle</vt:lpstr>
      <vt:lpstr>BaSic PrincipLes of Research Data Management (in Humanities and Heritage Science)</vt:lpstr>
      <vt:lpstr>Theory and Practice of Data Management: Research Data Management Planning</vt:lpstr>
      <vt:lpstr>What is a Research Data Management Plan?</vt:lpstr>
      <vt:lpstr>What is a Research Data Management Plan?</vt:lpstr>
      <vt:lpstr>The FAIR Principles</vt:lpstr>
      <vt:lpstr>The FAIR Principles</vt:lpstr>
      <vt:lpstr>It can get pretty complex, though…</vt:lpstr>
      <vt:lpstr>What are YOUR Research Data?</vt:lpstr>
      <vt:lpstr>Break</vt:lpstr>
      <vt:lpstr>The individual Parts of a Data Management Plan</vt:lpstr>
      <vt:lpstr>The first step is always the hardest...</vt:lpstr>
      <vt:lpstr>Data Collection</vt:lpstr>
      <vt:lpstr>Data Collection</vt:lpstr>
      <vt:lpstr>Data Documentation and Metadata</vt:lpstr>
      <vt:lpstr>Data Documentation and Metadata</vt:lpstr>
      <vt:lpstr>Data Documentation and Metadata</vt:lpstr>
      <vt:lpstr>Data Documentation and Metadata</vt:lpstr>
      <vt:lpstr>PowerPoint Presentation</vt:lpstr>
      <vt:lpstr>Ethics and Legal Compliance</vt:lpstr>
      <vt:lpstr>Ethics and Legal Compliance</vt:lpstr>
      <vt:lpstr>Storage and Backup</vt:lpstr>
      <vt:lpstr>Storage and Backup</vt:lpstr>
      <vt:lpstr>Selection and Preservation</vt:lpstr>
      <vt:lpstr>Selection and Preservation</vt:lpstr>
      <vt:lpstr>Data Sharing</vt:lpstr>
      <vt:lpstr>Data Sharing</vt:lpstr>
      <vt:lpstr>Data Sharing</vt:lpstr>
      <vt:lpstr>Data Sharing</vt:lpstr>
      <vt:lpstr>Responsibilities and Resources</vt:lpstr>
      <vt:lpstr>Responsibilities and Resources</vt:lpstr>
      <vt:lpstr>PowerPoint Presentation</vt:lpstr>
      <vt:lpstr>PARTHENOS</vt:lpstr>
      <vt:lpstr>Research Data Management in the PARTHENOS Training Suite</vt:lpstr>
      <vt:lpstr>Research Data Management in the PARTHENOS Training Suite</vt:lpstr>
      <vt:lpstr>Research Data Management in the PARTHENOS Training Suite</vt:lpstr>
      <vt:lpstr>European RIs for SSH &amp; CH</vt:lpstr>
      <vt:lpstr>(Institutional) Infrastructure</vt:lpstr>
      <vt:lpstr>What‘s in there for you?</vt:lpstr>
      <vt:lpstr>PowerPoint Presentation</vt:lpstr>
      <vt:lpstr>PowerPoint Presentation</vt:lpstr>
      <vt:lpstr>Further Learning: Open Science / ReSEARCH DATA MANAGEMENT / Work Flows / Services</vt:lpstr>
      <vt:lpstr>Further Learning</vt:lpstr>
      <vt:lpstr>Further Learning</vt:lpstr>
      <vt:lpstr>Further Learning</vt:lpstr>
      <vt:lpstr>Further Learning</vt:lpstr>
      <vt:lpstr>Networks and Organizations</vt:lpstr>
      <vt:lpstr>DMP Tools</vt:lpstr>
      <vt:lpstr>DMP Examples</vt:lpstr>
      <vt:lpstr>DMP Example</vt:lpstr>
      <vt:lpstr>DMP Example: Data Collection</vt:lpstr>
      <vt:lpstr>DMP Example: Data Documentation and Metadata </vt:lpstr>
      <vt:lpstr>DMP Example: Ethics and Legal Compliance</vt:lpstr>
      <vt:lpstr>DMP Example: Storage and Backup</vt:lpstr>
      <vt:lpstr>DMP Example: Selection and Preservation</vt:lpstr>
      <vt:lpstr>DMP Example: Data Sharing</vt:lpstr>
      <vt:lpstr>DMP Example: Responsibilities and Resources</vt:lpstr>
      <vt:lpstr>Open scholarly practices that can make your research more visible</vt:lpstr>
      <vt:lpstr>PowerPoint Presentation</vt:lpstr>
      <vt:lpstr>Open Science Workflow (exemplary)</vt:lpstr>
      <vt:lpstr>Advantages of Open Access</vt:lpstr>
      <vt:lpstr>The FAIR Principles (1/2)</vt:lpstr>
      <vt:lpstr>The FAIR Principles (2/2)</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the  “PARTHENOS eHumanities and eHeritage Webinar Series”</dc:title>
  <dc:creator>Ulrike Wuttke</dc:creator>
  <cp:lastModifiedBy>Ulrike Wuttke</cp:lastModifiedBy>
  <cp:revision>239</cp:revision>
  <cp:lastPrinted>2018-07-18T08:49:19Z</cp:lastPrinted>
  <dcterms:created xsi:type="dcterms:W3CDTF">2018-05-27T08:03:21Z</dcterms:created>
  <dcterms:modified xsi:type="dcterms:W3CDTF">2018-11-19T10:14:51Z</dcterms:modified>
</cp:coreProperties>
</file>