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7" r:id="rId2"/>
  </p:sldMasterIdLst>
  <p:notesMasterIdLst>
    <p:notesMasterId r:id="rId20"/>
  </p:notesMasterIdLst>
  <p:handoutMasterIdLst>
    <p:handoutMasterId r:id="rId21"/>
  </p:handoutMasterIdLst>
  <p:sldIdLst>
    <p:sldId id="261" r:id="rId3"/>
    <p:sldId id="663" r:id="rId4"/>
    <p:sldId id="661" r:id="rId5"/>
    <p:sldId id="673" r:id="rId6"/>
    <p:sldId id="658" r:id="rId7"/>
    <p:sldId id="666" r:id="rId8"/>
    <p:sldId id="270" r:id="rId9"/>
    <p:sldId id="664" r:id="rId10"/>
    <p:sldId id="672" r:id="rId11"/>
    <p:sldId id="668" r:id="rId12"/>
    <p:sldId id="669" r:id="rId13"/>
    <p:sldId id="659" r:id="rId14"/>
    <p:sldId id="670" r:id="rId15"/>
    <p:sldId id="660" r:id="rId16"/>
    <p:sldId id="639" r:id="rId17"/>
    <p:sldId id="671" r:id="rId18"/>
    <p:sldId id="425" r:id="rId19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5DF8C0E9-25D3-4C18-9844-F46D48065D36}">
          <p14:sldIdLst>
            <p14:sldId id="261"/>
            <p14:sldId id="663"/>
            <p14:sldId id="661"/>
          </p14:sldIdLst>
        </p14:section>
        <p14:section name="Data Papers" id="{B4E1ACD6-D581-4CDE-B5C1-39BAF256DC7A}">
          <p14:sldIdLst>
            <p14:sldId id="673"/>
            <p14:sldId id="658"/>
            <p14:sldId id="666"/>
            <p14:sldId id="270"/>
            <p14:sldId id="664"/>
          </p14:sldIdLst>
        </p14:section>
        <p14:section name="Data statements" id="{756EB649-C417-4BC9-BF58-F0C5149A07C0}">
          <p14:sldIdLst>
            <p14:sldId id="672"/>
            <p14:sldId id="668"/>
            <p14:sldId id="669"/>
            <p14:sldId id="659"/>
            <p14:sldId id="670"/>
          </p14:sldIdLst>
        </p14:section>
        <p14:section name="Conclusion &amp; resources" id="{98F1FF1C-7240-48D6-A769-2B01FDB42BC3}">
          <p14:sldIdLst>
            <p14:sldId id="660"/>
            <p14:sldId id="639"/>
            <p14:sldId id="671"/>
            <p14:sldId id="4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2795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pos="74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99902D-187B-0108-9843-02518AECCD71}" name="Floriane Sophie Muller" initials="FM" userId="S::Floriane.Muller@unige.ch::6b4d021e-e778-4371-88a5-9f255b274acf" providerId="AD"/>
  <p188:author id="{7EC7B250-4DC0-82ED-E502-8CECA1E213F4}" name="Dimitri Donzé" initials="DD" userId="Dimitri Donzé" providerId="None"/>
  <p188:author id="{DC9548B6-A849-64B5-99A8-E2862C84EECF}" name="Floriane Sophie Muller" initials="FSM" userId="S::floriane.muller@unige.ch::6b4d021e-e778-4371-88a5-9f255b274ac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mitri Donzé" initials="DD" lastIdx="37" clrIdx="0"/>
  <p:cmAuthor id="2" name="Audrey Bellier" initials="AB" lastIdx="13" clrIdx="1"/>
  <p:cmAuthor id="3" name="Floriane Sophie Muller" initials="FSM" lastIdx="54" clrIdx="2"/>
  <p:cmAuthor id="4" name="Laure Mellifluo" initials="LM" lastIdx="7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7"/>
    <a:srgbClr val="00B050"/>
    <a:srgbClr val="CFF0DE"/>
    <a:srgbClr val="E0E296"/>
    <a:srgbClr val="CCC8AC"/>
    <a:srgbClr val="D2D278"/>
    <a:srgbClr val="C37BCF"/>
    <a:srgbClr val="9A3DA9"/>
    <a:srgbClr val="BA68C8"/>
    <a:srgbClr val="CF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0" autoAdjust="0"/>
    <p:restoredTop sz="73601" autoAdjust="0"/>
  </p:normalViewPr>
  <p:slideViewPr>
    <p:cSldViewPr>
      <p:cViewPr varScale="1">
        <p:scale>
          <a:sx n="82" d="100"/>
          <a:sy n="82" d="100"/>
        </p:scale>
        <p:origin x="570" y="90"/>
      </p:cViewPr>
      <p:guideLst>
        <p:guide orient="horz" pos="1525"/>
        <p:guide pos="3840"/>
        <p:guide orient="horz" pos="2795"/>
        <p:guide orient="horz"/>
        <p:guide pos="74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736" y="40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5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57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CD7E8075-618A-450D-8907-D0A6A9747C26}" type="datetimeFigureOut">
              <a:rPr lang="fr-CH" smtClean="0"/>
              <a:t>14.02.2025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5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57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195FB71D-A883-4F60-8F5A-96BC9A28CC0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09406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5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57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13749716-20C0-482E-B645-ED343EF9349D}" type="datetimeFigureOut">
              <a:rPr lang="fr-CH" smtClean="0"/>
              <a:t>14.02.2025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0" tIns="45839" rIns="91680" bIns="45839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0"/>
          </a:xfrm>
          <a:prstGeom prst="rect">
            <a:avLst/>
          </a:prstGeom>
        </p:spPr>
        <p:txBody>
          <a:bodyPr vert="horz" lIns="91680" tIns="45839" rIns="91680" bIns="4583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5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57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2CE319D8-CB67-4A63-BCD2-D4C292142D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4040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7509">
              <a:defRPr/>
            </a:pPr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pPr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22097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55382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40873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2158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47755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96516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18066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48952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427CB-838B-4206-A302-7A4A0F226CF6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7877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664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50421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13525" cy="37211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33886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hyperlink" Target="https://storyset.com/work" TargetMode="Externa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unige.ch/dis/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hyperlink" Target="https://creativecommons.org/licenses/by-sa/4.0/deed.fr" TargetMode="Externa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reativecommons.org/licenses/by-sa/4.0/deed.fr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hyperlink" Target="https://www.unige.ch/biblio/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reativecommons.org/licenses/by-sa/4.0/deed.fr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www.unige.ch/biblio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B7645BD5-8ABD-4AA3-9180-7F323F8A85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068" b="17411"/>
          <a:stretch/>
        </p:blipFill>
        <p:spPr>
          <a:xfrm>
            <a:off x="1" y="1"/>
            <a:ext cx="9570409" cy="3791695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9D335749-3D0D-4AEC-826D-548959804E14}"/>
              </a:ext>
            </a:extLst>
          </p:cNvPr>
          <p:cNvGrpSpPr/>
          <p:nvPr userDrawn="1"/>
        </p:nvGrpSpPr>
        <p:grpSpPr>
          <a:xfrm>
            <a:off x="6864086" y="908721"/>
            <a:ext cx="5628225" cy="4406213"/>
            <a:chOff x="5148064" y="908720"/>
            <a:chExt cx="4221169" cy="440621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E971676-2728-4AAF-9CF1-FE4A35130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6" t="13250" r="19576" b="14963"/>
            <a:stretch/>
          </p:blipFill>
          <p:spPr>
            <a:xfrm>
              <a:off x="5148064" y="908720"/>
              <a:ext cx="3816424" cy="4406212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807A28E0-E28F-4721-B066-92D6F6105A26}"/>
                </a:ext>
              </a:extLst>
            </p:cNvPr>
            <p:cNvSpPr txBox="1"/>
            <p:nvPr/>
          </p:nvSpPr>
          <p:spPr>
            <a:xfrm rot="5400000">
              <a:off x="7831805" y="3777504"/>
              <a:ext cx="338554" cy="273630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GB" sz="1000" dirty="0">
                  <a:latin typeface="TheSansOsF Plain" panose="020B0502050302020203" pitchFamily="34" charset="0"/>
                </a:rPr>
                <a:t>Illustration by </a:t>
              </a:r>
              <a:r>
                <a:rPr lang="en-GB" sz="1000" dirty="0" err="1">
                  <a:latin typeface="TheSansOsF Plain" panose="020B0502050302020203" pitchFamily="34" charset="0"/>
                  <a:hlinkClick r:id="rId4"/>
                </a:rPr>
                <a:t>Freepik</a:t>
              </a:r>
              <a:r>
                <a:rPr lang="en-GB" sz="1000" dirty="0">
                  <a:latin typeface="TheSansOsF Plain" panose="020B0502050302020203" pitchFamily="34" charset="0"/>
                  <a:hlinkClick r:id="rId4"/>
                </a:rPr>
                <a:t> Storyset</a:t>
              </a:r>
              <a:endParaRPr lang="en-GB" sz="1000" dirty="0">
                <a:latin typeface="TheSansOsF Plain" panose="020B0502050302020203" pitchFamily="34" charset="0"/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7323" y="734840"/>
            <a:ext cx="10363200" cy="1470025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fr-CH" sz="3700" b="1" kern="1200" cap="small" baseline="0" dirty="0">
                <a:solidFill>
                  <a:srgbClr val="CF0063"/>
                </a:solidFill>
                <a:latin typeface="TheSansOsF Black" panose="020B0902050302020203" pitchFamily="34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42733" y="2239090"/>
            <a:ext cx="6137311" cy="1117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CH" dirty="0"/>
          </a:p>
        </p:txBody>
      </p:sp>
      <p:pic>
        <p:nvPicPr>
          <p:cNvPr id="5" name="Image 4" descr="template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5779008"/>
            <a:ext cx="12192000" cy="1078992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464374" y="6021288"/>
            <a:ext cx="8012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Library</a:t>
            </a:r>
          </a:p>
        </p:txBody>
      </p:sp>
      <p:sp>
        <p:nvSpPr>
          <p:cNvPr id="11" name="Titre 6">
            <a:extLst>
              <a:ext uri="{FF2B5EF4-FFF2-40B4-BE49-F238E27FC236}">
                <a16:creationId xmlns:a16="http://schemas.microsoft.com/office/drawing/2014/main" id="{6C8F6AD9-F6EF-44F3-A636-0AF96454285D}"/>
              </a:ext>
            </a:extLst>
          </p:cNvPr>
          <p:cNvSpPr txBox="1">
            <a:spLocks/>
          </p:cNvSpPr>
          <p:nvPr userDrawn="1"/>
        </p:nvSpPr>
        <p:spPr>
          <a:xfrm>
            <a:off x="5039883" y="3614200"/>
            <a:ext cx="4104680" cy="89492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CH" sz="4000" dirty="0">
                <a:latin typeface="TheSansOsF Black" panose="020B0902050302020203" pitchFamily="34" charset="0"/>
              </a:rPr>
              <a:t>in 15 minutes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 (DI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EC01E41-E4F1-7D06-D069-1B1347FC81DB}"/>
              </a:ext>
            </a:extLst>
          </p:cNvPr>
          <p:cNvSpPr/>
          <p:nvPr userDrawn="1"/>
        </p:nvSpPr>
        <p:spPr>
          <a:xfrm>
            <a:off x="0" y="0"/>
            <a:ext cx="12192000" cy="4905376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6B859EB4-66D3-06AE-9E98-5139D48565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4915" y="2040464"/>
            <a:ext cx="10058400" cy="2387600"/>
          </a:xfrm>
        </p:spPr>
        <p:txBody>
          <a:bodyPr anchor="b"/>
          <a:lstStyle>
            <a:lvl1pPr algn="l">
              <a:defRPr sz="45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16995E2E-93C0-4ADD-FD56-B8C3F81950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15" y="5589816"/>
            <a:ext cx="9144000" cy="341632"/>
          </a:xfrm>
        </p:spPr>
        <p:txBody>
          <a:bodyPr wrap="square" anchor="ctr" anchorCtr="0">
            <a:spAutoFit/>
          </a:bodyPr>
          <a:lstStyle>
            <a:lvl1pPr marL="0" indent="0" algn="l">
              <a:buNone/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pic>
        <p:nvPicPr>
          <p:cNvPr id="15" name="Image 14" descr="Logo Université de Genève - Division de l'information scientifique">
            <a:extLst>
              <a:ext uri="{FF2B5EF4-FFF2-40B4-BE49-F238E27FC236}">
                <a16:creationId xmlns:a16="http://schemas.microsoft.com/office/drawing/2014/main" id="{EC1C6016-172F-A1FA-CD86-DA64D509AB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77" y="319089"/>
            <a:ext cx="2714499" cy="129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1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 (Bibliothèq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C20521-4684-40E5-7356-BCF0E0077A50}"/>
              </a:ext>
            </a:extLst>
          </p:cNvPr>
          <p:cNvSpPr/>
          <p:nvPr userDrawn="1"/>
        </p:nvSpPr>
        <p:spPr>
          <a:xfrm>
            <a:off x="0" y="0"/>
            <a:ext cx="12192000" cy="4905376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447609-832F-5796-9DB2-73C5A348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4915" y="2040464"/>
            <a:ext cx="10058400" cy="2387600"/>
          </a:xfrm>
        </p:spPr>
        <p:txBody>
          <a:bodyPr anchor="b"/>
          <a:lstStyle>
            <a:lvl1pPr algn="l">
              <a:defRPr sz="45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DF7B15D-A6DE-4947-43DF-872F7E072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15" y="5589816"/>
            <a:ext cx="9144000" cy="341632"/>
          </a:xfrm>
        </p:spPr>
        <p:txBody>
          <a:bodyPr wrap="square" anchor="ctr" anchorCtr="0">
            <a:spAutoFit/>
          </a:bodyPr>
          <a:lstStyle>
            <a:lvl1pPr marL="0" indent="0" algn="l">
              <a:buNone/>
              <a:defRPr sz="1800">
                <a:solidFill>
                  <a:schemeClr val="bg2">
                    <a:lumMod val="2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pic>
        <p:nvPicPr>
          <p:cNvPr id="4" name="Image 3" descr="Logo Université de Genève - Bibliothèque">
            <a:extLst>
              <a:ext uri="{FF2B5EF4-FFF2-40B4-BE49-F238E27FC236}">
                <a16:creationId xmlns:a16="http://schemas.microsoft.com/office/drawing/2014/main" id="{0ECE8A6A-B43E-3CB5-D63A-FF0E5686B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57" y="222626"/>
            <a:ext cx="2570035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30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4CC971-7E8F-61E9-F768-2F3F3F8ED935}"/>
              </a:ext>
            </a:extLst>
          </p:cNvPr>
          <p:cNvSpPr/>
          <p:nvPr userDrawn="1"/>
        </p:nvSpPr>
        <p:spPr>
          <a:xfrm>
            <a:off x="0" y="4470400"/>
            <a:ext cx="12192000" cy="2387600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CE9BBCE-98B1-AC06-BA98-D046F4E7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2055468"/>
            <a:ext cx="10515600" cy="2198687"/>
          </a:xfrm>
        </p:spPr>
        <p:txBody>
          <a:bodyPr anchor="b"/>
          <a:lstStyle>
            <a:lvl1pPr>
              <a:defRPr sz="4500"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B364F2-B375-3021-22E9-59250306F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744953"/>
            <a:ext cx="10515600" cy="511961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44574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Un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EF864-BB79-0099-BF77-C43872F0B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316F69-4AFC-933D-4252-F8C94C7DB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6742"/>
            <a:ext cx="7333211" cy="472705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4" name="Larme 3">
            <a:extLst>
              <a:ext uri="{FF2B5EF4-FFF2-40B4-BE49-F238E27FC236}">
                <a16:creationId xmlns:a16="http://schemas.microsoft.com/office/drawing/2014/main" id="{98F92BCE-75A7-4791-8C0F-6CDB82B103CE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8B17B966-AB40-9D1D-F8B2-3F98631EAF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A118AFC7-368C-49A8-2031-E71CB29B1E33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3595818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Un grand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4EF864-BB79-0099-BF77-C43872F0B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316F69-4AFC-933D-4252-F8C94C7DB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6742"/>
            <a:ext cx="10515600" cy="472705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4" name="Larme 3">
            <a:extLst>
              <a:ext uri="{FF2B5EF4-FFF2-40B4-BE49-F238E27FC236}">
                <a16:creationId xmlns:a16="http://schemas.microsoft.com/office/drawing/2014/main" id="{98F92BCE-75A7-4791-8C0F-6CDB82B103CE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8B17B966-AB40-9D1D-F8B2-3F98631EAF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A118AFC7-368C-49A8-2031-E71CB29B1E33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2310915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15660-AF0D-25F8-FF32-FE023968F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A4638-1D93-8765-5C27-6216A7D9E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6742"/>
            <a:ext cx="4069080" cy="472705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5354-214D-AE85-8773-0F022637C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0183" y="1986741"/>
            <a:ext cx="4069080" cy="472705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6" name="Larme 5">
            <a:extLst>
              <a:ext uri="{FF2B5EF4-FFF2-40B4-BE49-F238E27FC236}">
                <a16:creationId xmlns:a16="http://schemas.microsoft.com/office/drawing/2014/main" id="{596915B8-FB35-7128-FB11-83E32087CD8C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964B8E84-88F6-1C2B-4FDF-2E771F945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0" name="Larme 9">
            <a:extLst>
              <a:ext uri="{FF2B5EF4-FFF2-40B4-BE49-F238E27FC236}">
                <a16:creationId xmlns:a16="http://schemas.microsoft.com/office/drawing/2014/main" id="{BA2224BC-A2BD-505F-A389-5334E6562E62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3310362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15660-AF0D-25F8-FF32-FE023968F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A4638-1D93-8765-5C27-6216A7D9E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1986742"/>
            <a:ext cx="5149371" cy="472705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5354-214D-AE85-8773-0F022637C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4433" y="1986741"/>
            <a:ext cx="5149371" cy="472705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6" name="Larme 5">
            <a:extLst>
              <a:ext uri="{FF2B5EF4-FFF2-40B4-BE49-F238E27FC236}">
                <a16:creationId xmlns:a16="http://schemas.microsoft.com/office/drawing/2014/main" id="{596915B8-FB35-7128-FB11-83E32087CD8C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964B8E84-88F6-1C2B-4FDF-2E771F945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0" name="Larme 9">
            <a:extLst>
              <a:ext uri="{FF2B5EF4-FFF2-40B4-BE49-F238E27FC236}">
                <a16:creationId xmlns:a16="http://schemas.microsoft.com/office/drawing/2014/main" id="{BA2224BC-A2BD-505F-A389-5334E6562E62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378996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 avec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021A66-1E07-24D3-3065-00F81713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8A283C-8C4C-7E8C-8016-D97678188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765042"/>
            <a:ext cx="4067492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A284C5-4EF9-1596-262F-0BD0B4C321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636580"/>
            <a:ext cx="4067492" cy="385629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DF293F-E8E9-AA35-64DD-602D54C06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50183" y="1765042"/>
            <a:ext cx="4087524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6400C6-B5ED-76CD-2829-122251126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250183" y="2636579"/>
            <a:ext cx="4087524" cy="385629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FE475662-AFE1-9412-5D54-C7B4301ABEB2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186BCC7-A045-5670-1F60-C0B270BD31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544D144E-6CFF-3060-E8FF-F39ADD5171FA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12996785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grands contenus avec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021A66-1E07-24D3-3065-00F81713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8A283C-8C4C-7E8C-8016-D97678188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765042"/>
            <a:ext cx="5147780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A284C5-4EF9-1596-262F-0BD0B4C321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636580"/>
            <a:ext cx="5147780" cy="385629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DF293F-E8E9-AA35-64DD-602D54C06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433" y="1765042"/>
            <a:ext cx="5147779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6400C6-B5ED-76CD-2829-122251126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433" y="2636579"/>
            <a:ext cx="5147779" cy="385629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FE475662-AFE1-9412-5D54-C7B4301ABEB2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186BCC7-A045-5670-1F60-C0B270BD31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544D144E-6CFF-3060-E8FF-F39ADD5171FA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874226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oi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15660-AF0D-25F8-FF32-FE023968F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7A4638-1D93-8765-5C27-6216A7D9E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986742"/>
            <a:ext cx="3318164" cy="472705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FD5354-214D-AE85-8773-0F022637C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6919" y="1986741"/>
            <a:ext cx="3318164" cy="472705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6" name="Larme 5">
            <a:extLst>
              <a:ext uri="{FF2B5EF4-FFF2-40B4-BE49-F238E27FC236}">
                <a16:creationId xmlns:a16="http://schemas.microsoft.com/office/drawing/2014/main" id="{596915B8-FB35-7128-FB11-83E32087CD8C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95F3A7DE-6C3B-E6E3-FCAD-D026254F0B4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35637" y="1986741"/>
            <a:ext cx="3318164" cy="472705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8EB53C3A-944F-CA20-9113-DDFE4D7EB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1E13357B-B95E-E2CE-AAC3-C613913DEB0C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408917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2931022"/>
            <a:ext cx="10363200" cy="1362075"/>
          </a:xfrm>
        </p:spPr>
        <p:txBody>
          <a:bodyPr anchor="t"/>
          <a:lstStyle>
            <a:lvl1pPr algn="l">
              <a:defRPr sz="4000" b="1" cap="small" baseline="0"/>
            </a:lvl1pPr>
          </a:lstStyle>
          <a:p>
            <a:r>
              <a:rPr lang="fr-FR"/>
              <a:t>Modifiez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4305078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rde 5"/>
          <p:cNvSpPr/>
          <p:nvPr userDrawn="1"/>
        </p:nvSpPr>
        <p:spPr>
          <a:xfrm flipH="1">
            <a:off x="-600000" y="0"/>
            <a:ext cx="12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-240704" y="44624"/>
            <a:ext cx="768085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8" name="Connecteur droit 7"/>
          <p:cNvCxnSpPr>
            <a:stCxn id="6" idx="2"/>
          </p:cNvCxnSpPr>
          <p:nvPr userDrawn="1"/>
        </p:nvCxnSpPr>
        <p:spPr>
          <a:xfrm>
            <a:off x="-375" y="450000"/>
            <a:ext cx="60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432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ux contenus avec 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021A66-1E07-24D3-3065-00F81713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8A283C-8C4C-7E8C-8016-D97678188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765042"/>
            <a:ext cx="3316575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A284C5-4EF9-1596-262F-0BD0B4C321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636580"/>
            <a:ext cx="3316575" cy="385629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DF293F-E8E9-AA35-64DD-602D54C066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29546" y="1765042"/>
            <a:ext cx="3332909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36400C6-B5ED-76CD-2829-122251126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29546" y="2636579"/>
            <a:ext cx="3332909" cy="385629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FE475662-AFE1-9412-5D54-C7B4301ABEB2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3245E6A7-B752-8DEB-CEC4-5E56BCA1C9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19303" y="1765042"/>
            <a:ext cx="3332909" cy="823912"/>
          </a:xfrm>
        </p:spPr>
        <p:txBody>
          <a:bodyPr anchor="b">
            <a:noAutofit/>
          </a:bodyPr>
          <a:lstStyle>
            <a:lvl1pPr marL="0" indent="0">
              <a:buNone/>
              <a:defRPr sz="15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contenu 5">
            <a:extLst>
              <a:ext uri="{FF2B5EF4-FFF2-40B4-BE49-F238E27FC236}">
                <a16:creationId xmlns:a16="http://schemas.microsoft.com/office/drawing/2014/main" id="{A4254316-2A1B-BAF9-9D71-9D115AC641A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19303" y="2636579"/>
            <a:ext cx="3332909" cy="385629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37AECEE6-0C4B-AD81-9F35-F5CF176AE27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28C3DB97-82F8-3B5A-4744-AC6A16F6F127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419724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grand contenu à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6537E0-C88A-22C7-8018-059D579E3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98271"/>
            <a:ext cx="3010593" cy="2177935"/>
          </a:xfrm>
        </p:spPr>
        <p:txBody>
          <a:bodyPr anchor="t"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Larme 2">
            <a:extLst>
              <a:ext uri="{FF2B5EF4-FFF2-40B4-BE49-F238E27FC236}">
                <a16:creationId xmlns:a16="http://schemas.microsoft.com/office/drawing/2014/main" id="{ACCC1528-3AE1-F983-C685-1134FFC78ED7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B281F56C-40D7-CDB2-454F-29BFF6AA9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5" name="Larme 4">
            <a:extLst>
              <a:ext uri="{FF2B5EF4-FFF2-40B4-BE49-F238E27FC236}">
                <a16:creationId xmlns:a16="http://schemas.microsoft.com/office/drawing/2014/main" id="{4F3FCE4E-EF5D-6FF8-8A9F-4FBA53D72449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0D5498DD-AC2F-2C5A-B169-5B5195CF2B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55663" y="698269"/>
            <a:ext cx="7628108" cy="5843847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678443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grand contenu à droite (sans mar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6537E0-C88A-22C7-8018-059D579E3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98271"/>
            <a:ext cx="3010593" cy="2177935"/>
          </a:xfrm>
        </p:spPr>
        <p:txBody>
          <a:bodyPr anchor="t"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Larme 2">
            <a:extLst>
              <a:ext uri="{FF2B5EF4-FFF2-40B4-BE49-F238E27FC236}">
                <a16:creationId xmlns:a16="http://schemas.microsoft.com/office/drawing/2014/main" id="{ACCC1528-3AE1-F983-C685-1134FFC78ED7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A40ADC68-17F5-77C7-12AE-AB03EEA6C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55661" y="2"/>
            <a:ext cx="8136339" cy="6857999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352808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grand contenu à gauche (sans mar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B281F56C-40D7-CDB2-454F-29BFF6AA9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5" name="Larme 4">
            <a:extLst>
              <a:ext uri="{FF2B5EF4-FFF2-40B4-BE49-F238E27FC236}">
                <a16:creationId xmlns:a16="http://schemas.microsoft.com/office/drawing/2014/main" id="{4F3FCE4E-EF5D-6FF8-8A9F-4FBA53D72449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1" name="Espace réservé du contenu 3">
            <a:extLst>
              <a:ext uri="{FF2B5EF4-FFF2-40B4-BE49-F238E27FC236}">
                <a16:creationId xmlns:a16="http://schemas.microsoft.com/office/drawing/2014/main" id="{A40ADC68-17F5-77C7-12AE-AB03EEA6C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2"/>
            <a:ext cx="8136339" cy="6857999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C838C5D4-5C5B-3C59-534C-0C3C135263F4}"/>
              </a:ext>
            </a:extLst>
          </p:cNvPr>
          <p:cNvSpPr txBox="1">
            <a:spLocks/>
          </p:cNvSpPr>
          <p:nvPr userDrawn="1"/>
        </p:nvSpPr>
        <p:spPr>
          <a:xfrm>
            <a:off x="8407905" y="698271"/>
            <a:ext cx="3010593" cy="2177935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F0063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300" dirty="0"/>
              <a:t>Modifiez le style du titre</a:t>
            </a:r>
            <a:endParaRPr lang="fr-CH" sz="3300" dirty="0"/>
          </a:p>
        </p:txBody>
      </p:sp>
    </p:spTree>
    <p:extLst>
      <p:ext uri="{BB962C8B-B14F-4D97-AF65-F5344CB8AC3E}">
        <p14:creationId xmlns:p14="http://schemas.microsoft.com/office/powerpoint/2010/main" val="2824035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021A66-1E07-24D3-3065-00F81713D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rgbClr val="CF0063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FE475662-AFE1-9412-5D54-C7B4301ABEB2}"/>
              </a:ext>
            </a:extLst>
          </p:cNvPr>
          <p:cNvSpPr/>
          <p:nvPr userDrawn="1"/>
        </p:nvSpPr>
        <p:spPr>
          <a:xfrm rot="13500000">
            <a:off x="289866" y="841822"/>
            <a:ext cx="372167" cy="372167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37AECEE6-0C4B-AD81-9F35-F5CF176AE27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15" name="Larme 14">
            <a:extLst>
              <a:ext uri="{FF2B5EF4-FFF2-40B4-BE49-F238E27FC236}">
                <a16:creationId xmlns:a16="http://schemas.microsoft.com/office/drawing/2014/main" id="{28C3DB97-82F8-3B5A-4744-AC6A16F6F127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2570340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avec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F8844B2E-2584-2449-3FF3-F8813A0F62B2}"/>
              </a:ext>
            </a:extLst>
          </p:cNvPr>
          <p:cNvSpPr txBox="1">
            <a:spLocks/>
          </p:cNvSpPr>
          <p:nvPr userDrawn="1"/>
        </p:nvSpPr>
        <p:spPr>
          <a:xfrm>
            <a:off x="11260801" y="144002"/>
            <a:ext cx="731521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r" defTabSz="914400" rtl="0" eaLnBrk="1" latinLnBrk="0" hangingPunct="1"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1050"/>
              <a:t>| </a:t>
            </a:r>
            <a:fld id="{EA382D5B-34F5-4E3E-A4AE-74CC685E3C28}" type="slidenum">
              <a:rPr lang="fr-CH" sz="1050" smtClean="0"/>
              <a:pPr/>
              <a:t>‹N°›</a:t>
            </a:fld>
            <a:endParaRPr lang="fr-CH" sz="1050"/>
          </a:p>
        </p:txBody>
      </p:sp>
      <p:sp>
        <p:nvSpPr>
          <p:cNvPr id="2" name="Espace réservé du numéro de diapositive 5">
            <a:extLst>
              <a:ext uri="{FF2B5EF4-FFF2-40B4-BE49-F238E27FC236}">
                <a16:creationId xmlns:a16="http://schemas.microsoft.com/office/drawing/2014/main" id="{9B3769C5-61C8-88C3-D0FD-23545A865C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3769" y="87038"/>
            <a:ext cx="5082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1">
                <a:solidFill>
                  <a:srgbClr val="CF0063"/>
                </a:solidFill>
              </a:defRPr>
            </a:lvl1pPr>
          </a:lstStyle>
          <a:p>
            <a:pPr algn="l"/>
            <a:fld id="{EA382D5B-34F5-4E3E-A4AE-74CC685E3C28}" type="slidenum">
              <a:rPr lang="fr-CH" smtClean="0"/>
              <a:pPr algn="l"/>
              <a:t>‹N°›</a:t>
            </a:fld>
            <a:endParaRPr lang="fr-CH" dirty="0"/>
          </a:p>
        </p:txBody>
      </p:sp>
      <p:sp>
        <p:nvSpPr>
          <p:cNvPr id="3" name="Larme 2">
            <a:extLst>
              <a:ext uri="{FF2B5EF4-FFF2-40B4-BE49-F238E27FC236}">
                <a16:creationId xmlns:a16="http://schemas.microsoft.com/office/drawing/2014/main" id="{48AAE1A9-2CB2-3F94-F8D1-C574B98655B0}"/>
              </a:ext>
            </a:extLst>
          </p:cNvPr>
          <p:cNvSpPr/>
          <p:nvPr userDrawn="1"/>
        </p:nvSpPr>
        <p:spPr>
          <a:xfrm rot="8100000">
            <a:off x="11362693" y="-682028"/>
            <a:ext cx="563972" cy="565440"/>
          </a:xfrm>
          <a:prstGeom prst="teardrop">
            <a:avLst>
              <a:gd name="adj" fmla="val 200000"/>
            </a:avLst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</p:spTree>
    <p:extLst>
      <p:ext uri="{BB962C8B-B14F-4D97-AF65-F5344CB8AC3E}">
        <p14:creationId xmlns:p14="http://schemas.microsoft.com/office/powerpoint/2010/main" val="3597058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 (sans numéro de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640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et contact (DI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EC01E41-E4F1-7D06-D069-1B1347FC81DB}"/>
              </a:ext>
            </a:extLst>
          </p:cNvPr>
          <p:cNvSpPr/>
          <p:nvPr userDrawn="1"/>
        </p:nvSpPr>
        <p:spPr>
          <a:xfrm>
            <a:off x="0" y="2282970"/>
            <a:ext cx="12192000" cy="4575031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pic>
        <p:nvPicPr>
          <p:cNvPr id="15" name="Image 14" descr="Logo Université de Genève - Division de l'information scientifique">
            <a:hlinkClick r:id="rId2"/>
            <a:extLst>
              <a:ext uri="{FF2B5EF4-FFF2-40B4-BE49-F238E27FC236}">
                <a16:creationId xmlns:a16="http://schemas.microsoft.com/office/drawing/2014/main" id="{EC1C6016-172F-A1FA-CD86-DA64D509AB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77" y="2563528"/>
            <a:ext cx="3992707" cy="1904567"/>
          </a:xfrm>
          <a:prstGeom prst="rect">
            <a:avLst/>
          </a:prstGeom>
        </p:spPr>
      </p:pic>
      <p:pic>
        <p:nvPicPr>
          <p:cNvPr id="6" name="Image 5" descr="http://i.creativecommons.org/l/by-sa/3.0/88x31.png">
            <a:hlinkClick r:id="rId4"/>
            <a:extLst>
              <a:ext uri="{FF2B5EF4-FFF2-40B4-BE49-F238E27FC236}">
                <a16:creationId xmlns:a16="http://schemas.microsoft.com/office/drawing/2014/main" id="{8CFB889F-FF99-AF5D-5E3D-2F38F8FE6B7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70" y="6402445"/>
            <a:ext cx="972191" cy="3424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 de texte 1">
            <a:extLst>
              <a:ext uri="{FF2B5EF4-FFF2-40B4-BE49-F238E27FC236}">
                <a16:creationId xmlns:a16="http://schemas.microsoft.com/office/drawing/2014/main" id="{C87BF547-660A-042A-D26E-5B0F6E6A01FB}"/>
              </a:ext>
            </a:extLst>
          </p:cNvPr>
          <p:cNvSpPr txBox="1"/>
          <p:nvPr userDrawn="1"/>
        </p:nvSpPr>
        <p:spPr>
          <a:xfrm>
            <a:off x="1291328" y="6401918"/>
            <a:ext cx="3540445" cy="34353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Ce document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 es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t sous licence Creative Commons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 Attri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bution - Partage dans les mêmes c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onditions 4.0 International (CC BY-SA 4.0) </a:t>
            </a:r>
            <a:endParaRPr kumimoji="0" lang="fr-CH" sz="7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518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et contact (Bibliothèq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EC01E41-E4F1-7D06-D069-1B1347FC81DB}"/>
              </a:ext>
            </a:extLst>
          </p:cNvPr>
          <p:cNvSpPr/>
          <p:nvPr userDrawn="1"/>
        </p:nvSpPr>
        <p:spPr>
          <a:xfrm>
            <a:off x="0" y="2282970"/>
            <a:ext cx="12192000" cy="4575031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350"/>
          </a:p>
        </p:txBody>
      </p:sp>
      <p:pic>
        <p:nvPicPr>
          <p:cNvPr id="6" name="Image 5" descr="http://i.creativecommons.org/l/by-sa/3.0/88x31.png">
            <a:hlinkClick r:id="rId2"/>
            <a:extLst>
              <a:ext uri="{FF2B5EF4-FFF2-40B4-BE49-F238E27FC236}">
                <a16:creationId xmlns:a16="http://schemas.microsoft.com/office/drawing/2014/main" id="{8CFB889F-FF99-AF5D-5E3D-2F38F8FE6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70" y="6402445"/>
            <a:ext cx="972191" cy="3424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 de texte 1">
            <a:extLst>
              <a:ext uri="{FF2B5EF4-FFF2-40B4-BE49-F238E27FC236}">
                <a16:creationId xmlns:a16="http://schemas.microsoft.com/office/drawing/2014/main" id="{C87BF547-660A-042A-D26E-5B0F6E6A01FB}"/>
              </a:ext>
            </a:extLst>
          </p:cNvPr>
          <p:cNvSpPr txBox="1"/>
          <p:nvPr userDrawn="1"/>
        </p:nvSpPr>
        <p:spPr>
          <a:xfrm>
            <a:off x="1291328" y="6401918"/>
            <a:ext cx="3540445" cy="34353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Ce document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 es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t sous licence Creative Commons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 Attri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Calibri"/>
                <a:cs typeface="Arial" panose="020B0604020202020204" pitchFamily="34" charset="0"/>
              </a:rPr>
              <a:t>bution - Partage dans les mêmes c</a:t>
            </a:r>
            <a:r>
              <a:rPr kumimoji="0" lang="fr-CH" sz="7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Times New Roman"/>
                <a:cs typeface="Arial" panose="020B0604020202020204" pitchFamily="34" charset="0"/>
              </a:rPr>
              <a:t>onditions 4.0 International (CC BY-SA 4.0) </a:t>
            </a:r>
            <a:endParaRPr kumimoji="0" lang="fr-CH" sz="7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Calibri"/>
              <a:cs typeface="Arial" panose="020B0604020202020204" pitchFamily="34" charset="0"/>
            </a:endParaRPr>
          </a:p>
        </p:txBody>
      </p:sp>
      <p:pic>
        <p:nvPicPr>
          <p:cNvPr id="2" name="Image 1" descr="Logo Université de Genève - Bibliothèque">
            <a:hlinkClick r:id="rId4"/>
            <a:extLst>
              <a:ext uri="{FF2B5EF4-FFF2-40B4-BE49-F238E27FC236}">
                <a16:creationId xmlns:a16="http://schemas.microsoft.com/office/drawing/2014/main" id="{7515B4A6-24F2-FB93-179A-839764BE552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70" y="2534008"/>
            <a:ext cx="3834869" cy="193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11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0000" y="1124744"/>
            <a:ext cx="11016747" cy="525658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0" y="90000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2"/>
          <p:cNvSpPr>
            <a:spLocks noGrp="1"/>
          </p:cNvSpPr>
          <p:nvPr>
            <p:ph type="title"/>
          </p:nvPr>
        </p:nvSpPr>
        <p:spPr>
          <a:xfrm>
            <a:off x="600000" y="116632"/>
            <a:ext cx="10968608" cy="720080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432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rde 12">
            <a:extLst>
              <a:ext uri="{FF2B5EF4-FFF2-40B4-BE49-F238E27FC236}">
                <a16:creationId xmlns:a16="http://schemas.microsoft.com/office/drawing/2014/main" id="{D6FE30ED-43AD-4282-AE1B-D82055EB8CD2}"/>
              </a:ext>
            </a:extLst>
          </p:cNvPr>
          <p:cNvSpPr/>
          <p:nvPr userDrawn="1"/>
        </p:nvSpPr>
        <p:spPr>
          <a:xfrm flipH="1">
            <a:off x="-600000" y="0"/>
            <a:ext cx="12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C2D1FFD1-0D9B-4CE2-A5BF-084D37D39F6D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240704" y="44624"/>
            <a:ext cx="768085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7D6CFD7-8CDD-4358-9C22-B265063EEC37}"/>
              </a:ext>
            </a:extLst>
          </p:cNvPr>
          <p:cNvCxnSpPr>
            <a:stCxn id="13" idx="2"/>
          </p:cNvCxnSpPr>
          <p:nvPr userDrawn="1"/>
        </p:nvCxnSpPr>
        <p:spPr>
          <a:xfrm>
            <a:off x="-375" y="450000"/>
            <a:ext cx="60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0000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2"/>
          <p:cNvSpPr>
            <a:spLocks noGrp="1"/>
          </p:cNvSpPr>
          <p:nvPr>
            <p:ph type="title"/>
          </p:nvPr>
        </p:nvSpPr>
        <p:spPr>
          <a:xfrm>
            <a:off x="600000" y="116632"/>
            <a:ext cx="10968608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432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rde 14">
            <a:extLst>
              <a:ext uri="{FF2B5EF4-FFF2-40B4-BE49-F238E27FC236}">
                <a16:creationId xmlns:a16="http://schemas.microsoft.com/office/drawing/2014/main" id="{3D95EC82-926D-40C7-B98E-D9C7123FCCD4}"/>
              </a:ext>
            </a:extLst>
          </p:cNvPr>
          <p:cNvSpPr/>
          <p:nvPr userDrawn="1"/>
        </p:nvSpPr>
        <p:spPr>
          <a:xfrm flipH="1">
            <a:off x="-600000" y="0"/>
            <a:ext cx="12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DE717559-FA7A-4532-BC20-82916B70FA6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240704" y="44624"/>
            <a:ext cx="768085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CC0AEB93-2EBA-4AC1-AE30-0FFE3AB13828}"/>
              </a:ext>
            </a:extLst>
          </p:cNvPr>
          <p:cNvCxnSpPr>
            <a:stCxn id="15" idx="2"/>
          </p:cNvCxnSpPr>
          <p:nvPr userDrawn="1"/>
        </p:nvCxnSpPr>
        <p:spPr>
          <a:xfrm>
            <a:off x="-375" y="450000"/>
            <a:ext cx="60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0" y="90000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2"/>
          <p:cNvSpPr>
            <a:spLocks noGrp="1"/>
          </p:cNvSpPr>
          <p:nvPr>
            <p:ph type="title"/>
          </p:nvPr>
        </p:nvSpPr>
        <p:spPr>
          <a:xfrm>
            <a:off x="600000" y="116632"/>
            <a:ext cx="10968608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432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rde 16">
            <a:extLst>
              <a:ext uri="{FF2B5EF4-FFF2-40B4-BE49-F238E27FC236}">
                <a16:creationId xmlns:a16="http://schemas.microsoft.com/office/drawing/2014/main" id="{5675A1D4-4DE2-433E-9BF5-C34ED838B1DD}"/>
              </a:ext>
            </a:extLst>
          </p:cNvPr>
          <p:cNvSpPr/>
          <p:nvPr userDrawn="1"/>
        </p:nvSpPr>
        <p:spPr>
          <a:xfrm flipH="1">
            <a:off x="-600000" y="0"/>
            <a:ext cx="12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EC137378-BEC9-44CD-A939-A9F3E4FE1C31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240704" y="44624"/>
            <a:ext cx="768085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185D9C8-ACC8-47FC-871C-0269E01F0C41}"/>
              </a:ext>
            </a:extLst>
          </p:cNvPr>
          <p:cNvCxnSpPr>
            <a:stCxn id="17" idx="2"/>
          </p:cNvCxnSpPr>
          <p:nvPr userDrawn="1"/>
        </p:nvCxnSpPr>
        <p:spPr>
          <a:xfrm>
            <a:off x="-375" y="450000"/>
            <a:ext cx="60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0" y="90000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600000" y="116632"/>
            <a:ext cx="10968608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432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rde 8">
            <a:extLst>
              <a:ext uri="{FF2B5EF4-FFF2-40B4-BE49-F238E27FC236}">
                <a16:creationId xmlns:a16="http://schemas.microsoft.com/office/drawing/2014/main" id="{D3409BED-4322-4FCC-8C56-1D1A5A2C7392}"/>
              </a:ext>
            </a:extLst>
          </p:cNvPr>
          <p:cNvSpPr/>
          <p:nvPr userDrawn="1"/>
        </p:nvSpPr>
        <p:spPr>
          <a:xfrm flipH="1">
            <a:off x="-600000" y="0"/>
            <a:ext cx="12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92F16946-1988-4A24-9D67-0F38E92EBEC9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240704" y="44624"/>
            <a:ext cx="768085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E5A5F9C-D3B9-48F7-8BAB-791E0C6D216D}"/>
              </a:ext>
            </a:extLst>
          </p:cNvPr>
          <p:cNvCxnSpPr>
            <a:stCxn id="9" idx="2"/>
          </p:cNvCxnSpPr>
          <p:nvPr userDrawn="1"/>
        </p:nvCxnSpPr>
        <p:spPr>
          <a:xfrm>
            <a:off x="-375" y="450000"/>
            <a:ext cx="60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cxnSp>
        <p:nvCxnSpPr>
          <p:cNvPr id="4" name="Connecteur droit 3"/>
          <p:cNvCxnSpPr/>
          <p:nvPr/>
        </p:nvCxnSpPr>
        <p:spPr>
          <a:xfrm>
            <a:off x="0" y="148478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0" y="5157192"/>
            <a:ext cx="12192000" cy="1700808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80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11664619" y="-27384"/>
            <a:ext cx="864096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z="1800" smtClean="0"/>
              <a:pPr>
                <a:defRPr/>
              </a:pPr>
              <a:t>‹N°›</a:t>
            </a:fld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015816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n et contact (Bibliothèq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EC01E41-E4F1-7D06-D069-1B1347FC81DB}"/>
              </a:ext>
            </a:extLst>
          </p:cNvPr>
          <p:cNvSpPr/>
          <p:nvPr userDrawn="1"/>
        </p:nvSpPr>
        <p:spPr>
          <a:xfrm>
            <a:off x="0" y="2282968"/>
            <a:ext cx="12192000" cy="4575031"/>
          </a:xfrm>
          <a:prstGeom prst="rect">
            <a:avLst/>
          </a:prstGeom>
          <a:solidFill>
            <a:srgbClr val="CF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6" name="Image 5" descr="http://i.creativecommons.org/l/by-sa/3.0/88x31.png">
            <a:hlinkClick r:id="rId2"/>
            <a:extLst>
              <a:ext uri="{FF2B5EF4-FFF2-40B4-BE49-F238E27FC236}">
                <a16:creationId xmlns:a16="http://schemas.microsoft.com/office/drawing/2014/main" id="{8CFB889F-FF99-AF5D-5E3D-2F38F8FE6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9" y="6402445"/>
            <a:ext cx="972190" cy="342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 descr="Logo Université de Genève - Bibliothèque">
            <a:hlinkClick r:id="rId4"/>
            <a:extLst>
              <a:ext uri="{FF2B5EF4-FFF2-40B4-BE49-F238E27FC236}">
                <a16:creationId xmlns:a16="http://schemas.microsoft.com/office/drawing/2014/main" id="{7515B4A6-24F2-FB93-179A-839764BE552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69" y="2534006"/>
            <a:ext cx="3834869" cy="1933823"/>
          </a:xfrm>
          <a:prstGeom prst="rect">
            <a:avLst/>
          </a:prstGeom>
        </p:spPr>
      </p:pic>
      <p:sp>
        <p:nvSpPr>
          <p:cNvPr id="3" name="Zone de texte 1">
            <a:extLst>
              <a:ext uri="{FF2B5EF4-FFF2-40B4-BE49-F238E27FC236}">
                <a16:creationId xmlns:a16="http://schemas.microsoft.com/office/drawing/2014/main" id="{AA6FB3AA-0B67-DE33-C658-C80EB49332C9}"/>
              </a:ext>
            </a:extLst>
          </p:cNvPr>
          <p:cNvSpPr txBox="1"/>
          <p:nvPr userDrawn="1"/>
        </p:nvSpPr>
        <p:spPr>
          <a:xfrm>
            <a:off x="1216717" y="6437919"/>
            <a:ext cx="7552814" cy="27152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</a:pPr>
            <a:r>
              <a:rPr lang="fr-CH" sz="900" dirty="0">
                <a:solidFill>
                  <a:schemeClr val="bg1"/>
                </a:solidFill>
                <a:effectLst/>
                <a:latin typeface="Arial"/>
                <a:ea typeface="MS Mincho"/>
                <a:cs typeface="Arial"/>
              </a:rPr>
              <a:t>Floriane Muller, Bibliothèque de l’UNIGE, 2025</a:t>
            </a:r>
            <a:endParaRPr lang="fr-CH" sz="1400" dirty="0">
              <a:solidFill>
                <a:schemeClr val="bg1"/>
              </a:solidFill>
              <a:effectLst/>
              <a:latin typeface="Arial"/>
              <a:ea typeface="Calibri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This document </a:t>
            </a:r>
            <a:r>
              <a:rPr lang="fr-CH" sz="900" dirty="0" err="1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is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 </a:t>
            </a:r>
            <a:r>
              <a:rPr lang="fr-CH" sz="900" dirty="0" err="1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shared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 </a:t>
            </a:r>
            <a:r>
              <a:rPr lang="fr-CH" sz="900" dirty="0" err="1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under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 Creative Commons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Times New Roman"/>
                <a:cs typeface="Arial"/>
              </a:rPr>
              <a:t> Attri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bution – </a:t>
            </a:r>
            <a:r>
              <a:rPr lang="fr-CH" sz="900" dirty="0" err="1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ShareAlike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Calibri"/>
                <a:cs typeface="Arial"/>
              </a:rPr>
              <a:t> </a:t>
            </a:r>
            <a:r>
              <a:rPr lang="fr-CH" sz="900" dirty="0">
                <a:solidFill>
                  <a:schemeClr val="bg1"/>
                </a:solidFill>
                <a:effectLst/>
                <a:latin typeface="Arial Narrow"/>
                <a:ea typeface="Times New Roman"/>
                <a:cs typeface="Arial"/>
              </a:rPr>
              <a:t>4.0 International : </a:t>
            </a:r>
            <a:r>
              <a:rPr lang="fr-CH" sz="900" u="none" strike="noStrike" dirty="0">
                <a:solidFill>
                  <a:schemeClr val="bg1"/>
                </a:solidFill>
                <a:effectLst/>
                <a:latin typeface="Arial Narrow"/>
                <a:ea typeface="Calibri"/>
                <a:cs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https://creativecommons.org/licenses/by-sa/4.0</a:t>
            </a:r>
            <a:r>
              <a:rPr lang="fr-CH" sz="900" u="none" strike="noStrike" dirty="0">
                <a:solidFill>
                  <a:srgbClr val="CF0063"/>
                </a:solidFill>
                <a:effectLst/>
                <a:latin typeface="Arial Narrow"/>
                <a:ea typeface="Calibri"/>
                <a:cs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fr-CH" sz="900" u="none" strike="noStrike" dirty="0">
                <a:solidFill>
                  <a:schemeClr val="bg1"/>
                </a:solidFill>
                <a:effectLst/>
                <a:latin typeface="Arial Narrow"/>
                <a:ea typeface="Calibri"/>
                <a:cs typeface="Times New Roman"/>
              </a:rPr>
              <a:t> </a:t>
            </a:r>
            <a:endParaRPr lang="fr-CH" sz="900" dirty="0">
              <a:solidFill>
                <a:schemeClr val="bg1"/>
              </a:solidFill>
              <a:effectLst/>
              <a:latin typeface="Arial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330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39350" y="116632"/>
            <a:ext cx="11713301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350" y="1600200"/>
            <a:ext cx="11713301" cy="499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7" r:id="rId9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8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2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C3FC78-7EB6-B148-90E6-8EE3EE30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08A384-0E79-4229-C47D-D49B4EA1F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6742"/>
            <a:ext cx="10515600" cy="4727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5246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rgbClr val="CF0063"/>
          </a:solidFill>
          <a:latin typeface="+mn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CF0063"/>
        </a:buClr>
        <a:buFont typeface="Wingdings" panose="05000000000000000000" pitchFamily="2" charset="2"/>
        <a:buChar char="§"/>
        <a:defRPr sz="21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F0063"/>
        </a:buClr>
        <a:buFont typeface="Wingdings" panose="05000000000000000000" pitchFamily="2" charset="2"/>
        <a:buChar char="§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F0063"/>
        </a:buClr>
        <a:buFont typeface="Wingdings" panose="05000000000000000000" pitchFamily="2" charset="2"/>
        <a:buChar char="§"/>
        <a:defRPr sz="15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F0063"/>
        </a:buClr>
        <a:buFont typeface="Wingdings" panose="05000000000000000000" pitchFamily="2" charset="2"/>
        <a:buChar char="§"/>
        <a:defRPr sz="135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CF0063"/>
        </a:buClr>
        <a:buFont typeface="Wingdings" panose="05000000000000000000" pitchFamily="2" charset="2"/>
        <a:buChar char="§"/>
        <a:defRPr sz="135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486943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yset.com/illustration/grammar-correction/amic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mc/articles/PMC10628360/pdf/mep-13-21487.pdf" TargetMode="External"/><Relationship Id="rId3" Type="http://schemas.openxmlformats.org/officeDocument/2006/relationships/hyperlink" Target="https://www.strath.ac.uk/research/researchdatamanagementsharing/dataaccessstatements/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academic.oup.com/gbe/article/14/12/evac167/6852765#390186370" TargetMode="External"/><Relationship Id="rId5" Type="http://schemas.openxmlformats.org/officeDocument/2006/relationships/image" Target="../media/image23.png"/><Relationship Id="rId10" Type="http://schemas.openxmlformats.org/officeDocument/2006/relationships/hyperlink" Target="https://journals.plos.org/plosone/article?id=10.1371/journal.pone.0232064" TargetMode="External"/><Relationship Id="rId4" Type="http://schemas.openxmlformats.org/officeDocument/2006/relationships/hyperlink" Target="https://doi.org/10.1371/journal.pone.0232064" TargetMode="Externa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storyset.com/illustration/grammar-correction/amico" TargetMode="External"/><Relationship Id="rId13" Type="http://schemas.openxmlformats.org/officeDocument/2006/relationships/hyperlink" Target="https://storyset.com/illustration/data-report/amico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5.sv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hyperlink" Target="https://storyset.com/illustration/cloud-hosting/amico" TargetMode="External"/><Relationship Id="rId15" Type="http://schemas.openxmlformats.org/officeDocument/2006/relationships/image" Target="../media/image28.png"/><Relationship Id="rId10" Type="http://schemas.openxmlformats.org/officeDocument/2006/relationships/image" Target="../media/image21.svg"/><Relationship Id="rId4" Type="http://schemas.openxmlformats.org/officeDocument/2006/relationships/image" Target="../media/image13.svg"/><Relationship Id="rId9" Type="http://schemas.openxmlformats.org/officeDocument/2006/relationships/image" Target="../media/image20.png"/><Relationship Id="rId14" Type="http://schemas.openxmlformats.org/officeDocument/2006/relationships/hyperlink" Target="https://storyset.com/illustration/uploading/amico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researchdata-info@unige.ch" TargetMode="External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hyperlink" Target="mailto:Floriane.Muller@unige.ch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unige.ch/-/ldw25" TargetMode="External"/><Relationship Id="rId2" Type="http://schemas.openxmlformats.org/officeDocument/2006/relationships/hyperlink" Target="https://www.researchdatasupport.ch/lovedat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1.sv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hyperlink" Target="https://storyset.com/illustration/no-data/amico" TargetMode="External"/><Relationship Id="rId10" Type="http://schemas.openxmlformats.org/officeDocument/2006/relationships/hyperlink" Target="https://storyset.com/illustration/cloud-hosting/amico" TargetMode="External"/><Relationship Id="rId4" Type="http://schemas.openxmlformats.org/officeDocument/2006/relationships/image" Target="../media/image9.svg"/><Relationship Id="rId9" Type="http://schemas.openxmlformats.org/officeDocument/2006/relationships/image" Target="../media/image13.svg"/><Relationship Id="rId1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storyset.com/illustration/grammar-correction/amico" TargetMode="External"/><Relationship Id="rId5" Type="http://schemas.openxmlformats.org/officeDocument/2006/relationships/hyperlink" Target="https://storyset.com/illustration/data-report/amico" TargetMode="External"/><Relationship Id="rId4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bmcresnotes.biomedcentral.com/articles/10.1186/s13104-023-06427-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doi.org/10.1186/1471-2105-12-S15-S2" TargetMode="External"/><Relationship Id="rId5" Type="http://schemas.openxmlformats.org/officeDocument/2006/relationships/hyperlink" Target="https://storyset.com/illustration/data-report/amico" TargetMode="External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academic.oup.com/gigascience/pages/reviewer_guidelines" TargetMode="External"/><Relationship Id="rId13" Type="http://schemas.openxmlformats.org/officeDocument/2006/relationships/hyperlink" Target="https://www.forschungsdaten.org/index.php/Data_Journals" TargetMode="External"/><Relationship Id="rId3" Type="http://schemas.openxmlformats.org/officeDocument/2006/relationships/hyperlink" Target="http://www.biomedcentral.com/bmcresnotes" TargetMode="External"/><Relationship Id="rId7" Type="http://schemas.openxmlformats.org/officeDocument/2006/relationships/hyperlink" Target="https://academic.oup.com/gigascience/pages/data_note" TargetMode="External"/><Relationship Id="rId12" Type="http://schemas.openxmlformats.org/officeDocument/2006/relationships/hyperlink" Target="http://www.nature.com/sdata/for-referee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s3-eu-west-1.amazonaws.com/ubiquity-partner-network/up/journal/jopd/jopd_data_paper_template_1-1.docx" TargetMode="External"/><Relationship Id="rId11" Type="http://schemas.openxmlformats.org/officeDocument/2006/relationships/hyperlink" Target="https://www.nature.com/sdata/publish/submission-guidelines#sec-3" TargetMode="External"/><Relationship Id="rId5" Type="http://schemas.openxmlformats.org/officeDocument/2006/relationships/hyperlink" Target="https://openpsychologydata.metajnl.com/" TargetMode="External"/><Relationship Id="rId10" Type="http://schemas.openxmlformats.org/officeDocument/2006/relationships/hyperlink" Target="https://www.nature.com/sdata/" TargetMode="External"/><Relationship Id="rId4" Type="http://schemas.openxmlformats.org/officeDocument/2006/relationships/hyperlink" Target="http://bmcresnotes.biomedcentral.com/about" TargetMode="External"/><Relationship Id="rId9" Type="http://schemas.openxmlformats.org/officeDocument/2006/relationships/hyperlink" Target="https://brill.com/view/journals/rdj/rdj-overview.xml" TargetMode="External"/><Relationship Id="rId14" Type="http://schemas.openxmlformats.org/officeDocument/2006/relationships/hyperlink" Target="http://www.gbif.fr/page/contrib/publier-un-datapaper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848287" y="4581128"/>
            <a:ext cx="5662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>
                <a:solidFill>
                  <a:srgbClr val="CF0063"/>
                </a:solidFill>
                <a:latin typeface="TheSansOsF Plain" panose="020B0502050302020203" pitchFamily="34" charset="0"/>
              </a:rPr>
              <a:t>Floriane Muller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85D8719C-3DF5-4A50-9525-D86DC7F5A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4915" y="2040464"/>
            <a:ext cx="10058400" cy="1532552"/>
          </a:xfrm>
        </p:spPr>
        <p:txBody>
          <a:bodyPr/>
          <a:lstStyle/>
          <a:p>
            <a:r>
              <a:rPr lang="en-US" sz="4400" dirty="0"/>
              <a:t>Data Papers, Data statements </a:t>
            </a:r>
            <a:br>
              <a:rPr lang="en-US" b="1" dirty="0"/>
            </a:br>
            <a:r>
              <a:rPr lang="en-US" sz="3200" b="0" dirty="0">
                <a:latin typeface="TheSansOsF Bold" panose="020B0702050302020203" pitchFamily="34" charset="0"/>
              </a:rPr>
              <a:t>how to </a:t>
            </a:r>
            <a:r>
              <a:rPr lang="en-US" sz="3200" b="0" dirty="0" err="1">
                <a:latin typeface="TheSansOsF Bold" panose="020B0702050302020203" pitchFamily="34" charset="0"/>
              </a:rPr>
              <a:t>visibilize</a:t>
            </a:r>
            <a:r>
              <a:rPr lang="en-US" sz="3200" b="0" dirty="0">
                <a:latin typeface="TheSansOsF Bold" panose="020B0702050302020203" pitchFamily="34" charset="0"/>
              </a:rPr>
              <a:t> the work you've invested in your data</a:t>
            </a:r>
            <a:endParaRPr lang="en-US" b="0" dirty="0">
              <a:latin typeface="TheSansOsF Bold" panose="020B0702050302020203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6570A0-0908-EE9F-5AF6-67DA25ABB786}"/>
              </a:ext>
            </a:extLst>
          </p:cNvPr>
          <p:cNvSpPr txBox="1"/>
          <p:nvPr/>
        </p:nvSpPr>
        <p:spPr>
          <a:xfrm>
            <a:off x="8472264" y="6021288"/>
            <a:ext cx="334783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700" dirty="0">
                <a:latin typeface="Arial" panose="020B0604020202020204" pitchFamily="34" charset="0"/>
                <a:cs typeface="Arial" panose="020B0604020202020204" pitchFamily="34" charset="0"/>
              </a:rPr>
              <a:t>DOI: </a:t>
            </a:r>
            <a:r>
              <a:rPr lang="fr-CH" sz="17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10.5281/zenodo.14869430</a:t>
            </a:r>
            <a:endParaRPr lang="fr-CH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39039DD-649E-97F7-9C2A-62BA37987165}"/>
              </a:ext>
            </a:extLst>
          </p:cNvPr>
          <p:cNvSpPr txBox="1">
            <a:spLocks/>
          </p:cNvSpPr>
          <p:nvPr/>
        </p:nvSpPr>
        <p:spPr>
          <a:xfrm>
            <a:off x="7532987" y="4005064"/>
            <a:ext cx="3099517" cy="7698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in 15 minutes</a:t>
            </a:r>
            <a:endParaRPr lang="fr-CH" sz="4400" dirty="0"/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6319C3D8-3DA1-9AB5-F79F-0B79FDA46D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6651" y="5486058"/>
            <a:ext cx="4927717" cy="693523"/>
          </a:xfrm>
        </p:spPr>
        <p:txBody>
          <a:bodyPr/>
          <a:lstStyle/>
          <a:p>
            <a:r>
              <a:rPr lang="fr-CH" dirty="0"/>
              <a:t>Floriane Muller</a:t>
            </a:r>
          </a:p>
          <a:p>
            <a:r>
              <a:rPr lang="fr-CH" dirty="0" err="1"/>
              <a:t>February</a:t>
            </a:r>
            <a:r>
              <a:rPr lang="fr-CH" dirty="0"/>
              <a:t> 14th, 2025</a:t>
            </a:r>
          </a:p>
        </p:txBody>
      </p:sp>
    </p:spTree>
    <p:extLst>
      <p:ext uri="{BB962C8B-B14F-4D97-AF65-F5344CB8AC3E}">
        <p14:creationId xmlns:p14="http://schemas.microsoft.com/office/powerpoint/2010/main" val="2456039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Data Statements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126" y="3556228"/>
            <a:ext cx="10515600" cy="2936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Some journals have started offering/requiring a dedicated section in the article: “</a:t>
            </a:r>
            <a:r>
              <a:rPr lang="en-GB" sz="2400" dirty="0">
                <a:solidFill>
                  <a:srgbClr val="CF0063"/>
                </a:solidFill>
              </a:rPr>
              <a:t>data availability statement</a:t>
            </a:r>
            <a:r>
              <a:rPr lang="en-GB" sz="2400" dirty="0"/>
              <a:t>” or “</a:t>
            </a:r>
            <a:r>
              <a:rPr lang="en-GB" sz="2400" dirty="0">
                <a:solidFill>
                  <a:srgbClr val="CF0063"/>
                </a:solidFill>
              </a:rPr>
              <a:t>data access statement</a:t>
            </a:r>
            <a:r>
              <a:rPr lang="en-GB" sz="2400" dirty="0"/>
              <a:t>”. </a:t>
            </a:r>
            <a:br>
              <a:rPr lang="en-GB" sz="2400" dirty="0"/>
            </a:br>
            <a:r>
              <a:rPr lang="en-GB" sz="2400" dirty="0"/>
              <a:t>Usually on top or at the end of the article.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400" dirty="0"/>
              <a:t>Aim: </a:t>
            </a:r>
            <a:r>
              <a:rPr lang="en-GB" sz="2400" dirty="0">
                <a:sym typeface="Wingdings" panose="05000000000000000000" pitchFamily="2" charset="2"/>
              </a:rPr>
              <a:t> </a:t>
            </a:r>
            <a:r>
              <a:rPr lang="en-GB" sz="2400" dirty="0"/>
              <a:t>indicating </a:t>
            </a:r>
            <a:r>
              <a:rPr lang="en-GB" sz="2400" b="1" dirty="0"/>
              <a:t>where</a:t>
            </a:r>
            <a:r>
              <a:rPr lang="en-GB" sz="2400" dirty="0"/>
              <a:t> and </a:t>
            </a:r>
            <a:r>
              <a:rPr lang="en-GB" sz="2400" b="1" dirty="0"/>
              <a:t>how</a:t>
            </a:r>
            <a:r>
              <a:rPr lang="en-GB" sz="2400" dirty="0"/>
              <a:t> to access the underlying datasets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, or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</a:rPr>
              <a:t> explaining why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they can’t be shared freely.</a:t>
            </a:r>
          </a:p>
          <a:p>
            <a:pPr marL="0" indent="0">
              <a:buNone/>
            </a:pPr>
            <a:r>
              <a:rPr lang="en-GB" sz="2400" b="1" dirty="0"/>
              <a:t>+ link to their unique identifier !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93FBE2A-9F1A-E59D-B6B3-0505D8487150}"/>
              </a:ext>
            </a:extLst>
          </p:cNvPr>
          <p:cNvGrpSpPr/>
          <p:nvPr/>
        </p:nvGrpSpPr>
        <p:grpSpPr>
          <a:xfrm>
            <a:off x="8323492" y="980729"/>
            <a:ext cx="1948973" cy="2190421"/>
            <a:chOff x="5508104" y="3069256"/>
            <a:chExt cx="1948973" cy="2190421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754E88D9-F456-D535-F581-65656155B7CC}"/>
                </a:ext>
              </a:extLst>
            </p:cNvPr>
            <p:cNvSpPr txBox="1"/>
            <p:nvPr/>
          </p:nvSpPr>
          <p:spPr>
            <a:xfrm>
              <a:off x="5673801" y="4998067"/>
              <a:ext cx="178327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3"/>
                </a:rPr>
                <a:t>Illustration by Storyset</a:t>
              </a:r>
              <a:endParaRPr lang="en-GB" sz="1100" dirty="0"/>
            </a:p>
          </p:txBody>
        </p:sp>
        <p:pic>
          <p:nvPicPr>
            <p:cNvPr id="6" name="Graphique 5">
              <a:extLst>
                <a:ext uri="{FF2B5EF4-FFF2-40B4-BE49-F238E27FC236}">
                  <a16:creationId xmlns:a16="http://schemas.microsoft.com/office/drawing/2014/main" id="{F95327F3-F729-EC3E-4889-6CBBD7DD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1928811" cy="1928811"/>
            </a:xfrm>
            <a:prstGeom prst="rect">
              <a:avLst/>
            </a:prstGeom>
          </p:spPr>
        </p:pic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62790242-9394-8D0D-65E6-2D2F115C8EA5}"/>
              </a:ext>
            </a:extLst>
          </p:cNvPr>
          <p:cNvSpPr txBox="1"/>
          <p:nvPr/>
        </p:nvSpPr>
        <p:spPr>
          <a:xfrm>
            <a:off x="1631504" y="1346788"/>
            <a:ext cx="640871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i="1" dirty="0"/>
              <a:t>A few sentences included in the published research article providing information about the availability of the data on which the article is based. </a:t>
            </a:r>
          </a:p>
        </p:txBody>
      </p:sp>
    </p:spTree>
    <p:extLst>
      <p:ext uri="{BB962C8B-B14F-4D97-AF65-F5344CB8AC3E}">
        <p14:creationId xmlns:p14="http://schemas.microsoft.com/office/powerpoint/2010/main" val="189377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statements’ examples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4834" y="5988842"/>
            <a:ext cx="6470972" cy="1008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200" dirty="0"/>
              <a:t>Many publishers provide guidance regarding formulation in their author submission guidelines. See also those examples by the </a:t>
            </a:r>
            <a:r>
              <a:rPr lang="fr-CH" sz="1200" dirty="0"/>
              <a:t>University of Strathclyde Glasgow</a:t>
            </a:r>
            <a:r>
              <a:rPr lang="en-GB" sz="1200" dirty="0"/>
              <a:t>, covering most cases: </a:t>
            </a:r>
            <a:r>
              <a:rPr lang="en-GB" sz="1200" dirty="0">
                <a:hlinkClick r:id="rId3"/>
              </a:rPr>
              <a:t>https://www.strath.ac.uk/research/researchdatamanagementsharing/dataaccessstatements/</a:t>
            </a:r>
            <a:r>
              <a:rPr lang="en-GB" sz="1200" dirty="0"/>
              <a:t> </a:t>
            </a:r>
          </a:p>
        </p:txBody>
      </p:sp>
      <p:pic>
        <p:nvPicPr>
          <p:cNvPr id="6" name="Image 5">
            <a:hlinkClick r:id="rId4"/>
            <a:extLst>
              <a:ext uri="{FF2B5EF4-FFF2-40B4-BE49-F238E27FC236}">
                <a16:creationId xmlns:a16="http://schemas.microsoft.com/office/drawing/2014/main" id="{0FB49502-AA71-1628-441C-25EE3842A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612" y="1544351"/>
            <a:ext cx="6732240" cy="820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hlinkClick r:id="rId6"/>
            <a:extLst>
              <a:ext uri="{FF2B5EF4-FFF2-40B4-BE49-F238E27FC236}">
                <a16:creationId xmlns:a16="http://schemas.microsoft.com/office/drawing/2014/main" id="{C6E1C305-EAC6-9C81-0AC4-E6A68ED5CB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3046" y="2663073"/>
            <a:ext cx="4444925" cy="30888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 11">
            <a:hlinkClick r:id="rId8"/>
            <a:extLst>
              <a:ext uri="{FF2B5EF4-FFF2-40B4-BE49-F238E27FC236}">
                <a16:creationId xmlns:a16="http://schemas.microsoft.com/office/drawing/2014/main" id="{4016C68D-AFA5-0E71-53AC-76A86C0D35A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3230"/>
          <a:stretch/>
        </p:blipFill>
        <p:spPr>
          <a:xfrm>
            <a:off x="8006871" y="1883452"/>
            <a:ext cx="3849769" cy="48653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AE15176-6BE9-A8A5-1E71-8D1F6BB23B16}"/>
              </a:ext>
            </a:extLst>
          </p:cNvPr>
          <p:cNvSpPr txBox="1"/>
          <p:nvPr/>
        </p:nvSpPr>
        <p:spPr>
          <a:xfrm>
            <a:off x="6398944" y="251904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>
                <a:hlinkClick r:id="rId10"/>
              </a:rPr>
              <a:t>Fonseca et al. 2020</a:t>
            </a:r>
            <a:r>
              <a:rPr lang="en-GB" sz="1000" dirty="0"/>
              <a:t>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450F7CC-BB1B-0631-4408-A4AD47BD2EC7}"/>
              </a:ext>
            </a:extLst>
          </p:cNvPr>
          <p:cNvSpPr txBox="1"/>
          <p:nvPr/>
        </p:nvSpPr>
        <p:spPr>
          <a:xfrm>
            <a:off x="7143029" y="634864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 err="1">
                <a:hlinkClick r:id="rId8"/>
              </a:rPr>
              <a:t>Levallard</a:t>
            </a:r>
            <a:r>
              <a:rPr lang="en-GB" sz="1000" dirty="0">
                <a:hlinkClick r:id="rId8"/>
              </a:rPr>
              <a:t> et al. 2023</a:t>
            </a:r>
            <a:r>
              <a:rPr lang="en-GB" sz="1000" dirty="0"/>
              <a:t>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A4858EE-D016-30B9-3466-FB71F2AEDDF2}"/>
              </a:ext>
            </a:extLst>
          </p:cNvPr>
          <p:cNvSpPr txBox="1"/>
          <p:nvPr/>
        </p:nvSpPr>
        <p:spPr>
          <a:xfrm>
            <a:off x="5534848" y="5351809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>
                <a:hlinkClick r:id="rId6"/>
              </a:rPr>
              <a:t>Mouterde et al. 2022</a:t>
            </a:r>
            <a:r>
              <a:rPr lang="en-GB" sz="1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05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spcBef>
                <a:spcPts val="900"/>
              </a:spcBef>
              <a:buSzPct val="120000"/>
              <a:buFont typeface="Wingdings" panose="05000000000000000000" pitchFamily="2" charset="2"/>
              <a:buChar char="ü"/>
            </a:pPr>
            <a:r>
              <a:rPr lang="en-IE" sz="2200" dirty="0"/>
              <a:t>Increase the </a:t>
            </a:r>
            <a:r>
              <a:rPr lang="en-IE" sz="2200" b="1" dirty="0">
                <a:solidFill>
                  <a:srgbClr val="CF0063"/>
                </a:solidFill>
              </a:rPr>
              <a:t>visibility</a:t>
            </a:r>
            <a:r>
              <a:rPr lang="en-IE" sz="2200" dirty="0"/>
              <a:t> of the data you deposit in a repository </a:t>
            </a:r>
            <a:endParaRPr lang="en-GB" sz="2200" dirty="0"/>
          </a:p>
          <a:p>
            <a:pPr marL="342900" lvl="1" indent="-342900">
              <a:spcBef>
                <a:spcPts val="900"/>
              </a:spcBef>
              <a:buSzPct val="120000"/>
              <a:buFont typeface="Wingdings" panose="05000000000000000000" pitchFamily="2" charset="2"/>
              <a:buChar char="ü"/>
            </a:pPr>
            <a:r>
              <a:rPr lang="en-GB" sz="2200" dirty="0"/>
              <a:t>Shows the efforts you have made and your </a:t>
            </a:r>
            <a:r>
              <a:rPr lang="en-GB" sz="2200" b="1" dirty="0">
                <a:solidFill>
                  <a:srgbClr val="CF0063"/>
                </a:solidFill>
              </a:rPr>
              <a:t>compliance</a:t>
            </a:r>
            <a:r>
              <a:rPr lang="en-GB" sz="2200" dirty="0"/>
              <a:t> attempts with data sharing requirements</a:t>
            </a:r>
          </a:p>
          <a:p>
            <a:pPr marL="457200" lvl="1" indent="-4572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en-GB" sz="2200" b="1" dirty="0">
                <a:solidFill>
                  <a:srgbClr val="CF0063"/>
                </a:solidFill>
              </a:rPr>
              <a:t>Links</a:t>
            </a:r>
            <a:r>
              <a:rPr lang="en-GB" sz="2200" dirty="0"/>
              <a:t> your paper with the uploaded datasets in a </a:t>
            </a:r>
            <a:r>
              <a:rPr lang="en-GB" sz="2200" b="1" dirty="0">
                <a:solidFill>
                  <a:srgbClr val="CF0063"/>
                </a:solidFill>
              </a:rPr>
              <a:t>“standardised manner” </a:t>
            </a:r>
            <a:r>
              <a:rPr lang="en-GB" sz="2200" dirty="0"/>
              <a:t>(machine-extractable but also easy for humans to read)</a:t>
            </a:r>
          </a:p>
          <a:p>
            <a:pPr marL="342900" lvl="1" indent="-342900">
              <a:spcBef>
                <a:spcPts val="900"/>
              </a:spcBef>
              <a:buSzPct val="120000"/>
              <a:buFont typeface="Wingdings" panose="05000000000000000000" pitchFamily="2" charset="2"/>
              <a:buChar char="ü"/>
            </a:pPr>
            <a:r>
              <a:rPr lang="en-GB" sz="2200" dirty="0"/>
              <a:t>Allows you to provide more information than a simple data citation (e.g. conditions to access, data uploaded in multiples repositories, etc.)</a:t>
            </a:r>
          </a:p>
          <a:p>
            <a:pPr marL="342900" lvl="1" indent="-342900">
              <a:spcBef>
                <a:spcPts val="900"/>
              </a:spcBef>
              <a:buSzPct val="120000"/>
              <a:buFont typeface="Wingdings" panose="05000000000000000000" pitchFamily="2" charset="2"/>
              <a:buChar char="ü"/>
            </a:pPr>
            <a:r>
              <a:rPr lang="en-GB" sz="2200" dirty="0"/>
              <a:t>No additional cost for you</a:t>
            </a:r>
          </a:p>
          <a:p>
            <a:pPr marL="342900" lvl="1" indent="-342900">
              <a:spcBef>
                <a:spcPts val="900"/>
              </a:spcBef>
              <a:buSzPct val="120000"/>
              <a:buFont typeface="Wingdings" panose="05000000000000000000" pitchFamily="2" charset="2"/>
              <a:buChar char="ü"/>
            </a:pPr>
            <a:endParaRPr lang="en-GB" sz="2200" dirty="0"/>
          </a:p>
          <a:p>
            <a:pPr marL="342900" lvl="1" indent="-342900">
              <a:buClr>
                <a:srgbClr val="C00000"/>
              </a:buClr>
              <a:buSzPct val="120000"/>
              <a:buFont typeface="Arial" panose="020B0604020202020204" pitchFamily="34" charset="0"/>
              <a:buChar char="×"/>
            </a:pPr>
            <a:r>
              <a:rPr lang="en-GB" sz="2200" dirty="0"/>
              <a:t>Implies knowing the data link/DOI at the time when you submit your article.  </a:t>
            </a:r>
            <a:endParaRPr lang="en-GB" sz="2200" dirty="0">
              <a:sym typeface="Wingdings" panose="05000000000000000000" pitchFamily="2" charset="2"/>
            </a:endParaRPr>
          </a:p>
          <a:p>
            <a:pPr marL="0" lvl="1" indent="0">
              <a:buClr>
                <a:srgbClr val="C00000"/>
              </a:buClr>
              <a:buSzPct val="120000"/>
              <a:buNone/>
            </a:pPr>
            <a:r>
              <a:rPr lang="en-GB" sz="2200" dirty="0">
                <a:sym typeface="Wingdings" panose="05000000000000000000" pitchFamily="2" charset="2"/>
              </a:rPr>
              <a:t>	   but a lot of repositories now allow to “reserve a DOI”</a:t>
            </a:r>
            <a:endParaRPr lang="en-GB" sz="2200" dirty="0"/>
          </a:p>
          <a:p>
            <a:endParaRPr lang="en-GB" sz="2200" dirty="0">
              <a:highlight>
                <a:srgbClr val="FFFF00"/>
              </a:highlight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statements’ Pros &amp; Cons</a:t>
            </a:r>
          </a:p>
        </p:txBody>
      </p:sp>
      <p:pic>
        <p:nvPicPr>
          <p:cNvPr id="10" name="Graphique 9" descr="Ampoule et crayon avec un remplissage uni">
            <a:extLst>
              <a:ext uri="{FF2B5EF4-FFF2-40B4-BE49-F238E27FC236}">
                <a16:creationId xmlns:a16="http://schemas.microsoft.com/office/drawing/2014/main" id="{DCE87C36-F5F5-B100-CA89-5AE76CF9A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7448" y="5734400"/>
            <a:ext cx="758473" cy="75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96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case scenario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2142"/>
            <a:ext cx="10515600" cy="47270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Data uploaded </a:t>
            </a:r>
          </a:p>
          <a:p>
            <a:pPr marL="0" indent="0">
              <a:buNone/>
            </a:pPr>
            <a:r>
              <a:rPr lang="en-GB" sz="2400" dirty="0"/>
              <a:t>in a repository</a:t>
            </a:r>
          </a:p>
          <a:p>
            <a:pPr marL="0" indent="0">
              <a:buNone/>
            </a:pPr>
            <a:r>
              <a:rPr lang="en-GB" dirty="0"/>
              <a:t>(e.g. Yareta)</a:t>
            </a:r>
          </a:p>
          <a:p>
            <a:endParaRPr lang="en-GB" sz="2400" dirty="0">
              <a:highlight>
                <a:srgbClr val="FFFF00"/>
              </a:highlight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C00AB8-BDC9-FE6C-7779-D296BE3350A1}"/>
              </a:ext>
            </a:extLst>
          </p:cNvPr>
          <p:cNvGrpSpPr/>
          <p:nvPr/>
        </p:nvGrpSpPr>
        <p:grpSpPr>
          <a:xfrm>
            <a:off x="1955440" y="2132856"/>
            <a:ext cx="2472454" cy="2237234"/>
            <a:chOff x="4418098" y="4561552"/>
            <a:chExt cx="2472454" cy="2237234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A5DAEF04-29D9-7143-D983-E25246D5C11B}"/>
                </a:ext>
              </a:extLst>
            </p:cNvPr>
            <p:cNvGrpSpPr/>
            <p:nvPr/>
          </p:nvGrpSpPr>
          <p:grpSpPr>
            <a:xfrm>
              <a:off x="4635551" y="4561552"/>
              <a:ext cx="2255001" cy="2237234"/>
              <a:chOff x="4635551" y="4561552"/>
              <a:chExt cx="2255001" cy="2237234"/>
            </a:xfrm>
          </p:grpSpPr>
          <p:pic>
            <p:nvPicPr>
              <p:cNvPr id="7" name="Graphique 6">
                <a:extLst>
                  <a:ext uri="{FF2B5EF4-FFF2-40B4-BE49-F238E27FC236}">
                    <a16:creationId xmlns:a16="http://schemas.microsoft.com/office/drawing/2014/main" id="{9A62030F-6C74-01B4-C983-CB94B6B65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635551" y="4561552"/>
                <a:ext cx="2237234" cy="2237234"/>
              </a:xfrm>
              <a:prstGeom prst="rect">
                <a:avLst/>
              </a:prstGeom>
            </p:spPr>
          </p:pic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9E7BF19-4DBE-2FC2-0203-2930199C2CFC}"/>
                  </a:ext>
                </a:extLst>
              </p:cNvPr>
              <p:cNvSpPr txBox="1"/>
              <p:nvPr/>
            </p:nvSpPr>
            <p:spPr>
              <a:xfrm>
                <a:off x="5270272" y="6508977"/>
                <a:ext cx="1620280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700" dirty="0">
                    <a:hlinkClick r:id="rId5"/>
                  </a:rPr>
                  <a:t>illustration by Storyset</a:t>
                </a:r>
                <a:endParaRPr lang="en-GB" sz="700" dirty="0"/>
              </a:p>
            </p:txBody>
          </p:sp>
        </p:grpSp>
        <p:pic>
          <p:nvPicPr>
            <p:cNvPr id="6" name="Graphique 5" descr="Coche avec un remplissage uni">
              <a:extLst>
                <a:ext uri="{FF2B5EF4-FFF2-40B4-BE49-F238E27FC236}">
                  <a16:creationId xmlns:a16="http://schemas.microsoft.com/office/drawing/2014/main" id="{2A87B697-D2DA-46D6-40E2-D4C0EE730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18098" y="5983839"/>
              <a:ext cx="785945" cy="785945"/>
            </a:xfrm>
            <a:prstGeom prst="rect">
              <a:avLst/>
            </a:prstGeom>
          </p:spPr>
        </p:pic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D57DE0DD-63AF-DDC8-74DE-945FC929ED8F}"/>
              </a:ext>
            </a:extLst>
          </p:cNvPr>
          <p:cNvGrpSpPr/>
          <p:nvPr/>
        </p:nvGrpSpPr>
        <p:grpSpPr>
          <a:xfrm>
            <a:off x="5490318" y="1124744"/>
            <a:ext cx="1857326" cy="1948680"/>
            <a:chOff x="5508104" y="3069256"/>
            <a:chExt cx="2664000" cy="3087564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E163681D-2589-3BD6-0D2E-4BB767A91871}"/>
                </a:ext>
              </a:extLst>
            </p:cNvPr>
            <p:cNvSpPr txBox="1"/>
            <p:nvPr/>
          </p:nvSpPr>
          <p:spPr>
            <a:xfrm>
              <a:off x="5948465" y="5815462"/>
              <a:ext cx="2223638" cy="3413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800" dirty="0">
                  <a:hlinkClick r:id="rId8"/>
                </a:rPr>
                <a:t>Illustration by Storyset</a:t>
              </a:r>
              <a:endParaRPr lang="en-GB" sz="800" dirty="0"/>
            </a:p>
          </p:txBody>
        </p:sp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9BD31767-741A-2697-5C11-5F8B0913D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2664000" cy="2664000"/>
            </a:xfrm>
            <a:prstGeom prst="rect">
              <a:avLst/>
            </a:prstGeom>
          </p:spPr>
        </p:pic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D738561C-3649-FDDA-6ADB-4282F280374B}"/>
              </a:ext>
            </a:extLst>
          </p:cNvPr>
          <p:cNvSpPr txBox="1"/>
          <p:nvPr/>
        </p:nvSpPr>
        <p:spPr>
          <a:xfrm>
            <a:off x="7379118" y="1205683"/>
            <a:ext cx="35414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A data statement is included in the published research paper, pointing to the data repository</a:t>
            </a: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D3B6A80E-266E-B691-3BB3-AC315DF56C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73688" y="5348341"/>
            <a:ext cx="1275634" cy="127563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030751E1-AA40-B04B-F897-D4FA75EAF664}"/>
              </a:ext>
            </a:extLst>
          </p:cNvPr>
          <p:cNvSpPr txBox="1"/>
          <p:nvPr/>
        </p:nvSpPr>
        <p:spPr>
          <a:xfrm>
            <a:off x="5874567" y="6661745"/>
            <a:ext cx="16202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hlinkClick r:id="rId13"/>
              </a:rPr>
              <a:t>illustration by Storyset</a:t>
            </a:r>
            <a:endParaRPr lang="en-GB" sz="7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CFB10F4-6F09-7974-E2A7-B37450B70348}"/>
              </a:ext>
            </a:extLst>
          </p:cNvPr>
          <p:cNvSpPr txBox="1"/>
          <p:nvPr/>
        </p:nvSpPr>
        <p:spPr>
          <a:xfrm>
            <a:off x="7445302" y="5469032"/>
            <a:ext cx="35414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A data paper can describe the data (if no research paper is published, or to complement it)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52F823A-BB9D-91DE-9293-9A02260AA5DB}"/>
              </a:ext>
            </a:extLst>
          </p:cNvPr>
          <p:cNvSpPr txBox="1"/>
          <p:nvPr/>
        </p:nvSpPr>
        <p:spPr>
          <a:xfrm>
            <a:off x="1874760" y="4331839"/>
            <a:ext cx="28317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Gets a good description and a unique persistent identifier / link (DOI, accession number, etc.)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376423E-B626-BDD5-CF99-7D4EDAD4D69D}"/>
              </a:ext>
            </a:extLst>
          </p:cNvPr>
          <p:cNvSpPr txBox="1"/>
          <p:nvPr/>
        </p:nvSpPr>
        <p:spPr>
          <a:xfrm>
            <a:off x="5773688" y="4890983"/>
            <a:ext cx="16202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hlinkClick r:id="rId14"/>
              </a:rPr>
              <a:t>illustration by Storyset</a:t>
            </a:r>
            <a:endParaRPr lang="en-GB" sz="700" dirty="0"/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4143C7D8-0315-8C15-4F8D-2FCC5ED2058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28164" y="3049523"/>
            <a:ext cx="1949825" cy="194982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E5316B52-A156-9987-A436-3E1B53F0C656}"/>
              </a:ext>
            </a:extLst>
          </p:cNvPr>
          <p:cNvSpPr txBox="1"/>
          <p:nvPr/>
        </p:nvSpPr>
        <p:spPr>
          <a:xfrm>
            <a:off x="7449338" y="3285770"/>
            <a:ext cx="37592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When uploading your paper in your institutional publication repository (</a:t>
            </a:r>
            <a:r>
              <a:rPr lang="en-GB" dirty="0" err="1"/>
              <a:t>eg.</a:t>
            </a:r>
            <a:r>
              <a:rPr lang="en-GB" dirty="0"/>
              <a:t> Archive ouverte UNIGE), indicate also the link to the data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1C76E53-7D62-866F-2C2E-EB1F2ED8431B}"/>
              </a:ext>
            </a:extLst>
          </p:cNvPr>
          <p:cNvSpPr txBox="1"/>
          <p:nvPr/>
        </p:nvSpPr>
        <p:spPr>
          <a:xfrm>
            <a:off x="1878526" y="5826849"/>
            <a:ext cx="31373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07A37"/>
                </a:solidFill>
              </a:rPr>
              <a:t>The repository can link back to related papers too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3133E8DA-2DAC-1AC1-548A-20667AED8FC8}"/>
              </a:ext>
            </a:extLst>
          </p:cNvPr>
          <p:cNvCxnSpPr/>
          <p:nvPr/>
        </p:nvCxnSpPr>
        <p:spPr>
          <a:xfrm flipH="1">
            <a:off x="4410128" y="1965420"/>
            <a:ext cx="1080191" cy="840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08428E4E-C5DA-95EA-66CB-C78B0A3EE7DF}"/>
              </a:ext>
            </a:extLst>
          </p:cNvPr>
          <p:cNvCxnSpPr>
            <a:cxnSpLocks/>
          </p:cNvCxnSpPr>
          <p:nvPr/>
        </p:nvCxnSpPr>
        <p:spPr>
          <a:xfrm flipH="1" flipV="1">
            <a:off x="4493165" y="3429001"/>
            <a:ext cx="821325" cy="456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CBE4593E-2361-402A-2770-63F62C764090}"/>
              </a:ext>
            </a:extLst>
          </p:cNvPr>
          <p:cNvCxnSpPr>
            <a:cxnSpLocks/>
          </p:cNvCxnSpPr>
          <p:nvPr/>
        </p:nvCxnSpPr>
        <p:spPr>
          <a:xfrm flipH="1" flipV="1">
            <a:off x="4430638" y="3874388"/>
            <a:ext cx="1343050" cy="1952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DB5F24D-E384-47F0-E756-6A9341054CA2}"/>
              </a:ext>
            </a:extLst>
          </p:cNvPr>
          <p:cNvCxnSpPr>
            <a:cxnSpLocks/>
          </p:cNvCxnSpPr>
          <p:nvPr/>
        </p:nvCxnSpPr>
        <p:spPr>
          <a:xfrm flipV="1">
            <a:off x="4410128" y="2490023"/>
            <a:ext cx="1080191" cy="58822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92B64DA4-DE88-AAE9-820B-9F9102DF2747}"/>
              </a:ext>
            </a:extLst>
          </p:cNvPr>
          <p:cNvCxnSpPr>
            <a:cxnSpLocks/>
          </p:cNvCxnSpPr>
          <p:nvPr/>
        </p:nvCxnSpPr>
        <p:spPr>
          <a:xfrm>
            <a:off x="4312120" y="4080282"/>
            <a:ext cx="1191872" cy="1866203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76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533EF4C-854B-08C5-71B6-BFD01F31D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Closing remarks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B71674B-2AEE-AD28-2712-73E5B51B5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6742"/>
            <a:ext cx="10226351" cy="4727054"/>
          </a:xfrm>
        </p:spPr>
        <p:txBody>
          <a:bodyPr>
            <a:normAutofit/>
          </a:bodyPr>
          <a:lstStyle/>
          <a:p>
            <a:r>
              <a:rPr lang="en-GB" sz="2400" dirty="0"/>
              <a:t>Uploading data in a repository takes time and work</a:t>
            </a:r>
          </a:p>
          <a:p>
            <a:r>
              <a:rPr lang="en-GB" sz="2400" dirty="0"/>
              <a:t>There are solutions to make this work visible (findable) and getting credit for it.</a:t>
            </a:r>
          </a:p>
          <a:p>
            <a:endParaRPr lang="en-GB" sz="2400" dirty="0"/>
          </a:p>
          <a:p>
            <a:r>
              <a:rPr lang="en-GB" sz="2400" dirty="0"/>
              <a:t>If the uploaded data leads to a paper, include a </a:t>
            </a:r>
            <a:r>
              <a:rPr lang="en-GB" sz="2400" b="1" dirty="0"/>
              <a:t>data statement</a:t>
            </a:r>
            <a:r>
              <a:rPr lang="en-GB" sz="2400" dirty="0"/>
              <a:t> in it!</a:t>
            </a:r>
          </a:p>
          <a:p>
            <a:r>
              <a:rPr lang="en-GB" sz="2400" dirty="0"/>
              <a:t>If no research publication arises from the data, or if you have time, consider publishing a </a:t>
            </a:r>
            <a:r>
              <a:rPr lang="en-GB" sz="2400" b="1" dirty="0"/>
              <a:t>data paper</a:t>
            </a:r>
          </a:p>
          <a:p>
            <a:endParaRPr lang="en-GB" sz="2400" dirty="0"/>
          </a:p>
          <a:p>
            <a:r>
              <a:rPr lang="en-GB" sz="2400" dirty="0"/>
              <a:t>Cross-referencing enhances the visibility. Consider </a:t>
            </a:r>
            <a:r>
              <a:rPr lang="en-GB" sz="2400" b="1" dirty="0">
                <a:solidFill>
                  <a:srgbClr val="C00000"/>
                </a:solidFill>
              </a:rPr>
              <a:t>making links everywhere you can.</a:t>
            </a:r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6" name="Image 5" descr="Une image contenant cercle, Graphique, Police, logo&#10;&#10;Description générée automatiquement">
            <a:extLst>
              <a:ext uri="{FF2B5EF4-FFF2-40B4-BE49-F238E27FC236}">
                <a16:creationId xmlns:a16="http://schemas.microsoft.com/office/drawing/2014/main" id="{439D4DD3-E7D0-BB4C-C162-B810FF9C5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727" y="530120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0548A8-FD27-4D74-9E82-72B996FA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Questions ?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C890DBB-0C95-42B5-9E45-0C52A427DFE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389323" y="2450183"/>
            <a:ext cx="3713718" cy="19576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CH" sz="2600" b="1" dirty="0">
                <a:solidFill>
                  <a:schemeClr val="tx1"/>
                </a:solidFill>
              </a:rPr>
              <a:t>University of Geneva </a:t>
            </a:r>
            <a:r>
              <a:rPr lang="fr-CH" sz="2600" b="1" dirty="0" err="1">
                <a:solidFill>
                  <a:schemeClr val="tx1"/>
                </a:solidFill>
              </a:rPr>
              <a:t>research</a:t>
            </a:r>
            <a:r>
              <a:rPr lang="fr-CH" sz="2600" b="1" dirty="0">
                <a:solidFill>
                  <a:schemeClr val="tx1"/>
                </a:solidFill>
              </a:rPr>
              <a:t> data team</a:t>
            </a:r>
          </a:p>
          <a:p>
            <a:pPr marL="0" indent="0">
              <a:buNone/>
            </a:pPr>
            <a:r>
              <a:rPr lang="fr-CH" dirty="0">
                <a:solidFill>
                  <a:srgbClr val="CF006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researchdata-info@unige.ch</a:t>
            </a:r>
            <a:r>
              <a:rPr lang="fr-CH" dirty="0">
                <a:solidFill>
                  <a:schemeClr val="tx1"/>
                </a:solidFill>
              </a:rPr>
              <a:t>  </a:t>
            </a:r>
          </a:p>
          <a:p>
            <a:pPr marL="0" indent="0">
              <a:buNone/>
            </a:pPr>
            <a:endParaRPr lang="fr-CH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r-CH" dirty="0">
                <a:solidFill>
                  <a:schemeClr val="tx1"/>
                </a:solidFill>
                <a:hlinkClick r:id="rId4"/>
              </a:rPr>
              <a:t>Floriane.Muller@unige.ch</a:t>
            </a:r>
            <a:r>
              <a:rPr lang="fr-CH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A8AEF16-F71E-4357-89F6-2A7E51F3AC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4" y="2301362"/>
            <a:ext cx="1710211" cy="1957635"/>
          </a:xfrm>
          <a:prstGeom prst="rect">
            <a:avLst/>
          </a:prstGeom>
        </p:spPr>
      </p:pic>
      <p:pic>
        <p:nvPicPr>
          <p:cNvPr id="5" name="Graphique 4" descr="Questions">
            <a:extLst>
              <a:ext uri="{FF2B5EF4-FFF2-40B4-BE49-F238E27FC236}">
                <a16:creationId xmlns:a16="http://schemas.microsoft.com/office/drawing/2014/main" id="{26F52453-D677-40AB-9DC0-1A75D0A1D7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6240" y="2852936"/>
            <a:ext cx="345638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44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D7AD761F-F420-0A62-365B-AEF397DAE23F}"/>
              </a:ext>
            </a:extLst>
          </p:cNvPr>
          <p:cNvSpPr txBox="1"/>
          <p:nvPr/>
        </p:nvSpPr>
        <p:spPr>
          <a:xfrm>
            <a:off x="3560622" y="4509120"/>
            <a:ext cx="504056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/>
              <a:t>National Program: </a:t>
            </a:r>
            <a:r>
              <a:rPr lang="en-GB" dirty="0">
                <a:hlinkClick r:id="rId2"/>
              </a:rPr>
              <a:t>https://www.researchdatasupport.ch/lovedata</a:t>
            </a:r>
            <a:endParaRPr lang="en-GB" dirty="0"/>
          </a:p>
          <a:p>
            <a:pPr algn="ctr"/>
            <a:endParaRPr lang="en-GB" dirty="0"/>
          </a:p>
          <a:p>
            <a:pPr algn="ctr"/>
            <a:r>
              <a:rPr lang="en-GB" dirty="0"/>
              <a:t>UNIGE Program:</a:t>
            </a:r>
          </a:p>
          <a:p>
            <a:pPr algn="ctr"/>
            <a:r>
              <a:rPr lang="en-GB" dirty="0">
                <a:hlinkClick r:id="rId3"/>
              </a:rPr>
              <a:t>https://unige.ch/-/ldw25</a:t>
            </a:r>
            <a:endParaRPr lang="en-GB" dirty="0"/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020B3F9-CD2B-750D-32B9-C9374B4084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02" y="1484784"/>
            <a:ext cx="9144000" cy="275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07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31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F3A44D2-6787-84B8-CBC2-206E4005B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bother ?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5CADA65-AB17-7EA8-D20A-26CD71ED8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84784"/>
            <a:ext cx="10874423" cy="5229012"/>
          </a:xfrm>
        </p:spPr>
        <p:txBody>
          <a:bodyPr>
            <a:normAutofit/>
          </a:bodyPr>
          <a:lstStyle/>
          <a:p>
            <a:r>
              <a:rPr lang="en-GB" sz="2400" dirty="0"/>
              <a:t>Data is precious. You have invested time and resources in it.</a:t>
            </a:r>
          </a:p>
          <a:p>
            <a:r>
              <a:rPr lang="en-GB" sz="2400" dirty="0"/>
              <a:t>Many funders and organisations now require that data should be uploaded to a </a:t>
            </a:r>
            <a:r>
              <a:rPr lang="en-GB" sz="2400" b="1" dirty="0"/>
              <a:t>data repository </a:t>
            </a:r>
            <a:r>
              <a:rPr lang="en-GB" sz="2400" dirty="0"/>
              <a:t>and made </a:t>
            </a:r>
            <a:r>
              <a:rPr lang="en-GB" sz="2400" b="1" dirty="0"/>
              <a:t>FAIR*</a:t>
            </a:r>
            <a:r>
              <a:rPr lang="en-GB" sz="2400" dirty="0"/>
              <a:t>.</a:t>
            </a:r>
          </a:p>
          <a:p>
            <a:pPr marL="446088" indent="0">
              <a:buNone/>
            </a:pPr>
            <a:r>
              <a:rPr lang="en-GB" sz="2400" dirty="0"/>
              <a:t>*FAIR = Findable, Accessible, Interoperable, Reusable. “As open as possible, as closed as necessary”.</a:t>
            </a:r>
          </a:p>
          <a:p>
            <a:r>
              <a:rPr lang="en-GB" sz="2400" dirty="0"/>
              <a:t>Uploading data to a repository takes resources too (e.g. describe &amp; document, etc…), </a:t>
            </a:r>
          </a:p>
          <a:p>
            <a:r>
              <a:rPr lang="en-GB" sz="2400" dirty="0"/>
              <a:t>Enhancing its visibility sheds light on all the work you have done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C80FD6A-712B-B660-45FE-DBA98B12DB58}"/>
              </a:ext>
            </a:extLst>
          </p:cNvPr>
          <p:cNvGrpSpPr/>
          <p:nvPr/>
        </p:nvGrpSpPr>
        <p:grpSpPr>
          <a:xfrm>
            <a:off x="2207568" y="4321513"/>
            <a:ext cx="2448272" cy="2520223"/>
            <a:chOff x="683568" y="4321512"/>
            <a:chExt cx="2448272" cy="2520223"/>
          </a:xfrm>
        </p:grpSpPr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8F96914C-E53F-1778-8430-DE2EF639B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3568" y="4321512"/>
              <a:ext cx="2448272" cy="2448272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81B42256-24ED-2C29-0F41-37C77BAFB64B}"/>
                </a:ext>
              </a:extLst>
            </p:cNvPr>
            <p:cNvSpPr txBox="1"/>
            <p:nvPr/>
          </p:nvSpPr>
          <p:spPr>
            <a:xfrm>
              <a:off x="1461075" y="6580125"/>
              <a:ext cx="162028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5"/>
                </a:rPr>
                <a:t>illustration by Storyset</a:t>
              </a:r>
              <a:endParaRPr lang="en-GB" sz="1100" dirty="0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28B3B1A8-2D37-42B2-4AD9-9F9AEF000742}"/>
              </a:ext>
            </a:extLst>
          </p:cNvPr>
          <p:cNvGrpSpPr/>
          <p:nvPr/>
        </p:nvGrpSpPr>
        <p:grpSpPr>
          <a:xfrm>
            <a:off x="6450110" y="4521538"/>
            <a:ext cx="3034041" cy="1396199"/>
            <a:chOff x="4926109" y="4521537"/>
            <a:chExt cx="3034041" cy="1396199"/>
          </a:xfrm>
        </p:grpSpPr>
        <p:sp>
          <p:nvSpPr>
            <p:cNvPr id="30" name="Triangle isocèle 29">
              <a:extLst>
                <a:ext uri="{FF2B5EF4-FFF2-40B4-BE49-F238E27FC236}">
                  <a16:creationId xmlns:a16="http://schemas.microsoft.com/office/drawing/2014/main" id="{1E490EFD-57BE-7F99-0160-A79C654FC993}"/>
                </a:ext>
              </a:extLst>
            </p:cNvPr>
            <p:cNvSpPr/>
            <p:nvPr/>
          </p:nvSpPr>
          <p:spPr>
            <a:xfrm rot="3758675">
              <a:off x="5745030" y="3702616"/>
              <a:ext cx="1396199" cy="3034041"/>
            </a:xfrm>
            <a:prstGeom prst="triangle">
              <a:avLst/>
            </a:prstGeom>
            <a:gradFill flip="none" rotWithShape="1">
              <a:gsLst>
                <a:gs pos="0">
                  <a:srgbClr val="E0E296"/>
                </a:gs>
                <a:gs pos="64500">
                  <a:srgbClr val="F9CBD5"/>
                </a:gs>
                <a:gs pos="29000">
                  <a:srgbClr val="E0E29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Triangle isocèle 28">
              <a:extLst>
                <a:ext uri="{FF2B5EF4-FFF2-40B4-BE49-F238E27FC236}">
                  <a16:creationId xmlns:a16="http://schemas.microsoft.com/office/drawing/2014/main" id="{0EF649A6-0CE1-C734-59EF-83B2978E3E59}"/>
                </a:ext>
              </a:extLst>
            </p:cNvPr>
            <p:cNvSpPr/>
            <p:nvPr/>
          </p:nvSpPr>
          <p:spPr>
            <a:xfrm rot="3758675">
              <a:off x="6192624" y="3758697"/>
              <a:ext cx="462611" cy="2928895"/>
            </a:xfrm>
            <a:prstGeom prst="triangle">
              <a:avLst/>
            </a:prstGeom>
            <a:solidFill>
              <a:srgbClr val="E0E2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8" name="Graphique 27" descr="Lampe torche avec un remplissage uni">
            <a:extLst>
              <a:ext uri="{FF2B5EF4-FFF2-40B4-BE49-F238E27FC236}">
                <a16:creationId xmlns:a16="http://schemas.microsoft.com/office/drawing/2014/main" id="{53306BB0-9CB7-D56F-2769-5E1E48DDA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985133" flipH="1" flipV="1">
            <a:off x="9003326" y="3784057"/>
            <a:ext cx="1187128" cy="1187128"/>
          </a:xfrm>
          <a:prstGeom prst="rect">
            <a:avLst/>
          </a:prstGeom>
        </p:spPr>
      </p:pic>
      <p:grpSp>
        <p:nvGrpSpPr>
          <p:cNvPr id="34" name="Groupe 33">
            <a:extLst>
              <a:ext uri="{FF2B5EF4-FFF2-40B4-BE49-F238E27FC236}">
                <a16:creationId xmlns:a16="http://schemas.microsoft.com/office/drawing/2014/main" id="{45903681-F14E-C5AD-C0AC-277D97BDBABF}"/>
              </a:ext>
            </a:extLst>
          </p:cNvPr>
          <p:cNvGrpSpPr/>
          <p:nvPr/>
        </p:nvGrpSpPr>
        <p:grpSpPr>
          <a:xfrm>
            <a:off x="5942098" y="4561552"/>
            <a:ext cx="2472454" cy="2237234"/>
            <a:chOff x="4418098" y="4561552"/>
            <a:chExt cx="2472454" cy="2237234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F84A7BDD-F4D1-05D5-711A-FEC5751A08D2}"/>
                </a:ext>
              </a:extLst>
            </p:cNvPr>
            <p:cNvGrpSpPr/>
            <p:nvPr/>
          </p:nvGrpSpPr>
          <p:grpSpPr>
            <a:xfrm>
              <a:off x="4635551" y="4561552"/>
              <a:ext cx="2255001" cy="2237234"/>
              <a:chOff x="4635551" y="4561552"/>
              <a:chExt cx="2255001" cy="2237234"/>
            </a:xfrm>
          </p:grpSpPr>
          <p:pic>
            <p:nvPicPr>
              <p:cNvPr id="11" name="Graphique 10">
                <a:extLst>
                  <a:ext uri="{FF2B5EF4-FFF2-40B4-BE49-F238E27FC236}">
                    <a16:creationId xmlns:a16="http://schemas.microsoft.com/office/drawing/2014/main" id="{2C07A82D-9EC1-54F2-2BBC-CE455604D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635551" y="4561552"/>
                <a:ext cx="2237234" cy="2237234"/>
              </a:xfrm>
              <a:prstGeom prst="rect">
                <a:avLst/>
              </a:prstGeom>
            </p:spPr>
          </p:pic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2577AF5-E75B-E174-E77B-9D4C8BB02AE2}"/>
                  </a:ext>
                </a:extLst>
              </p:cNvPr>
              <p:cNvSpPr txBox="1"/>
              <p:nvPr/>
            </p:nvSpPr>
            <p:spPr>
              <a:xfrm>
                <a:off x="5270272" y="6508977"/>
                <a:ext cx="162028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100" dirty="0">
                    <a:hlinkClick r:id="rId10"/>
                  </a:rPr>
                  <a:t>illustration by Storyset</a:t>
                </a:r>
                <a:endParaRPr lang="en-GB" sz="1100" dirty="0"/>
              </a:p>
            </p:txBody>
          </p:sp>
        </p:grpSp>
        <p:pic>
          <p:nvPicPr>
            <p:cNvPr id="13" name="Graphique 12" descr="Coche avec un remplissage uni">
              <a:extLst>
                <a:ext uri="{FF2B5EF4-FFF2-40B4-BE49-F238E27FC236}">
                  <a16:creationId xmlns:a16="http://schemas.microsoft.com/office/drawing/2014/main" id="{7393602E-A544-1F04-BDE7-5A397000E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418098" y="5983839"/>
              <a:ext cx="785945" cy="785945"/>
            </a:xfrm>
            <a:prstGeom prst="rect">
              <a:avLst/>
            </a:prstGeom>
          </p:spPr>
        </p:pic>
      </p:grpSp>
      <p:pic>
        <p:nvPicPr>
          <p:cNvPr id="15" name="Graphique 14" descr="Badge croix avec un remplissage uni">
            <a:extLst>
              <a:ext uri="{FF2B5EF4-FFF2-40B4-BE49-F238E27FC236}">
                <a16:creationId xmlns:a16="http://schemas.microsoft.com/office/drawing/2014/main" id="{E0969531-6F70-84BA-2B7D-FAF61920F9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483457" y="58553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25A4F0B-0838-9BE3-0FBD-3CCCE6FD5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How: 2 solutions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EC89492-F81C-C569-FCD4-B173C4E07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1634"/>
            <a:ext cx="10298359" cy="461665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à"/>
            </a:pPr>
            <a:r>
              <a:rPr lang="en-GB" sz="2400" dirty="0"/>
              <a:t>Work on the visibility of your uploaded data, </a:t>
            </a: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even if it is only accessible upon request.</a:t>
            </a:r>
          </a:p>
          <a:p>
            <a:pPr>
              <a:buFont typeface="Wingdings" panose="05000000000000000000" pitchFamily="2" charset="2"/>
              <a:buChar char="à"/>
            </a:pPr>
            <a:endParaRPr lang="en-GB" sz="2400" dirty="0"/>
          </a:p>
          <a:p>
            <a:endParaRPr lang="en-GB" sz="2400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1EFC8AC-CEEB-597D-B5B8-7479D405ACC4}"/>
              </a:ext>
            </a:extLst>
          </p:cNvPr>
          <p:cNvGrpSpPr/>
          <p:nvPr/>
        </p:nvGrpSpPr>
        <p:grpSpPr>
          <a:xfrm>
            <a:off x="2351584" y="3069256"/>
            <a:ext cx="2664000" cy="3007816"/>
            <a:chOff x="827584" y="3069256"/>
            <a:chExt cx="2664000" cy="3007816"/>
          </a:xfrm>
        </p:grpSpPr>
        <p:pic>
          <p:nvPicPr>
            <p:cNvPr id="10" name="Graphique 9">
              <a:extLst>
                <a:ext uri="{FF2B5EF4-FFF2-40B4-BE49-F238E27FC236}">
                  <a16:creationId xmlns:a16="http://schemas.microsoft.com/office/drawing/2014/main" id="{FF0AD6CB-DFEC-1219-A7AB-03CE216D9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7584" y="3069256"/>
              <a:ext cx="2664000" cy="2664000"/>
            </a:xfrm>
            <a:prstGeom prst="rect">
              <a:avLst/>
            </a:prstGeom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E02FC5C4-4B08-D931-41DE-4B74202D8BAF}"/>
                </a:ext>
              </a:extLst>
            </p:cNvPr>
            <p:cNvSpPr txBox="1"/>
            <p:nvPr/>
          </p:nvSpPr>
          <p:spPr>
            <a:xfrm>
              <a:off x="1349444" y="5815462"/>
              <a:ext cx="162028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5"/>
                </a:rPr>
                <a:t>illustration by Storyset</a:t>
              </a:r>
              <a:endParaRPr lang="en-GB" sz="1100" dirty="0"/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DA74303F-D0CA-8C0B-DBD8-016F7CB0526C}"/>
              </a:ext>
            </a:extLst>
          </p:cNvPr>
          <p:cNvGrpSpPr/>
          <p:nvPr/>
        </p:nvGrpSpPr>
        <p:grpSpPr>
          <a:xfrm>
            <a:off x="7032104" y="3069256"/>
            <a:ext cx="2664000" cy="3007816"/>
            <a:chOff x="5508104" y="3069256"/>
            <a:chExt cx="2664000" cy="3007816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EA93180A-D3FD-2B05-6649-17CC48329976}"/>
                </a:ext>
              </a:extLst>
            </p:cNvPr>
            <p:cNvSpPr txBox="1"/>
            <p:nvPr/>
          </p:nvSpPr>
          <p:spPr>
            <a:xfrm>
              <a:off x="5948466" y="5815462"/>
              <a:ext cx="178327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6"/>
                </a:rPr>
                <a:t>Illustration by Storyset</a:t>
              </a:r>
              <a:endParaRPr lang="en-GB" sz="1100" dirty="0"/>
            </a:p>
          </p:txBody>
        </p:sp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C2899387-6D52-DF21-2A07-5C2AAF08A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2664000" cy="2664000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9B0064DB-357D-9908-85C3-8520E502454F}"/>
              </a:ext>
            </a:extLst>
          </p:cNvPr>
          <p:cNvSpPr txBox="1"/>
          <p:nvPr/>
        </p:nvSpPr>
        <p:spPr>
          <a:xfrm>
            <a:off x="2679080" y="2555909"/>
            <a:ext cx="1968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Data papers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62B4655-3982-FB4E-5AE7-4E881C484373}"/>
              </a:ext>
            </a:extLst>
          </p:cNvPr>
          <p:cNvSpPr txBox="1"/>
          <p:nvPr/>
        </p:nvSpPr>
        <p:spPr>
          <a:xfrm>
            <a:off x="7032104" y="2555909"/>
            <a:ext cx="2562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Data statements </a:t>
            </a:r>
          </a:p>
        </p:txBody>
      </p:sp>
    </p:spTree>
    <p:extLst>
      <p:ext uri="{BB962C8B-B14F-4D97-AF65-F5344CB8AC3E}">
        <p14:creationId xmlns:p14="http://schemas.microsoft.com/office/powerpoint/2010/main" val="1271714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08FD4-3236-C249-08E5-530DCC75A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1896FC-1D3E-EACD-877D-C0417522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Data Papers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F118E4-EE49-6199-F80E-650CC2D8C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2784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E2D8E589-3DBE-05C6-0D92-68023DA8B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13517" y="1024737"/>
            <a:ext cx="2113013" cy="2113013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b="1" dirty="0"/>
              <a:t>Data Papers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CC1A448-5C72-3EF8-4955-A0B422334831}"/>
              </a:ext>
            </a:extLst>
          </p:cNvPr>
          <p:cNvSpPr txBox="1"/>
          <p:nvPr/>
        </p:nvSpPr>
        <p:spPr>
          <a:xfrm>
            <a:off x="8606249" y="3137749"/>
            <a:ext cx="162028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hlinkClick r:id="rId5"/>
              </a:rPr>
              <a:t>illustration by Storyset</a:t>
            </a:r>
            <a:endParaRPr lang="en-GB" sz="11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39CFE5-E4F2-3ACC-3700-DD49EB17EB04}"/>
              </a:ext>
            </a:extLst>
          </p:cNvPr>
          <p:cNvSpPr txBox="1"/>
          <p:nvPr/>
        </p:nvSpPr>
        <p:spPr>
          <a:xfrm>
            <a:off x="1055440" y="1321867"/>
            <a:ext cx="704167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/>
              <a:t>“</a:t>
            </a:r>
            <a:r>
              <a:rPr lang="en-US" sz="2800" i="1" dirty="0"/>
              <a:t>A data paper is a journal publication </a:t>
            </a:r>
            <a:br>
              <a:rPr lang="en-US" sz="2800" i="1" dirty="0"/>
            </a:br>
            <a:r>
              <a:rPr lang="en-US" sz="2800" i="1" dirty="0"/>
              <a:t>whose primary purpose is to describe data, rather than to report a research investigation.” </a:t>
            </a:r>
            <a:r>
              <a:rPr lang="en-US" dirty="0">
                <a:hlinkClick r:id="rId6"/>
              </a:rPr>
              <a:t>(Chavan &amp; </a:t>
            </a:r>
            <a:r>
              <a:rPr lang="en-US" dirty="0" err="1">
                <a:hlinkClick r:id="rId6"/>
              </a:rPr>
              <a:t>Penev</a:t>
            </a:r>
            <a:r>
              <a:rPr lang="en-US" dirty="0">
                <a:hlinkClick r:id="rId6"/>
              </a:rPr>
              <a:t>, 2011) </a:t>
            </a:r>
            <a:endParaRPr lang="en-GB" sz="2800" i="1" dirty="0">
              <a:highlight>
                <a:srgbClr val="FFFF00"/>
              </a:highlight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DE7A591-7043-66BF-A602-58E934C39648}"/>
              </a:ext>
            </a:extLst>
          </p:cNvPr>
          <p:cNvSpPr txBox="1"/>
          <p:nvPr/>
        </p:nvSpPr>
        <p:spPr>
          <a:xfrm>
            <a:off x="479376" y="3573016"/>
            <a:ext cx="588429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Contains</a:t>
            </a:r>
            <a:r>
              <a:rPr lang="en-GB" sz="2000" dirty="0"/>
              <a:t>: Facts about the data, e.g.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z="2000" dirty="0"/>
              <a:t>List of the shared data files and link to the data repository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z="2000" dirty="0"/>
              <a:t>Production context (methods by which it’s been obtained, by which its quality has been ensured, etc.)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z="2000" dirty="0"/>
              <a:t>Coverage (time and space, exclusion criteria, etc)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z="2000" dirty="0"/>
              <a:t>Limitations, and reuse potential or conditions,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z="2000" dirty="0"/>
              <a:t>…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6571B5D-B0AF-75C7-0DE1-703A42342893}"/>
              </a:ext>
            </a:extLst>
          </p:cNvPr>
          <p:cNvSpPr txBox="1"/>
          <p:nvPr/>
        </p:nvSpPr>
        <p:spPr>
          <a:xfrm>
            <a:off x="7486500" y="3964042"/>
            <a:ext cx="33670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Does not contain: </a:t>
            </a:r>
          </a:p>
          <a:p>
            <a:pPr marL="342900" indent="-342900">
              <a:buFont typeface="Wingdings" panose="05000000000000000000" pitchFamily="2" charset="2"/>
              <a:buChar char="û"/>
            </a:pPr>
            <a:r>
              <a:rPr lang="en-GB" sz="2000" dirty="0"/>
              <a:t>research hypothesis that are tested, </a:t>
            </a:r>
          </a:p>
          <a:p>
            <a:pPr marL="342900" indent="-342900">
              <a:buFont typeface="Wingdings" panose="05000000000000000000" pitchFamily="2" charset="2"/>
              <a:buChar char="û"/>
            </a:pPr>
            <a:r>
              <a:rPr lang="en-GB" sz="2000" dirty="0"/>
              <a:t>arguments and conclusions drawn from the data.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011417B-70E1-FC49-34DB-2A4D4C87CBBA}"/>
              </a:ext>
            </a:extLst>
          </p:cNvPr>
          <p:cNvSpPr txBox="1"/>
          <p:nvPr/>
        </p:nvSpPr>
        <p:spPr>
          <a:xfrm>
            <a:off x="7927202" y="6028129"/>
            <a:ext cx="2485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hlinkClick r:id="rId7"/>
              </a:rPr>
              <a:t>Link to a random example of a data paper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9657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3506C10-6F27-0672-7DC2-AC32D427A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variety of names and journals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6AE0A79-7F79-3979-4900-80076E39F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6742"/>
            <a:ext cx="4537719" cy="4727054"/>
          </a:xfrm>
        </p:spPr>
        <p:txBody>
          <a:bodyPr>
            <a:normAutofit/>
          </a:bodyPr>
          <a:lstStyle/>
          <a:p>
            <a:r>
              <a:rPr lang="en-GB" sz="2400" dirty="0"/>
              <a:t>Some journals are specialized in data papers</a:t>
            </a:r>
          </a:p>
          <a:p>
            <a:r>
              <a:rPr lang="en-GB" sz="2400" dirty="0"/>
              <a:t>Other publish them alongside “regular articles”.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B052A03-4F16-D916-29FE-E40E2D7EC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536356"/>
            <a:ext cx="5910238" cy="345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2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Data </a:t>
            </a:r>
            <a:r>
              <a:rPr lang="fr-CH" dirty="0" err="1"/>
              <a:t>Journals</a:t>
            </a:r>
            <a:r>
              <a:rPr lang="fr-CH" dirty="0"/>
              <a:t>: </a:t>
            </a:r>
            <a:r>
              <a:rPr lang="fr-CH" dirty="0" err="1"/>
              <a:t>some</a:t>
            </a:r>
            <a:r>
              <a:rPr lang="fr-CH" dirty="0"/>
              <a:t> </a:t>
            </a:r>
            <a:r>
              <a:rPr lang="fr-CH" dirty="0" err="1"/>
              <a:t>examples</a:t>
            </a:r>
            <a:endParaRPr lang="fr-CH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5207"/>
              </p:ext>
            </p:extLst>
          </p:nvPr>
        </p:nvGraphicFramePr>
        <p:xfrm>
          <a:off x="1847528" y="1556792"/>
          <a:ext cx="8712969" cy="4214158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22406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8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8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42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1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61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8821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9913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91143"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 err="1">
                          <a:effectLst/>
                        </a:rPr>
                        <a:t>Title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Publisher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Article Type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 err="1">
                          <a:effectLst/>
                        </a:rPr>
                        <a:t>Indexed</a:t>
                      </a:r>
                      <a:r>
                        <a:rPr lang="fr-CH" sz="1600" b="1" u="none" strike="noStrike" dirty="0">
                          <a:effectLst/>
                        </a:rPr>
                        <a:t> in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OA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APC /</a:t>
                      </a:r>
                      <a:r>
                        <a:rPr lang="fr-CH" sz="1600" b="1" u="none" strike="noStrike" dirty="0" err="1">
                          <a:effectLst/>
                        </a:rPr>
                        <a:t>Fees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Template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600" b="1" u="none" strike="noStrike" dirty="0">
                          <a:effectLst/>
                        </a:rPr>
                        <a:t>Peer </a:t>
                      </a:r>
                      <a:r>
                        <a:rPr lang="fr-CH" sz="1600" b="1" u="none" strike="noStrike" dirty="0" err="1">
                          <a:effectLst/>
                        </a:rPr>
                        <a:t>Review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03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3"/>
                        </a:rPr>
                        <a:t>BMC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  <a:hlinkClick r:id="rId3"/>
                        </a:rPr>
                        <a:t>Research</a:t>
                      </a:r>
                      <a:r>
                        <a:rPr lang="fr-CH" sz="1400" u="none" strike="noStrike" dirty="0">
                          <a:effectLst/>
                          <a:latin typeface="+mj-lt"/>
                          <a:hlinkClick r:id="rId3"/>
                        </a:rPr>
                        <a:t> Notes</a:t>
                      </a:r>
                      <a:endParaRPr lang="fr-CH" sz="1400" u="none" strike="noStrike" dirty="0">
                        <a:effectLst/>
                        <a:latin typeface="+mj-lt"/>
                      </a:endParaRPr>
                    </a:p>
                    <a:p>
                      <a:pPr algn="l" fontAlgn="t"/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BioMed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Central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Note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WoS</a:t>
                      </a:r>
                      <a:endParaRPr lang="fr-CH" sz="1400" u="none" strike="noStrike" dirty="0"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PubMed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1640 GBP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-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sng" strike="noStrike" dirty="0">
                          <a:effectLst/>
                          <a:latin typeface="+mj-lt"/>
                          <a:hlinkClick r:id="rId4"/>
                        </a:rPr>
                        <a:t>Blind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4"/>
                        </a:rPr>
                        <a:t>peer</a:t>
                      </a:r>
                      <a:r>
                        <a:rPr lang="fr-CH" sz="1400" u="sng" strike="noStrike" dirty="0">
                          <a:effectLst/>
                          <a:latin typeface="+mj-lt"/>
                          <a:hlinkClick r:id="rId4"/>
                        </a:rPr>
                        <a:t>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4"/>
                        </a:rPr>
                        <a:t>review</a:t>
                      </a:r>
                      <a:endParaRPr lang="fr-CH" sz="1400" b="0" i="0" u="sng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47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  <a:latin typeface="+mj-lt"/>
                          <a:hlinkClick r:id="rId5"/>
                        </a:rPr>
                        <a:t>Journal of Open Psychology Data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Ubiquity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Press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Paper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baseline="0" dirty="0">
                          <a:effectLst/>
                          <a:latin typeface="+mj-lt"/>
                        </a:rPr>
                        <a:t> -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u="none" strike="noStrike" dirty="0">
                          <a:effectLst/>
                          <a:latin typeface="+mj-lt"/>
                        </a:rPr>
                        <a:t>500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GBP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6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476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hlinkClick r:id="rId7"/>
                        </a:rPr>
                        <a:t>GigaScience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Oxford Univ. </a:t>
                      </a:r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Press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Data Note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WoS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PubMed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2638 USD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400" u="none" strike="noStrike" dirty="0">
                          <a:effectLst/>
                          <a:latin typeface="+mj-lt"/>
                          <a:hlinkClick r:id="rId8"/>
                        </a:rPr>
                        <a:t>Open Peer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  <a:hlinkClick r:id="rId8"/>
                        </a:rPr>
                        <a:t>review</a:t>
                      </a:r>
                      <a:endParaRPr lang="fr-CH" sz="1400" b="0" i="0" u="none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995321414"/>
                  </a:ext>
                </a:extLst>
              </a:tr>
              <a:tr h="78291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hlinkClick r:id="rId9"/>
                        </a:rPr>
                        <a:t>Research Data Journal for the Humanities and Social Sciences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(discontinued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sym typeface="Wingdings" panose="05000000000000000000" pitchFamily="2" charset="2"/>
                        </a:rPr>
                        <a:t>)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Bill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Article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Scopus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 APC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fr-CH" sz="1400" b="0" i="0" u="sng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579619578"/>
                  </a:ext>
                </a:extLst>
              </a:tr>
              <a:tr h="764993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10"/>
                        </a:rPr>
                        <a:t>Scientific Data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Nature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Descriptor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WoS</a:t>
                      </a:r>
                      <a:br>
                        <a:rPr lang="fr-CH" sz="1400" u="none" strike="noStrike" dirty="0">
                          <a:effectLst/>
                          <a:latin typeface="+mj-lt"/>
                        </a:rPr>
                      </a:b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PubMed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2490 USD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hlinkClick r:id="rId11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 fontAlgn="t"/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sng" strike="noStrike" dirty="0">
                          <a:effectLst/>
                          <a:latin typeface="+mj-lt"/>
                          <a:hlinkClick r:id="rId12"/>
                        </a:rPr>
                        <a:t>Blind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12"/>
                        </a:rPr>
                        <a:t>peer</a:t>
                      </a:r>
                      <a:r>
                        <a:rPr lang="fr-CH" sz="1400" u="sng" strike="noStrike" dirty="0">
                          <a:effectLst/>
                          <a:latin typeface="+mj-lt"/>
                          <a:hlinkClick r:id="rId12"/>
                        </a:rPr>
                        <a:t>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12"/>
                        </a:rPr>
                        <a:t>review</a:t>
                      </a:r>
                      <a:endParaRPr lang="fr-CH" sz="1400" b="0" i="0" u="sng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0133264F-18BE-EA68-BB95-3324A0276C98}"/>
              </a:ext>
            </a:extLst>
          </p:cNvPr>
          <p:cNvSpPr txBox="1"/>
          <p:nvPr/>
        </p:nvSpPr>
        <p:spPr>
          <a:xfrm>
            <a:off x="1957248" y="5897789"/>
            <a:ext cx="8253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Lists of data journals exist online but are not always up to date. See examples of either data journals covering all disciplines </a:t>
            </a:r>
            <a:r>
              <a:rPr lang="en-GB" dirty="0">
                <a:hlinkClick r:id="rId13"/>
              </a:rPr>
              <a:t>here</a:t>
            </a:r>
            <a:r>
              <a:rPr lang="en-GB" dirty="0"/>
              <a:t> or specific fields, like </a:t>
            </a:r>
            <a:r>
              <a:rPr lang="en-GB" dirty="0">
                <a:hlinkClick r:id="rId14"/>
              </a:rPr>
              <a:t>biodiversity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56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3506C10-6F27-0672-7DC2-AC32D427A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Papers’ Pros &amp; Cons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6AE0A79-7F79-3979-4900-80076E39F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1988840"/>
            <a:ext cx="4608138" cy="4504035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IE" sz="2200" dirty="0"/>
              <a:t>Increase the </a:t>
            </a:r>
            <a:r>
              <a:rPr lang="en-IE" sz="2200" b="1" dirty="0">
                <a:solidFill>
                  <a:srgbClr val="CF0063"/>
                </a:solidFill>
              </a:rPr>
              <a:t>visibility</a:t>
            </a:r>
            <a:r>
              <a:rPr lang="en-IE" sz="2200" dirty="0"/>
              <a:t> of the data you deposit in a repository </a:t>
            </a:r>
            <a:endParaRPr lang="en-GB" sz="24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GB" sz="2200" b="1" dirty="0">
                <a:solidFill>
                  <a:srgbClr val="CF0063"/>
                </a:solidFill>
              </a:rPr>
              <a:t>Data gets peer reviewed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200" dirty="0"/>
              <a:t>Scholarly output, fully </a:t>
            </a:r>
            <a:r>
              <a:rPr lang="en-GB" sz="2200" b="1" dirty="0">
                <a:solidFill>
                  <a:srgbClr val="CF0063"/>
                </a:solidFill>
              </a:rPr>
              <a:t>citable and indexed</a:t>
            </a:r>
            <a:r>
              <a:rPr lang="en-GB" sz="2200" dirty="0"/>
              <a:t> in academic databases </a:t>
            </a:r>
            <a:br>
              <a:rPr lang="en-GB" sz="2200" dirty="0"/>
            </a:br>
            <a:r>
              <a:rPr lang="en-GB" sz="2200" dirty="0">
                <a:sym typeface="Wingdings" panose="05000000000000000000" pitchFamily="2" charset="2"/>
              </a:rPr>
              <a:t></a:t>
            </a:r>
            <a:r>
              <a:rPr lang="en-GB" sz="2200" dirty="0"/>
              <a:t> get credit for your work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IE" sz="2200" dirty="0"/>
              <a:t>Describe your </a:t>
            </a:r>
            <a:r>
              <a:rPr lang="en-IE" sz="2200" b="1" dirty="0">
                <a:solidFill>
                  <a:srgbClr val="CF0063"/>
                </a:solidFill>
              </a:rPr>
              <a:t>data in a human-readable form</a:t>
            </a:r>
            <a:r>
              <a:rPr lang="en-IE" sz="2200" dirty="0"/>
              <a:t>, to ensure it’s well understood and reused appropriately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IE" sz="2200" dirty="0"/>
              <a:t>Increase the </a:t>
            </a:r>
            <a:r>
              <a:rPr lang="en-IE" sz="2200" dirty="0" err="1"/>
              <a:t>FAIRness</a:t>
            </a:r>
            <a:r>
              <a:rPr lang="en-IE" sz="2200" dirty="0"/>
              <a:t> of your data</a:t>
            </a:r>
          </a:p>
          <a:p>
            <a:endParaRPr lang="en-GB" dirty="0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A52BD5C9-BC70-1BC5-F477-22DA98776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060848"/>
            <a:ext cx="4320481" cy="4432027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Arial" panose="020B0604020202020204" pitchFamily="34" charset="0"/>
              <a:buChar char="×"/>
            </a:pPr>
            <a:r>
              <a:rPr lang="en-GB" sz="2200" dirty="0"/>
              <a:t>APCs can be required</a:t>
            </a:r>
          </a:p>
          <a:p>
            <a:pPr>
              <a:buClr>
                <a:srgbClr val="C00000"/>
              </a:buClr>
              <a:buFont typeface="Arial" panose="020B0604020202020204" pitchFamily="34" charset="0"/>
              <a:buChar char="×"/>
            </a:pPr>
            <a:r>
              <a:rPr lang="en-GB" sz="2200" dirty="0"/>
              <a:t>Takes time to write, submit and publish the data paper</a:t>
            </a:r>
            <a:endParaRPr lang="en-IE" sz="2200" dirty="0"/>
          </a:p>
          <a:p>
            <a:pPr marL="0" indent="0"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00935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60C03-E7F9-9B6A-F939-60C960B56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Data Statements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65BC29-D266-0B7E-6F12-10C8A79480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823048"/>
      </p:ext>
    </p:extLst>
  </p:cSld>
  <p:clrMapOvr>
    <a:masterClrMapping/>
  </p:clrMapOvr>
</p:sld>
</file>

<file path=ppt/theme/theme1.xml><?xml version="1.0" encoding="utf-8"?>
<a:theme xmlns:a="http://schemas.openxmlformats.org/drawingml/2006/main" name="modele_pour_formations">
  <a:themeElements>
    <a:clrScheme name="UNIG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F0063"/>
      </a:accent1>
      <a:accent2>
        <a:srgbClr val="0067C5"/>
      </a:accent2>
      <a:accent3>
        <a:srgbClr val="007E64"/>
      </a:accent3>
      <a:accent4>
        <a:srgbClr val="F1AB00"/>
      </a:accent4>
      <a:accent5>
        <a:srgbClr val="FFFFFF"/>
      </a:accent5>
      <a:accent6>
        <a:srgbClr val="000000"/>
      </a:accent6>
      <a:hlink>
        <a:srgbClr val="CF0063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Personnalisé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CF0063"/>
      </a:hlink>
      <a:folHlink>
        <a:srgbClr val="CF006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l_presentation_DIS-Biblio-16-9.potx" id="{08FC031D-3AA2-43DF-A4B1-2781823B24FE}" vid="{24256435-DBF3-4F5C-9669-93D76D76D4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4308</TotalTime>
  <Words>1045</Words>
  <Application>Microsoft Office PowerPoint</Application>
  <PresentationFormat>Grand écran</PresentationFormat>
  <Paragraphs>162</Paragraphs>
  <Slides>17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27" baseType="lpstr">
      <vt:lpstr>Arial</vt:lpstr>
      <vt:lpstr>Arial Narrow</vt:lpstr>
      <vt:lpstr>Calibri</vt:lpstr>
      <vt:lpstr>Courier New</vt:lpstr>
      <vt:lpstr>TheSansOsF Black</vt:lpstr>
      <vt:lpstr>TheSansOsF Bold</vt:lpstr>
      <vt:lpstr>TheSansOsF Plain</vt:lpstr>
      <vt:lpstr>Wingdings</vt:lpstr>
      <vt:lpstr>modele_pour_formations</vt:lpstr>
      <vt:lpstr>Thème Office</vt:lpstr>
      <vt:lpstr>Data Papers, Data statements  how to visibilize the work you've invested in your data</vt:lpstr>
      <vt:lpstr>Why bother ?</vt:lpstr>
      <vt:lpstr>How: 2 solutions</vt:lpstr>
      <vt:lpstr>Data Papers</vt:lpstr>
      <vt:lpstr>Data Papers</vt:lpstr>
      <vt:lpstr>A variety of names and journals</vt:lpstr>
      <vt:lpstr>Data Journals: some examples</vt:lpstr>
      <vt:lpstr>Data Papers’ Pros &amp; Cons</vt:lpstr>
      <vt:lpstr>Data Statements</vt:lpstr>
      <vt:lpstr>Data Statements</vt:lpstr>
      <vt:lpstr>Data statements’ examples</vt:lpstr>
      <vt:lpstr>Data statements’ Pros &amp; Cons</vt:lpstr>
      <vt:lpstr>Best case scenario</vt:lpstr>
      <vt:lpstr>Closing remarks</vt:lpstr>
      <vt:lpstr>Questions ?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papers, data statements: how to visibilize the work you've invested in your data</dc:title>
  <dc:creator>Floriane.Muller@unige.ch</dc:creator>
  <cp:keywords>Data papers; data statements; data visibility; data publishing</cp:keywords>
  <cp:lastModifiedBy>Floriane Sophie Muller</cp:lastModifiedBy>
  <cp:revision>231</cp:revision>
  <cp:lastPrinted>2022-09-20T10:15:23Z</cp:lastPrinted>
  <dcterms:created xsi:type="dcterms:W3CDTF">2020-12-04T14:47:05Z</dcterms:created>
  <dcterms:modified xsi:type="dcterms:W3CDTF">2025-02-14T07:45:40Z</dcterms:modified>
</cp:coreProperties>
</file>