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48" r:id="rId5"/>
  </p:sldMasterIdLst>
  <p:notesMasterIdLst>
    <p:notesMasterId r:id="rId21"/>
  </p:notesMasterIdLst>
  <p:handoutMasterIdLst>
    <p:handoutMasterId r:id="rId22"/>
  </p:handoutMasterIdLst>
  <p:sldIdLst>
    <p:sldId id="267" r:id="rId6"/>
    <p:sldId id="256" r:id="rId7"/>
    <p:sldId id="268" r:id="rId8"/>
    <p:sldId id="307" r:id="rId9"/>
    <p:sldId id="486" r:id="rId10"/>
    <p:sldId id="488" r:id="rId11"/>
    <p:sldId id="487" r:id="rId12"/>
    <p:sldId id="481" r:id="rId13"/>
    <p:sldId id="482" r:id="rId14"/>
    <p:sldId id="483" r:id="rId15"/>
    <p:sldId id="484" r:id="rId16"/>
    <p:sldId id="485" r:id="rId17"/>
    <p:sldId id="489" r:id="rId18"/>
    <p:sldId id="303" r:id="rId19"/>
    <p:sldId id="304" r:id="rId20"/>
  </p:sldIdLst>
  <p:sldSz cx="9144000" cy="5143500" type="screen16x9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EDB"/>
    <a:srgbClr val="2C4390"/>
    <a:srgbClr val="CC83A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Bez stylu, bez mřížky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7E9639D4-E3E2-4D34-9284-5A2195B3D0D7}" styleName="Styl Světlá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68D230F3-CF80-4859-8CE7-A43EE81993B5}" styleName="Světlý styl 1 – zvýraznění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204" autoAdjust="0"/>
    <p:restoredTop sz="94343" autoAdjust="0"/>
  </p:normalViewPr>
  <p:slideViewPr>
    <p:cSldViewPr snapToGrid="0">
      <p:cViewPr varScale="1">
        <p:scale>
          <a:sx n="143" d="100"/>
          <a:sy n="143" d="100"/>
        </p:scale>
        <p:origin x="708" y="120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69" d="100"/>
          <a:sy n="69" d="100"/>
        </p:scale>
        <p:origin x="3264" y="6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viewProps" Target="viewProp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presProps" Target="presProp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>
            <a:extLst>
              <a:ext uri="{FF2B5EF4-FFF2-40B4-BE49-F238E27FC236}">
                <a16:creationId xmlns:a16="http://schemas.microsoft.com/office/drawing/2014/main" id="{81173B7E-F23C-4BEA-925E-5CEF745AAEC0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>
            <a:extLst>
              <a:ext uri="{FF2B5EF4-FFF2-40B4-BE49-F238E27FC236}">
                <a16:creationId xmlns:a16="http://schemas.microsoft.com/office/drawing/2014/main" id="{4487D9C3-C958-41F0-B0FD-39740D030D3C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6BBB25B-F1FA-4CE8-86BB-30192417A081}" type="datetimeFigureOut">
              <a:rPr lang="pl-PL" smtClean="0"/>
              <a:t>11.02.2025</a:t>
            </a:fld>
            <a:endParaRPr lang="pl-PL"/>
          </a:p>
        </p:txBody>
      </p:sp>
      <p:sp>
        <p:nvSpPr>
          <p:cNvPr id="4" name="Symbol zastępczy stopki 3">
            <a:extLst>
              <a:ext uri="{FF2B5EF4-FFF2-40B4-BE49-F238E27FC236}">
                <a16:creationId xmlns:a16="http://schemas.microsoft.com/office/drawing/2014/main" id="{2B7A37CC-1016-43FD-880A-30B265DC3F2A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801515A6-9714-471B-8276-4B3649C84F41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9EDAB1-B968-4275-BE85-F820DFC6EE1F}" type="slidenum">
              <a:rPr lang="pl-PL" smtClean="0"/>
              <a:t>‹N°›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61855125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D5508C1-24E6-47E2-8365-6005EE37BB1D}" type="datetimeFigureOut">
              <a:rPr lang="cs-CZ" smtClean="0"/>
              <a:t>11.02.2025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9B0F8A-3ED9-43EC-B747-C39FAC23339D}" type="slidenum">
              <a:rPr lang="cs-CZ" smtClean="0"/>
              <a:t>‹N°›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784536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9B0F8A-3ED9-43EC-B747-C39FAC23339D}" type="slidenum">
              <a:rPr lang="cs-CZ" smtClean="0"/>
              <a:t>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8051986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err="1" smtClean="0"/>
              <a:t>We</a:t>
            </a:r>
            <a:r>
              <a:rPr lang="fr-FR" dirty="0" smtClean="0"/>
              <a:t> </a:t>
            </a:r>
            <a:r>
              <a:rPr lang="fr-FR" dirty="0" err="1" smtClean="0"/>
              <a:t>can</a:t>
            </a:r>
            <a:r>
              <a:rPr lang="fr-FR" dirty="0" smtClean="0"/>
              <a:t> </a:t>
            </a:r>
            <a:r>
              <a:rPr lang="fr-FR" dirty="0" err="1" smtClean="0"/>
              <a:t>highlight</a:t>
            </a:r>
            <a:r>
              <a:rPr lang="fr-FR" dirty="0" smtClean="0"/>
              <a:t> 5 </a:t>
            </a:r>
            <a:r>
              <a:rPr lang="fr-FR" dirty="0" err="1" smtClean="0"/>
              <a:t>specific</a:t>
            </a:r>
            <a:r>
              <a:rPr lang="fr-FR" dirty="0" smtClean="0"/>
              <a:t> aspects of open</a:t>
            </a:r>
            <a:r>
              <a:rPr lang="fr-FR" baseline="0" dirty="0" smtClean="0"/>
              <a:t> science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9B0F8A-3ED9-43EC-B747-C39FAC23339D}" type="slidenum">
              <a:rPr lang="cs-CZ" smtClean="0"/>
              <a:t>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2378954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smtClean="0"/>
              <a:t>Open science </a:t>
            </a:r>
            <a:r>
              <a:rPr lang="fr-FR" dirty="0" err="1" smtClean="0"/>
              <a:t>is</a:t>
            </a:r>
            <a:r>
              <a:rPr lang="fr-FR" dirty="0" smtClean="0"/>
              <a:t> a major change for </a:t>
            </a:r>
            <a:r>
              <a:rPr lang="fr-FR" dirty="0" err="1" smtClean="0"/>
              <a:t>research</a:t>
            </a:r>
            <a:r>
              <a:rPr lang="fr-FR" dirty="0" smtClean="0"/>
              <a:t> and for</a:t>
            </a:r>
            <a:r>
              <a:rPr lang="fr-FR" baseline="0" dirty="0" smtClean="0"/>
              <a:t> the </a:t>
            </a:r>
            <a:r>
              <a:rPr lang="fr-FR" baseline="0" dirty="0" err="1" smtClean="0"/>
              <a:t>entire</a:t>
            </a:r>
            <a:r>
              <a:rPr lang="fr-FR" baseline="0" dirty="0" smtClean="0"/>
              <a:t> society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9B0F8A-3ED9-43EC-B747-C39FAC23339D}" type="slidenum">
              <a:rPr lang="cs-CZ" smtClean="0"/>
              <a:t>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3998797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9B0F8A-3ED9-43EC-B747-C39FAC23339D}" type="slidenum">
              <a:rPr lang="cs-CZ" smtClean="0"/>
              <a:t>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9776973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smtClean="0"/>
              <a:t>The </a:t>
            </a:r>
            <a:r>
              <a:rPr lang="fr-FR" dirty="0" err="1" smtClean="0"/>
              <a:t>ecological</a:t>
            </a:r>
            <a:r>
              <a:rPr lang="fr-FR" dirty="0" smtClean="0"/>
              <a:t> </a:t>
            </a:r>
            <a:r>
              <a:rPr lang="fr-FR" dirty="0" err="1" smtClean="0"/>
              <a:t>crisis</a:t>
            </a:r>
            <a:r>
              <a:rPr lang="fr-FR" dirty="0" smtClean="0"/>
              <a:t> </a:t>
            </a:r>
            <a:r>
              <a:rPr lang="fr-FR" dirty="0" err="1" smtClean="0"/>
              <a:t>is</a:t>
            </a:r>
            <a:r>
              <a:rPr lang="fr-FR" dirty="0" smtClean="0"/>
              <a:t> a global catastrophe, </a:t>
            </a:r>
            <a:r>
              <a:rPr lang="fr-FR" dirty="0" err="1" smtClean="0"/>
              <a:t>it</a:t>
            </a:r>
            <a:r>
              <a:rPr lang="fr-FR" dirty="0" smtClean="0"/>
              <a:t> </a:t>
            </a:r>
            <a:r>
              <a:rPr lang="fr-FR" dirty="0" err="1" smtClean="0"/>
              <a:t>requires</a:t>
            </a:r>
            <a:r>
              <a:rPr lang="fr-FR" dirty="0" smtClean="0"/>
              <a:t> global action.</a:t>
            </a:r>
            <a:r>
              <a:rPr lang="fr-FR" baseline="0" dirty="0" smtClean="0"/>
              <a:t> It </a:t>
            </a:r>
            <a:r>
              <a:rPr lang="fr-FR" baseline="0" dirty="0" err="1" smtClean="0"/>
              <a:t>requires</a:t>
            </a:r>
            <a:r>
              <a:rPr lang="fr-FR" baseline="0" dirty="0" smtClean="0"/>
              <a:t> </a:t>
            </a:r>
            <a:r>
              <a:rPr lang="fr-FR" baseline="0" dirty="0" err="1" smtClean="0"/>
              <a:t>strong</a:t>
            </a:r>
            <a:r>
              <a:rPr lang="fr-FR" baseline="0" dirty="0" smtClean="0"/>
              <a:t> collaborations </a:t>
            </a:r>
            <a:r>
              <a:rPr lang="fr-FR" baseline="0" dirty="0" err="1" smtClean="0"/>
              <a:t>between</a:t>
            </a:r>
            <a:r>
              <a:rPr lang="fr-FR" baseline="0" dirty="0" smtClean="0"/>
              <a:t> countries. </a:t>
            </a:r>
            <a:r>
              <a:rPr lang="fr-FR" baseline="0" dirty="0" err="1" smtClean="0"/>
              <a:t>Also</a:t>
            </a:r>
            <a:r>
              <a:rPr lang="fr-FR" baseline="0" dirty="0" smtClean="0"/>
              <a:t> to </a:t>
            </a:r>
            <a:r>
              <a:rPr lang="fr-FR" baseline="0" dirty="0" err="1" smtClean="0"/>
              <a:t>build</a:t>
            </a:r>
            <a:r>
              <a:rPr lang="fr-FR" baseline="0" dirty="0" smtClean="0"/>
              <a:t> </a:t>
            </a:r>
            <a:r>
              <a:rPr lang="fr-FR" baseline="0" dirty="0" err="1" smtClean="0"/>
              <a:t>stronger</a:t>
            </a:r>
            <a:r>
              <a:rPr lang="fr-FR" baseline="0" dirty="0" smtClean="0"/>
              <a:t> </a:t>
            </a:r>
            <a:r>
              <a:rPr lang="fr-FR" baseline="0" dirty="0" err="1" smtClean="0"/>
              <a:t>knowledge</a:t>
            </a:r>
            <a:r>
              <a:rPr lang="fr-FR" baseline="0" dirty="0" smtClean="0"/>
              <a:t>.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9B0F8A-3ED9-43EC-B747-C39FAC23339D}" type="slidenum">
              <a:rPr lang="cs-CZ" smtClean="0"/>
              <a:t>10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582791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9B0F8A-3ED9-43EC-B747-C39FAC23339D}" type="slidenum">
              <a:rPr lang="cs-CZ" smtClean="0"/>
              <a:t>11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7458752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9B0F8A-3ED9-43EC-B747-C39FAC23339D}" type="slidenum">
              <a:rPr lang="cs-CZ" smtClean="0"/>
              <a:t>12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3874614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 smtClean="0"/>
              <a:t>https://www.sorbonne-universite.fr/en/news/open-you-series-webinars-discover-open-science</a:t>
            </a:r>
            <a:r>
              <a:rPr lang="fr-FR" dirty="0" smtClean="0"/>
              <a:t> </a:t>
            </a:r>
            <a:endParaRPr lang="cs-C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A9B0F8A-3ED9-43EC-B747-C39FAC23339D}" type="slidenum">
              <a:rPr lang="cs-CZ" smtClean="0"/>
              <a:t>14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686438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9B0F8A-3ED9-43EC-B747-C39FAC23339D}" type="slidenum">
              <a:rPr lang="cs-CZ" smtClean="0"/>
              <a:t>15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105670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Obrázek 5">
            <a:extLst>
              <a:ext uri="{FF2B5EF4-FFF2-40B4-BE49-F238E27FC236}">
                <a16:creationId xmlns:a16="http://schemas.microsoft.com/office/drawing/2014/main" id="{E019CFC3-E440-48B5-A2C4-D4C627D860C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462843" y="114300"/>
            <a:ext cx="1339606" cy="5029200"/>
          </a:xfrm>
          <a:prstGeom prst="rect">
            <a:avLst/>
          </a:prstGeom>
        </p:spPr>
      </p:pic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359228" y="2112204"/>
            <a:ext cx="6477703" cy="1259361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lnSpc>
                <a:spcPts val="4600"/>
              </a:lnSpc>
              <a:defRPr sz="4600" b="1">
                <a:solidFill>
                  <a:schemeClr val="bg1"/>
                </a:solidFill>
              </a:defRPr>
            </a:lvl1pPr>
          </a:lstStyle>
          <a:p>
            <a:r>
              <a:rPr lang="cs-CZ" dirty="0"/>
              <a:t>Kliknutím lze upravit styl.</a:t>
            </a: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358175" y="3321284"/>
            <a:ext cx="6476650" cy="78930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lnSpc>
                <a:spcPts val="2200"/>
              </a:lnSpc>
              <a:spcBef>
                <a:spcPts val="0"/>
              </a:spcBef>
              <a:buNone/>
              <a:defRPr sz="2200" b="1">
                <a:solidFill>
                  <a:schemeClr val="bg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dirty="0"/>
              <a:t>Kliknutím lze upravit styl předlohy.</a:t>
            </a: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>
          <a:xfrm>
            <a:off x="357824" y="4286887"/>
            <a:ext cx="6474894" cy="651716"/>
          </a:xfrm>
          <a:prstGeom prst="rect">
            <a:avLst/>
          </a:prstGeom>
        </p:spPr>
        <p:txBody>
          <a:bodyPr anchor="t" anchorCtr="0"/>
          <a:lstStyle>
            <a:lvl1pPr algn="l">
              <a:defRPr sz="1050" b="1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Open Science as the New Normal of research? - 10 February 2025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6383347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 header 1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>
            <a:lvl2pPr>
              <a:buClr>
                <a:schemeClr val="accent6"/>
              </a:buClr>
              <a:defRPr/>
            </a:lvl2pPr>
            <a:lvl4pPr>
              <a:buClr>
                <a:schemeClr val="accent6"/>
              </a:buClr>
              <a:defRPr/>
            </a:lvl4pPr>
          </a:lstStyle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Open Science as the New Normal of research? - 10 February 2025</a:t>
            </a:r>
            <a:endParaRPr lang="cs-CZ"/>
          </a:p>
        </p:txBody>
      </p:sp>
      <p:sp>
        <p:nvSpPr>
          <p:cNvPr id="8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8267523" y="4782012"/>
            <a:ext cx="501449" cy="273844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1200" b="1">
                <a:solidFill>
                  <a:schemeClr val="tx2"/>
                </a:solidFill>
              </a:defRPr>
            </a:lvl1pPr>
          </a:lstStyle>
          <a:p>
            <a:fld id="{AD2B3897-519A-4D24-BC0A-D03F00678031}" type="slidenum">
              <a:rPr lang="cs-CZ" smtClean="0"/>
              <a:pPr/>
              <a:t>‹N°›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645660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header 1 column 2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 hasCustomPrompt="1"/>
          </p:nvPr>
        </p:nvSpPr>
        <p:spPr>
          <a:xfrm>
            <a:off x="377138" y="2789551"/>
            <a:ext cx="4120770" cy="1807731"/>
          </a:xfrm>
        </p:spPr>
        <p:txBody>
          <a:bodyPr/>
          <a:lstStyle>
            <a:lvl1pPr>
              <a:defRPr sz="2800"/>
            </a:lvl1pPr>
            <a:lvl2pPr>
              <a:buClr>
                <a:schemeClr val="accent6"/>
              </a:buClr>
              <a:defRPr sz="2400"/>
            </a:lvl2pPr>
            <a:lvl3pPr>
              <a:defRPr sz="2000"/>
            </a:lvl3pPr>
            <a:lvl4pPr>
              <a:buClr>
                <a:schemeClr val="accent6"/>
              </a:buCl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  <a:p>
            <a:pPr lvl="3"/>
            <a:r>
              <a:rPr lang="cs-CZ" dirty="0"/>
              <a:t>Čtvrtá úroveň</a:t>
            </a:r>
          </a:p>
          <a:p>
            <a:pPr lvl="4"/>
            <a:r>
              <a:rPr lang="cs-CZ" dirty="0"/>
              <a:t>Pátá úroveň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 hasCustomPrompt="1"/>
          </p:nvPr>
        </p:nvSpPr>
        <p:spPr>
          <a:xfrm>
            <a:off x="4650306" y="2791659"/>
            <a:ext cx="4118663" cy="179719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  <a:p>
            <a:pPr lvl="3"/>
            <a:r>
              <a:rPr lang="cs-CZ" dirty="0"/>
              <a:t>Čtvrtá úroveň</a:t>
            </a:r>
          </a:p>
          <a:p>
            <a:pPr lvl="4"/>
            <a:r>
              <a:rPr lang="cs-CZ" dirty="0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Open Science as the New Normal of research? - 10 February 2025</a:t>
            </a:r>
            <a:endParaRPr lang="cs-CZ"/>
          </a:p>
        </p:txBody>
      </p:sp>
      <p:sp>
        <p:nvSpPr>
          <p:cNvPr id="8" name="Zástupný symbol pro obsah 2"/>
          <p:cNvSpPr>
            <a:spLocks noGrp="1"/>
          </p:cNvSpPr>
          <p:nvPr>
            <p:ph sz="half" idx="13"/>
          </p:nvPr>
        </p:nvSpPr>
        <p:spPr>
          <a:xfrm>
            <a:off x="379245" y="1859461"/>
            <a:ext cx="8379190" cy="921663"/>
          </a:xfrm>
        </p:spPr>
        <p:txBody>
          <a:bodyPr/>
          <a:lstStyle>
            <a:lvl1pPr>
              <a:defRPr sz="2800"/>
            </a:lvl1pPr>
            <a:lvl2pPr>
              <a:buClr>
                <a:schemeClr val="accent6"/>
              </a:buCl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</p:txBody>
      </p:sp>
      <p:sp>
        <p:nvSpPr>
          <p:cNvPr id="10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8267523" y="4782012"/>
            <a:ext cx="501449" cy="273844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1200" b="1">
                <a:solidFill>
                  <a:schemeClr val="tx2"/>
                </a:solidFill>
              </a:defRPr>
            </a:lvl1pPr>
          </a:lstStyle>
          <a:p>
            <a:fld id="{AD2B3897-519A-4D24-BC0A-D03F00678031}" type="slidenum">
              <a:rPr lang="cs-CZ" smtClean="0"/>
              <a:pPr/>
              <a:t>‹N°›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091107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1 header 2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377138" y="1707061"/>
            <a:ext cx="4120770" cy="2890222"/>
          </a:xfrm>
        </p:spPr>
        <p:txBody>
          <a:bodyPr/>
          <a:lstStyle>
            <a:lvl1pPr>
              <a:defRPr sz="2800"/>
            </a:lvl1pPr>
            <a:lvl2pPr>
              <a:buClr>
                <a:schemeClr val="accent6"/>
              </a:buClr>
              <a:defRPr sz="2400"/>
            </a:lvl2pPr>
            <a:lvl3pPr>
              <a:defRPr sz="2000"/>
            </a:lvl3pPr>
            <a:lvl4pPr>
              <a:buClr>
                <a:schemeClr val="accent6"/>
              </a:buCl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cs-CZ" dirty="0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50306" y="1707061"/>
            <a:ext cx="4118663" cy="2881794"/>
          </a:xfrm>
        </p:spPr>
        <p:txBody>
          <a:bodyPr/>
          <a:lstStyle>
            <a:lvl1pPr>
              <a:defRPr sz="2800"/>
            </a:lvl1pPr>
            <a:lvl2pPr>
              <a:buClr>
                <a:schemeClr val="accent6"/>
              </a:buClr>
              <a:defRPr sz="2400"/>
            </a:lvl2pPr>
            <a:lvl3pPr>
              <a:defRPr sz="2000"/>
            </a:lvl3pPr>
            <a:lvl4pPr>
              <a:buClr>
                <a:schemeClr val="accent6"/>
              </a:buCl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cs-CZ" dirty="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Open Science as the New Normal of research? - 10 February 2025</a:t>
            </a:r>
            <a:endParaRPr lang="cs-CZ"/>
          </a:p>
        </p:txBody>
      </p:sp>
      <p:sp>
        <p:nvSpPr>
          <p:cNvPr id="9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8267523" y="4782012"/>
            <a:ext cx="501449" cy="273844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1200" b="1">
                <a:solidFill>
                  <a:schemeClr val="tx2"/>
                </a:solidFill>
              </a:defRPr>
            </a:lvl1pPr>
          </a:lstStyle>
          <a:p>
            <a:fld id="{AD2B3897-519A-4D24-BC0A-D03F00678031}" type="slidenum">
              <a:rPr lang="cs-CZ" smtClean="0"/>
              <a:pPr/>
              <a:t>‹N°›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3583187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79241" y="1076138"/>
            <a:ext cx="4119018" cy="619928"/>
          </a:xfrm>
        </p:spPr>
        <p:txBody>
          <a:bodyPr/>
          <a:lstStyle/>
          <a:p>
            <a:r>
              <a:rPr lang="pl-PL"/>
              <a:t>Kliknij, aby edytować styl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377138" y="1707061"/>
            <a:ext cx="4120770" cy="2890222"/>
          </a:xfrm>
        </p:spPr>
        <p:txBody>
          <a:bodyPr/>
          <a:lstStyle>
            <a:lvl1pPr>
              <a:defRPr sz="2800"/>
            </a:lvl1pPr>
            <a:lvl2pPr>
              <a:buClr>
                <a:schemeClr val="accent6"/>
              </a:buClr>
              <a:defRPr sz="2400"/>
            </a:lvl2pPr>
            <a:lvl3pPr>
              <a:defRPr sz="2000"/>
            </a:lvl3pPr>
            <a:lvl4pPr>
              <a:buClr>
                <a:schemeClr val="accent6"/>
              </a:buCl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cs-CZ" dirty="0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50306" y="1707061"/>
            <a:ext cx="4118663" cy="2881794"/>
          </a:xfrm>
        </p:spPr>
        <p:txBody>
          <a:bodyPr/>
          <a:lstStyle>
            <a:lvl1pPr>
              <a:defRPr sz="2800"/>
            </a:lvl1pPr>
            <a:lvl2pPr>
              <a:buClr>
                <a:schemeClr val="accent6"/>
              </a:buClr>
              <a:defRPr sz="2400"/>
            </a:lvl2pPr>
            <a:lvl3pPr>
              <a:defRPr sz="2000"/>
            </a:lvl3pPr>
            <a:lvl4pPr>
              <a:buClr>
                <a:schemeClr val="accent6"/>
              </a:buCl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cs-CZ" dirty="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Open Science as the New Normal of research? - 10 February 2025</a:t>
            </a:r>
            <a:endParaRPr lang="cs-CZ"/>
          </a:p>
        </p:txBody>
      </p:sp>
      <p:sp>
        <p:nvSpPr>
          <p:cNvPr id="11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8267523" y="4782012"/>
            <a:ext cx="501449" cy="273844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1200" b="1">
                <a:solidFill>
                  <a:schemeClr val="tx2"/>
                </a:solidFill>
              </a:defRPr>
            </a:lvl1pPr>
          </a:lstStyle>
          <a:p>
            <a:fld id="{AD2B3897-519A-4D24-BC0A-D03F00678031}" type="slidenum">
              <a:rPr lang="cs-CZ" smtClean="0"/>
              <a:pPr/>
              <a:t>‹N°›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6118660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1 column + photo/table/grap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79241" y="1076138"/>
            <a:ext cx="4123232" cy="619928"/>
          </a:xfrm>
        </p:spPr>
        <p:txBody>
          <a:bodyPr/>
          <a:lstStyle/>
          <a:p>
            <a:r>
              <a:rPr lang="pl-PL"/>
              <a:t>Kliknij, aby edytować styl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377138" y="1707061"/>
            <a:ext cx="4120770" cy="2890222"/>
          </a:xfrm>
        </p:spPr>
        <p:txBody>
          <a:bodyPr/>
          <a:lstStyle>
            <a:lvl1pPr>
              <a:defRPr sz="2800"/>
            </a:lvl1pPr>
            <a:lvl2pPr>
              <a:buClr>
                <a:schemeClr val="accent6"/>
              </a:buClr>
              <a:defRPr sz="2400"/>
            </a:lvl2pPr>
            <a:lvl3pPr>
              <a:defRPr sz="2000"/>
            </a:lvl3pPr>
            <a:lvl4pPr>
              <a:buClr>
                <a:schemeClr val="accent6"/>
              </a:buCl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cs-CZ" dirty="0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50306" y="1125091"/>
            <a:ext cx="4118663" cy="3280464"/>
          </a:xfrm>
        </p:spPr>
        <p:txBody>
          <a:bodyPr/>
          <a:lstStyle>
            <a:lvl1pPr marL="0" indent="0">
              <a:buNone/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Open Science as the New Normal of research? - 10 February 2025</a:t>
            </a:r>
            <a:endParaRPr lang="cs-CZ"/>
          </a:p>
        </p:txBody>
      </p:sp>
      <p:sp>
        <p:nvSpPr>
          <p:cNvPr id="9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8267523" y="4782012"/>
            <a:ext cx="501449" cy="273844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1200" b="1">
                <a:solidFill>
                  <a:schemeClr val="tx2"/>
                </a:solidFill>
              </a:defRPr>
            </a:lvl1pPr>
          </a:lstStyle>
          <a:p>
            <a:fld id="{AD2B3897-519A-4D24-BC0A-D03F00678031}" type="slidenum">
              <a:rPr lang="cs-CZ" smtClean="0"/>
              <a:pPr/>
              <a:t>‹N°›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9708788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Photo/table/graph + 1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654166" y="1080352"/>
            <a:ext cx="4123232" cy="619928"/>
          </a:xfrm>
        </p:spPr>
        <p:txBody>
          <a:bodyPr/>
          <a:lstStyle/>
          <a:p>
            <a:r>
              <a:rPr lang="pl-PL"/>
              <a:t>Kliknij, aby edytować styl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652063" y="1711275"/>
            <a:ext cx="4120770" cy="2890222"/>
          </a:xfrm>
        </p:spPr>
        <p:txBody>
          <a:bodyPr/>
          <a:lstStyle>
            <a:lvl1pPr>
              <a:defRPr sz="2800"/>
            </a:lvl1pPr>
            <a:lvl2pPr>
              <a:buClr>
                <a:schemeClr val="accent6"/>
              </a:buClr>
              <a:defRPr sz="2400"/>
            </a:lvl2pPr>
            <a:lvl3pPr>
              <a:defRPr sz="2000"/>
            </a:lvl3pPr>
            <a:lvl4pPr>
              <a:buClr>
                <a:schemeClr val="accent6"/>
              </a:buCl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cs-CZ" dirty="0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385915" y="1129305"/>
            <a:ext cx="4118663" cy="3280464"/>
          </a:xfrm>
        </p:spPr>
        <p:txBody>
          <a:bodyPr/>
          <a:lstStyle>
            <a:lvl1pPr marL="0" indent="0">
              <a:buNone/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Open Science as the New Normal of research? - 10 February 2025</a:t>
            </a:r>
            <a:endParaRPr lang="cs-CZ"/>
          </a:p>
        </p:txBody>
      </p:sp>
      <p:sp>
        <p:nvSpPr>
          <p:cNvPr id="9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8267523" y="4782012"/>
            <a:ext cx="501449" cy="273844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1200" b="1">
                <a:solidFill>
                  <a:schemeClr val="tx2"/>
                </a:solidFill>
              </a:defRPr>
            </a:lvl1pPr>
          </a:lstStyle>
          <a:p>
            <a:fld id="{AD2B3897-519A-4D24-BC0A-D03F00678031}" type="slidenum">
              <a:rPr lang="cs-CZ" smtClean="0"/>
              <a:pPr/>
              <a:t>‹N°›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6825838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114A1BA2-C084-4B2C-A496-12EE1BB829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583385BB-76B0-4E3E-BFAB-832E2B914D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Open Science as the New Normal of research? - 10 February 2025</a:t>
            </a:r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92D1970C-2461-4FF1-BDAB-613085C5FF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B8FBF-651F-4A3D-8D12-23BFE19F8620}" type="slidenum">
              <a:rPr lang="it-IT" smtClean="0"/>
              <a:t>‹N°›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80312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5" Type="http://schemas.openxmlformats.org/officeDocument/2006/relationships/slideLayout" Target="../slideLayouts/slideLayout6.xml"/><Relationship Id="rId4" Type="http://schemas.openxmlformats.org/officeDocument/2006/relationships/slideLayout" Target="../slideLayouts/slideLayout5.xml"/><Relationship Id="rId9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Obrázek 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189470" cy="5143500"/>
          </a:xfrm>
          <a:prstGeom prst="rect">
            <a:avLst/>
          </a:prstGeom>
        </p:spPr>
      </p:pic>
      <p:pic>
        <p:nvPicPr>
          <p:cNvPr id="6" name="Obrázek 5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1922" y="0"/>
            <a:ext cx="2361586" cy="1026087"/>
          </a:xfrm>
          <a:prstGeom prst="rect">
            <a:avLst/>
          </a:prstGeom>
        </p:spPr>
      </p:pic>
      <p:pic>
        <p:nvPicPr>
          <p:cNvPr id="3" name="Obrázek 2">
            <a:extLst>
              <a:ext uri="{FF2B5EF4-FFF2-40B4-BE49-F238E27FC236}">
                <a16:creationId xmlns:a16="http://schemas.microsoft.com/office/drawing/2014/main" id="{86A4B836-FF6F-43EA-91B8-46AE1FD61710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7462843" y="114300"/>
            <a:ext cx="1339606" cy="5029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82312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379240" y="1076138"/>
            <a:ext cx="8391835" cy="619928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/>
          <a:p>
            <a:r>
              <a:rPr lang="cs-CZ" dirty="0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381348" y="1693952"/>
            <a:ext cx="8387622" cy="28927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dirty="0"/>
              <a:t>Kliknutím lze upravit styly předlohy textu.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  <a:p>
            <a:pPr lvl="3"/>
            <a:r>
              <a:rPr lang="cs-CZ" dirty="0"/>
              <a:t>Čtvrtá úroveň</a:t>
            </a:r>
          </a:p>
          <a:p>
            <a:pPr lvl="4"/>
            <a:r>
              <a:rPr lang="cs-CZ" dirty="0"/>
              <a:t>Pátá úroveň</a:t>
            </a: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79243" y="4782012"/>
            <a:ext cx="7884067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accent6"/>
                </a:solidFill>
              </a:defRPr>
            </a:lvl1pPr>
          </a:lstStyle>
          <a:p>
            <a:r>
              <a:rPr lang="en-US" smtClean="0"/>
              <a:t>Open Science as the New Normal of research? - 10 February 2025</a:t>
            </a:r>
            <a:endParaRPr lang="cs-CZ" dirty="0"/>
          </a:p>
        </p:txBody>
      </p:sp>
      <p:sp>
        <p:nvSpPr>
          <p:cNvPr id="9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8267523" y="4782012"/>
            <a:ext cx="501449" cy="273844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1200" b="1">
                <a:solidFill>
                  <a:schemeClr val="tx2"/>
                </a:solidFill>
              </a:defRPr>
            </a:lvl1pPr>
          </a:lstStyle>
          <a:p>
            <a:fld id="{AD2B3897-519A-4D24-BC0A-D03F00678031}" type="slidenum">
              <a:rPr lang="cs-CZ" smtClean="0"/>
              <a:pPr/>
              <a:t>‹N°›</a:t>
            </a:fld>
            <a:endParaRPr lang="cs-CZ" dirty="0"/>
          </a:p>
        </p:txBody>
      </p:sp>
      <p:pic>
        <p:nvPicPr>
          <p:cNvPr id="10" name="Obrázek 9"/>
          <p:cNvPicPr>
            <a:picLocks noChangeAspect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9794" y="0"/>
            <a:ext cx="1239921" cy="5387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40289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63" r:id="rId2"/>
    <p:sldLayoutId id="2147483652" r:id="rId3"/>
    <p:sldLayoutId id="2147483664" r:id="rId4"/>
    <p:sldLayoutId id="2147483662" r:id="rId5"/>
    <p:sldLayoutId id="2147483665" r:id="rId6"/>
    <p:sldLayoutId id="2147483666" r:id="rId7"/>
  </p:sldLayoutIdLst>
  <p:hf sldNum="0" hdr="0" dt="0"/>
  <p:txStyles>
    <p:titleStyle>
      <a:lvl1pPr algn="l" defTabSz="914400" rtl="0" eaLnBrk="1" latinLnBrk="0" hangingPunct="1">
        <a:spcBef>
          <a:spcPct val="0"/>
        </a:spcBef>
        <a:buNone/>
        <a:defRPr sz="22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68288" indent="-268288" algn="l" defTabSz="914400" rtl="0" eaLnBrk="1" latinLnBrk="0" hangingPunct="1">
        <a:spcBef>
          <a:spcPct val="20000"/>
        </a:spcBef>
        <a:buClr>
          <a:schemeClr val="tx2"/>
        </a:buClr>
        <a:buFont typeface="Wingdings" panose="05000000000000000000" pitchFamily="2" charset="2"/>
        <a:buChar char="§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719138" indent="-261938" algn="l" defTabSz="914400" rtl="0" eaLnBrk="1" latinLnBrk="0" hangingPunct="1">
        <a:spcBef>
          <a:spcPct val="20000"/>
        </a:spcBef>
        <a:buClr>
          <a:schemeClr val="accent6"/>
        </a:buClr>
        <a:buFont typeface="Wingdings" panose="05000000000000000000" pitchFamily="2" charset="2"/>
        <a:buChar char="§"/>
        <a:tabLst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tx2"/>
        </a:buClr>
        <a:buFont typeface="Wingdings" panose="05000000000000000000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14488" indent="-242888" algn="l" defTabSz="914400" rtl="0" eaLnBrk="1" latinLnBrk="0" hangingPunct="1">
        <a:spcBef>
          <a:spcPct val="20000"/>
        </a:spcBef>
        <a:buClr>
          <a:schemeClr val="accent6"/>
        </a:buClr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62163" indent="-233363" algn="l" defTabSz="914400" rtl="0" eaLnBrk="1" latinLnBrk="0" hangingPunct="1">
        <a:spcBef>
          <a:spcPct val="20000"/>
        </a:spcBef>
        <a:buClr>
          <a:schemeClr val="tx2"/>
        </a:buClr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stockcake.com/i/preparing-medical-injection_848866_254558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3.JP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Relationship Id="rId4" Type="http://schemas.openxmlformats.org/officeDocument/2006/relationships/hyperlink" Target="https://4euplus.eu/4EU-1024.html?" TargetMode="Externa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hyperlink" Target="https://4euplus.eu/" TargetMode="Externa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hyperlink" Target="https://www.unesco.org/en/open-science/about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EB0786-5693-B4F6-5B9D-BF9CB6B48F5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59228" y="1510302"/>
            <a:ext cx="6477703" cy="1861264"/>
          </a:xfrm>
        </p:spPr>
        <p:txBody>
          <a:bodyPr>
            <a:normAutofit fontScale="90000"/>
          </a:bodyPr>
          <a:lstStyle/>
          <a:p>
            <a:r>
              <a:rPr lang="en-GB" dirty="0"/>
              <a:t>Welcome! :-)</a:t>
            </a:r>
            <a:br>
              <a:rPr lang="en-GB" dirty="0"/>
            </a:br>
            <a:r>
              <a:rPr lang="en-GB" sz="1600" dirty="0"/>
              <a:t>Please turn off your microphones and cameras.</a:t>
            </a:r>
            <a:br>
              <a:rPr lang="en-GB" sz="1600" dirty="0"/>
            </a:br>
            <a:r>
              <a:rPr lang="en-GB" sz="1600" dirty="0"/>
              <a:t>We will start shortly.</a:t>
            </a:r>
            <a:br>
              <a:rPr lang="en-GB" sz="1600" dirty="0"/>
            </a:br>
            <a:r>
              <a:rPr lang="en-GB" sz="1600" dirty="0"/>
              <a:t>Session will be recorded.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A262FD7-8EFA-34F1-6E56-482632885F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Open Science as the New Normal of research? - 10 February 2025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665541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Ecology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377138" y="1707061"/>
            <a:ext cx="3890062" cy="2890222"/>
          </a:xfrm>
        </p:spPr>
        <p:txBody>
          <a:bodyPr>
            <a:normAutofit/>
          </a:bodyPr>
          <a:lstStyle/>
          <a:p>
            <a:r>
              <a:rPr lang="fr-FR" sz="2000" dirty="0" smtClean="0"/>
              <a:t>Help </a:t>
            </a:r>
            <a:r>
              <a:rPr lang="fr-FR" sz="2000" dirty="0" err="1" smtClean="0"/>
              <a:t>everyone</a:t>
            </a:r>
            <a:r>
              <a:rPr lang="fr-FR" sz="2000" dirty="0" smtClean="0"/>
              <a:t> to </a:t>
            </a:r>
            <a:r>
              <a:rPr lang="fr-FR" sz="2000" dirty="0" err="1" smtClean="0"/>
              <a:t>apprehend</a:t>
            </a:r>
            <a:r>
              <a:rPr lang="fr-FR" sz="2000" dirty="0" smtClean="0"/>
              <a:t> the </a:t>
            </a:r>
            <a:r>
              <a:rPr lang="fr-FR" sz="2000" dirty="0" err="1" smtClean="0"/>
              <a:t>ecological</a:t>
            </a:r>
            <a:r>
              <a:rPr lang="fr-FR" sz="2000" dirty="0" smtClean="0"/>
              <a:t> </a:t>
            </a:r>
            <a:r>
              <a:rPr lang="fr-FR" sz="2000" dirty="0" err="1" smtClean="0"/>
              <a:t>disaster</a:t>
            </a:r>
            <a:r>
              <a:rPr lang="fr-FR" sz="2000" dirty="0" smtClean="0"/>
              <a:t> (</a:t>
            </a:r>
            <a:r>
              <a:rPr lang="fr-FR" sz="2000" dirty="0" err="1" smtClean="0"/>
              <a:t>through</a:t>
            </a:r>
            <a:r>
              <a:rPr lang="fr-FR" sz="2000" dirty="0" smtClean="0"/>
              <a:t> </a:t>
            </a:r>
            <a:r>
              <a:rPr lang="fr-FR" sz="2000" b="1" dirty="0" smtClean="0"/>
              <a:t>open </a:t>
            </a:r>
            <a:r>
              <a:rPr lang="fr-FR" sz="2000" b="1" dirty="0" err="1" smtClean="0"/>
              <a:t>access</a:t>
            </a:r>
            <a:r>
              <a:rPr lang="fr-FR" sz="2000" b="1" dirty="0" smtClean="0"/>
              <a:t> </a:t>
            </a:r>
            <a:r>
              <a:rPr lang="fr-FR" sz="2000" b="1" dirty="0" err="1" smtClean="0"/>
              <a:t>papers</a:t>
            </a:r>
            <a:r>
              <a:rPr lang="fr-FR" sz="2000" dirty="0" smtClean="0"/>
              <a:t>, </a:t>
            </a:r>
            <a:r>
              <a:rPr lang="fr-FR" sz="2000" b="1" dirty="0" smtClean="0"/>
              <a:t>open </a:t>
            </a:r>
            <a:r>
              <a:rPr lang="fr-FR" sz="2000" b="1" dirty="0" err="1" smtClean="0"/>
              <a:t>educational</a:t>
            </a:r>
            <a:r>
              <a:rPr lang="fr-FR" sz="2000" b="1" dirty="0" smtClean="0"/>
              <a:t> </a:t>
            </a:r>
            <a:r>
              <a:rPr lang="fr-FR" sz="2000" b="1" dirty="0" err="1" smtClean="0"/>
              <a:t>resources</a:t>
            </a:r>
            <a:r>
              <a:rPr lang="fr-FR" sz="2000" dirty="0" smtClean="0"/>
              <a:t>, </a:t>
            </a:r>
            <a:r>
              <a:rPr lang="fr-FR" sz="2000" b="1" dirty="0" err="1" smtClean="0"/>
              <a:t>citizen</a:t>
            </a:r>
            <a:r>
              <a:rPr lang="fr-FR" sz="2000" b="1" dirty="0" smtClean="0"/>
              <a:t> science</a:t>
            </a:r>
            <a:r>
              <a:rPr lang="fr-FR" sz="2000" dirty="0" smtClean="0"/>
              <a:t>)</a:t>
            </a:r>
          </a:p>
          <a:p>
            <a:r>
              <a:rPr lang="fr-FR" sz="2000" dirty="0" err="1" smtClean="0"/>
              <a:t>Improve</a:t>
            </a:r>
            <a:r>
              <a:rPr lang="fr-FR" sz="2000" dirty="0" smtClean="0"/>
              <a:t> collaborations </a:t>
            </a:r>
            <a:r>
              <a:rPr lang="fr-FR" sz="2000" dirty="0" err="1" smtClean="0"/>
              <a:t>between</a:t>
            </a:r>
            <a:r>
              <a:rPr lang="fr-FR" sz="2000" dirty="0" smtClean="0"/>
              <a:t> </a:t>
            </a:r>
            <a:r>
              <a:rPr lang="fr-FR" sz="2000" dirty="0" err="1" smtClean="0"/>
              <a:t>research</a:t>
            </a:r>
            <a:r>
              <a:rPr lang="fr-FR" sz="2000" dirty="0" smtClean="0"/>
              <a:t> teams, institutions, countries</a:t>
            </a:r>
            <a:endParaRPr lang="fr-FR" sz="200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Open Science as the New Normal of research? - 10 February 2025</a:t>
            </a:r>
            <a:endParaRPr lang="cs-CZ" dirty="0"/>
          </a:p>
        </p:txBody>
      </p:sp>
      <p:sp>
        <p:nvSpPr>
          <p:cNvPr id="7" name="ZoneTexte 6"/>
          <p:cNvSpPr txBox="1"/>
          <p:nvPr/>
        </p:nvSpPr>
        <p:spPr>
          <a:xfrm>
            <a:off x="4370388" y="4152900"/>
            <a:ext cx="4075112" cy="226296"/>
          </a:xfrm>
          <a:prstGeom prst="rect">
            <a:avLst/>
          </a:prstGeom>
        </p:spPr>
        <p:txBody>
          <a:bodyPr vert="horz" wrap="square" lIns="91440" tIns="45720" rIns="91440" bIns="45720" rtlCol="0" anchor="t" anchorCtr="0">
            <a:noAutofit/>
          </a:bodyPr>
          <a:lstStyle/>
          <a:p>
            <a:r>
              <a:rPr lang="fr-FR" sz="900" dirty="0" smtClean="0"/>
              <a:t>CC-BY </a:t>
            </a:r>
            <a:r>
              <a:rPr lang="fr-FR" sz="900" dirty="0" err="1" smtClean="0"/>
              <a:t>adege</a:t>
            </a:r>
            <a:endParaRPr lang="fr-FR" sz="900" dirty="0" smtClean="0"/>
          </a:p>
        </p:txBody>
      </p:sp>
      <p:pic>
        <p:nvPicPr>
          <p:cNvPr id="8" name="Espace réservé du contenu 7"/>
          <p:cNvPicPr>
            <a:picLocks noGrp="1" noChangeAspect="1"/>
          </p:cNvPicPr>
          <p:nvPr>
            <p:ph sz="half" idx="2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300"/>
          <a:stretch/>
        </p:blipFill>
        <p:spPr>
          <a:xfrm>
            <a:off x="4389481" y="838201"/>
            <a:ext cx="4511409" cy="3314700"/>
          </a:xfrm>
        </p:spPr>
      </p:pic>
    </p:spTree>
    <p:extLst>
      <p:ext uri="{BB962C8B-B14F-4D97-AF65-F5344CB8AC3E}">
        <p14:creationId xmlns:p14="http://schemas.microsoft.com/office/powerpoint/2010/main" val="3463739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Integrity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377138" y="1707061"/>
            <a:ext cx="3407462" cy="2890222"/>
          </a:xfrm>
        </p:spPr>
        <p:txBody>
          <a:bodyPr>
            <a:normAutofit/>
          </a:bodyPr>
          <a:lstStyle/>
          <a:p>
            <a:r>
              <a:rPr lang="fr-FR" sz="2000" dirty="0" err="1" smtClean="0"/>
              <a:t>Frauds</a:t>
            </a:r>
            <a:r>
              <a:rPr lang="fr-FR" sz="2000" dirty="0" smtClean="0"/>
              <a:t>, </a:t>
            </a:r>
            <a:r>
              <a:rPr lang="fr-FR" sz="2000" dirty="0" err="1" smtClean="0"/>
              <a:t>misconducts</a:t>
            </a:r>
            <a:r>
              <a:rPr lang="fr-FR" sz="2000" dirty="0" smtClean="0"/>
              <a:t>: fabrication, falsification of data, </a:t>
            </a:r>
            <a:r>
              <a:rPr lang="fr-FR" sz="2000" dirty="0" err="1" smtClean="0"/>
              <a:t>plagiarism</a:t>
            </a:r>
            <a:endParaRPr lang="fr-FR" sz="2000" dirty="0" smtClean="0"/>
          </a:p>
          <a:p>
            <a:r>
              <a:rPr lang="fr-FR" sz="2000" dirty="0" smtClean="0"/>
              <a:t>Small </a:t>
            </a:r>
            <a:r>
              <a:rPr lang="fr-FR" sz="2000" dirty="0" err="1" smtClean="0"/>
              <a:t>misconducts</a:t>
            </a:r>
            <a:endParaRPr lang="fr-FR" sz="2000" dirty="0" smtClean="0"/>
          </a:p>
          <a:p>
            <a:r>
              <a:rPr lang="fr-FR" sz="2000" dirty="0" smtClean="0"/>
              <a:t>Peer </a:t>
            </a:r>
            <a:r>
              <a:rPr lang="fr-FR" sz="2000" dirty="0" err="1" smtClean="0"/>
              <a:t>review</a:t>
            </a:r>
            <a:r>
              <a:rPr lang="fr-FR" sz="2000" dirty="0" smtClean="0"/>
              <a:t> </a:t>
            </a:r>
            <a:r>
              <a:rPr lang="fr-FR" sz="2000" dirty="0" err="1" smtClean="0"/>
              <a:t>crisis</a:t>
            </a:r>
            <a:endParaRPr lang="fr-FR" sz="2000" dirty="0" smtClean="0"/>
          </a:p>
          <a:p>
            <a:r>
              <a:rPr lang="fr-FR" sz="2000" dirty="0" err="1" smtClean="0"/>
              <a:t>Need</a:t>
            </a:r>
            <a:r>
              <a:rPr lang="fr-FR" sz="2000" dirty="0" smtClean="0"/>
              <a:t> for </a:t>
            </a:r>
            <a:r>
              <a:rPr lang="fr-FR" sz="2000" dirty="0" err="1" smtClean="0"/>
              <a:t>transparency</a:t>
            </a:r>
            <a:endParaRPr lang="fr-FR" sz="200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Open Science as the New Normal of research? - 10 February 2025</a:t>
            </a:r>
            <a:endParaRPr lang="cs-CZ" dirty="0"/>
          </a:p>
        </p:txBody>
      </p:sp>
      <p:pic>
        <p:nvPicPr>
          <p:cNvPr id="9" name="Image 8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45" b="3067"/>
          <a:stretch/>
        </p:blipFill>
        <p:spPr>
          <a:xfrm>
            <a:off x="3784600" y="641036"/>
            <a:ext cx="5149928" cy="3419499"/>
          </a:xfrm>
          <a:prstGeom prst="rect">
            <a:avLst/>
          </a:prstGeom>
        </p:spPr>
      </p:pic>
      <p:sp>
        <p:nvSpPr>
          <p:cNvPr id="10" name="ZoneTexte 9"/>
          <p:cNvSpPr txBox="1"/>
          <p:nvPr/>
        </p:nvSpPr>
        <p:spPr>
          <a:xfrm>
            <a:off x="3860800" y="4113465"/>
            <a:ext cx="5041900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900" dirty="0"/>
              <a:t>Hanson, Mark A., Pablo Gómez Barreiro, Paolo </a:t>
            </a:r>
            <a:r>
              <a:rPr lang="fr-FR" sz="900" dirty="0" err="1"/>
              <a:t>Crosetto</a:t>
            </a:r>
            <a:r>
              <a:rPr lang="fr-FR" sz="900" dirty="0"/>
              <a:t>, et Dan </a:t>
            </a:r>
            <a:r>
              <a:rPr lang="fr-FR" sz="900" dirty="0" err="1"/>
              <a:t>Brockington</a:t>
            </a:r>
            <a:r>
              <a:rPr lang="fr-FR" sz="900" dirty="0"/>
              <a:t>. «The </a:t>
            </a:r>
            <a:r>
              <a:rPr lang="fr-FR" sz="900" dirty="0" err="1" smtClean="0"/>
              <a:t>strain</a:t>
            </a:r>
            <a:r>
              <a:rPr lang="fr-FR" sz="900" dirty="0" smtClean="0"/>
              <a:t> on </a:t>
            </a:r>
            <a:r>
              <a:rPr lang="fr-FR" sz="900" dirty="0" err="1" smtClean="0"/>
              <a:t>scientific</a:t>
            </a:r>
            <a:r>
              <a:rPr lang="fr-FR" sz="900" dirty="0" smtClean="0"/>
              <a:t> </a:t>
            </a:r>
            <a:r>
              <a:rPr lang="fr-FR" sz="900" dirty="0" err="1" smtClean="0"/>
              <a:t>publishing</a:t>
            </a:r>
            <a:r>
              <a:rPr lang="fr-FR" sz="900" dirty="0"/>
              <a:t>». </a:t>
            </a:r>
            <a:r>
              <a:rPr lang="fr-FR" sz="900" i="1" dirty="0"/>
              <a:t>Quantitative Science Studies</a:t>
            </a:r>
            <a:r>
              <a:rPr lang="fr-FR" sz="900" dirty="0"/>
              <a:t>5, no4 (1 novembre 2024): 823-43. https://doi.org/10.1162/qss_a_00327.</a:t>
            </a:r>
          </a:p>
        </p:txBody>
      </p:sp>
    </p:spTree>
    <p:extLst>
      <p:ext uri="{BB962C8B-B14F-4D97-AF65-F5344CB8AC3E}">
        <p14:creationId xmlns:p14="http://schemas.microsoft.com/office/powerpoint/2010/main" val="3540717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Efficiency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377138" y="1707061"/>
            <a:ext cx="3407462" cy="2890222"/>
          </a:xfrm>
        </p:spPr>
        <p:txBody>
          <a:bodyPr>
            <a:normAutofit/>
          </a:bodyPr>
          <a:lstStyle/>
          <a:p>
            <a:r>
              <a:rPr lang="fr-FR" sz="2000" dirty="0" smtClean="0"/>
              <a:t>Open the </a:t>
            </a:r>
            <a:r>
              <a:rPr lang="fr-FR" sz="2000" dirty="0" err="1" smtClean="0"/>
              <a:t>papers</a:t>
            </a:r>
            <a:r>
              <a:rPr lang="fr-FR" sz="2000" dirty="0" smtClean="0"/>
              <a:t> to </a:t>
            </a:r>
            <a:r>
              <a:rPr lang="fr-FR" sz="2000" dirty="0" err="1" smtClean="0"/>
              <a:t>foster</a:t>
            </a:r>
            <a:r>
              <a:rPr lang="fr-FR" sz="2000" dirty="0" smtClean="0"/>
              <a:t> </a:t>
            </a:r>
            <a:r>
              <a:rPr lang="fr-FR" sz="2000" dirty="0" err="1" smtClean="0"/>
              <a:t>research</a:t>
            </a:r>
            <a:r>
              <a:rPr lang="fr-FR" sz="2000" dirty="0" smtClean="0"/>
              <a:t> </a:t>
            </a:r>
            <a:r>
              <a:rPr lang="fr-FR" sz="2000" dirty="0" err="1" smtClean="0"/>
              <a:t>everywhere</a:t>
            </a:r>
            <a:endParaRPr lang="fr-FR" sz="2000" dirty="0" smtClean="0"/>
          </a:p>
          <a:p>
            <a:r>
              <a:rPr lang="fr-FR" sz="2000" dirty="0" smtClean="0"/>
              <a:t>Open data and open source to </a:t>
            </a:r>
            <a:r>
              <a:rPr lang="fr-FR" sz="2000" dirty="0" err="1" smtClean="0"/>
              <a:t>enable</a:t>
            </a:r>
            <a:r>
              <a:rPr lang="fr-FR" sz="2000" dirty="0" smtClean="0"/>
              <a:t> </a:t>
            </a:r>
            <a:r>
              <a:rPr lang="fr-FR" sz="2000" dirty="0" err="1" smtClean="0"/>
              <a:t>research</a:t>
            </a:r>
            <a:r>
              <a:rPr lang="fr-FR" sz="2000" dirty="0" smtClean="0"/>
              <a:t> teams to </a:t>
            </a:r>
            <a:r>
              <a:rPr lang="fr-FR" sz="2000" dirty="0" err="1" smtClean="0"/>
              <a:t>reuse</a:t>
            </a:r>
            <a:r>
              <a:rPr lang="fr-FR" sz="2000" dirty="0" smtClean="0"/>
              <a:t> </a:t>
            </a:r>
            <a:r>
              <a:rPr lang="fr-FR" sz="2000" dirty="0" err="1" smtClean="0"/>
              <a:t>them</a:t>
            </a:r>
            <a:endParaRPr lang="fr-FR" sz="2000" dirty="0" smtClean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Open Science as the New Normal of research? - 10 February 2025</a:t>
            </a:r>
            <a:endParaRPr lang="cs-CZ" dirty="0"/>
          </a:p>
        </p:txBody>
      </p:sp>
      <p:sp>
        <p:nvSpPr>
          <p:cNvPr id="10" name="ZoneTexte 9"/>
          <p:cNvSpPr txBox="1"/>
          <p:nvPr/>
        </p:nvSpPr>
        <p:spPr>
          <a:xfrm>
            <a:off x="4102100" y="4216574"/>
            <a:ext cx="50419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900" dirty="0" smtClean="0">
                <a:hlinkClick r:id="rId3"/>
              </a:rPr>
              <a:t>Stock Cake </a:t>
            </a:r>
            <a:r>
              <a:rPr lang="fr-FR" sz="900" dirty="0" smtClean="0"/>
              <a:t>– Public Domain, AI </a:t>
            </a:r>
            <a:r>
              <a:rPr lang="fr-FR" sz="900" dirty="0" err="1" smtClean="0"/>
              <a:t>Generated</a:t>
            </a:r>
            <a:endParaRPr lang="fr-FR" sz="900" dirty="0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70" t="15442" r="1" b="8727"/>
          <a:stretch/>
        </p:blipFill>
        <p:spPr>
          <a:xfrm>
            <a:off x="4127989" y="748820"/>
            <a:ext cx="4463150" cy="34627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0459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err="1" smtClean="0"/>
              <a:t>Today</a:t>
            </a:r>
            <a:r>
              <a:rPr lang="fr-FR" dirty="0" smtClean="0"/>
              <a:t> </a:t>
            </a:r>
            <a:r>
              <a:rPr lang="fr-FR" dirty="0" err="1" smtClean="0"/>
              <a:t>we</a:t>
            </a:r>
            <a:r>
              <a:rPr lang="fr-FR" dirty="0" smtClean="0"/>
              <a:t> explore open science in close relation </a:t>
            </a:r>
            <a:r>
              <a:rPr lang="fr-FR" dirty="0" err="1" smtClean="0"/>
              <a:t>with</a:t>
            </a:r>
            <a:r>
              <a:rPr lang="fr-FR" dirty="0" smtClean="0"/>
              <a:t> </a:t>
            </a:r>
            <a:r>
              <a:rPr lang="fr-FR" dirty="0" err="1" smtClean="0"/>
              <a:t>academic</a:t>
            </a:r>
            <a:r>
              <a:rPr lang="fr-FR" dirty="0" smtClean="0"/>
              <a:t> publication:</a:t>
            </a:r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Open Science as the New Normal of research? - 10 February 2025</a:t>
            </a:r>
            <a:endParaRPr lang="cs-CZ"/>
          </a:p>
        </p:txBody>
      </p:sp>
      <p:sp>
        <p:nvSpPr>
          <p:cNvPr id="5" name="Pentagone 4"/>
          <p:cNvSpPr/>
          <p:nvPr/>
        </p:nvSpPr>
        <p:spPr>
          <a:xfrm>
            <a:off x="230382" y="2466753"/>
            <a:ext cx="1701210" cy="903767"/>
          </a:xfrm>
          <a:prstGeom prst="homePlat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 err="1" smtClean="0"/>
              <a:t>Pre</a:t>
            </a:r>
            <a:r>
              <a:rPr lang="fr-FR" sz="1400" dirty="0" smtClean="0"/>
              <a:t>-registration</a:t>
            </a:r>
            <a:endParaRPr lang="fr-FR" sz="1400" dirty="0"/>
          </a:p>
        </p:txBody>
      </p:sp>
      <p:sp>
        <p:nvSpPr>
          <p:cNvPr id="6" name="Pentagone 5"/>
          <p:cNvSpPr/>
          <p:nvPr/>
        </p:nvSpPr>
        <p:spPr>
          <a:xfrm>
            <a:off x="2006021" y="2456120"/>
            <a:ext cx="1701210" cy="903767"/>
          </a:xfrm>
          <a:prstGeom prst="homePlat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ZA" sz="1400" dirty="0" smtClean="0"/>
              <a:t>Managing research data</a:t>
            </a:r>
            <a:endParaRPr lang="en-ZA" sz="1400" dirty="0"/>
          </a:p>
        </p:txBody>
      </p:sp>
      <p:sp>
        <p:nvSpPr>
          <p:cNvPr id="7" name="Pentagone 6"/>
          <p:cNvSpPr/>
          <p:nvPr/>
        </p:nvSpPr>
        <p:spPr>
          <a:xfrm>
            <a:off x="3781660" y="2456121"/>
            <a:ext cx="1701210" cy="903767"/>
          </a:xfrm>
          <a:prstGeom prst="homePlate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ZA" sz="1400" dirty="0" smtClean="0"/>
              <a:t>Uploading a preprint</a:t>
            </a:r>
            <a:endParaRPr lang="en-ZA" sz="1400" dirty="0"/>
          </a:p>
        </p:txBody>
      </p:sp>
      <p:sp>
        <p:nvSpPr>
          <p:cNvPr id="8" name="Pentagone 7"/>
          <p:cNvSpPr/>
          <p:nvPr/>
        </p:nvSpPr>
        <p:spPr>
          <a:xfrm>
            <a:off x="5557299" y="2466753"/>
            <a:ext cx="1701210" cy="903767"/>
          </a:xfrm>
          <a:prstGeom prst="homePlate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ZA" sz="1400" dirty="0" smtClean="0"/>
              <a:t>Peer review</a:t>
            </a:r>
            <a:endParaRPr lang="en-ZA" sz="1400" dirty="0"/>
          </a:p>
        </p:txBody>
      </p:sp>
      <p:sp>
        <p:nvSpPr>
          <p:cNvPr id="9" name="Pentagone 8"/>
          <p:cNvSpPr/>
          <p:nvPr/>
        </p:nvSpPr>
        <p:spPr>
          <a:xfrm>
            <a:off x="7332938" y="2456120"/>
            <a:ext cx="1701210" cy="903767"/>
          </a:xfrm>
          <a:prstGeom prst="homePlate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ZA" sz="1400" dirty="0" smtClean="0"/>
              <a:t>Open access</a:t>
            </a:r>
            <a:endParaRPr lang="en-ZA" sz="1400" dirty="0"/>
          </a:p>
        </p:txBody>
      </p:sp>
      <p:sp>
        <p:nvSpPr>
          <p:cNvPr id="11" name="Rectangle 10"/>
          <p:cNvSpPr/>
          <p:nvPr/>
        </p:nvSpPr>
        <p:spPr>
          <a:xfrm>
            <a:off x="3724552" y="3785191"/>
            <a:ext cx="1701210" cy="893134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 err="1" smtClean="0"/>
              <a:t>Where</a:t>
            </a:r>
            <a:r>
              <a:rPr lang="fr-FR" sz="1400" dirty="0" smtClean="0"/>
              <a:t> to </a:t>
            </a:r>
            <a:r>
              <a:rPr lang="fr-FR" sz="1400" dirty="0" err="1" smtClean="0"/>
              <a:t>publish</a:t>
            </a:r>
            <a:endParaRPr lang="fr-FR" sz="1400" dirty="0"/>
          </a:p>
        </p:txBody>
      </p:sp>
    </p:spTree>
    <p:extLst>
      <p:ext uri="{BB962C8B-B14F-4D97-AF65-F5344CB8AC3E}">
        <p14:creationId xmlns:p14="http://schemas.microsoft.com/office/powerpoint/2010/main" val="7437297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1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EC48BA-252D-4227-5A63-6A32759749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9241" y="1076138"/>
            <a:ext cx="4533156" cy="619928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Four specialised online workshops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8256A5E-7A4C-CED0-3244-942DB0DAEAF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77138" y="1707061"/>
            <a:ext cx="6737828" cy="2963180"/>
          </a:xfrm>
        </p:spPr>
        <p:txBody>
          <a:bodyPr>
            <a:normAutofit/>
          </a:bodyPr>
          <a:lstStyle/>
          <a:p>
            <a:r>
              <a:rPr lang="en-GB" sz="2400" dirty="0"/>
              <a:t>NEXT:</a:t>
            </a:r>
          </a:p>
          <a:p>
            <a:pPr marL="0" indent="0">
              <a:buNone/>
            </a:pPr>
            <a:r>
              <a:rPr lang="en-US" sz="1600" b="1" dirty="0" smtClean="0">
                <a:solidFill>
                  <a:srgbClr val="0E41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►</a:t>
            </a:r>
            <a:r>
              <a:rPr lang="en-US" sz="1600" b="1" dirty="0" smtClean="0">
                <a:solidFill>
                  <a:srgbClr val="0E4194"/>
                </a:solidFill>
                <a:latin typeface="Roboto" panose="02000000000000000000" pitchFamily="2" charset="0"/>
              </a:rPr>
              <a:t>Open </a:t>
            </a:r>
            <a:r>
              <a:rPr lang="en-US" sz="1600" b="1" dirty="0">
                <a:solidFill>
                  <a:srgbClr val="0E4194"/>
                </a:solidFill>
                <a:latin typeface="Roboto" panose="02000000000000000000" pitchFamily="2" charset="0"/>
              </a:rPr>
              <a:t>Access </a:t>
            </a:r>
            <a:r>
              <a:rPr lang="en-US" sz="1600" b="1" dirty="0" smtClean="0">
                <a:solidFill>
                  <a:srgbClr val="0E4194"/>
                </a:solidFill>
                <a:latin typeface="Roboto" panose="02000000000000000000" pitchFamily="2" charset="0"/>
              </a:rPr>
              <a:t>Publishing</a:t>
            </a:r>
          </a:p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Roboto" panose="02000000000000000000" pitchFamily="2" charset="0"/>
              </a:rPr>
              <a:t>Monday 3rd of March, 2:00-4:00 </a:t>
            </a:r>
            <a:r>
              <a:rPr 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Roboto" panose="02000000000000000000" pitchFamily="2" charset="0"/>
              </a:rPr>
              <a:t>PM </a:t>
            </a:r>
            <a:r>
              <a:rPr 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Roboto" panose="02000000000000000000"/>
              </a:rPr>
              <a:t>///OR/// </a:t>
            </a:r>
            <a:r>
              <a:rPr 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Roboto" panose="02000000000000000000" pitchFamily="2" charset="0"/>
              </a:rPr>
              <a:t>Tuesday 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Roboto" panose="02000000000000000000" pitchFamily="2" charset="0"/>
              </a:rPr>
              <a:t>22nd of April, 2:00-4:00 PM</a:t>
            </a:r>
          </a:p>
          <a:p>
            <a:pPr marL="0" indent="0">
              <a:buNone/>
            </a:pPr>
            <a:r>
              <a:rPr lang="en-US" sz="1600" b="1" dirty="0" smtClean="0">
                <a:solidFill>
                  <a:srgbClr val="0E41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►</a:t>
            </a:r>
            <a:r>
              <a:rPr lang="en-US" sz="1600" b="1" dirty="0" err="1" smtClean="0">
                <a:solidFill>
                  <a:srgbClr val="0E4194"/>
                </a:solidFill>
                <a:latin typeface="Roboto" panose="02000000000000000000" pitchFamily="2" charset="0"/>
              </a:rPr>
              <a:t>Bibliometrics</a:t>
            </a:r>
            <a:r>
              <a:rPr lang="en-US" sz="1600" b="1" dirty="0" smtClean="0">
                <a:solidFill>
                  <a:srgbClr val="0E4194"/>
                </a:solidFill>
                <a:latin typeface="Roboto" panose="02000000000000000000" pitchFamily="2" charset="0"/>
              </a:rPr>
              <a:t> </a:t>
            </a:r>
            <a:r>
              <a:rPr lang="en-US" sz="1600" b="1" dirty="0">
                <a:solidFill>
                  <a:srgbClr val="0E4194"/>
                </a:solidFill>
                <a:latin typeface="Roboto" panose="02000000000000000000" pitchFamily="2" charset="0"/>
              </a:rPr>
              <a:t>and Research Impact </a:t>
            </a:r>
            <a:endParaRPr lang="en-US" sz="1600" b="1" dirty="0" smtClean="0">
              <a:solidFill>
                <a:srgbClr val="0E4194"/>
              </a:solidFill>
              <a:latin typeface="Roboto" panose="02000000000000000000" pitchFamily="2" charset="0"/>
            </a:endParaRPr>
          </a:p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Roboto" panose="02000000000000000000" pitchFamily="2" charset="0"/>
              </a:rPr>
              <a:t>Wednesday 9th of April, 2:00-4:00 </a:t>
            </a:r>
            <a:r>
              <a:rPr 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Roboto" panose="02000000000000000000" pitchFamily="2" charset="0"/>
              </a:rPr>
              <a:t>PM ///OR/// Wednesday </a:t>
            </a: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Roboto" panose="02000000000000000000" pitchFamily="2" charset="0"/>
              </a:rPr>
              <a:t>21st of May, 10:00-12:00 AM</a:t>
            </a:r>
          </a:p>
          <a:p>
            <a:pPr marL="0" indent="0">
              <a:buNone/>
            </a:pPr>
            <a:r>
              <a:rPr lang="en-US" sz="1600" b="1" dirty="0" smtClean="0">
                <a:solidFill>
                  <a:srgbClr val="0E41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►</a:t>
            </a:r>
            <a:r>
              <a:rPr lang="en-US" sz="1600" b="1" dirty="0" smtClean="0">
                <a:solidFill>
                  <a:srgbClr val="0E4194"/>
                </a:solidFill>
                <a:latin typeface="Roboto" panose="02000000000000000000" pitchFamily="2" charset="0"/>
              </a:rPr>
              <a:t>Data </a:t>
            </a:r>
            <a:r>
              <a:rPr lang="en-US" sz="1600" b="1" dirty="0">
                <a:solidFill>
                  <a:srgbClr val="0E4194"/>
                </a:solidFill>
                <a:latin typeface="Roboto" panose="02000000000000000000" pitchFamily="2" charset="0"/>
              </a:rPr>
              <a:t>Management Plan </a:t>
            </a:r>
            <a:endParaRPr lang="en-US" sz="1600" b="1" dirty="0" smtClean="0">
              <a:solidFill>
                <a:srgbClr val="0E4194"/>
              </a:solidFill>
              <a:latin typeface="Roboto" panose="02000000000000000000" pitchFamily="2" charset="0"/>
            </a:endParaRPr>
          </a:p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Roboto" panose="02000000000000000000" pitchFamily="2" charset="0"/>
              </a:rPr>
              <a:t>Tuesday 13th of May, 2:00-4:00 PM ///OR/// Tuesday 24th of June, 2:00-4:00 PM</a:t>
            </a:r>
            <a:endParaRPr lang="en-US" sz="1400" dirty="0" smtClean="0">
              <a:solidFill>
                <a:schemeClr val="tx1">
                  <a:lumMod val="65000"/>
                  <a:lumOff val="35000"/>
                </a:schemeClr>
              </a:solidFill>
              <a:latin typeface="Roboto" panose="02000000000000000000" pitchFamily="2" charset="0"/>
            </a:endParaRPr>
          </a:p>
          <a:p>
            <a:pPr marL="0" indent="0">
              <a:buNone/>
            </a:pPr>
            <a:r>
              <a:rPr lang="en-US" sz="1600" b="1" dirty="0" smtClean="0">
                <a:solidFill>
                  <a:srgbClr val="0E419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►</a:t>
            </a:r>
            <a:r>
              <a:rPr lang="en-US" sz="1600" b="1" dirty="0" smtClean="0">
                <a:solidFill>
                  <a:srgbClr val="0E4194"/>
                </a:solidFill>
                <a:latin typeface="Roboto" panose="02000000000000000000" pitchFamily="2" charset="0"/>
              </a:rPr>
              <a:t>Integrity </a:t>
            </a:r>
            <a:r>
              <a:rPr lang="en-US" sz="1600" b="1" dirty="0">
                <a:solidFill>
                  <a:srgbClr val="0E4194"/>
                </a:solidFill>
                <a:latin typeface="Roboto" panose="02000000000000000000" pitchFamily="2" charset="0"/>
              </a:rPr>
              <a:t>and Open </a:t>
            </a:r>
            <a:r>
              <a:rPr lang="en-US" sz="1600" b="1" dirty="0" smtClean="0">
                <a:solidFill>
                  <a:srgbClr val="0E4194"/>
                </a:solidFill>
                <a:latin typeface="Roboto" panose="02000000000000000000" pitchFamily="2" charset="0"/>
              </a:rPr>
              <a:t>Science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Roboto" panose="02000000000000000000" pitchFamily="2" charset="0"/>
              </a:rPr>
              <a:t>Dates available soon</a:t>
            </a:r>
            <a:endParaRPr lang="en-US" sz="1400" dirty="0">
              <a:solidFill>
                <a:schemeClr val="tx1">
                  <a:lumMod val="65000"/>
                  <a:lumOff val="35000"/>
                </a:schemeClr>
              </a:solidFill>
              <a:latin typeface="Roboto" panose="02000000000000000000" pitchFamily="2" charset="0"/>
            </a:endParaRPr>
          </a:p>
          <a:p>
            <a:pPr marL="0" indent="0" algn="l">
              <a:buNone/>
            </a:pPr>
            <a:endParaRPr lang="en-US" sz="1600" dirty="0">
              <a:solidFill>
                <a:srgbClr val="495057"/>
              </a:solidFill>
              <a:latin typeface="Roboto" panose="02000000000000000000" pitchFamily="2" charset="0"/>
            </a:endParaRPr>
          </a:p>
          <a:p>
            <a:pPr marL="0" indent="0" algn="l">
              <a:buNone/>
            </a:pPr>
            <a:endParaRPr lang="en-US" sz="1600" b="0" i="0" dirty="0">
              <a:solidFill>
                <a:srgbClr val="495057"/>
              </a:solidFill>
              <a:effectLst/>
              <a:latin typeface="Roboto" panose="02000000000000000000" pitchFamily="2" charset="0"/>
            </a:endParaRPr>
          </a:p>
          <a:p>
            <a:pPr marL="0" indent="0">
              <a:buNone/>
            </a:pPr>
            <a:endParaRPr lang="en-GB" sz="2400" dirty="0"/>
          </a:p>
          <a:p>
            <a:pPr marL="0" indent="0">
              <a:buNone/>
            </a:pPr>
            <a:endParaRPr lang="en-US" sz="1600" dirty="0">
              <a:solidFill>
                <a:srgbClr val="212529"/>
              </a:solidFill>
              <a:latin typeface="Roboto" panose="02000000000000000000" pitchFamily="2" charset="0"/>
            </a:endParaRPr>
          </a:p>
          <a:p>
            <a:endParaRPr lang="en-GB" sz="190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CB9D82F-00FE-3F62-1BA6-DA04CFF1C8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chemeClr val="bg1">
                    <a:lumMod val="65000"/>
                  </a:schemeClr>
                </a:solidFill>
              </a:rPr>
              <a:t>Open Science as the New Normal of research? - 10 February 2025</a:t>
            </a:r>
            <a:endParaRPr lang="cs-CZ" dirty="0">
              <a:solidFill>
                <a:schemeClr val="bg1">
                  <a:lumMod val="65000"/>
                </a:schemeClr>
              </a:solidFill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65663DE-82F5-E7B2-9C50-DB6DDC26DE9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17336"/>
          <a:stretch/>
        </p:blipFill>
        <p:spPr>
          <a:xfrm>
            <a:off x="5460914" y="914852"/>
            <a:ext cx="2798490" cy="1148755"/>
          </a:xfrm>
          <a:prstGeom prst="rect">
            <a:avLst/>
          </a:prstGeom>
        </p:spPr>
      </p:pic>
      <p:sp>
        <p:nvSpPr>
          <p:cNvPr id="4" name="Rectangle 3">
            <a:hlinkClick r:id="rId4"/>
          </p:cNvPr>
          <p:cNvSpPr/>
          <p:nvPr/>
        </p:nvSpPr>
        <p:spPr>
          <a:xfrm>
            <a:off x="7315200" y="2445251"/>
            <a:ext cx="1488403" cy="1486800"/>
          </a:xfrm>
          <a:prstGeom prst="rect">
            <a:avLst/>
          </a:prstGeom>
          <a:solidFill>
            <a:srgbClr val="2C439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latin typeface="Roboto" panose="02000000000000000000"/>
              </a:rPr>
              <a:t>Register here</a:t>
            </a:r>
            <a:endParaRPr lang="en-US" sz="2400" dirty="0">
              <a:latin typeface="Roboto" panose="02000000000000000000"/>
            </a:endParaRPr>
          </a:p>
        </p:txBody>
      </p:sp>
    </p:spTree>
    <p:extLst>
      <p:ext uri="{BB962C8B-B14F-4D97-AF65-F5344CB8AC3E}">
        <p14:creationId xmlns:p14="http://schemas.microsoft.com/office/powerpoint/2010/main" val="5508705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Nadpis 6"/>
          <p:cNvSpPr>
            <a:spLocks noGrp="1"/>
          </p:cNvSpPr>
          <p:nvPr>
            <p:ph type="ctrTitle"/>
          </p:nvPr>
        </p:nvSpPr>
        <p:spPr>
          <a:xfrm>
            <a:off x="359228" y="1481178"/>
            <a:ext cx="6477703" cy="1890388"/>
          </a:xfrm>
        </p:spPr>
        <p:txBody>
          <a:bodyPr>
            <a:normAutofit/>
          </a:bodyPr>
          <a:lstStyle/>
          <a:p>
            <a:r>
              <a:rPr lang="en-US" sz="2800"/>
              <a:t>Thank you!</a:t>
            </a:r>
            <a:endParaRPr lang="cs-CZ" sz="280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Open Science as the New Normal of research? - 10 February 2025</a:t>
            </a:r>
            <a:endParaRPr lang="en-US" dirty="0"/>
          </a:p>
        </p:txBody>
      </p:sp>
      <p:sp>
        <p:nvSpPr>
          <p:cNvPr id="6" name="Podnadpis 7"/>
          <p:cNvSpPr>
            <a:spLocks noGrp="1"/>
          </p:cNvSpPr>
          <p:nvPr>
            <p:ph type="subTitle" idx="1"/>
          </p:nvPr>
        </p:nvSpPr>
        <p:spPr>
          <a:xfrm>
            <a:off x="358175" y="3728007"/>
            <a:ext cx="6476650" cy="382582"/>
          </a:xfrm>
        </p:spPr>
        <p:txBody>
          <a:bodyPr/>
          <a:lstStyle/>
          <a:p>
            <a:r>
              <a:rPr lang="it-IT" dirty="0" smtClean="0"/>
              <a:t>Sébastien Perrin (SU</a:t>
            </a:r>
            <a:r>
              <a:rPr lang="it-IT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216686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Nadpis 6"/>
          <p:cNvSpPr>
            <a:spLocks noGrp="1"/>
          </p:cNvSpPr>
          <p:nvPr>
            <p:ph type="ctrTitle"/>
          </p:nvPr>
        </p:nvSpPr>
        <p:spPr>
          <a:xfrm>
            <a:off x="359228" y="1481178"/>
            <a:ext cx="6477703" cy="1890388"/>
          </a:xfrm>
        </p:spPr>
        <p:txBody>
          <a:bodyPr>
            <a:normAutofit/>
          </a:bodyPr>
          <a:lstStyle/>
          <a:p>
            <a:r>
              <a:rPr lang="en-US" sz="2400" dirty="0" smtClean="0"/>
              <a:t>Open Science as the New Normal of Research?</a:t>
            </a:r>
            <a:br>
              <a:rPr lang="en-US" sz="2400" dirty="0" smtClean="0"/>
            </a:br>
            <a:r>
              <a:rPr lang="en-US" sz="2400" i="1" dirty="0" smtClean="0"/>
              <a:t>Introduction</a:t>
            </a:r>
            <a:endParaRPr lang="en-US" sz="2400" i="1" dirty="0"/>
          </a:p>
        </p:txBody>
      </p:sp>
      <p:sp>
        <p:nvSpPr>
          <p:cNvPr id="8" name="Podnadpis 7"/>
          <p:cNvSpPr>
            <a:spLocks noGrp="1"/>
          </p:cNvSpPr>
          <p:nvPr>
            <p:ph type="subTitle" idx="1"/>
          </p:nvPr>
        </p:nvSpPr>
        <p:spPr>
          <a:xfrm>
            <a:off x="358175" y="3728007"/>
            <a:ext cx="6476650" cy="382582"/>
          </a:xfrm>
        </p:spPr>
        <p:txBody>
          <a:bodyPr/>
          <a:lstStyle/>
          <a:p>
            <a:r>
              <a:rPr lang="it-IT" dirty="0" smtClean="0"/>
              <a:t>Sébastien Perrin (SU</a:t>
            </a:r>
            <a:r>
              <a:rPr lang="it-IT" dirty="0"/>
              <a:t>)</a:t>
            </a:r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Open Science as the New Normal of research? - 10 February 2025</a:t>
            </a:r>
            <a:endParaRPr lang="cs-CZ" dirty="0"/>
          </a:p>
        </p:txBody>
      </p:sp>
      <p:pic>
        <p:nvPicPr>
          <p:cNvPr id="2" name="Immagine 1">
            <a:extLst>
              <a:ext uri="{FF2B5EF4-FFF2-40B4-BE49-F238E27FC236}">
                <a16:creationId xmlns:a16="http://schemas.microsoft.com/office/drawing/2014/main" id="{BAA9B761-9A7F-3F08-9199-45F4EE6BB15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66940" y="4643328"/>
            <a:ext cx="838200" cy="295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427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EC48BA-252D-4227-5A63-6A32759749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4EU+ Alliance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8256A5E-7A4C-CED0-3244-942DB0DAEAF7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GB" sz="2400" dirty="0"/>
              <a:t>4EU+ is a transnational strategic university association.</a:t>
            </a:r>
          </a:p>
          <a:p>
            <a:endParaRPr lang="en-GB" sz="2400" dirty="0"/>
          </a:p>
          <a:p>
            <a:r>
              <a:rPr lang="en-GB" sz="2600"/>
              <a:t>Vision</a:t>
            </a:r>
            <a:r>
              <a:rPr lang="en-GB" sz="2600" dirty="0"/>
              <a:t>: to create one comprehensive research-intensive European University through a new quality of cooperation in</a:t>
            </a:r>
          </a:p>
          <a:p>
            <a:pPr lvl="1"/>
            <a:r>
              <a:rPr lang="en-GB" sz="2200" dirty="0"/>
              <a:t>teaching</a:t>
            </a:r>
          </a:p>
          <a:p>
            <a:pPr lvl="1"/>
            <a:r>
              <a:rPr lang="en-GB" sz="2200" dirty="0"/>
              <a:t>education </a:t>
            </a:r>
          </a:p>
          <a:p>
            <a:pPr lvl="1"/>
            <a:r>
              <a:rPr lang="en-GB" sz="2200" dirty="0"/>
              <a:t>research </a:t>
            </a:r>
          </a:p>
          <a:p>
            <a:pPr lvl="1"/>
            <a:r>
              <a:rPr lang="en-GB" sz="2200" dirty="0"/>
              <a:t>administration</a:t>
            </a:r>
          </a:p>
          <a:p>
            <a:endParaRPr lang="en-GB" sz="2600" dirty="0"/>
          </a:p>
          <a:p>
            <a:r>
              <a:rPr lang="en-GB" sz="2600"/>
              <a:t>For</a:t>
            </a:r>
            <a:r>
              <a:rPr lang="en-GB" sz="2600" dirty="0"/>
              <a:t> more: </a:t>
            </a:r>
            <a:r>
              <a:rPr lang="en-GB" sz="2600" dirty="0">
                <a:hlinkClick r:id="rId2"/>
              </a:rPr>
              <a:t>https://4euplus.eu/</a:t>
            </a:r>
            <a:r>
              <a:rPr lang="en-GB" sz="2600" dirty="0"/>
              <a:t> 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CB9D82F-00FE-3F62-1BA6-DA04CFF1C8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Open Science as the New Normal of research? - 10 February 2025</a:t>
            </a:r>
            <a:endParaRPr lang="cs-CZ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A00E7BC-F579-6952-E579-4FDE90208CD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67556" y="518326"/>
            <a:ext cx="2786330" cy="40789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1109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olo 5">
            <a:extLst>
              <a:ext uri="{FF2B5EF4-FFF2-40B4-BE49-F238E27FC236}">
                <a16:creationId xmlns:a16="http://schemas.microsoft.com/office/drawing/2014/main" id="{AA7A2D0A-FE3A-45EA-83D6-7A5CCA4059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What is open science ?</a:t>
            </a:r>
            <a:endParaRPr lang="it-IT" dirty="0"/>
          </a:p>
        </p:txBody>
      </p:sp>
      <p:sp>
        <p:nvSpPr>
          <p:cNvPr id="7" name="Segnaposto contenuto 6">
            <a:extLst>
              <a:ext uri="{FF2B5EF4-FFF2-40B4-BE49-F238E27FC236}">
                <a16:creationId xmlns:a16="http://schemas.microsoft.com/office/drawing/2014/main" id="{19A47CE4-86AF-448A-9F6A-E0D2CA4D58C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1348" y="1693952"/>
            <a:ext cx="8387622" cy="549518"/>
          </a:xfrm>
        </p:spPr>
        <p:txBody>
          <a:bodyPr>
            <a:normAutofit/>
          </a:bodyPr>
          <a:lstStyle/>
          <a:p>
            <a:r>
              <a:rPr lang="it-IT" sz="2000" dirty="0" smtClean="0"/>
              <a:t>Cultural and practical changes in research institutions</a:t>
            </a:r>
            <a:endParaRPr lang="it-IT" sz="2000" dirty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0C9E476-0FC0-4236-B85D-06FFB79595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Open Science as the New Normal of research? - 10 February 2025</a:t>
            </a:r>
            <a:endParaRPr lang="cs-CZ" dirty="0"/>
          </a:p>
        </p:txBody>
      </p:sp>
      <p:sp>
        <p:nvSpPr>
          <p:cNvPr id="8" name="Segnaposto contenuto 6">
            <a:extLst>
              <a:ext uri="{FF2B5EF4-FFF2-40B4-BE49-F238E27FC236}">
                <a16:creationId xmlns:a16="http://schemas.microsoft.com/office/drawing/2014/main" id="{19A47CE4-86AF-448A-9F6A-E0D2CA4D58C4}"/>
              </a:ext>
            </a:extLst>
          </p:cNvPr>
          <p:cNvSpPr txBox="1">
            <a:spLocks/>
          </p:cNvSpPr>
          <p:nvPr/>
        </p:nvSpPr>
        <p:spPr>
          <a:xfrm>
            <a:off x="381348" y="2246066"/>
            <a:ext cx="8387622" cy="84800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68288" indent="-268288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Wingdings" panose="05000000000000000000" pitchFamily="2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19138" indent="-261938" algn="l" defTabSz="9144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panose="05000000000000000000" pitchFamily="2" charset="2"/>
              <a:buChar char="§"/>
              <a:tabLst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14488" indent="-242888" algn="l" defTabSz="9144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62163" indent="-233363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2000" dirty="0" smtClean="0"/>
              <a:t>A set of principles highlighting openess of research results, information and processes</a:t>
            </a:r>
            <a:endParaRPr lang="it-IT" sz="2000" dirty="0"/>
          </a:p>
        </p:txBody>
      </p:sp>
      <p:sp>
        <p:nvSpPr>
          <p:cNvPr id="9" name="Segnaposto contenuto 6">
            <a:extLst>
              <a:ext uri="{FF2B5EF4-FFF2-40B4-BE49-F238E27FC236}">
                <a16:creationId xmlns:a16="http://schemas.microsoft.com/office/drawing/2014/main" id="{19A47CE4-86AF-448A-9F6A-E0D2CA4D58C4}"/>
              </a:ext>
            </a:extLst>
          </p:cNvPr>
          <p:cNvSpPr txBox="1">
            <a:spLocks/>
          </p:cNvSpPr>
          <p:nvPr/>
        </p:nvSpPr>
        <p:spPr>
          <a:xfrm>
            <a:off x="379240" y="3096669"/>
            <a:ext cx="8387622" cy="113793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68288" indent="-268288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Wingdings" panose="05000000000000000000" pitchFamily="2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19138" indent="-261938" algn="l" defTabSz="9144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panose="05000000000000000000" pitchFamily="2" charset="2"/>
              <a:buChar char="§"/>
              <a:tabLst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14488" indent="-242888" algn="l" defTabSz="9144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62163" indent="-233363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2000" dirty="0" smtClean="0"/>
              <a:t>A united philosophy that grew from different inspirations : open source movement in the 1980s, open access initiatives in the 1990s, claim for global justice from many countries</a:t>
            </a:r>
            <a:endParaRPr lang="it-IT" sz="2000" dirty="0"/>
          </a:p>
        </p:txBody>
      </p:sp>
    </p:spTree>
    <p:extLst>
      <p:ext uri="{BB962C8B-B14F-4D97-AF65-F5344CB8AC3E}">
        <p14:creationId xmlns:p14="http://schemas.microsoft.com/office/powerpoint/2010/main" val="30056051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  <p:bldP spid="8" grpId="0"/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Open science: the definition from UNESCO</a:t>
            </a:r>
            <a:endParaRPr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“Open </a:t>
            </a:r>
            <a:r>
              <a:rPr lang="en-US" sz="2000" dirty="0"/>
              <a:t>science is </a:t>
            </a:r>
            <a:r>
              <a:rPr lang="en-US" sz="2000" b="1" dirty="0">
                <a:solidFill>
                  <a:srgbClr val="009EDB"/>
                </a:solidFill>
              </a:rPr>
              <a:t>a </a:t>
            </a:r>
            <a:r>
              <a:rPr lang="en-US" sz="2000" b="1" dirty="0" smtClean="0">
                <a:solidFill>
                  <a:srgbClr val="009EDB"/>
                </a:solidFill>
              </a:rPr>
              <a:t>set </a:t>
            </a:r>
            <a:r>
              <a:rPr lang="en-US" sz="2000" b="1" dirty="0">
                <a:solidFill>
                  <a:srgbClr val="009EDB"/>
                </a:solidFill>
              </a:rPr>
              <a:t>of principles and practices </a:t>
            </a:r>
            <a:r>
              <a:rPr lang="en-US" sz="2000" dirty="0"/>
              <a:t>that aim </a:t>
            </a:r>
            <a:r>
              <a:rPr lang="en-US" sz="2000" b="1" dirty="0" smtClean="0">
                <a:solidFill>
                  <a:srgbClr val="009EDB"/>
                </a:solidFill>
              </a:rPr>
              <a:t>to make scientific research from all fields accessible to everyone </a:t>
            </a:r>
            <a:r>
              <a:rPr lang="en-US" sz="2000" dirty="0" smtClean="0"/>
              <a:t>for </a:t>
            </a:r>
            <a:r>
              <a:rPr lang="en-US" sz="2000" dirty="0"/>
              <a:t>the benefits of scientists and society as a whole. Open science is about making sure not only that scientific knowledge is accessible but also that </a:t>
            </a:r>
            <a:r>
              <a:rPr lang="en-US" sz="2000" b="1" dirty="0">
                <a:solidFill>
                  <a:srgbClr val="009EDB"/>
                </a:solidFill>
              </a:rPr>
              <a:t>the production of that knowledge itself is inclusive, equitable and sustainable</a:t>
            </a:r>
            <a:r>
              <a:rPr lang="en-US" sz="2000" dirty="0" smtClean="0"/>
              <a:t>.”</a:t>
            </a:r>
          </a:p>
          <a:p>
            <a:pPr marL="0" indent="0" algn="r">
              <a:buNone/>
            </a:pPr>
            <a:endParaRPr lang="fr-FR" sz="1050" dirty="0" smtClean="0"/>
          </a:p>
          <a:p>
            <a:pPr marL="0" indent="0" algn="r">
              <a:buNone/>
            </a:pPr>
            <a:r>
              <a:rPr lang="en-US" sz="1050" dirty="0" smtClean="0"/>
              <a:t>UNESCO Recommendation on Open Science, available at: </a:t>
            </a:r>
            <a:r>
              <a:rPr lang="fr-FR" sz="1050" dirty="0" smtClean="0">
                <a:hlinkClick r:id="rId2"/>
              </a:rPr>
              <a:t>https</a:t>
            </a:r>
            <a:r>
              <a:rPr lang="fr-FR" sz="1050" dirty="0">
                <a:hlinkClick r:id="rId2"/>
              </a:rPr>
              <a:t>://</a:t>
            </a:r>
            <a:r>
              <a:rPr lang="fr-FR" sz="1050" dirty="0" smtClean="0">
                <a:hlinkClick r:id="rId2"/>
              </a:rPr>
              <a:t>www.unesco.org/en/open-science/about</a:t>
            </a:r>
            <a:r>
              <a:rPr lang="fr-FR" sz="1050" dirty="0" smtClean="0"/>
              <a:t> </a:t>
            </a:r>
            <a:endParaRPr lang="fr-FR" sz="1050" dirty="0"/>
          </a:p>
          <a:p>
            <a:pPr marL="0" indent="0" algn="r">
              <a:buNone/>
            </a:pPr>
            <a:endParaRPr lang="fr-FR" sz="2000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Open Science as the New Normal of research? - 10 February 2025</a:t>
            </a:r>
            <a:endParaRPr lang="cs-CZ"/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6912" y="101051"/>
            <a:ext cx="3636335" cy="7798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2698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Open Science as the New Normal of research? - 10 February 2025</a:t>
            </a:r>
            <a:endParaRPr lang="it-IT"/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52627" y="-266700"/>
            <a:ext cx="4829711" cy="5689600"/>
          </a:xfrm>
          <a:prstGeom prst="rect">
            <a:avLst/>
          </a:prstGeom>
        </p:spPr>
      </p:pic>
      <p:sp>
        <p:nvSpPr>
          <p:cNvPr id="4" name="Espace réservé du contenu 2"/>
          <p:cNvSpPr txBox="1">
            <a:spLocks/>
          </p:cNvSpPr>
          <p:nvPr/>
        </p:nvSpPr>
        <p:spPr>
          <a:xfrm>
            <a:off x="381349" y="1131702"/>
            <a:ext cx="3454052" cy="2892796"/>
          </a:xfrm>
          <a:prstGeom prst="rect">
            <a:avLst/>
          </a:prstGeom>
        </p:spPr>
        <p:txBody>
          <a:bodyPr/>
          <a:lstStyle>
            <a:lvl1pPr marL="268288" indent="-268288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Wingdings" panose="05000000000000000000" pitchFamily="2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19138" indent="-261938" algn="l" defTabSz="9144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panose="05000000000000000000" pitchFamily="2" charset="2"/>
              <a:buChar char="§"/>
              <a:tabLst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14488" indent="-242888" algn="l" defTabSz="9144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62163" indent="-233363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Open science is </a:t>
            </a:r>
            <a:r>
              <a:rPr lang="en-US" b="1" dirty="0" smtClean="0"/>
              <a:t>a set of principles and practices</a:t>
            </a:r>
            <a:endParaRPr lang="fr-FR" dirty="0"/>
          </a:p>
        </p:txBody>
      </p:sp>
      <p:sp>
        <p:nvSpPr>
          <p:cNvPr id="5" name="ZoneTexte 4"/>
          <p:cNvSpPr txBox="1"/>
          <p:nvPr/>
        </p:nvSpPr>
        <p:spPr>
          <a:xfrm rot="5400000">
            <a:off x="8050488" y="4311650"/>
            <a:ext cx="1397000" cy="266700"/>
          </a:xfrm>
          <a:prstGeom prst="rect">
            <a:avLst/>
          </a:prstGeom>
        </p:spPr>
        <p:txBody>
          <a:bodyPr vert="horz" wrap="square" lIns="91440" tIns="45720" rIns="91440" bIns="45720" rtlCol="0" anchor="t" anchorCtr="0">
            <a:normAutofit/>
          </a:bodyPr>
          <a:lstStyle/>
          <a:p>
            <a:r>
              <a:rPr lang="fr-FR" sz="900" dirty="0" smtClean="0"/>
              <a:t>CC-BY-SA - UNESCO</a:t>
            </a:r>
          </a:p>
        </p:txBody>
      </p:sp>
    </p:spTree>
    <p:extLst>
      <p:ext uri="{BB962C8B-B14F-4D97-AF65-F5344CB8AC3E}">
        <p14:creationId xmlns:p14="http://schemas.microsoft.com/office/powerpoint/2010/main" val="3120361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Open Science as the New Normal of research? - 10 February 2025</a:t>
            </a:r>
            <a:endParaRPr lang="it-IT"/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52627" y="-266700"/>
            <a:ext cx="4829711" cy="5689600"/>
          </a:xfrm>
          <a:prstGeom prst="rect">
            <a:avLst/>
          </a:prstGeom>
        </p:spPr>
      </p:pic>
      <p:sp>
        <p:nvSpPr>
          <p:cNvPr id="5" name="ZoneTexte 4"/>
          <p:cNvSpPr txBox="1"/>
          <p:nvPr/>
        </p:nvSpPr>
        <p:spPr>
          <a:xfrm rot="5400000">
            <a:off x="8050488" y="4311650"/>
            <a:ext cx="1397000" cy="266700"/>
          </a:xfrm>
          <a:prstGeom prst="rect">
            <a:avLst/>
          </a:prstGeom>
        </p:spPr>
        <p:txBody>
          <a:bodyPr vert="horz" wrap="square" lIns="91440" tIns="45720" rIns="91440" bIns="45720" rtlCol="0" anchor="t" anchorCtr="0">
            <a:normAutofit/>
          </a:bodyPr>
          <a:lstStyle/>
          <a:p>
            <a:r>
              <a:rPr lang="fr-FR" sz="900" dirty="0" smtClean="0"/>
              <a:t>CC-BY-SA - UNESCO</a:t>
            </a:r>
          </a:p>
        </p:txBody>
      </p:sp>
      <p:grpSp>
        <p:nvGrpSpPr>
          <p:cNvPr id="6" name="Groupe 5">
            <a:extLst>
              <a:ext uri="{FF2B5EF4-FFF2-40B4-BE49-F238E27FC236}">
                <a16:creationId xmlns:a16="http://schemas.microsoft.com/office/drawing/2014/main" id="{A05CEDE6-79F3-D84E-B209-1D4C2FD734A3}"/>
              </a:ext>
            </a:extLst>
          </p:cNvPr>
          <p:cNvGrpSpPr/>
          <p:nvPr/>
        </p:nvGrpSpPr>
        <p:grpSpPr>
          <a:xfrm>
            <a:off x="634834" y="935666"/>
            <a:ext cx="3256682" cy="3402418"/>
            <a:chOff x="5508102" y="2328324"/>
            <a:chExt cx="3464592" cy="3914052"/>
          </a:xfrm>
        </p:grpSpPr>
        <p:grpSp>
          <p:nvGrpSpPr>
            <p:cNvPr id="7" name="Groupe 6">
              <a:extLst>
                <a:ext uri="{FF2B5EF4-FFF2-40B4-BE49-F238E27FC236}">
                  <a16:creationId xmlns:a16="http://schemas.microsoft.com/office/drawing/2014/main" id="{533996D2-AF5F-B34A-B516-C29647FA6F55}"/>
                </a:ext>
              </a:extLst>
            </p:cNvPr>
            <p:cNvGrpSpPr/>
            <p:nvPr/>
          </p:nvGrpSpPr>
          <p:grpSpPr>
            <a:xfrm>
              <a:off x="5508102" y="2328324"/>
              <a:ext cx="1130514" cy="1299441"/>
              <a:chOff x="4707283" y="3311207"/>
              <a:chExt cx="1130514" cy="1299441"/>
            </a:xfrm>
            <a:solidFill>
              <a:srgbClr val="FC5D04"/>
            </a:solidFill>
          </p:grpSpPr>
          <p:sp>
            <p:nvSpPr>
              <p:cNvPr id="20" name="Hexagone 19">
                <a:extLst>
                  <a:ext uri="{FF2B5EF4-FFF2-40B4-BE49-F238E27FC236}">
                    <a16:creationId xmlns:a16="http://schemas.microsoft.com/office/drawing/2014/main" id="{6761C8CD-2B1F-0D41-9F13-54FBF6F72222}"/>
                  </a:ext>
                </a:extLst>
              </p:cNvPr>
              <p:cNvSpPr/>
              <p:nvPr/>
            </p:nvSpPr>
            <p:spPr>
              <a:xfrm rot="5400000">
                <a:off x="4622819" y="3395671"/>
                <a:ext cx="1299441" cy="1130514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chemeClr val="bg1"/>
              </a:solidFill>
              <a:ln>
                <a:solidFill>
                  <a:srgbClr val="FC5D04"/>
                </a:solidFill>
              </a:ln>
              <a:effectLst>
                <a:outerShdw blurRad="63500" sx="102000" sy="102000" algn="ctr" rotWithShape="0">
                  <a:srgbClr val="FF0000">
                    <a:alpha val="40000"/>
                  </a:srgbClr>
                </a:outerShdw>
              </a:effectLst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rgbClr r="0" g="0" b="0"/>
              </a:fillRef>
              <a:effectRef idx="0">
                <a:schemeClr val="accent4">
                  <a:hueOff val="10080660"/>
                  <a:satOff val="-13355"/>
                  <a:lumOff val="-6311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21" name="Hexagone 4">
                <a:extLst>
                  <a:ext uri="{FF2B5EF4-FFF2-40B4-BE49-F238E27FC236}">
                    <a16:creationId xmlns:a16="http://schemas.microsoft.com/office/drawing/2014/main" id="{E73C0A74-DDA2-CA49-BF73-723F6539ECB5}"/>
                  </a:ext>
                </a:extLst>
              </p:cNvPr>
              <p:cNvSpPr txBox="1"/>
              <p:nvPr/>
            </p:nvSpPr>
            <p:spPr>
              <a:xfrm>
                <a:off x="4883454" y="3513703"/>
                <a:ext cx="778170" cy="89444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41910" tIns="41910" rIns="41910" bIns="41910" numCol="1" spcCol="1270" anchor="ctr" anchorCtr="0">
                <a:noAutofit/>
              </a:bodyPr>
              <a:lstStyle/>
              <a:p>
                <a:pPr marL="0" lvl="0" indent="0" algn="ctr" defTabSz="466725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None/>
                </a:pPr>
                <a:r>
                  <a:rPr lang="fr-FR" sz="1000" b="1" kern="1200" dirty="0">
                    <a:solidFill>
                      <a:srgbClr val="002060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OPEN</a:t>
                </a:r>
              </a:p>
              <a:p>
                <a:pPr marL="0" lvl="0" indent="0" algn="ctr" defTabSz="466725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None/>
                </a:pPr>
                <a:r>
                  <a:rPr lang="fr-FR" sz="1000" b="1" dirty="0">
                    <a:solidFill>
                      <a:srgbClr val="002060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ACCESS</a:t>
                </a:r>
                <a:endParaRPr lang="fr-FR" sz="1000" b="1" kern="1200" dirty="0">
                  <a:solidFill>
                    <a:srgbClr val="002060"/>
                  </a:solidFill>
                  <a:latin typeface="Verdana" panose="020B0604030504040204" pitchFamily="34" charset="0"/>
                  <a:ea typeface="Verdana" panose="020B0604030504040204" pitchFamily="34" charset="0"/>
                </a:endParaRPr>
              </a:p>
            </p:txBody>
          </p:sp>
        </p:grpSp>
        <p:grpSp>
          <p:nvGrpSpPr>
            <p:cNvPr id="8" name="Groupe 7">
              <a:extLst>
                <a:ext uri="{FF2B5EF4-FFF2-40B4-BE49-F238E27FC236}">
                  <a16:creationId xmlns:a16="http://schemas.microsoft.com/office/drawing/2014/main" id="{DAECA676-35C5-2A43-B8C2-B8D8BA88AEDE}"/>
                </a:ext>
              </a:extLst>
            </p:cNvPr>
            <p:cNvGrpSpPr/>
            <p:nvPr/>
          </p:nvGrpSpPr>
          <p:grpSpPr>
            <a:xfrm>
              <a:off x="6675028" y="3017436"/>
              <a:ext cx="1130514" cy="1299441"/>
              <a:chOff x="5928239" y="1105274"/>
              <a:chExt cx="1130514" cy="1299441"/>
            </a:xfrm>
            <a:solidFill>
              <a:srgbClr val="0070C0"/>
            </a:solidFill>
          </p:grpSpPr>
          <p:sp>
            <p:nvSpPr>
              <p:cNvPr id="18" name="Hexagone 17">
                <a:extLst>
                  <a:ext uri="{FF2B5EF4-FFF2-40B4-BE49-F238E27FC236}">
                    <a16:creationId xmlns:a16="http://schemas.microsoft.com/office/drawing/2014/main" id="{D8AB7191-A441-6340-8530-E0914303330C}"/>
                  </a:ext>
                </a:extLst>
              </p:cNvPr>
              <p:cNvSpPr/>
              <p:nvPr/>
            </p:nvSpPr>
            <p:spPr>
              <a:xfrm rot="5400000">
                <a:off x="5843775" y="1189738"/>
                <a:ext cx="1299441" cy="1130514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chemeClr val="bg1"/>
              </a:solidFill>
              <a:ln>
                <a:solidFill>
                  <a:srgbClr val="0070C0"/>
                </a:solidFill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4">
                  <a:hueOff val="5040330"/>
                  <a:satOff val="-6677"/>
                  <a:lumOff val="-3155"/>
                  <a:alphaOff val="0"/>
                </a:schemeClr>
              </a:fillRef>
              <a:effectRef idx="0">
                <a:schemeClr val="accent4">
                  <a:hueOff val="5040330"/>
                  <a:satOff val="-6677"/>
                  <a:lumOff val="-3155"/>
                  <a:alphaOff val="0"/>
                </a:schemeClr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fr-FR" sz="1000" dirty="0"/>
              </a:p>
            </p:txBody>
          </p:sp>
          <p:sp>
            <p:nvSpPr>
              <p:cNvPr id="19" name="Hexagone 4">
                <a:extLst>
                  <a:ext uri="{FF2B5EF4-FFF2-40B4-BE49-F238E27FC236}">
                    <a16:creationId xmlns:a16="http://schemas.microsoft.com/office/drawing/2014/main" id="{3C68D27B-3DA8-C449-834F-A392F5D764E6}"/>
                  </a:ext>
                </a:extLst>
              </p:cNvPr>
              <p:cNvSpPr txBox="1"/>
              <p:nvPr/>
            </p:nvSpPr>
            <p:spPr>
              <a:xfrm>
                <a:off x="6104410" y="1307771"/>
                <a:ext cx="778170" cy="894449"/>
              </a:xfrm>
              <a:prstGeom prst="rect">
                <a:avLst/>
              </a:prstGeom>
              <a:noFill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0" tIns="0" rIns="0" bIns="0" numCol="1" spcCol="1270" anchor="ctr" anchorCtr="0">
                <a:noAutofit/>
              </a:bodyPr>
              <a:lstStyle/>
              <a:p>
                <a:pPr marL="0" lvl="0" indent="0" algn="ctr" defTabSz="466725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None/>
                </a:pPr>
                <a:r>
                  <a:rPr lang="fr-FR" sz="1000" b="1" kern="1200" dirty="0">
                    <a:solidFill>
                      <a:srgbClr val="002060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OPEN DATA</a:t>
                </a:r>
              </a:p>
            </p:txBody>
          </p:sp>
        </p:grpSp>
        <p:grpSp>
          <p:nvGrpSpPr>
            <p:cNvPr id="9" name="Groupe 8">
              <a:extLst>
                <a:ext uri="{FF2B5EF4-FFF2-40B4-BE49-F238E27FC236}">
                  <a16:creationId xmlns:a16="http://schemas.microsoft.com/office/drawing/2014/main" id="{5481AF94-780B-6045-A77D-7FDF197500A7}"/>
                </a:ext>
              </a:extLst>
            </p:cNvPr>
            <p:cNvGrpSpPr/>
            <p:nvPr/>
          </p:nvGrpSpPr>
          <p:grpSpPr>
            <a:xfrm>
              <a:off x="5508102" y="3634366"/>
              <a:ext cx="1130514" cy="1299441"/>
              <a:chOff x="5928239" y="1105274"/>
              <a:chExt cx="1130514" cy="1299441"/>
            </a:xfrm>
            <a:solidFill>
              <a:srgbClr val="7030A0"/>
            </a:solidFill>
          </p:grpSpPr>
          <p:sp>
            <p:nvSpPr>
              <p:cNvPr id="16" name="Hexagone 15">
                <a:extLst>
                  <a:ext uri="{FF2B5EF4-FFF2-40B4-BE49-F238E27FC236}">
                    <a16:creationId xmlns:a16="http://schemas.microsoft.com/office/drawing/2014/main" id="{AB575FBD-7EEE-4847-B15D-10B172F2F853}"/>
                  </a:ext>
                </a:extLst>
              </p:cNvPr>
              <p:cNvSpPr/>
              <p:nvPr/>
            </p:nvSpPr>
            <p:spPr>
              <a:xfrm rot="5400000">
                <a:off x="5843775" y="1189738"/>
                <a:ext cx="1299441" cy="1130514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chemeClr val="bg1"/>
              </a:solidFill>
              <a:ln>
                <a:solidFill>
                  <a:srgbClr val="7030A0"/>
                </a:solidFill>
              </a:ln>
              <a:effectLst>
                <a:outerShdw blurRad="63500" sx="102000" sy="102000" algn="ctr" rotWithShape="0">
                  <a:srgbClr val="7030A0">
                    <a:alpha val="40000"/>
                  </a:srgbClr>
                </a:outerShdw>
              </a:effectLst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4">
                  <a:hueOff val="5040330"/>
                  <a:satOff val="-6677"/>
                  <a:lumOff val="-3155"/>
                  <a:alphaOff val="0"/>
                </a:schemeClr>
              </a:fillRef>
              <a:effectRef idx="0">
                <a:schemeClr val="accent4">
                  <a:hueOff val="5040330"/>
                  <a:satOff val="-6677"/>
                  <a:lumOff val="-3155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17" name="Hexagone 4">
                <a:extLst>
                  <a:ext uri="{FF2B5EF4-FFF2-40B4-BE49-F238E27FC236}">
                    <a16:creationId xmlns:a16="http://schemas.microsoft.com/office/drawing/2014/main" id="{B05B1406-CFAC-CD46-9475-6235C3B99BBD}"/>
                  </a:ext>
                </a:extLst>
              </p:cNvPr>
              <p:cNvSpPr txBox="1"/>
              <p:nvPr/>
            </p:nvSpPr>
            <p:spPr>
              <a:xfrm>
                <a:off x="6104410" y="1307771"/>
                <a:ext cx="778170" cy="89444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0" tIns="0" rIns="0" bIns="0" numCol="1" spcCol="1270" anchor="ctr" anchorCtr="0">
                <a:noAutofit/>
              </a:bodyPr>
              <a:lstStyle/>
              <a:p>
                <a:pPr marL="0" lvl="0" indent="0" algn="ctr" defTabSz="466725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None/>
                </a:pPr>
                <a:r>
                  <a:rPr lang="fr-FR" sz="1000" b="1" kern="1200" dirty="0">
                    <a:solidFill>
                      <a:srgbClr val="002060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OPEN PEER REVIEW</a:t>
                </a:r>
              </a:p>
            </p:txBody>
          </p:sp>
        </p:grpSp>
        <p:grpSp>
          <p:nvGrpSpPr>
            <p:cNvPr id="10" name="Groupe 9">
              <a:extLst>
                <a:ext uri="{FF2B5EF4-FFF2-40B4-BE49-F238E27FC236}">
                  <a16:creationId xmlns:a16="http://schemas.microsoft.com/office/drawing/2014/main" id="{5AF5A542-6FA9-CE46-8133-F498A72734DD}"/>
                </a:ext>
              </a:extLst>
            </p:cNvPr>
            <p:cNvGrpSpPr/>
            <p:nvPr/>
          </p:nvGrpSpPr>
          <p:grpSpPr>
            <a:xfrm>
              <a:off x="5508102" y="4942935"/>
              <a:ext cx="1130514" cy="1299441"/>
              <a:chOff x="4099144" y="43252"/>
              <a:chExt cx="1130514" cy="1299441"/>
            </a:xfrm>
          </p:grpSpPr>
          <p:sp>
            <p:nvSpPr>
              <p:cNvPr id="14" name="Hexagone 13">
                <a:extLst>
                  <a:ext uri="{FF2B5EF4-FFF2-40B4-BE49-F238E27FC236}">
                    <a16:creationId xmlns:a16="http://schemas.microsoft.com/office/drawing/2014/main" id="{895F0772-D0EF-F64B-8315-527AAD4783B4}"/>
                  </a:ext>
                </a:extLst>
              </p:cNvPr>
              <p:cNvSpPr/>
              <p:nvPr/>
            </p:nvSpPr>
            <p:spPr>
              <a:xfrm rot="5400000">
                <a:off x="4014680" y="127716"/>
                <a:ext cx="1299441" cy="1130514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chemeClr val="bg1"/>
              </a:solidFill>
              <a:ln>
                <a:solidFill>
                  <a:srgbClr val="00B050"/>
                </a:solidFill>
              </a:ln>
              <a:effectLst>
                <a:outerShdw blurRad="63500" sx="102000" sy="102000" algn="ctr" rotWithShape="0">
                  <a:srgbClr val="00B050">
                    <a:alpha val="40000"/>
                  </a:srgbClr>
                </a:outerShdw>
              </a:effectLst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4">
                  <a:hueOff val="1680110"/>
                  <a:satOff val="-2226"/>
                  <a:lumOff val="-1052"/>
                  <a:alphaOff val="0"/>
                </a:schemeClr>
              </a:fillRef>
              <a:effectRef idx="0">
                <a:schemeClr val="accent4">
                  <a:hueOff val="1680110"/>
                  <a:satOff val="-2226"/>
                  <a:lumOff val="-1052"/>
                  <a:alphaOff val="0"/>
                </a:schemeClr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fr-FR" sz="1000" dirty="0"/>
              </a:p>
            </p:txBody>
          </p:sp>
          <p:sp>
            <p:nvSpPr>
              <p:cNvPr id="15" name="Hexagone 4">
                <a:extLst>
                  <a:ext uri="{FF2B5EF4-FFF2-40B4-BE49-F238E27FC236}">
                    <a16:creationId xmlns:a16="http://schemas.microsoft.com/office/drawing/2014/main" id="{FE2D7CBA-0F32-5749-B424-A3F510EA891B}"/>
                  </a:ext>
                </a:extLst>
              </p:cNvPr>
              <p:cNvSpPr txBox="1"/>
              <p:nvPr/>
            </p:nvSpPr>
            <p:spPr>
              <a:xfrm>
                <a:off x="4275315" y="245749"/>
                <a:ext cx="778170" cy="89444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0" tIns="0" rIns="0" bIns="0" numCol="1" spcCol="1270" anchor="ctr" anchorCtr="0">
                <a:noAutofit/>
              </a:bodyPr>
              <a:lstStyle/>
              <a:p>
                <a:pPr marL="0" lvl="0" indent="0" algn="ctr" defTabSz="466725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None/>
                </a:pPr>
                <a:r>
                  <a:rPr lang="fr-FR" sz="1000" b="1" kern="1200" dirty="0">
                    <a:solidFill>
                      <a:srgbClr val="002060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CITIZEN SCIENCE</a:t>
                </a:r>
              </a:p>
            </p:txBody>
          </p:sp>
        </p:grpSp>
        <p:grpSp>
          <p:nvGrpSpPr>
            <p:cNvPr id="11" name="Groupe 10">
              <a:extLst>
                <a:ext uri="{FF2B5EF4-FFF2-40B4-BE49-F238E27FC236}">
                  <a16:creationId xmlns:a16="http://schemas.microsoft.com/office/drawing/2014/main" id="{7AD6EEEA-430B-8E43-8454-8ADA070F3969}"/>
                </a:ext>
              </a:extLst>
            </p:cNvPr>
            <p:cNvGrpSpPr/>
            <p:nvPr/>
          </p:nvGrpSpPr>
          <p:grpSpPr>
            <a:xfrm>
              <a:off x="7842180" y="3017436"/>
              <a:ext cx="1130514" cy="1299441"/>
              <a:chOff x="4707283" y="5517140"/>
              <a:chExt cx="1130514" cy="1299441"/>
            </a:xfrm>
            <a:solidFill>
              <a:srgbClr val="002060"/>
            </a:solidFill>
          </p:grpSpPr>
          <p:sp>
            <p:nvSpPr>
              <p:cNvPr id="12" name="Hexagone 11">
                <a:extLst>
                  <a:ext uri="{FF2B5EF4-FFF2-40B4-BE49-F238E27FC236}">
                    <a16:creationId xmlns:a16="http://schemas.microsoft.com/office/drawing/2014/main" id="{0F574012-D712-AA40-A9A2-62D7ECDC0617}"/>
                  </a:ext>
                </a:extLst>
              </p:cNvPr>
              <p:cNvSpPr/>
              <p:nvPr/>
            </p:nvSpPr>
            <p:spPr>
              <a:xfrm rot="5400000">
                <a:off x="4622819" y="5601604"/>
                <a:ext cx="1299441" cy="1130514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chemeClr val="bg1"/>
              </a:solidFill>
              <a:ln>
                <a:solidFill>
                  <a:srgbClr val="002060"/>
                </a:solidFill>
              </a:ln>
              <a:effectLst>
                <a:outerShdw blurRad="63500" sx="102000" sy="102000" algn="ctr" rotWithShape="0">
                  <a:srgbClr val="002060">
                    <a:alpha val="40000"/>
                  </a:srgbClr>
                </a:outerShdw>
              </a:effectLst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rgbClr r="0" g="0" b="0"/>
              </a:fillRef>
              <a:effectRef idx="0">
                <a:schemeClr val="accent4">
                  <a:hueOff val="16801100"/>
                  <a:satOff val="-22258"/>
                  <a:lumOff val="-10518"/>
                  <a:alphaOff val="0"/>
                </a:schemeClr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fr-FR" sz="1000" dirty="0"/>
              </a:p>
            </p:txBody>
          </p:sp>
          <p:sp>
            <p:nvSpPr>
              <p:cNvPr id="13" name="Hexagone 4">
                <a:extLst>
                  <a:ext uri="{FF2B5EF4-FFF2-40B4-BE49-F238E27FC236}">
                    <a16:creationId xmlns:a16="http://schemas.microsoft.com/office/drawing/2014/main" id="{ABF4CEE6-63B0-E34A-A2CC-BFCB783B8DFE}"/>
                  </a:ext>
                </a:extLst>
              </p:cNvPr>
              <p:cNvSpPr txBox="1"/>
              <p:nvPr/>
            </p:nvSpPr>
            <p:spPr>
              <a:xfrm>
                <a:off x="4883454" y="5719637"/>
                <a:ext cx="778170" cy="894449"/>
              </a:xfrm>
              <a:prstGeom prst="rect">
                <a:avLst/>
              </a:prstGeom>
              <a:noFill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0" tIns="0" rIns="0" bIns="0" numCol="1" spcCol="1270" anchor="ctr" anchorCtr="0">
                <a:noAutofit/>
              </a:bodyPr>
              <a:lstStyle/>
              <a:p>
                <a:pPr marL="0" lvl="0" indent="0" algn="ctr" defTabSz="440055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None/>
                </a:pPr>
                <a:r>
                  <a:rPr lang="fr-FR" sz="1000" b="1" kern="1200" dirty="0">
                    <a:solidFill>
                      <a:srgbClr val="002060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OPEN SOURCE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374498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F6022B7-0A1B-4088-8DE7-A213CBE07C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chemeClr val="bg1">
                    <a:lumMod val="65000"/>
                  </a:schemeClr>
                </a:solidFill>
              </a:rPr>
              <a:t>Open Science as the New Normal of research? - 10 February 2025</a:t>
            </a:r>
            <a:endParaRPr lang="cs-CZ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2" name="Rettangolo 1">
            <a:extLst>
              <a:ext uri="{FF2B5EF4-FFF2-40B4-BE49-F238E27FC236}">
                <a16:creationId xmlns:a16="http://schemas.microsoft.com/office/drawing/2014/main" id="{6320A5B2-0DA3-0AB0-4F09-E1DC27698107}"/>
              </a:ext>
            </a:extLst>
          </p:cNvPr>
          <p:cNvSpPr/>
          <p:nvPr/>
        </p:nvSpPr>
        <p:spPr>
          <a:xfrm>
            <a:off x="449451" y="705173"/>
            <a:ext cx="2094420" cy="3742841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Open science </a:t>
            </a:r>
          </a:p>
          <a:p>
            <a:pPr algn="ctr"/>
            <a:r>
              <a:rPr lang="en-US" b="1" dirty="0" smtClean="0"/>
              <a:t>for </a:t>
            </a:r>
          </a:p>
          <a:p>
            <a:pPr algn="ctr"/>
            <a:r>
              <a:rPr lang="en-US" b="1" dirty="0" smtClean="0"/>
              <a:t>society</a:t>
            </a:r>
            <a:endParaRPr lang="it-IT" b="1" dirty="0"/>
          </a:p>
        </p:txBody>
      </p:sp>
      <p:pic>
        <p:nvPicPr>
          <p:cNvPr id="10" name="Image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5918" y="1300855"/>
            <a:ext cx="2408664" cy="2408664"/>
          </a:xfrm>
          <a:prstGeom prst="rect">
            <a:avLst/>
          </a:prstGeom>
        </p:spPr>
      </p:pic>
      <p:sp>
        <p:nvSpPr>
          <p:cNvPr id="12" name="ZoneTexte 11"/>
          <p:cNvSpPr txBox="1"/>
          <p:nvPr/>
        </p:nvSpPr>
        <p:spPr>
          <a:xfrm>
            <a:off x="3126606" y="1235539"/>
            <a:ext cx="1412737" cy="429975"/>
          </a:xfrm>
          <a:prstGeom prst="rect">
            <a:avLst/>
          </a:prstGeom>
        </p:spPr>
        <p:txBody>
          <a:bodyPr vert="horz" wrap="square" lIns="91440" tIns="45720" rIns="91440" bIns="45720" rtlCol="0" anchor="t" anchorCtr="0">
            <a:normAutofit fontScale="92500"/>
          </a:bodyPr>
          <a:lstStyle/>
          <a:p>
            <a:r>
              <a:rPr lang="fr-FR" b="1" cap="small" dirty="0" err="1" smtClean="0">
                <a:solidFill>
                  <a:srgbClr val="002060"/>
                </a:solidFill>
              </a:rPr>
              <a:t>Democracy</a:t>
            </a:r>
            <a:endParaRPr lang="fr-FR" b="1" cap="small" dirty="0" smtClean="0">
              <a:solidFill>
                <a:srgbClr val="002060"/>
              </a:solidFill>
            </a:endParaRPr>
          </a:p>
        </p:txBody>
      </p:sp>
      <p:sp>
        <p:nvSpPr>
          <p:cNvPr id="13" name="ZoneTexte 12"/>
          <p:cNvSpPr txBox="1"/>
          <p:nvPr/>
        </p:nvSpPr>
        <p:spPr>
          <a:xfrm>
            <a:off x="7475333" y="1235539"/>
            <a:ext cx="1412737" cy="429975"/>
          </a:xfrm>
          <a:prstGeom prst="rect">
            <a:avLst/>
          </a:prstGeom>
        </p:spPr>
        <p:txBody>
          <a:bodyPr vert="horz" wrap="square" lIns="91440" tIns="45720" rIns="91440" bIns="45720" rtlCol="0" anchor="t" anchorCtr="0">
            <a:normAutofit/>
          </a:bodyPr>
          <a:lstStyle/>
          <a:p>
            <a:r>
              <a:rPr lang="fr-FR" b="1" cap="small" dirty="0" err="1" smtClean="0">
                <a:solidFill>
                  <a:srgbClr val="002060"/>
                </a:solidFill>
              </a:rPr>
              <a:t>Ecology</a:t>
            </a:r>
            <a:endParaRPr lang="fr-FR" b="1" cap="small" dirty="0" smtClean="0">
              <a:solidFill>
                <a:srgbClr val="002060"/>
              </a:solidFill>
            </a:endParaRPr>
          </a:p>
        </p:txBody>
      </p:sp>
      <p:sp>
        <p:nvSpPr>
          <p:cNvPr id="14" name="ZoneTexte 13"/>
          <p:cNvSpPr txBox="1"/>
          <p:nvPr/>
        </p:nvSpPr>
        <p:spPr>
          <a:xfrm>
            <a:off x="3171348" y="3644202"/>
            <a:ext cx="1412737" cy="429975"/>
          </a:xfrm>
          <a:prstGeom prst="rect">
            <a:avLst/>
          </a:prstGeom>
        </p:spPr>
        <p:txBody>
          <a:bodyPr vert="horz" wrap="square" lIns="91440" tIns="45720" rIns="91440" bIns="45720" rtlCol="0" anchor="t" anchorCtr="0">
            <a:normAutofit/>
          </a:bodyPr>
          <a:lstStyle/>
          <a:p>
            <a:r>
              <a:rPr lang="fr-FR" b="1" cap="small" dirty="0" err="1" smtClean="0">
                <a:solidFill>
                  <a:srgbClr val="002060"/>
                </a:solidFill>
              </a:rPr>
              <a:t>Integrity</a:t>
            </a:r>
            <a:endParaRPr lang="fr-FR" b="1" cap="small" dirty="0" smtClean="0">
              <a:solidFill>
                <a:srgbClr val="002060"/>
              </a:solidFill>
            </a:endParaRPr>
          </a:p>
        </p:txBody>
      </p:sp>
      <p:sp>
        <p:nvSpPr>
          <p:cNvPr id="15" name="ZoneTexte 14"/>
          <p:cNvSpPr txBox="1"/>
          <p:nvPr/>
        </p:nvSpPr>
        <p:spPr>
          <a:xfrm>
            <a:off x="7388248" y="3644202"/>
            <a:ext cx="1412737" cy="429975"/>
          </a:xfrm>
          <a:prstGeom prst="rect">
            <a:avLst/>
          </a:prstGeom>
        </p:spPr>
        <p:txBody>
          <a:bodyPr vert="horz" wrap="square" lIns="91440" tIns="45720" rIns="91440" bIns="45720" rtlCol="0" anchor="t" anchorCtr="0">
            <a:normAutofit/>
          </a:bodyPr>
          <a:lstStyle>
            <a:defPPr>
              <a:defRPr lang="cs-CZ"/>
            </a:defPPr>
            <a:lvl1pPr>
              <a:defRPr b="1" cap="small">
                <a:solidFill>
                  <a:srgbClr val="002060"/>
                </a:solidFill>
              </a:defRPr>
            </a:lvl1pPr>
          </a:lstStyle>
          <a:p>
            <a:r>
              <a:rPr lang="fr-FR" dirty="0" err="1"/>
              <a:t>Efficiency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464811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Democracy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377138" y="1707061"/>
            <a:ext cx="3801069" cy="2890222"/>
          </a:xfrm>
        </p:spPr>
        <p:txBody>
          <a:bodyPr>
            <a:normAutofit/>
          </a:bodyPr>
          <a:lstStyle/>
          <a:p>
            <a:r>
              <a:rPr lang="fr-FR" sz="2000" dirty="0" err="1" smtClean="0"/>
              <a:t>Need</a:t>
            </a:r>
            <a:r>
              <a:rPr lang="fr-FR" sz="2000" dirty="0" smtClean="0"/>
              <a:t> for </a:t>
            </a:r>
            <a:r>
              <a:rPr lang="fr-FR" sz="2000" dirty="0" err="1" smtClean="0"/>
              <a:t>reliable</a:t>
            </a:r>
            <a:r>
              <a:rPr lang="fr-FR" sz="2000" dirty="0" smtClean="0"/>
              <a:t> information</a:t>
            </a:r>
          </a:p>
          <a:p>
            <a:r>
              <a:rPr lang="fr-FR" sz="2000" dirty="0" err="1" smtClean="0"/>
              <a:t>Necessity</a:t>
            </a:r>
            <a:r>
              <a:rPr lang="fr-FR" sz="2000" dirty="0" smtClean="0"/>
              <a:t> to </a:t>
            </a:r>
            <a:r>
              <a:rPr lang="fr-FR" sz="2000" dirty="0" err="1" smtClean="0"/>
              <a:t>develop</a:t>
            </a:r>
            <a:r>
              <a:rPr lang="fr-FR" sz="2000" dirty="0" smtClean="0"/>
              <a:t> </a:t>
            </a:r>
            <a:r>
              <a:rPr lang="fr-FR" sz="2000" dirty="0" err="1" smtClean="0"/>
              <a:t>democratic</a:t>
            </a:r>
            <a:r>
              <a:rPr lang="fr-FR" sz="2000" dirty="0" smtClean="0"/>
              <a:t> practices for </a:t>
            </a:r>
            <a:r>
              <a:rPr lang="fr-FR" sz="2000" dirty="0" err="1" smtClean="0"/>
              <a:t>climate</a:t>
            </a:r>
            <a:r>
              <a:rPr lang="fr-FR" sz="2000" dirty="0" smtClean="0"/>
              <a:t>, </a:t>
            </a:r>
            <a:r>
              <a:rPr lang="fr-FR" sz="2000" dirty="0" err="1" smtClean="0"/>
              <a:t>ecology</a:t>
            </a:r>
            <a:r>
              <a:rPr lang="fr-FR" sz="2000" dirty="0" smtClean="0"/>
              <a:t> and </a:t>
            </a:r>
            <a:r>
              <a:rPr lang="fr-FR" sz="2000" dirty="0" err="1" smtClean="0"/>
              <a:t>health</a:t>
            </a:r>
            <a:endParaRPr lang="fr-FR" sz="2000" dirty="0"/>
          </a:p>
        </p:txBody>
      </p:sp>
      <p:pic>
        <p:nvPicPr>
          <p:cNvPr id="6" name="Espace réservé du contenu 5"/>
          <p:cNvPicPr>
            <a:picLocks noGrp="1" noChangeAspect="1"/>
          </p:cNvPicPr>
          <p:nvPr>
            <p:ph sz="half" idx="2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4200"/>
          <a:stretch/>
        </p:blipFill>
        <p:spPr>
          <a:xfrm>
            <a:off x="4357688" y="692082"/>
            <a:ext cx="4494212" cy="3430058"/>
          </a:xfrm>
        </p:spPr>
      </p:pic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Open Science as the New Normal of research? - 10 February 2025</a:t>
            </a:r>
            <a:endParaRPr lang="cs-CZ" dirty="0"/>
          </a:p>
        </p:txBody>
      </p:sp>
      <p:sp>
        <p:nvSpPr>
          <p:cNvPr id="7" name="ZoneTexte 6"/>
          <p:cNvSpPr txBox="1"/>
          <p:nvPr/>
        </p:nvSpPr>
        <p:spPr>
          <a:xfrm>
            <a:off x="4357688" y="4152900"/>
            <a:ext cx="4075112" cy="226296"/>
          </a:xfrm>
          <a:prstGeom prst="rect">
            <a:avLst/>
          </a:prstGeom>
        </p:spPr>
        <p:txBody>
          <a:bodyPr vert="horz" wrap="square" lIns="91440" tIns="45720" rIns="91440" bIns="45720" rtlCol="0" anchor="t" anchorCtr="0">
            <a:noAutofit/>
          </a:bodyPr>
          <a:lstStyle/>
          <a:p>
            <a:r>
              <a:rPr lang="fr-FR" sz="900" dirty="0" smtClean="0"/>
              <a:t>March for Science in 2017, United States – Picture </a:t>
            </a:r>
            <a:r>
              <a:rPr lang="fr-FR" sz="900" dirty="0" err="1" smtClean="0"/>
              <a:t>from</a:t>
            </a:r>
            <a:r>
              <a:rPr lang="fr-FR" sz="900" dirty="0" smtClean="0"/>
              <a:t> rawpixel.com</a:t>
            </a:r>
          </a:p>
        </p:txBody>
      </p:sp>
    </p:spTree>
    <p:extLst>
      <p:ext uri="{BB962C8B-B14F-4D97-AF65-F5344CB8AC3E}">
        <p14:creationId xmlns:p14="http://schemas.microsoft.com/office/powerpoint/2010/main" val="2442450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over">
  <a:themeElements>
    <a:clrScheme name="4eu COLORS">
      <a:dk1>
        <a:sysClr val="windowText" lastClr="000000"/>
      </a:dk1>
      <a:lt1>
        <a:sysClr val="window" lastClr="FFFFFF"/>
      </a:lt1>
      <a:dk2>
        <a:srgbClr val="2C4390"/>
      </a:dk2>
      <a:lt2>
        <a:srgbClr val="B3BFE2"/>
      </a:lt2>
      <a:accent1>
        <a:srgbClr val="CD1719"/>
      </a:accent1>
      <a:accent2>
        <a:srgbClr val="E89900"/>
      </a:accent2>
      <a:accent3>
        <a:srgbClr val="9BB520"/>
      </a:accent3>
      <a:accent4>
        <a:srgbClr val="009BD3"/>
      </a:accent4>
      <a:accent5>
        <a:srgbClr val="9A4077"/>
      </a:accent5>
      <a:accent6>
        <a:srgbClr val="9D9D9D"/>
      </a:accent6>
      <a:hlink>
        <a:srgbClr val="009BD3"/>
      </a:hlink>
      <a:folHlink>
        <a:srgbClr val="9D9D9D"/>
      </a:folHlink>
    </a:clrScheme>
    <a:fontScheme name="Office – klasické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ystému Office">
  <a:themeElements>
    <a:clrScheme name="4eu COLORS">
      <a:dk1>
        <a:sysClr val="windowText" lastClr="000000"/>
      </a:dk1>
      <a:lt1>
        <a:sysClr val="window" lastClr="FFFFFF"/>
      </a:lt1>
      <a:dk2>
        <a:srgbClr val="2C4390"/>
      </a:dk2>
      <a:lt2>
        <a:srgbClr val="B3BFE2"/>
      </a:lt2>
      <a:accent1>
        <a:srgbClr val="CD1719"/>
      </a:accent1>
      <a:accent2>
        <a:srgbClr val="E89900"/>
      </a:accent2>
      <a:accent3>
        <a:srgbClr val="9BB520"/>
      </a:accent3>
      <a:accent4>
        <a:srgbClr val="009BD3"/>
      </a:accent4>
      <a:accent5>
        <a:srgbClr val="9A4077"/>
      </a:accent5>
      <a:accent6>
        <a:srgbClr val="9D9D9D"/>
      </a:accent6>
      <a:hlink>
        <a:srgbClr val="009BD3"/>
      </a:hlink>
      <a:folHlink>
        <a:srgbClr val="9D9D9D"/>
      </a:folHlink>
    </a:clrScheme>
    <a:fontScheme name="Office – klasické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/>
      <a:bodyPr vert="horz" lIns="91440" tIns="45720" rIns="91440" bIns="45720" rtlCol="0" anchor="t" anchorCtr="0">
        <a:normAutofit/>
      </a:bodyPr>
      <a:lstStyle>
        <a:defPPr>
          <a:defRPr dirty="0" smtClean="0"/>
        </a:defPPr>
      </a:lstStyle>
    </a:txDef>
  </a:objectDefaults>
  <a:extraClrSchemeLst/>
</a:theme>
</file>

<file path=ppt/theme/theme3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B462CF47B04044419335D0BDC30A0D12" ma:contentTypeVersion="17" ma:contentTypeDescription="Vytvoří nový dokument" ma:contentTypeScope="" ma:versionID="478f3159333ebbe8e7cdb4c00dec7d4c">
  <xsd:schema xmlns:xsd="http://www.w3.org/2001/XMLSchema" xmlns:xs="http://www.w3.org/2001/XMLSchema" xmlns:p="http://schemas.microsoft.com/office/2006/metadata/properties" xmlns:ns3="c9748d33-cf74-46ff-befd-170a0331f759" xmlns:ns4="ed8a3544-af12-4121-ba22-de533962fba8" targetNamespace="http://schemas.microsoft.com/office/2006/metadata/properties" ma:root="true" ma:fieldsID="5bfb50b28d887f87e4ee58c63ab20ba2" ns3:_="" ns4:_="">
    <xsd:import namespace="c9748d33-cf74-46ff-befd-170a0331f759"/>
    <xsd:import namespace="ed8a3544-af12-4121-ba22-de533962fba8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AutoKeyPoints" minOccurs="0"/>
                <xsd:element ref="ns3:MediaServiceKeyPoints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DateTaken" minOccurs="0"/>
                <xsd:element ref="ns3:_activity" minOccurs="0"/>
                <xsd:element ref="ns3:MediaLengthInSeconds" minOccurs="0"/>
                <xsd:element ref="ns3:MediaServiceObjectDetectorVersions" minOccurs="0"/>
                <xsd:element ref="ns3:MediaServiceSearchProperties" minOccurs="0"/>
                <xsd:element ref="ns3:MediaServiceSystemTag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748d33-cf74-46ff-befd-170a0331f75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5" nillable="true" ma:displayName="Tags" ma:internalName="MediaServiceAutoTags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9" nillable="true" ma:displayName="MediaServiceDateTaken" ma:hidden="true" ma:internalName="MediaServiceDateTaken" ma:readOnly="true">
      <xsd:simpleType>
        <xsd:restriction base="dms:Text"/>
      </xsd:simpleType>
    </xsd:element>
    <xsd:element name="_activity" ma:index="20" nillable="true" ma:displayName="_activity" ma:hidden="true" ma:internalName="_activity">
      <xsd:simpleType>
        <xsd:restriction base="dms:Note"/>
      </xsd:simpleType>
    </xsd:element>
    <xsd:element name="MediaLengthInSeconds" ma:index="21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bjectDetectorVersions" ma:index="2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3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SystemTags" ma:index="24" nillable="true" ma:displayName="MediaServiceSystemTags" ma:hidden="true" ma:internalName="MediaServiceSystemTag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d8a3544-af12-4121-ba22-de533962fba8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dílí se s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dílené s podrobnostmi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2" nillable="true" ma:displayName="Hodnota hash upozornění na sdílení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 obsahu"/>
        <xsd:element ref="dc:title" minOccurs="0" maxOccurs="1" ma:index="4" ma:displayName="Nadpis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c9748d33-cf74-46ff-befd-170a0331f759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A0C6270F-FEA1-4633-90A3-1FEC4EC69698}">
  <ds:schemaRefs>
    <ds:schemaRef ds:uri="c9748d33-cf74-46ff-befd-170a0331f759"/>
    <ds:schemaRef ds:uri="ed8a3544-af12-4121-ba22-de533962fba8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2.xml><?xml version="1.0" encoding="utf-8"?>
<ds:datastoreItem xmlns:ds="http://schemas.openxmlformats.org/officeDocument/2006/customXml" ds:itemID="{0BD595EC-FBC3-48C9-A1FC-1ED4D67C617F}">
  <ds:schemaRefs>
    <ds:schemaRef ds:uri="ed8a3544-af12-4121-ba22-de533962fba8"/>
    <ds:schemaRef ds:uri="http://schemas.microsoft.com/office/2006/documentManagement/types"/>
    <ds:schemaRef ds:uri="http://schemas.microsoft.com/office/2006/metadata/properties"/>
    <ds:schemaRef ds:uri="http://schemas.openxmlformats.org/package/2006/metadata/core-properties"/>
    <ds:schemaRef ds:uri="http://www.w3.org/XML/1998/namespace"/>
    <ds:schemaRef ds:uri="http://purl.org/dc/elements/1.1/"/>
    <ds:schemaRef ds:uri="http://schemas.microsoft.com/office/infopath/2007/PartnerControls"/>
    <ds:schemaRef ds:uri="c9748d33-cf74-46ff-befd-170a0331f759"/>
    <ds:schemaRef ds:uri="http://purl.org/dc/dcmitype/"/>
    <ds:schemaRef ds:uri="http://purl.org/dc/terms/"/>
  </ds:schemaRefs>
</ds:datastoreItem>
</file>

<file path=customXml/itemProps3.xml><?xml version="1.0" encoding="utf-8"?>
<ds:datastoreItem xmlns:ds="http://schemas.openxmlformats.org/officeDocument/2006/customXml" ds:itemID="{6985F951-A047-4997-A210-EE4E7E1D72CA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4eu+-powerpoint (2)</Template>
  <TotalTime>4456</TotalTime>
  <Words>765</Words>
  <Application>Microsoft Office PowerPoint</Application>
  <PresentationFormat>Affichage à l'écran (16:9)</PresentationFormat>
  <Paragraphs>106</Paragraphs>
  <Slides>15</Slides>
  <Notes>9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2</vt:i4>
      </vt:variant>
      <vt:variant>
        <vt:lpstr>Titres des diapositives</vt:lpstr>
      </vt:variant>
      <vt:variant>
        <vt:i4>15</vt:i4>
      </vt:variant>
    </vt:vector>
  </HeadingPairs>
  <TitlesOfParts>
    <vt:vector size="22" baseType="lpstr">
      <vt:lpstr>Arial</vt:lpstr>
      <vt:lpstr>Calibri</vt:lpstr>
      <vt:lpstr>Roboto</vt:lpstr>
      <vt:lpstr>Verdana</vt:lpstr>
      <vt:lpstr>Wingdings</vt:lpstr>
      <vt:lpstr>Cover</vt:lpstr>
      <vt:lpstr>Motiv systému Office</vt:lpstr>
      <vt:lpstr>Welcome! :-) Please turn off your microphones and cameras. We will start shortly. Session will be recorded.</vt:lpstr>
      <vt:lpstr>Open Science as the New Normal of Research? Introduction</vt:lpstr>
      <vt:lpstr>4EU+ Alliance</vt:lpstr>
      <vt:lpstr>What is open science ?</vt:lpstr>
      <vt:lpstr>Open science: the definition from UNESCO</vt:lpstr>
      <vt:lpstr>Présentation PowerPoint</vt:lpstr>
      <vt:lpstr>Présentation PowerPoint</vt:lpstr>
      <vt:lpstr>Présentation PowerPoint</vt:lpstr>
      <vt:lpstr>Democracy</vt:lpstr>
      <vt:lpstr>Ecology</vt:lpstr>
      <vt:lpstr>Integrity</vt:lpstr>
      <vt:lpstr>Efficiency</vt:lpstr>
      <vt:lpstr>Today we explore open science in close relation with academic publication:</vt:lpstr>
      <vt:lpstr>Four specialised online workshops</vt:lpstr>
      <vt:lpstr>Thank you!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New European University Alliance</dc:title>
  <dc:creator>katarzyna.scieranska</dc:creator>
  <cp:lastModifiedBy>PERRIN Sebastien</cp:lastModifiedBy>
  <cp:revision>59</cp:revision>
  <dcterms:created xsi:type="dcterms:W3CDTF">2023-08-30T09:42:58Z</dcterms:created>
  <dcterms:modified xsi:type="dcterms:W3CDTF">2025-02-11T13:31:17Z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0x010100B462CF47B04044419335D0BDC30A0D12</vt:lpwstr>
  </property>
  <property fmtid="{D5CDD505-2E9C-101B-9397-08002B2CF9AE}" pid="3" name="MediaServiceImageTags">
    <vt:lpwstr/>
  </property>
</Properties>
</file>