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Lst>
  <p:sldSz cx="7556500" cy="10693400"/>
  <p:notesSz cx="6858000" cy="9144000"/>
  <p:embeddedFontLst>
    <p:embeddedFont>
      <p:font typeface="Antonio Bold" charset="1" panose="02000803000000000000"/>
      <p:regular r:id="rId7"/>
    </p:embeddedFont>
    <p:embeddedFont>
      <p:font typeface="PT Serif Bold" charset="1" panose="020A0703040505020204"/>
      <p:regular r:id="rId8"/>
    </p:embeddedFont>
    <p:embeddedFont>
      <p:font typeface="Canva Sans" charset="1" panose="020B0503030501040103"/>
      <p:regular r:id="rId9"/>
    </p:embeddedFont>
    <p:embeddedFont>
      <p:font typeface="Canva Sans Bold" charset="1" panose="020B0803030501040103"/>
      <p:regular r:id="rId10"/>
    </p:embeddedFont>
    <p:embeddedFont>
      <p:font typeface="Antonio Ultra-Bold" charset="1" panose="02000803000000000000"/>
      <p:regular r:id="rId11"/>
    </p:embeddedFont>
    <p:embeddedFont>
      <p:font typeface="Lora Bold" charset="1" panose="00000800000000000000"/>
      <p:regular r:id="rId1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jpeg" Type="http://schemas.openxmlformats.org/officeDocument/2006/relationships/image"/><Relationship Id="rId11" Target="../media/image10.jpeg" Type="http://schemas.openxmlformats.org/officeDocument/2006/relationships/image"/><Relationship Id="rId12" Target="../media/image11.png" Type="http://schemas.openxmlformats.org/officeDocument/2006/relationships/image"/><Relationship Id="rId13" Target="../media/image12.png" Type="http://schemas.openxmlformats.org/officeDocument/2006/relationships/image"/><Relationship Id="rId14" Target="../media/image13.png" Type="http://schemas.openxmlformats.org/officeDocument/2006/relationships/image"/><Relationship Id="rId15" Target="../media/image14.png" Type="http://schemas.openxmlformats.org/officeDocument/2006/relationships/image"/><Relationship Id="rId16" Target="../media/image15.svg" Type="http://schemas.openxmlformats.org/officeDocument/2006/relationships/image"/><Relationship Id="rId17" Target="../media/image16.jpeg" Type="http://schemas.openxmlformats.org/officeDocument/2006/relationships/image"/><Relationship Id="rId18" Target="../media/image17.jpeg" Type="http://schemas.openxmlformats.org/officeDocument/2006/relationships/image"/><Relationship Id="rId19" Target="../media/image18.png" Type="http://schemas.openxmlformats.org/officeDocument/2006/relationships/image"/><Relationship Id="rId2" Target="../media/image1.jpeg" Type="http://schemas.openxmlformats.org/officeDocument/2006/relationships/image"/><Relationship Id="rId20" Target="../media/image19.svg" Type="http://schemas.openxmlformats.org/officeDocument/2006/relationships/image"/><Relationship Id="rId3" Target="../media/image2.jpe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C9E265"/>
        </a:solidFill>
      </p:bgPr>
    </p:bg>
    <p:spTree>
      <p:nvGrpSpPr>
        <p:cNvPr id="1" name=""/>
        <p:cNvGrpSpPr/>
        <p:nvPr/>
      </p:nvGrpSpPr>
      <p:grpSpPr>
        <a:xfrm>
          <a:off x="0" y="0"/>
          <a:ext cx="0" cy="0"/>
          <a:chOff x="0" y="0"/>
          <a:chExt cx="0" cy="0"/>
        </a:xfrm>
      </p:grpSpPr>
      <p:sp>
        <p:nvSpPr>
          <p:cNvPr name="Freeform 2" id="2"/>
          <p:cNvSpPr/>
          <p:nvPr/>
        </p:nvSpPr>
        <p:spPr>
          <a:xfrm flipH="false" flipV="false" rot="-484560">
            <a:off x="1746236" y="7898334"/>
            <a:ext cx="1501449" cy="1990015"/>
          </a:xfrm>
          <a:custGeom>
            <a:avLst/>
            <a:gdLst/>
            <a:ahLst/>
            <a:cxnLst/>
            <a:rect r="r" b="b" t="t" l="l"/>
            <a:pathLst>
              <a:path h="1990015" w="1501449">
                <a:moveTo>
                  <a:pt x="0" y="0"/>
                </a:moveTo>
                <a:lnTo>
                  <a:pt x="1501448" y="0"/>
                </a:lnTo>
                <a:lnTo>
                  <a:pt x="1501448" y="1990015"/>
                </a:lnTo>
                <a:lnTo>
                  <a:pt x="0" y="1990015"/>
                </a:lnTo>
                <a:lnTo>
                  <a:pt x="0" y="0"/>
                </a:lnTo>
                <a:close/>
              </a:path>
            </a:pathLst>
          </a:custGeom>
          <a:blipFill>
            <a:blip r:embed="rId2"/>
            <a:stretch>
              <a:fillRect l="0" t="0" r="0" b="0"/>
            </a:stretch>
          </a:blipFill>
        </p:spPr>
      </p:sp>
      <p:sp>
        <p:nvSpPr>
          <p:cNvPr name="Freeform 3" id="3"/>
          <p:cNvSpPr/>
          <p:nvPr/>
        </p:nvSpPr>
        <p:spPr>
          <a:xfrm flipH="false" flipV="false" rot="0">
            <a:off x="3200360" y="7694888"/>
            <a:ext cx="1518719" cy="1679403"/>
          </a:xfrm>
          <a:custGeom>
            <a:avLst/>
            <a:gdLst/>
            <a:ahLst/>
            <a:cxnLst/>
            <a:rect r="r" b="b" t="t" l="l"/>
            <a:pathLst>
              <a:path h="1679403" w="1518719">
                <a:moveTo>
                  <a:pt x="0" y="0"/>
                </a:moveTo>
                <a:lnTo>
                  <a:pt x="1518719" y="0"/>
                </a:lnTo>
                <a:lnTo>
                  <a:pt x="1518719" y="1679403"/>
                </a:lnTo>
                <a:lnTo>
                  <a:pt x="0" y="1679403"/>
                </a:lnTo>
                <a:lnTo>
                  <a:pt x="0" y="0"/>
                </a:lnTo>
                <a:close/>
              </a:path>
            </a:pathLst>
          </a:custGeom>
          <a:blipFill>
            <a:blip r:embed="rId3"/>
            <a:stretch>
              <a:fillRect l="0" t="0" r="0" b="0"/>
            </a:stretch>
          </a:blipFill>
        </p:spPr>
      </p:sp>
      <p:sp>
        <p:nvSpPr>
          <p:cNvPr name="AutoShape 4" id="4"/>
          <p:cNvSpPr/>
          <p:nvPr/>
        </p:nvSpPr>
        <p:spPr>
          <a:xfrm rot="0">
            <a:off x="2496960" y="6946448"/>
            <a:ext cx="3401798" cy="952314"/>
          </a:xfrm>
          <a:prstGeom prst="rect">
            <a:avLst/>
          </a:prstGeom>
          <a:solidFill>
            <a:srgbClr val="F4EFE8"/>
          </a:solidFill>
        </p:spPr>
      </p:sp>
      <p:sp>
        <p:nvSpPr>
          <p:cNvPr name="AutoShape 5" id="5"/>
          <p:cNvSpPr/>
          <p:nvPr/>
        </p:nvSpPr>
        <p:spPr>
          <a:xfrm rot="0">
            <a:off x="2496960" y="4275156"/>
            <a:ext cx="3421440" cy="1175266"/>
          </a:xfrm>
          <a:prstGeom prst="rect">
            <a:avLst/>
          </a:prstGeom>
          <a:solidFill>
            <a:srgbClr val="F4EFE8"/>
          </a:solidFill>
        </p:spPr>
      </p:sp>
      <p:sp>
        <p:nvSpPr>
          <p:cNvPr name="AutoShape 6" id="6"/>
          <p:cNvSpPr/>
          <p:nvPr/>
        </p:nvSpPr>
        <p:spPr>
          <a:xfrm rot="0">
            <a:off x="1800146" y="5610802"/>
            <a:ext cx="3421440" cy="1175266"/>
          </a:xfrm>
          <a:prstGeom prst="rect">
            <a:avLst/>
          </a:prstGeom>
          <a:solidFill>
            <a:srgbClr val="FFDE59"/>
          </a:solidFill>
        </p:spPr>
      </p:sp>
      <p:sp>
        <p:nvSpPr>
          <p:cNvPr name="AutoShape 7" id="7"/>
          <p:cNvSpPr/>
          <p:nvPr/>
        </p:nvSpPr>
        <p:spPr>
          <a:xfrm rot="0">
            <a:off x="1800146" y="2982278"/>
            <a:ext cx="3421440" cy="1175266"/>
          </a:xfrm>
          <a:prstGeom prst="rect">
            <a:avLst/>
          </a:prstGeom>
          <a:solidFill>
            <a:srgbClr val="FFDE59"/>
          </a:solidFill>
        </p:spPr>
      </p:sp>
      <p:sp>
        <p:nvSpPr>
          <p:cNvPr name="AutoShape 8" id="8"/>
          <p:cNvSpPr/>
          <p:nvPr/>
        </p:nvSpPr>
        <p:spPr>
          <a:xfrm rot="0">
            <a:off x="2496960" y="1646632"/>
            <a:ext cx="3421440" cy="1175266"/>
          </a:xfrm>
          <a:prstGeom prst="rect">
            <a:avLst/>
          </a:prstGeom>
          <a:solidFill>
            <a:srgbClr val="E6E6E6"/>
          </a:solidFill>
        </p:spPr>
      </p:sp>
      <p:sp>
        <p:nvSpPr>
          <p:cNvPr name="Freeform 9" id="9"/>
          <p:cNvSpPr/>
          <p:nvPr/>
        </p:nvSpPr>
        <p:spPr>
          <a:xfrm flipH="false" flipV="false" rot="0">
            <a:off x="4176472" y="5704488"/>
            <a:ext cx="903513" cy="987937"/>
          </a:xfrm>
          <a:custGeom>
            <a:avLst/>
            <a:gdLst/>
            <a:ahLst/>
            <a:cxnLst/>
            <a:rect r="r" b="b" t="t" l="l"/>
            <a:pathLst>
              <a:path h="987937" w="903513">
                <a:moveTo>
                  <a:pt x="0" y="0"/>
                </a:moveTo>
                <a:lnTo>
                  <a:pt x="903513" y="0"/>
                </a:lnTo>
                <a:lnTo>
                  <a:pt x="903513" y="987937"/>
                </a:lnTo>
                <a:lnTo>
                  <a:pt x="0" y="98793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10" id="10"/>
          <p:cNvSpPr/>
          <p:nvPr/>
        </p:nvSpPr>
        <p:spPr>
          <a:xfrm flipV="true">
            <a:off x="3277928" y="870638"/>
            <a:ext cx="2640299" cy="21373"/>
          </a:xfrm>
          <a:prstGeom prst="line">
            <a:avLst/>
          </a:prstGeom>
          <a:ln cap="flat" w="38100">
            <a:solidFill>
              <a:srgbClr val="3B3A3A"/>
            </a:solidFill>
            <a:prstDash val="solid"/>
            <a:headEnd type="none" len="sm" w="sm"/>
            <a:tailEnd type="none" len="sm" w="sm"/>
          </a:ln>
        </p:spPr>
      </p:sp>
      <p:sp>
        <p:nvSpPr>
          <p:cNvPr name="AutoShape 11" id="11"/>
          <p:cNvSpPr/>
          <p:nvPr/>
        </p:nvSpPr>
        <p:spPr>
          <a:xfrm flipV="true">
            <a:off x="1883323" y="10253628"/>
            <a:ext cx="3421440" cy="21384"/>
          </a:xfrm>
          <a:prstGeom prst="line">
            <a:avLst/>
          </a:prstGeom>
          <a:ln cap="flat" w="38100">
            <a:solidFill>
              <a:srgbClr val="3B3A3A"/>
            </a:solidFill>
            <a:prstDash val="solid"/>
            <a:headEnd type="none" len="sm" w="sm"/>
            <a:tailEnd type="none" len="sm" w="sm"/>
          </a:ln>
        </p:spPr>
      </p:sp>
      <p:sp>
        <p:nvSpPr>
          <p:cNvPr name="Freeform 12" id="12"/>
          <p:cNvSpPr/>
          <p:nvPr/>
        </p:nvSpPr>
        <p:spPr>
          <a:xfrm flipH="false" flipV="false" rot="1078185">
            <a:off x="5033913" y="4445740"/>
            <a:ext cx="541433" cy="834099"/>
          </a:xfrm>
          <a:custGeom>
            <a:avLst/>
            <a:gdLst/>
            <a:ahLst/>
            <a:cxnLst/>
            <a:rect r="r" b="b" t="t" l="l"/>
            <a:pathLst>
              <a:path h="834099" w="541433">
                <a:moveTo>
                  <a:pt x="0" y="0"/>
                </a:moveTo>
                <a:lnTo>
                  <a:pt x="541433" y="0"/>
                </a:lnTo>
                <a:lnTo>
                  <a:pt x="541433" y="834099"/>
                </a:lnTo>
                <a:lnTo>
                  <a:pt x="0" y="83409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3" id="13"/>
          <p:cNvSpPr/>
          <p:nvPr/>
        </p:nvSpPr>
        <p:spPr>
          <a:xfrm flipH="false" flipV="false" rot="0">
            <a:off x="4266215" y="3118180"/>
            <a:ext cx="905727" cy="903463"/>
          </a:xfrm>
          <a:custGeom>
            <a:avLst/>
            <a:gdLst/>
            <a:ahLst/>
            <a:cxnLst/>
            <a:rect r="r" b="b" t="t" l="l"/>
            <a:pathLst>
              <a:path h="903463" w="905727">
                <a:moveTo>
                  <a:pt x="0" y="0"/>
                </a:moveTo>
                <a:lnTo>
                  <a:pt x="905728" y="0"/>
                </a:lnTo>
                <a:lnTo>
                  <a:pt x="905728" y="903463"/>
                </a:lnTo>
                <a:lnTo>
                  <a:pt x="0" y="90346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4" id="14"/>
          <p:cNvSpPr/>
          <p:nvPr/>
        </p:nvSpPr>
        <p:spPr>
          <a:xfrm flipH="false" flipV="false" rot="571703">
            <a:off x="4642362" y="1904745"/>
            <a:ext cx="1059162" cy="754653"/>
          </a:xfrm>
          <a:custGeom>
            <a:avLst/>
            <a:gdLst/>
            <a:ahLst/>
            <a:cxnLst/>
            <a:rect r="r" b="b" t="t" l="l"/>
            <a:pathLst>
              <a:path h="754653" w="1059162">
                <a:moveTo>
                  <a:pt x="0" y="0"/>
                </a:moveTo>
                <a:lnTo>
                  <a:pt x="1059161" y="0"/>
                </a:lnTo>
                <a:lnTo>
                  <a:pt x="1059161" y="754653"/>
                </a:lnTo>
                <a:lnTo>
                  <a:pt x="0" y="754653"/>
                </a:lnTo>
                <a:lnTo>
                  <a:pt x="0" y="0"/>
                </a:lnTo>
                <a:close/>
              </a:path>
            </a:pathLst>
          </a:custGeom>
          <a:blipFill>
            <a:blip r:embed="rId10"/>
            <a:stretch>
              <a:fillRect l="0" t="0" r="0" b="0"/>
            </a:stretch>
          </a:blipFill>
        </p:spPr>
      </p:sp>
      <p:sp>
        <p:nvSpPr>
          <p:cNvPr name="TextBox 15" id="15"/>
          <p:cNvSpPr txBox="true"/>
          <p:nvPr/>
        </p:nvSpPr>
        <p:spPr>
          <a:xfrm rot="0">
            <a:off x="2928671" y="1046387"/>
            <a:ext cx="3421440" cy="448190"/>
          </a:xfrm>
          <a:prstGeom prst="rect">
            <a:avLst/>
          </a:prstGeom>
        </p:spPr>
        <p:txBody>
          <a:bodyPr anchor="t" rtlCol="false" tIns="0" lIns="0" bIns="0" rIns="0">
            <a:spAutoFit/>
          </a:bodyPr>
          <a:lstStyle/>
          <a:p>
            <a:pPr algn="ctr">
              <a:lnSpc>
                <a:spcPts val="3519"/>
              </a:lnSpc>
            </a:pPr>
            <a:r>
              <a:rPr lang="en-US" b="true" sz="3086">
                <a:solidFill>
                  <a:srgbClr val="3B3A3A"/>
                </a:solidFill>
                <a:latin typeface="Antonio Bold"/>
                <a:ea typeface="Antonio Bold"/>
                <a:cs typeface="Antonio Bold"/>
                <a:sym typeface="Antonio Bold"/>
              </a:rPr>
              <a:t>VORHERSAGE</a:t>
            </a:r>
          </a:p>
        </p:txBody>
      </p:sp>
      <p:sp>
        <p:nvSpPr>
          <p:cNvPr name="Freeform 16" id="16"/>
          <p:cNvSpPr/>
          <p:nvPr/>
        </p:nvSpPr>
        <p:spPr>
          <a:xfrm flipH="false" flipV="false" rot="0">
            <a:off x="1620216" y="10502623"/>
            <a:ext cx="814748" cy="209491"/>
          </a:xfrm>
          <a:custGeom>
            <a:avLst/>
            <a:gdLst/>
            <a:ahLst/>
            <a:cxnLst/>
            <a:rect r="r" b="b" t="t" l="l"/>
            <a:pathLst>
              <a:path h="209491" w="814748">
                <a:moveTo>
                  <a:pt x="0" y="0"/>
                </a:moveTo>
                <a:lnTo>
                  <a:pt x="814748" y="0"/>
                </a:lnTo>
                <a:lnTo>
                  <a:pt x="814748" y="209491"/>
                </a:lnTo>
                <a:lnTo>
                  <a:pt x="0" y="209491"/>
                </a:lnTo>
                <a:lnTo>
                  <a:pt x="0" y="0"/>
                </a:lnTo>
                <a:close/>
              </a:path>
            </a:pathLst>
          </a:custGeom>
          <a:blipFill>
            <a:blip r:embed="rId11"/>
            <a:stretch>
              <a:fillRect l="0" t="-25834" r="0" b="-25834"/>
            </a:stretch>
          </a:blipFill>
        </p:spPr>
      </p:sp>
      <p:sp>
        <p:nvSpPr>
          <p:cNvPr name="Freeform 17" id="17"/>
          <p:cNvSpPr/>
          <p:nvPr/>
        </p:nvSpPr>
        <p:spPr>
          <a:xfrm flipH="false" flipV="false" rot="0">
            <a:off x="5153223" y="10502623"/>
            <a:ext cx="745535" cy="189377"/>
          </a:xfrm>
          <a:custGeom>
            <a:avLst/>
            <a:gdLst/>
            <a:ahLst/>
            <a:cxnLst/>
            <a:rect r="r" b="b" t="t" l="l"/>
            <a:pathLst>
              <a:path h="189377" w="745535">
                <a:moveTo>
                  <a:pt x="0" y="0"/>
                </a:moveTo>
                <a:lnTo>
                  <a:pt x="745535" y="0"/>
                </a:lnTo>
                <a:lnTo>
                  <a:pt x="745535" y="189377"/>
                </a:lnTo>
                <a:lnTo>
                  <a:pt x="0" y="189377"/>
                </a:lnTo>
                <a:lnTo>
                  <a:pt x="0" y="0"/>
                </a:lnTo>
                <a:close/>
              </a:path>
            </a:pathLst>
          </a:custGeom>
          <a:blipFill>
            <a:blip r:embed="rId12"/>
            <a:stretch>
              <a:fillRect l="-30164" t="-12093" r="0" b="0"/>
            </a:stretch>
          </a:blipFill>
        </p:spPr>
      </p:sp>
      <p:sp>
        <p:nvSpPr>
          <p:cNvPr name="Freeform 18" id="18"/>
          <p:cNvSpPr/>
          <p:nvPr/>
        </p:nvSpPr>
        <p:spPr>
          <a:xfrm flipH="false" flipV="false" rot="0">
            <a:off x="1641600" y="449064"/>
            <a:ext cx="1427360" cy="1553589"/>
          </a:xfrm>
          <a:custGeom>
            <a:avLst/>
            <a:gdLst/>
            <a:ahLst/>
            <a:cxnLst/>
            <a:rect r="r" b="b" t="t" l="l"/>
            <a:pathLst>
              <a:path h="1553589" w="1427360">
                <a:moveTo>
                  <a:pt x="0" y="0"/>
                </a:moveTo>
                <a:lnTo>
                  <a:pt x="1427360" y="0"/>
                </a:lnTo>
                <a:lnTo>
                  <a:pt x="1427360" y="1553589"/>
                </a:lnTo>
                <a:lnTo>
                  <a:pt x="0" y="1553589"/>
                </a:lnTo>
                <a:lnTo>
                  <a:pt x="0" y="0"/>
                </a:lnTo>
                <a:close/>
              </a:path>
            </a:pathLst>
          </a:custGeom>
          <a:blipFill>
            <a:blip r:embed="rId13"/>
            <a:stretch>
              <a:fillRect l="0" t="0" r="0" b="0"/>
            </a:stretch>
          </a:blipFill>
        </p:spPr>
      </p:sp>
      <p:sp>
        <p:nvSpPr>
          <p:cNvPr name="Freeform 19" id="19"/>
          <p:cNvSpPr/>
          <p:nvPr/>
        </p:nvSpPr>
        <p:spPr>
          <a:xfrm flipH="false" flipV="false" rot="0">
            <a:off x="1641600" y="53940"/>
            <a:ext cx="1474099" cy="1356171"/>
          </a:xfrm>
          <a:custGeom>
            <a:avLst/>
            <a:gdLst/>
            <a:ahLst/>
            <a:cxnLst/>
            <a:rect r="r" b="b" t="t" l="l"/>
            <a:pathLst>
              <a:path h="1356171" w="1474099">
                <a:moveTo>
                  <a:pt x="0" y="0"/>
                </a:moveTo>
                <a:lnTo>
                  <a:pt x="1474099" y="0"/>
                </a:lnTo>
                <a:lnTo>
                  <a:pt x="1474099" y="1356171"/>
                </a:lnTo>
                <a:lnTo>
                  <a:pt x="0" y="1356171"/>
                </a:lnTo>
                <a:lnTo>
                  <a:pt x="0" y="0"/>
                </a:lnTo>
                <a:close/>
              </a:path>
            </a:pathLst>
          </a:custGeom>
          <a:blipFill>
            <a:blip r:embed="rId14"/>
            <a:stretch>
              <a:fillRect l="0" t="0" r="0" b="0"/>
            </a:stretch>
          </a:blipFill>
        </p:spPr>
      </p:sp>
      <p:sp>
        <p:nvSpPr>
          <p:cNvPr name="Freeform 20" id="20"/>
          <p:cNvSpPr/>
          <p:nvPr/>
        </p:nvSpPr>
        <p:spPr>
          <a:xfrm flipH="false" flipV="false" rot="0">
            <a:off x="4997476" y="6700095"/>
            <a:ext cx="845060" cy="1198667"/>
          </a:xfrm>
          <a:custGeom>
            <a:avLst/>
            <a:gdLst/>
            <a:ahLst/>
            <a:cxnLst/>
            <a:rect r="r" b="b" t="t" l="l"/>
            <a:pathLst>
              <a:path h="1198667" w="845060">
                <a:moveTo>
                  <a:pt x="0" y="0"/>
                </a:moveTo>
                <a:lnTo>
                  <a:pt x="845060" y="0"/>
                </a:lnTo>
                <a:lnTo>
                  <a:pt x="845060" y="1198667"/>
                </a:lnTo>
                <a:lnTo>
                  <a:pt x="0" y="1198667"/>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1" id="21"/>
          <p:cNvSpPr/>
          <p:nvPr/>
        </p:nvSpPr>
        <p:spPr>
          <a:xfrm flipH="false" flipV="false" rot="919176">
            <a:off x="4584362" y="7982947"/>
            <a:ext cx="1274449" cy="1836070"/>
          </a:xfrm>
          <a:custGeom>
            <a:avLst/>
            <a:gdLst/>
            <a:ahLst/>
            <a:cxnLst/>
            <a:rect r="r" b="b" t="t" l="l"/>
            <a:pathLst>
              <a:path h="1836070" w="1274449">
                <a:moveTo>
                  <a:pt x="0" y="0"/>
                </a:moveTo>
                <a:lnTo>
                  <a:pt x="1274449" y="0"/>
                </a:lnTo>
                <a:lnTo>
                  <a:pt x="1274449" y="1836070"/>
                </a:lnTo>
                <a:lnTo>
                  <a:pt x="0" y="1836070"/>
                </a:lnTo>
                <a:lnTo>
                  <a:pt x="0" y="0"/>
                </a:lnTo>
                <a:close/>
              </a:path>
            </a:pathLst>
          </a:custGeom>
          <a:blipFill>
            <a:blip r:embed="rId17"/>
            <a:stretch>
              <a:fillRect l="0" t="0" r="0" b="0"/>
            </a:stretch>
          </a:blipFill>
        </p:spPr>
      </p:sp>
      <p:sp>
        <p:nvSpPr>
          <p:cNvPr name="Freeform 22" id="22"/>
          <p:cNvSpPr/>
          <p:nvPr/>
        </p:nvSpPr>
        <p:spPr>
          <a:xfrm flipH="false" flipV="false" rot="0">
            <a:off x="2761141" y="8844816"/>
            <a:ext cx="2396526" cy="1117747"/>
          </a:xfrm>
          <a:custGeom>
            <a:avLst/>
            <a:gdLst/>
            <a:ahLst/>
            <a:cxnLst/>
            <a:rect r="r" b="b" t="t" l="l"/>
            <a:pathLst>
              <a:path h="1117747" w="2396526">
                <a:moveTo>
                  <a:pt x="0" y="0"/>
                </a:moveTo>
                <a:lnTo>
                  <a:pt x="2396526" y="0"/>
                </a:lnTo>
                <a:lnTo>
                  <a:pt x="2396526" y="1117748"/>
                </a:lnTo>
                <a:lnTo>
                  <a:pt x="0" y="1117748"/>
                </a:lnTo>
                <a:lnTo>
                  <a:pt x="0" y="0"/>
                </a:lnTo>
                <a:close/>
              </a:path>
            </a:pathLst>
          </a:custGeom>
          <a:blipFill>
            <a:blip r:embed="rId18"/>
            <a:stretch>
              <a:fillRect l="0" t="0" r="0" b="0"/>
            </a:stretch>
          </a:blipFill>
        </p:spPr>
      </p:sp>
      <p:sp>
        <p:nvSpPr>
          <p:cNvPr name="TextBox 23" id="23"/>
          <p:cNvSpPr txBox="true"/>
          <p:nvPr/>
        </p:nvSpPr>
        <p:spPr>
          <a:xfrm rot="0">
            <a:off x="2568978" y="2448736"/>
            <a:ext cx="2584245" cy="128563"/>
          </a:xfrm>
          <a:prstGeom prst="rect">
            <a:avLst/>
          </a:prstGeom>
        </p:spPr>
        <p:txBody>
          <a:bodyPr anchor="t" rtlCol="false" tIns="0" lIns="0" bIns="0" rIns="0">
            <a:spAutoFit/>
          </a:bodyPr>
          <a:lstStyle/>
          <a:p>
            <a:pPr algn="l">
              <a:lnSpc>
                <a:spcPts val="1100"/>
              </a:lnSpc>
            </a:pPr>
          </a:p>
        </p:txBody>
      </p:sp>
      <p:sp>
        <p:nvSpPr>
          <p:cNvPr name="TextBox 24" id="24"/>
          <p:cNvSpPr txBox="true"/>
          <p:nvPr/>
        </p:nvSpPr>
        <p:spPr>
          <a:xfrm rot="0">
            <a:off x="3630264" y="133133"/>
            <a:ext cx="2288136" cy="612812"/>
          </a:xfrm>
          <a:prstGeom prst="rect">
            <a:avLst/>
          </a:prstGeom>
        </p:spPr>
        <p:txBody>
          <a:bodyPr anchor="t" rtlCol="false" tIns="0" lIns="0" bIns="0" rIns="0">
            <a:spAutoFit/>
          </a:bodyPr>
          <a:lstStyle/>
          <a:p>
            <a:pPr algn="ctr">
              <a:lnSpc>
                <a:spcPts val="1605"/>
              </a:lnSpc>
            </a:pPr>
            <a:r>
              <a:rPr lang="en-US" b="true" sz="1234">
                <a:solidFill>
                  <a:srgbClr val="3B3A3A"/>
                </a:solidFill>
                <a:latin typeface="PT Serif Bold"/>
                <a:ea typeface="PT Serif Bold"/>
                <a:cs typeface="PT Serif Bold"/>
                <a:sym typeface="PT Serif Bold"/>
              </a:rPr>
              <a:t>Diese Strategie hilft dir, eine Vorstellung vom Text zu entwickeln, bevor du ihn liest.</a:t>
            </a:r>
          </a:p>
        </p:txBody>
      </p:sp>
      <p:sp>
        <p:nvSpPr>
          <p:cNvPr name="TextBox 25" id="25"/>
          <p:cNvSpPr txBox="true"/>
          <p:nvPr/>
        </p:nvSpPr>
        <p:spPr>
          <a:xfrm rot="0">
            <a:off x="2553488" y="7809829"/>
            <a:ext cx="2364964" cy="170066"/>
          </a:xfrm>
          <a:prstGeom prst="rect">
            <a:avLst/>
          </a:prstGeom>
        </p:spPr>
        <p:txBody>
          <a:bodyPr anchor="t" rtlCol="false" tIns="0" lIns="0" bIns="0" rIns="0">
            <a:spAutoFit/>
          </a:bodyPr>
          <a:lstStyle/>
          <a:p>
            <a:pPr algn="l">
              <a:lnSpc>
                <a:spcPts val="1335"/>
              </a:lnSpc>
            </a:pPr>
          </a:p>
        </p:txBody>
      </p:sp>
      <p:sp>
        <p:nvSpPr>
          <p:cNvPr name="TextBox 26" id="26"/>
          <p:cNvSpPr txBox="true"/>
          <p:nvPr/>
        </p:nvSpPr>
        <p:spPr>
          <a:xfrm rot="0">
            <a:off x="2646549" y="5212059"/>
            <a:ext cx="2146036" cy="118940"/>
          </a:xfrm>
          <a:prstGeom prst="rect">
            <a:avLst/>
          </a:prstGeom>
        </p:spPr>
        <p:txBody>
          <a:bodyPr anchor="t" rtlCol="false" tIns="0" lIns="0" bIns="0" rIns="0">
            <a:spAutoFit/>
          </a:bodyPr>
          <a:lstStyle/>
          <a:p>
            <a:pPr algn="l">
              <a:lnSpc>
                <a:spcPts val="1041"/>
              </a:lnSpc>
            </a:pPr>
          </a:p>
        </p:txBody>
      </p:sp>
      <p:sp>
        <p:nvSpPr>
          <p:cNvPr name="TextBox 27" id="27"/>
          <p:cNvSpPr txBox="true"/>
          <p:nvPr/>
        </p:nvSpPr>
        <p:spPr>
          <a:xfrm rot="0">
            <a:off x="1995943" y="6488202"/>
            <a:ext cx="2146036" cy="118940"/>
          </a:xfrm>
          <a:prstGeom prst="rect">
            <a:avLst/>
          </a:prstGeom>
        </p:spPr>
        <p:txBody>
          <a:bodyPr anchor="t" rtlCol="false" tIns="0" lIns="0" bIns="0" rIns="0">
            <a:spAutoFit/>
          </a:bodyPr>
          <a:lstStyle/>
          <a:p>
            <a:pPr algn="l">
              <a:lnSpc>
                <a:spcPts val="1041"/>
              </a:lnSpc>
            </a:pPr>
          </a:p>
        </p:txBody>
      </p:sp>
      <p:sp>
        <p:nvSpPr>
          <p:cNvPr name="TextBox 28" id="28"/>
          <p:cNvSpPr txBox="true"/>
          <p:nvPr/>
        </p:nvSpPr>
        <p:spPr>
          <a:xfrm rot="0">
            <a:off x="2456348" y="10493098"/>
            <a:ext cx="2678131" cy="172043"/>
          </a:xfrm>
          <a:prstGeom prst="rect">
            <a:avLst/>
          </a:prstGeom>
        </p:spPr>
        <p:txBody>
          <a:bodyPr anchor="t" rtlCol="false" tIns="0" lIns="0" bIns="0" rIns="0">
            <a:spAutoFit/>
          </a:bodyPr>
          <a:lstStyle/>
          <a:p>
            <a:pPr algn="ctr">
              <a:lnSpc>
                <a:spcPts val="471"/>
              </a:lnSpc>
              <a:spcBef>
                <a:spcPct val="0"/>
              </a:spcBef>
            </a:pPr>
            <a:r>
              <a:rPr lang="en-US" sz="336">
                <a:solidFill>
                  <a:srgbClr val="224E9F"/>
                </a:solidFill>
                <a:latin typeface="Canva Sans"/>
                <a:ea typeface="Canva Sans"/>
                <a:cs typeface="Canva Sans"/>
                <a:sym typeface="Canva Sans"/>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p:txBody>
      </p:sp>
      <p:sp>
        <p:nvSpPr>
          <p:cNvPr name="TextBox 29" id="29"/>
          <p:cNvSpPr txBox="true"/>
          <p:nvPr/>
        </p:nvSpPr>
        <p:spPr>
          <a:xfrm rot="-535622">
            <a:off x="1802217" y="8061576"/>
            <a:ext cx="999330" cy="123740"/>
          </a:xfrm>
          <a:prstGeom prst="rect">
            <a:avLst/>
          </a:prstGeom>
        </p:spPr>
        <p:txBody>
          <a:bodyPr anchor="t" rtlCol="false" tIns="0" lIns="0" bIns="0" rIns="0">
            <a:spAutoFit/>
          </a:bodyPr>
          <a:lstStyle/>
          <a:p>
            <a:pPr algn="ctr">
              <a:lnSpc>
                <a:spcPts val="1071"/>
              </a:lnSpc>
              <a:spcBef>
                <a:spcPct val="0"/>
              </a:spcBef>
            </a:pPr>
            <a:r>
              <a:rPr lang="en-US" b="true" sz="765">
                <a:solidFill>
                  <a:srgbClr val="000000"/>
                </a:solidFill>
                <a:latin typeface="Canva Sans Bold"/>
                <a:ea typeface="Canva Sans Bold"/>
                <a:cs typeface="Canva Sans Bold"/>
                <a:sym typeface="Canva Sans Bold"/>
              </a:rPr>
              <a:t>Gedicht</a:t>
            </a:r>
          </a:p>
        </p:txBody>
      </p:sp>
      <p:grpSp>
        <p:nvGrpSpPr>
          <p:cNvPr name="Group 30" id="30"/>
          <p:cNvGrpSpPr/>
          <p:nvPr/>
        </p:nvGrpSpPr>
        <p:grpSpPr>
          <a:xfrm rot="0">
            <a:off x="3115699" y="294515"/>
            <a:ext cx="466451" cy="554739"/>
            <a:chOff x="0" y="0"/>
            <a:chExt cx="621934" cy="739652"/>
          </a:xfrm>
        </p:grpSpPr>
        <p:sp>
          <p:nvSpPr>
            <p:cNvPr name="TextBox 31" id="31"/>
            <p:cNvSpPr txBox="true"/>
            <p:nvPr/>
          </p:nvSpPr>
          <p:spPr>
            <a:xfrm rot="0">
              <a:off x="0" y="-38100"/>
              <a:ext cx="621934" cy="477186"/>
            </a:xfrm>
            <a:prstGeom prst="rect">
              <a:avLst/>
            </a:prstGeom>
          </p:spPr>
          <p:txBody>
            <a:bodyPr anchor="t" rtlCol="false" tIns="0" lIns="0" bIns="0" rIns="0">
              <a:spAutoFit/>
            </a:bodyPr>
            <a:lstStyle/>
            <a:p>
              <a:pPr algn="l">
                <a:lnSpc>
                  <a:spcPts val="3064"/>
                </a:lnSpc>
              </a:pPr>
              <a:r>
                <a:rPr lang="en-US" b="true" sz="2188">
                  <a:solidFill>
                    <a:srgbClr val="093942"/>
                  </a:solidFill>
                  <a:latin typeface="Antonio Ultra-Bold"/>
                  <a:ea typeface="Antonio Ultra-Bold"/>
                  <a:cs typeface="Antonio Ultra-Bold"/>
                  <a:sym typeface="Antonio Ultra-Bold"/>
                </a:rPr>
                <a:t>ZIEL</a:t>
              </a:r>
            </a:p>
          </p:txBody>
        </p:sp>
        <p:sp>
          <p:nvSpPr>
            <p:cNvPr name="TextBox 32" id="32"/>
            <p:cNvSpPr txBox="true"/>
            <p:nvPr/>
          </p:nvSpPr>
          <p:spPr>
            <a:xfrm rot="0">
              <a:off x="0" y="549083"/>
              <a:ext cx="621934" cy="155411"/>
            </a:xfrm>
            <a:prstGeom prst="rect">
              <a:avLst/>
            </a:prstGeom>
          </p:spPr>
          <p:txBody>
            <a:bodyPr anchor="t" rtlCol="false" tIns="0" lIns="0" bIns="0" rIns="0">
              <a:spAutoFit/>
            </a:bodyPr>
            <a:lstStyle/>
            <a:p>
              <a:pPr algn="l">
                <a:lnSpc>
                  <a:spcPts val="1041"/>
                </a:lnSpc>
              </a:pPr>
            </a:p>
          </p:txBody>
        </p:sp>
      </p:grpSp>
      <p:sp>
        <p:nvSpPr>
          <p:cNvPr name="TextBox 33" id="33"/>
          <p:cNvSpPr txBox="true"/>
          <p:nvPr/>
        </p:nvSpPr>
        <p:spPr>
          <a:xfrm rot="0">
            <a:off x="1664011" y="10432591"/>
            <a:ext cx="663864" cy="49919"/>
          </a:xfrm>
          <a:prstGeom prst="rect">
            <a:avLst/>
          </a:prstGeom>
        </p:spPr>
        <p:txBody>
          <a:bodyPr anchor="t" rtlCol="false" tIns="0" lIns="0" bIns="0" rIns="0">
            <a:spAutoFit/>
          </a:bodyPr>
          <a:lstStyle/>
          <a:p>
            <a:pPr algn="ctr">
              <a:lnSpc>
                <a:spcPts val="392"/>
              </a:lnSpc>
              <a:spcBef>
                <a:spcPct val="0"/>
              </a:spcBef>
            </a:pPr>
            <a:r>
              <a:rPr lang="en-US" sz="280">
                <a:solidFill>
                  <a:srgbClr val="224E9F"/>
                </a:solidFill>
                <a:latin typeface="Canva Sans"/>
                <a:ea typeface="Canva Sans"/>
                <a:cs typeface="Canva Sans"/>
                <a:sym typeface="Canva Sans"/>
              </a:rPr>
              <a:t>CC BY-SA 4.0 LATILL/Koropatnitska</a:t>
            </a:r>
          </a:p>
        </p:txBody>
      </p:sp>
      <p:sp>
        <p:nvSpPr>
          <p:cNvPr name="Freeform 34" id="34"/>
          <p:cNvSpPr/>
          <p:nvPr/>
        </p:nvSpPr>
        <p:spPr>
          <a:xfrm flipH="false" flipV="false" rot="0">
            <a:off x="5574121" y="10158327"/>
            <a:ext cx="233370" cy="233370"/>
          </a:xfrm>
          <a:custGeom>
            <a:avLst/>
            <a:gdLst/>
            <a:ahLst/>
            <a:cxnLst/>
            <a:rect r="r" b="b" t="t" l="l"/>
            <a:pathLst>
              <a:path h="233370" w="233370">
                <a:moveTo>
                  <a:pt x="0" y="0"/>
                </a:moveTo>
                <a:lnTo>
                  <a:pt x="233370" y="0"/>
                </a:lnTo>
                <a:lnTo>
                  <a:pt x="233370" y="233370"/>
                </a:lnTo>
                <a:lnTo>
                  <a:pt x="0" y="233370"/>
                </a:lnTo>
                <a:lnTo>
                  <a:pt x="0"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sp>
        <p:nvSpPr>
          <p:cNvPr name="TextBox 35" id="35"/>
          <p:cNvSpPr txBox="true"/>
          <p:nvPr/>
        </p:nvSpPr>
        <p:spPr>
          <a:xfrm rot="0">
            <a:off x="2612401" y="2086344"/>
            <a:ext cx="2035727" cy="275917"/>
          </a:xfrm>
          <a:prstGeom prst="rect">
            <a:avLst/>
          </a:prstGeom>
        </p:spPr>
        <p:txBody>
          <a:bodyPr anchor="t" rtlCol="false" tIns="0" lIns="0" bIns="0" rIns="0">
            <a:spAutoFit/>
          </a:bodyPr>
          <a:lstStyle/>
          <a:p>
            <a:pPr algn="ctr">
              <a:lnSpc>
                <a:spcPts val="2278"/>
              </a:lnSpc>
            </a:pPr>
            <a:r>
              <a:rPr lang="en-US" sz="1627" b="true">
                <a:solidFill>
                  <a:srgbClr val="3B3A3A"/>
                </a:solidFill>
                <a:latin typeface="Antonio Bold"/>
                <a:ea typeface="Antonio Bold"/>
                <a:cs typeface="Antonio Bold"/>
                <a:sym typeface="Antonio Bold"/>
              </a:rPr>
              <a:t>Ich lese die Überschrift.</a:t>
            </a:r>
          </a:p>
        </p:txBody>
      </p:sp>
      <p:sp>
        <p:nvSpPr>
          <p:cNvPr name="TextBox 36" id="36"/>
          <p:cNvSpPr txBox="true"/>
          <p:nvPr/>
        </p:nvSpPr>
        <p:spPr>
          <a:xfrm rot="0">
            <a:off x="1940150" y="3417665"/>
            <a:ext cx="2351098" cy="275917"/>
          </a:xfrm>
          <a:prstGeom prst="rect">
            <a:avLst/>
          </a:prstGeom>
        </p:spPr>
        <p:txBody>
          <a:bodyPr anchor="t" rtlCol="false" tIns="0" lIns="0" bIns="0" rIns="0">
            <a:spAutoFit/>
          </a:bodyPr>
          <a:lstStyle/>
          <a:p>
            <a:pPr algn="ctr">
              <a:lnSpc>
                <a:spcPts val="2278"/>
              </a:lnSpc>
            </a:pPr>
            <a:r>
              <a:rPr lang="en-US" sz="1627" b="true">
                <a:solidFill>
                  <a:srgbClr val="3B3A3A"/>
                </a:solidFill>
                <a:latin typeface="Antonio Bold"/>
                <a:ea typeface="Antonio Bold"/>
                <a:cs typeface="Antonio Bold"/>
                <a:sym typeface="Antonio Bold"/>
              </a:rPr>
              <a:t>Ich schaue mir die Bilder an.</a:t>
            </a:r>
          </a:p>
        </p:txBody>
      </p:sp>
      <p:sp>
        <p:nvSpPr>
          <p:cNvPr name="TextBox 37" id="37"/>
          <p:cNvSpPr txBox="true"/>
          <p:nvPr/>
        </p:nvSpPr>
        <p:spPr>
          <a:xfrm rot="0">
            <a:off x="2685552" y="4587585"/>
            <a:ext cx="2351098" cy="564601"/>
          </a:xfrm>
          <a:prstGeom prst="rect">
            <a:avLst/>
          </a:prstGeom>
        </p:spPr>
        <p:txBody>
          <a:bodyPr anchor="t" rtlCol="false" tIns="0" lIns="0" bIns="0" rIns="0">
            <a:spAutoFit/>
          </a:bodyPr>
          <a:lstStyle/>
          <a:p>
            <a:pPr algn="l">
              <a:lnSpc>
                <a:spcPts val="2278"/>
              </a:lnSpc>
            </a:pPr>
            <a:r>
              <a:rPr lang="en-US" sz="1627" b="true">
                <a:solidFill>
                  <a:srgbClr val="3B3A3A"/>
                </a:solidFill>
                <a:latin typeface="Antonio Bold"/>
                <a:ea typeface="Antonio Bold"/>
                <a:cs typeface="Antonio Bold"/>
                <a:sym typeface="Antonio Bold"/>
              </a:rPr>
              <a:t>Worum könnte es in dem Text gehen?</a:t>
            </a:r>
          </a:p>
        </p:txBody>
      </p:sp>
      <p:sp>
        <p:nvSpPr>
          <p:cNvPr name="TextBox 38" id="38"/>
          <p:cNvSpPr txBox="true"/>
          <p:nvPr/>
        </p:nvSpPr>
        <p:spPr>
          <a:xfrm rot="0">
            <a:off x="2041580" y="5881603"/>
            <a:ext cx="1918139" cy="564601"/>
          </a:xfrm>
          <a:prstGeom prst="rect">
            <a:avLst/>
          </a:prstGeom>
        </p:spPr>
        <p:txBody>
          <a:bodyPr anchor="t" rtlCol="false" tIns="0" lIns="0" bIns="0" rIns="0">
            <a:spAutoFit/>
          </a:bodyPr>
          <a:lstStyle/>
          <a:p>
            <a:pPr algn="l">
              <a:lnSpc>
                <a:spcPts val="2278"/>
              </a:lnSpc>
            </a:pPr>
            <a:r>
              <a:rPr lang="en-US" sz="1627" b="true">
                <a:solidFill>
                  <a:srgbClr val="3B3A3A"/>
                </a:solidFill>
                <a:latin typeface="Antonio Bold"/>
                <a:ea typeface="Antonio Bold"/>
                <a:cs typeface="Antonio Bold"/>
                <a:sym typeface="Antonio Bold"/>
              </a:rPr>
              <a:t>Was weiß ich schon zu diesem Thema?</a:t>
            </a:r>
          </a:p>
        </p:txBody>
      </p:sp>
      <p:sp>
        <p:nvSpPr>
          <p:cNvPr name="TextBox 39" id="39"/>
          <p:cNvSpPr txBox="true"/>
          <p:nvPr/>
        </p:nvSpPr>
        <p:spPr>
          <a:xfrm rot="0">
            <a:off x="2761141" y="7217249"/>
            <a:ext cx="2236335" cy="564601"/>
          </a:xfrm>
          <a:prstGeom prst="rect">
            <a:avLst/>
          </a:prstGeom>
        </p:spPr>
        <p:txBody>
          <a:bodyPr anchor="t" rtlCol="false" tIns="0" lIns="0" bIns="0" rIns="0">
            <a:spAutoFit/>
          </a:bodyPr>
          <a:lstStyle/>
          <a:p>
            <a:pPr algn="l">
              <a:lnSpc>
                <a:spcPts val="2278"/>
              </a:lnSpc>
            </a:pPr>
            <a:r>
              <a:rPr lang="en-US" sz="1627" b="true">
                <a:solidFill>
                  <a:srgbClr val="3B3A3A"/>
                </a:solidFill>
                <a:latin typeface="Antonio Bold"/>
                <a:ea typeface="Antonio Bold"/>
                <a:cs typeface="Antonio Bold"/>
                <a:sym typeface="Antonio Bold"/>
              </a:rPr>
              <a:t>Ich habe eine Vorstellung von dem Thema.</a:t>
            </a:r>
          </a:p>
        </p:txBody>
      </p:sp>
      <p:sp>
        <p:nvSpPr>
          <p:cNvPr name="TextBox 40" id="40"/>
          <p:cNvSpPr txBox="true"/>
          <p:nvPr/>
        </p:nvSpPr>
        <p:spPr>
          <a:xfrm rot="0">
            <a:off x="1728186" y="33243"/>
            <a:ext cx="1076909" cy="137829"/>
          </a:xfrm>
          <a:prstGeom prst="rect">
            <a:avLst/>
          </a:prstGeom>
        </p:spPr>
        <p:txBody>
          <a:bodyPr anchor="t" rtlCol="false" tIns="0" lIns="0" bIns="0" rIns="0">
            <a:spAutoFit/>
          </a:bodyPr>
          <a:lstStyle/>
          <a:p>
            <a:pPr algn="l">
              <a:lnSpc>
                <a:spcPts val="1178"/>
              </a:lnSpc>
            </a:pPr>
            <a:r>
              <a:rPr lang="en-US" b="true" sz="841">
                <a:solidFill>
                  <a:srgbClr val="343434"/>
                </a:solidFill>
                <a:latin typeface="Lora Bold"/>
                <a:ea typeface="Lora Bold"/>
                <a:cs typeface="Lora Bold"/>
                <a:sym typeface="Lora Bold"/>
              </a:rPr>
              <a:t>Lesestrategieposter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DAGZvLIW_mg</dc:identifier>
  <dcterms:modified xsi:type="dcterms:W3CDTF">2011-08-01T06:04:30Z</dcterms:modified>
  <cp:revision>1</cp:revision>
  <dc:title>pptx_LATILL Für Schüler Strategien</dc:title>
</cp:coreProperties>
</file>