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815" r:id="rId3"/>
    <p:sldId id="823" r:id="rId4"/>
    <p:sldId id="816" r:id="rId5"/>
    <p:sldId id="817" r:id="rId6"/>
    <p:sldId id="818" r:id="rId7"/>
    <p:sldId id="819" r:id="rId8"/>
    <p:sldId id="369" r:id="rId9"/>
    <p:sldId id="371" r:id="rId10"/>
    <p:sldId id="824" r:id="rId11"/>
    <p:sldId id="820" r:id="rId12"/>
    <p:sldId id="825" r:id="rId13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tserrat Semi-Bold" panose="020B0604020202020204" charset="0"/>
      <p:regular r:id="rId19"/>
    </p:embeddedFont>
    <p:embeddedFont>
      <p:font typeface="Open Sans" panose="020B0604020202020204" charset="0"/>
      <p:regular r:id="rId20"/>
    </p:embeddedFont>
    <p:embeddedFont>
      <p:font typeface="Open Sans Bold" panose="020B0604020202020204" charset="0"/>
      <p:regular r:id="rId21"/>
    </p:embeddedFont>
    <p:embeddedFont>
      <p:font typeface="Open Sans Ultra-Bold Italics" panose="020B0604020202020204" charset="0"/>
      <p:regular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1915" autoAdjust="0"/>
  </p:normalViewPr>
  <p:slideViewPr>
    <p:cSldViewPr>
      <p:cViewPr varScale="1">
        <p:scale>
          <a:sx n="72" d="100"/>
          <a:sy n="72" d="100"/>
        </p:scale>
        <p:origin x="6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ika.Meenken\Desktop\VCD\Anika\Selbstst&#228;ndigkeit\23_Villa%20Fohrde\Pr&#228;sen\2023_Grafiken%20CO2%20Budget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ika.Meenken\Desktop\VCD\Anika\Selbstst&#228;ndigkeit\23_Villa%20Fohrde\Pr&#228;sen\2023_Grafiken%20CO2%20Budget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2419529875102443"/>
          <c:y val="3.229166666666667E-2"/>
          <c:w val="0.65417260401018384"/>
          <c:h val="0.744135334645669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21-47D6-B226-51E5A80DA1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21-47D6-B226-51E5A80DA1C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21-47D6-B226-51E5A80DA1C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21-47D6-B226-51E5A80DA1C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21-47D6-B226-51E5A80DA1C7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321-47D6-B226-51E5A80DA1C7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321-47D6-B226-51E5A80DA1C7}"/>
              </c:ext>
            </c:extLst>
          </c:dPt>
          <c:cat>
            <c:strRef>
              <c:f>Tabelle1!$A$2:$A$8</c:f>
              <c:strCache>
                <c:ptCount val="7"/>
                <c:pt idx="0">
                  <c:v>Kreuzfahrtschiff</c:v>
                </c:pt>
                <c:pt idx="1">
                  <c:v>Flugzeug</c:v>
                </c:pt>
                <c:pt idx="2">
                  <c:v>Reisemobil</c:v>
                </c:pt>
                <c:pt idx="3">
                  <c:v>PKW</c:v>
                </c:pt>
                <c:pt idx="4">
                  <c:v>Bahn - Nahverkehr</c:v>
                </c:pt>
                <c:pt idx="5">
                  <c:v>Reisebus</c:v>
                </c:pt>
                <c:pt idx="6">
                  <c:v>Bahn - Fernverkehr</c:v>
                </c:pt>
              </c:strCache>
            </c:strRef>
          </c:cat>
          <c:val>
            <c:numRef>
              <c:f>Tabelle1!$B$2:$B$8</c:f>
              <c:numCache>
                <c:formatCode>General</c:formatCode>
                <c:ptCount val="7"/>
                <c:pt idx="0">
                  <c:v>400</c:v>
                </c:pt>
                <c:pt idx="1">
                  <c:v>238</c:v>
                </c:pt>
                <c:pt idx="2">
                  <c:v>198</c:v>
                </c:pt>
                <c:pt idx="3">
                  <c:v>166</c:v>
                </c:pt>
                <c:pt idx="4">
                  <c:v>60</c:v>
                </c:pt>
                <c:pt idx="5">
                  <c:v>32</c:v>
                </c:pt>
                <c:pt idx="6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321-47D6-B226-51E5A80DA1C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Tabelle1!$A$2:$A$8</c:f>
              <c:strCache>
                <c:ptCount val="7"/>
                <c:pt idx="0">
                  <c:v>Kreuzfahrtschiff</c:v>
                </c:pt>
                <c:pt idx="1">
                  <c:v>Flugzeug</c:v>
                </c:pt>
                <c:pt idx="2">
                  <c:v>Reisemobil</c:v>
                </c:pt>
                <c:pt idx="3">
                  <c:v>PKW</c:v>
                </c:pt>
                <c:pt idx="4">
                  <c:v>Bahn - Nahverkehr</c:v>
                </c:pt>
                <c:pt idx="5">
                  <c:v>Reisebus</c:v>
                </c:pt>
                <c:pt idx="6">
                  <c:v>Bahn - Fernverkehr</c:v>
                </c:pt>
              </c:strCache>
            </c:strRef>
          </c:cat>
          <c:val>
            <c:numRef>
              <c:f>Tabelle1!$C$2:$C$8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F321-47D6-B226-51E5A80DA1C7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Tabelle1!$A$2:$A$8</c:f>
              <c:strCache>
                <c:ptCount val="7"/>
                <c:pt idx="0">
                  <c:v>Kreuzfahrtschiff</c:v>
                </c:pt>
                <c:pt idx="1">
                  <c:v>Flugzeug</c:v>
                </c:pt>
                <c:pt idx="2">
                  <c:v>Reisemobil</c:v>
                </c:pt>
                <c:pt idx="3">
                  <c:v>PKW</c:v>
                </c:pt>
                <c:pt idx="4">
                  <c:v>Bahn - Nahverkehr</c:v>
                </c:pt>
                <c:pt idx="5">
                  <c:v>Reisebus</c:v>
                </c:pt>
                <c:pt idx="6">
                  <c:v>Bahn - Fernverkehr</c:v>
                </c:pt>
              </c:strCache>
            </c:strRef>
          </c:cat>
          <c:val>
            <c:numRef>
              <c:f>Tabelle1!$D$2:$D$8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321-47D6-B226-51E5A80DA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887488"/>
        <c:axId val="115897472"/>
      </c:barChart>
      <c:catAx>
        <c:axId val="1158874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pPr>
            <a:endParaRPr lang="de-DE"/>
          </a:p>
        </c:txPr>
        <c:crossAx val="1158974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5897472"/>
        <c:scaling>
          <c:orientation val="minMax"/>
          <c:max val="400"/>
        </c:scaling>
        <c:delete val="0"/>
        <c:axPos val="b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defRPr>
                </a:pPr>
                <a:r>
                  <a:rPr lang="de-DE" b="0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g/</a:t>
                </a:r>
                <a:r>
                  <a:rPr lang="de-DE" b="0" dirty="0" err="1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Pkm</a:t>
                </a:r>
                <a:endParaRPr lang="de-DE" b="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c:rich>
          </c:tx>
          <c:layout>
            <c:manualLayout>
              <c:xMode val="edge"/>
              <c:yMode val="edge"/>
              <c:x val="0.20129454215232176"/>
              <c:y val="0.800078001968504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pPr>
              <a:endParaRPr lang="de-DE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pPr>
            <a:endParaRPr lang="de-DE"/>
          </a:p>
        </c:txPr>
        <c:crossAx val="11588748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A05-4556-9317-35040E1B49B5}"/>
              </c:ext>
            </c:extLst>
          </c:dPt>
          <c:dPt>
            <c:idx val="1"/>
            <c:bubble3D val="0"/>
            <c:spPr>
              <a:solidFill>
                <a:schemeClr val="accent6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A05-4556-9317-35040E1B49B5}"/>
              </c:ext>
            </c:extLst>
          </c:dPt>
          <c:dPt>
            <c:idx val="2"/>
            <c:bubble3D val="0"/>
            <c:spPr>
              <a:solidFill>
                <a:schemeClr val="accent6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A05-4556-9317-35040E1B49B5}"/>
              </c:ext>
            </c:extLst>
          </c:dPt>
          <c:dPt>
            <c:idx val="3"/>
            <c:bubble3D val="0"/>
            <c:spPr>
              <a:solidFill>
                <a:schemeClr val="accent6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F41-47D0-916D-91EECD855F37}"/>
              </c:ext>
            </c:extLst>
          </c:dPt>
          <c:dPt>
            <c:idx val="4"/>
            <c:bubble3D val="0"/>
            <c:spPr>
              <a:solidFill>
                <a:schemeClr val="accent6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A05-4556-9317-35040E1B49B5}"/>
              </c:ext>
            </c:extLst>
          </c:dPt>
          <c:dPt>
            <c:idx val="5"/>
            <c:bubble3D val="0"/>
            <c:spPr>
              <a:solidFill>
                <a:schemeClr val="accent6">
                  <a:shade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A05-4556-9317-35040E1B49B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Tabelle1!$A$2:$A$7</c:f>
              <c:strCache>
                <c:ptCount val="6"/>
                <c:pt idx="0">
                  <c:v>Ernährung</c:v>
                </c:pt>
                <c:pt idx="1">
                  <c:v>Mobilität</c:v>
                </c:pt>
                <c:pt idx="2">
                  <c:v>Öffentl. Infratruktur</c:v>
                </c:pt>
                <c:pt idx="3">
                  <c:v>Strom</c:v>
                </c:pt>
                <c:pt idx="4">
                  <c:v>Sonstiger Konsum </c:v>
                </c:pt>
                <c:pt idx="5">
                  <c:v>Wohnen</c:v>
                </c:pt>
              </c:strCache>
            </c:str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41-47D0-916D-91EECD855F3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033940241865388"/>
          <c:y val="0.17116472099424601"/>
          <c:w val="0.51308986161813308"/>
          <c:h val="0.7354257154306219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shade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7A80-4CB8-98AA-26D8313C3AD1}"/>
              </c:ext>
            </c:extLst>
          </c:dPt>
          <c:dPt>
            <c:idx val="1"/>
            <c:bubble3D val="0"/>
            <c:spPr>
              <a:solidFill>
                <a:schemeClr val="accent6">
                  <a:shade val="7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D73-4704-87BF-FF923637B7EB}"/>
              </c:ext>
            </c:extLst>
          </c:dPt>
          <c:dPt>
            <c:idx val="2"/>
            <c:bubble3D val="0"/>
            <c:spPr>
              <a:solidFill>
                <a:schemeClr val="accent6">
                  <a:shade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D73-4704-87BF-FF923637B7EB}"/>
              </c:ext>
            </c:extLst>
          </c:dPt>
          <c:dPt>
            <c:idx val="3"/>
            <c:bubble3D val="0"/>
            <c:spPr>
              <a:solidFill>
                <a:schemeClr val="accent6">
                  <a:tint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4C9-4E6E-9E6C-E1196F7DACC6}"/>
              </c:ext>
            </c:extLst>
          </c:dPt>
          <c:dPt>
            <c:idx val="4"/>
            <c:bubble3D val="0"/>
            <c:spPr>
              <a:solidFill>
                <a:schemeClr val="accent6">
                  <a:tint val="7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80-4CB8-98AA-26D8313C3AD1}"/>
              </c:ext>
            </c:extLst>
          </c:dPt>
          <c:dPt>
            <c:idx val="5"/>
            <c:bubble3D val="0"/>
            <c:spPr>
              <a:solidFill>
                <a:schemeClr val="accent6">
                  <a:tint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A80-4CB8-98AA-26D8313C3AD1}"/>
              </c:ext>
            </c:extLst>
          </c:dPt>
          <c:dLbls>
            <c:dLbl>
              <c:idx val="0"/>
              <c:layout>
                <c:manualLayout>
                  <c:x val="-8.5041341716289437E-2"/>
                  <c:y val="0.1840754110981840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92784175643096"/>
                      <c:h val="0.2144865696108737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A80-4CB8-98AA-26D8313C3AD1}"/>
                </c:ext>
              </c:extLst>
            </c:dLbl>
            <c:dLbl>
              <c:idx val="1"/>
              <c:layout>
                <c:manualLayout>
                  <c:x val="-0.11621564943819992"/>
                  <c:y val="5.078645850491823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73-4704-87BF-FF923637B7EB}"/>
                </c:ext>
              </c:extLst>
            </c:dLbl>
            <c:dLbl>
              <c:idx val="4"/>
              <c:layout>
                <c:manualLayout>
                  <c:x val="6.6391676530629745E-2"/>
                  <c:y val="-2.63063524245098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80-4CB8-98AA-26D8313C3AD1}"/>
                </c:ext>
              </c:extLst>
            </c:dLbl>
            <c:dLbl>
              <c:idx val="5"/>
              <c:layout>
                <c:manualLayout>
                  <c:x val="0.14553151094808106"/>
                  <c:y val="0.1893147000074557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57733744508005"/>
                      <c:h val="0.123797424622571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A80-4CB8-98AA-26D8313C3A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Open Sans" panose="020B0604020202020204" charset="0"/>
                    <a:ea typeface="Open Sans" panose="020B0604020202020204" charset="0"/>
                    <a:cs typeface="Open Sans" panose="020B0604020202020204" charset="0"/>
                  </a:defRPr>
                </a:pPr>
                <a:endParaRPr lang="de-DE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Tabelle1!$B$3:$B$8</c:f>
              <c:strCache>
                <c:ptCount val="6"/>
                <c:pt idx="0">
                  <c:v>öffentl. Infrastruktur</c:v>
                </c:pt>
                <c:pt idx="1">
                  <c:v>Mobilität</c:v>
                </c:pt>
                <c:pt idx="2">
                  <c:v>Ernährung</c:v>
                </c:pt>
                <c:pt idx="3">
                  <c:v>Wohnen</c:v>
                </c:pt>
                <c:pt idx="4">
                  <c:v>Strom</c:v>
                </c:pt>
                <c:pt idx="5">
                  <c:v>Sonstiger Konsum</c:v>
                </c:pt>
              </c:strCache>
            </c:strRef>
          </c:cat>
          <c:val>
            <c:numRef>
              <c:f>Tabelle1!$C$3:$C$8</c:f>
              <c:numCache>
                <c:formatCode>0%</c:formatCode>
                <c:ptCount val="6"/>
                <c:pt idx="0">
                  <c:v>0.11</c:v>
                </c:pt>
                <c:pt idx="1">
                  <c:v>0.21</c:v>
                </c:pt>
                <c:pt idx="2">
                  <c:v>0.15</c:v>
                </c:pt>
                <c:pt idx="3">
                  <c:v>0.23</c:v>
                </c:pt>
                <c:pt idx="4">
                  <c:v>0.06</c:v>
                </c:pt>
                <c:pt idx="5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80-4CB8-98AA-26D8313C3AD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Tabelle1!$C$33</c:f>
              <c:strCache>
                <c:ptCount val="1"/>
                <c:pt idx="0">
                  <c:v>Das persönliche Klimabudget (CO2 in kg)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Tabelle1!$B$34:$B$37</c:f>
              <c:strCache>
                <c:ptCount val="4"/>
                <c:pt idx="0">
                  <c:v>klimaverträgliches Budget Mensch/ Jahr</c:v>
                </c:pt>
                <c:pt idx="1">
                  <c:v>1h Streaming/ Tag und Jahr</c:v>
                </c:pt>
                <c:pt idx="2">
                  <c:v>Autofahren 1 Jahr (Mittel-klasse) 12 Tsd. km</c:v>
                </c:pt>
                <c:pt idx="3">
                  <c:v>Flugreise New York (hin/rück)</c:v>
                </c:pt>
              </c:strCache>
            </c:strRef>
          </c:cat>
          <c:val>
            <c:numRef>
              <c:f>Tabelle1!$C$34:$C$37</c:f>
              <c:numCache>
                <c:formatCode>General</c:formatCode>
                <c:ptCount val="4"/>
                <c:pt idx="0">
                  <c:v>1500</c:v>
                </c:pt>
                <c:pt idx="1">
                  <c:v>36.5</c:v>
                </c:pt>
                <c:pt idx="2">
                  <c:v>2000</c:v>
                </c:pt>
                <c:pt idx="3">
                  <c:v>3785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80-4FDD-94EF-D38840C545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892672"/>
        <c:axId val="104966016"/>
      </c:barChart>
      <c:catAx>
        <c:axId val="104892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4966016"/>
        <c:crosses val="autoZero"/>
        <c:auto val="1"/>
        <c:lblAlgn val="ctr"/>
        <c:lblOffset val="100"/>
        <c:noMultiLvlLbl val="0"/>
      </c:catAx>
      <c:valAx>
        <c:axId val="10496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sz="2800" dirty="0"/>
                  <a:t>CO</a:t>
                </a:r>
                <a:r>
                  <a:rPr lang="de-DE" sz="2000" dirty="0"/>
                  <a:t>2</a:t>
                </a:r>
                <a:r>
                  <a:rPr lang="de-DE" sz="2800" dirty="0"/>
                  <a:t>-Jahresemissionen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48926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5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5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0.56612</cdr:x>
      <cdr:y>0.90273</cdr:y>
    </cdr:from>
    <cdr:to>
      <cdr:x>0.9452</cdr:x>
      <cdr:y>0.98332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5584868" y="5461722"/>
          <a:ext cx="3739660" cy="4875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 rtl="0"/>
          <a:r>
            <a:rPr lang="de-DE" sz="1200" kern="1200" dirty="0">
              <a:solidFill>
                <a:schemeClr val="tx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Quelle: UBA 2024 CO2-Rechne,</a:t>
          </a:r>
        </a:p>
        <a:p xmlns:a="http://schemas.openxmlformats.org/drawingml/2006/main">
          <a:pPr algn="l" rtl="0"/>
          <a:r>
            <a:rPr lang="de-DE" sz="1200" kern="1200" dirty="0">
              <a:solidFill>
                <a:schemeClr val="tx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www.umweltbundesamt.de/bild/durchschnittlicher-co2-fussabdruck-pro-kopf-inr</a:t>
          </a:r>
        </a:p>
      </cdr:txBody>
    </cdr:sp>
  </cdr:relSizeAnchor>
  <cdr:relSizeAnchor xmlns:cdr="http://schemas.openxmlformats.org/drawingml/2006/chartDrawing">
    <cdr:from>
      <cdr:x>0.96024</cdr:x>
      <cdr:y>0.96601</cdr:y>
    </cdr:from>
    <cdr:to>
      <cdr:x>1</cdr:x>
      <cdr:y>1</cdr:y>
    </cdr:to>
    <cdr:sp macro="" textlink="">
      <cdr:nvSpPr>
        <cdr:cNvPr id="3" name="TextBox 21">
          <a:extLst xmlns:a="http://schemas.openxmlformats.org/drawingml/2006/main">
            <a:ext uri="{FF2B5EF4-FFF2-40B4-BE49-F238E27FC236}">
              <a16:creationId xmlns:a16="http://schemas.microsoft.com/office/drawing/2014/main" id="{54BC9560-89FE-4904-8CBC-B7EA2B925C18}"/>
            </a:ext>
          </a:extLst>
        </cdr:cNvPr>
        <cdr:cNvSpPr txBox="1"/>
      </cdr:nvSpPr>
      <cdr:spPr>
        <a:xfrm xmlns:a="http://schemas.openxmlformats.org/drawingml/2006/main">
          <a:off x="17310100" y="9643110"/>
          <a:ext cx="615616" cy="3136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lIns="0" tIns="0" rIns="0" bIns="0" rtlCol="0" anchor="t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>
            <a:lnSpc>
              <a:spcPts val="2419"/>
            </a:lnSpc>
          </a:pPr>
          <a:r>
            <a:rPr lang="en-US" sz="2199" b="1" dirty="0">
              <a:solidFill>
                <a:srgbClr val="1C4B58"/>
              </a:solidFill>
              <a:latin typeface="Open Sans Bold"/>
              <a:ea typeface="Open Sans Bold"/>
              <a:cs typeface="Open Sans Bold"/>
              <a:sym typeface="Open Sans Bold"/>
            </a:rPr>
            <a:t>9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0.37633</cdr:x>
      <cdr:y>0.70732</cdr:y>
    </cdr:from>
    <cdr:to>
      <cdr:x>0.54594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2028826" y="317182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4A680-3F78-4710-838E-4E1AFC65CDDF}" type="datetimeFigureOut">
              <a:rPr lang="de-DE" smtClean="0"/>
              <a:t>13.12.2024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26EF8-F619-4402-BC20-1FE29B82F6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8256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Hallo und herzlich willkommen zu meinem Impuls zu </a:t>
            </a:r>
            <a:r>
              <a:rPr lang="de-DE" sz="1200" dirty="0">
                <a:solidFill>
                  <a:schemeClr val="bg1"/>
                </a:solidFill>
                <a:latin typeface="Open Sans Bold" panose="020B0604020202020204" charset="0"/>
                <a:ea typeface="Open Sans Bold" panose="020B0604020202020204" charset="0"/>
                <a:cs typeface="Open Sans Bold" panose="020B0604020202020204" charset="0"/>
              </a:rPr>
              <a:t>den mobilitätsbedingten Auswirkungen des Tourismus auf den Klimaschutz. </a:t>
            </a:r>
            <a:r>
              <a:rPr lang="de-DE" dirty="0"/>
              <a:t>Diese drei Bereiche stehen heute mehr denn je in einem Spannungsfeld zueinander. Während der Tourismus vielerorts eine wichtige wirtschaftliche Säule darstellt, ist er zugleich auch für erhebliche Treibhausgasemissionen verantwortlich – vor allem durch den Verkehr. In den kommenden Minuten möchte ich gemeinsam mit Euch die Zusammenhänge zwischen Tourismus, Mobilität und Klimaschutz beleuchten- immer mit dem 1.5 Grad Ziel im Kopf, also der dazu notwendigen Klimaneutralität im Jahr 2045.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Kurzvorstellung Referent*in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892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Abschließend noch ein kurzer Überblick über mögliche Lösungen „Priorisierungen im Klimaschutz“ und „Freiwillige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-Kompensation“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6961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priorisierten Lösungen zum Klimaschutz lauten</a:t>
            </a:r>
          </a:p>
          <a:p>
            <a:pPr marL="228600" lvl="0" indent="-228600">
              <a:buFont typeface="+mj-lt"/>
              <a:buAutoNum type="arabicPeriod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gar nicht erst entstehen lassen durch das Vermeiden von Fahrten z.B. bei Arbeitswegen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mehr </a:t>
            </a:r>
            <a:r>
              <a:rPr lang="de-D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oder bei Veranstaltungen /Dienstreisen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mehr Online- statt Präsenz</a:t>
            </a:r>
          </a:p>
          <a:p>
            <a:pPr marL="228600" lvl="0" indent="-228600">
              <a:buFont typeface="+mj-lt"/>
              <a:buAutoNum type="arabicPeriod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-Emissionen reduzieren z.B. durch Verlagerung auf weniger klimaschädliche Verkehrsmittel: vom Flugzeug auf die Bahn, vom Auto aufs Fahrrad oder den ÖPNV</a:t>
            </a:r>
          </a:p>
          <a:p>
            <a:pPr marL="228600" indent="-228600">
              <a:buFont typeface="+mj-lt"/>
              <a:buAutoNum type="arabicPeriod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kompensieren durch den Kauf von Emissionszertifikaten, mit denen die entstandene Emissionsmenge in Klimaschutzprojekten ausgeglichen wird</a:t>
            </a:r>
          </a:p>
          <a:p>
            <a:pPr marL="228600" indent="-228600">
              <a:buFont typeface="+mj-lt"/>
              <a:buAutoNum type="arabicPeriod"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de-DE" i="1" dirty="0"/>
              <a:t>Wichtig ist auch auf die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611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 nähern uns dem Thema Klimaschutz und Mobilität über verschiedene Inhalte rund um das Thema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-Emissionen wie Schätzspiel. Budget und Kompensation.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Wichtige Anmerkung: der Begriff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-Emissionen ist im folgenden Vortrag ein Platzhalter für Treibhausgasemissionen, da es neben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weitere klimarelevante Gase gibt.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7086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Verkehr, insbesondere der Luft- und Straßenverkehr, trägt maßgeblich zu den globalen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-Emissionen bei. Eine Reduzierung dieser Emissionen ist entscheidend für den Klimaschutz. Um ein besseres Gefühl für die Klimarelevanz der einzelnen Verkehrsmittel zu bekommen, kann das folgende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-Schätzspiel genutzt werden.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3713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Aufgabe: Bringt die verschiedenen Verkehrsträger nach Treibhausgas- Emission je Personenkilometer und beginnt </a:t>
            </a:r>
            <a:r>
              <a:rPr lang="de-DE" dirty="0"/>
              <a:t>mit dem, welches am wenigstens emittiert und dann aufsteigend. Zur Auswahl stehen: Bahn-Nah- sowie Fernverkehr, Flugzeug, Kreuzfahrtschiff, Pkw, Reisebus und –mobil.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Können das auch gemeinsam lösen, wer traut sich: welches emittiert am wenigsten? </a:t>
            </a:r>
            <a:r>
              <a:rPr lang="de-DE" i="1" dirty="0"/>
              <a:t>Zur Kontrolle: Bahn-Fernverkehr und Reisebus gleich auf, Bahn-Nahverkehr, Pkw, Reisemobil, Flugzeug, Kreuzfahrtschiff</a:t>
            </a:r>
            <a:endParaRPr lang="de-DE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Die komplette Auflösung auf einen Blick erfolgt dann auf der nächsten Folie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53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 geht bei der Abbildung nicht um den Treibhausgasausstoß pro Fahrzeug, sondern pro Person und Kilometer. Daher ist </a:t>
            </a:r>
            <a:r>
              <a:rPr lang="de-DE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Auslastung entscheidend für den Vergleich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g/</a:t>
            </a:r>
            <a:r>
              <a:rPr lang="de-D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Pkm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Gramm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-Äquivalente pro Person und Kilometer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Varianten: das Schätzspiel lässt sich auch in </a:t>
            </a:r>
            <a:r>
              <a:rPr lang="de-DE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</a:t>
            </a:r>
            <a:r>
              <a:rPr lang="de-D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oder </a:t>
            </a:r>
            <a:r>
              <a:rPr lang="de-DE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Kahoot</a:t>
            </a:r>
            <a:r>
              <a:rPr lang="de-D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übertragen oder es kann in Gruppen via Breakout Sessions gearbeitet werden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2513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Mit dem Begriff CO</a:t>
            </a:r>
            <a:r>
              <a:rPr lang="de-DE" sz="1050" dirty="0"/>
              <a:t>2</a:t>
            </a:r>
            <a:r>
              <a:rPr lang="de-DE" dirty="0"/>
              <a:t>-Budget wird veranschaulicht, wieviel CO2 pro Einwohner*in verursacht werden darf, um die globale Erwärmung auf 1.5 Grad begrenzen zu können. Im folgenden wird es um das persönliche CO2-Budget und die einzelnen Lebensbereiche, in denen CO2 produziert wird, gehen.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99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dieser Aufgabe geht es darum, ein Gefühl für die eigene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-Bilanz zu entwickeln. Denn im Alltag produziert jeder von uns in verschiedenen Lebensbereichen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durch Ernährung und andere Konsumhandlungen (z. B. Kleidung, Hobbies, etc.), durch das Heizen von Wohn- und Arbeitsräumen und natürlich auch durch Mobilität.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Bitte die Teilnehmenden jede*r für sich anhand eines Kuchendiagramms zu skizzieren, wie ihre ganz persönliche Verteilung aussieht. Die hier gezeigte Grafik zeigt die zu schätzenden Sektoren gemittelt.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Auflösung folgt dann auf der nächsten Folie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26EF8-F619-4402-BC20-1FE29B82F65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918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 den Bereichen „Konsum“ und „Wohnen“ kommt „Mobilität“ an dritter Stelle. Hier liegt also ein großer persönlicher Hebel allein bei der Wahl der Verkehrsmittel- 95% des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 Mobilitätsbereich entsteht durch den Straßenverkehr und der Verkehrssektor ist auch derjenige, welcher am wenigsten Einsparungen in den letzten 30 Jahren erreicht hat.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i="1" dirty="0"/>
              <a:t>An dieser Stelle ist Raum für einen Austausch: Was überrascht, was wurde richtig/ total falsch eingeschätzt?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Insgesamt kommen so bei der Lebensweise in Deutschland auf jeden Bürger im Durchschnitt 10 t CO2 im Jahr (inkl. Import und Export von Gütern). Um das 1,5-Grad-Ziel zu erreichen, dürfte der durchschnittliche Verbrauch aller Menschen weltweit die 1 t-Marke pro Kopf nicht überschreiten.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i="1" dirty="0"/>
              <a:t>Varianten: auch in Gruppenarbeit via Breakout Sessions möglich und/ oder mit der Aufgabe, ein persönliches Tortendiagramm zu skizzieren und in die Gruppe zu posten/ hochzuladen.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8F128-A234-4EE3-AED0-4375078CCCE4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Damit liegt der durchschnittliche CO2-Ausstoß einer/eines Deutschen mehr als 60% über dem Weltdurchschnitt und ist mehr als 4mal so hoch wie der Wert einer*s Inder*in (1,9 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 wir eine Tonne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zu Grunde, können wir mit den aktuellen Auto-Modellen nur ab und zu fahren oder müssen für eine Flugreise nach New York sehr lange sparen- eben nicht nur Geld, sondern auch CO</a:t>
            </a:r>
            <a:r>
              <a:rPr lang="de-DE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Damit die Teilnehmenden nicht mit dem Gefühl der Ohnmacht aus der Aufgabe gehen, empfiehlt sich, anhand der nächsten 2 Folien über Lösungsmöglichkeiten zu sprechen und ggf. um die Methode des ökologischen Handabdrucks zu ergänzen.</a:t>
            </a:r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8F128-A234-4EE3-AED0-4375078CCCE4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452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A3649-0BEB-42E4-96AE-C49849DACC0E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B73D9-BDA4-42D4-9B7E-F6BB4B852E7F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5218-76BC-4688-BC41-E32A60497566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50_CO: 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FEDE-FF18-4752-A95F-B2DC671B9679}" type="datetime1">
              <a:rPr lang="en-US" smtClean="0"/>
              <a:t>12/13/2024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FD97-2A58-4FE7-967A-0B0C25EBE4E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4395" y="8947005"/>
            <a:ext cx="8785670" cy="415498"/>
          </a:xfrm>
        </p:spPr>
        <p:txBody>
          <a:bodyPr wrap="square" anchor="ctr" anchorCtr="0">
            <a:spAutoFit/>
          </a:bodyPr>
          <a:lstStyle>
            <a:lvl1pPr marL="108000">
              <a:spcBef>
                <a:spcPts val="0"/>
              </a:spcBef>
              <a:buNone/>
              <a:defRPr sz="21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Quelle hier eintragen, falls benötigt</a:t>
            </a:r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360000" y="410400"/>
            <a:ext cx="17568000" cy="1080000"/>
          </a:xfrm>
          <a:solidFill>
            <a:srgbClr val="AEC905"/>
          </a:solidFill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KAPITELNAME EINFÜGEN</a:t>
            </a:r>
          </a:p>
        </p:txBody>
      </p:sp>
      <p:sp>
        <p:nvSpPr>
          <p:cNvPr id="11" name="Textplatzhalt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16488000" y="410400"/>
            <a:ext cx="1440000" cy="1080000"/>
          </a:xfrm>
          <a:solidFill>
            <a:schemeClr val="bg1">
              <a:lumMod val="65000"/>
            </a:schemeClr>
          </a:solidFill>
          <a:ln w="38100" cap="rnd">
            <a:solidFill>
              <a:schemeClr val="bg1">
                <a:lumMod val="65000"/>
              </a:schemeClr>
            </a:solidFill>
          </a:ln>
        </p:spPr>
        <p:txBody>
          <a:bodyPr lIns="0" tIns="0" rIns="0" bIns="0" anchor="ctr" anchorCtr="0">
            <a:noAutofit/>
          </a:bodyPr>
          <a:lstStyle>
            <a:lvl1pPr algn="ctr">
              <a:buNone/>
              <a:defRPr sz="27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Kap. #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5" hasCustomPrompt="1"/>
          </p:nvPr>
        </p:nvSpPr>
        <p:spPr>
          <a:xfrm>
            <a:off x="360000" y="1512000"/>
            <a:ext cx="17568000" cy="810000"/>
          </a:xfrm>
        </p:spPr>
        <p:txBody>
          <a:bodyPr lIns="360000" anchor="ctr" anchorCtr="0">
            <a:noAutofit/>
          </a:bodyPr>
          <a:lstStyle>
            <a:lvl1pPr>
              <a:buNone/>
              <a:defRPr b="1" u="none" cap="all" baseline="0"/>
            </a:lvl1pPr>
          </a:lstStyle>
          <a:p>
            <a:pPr lvl="0"/>
            <a:r>
              <a:rPr lang="de-DE" dirty="0"/>
              <a:t>Folientitel einfügen</a:t>
            </a:r>
          </a:p>
        </p:txBody>
      </p:sp>
    </p:spTree>
    <p:extLst>
      <p:ext uri="{BB962C8B-B14F-4D97-AF65-F5344CB8AC3E}">
        <p14:creationId xmlns:p14="http://schemas.microsoft.com/office/powerpoint/2010/main" val="3296791294"/>
      </p:ext>
    </p:extLst>
  </p:cSld>
  <p:clrMapOvr>
    <a:masterClrMapping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3"/>
          </p:nvPr>
        </p:nvSpPr>
        <p:spPr>
          <a:xfrm>
            <a:off x="0" y="4550570"/>
            <a:ext cx="18288000" cy="5457998"/>
          </a:xfrm>
        </p:spPr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2B478-1BBC-4980-B1E1-208E8FCBEE6F}" type="datetime1">
              <a:rPr lang="en-US" smtClean="0"/>
              <a:t>12/13/2024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9C79-A3EE-AF46-889E-891EB4850505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22002" y="4004290"/>
            <a:ext cx="8988336" cy="1664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70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895520" y="2159255"/>
            <a:ext cx="11845268" cy="17145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4448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DF6D6-E85D-4961-8499-95F0EEDC9DBA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5FFA1-79BD-48D1-9B12-8D2DF539F289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B18E1-FDB8-461F-9C4C-CA25B35AE398}" type="datetime1">
              <a:rPr lang="en-US" smtClean="0"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2B66-A96E-40CB-8400-81EDA334D1F8}" type="datetime1">
              <a:rPr lang="en-US" smtClean="0"/>
              <a:t>12/13/2024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C039-0CE0-4C86-B46F-A86FCF571453}" type="datetime1">
              <a:rPr lang="en-US" smtClean="0"/>
              <a:t>12/13/2024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003D-7B64-42B5-99DC-F94F6C5501CC}" type="datetime1">
              <a:rPr lang="en-US" smtClean="0"/>
              <a:t>12/13/2024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8B49A-8907-426A-A9DD-B88DBA375EE4}" type="datetime1">
              <a:rPr lang="en-US" smtClean="0"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A26E-6FF4-4B42-BC20-70D838909A26}" type="datetime1">
              <a:rPr lang="en-US" smtClean="0"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54AE6-3C71-4C61-A2F1-4285F352EBB8}" type="datetime1">
              <a:rPr lang="en-US" smtClean="0"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10" Type="http://schemas.openxmlformats.org/officeDocument/2006/relationships/image" Target="../media/image13.png"/><Relationship Id="rId4" Type="http://schemas.openxmlformats.org/officeDocument/2006/relationships/image" Target="../media/image7.emf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chart" Target="../charts/chart1.xml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16.png"/><Relationship Id="rId4" Type="http://schemas.openxmlformats.org/officeDocument/2006/relationships/image" Target="../media/image9.emf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B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558666" y="-355383"/>
            <a:ext cx="3723758" cy="3723758"/>
          </a:xfrm>
          <a:custGeom>
            <a:avLst/>
            <a:gdLst/>
            <a:ahLst/>
            <a:cxnLst/>
            <a:rect l="l" t="t" r="r" b="b"/>
            <a:pathLst>
              <a:path w="3723758" h="3723758">
                <a:moveTo>
                  <a:pt x="0" y="0"/>
                </a:moveTo>
                <a:lnTo>
                  <a:pt x="3723758" y="0"/>
                </a:lnTo>
                <a:lnTo>
                  <a:pt x="3723758" y="3723758"/>
                </a:lnTo>
                <a:lnTo>
                  <a:pt x="0" y="37237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14558666" y="8445174"/>
            <a:ext cx="5590972" cy="2278021"/>
            <a:chOff x="0" y="0"/>
            <a:chExt cx="1472519" cy="5999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993933" y="8932416"/>
            <a:ext cx="19281933" cy="3504533"/>
            <a:chOff x="0" y="0"/>
            <a:chExt cx="5078369" cy="92300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078369" cy="923005"/>
            </a:xfrm>
            <a:custGeom>
              <a:avLst/>
              <a:gdLst/>
              <a:ahLst/>
              <a:cxnLst/>
              <a:rect l="l" t="t" r="r" b="b"/>
              <a:pathLst>
                <a:path w="5078369" h="923005">
                  <a:moveTo>
                    <a:pt x="0" y="0"/>
                  </a:moveTo>
                  <a:lnTo>
                    <a:pt x="5078369" y="0"/>
                  </a:lnTo>
                  <a:lnTo>
                    <a:pt x="5078369" y="923005"/>
                  </a:lnTo>
                  <a:lnTo>
                    <a:pt x="0" y="923005"/>
                  </a:lnTo>
                  <a:close/>
                </a:path>
              </a:pathLst>
            </a:custGeom>
            <a:solidFill>
              <a:srgbClr val="FCF5F5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19050"/>
              <a:ext cx="5078369" cy="9039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-2035224" y="-423225"/>
            <a:ext cx="5590972" cy="2278021"/>
            <a:chOff x="0" y="0"/>
            <a:chExt cx="1472519" cy="599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-2322595" y="367486"/>
            <a:ext cx="5878344" cy="2278021"/>
            <a:chOff x="0" y="0"/>
            <a:chExt cx="1548206" cy="599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48206" cy="599973"/>
            </a:xfrm>
            <a:custGeom>
              <a:avLst/>
              <a:gdLst/>
              <a:ahLst/>
              <a:cxnLst/>
              <a:rect l="l" t="t" r="r" b="b"/>
              <a:pathLst>
                <a:path w="1548206" h="599973">
                  <a:moveTo>
                    <a:pt x="1345006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345006" y="599973"/>
                  </a:lnTo>
                  <a:lnTo>
                    <a:pt x="1548206" y="299986"/>
                  </a:lnTo>
                  <a:lnTo>
                    <a:pt x="1345006" y="0"/>
                  </a:lnTo>
                  <a:close/>
                </a:path>
              </a:pathLst>
            </a:custGeom>
            <a:solidFill>
              <a:srgbClr val="1C4B58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433906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10800000">
            <a:off x="14558666" y="7793405"/>
            <a:ext cx="5590972" cy="2278021"/>
            <a:chOff x="0" y="0"/>
            <a:chExt cx="1472519" cy="5999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1C4B58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4107064" y="8967323"/>
            <a:ext cx="10073872" cy="1319677"/>
          </a:xfrm>
          <a:custGeom>
            <a:avLst/>
            <a:gdLst/>
            <a:ahLst/>
            <a:cxnLst/>
            <a:rect l="l" t="t" r="r" b="b"/>
            <a:pathLst>
              <a:path w="10073872" h="1319677">
                <a:moveTo>
                  <a:pt x="0" y="0"/>
                </a:moveTo>
                <a:lnTo>
                  <a:pt x="10073872" y="0"/>
                </a:lnTo>
                <a:lnTo>
                  <a:pt x="10073872" y="1319677"/>
                </a:lnTo>
                <a:lnTo>
                  <a:pt x="0" y="13196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6292798" y="4340058"/>
            <a:ext cx="5702404" cy="2182631"/>
            <a:chOff x="0" y="0"/>
            <a:chExt cx="7603205" cy="2910174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1C4B58"/>
              </a:solidFill>
            </p:spPr>
          </p:sp>
        </p:grpSp>
        <p:sp>
          <p:nvSpPr>
            <p:cNvPr id="22" name="TextBox 22"/>
            <p:cNvSpPr txBox="1"/>
            <p:nvPr/>
          </p:nvSpPr>
          <p:spPr>
            <a:xfrm>
              <a:off x="244008" y="232945"/>
              <a:ext cx="7081861" cy="26772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50"/>
                </a:lnSpc>
              </a:pPr>
              <a:r>
                <a:rPr lang="de-DE" sz="4000" dirty="0">
                  <a:solidFill>
                    <a:schemeClr val="bg1"/>
                  </a:solidFill>
                  <a:latin typeface="Open Sans Bold" panose="020B0604020202020204" charset="0"/>
                  <a:ea typeface="Open Sans Bold" panose="020B0604020202020204" charset="0"/>
                  <a:cs typeface="Open Sans Bold" panose="020B0604020202020204" charset="0"/>
                </a:rPr>
                <a:t>Mobilitätsbedingte Auswirkungen des Tourismus auf den Klimaschutz</a:t>
              </a:r>
              <a:endParaRPr lang="en-US" sz="3600" i="1" spc="175" dirty="0">
                <a:solidFill>
                  <a:schemeClr val="bg1"/>
                </a:solidFill>
                <a:latin typeface="Open Sans Bold" panose="020B0604020202020204" charset="0"/>
                <a:ea typeface="Open Sans Bold" panose="020B0604020202020204" charset="0"/>
                <a:cs typeface="Open Sans Bold" panose="020B0604020202020204" charset="0"/>
                <a:sym typeface="Open Sans Ultra-Bold Italics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55862" y="6838950"/>
            <a:ext cx="5702404" cy="1675120"/>
            <a:chOff x="0" y="0"/>
            <a:chExt cx="7603205" cy="2233493"/>
          </a:xfrm>
        </p:grpSpPr>
        <p:grpSp>
          <p:nvGrpSpPr>
            <p:cNvPr id="24" name="Group 24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1C4B58"/>
              </a:solidFill>
            </p:spPr>
          </p:sp>
        </p:grpSp>
        <p:sp>
          <p:nvSpPr>
            <p:cNvPr id="26" name="TextBox 26"/>
            <p:cNvSpPr txBox="1"/>
            <p:nvPr/>
          </p:nvSpPr>
          <p:spPr>
            <a:xfrm>
              <a:off x="244008" y="232945"/>
              <a:ext cx="7081861" cy="2000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50"/>
                </a:lnSpc>
              </a:pPr>
              <a:r>
                <a:rPr lang="en-US" sz="3500" b="1" i="1" spc="175" dirty="0" err="1">
                  <a:solidFill>
                    <a:srgbClr val="5FB2A6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Ökologischer</a:t>
              </a:r>
              <a:r>
                <a:rPr lang="en-US" sz="3500" b="1" i="1" spc="175" dirty="0">
                  <a:solidFill>
                    <a:srgbClr val="5FB2A6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 </a:t>
              </a:r>
              <a:r>
                <a:rPr lang="en-US" sz="3500" b="1" i="1" spc="175" dirty="0" err="1">
                  <a:solidFill>
                    <a:srgbClr val="5FB2A6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Verkehrsclub</a:t>
              </a:r>
              <a:r>
                <a:rPr lang="en-US" sz="3500" b="1" i="1" spc="175" dirty="0">
                  <a:solidFill>
                    <a:srgbClr val="5FB2A6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 VCD</a:t>
              </a:r>
            </a:p>
            <a:p>
              <a:pPr algn="ctr">
                <a:lnSpc>
                  <a:spcPts val="3850"/>
                </a:lnSpc>
              </a:pPr>
              <a:r>
                <a:rPr lang="en-US" sz="3500" b="1" i="1" spc="175" dirty="0">
                  <a:solidFill>
                    <a:srgbClr val="5FB2A6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  <a:sym typeface="Open Sans Ultra-Bold Italics"/>
                </a:rPr>
                <a:t>Anika Meenken</a:t>
              </a:r>
            </a:p>
          </p:txBody>
        </p:sp>
      </p:grpSp>
      <p:pic>
        <p:nvPicPr>
          <p:cNvPr id="33" name="Grafik 32">
            <a:extLst>
              <a:ext uri="{FF2B5EF4-FFF2-40B4-BE49-F238E27FC236}">
                <a16:creationId xmlns:a16="http://schemas.microsoft.com/office/drawing/2014/main" id="{AFD54030-C9A0-4B93-84BE-8F59A20532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275" y="398330"/>
            <a:ext cx="4354286" cy="2216332"/>
          </a:xfrm>
          <a:prstGeom prst="rect">
            <a:avLst/>
          </a:prstGeom>
        </p:spPr>
      </p:pic>
      <p:sp>
        <p:nvSpPr>
          <p:cNvPr id="34" name="Foliennummernplatzhalter 33">
            <a:extLst>
              <a:ext uri="{FF2B5EF4-FFF2-40B4-BE49-F238E27FC236}">
                <a16:creationId xmlns:a16="http://schemas.microsoft.com/office/drawing/2014/main" id="{24612434-0663-45E5-A063-C8B65765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5250" y="-95250"/>
            <a:ext cx="7730455" cy="10382250"/>
            <a:chOff x="0" y="0"/>
            <a:chExt cx="10307274" cy="13843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5196" r="25196"/>
            <a:stretch>
              <a:fillRect/>
            </a:stretch>
          </p:blipFill>
          <p:spPr>
            <a:xfrm>
              <a:off x="0" y="0"/>
              <a:ext cx="10307274" cy="13843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292798" y="1028700"/>
            <a:ext cx="5702404" cy="803442"/>
            <a:chOff x="0" y="0"/>
            <a:chExt cx="7603205" cy="1071256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60B4A7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244008" y="232945"/>
              <a:ext cx="7081861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0"/>
                </a:lnSpc>
              </a:pPr>
              <a:r>
                <a:rPr lang="en-US" sz="3500" b="1" i="1" spc="175" dirty="0" err="1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Lösungen</a:t>
              </a:r>
              <a:endParaRPr lang="en-US" sz="3500" b="1" i="1" spc="175" dirty="0">
                <a:solidFill>
                  <a:srgbClr val="1C4B58"/>
                </a:solidFill>
                <a:latin typeface="Open Sans Ultra-Bold Italics"/>
                <a:ea typeface="Open Sans Ultra-Bold Italics"/>
                <a:cs typeface="Open Sans Ultra-Bold Italics"/>
                <a:sym typeface="Open Sans Ultra-Bold Italics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259300" y="9589770"/>
            <a:ext cx="615616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4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14558666" y="8445174"/>
            <a:ext cx="5590972" cy="2278021"/>
            <a:chOff x="0" y="0"/>
            <a:chExt cx="1472519" cy="599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0800000">
            <a:off x="14558666" y="7793405"/>
            <a:ext cx="5590972" cy="2278021"/>
            <a:chOff x="0" y="0"/>
            <a:chExt cx="1472519" cy="599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CF5F5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558666" y="7767259"/>
            <a:ext cx="4141551" cy="2330313"/>
          </a:xfrm>
          <a:custGeom>
            <a:avLst/>
            <a:gdLst/>
            <a:ahLst/>
            <a:cxnLst/>
            <a:rect l="l" t="t" r="r" b="b"/>
            <a:pathLst>
              <a:path w="4141551" h="2330313">
                <a:moveTo>
                  <a:pt x="0" y="0"/>
                </a:moveTo>
                <a:lnTo>
                  <a:pt x="4141551" y="0"/>
                </a:lnTo>
                <a:lnTo>
                  <a:pt x="4141551" y="2330313"/>
                </a:lnTo>
                <a:lnTo>
                  <a:pt x="0" y="23303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429B8C22-13F6-45D9-8CED-411D7D7ACD4E}"/>
              </a:ext>
            </a:extLst>
          </p:cNvPr>
          <p:cNvSpPr txBox="1"/>
          <p:nvPr/>
        </p:nvSpPr>
        <p:spPr>
          <a:xfrm>
            <a:off x="8377693" y="4456430"/>
            <a:ext cx="7174263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9" lvl="1" indent="-237490">
              <a:lnSpc>
                <a:spcPts val="3519"/>
              </a:lnSpc>
              <a:buFontTx/>
              <a:buAutoNum type="arabicPeriod"/>
            </a:pPr>
            <a:r>
              <a:rPr lang="en-US" sz="3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Priorisierungen</a:t>
            </a:r>
            <a:r>
              <a:rPr lang="en-US" sz="3200" dirty="0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 </a:t>
            </a:r>
            <a:r>
              <a:rPr lang="en-US" sz="32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im</a:t>
            </a:r>
            <a:r>
              <a:rPr lang="en-US" sz="3200" dirty="0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 </a:t>
            </a:r>
            <a:r>
              <a:rPr lang="en-US" sz="32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Klimaschutz</a:t>
            </a:r>
            <a:r>
              <a:rPr lang="en-US" sz="3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marL="474979" lvl="1" indent="-237490" algn="l">
              <a:lnSpc>
                <a:spcPts val="3519"/>
              </a:lnSpc>
              <a:buAutoNum type="arabicPeriod"/>
            </a:pPr>
            <a:r>
              <a:rPr lang="en-US" sz="3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Freiwillige</a:t>
            </a:r>
            <a:r>
              <a:rPr lang="en-US" sz="3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Kompensation</a:t>
            </a:r>
            <a:r>
              <a:rPr lang="en-US" sz="3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3647827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4">
            <a:extLst>
              <a:ext uri="{FF2B5EF4-FFF2-40B4-BE49-F238E27FC236}">
                <a16:creationId xmlns:a16="http://schemas.microsoft.com/office/drawing/2014/main" id="{877FA7C7-D0CF-454E-862A-ED07EC31CCE2}"/>
              </a:ext>
            </a:extLst>
          </p:cNvPr>
          <p:cNvGrpSpPr/>
          <p:nvPr/>
        </p:nvGrpSpPr>
        <p:grpSpPr>
          <a:xfrm>
            <a:off x="6292798" y="1028700"/>
            <a:ext cx="5702404" cy="803442"/>
            <a:chOff x="0" y="0"/>
            <a:chExt cx="7603205" cy="1071256"/>
          </a:xfrm>
        </p:grpSpPr>
        <p:grpSp>
          <p:nvGrpSpPr>
            <p:cNvPr id="28" name="Group 5">
              <a:extLst>
                <a:ext uri="{FF2B5EF4-FFF2-40B4-BE49-F238E27FC236}">
                  <a16:creationId xmlns:a16="http://schemas.microsoft.com/office/drawing/2014/main" id="{B9A02D28-F398-4CF1-A2DA-DED9F1829A35}"/>
                </a:ext>
              </a:extLst>
            </p:cNvPr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24AC0A18-154B-4171-B1F1-15A90B4CA5E5}"/>
                  </a:ext>
                </a:extLst>
              </p:cNvPr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60B4A7"/>
              </a:solidFill>
            </p:spPr>
          </p:sp>
        </p:grp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7B1B9EFD-A6C1-4500-8591-DAB8DF383F48}"/>
                </a:ext>
              </a:extLst>
            </p:cNvPr>
            <p:cNvSpPr txBox="1"/>
            <p:nvPr/>
          </p:nvSpPr>
          <p:spPr>
            <a:xfrm>
              <a:off x="244008" y="232945"/>
              <a:ext cx="7081861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0"/>
                </a:lnSpc>
              </a:pPr>
              <a:r>
                <a:rPr lang="en-US" sz="3500" b="1" i="1" spc="175" dirty="0" err="1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Lösungen</a:t>
              </a:r>
              <a:endParaRPr lang="en-US" sz="3500" b="1" i="1" spc="175" dirty="0">
                <a:solidFill>
                  <a:srgbClr val="1C4B58"/>
                </a:solidFill>
                <a:latin typeface="Open Sans Ultra-Bold Italics"/>
                <a:ea typeface="Open Sans Ultra-Bold Italics"/>
                <a:cs typeface="Open Sans Ultra-Bold Italics"/>
                <a:sym typeface="Open Sans Ultra-Bold Italics"/>
              </a:endParaRPr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895350" y="1440091"/>
            <a:ext cx="4970347" cy="8504009"/>
            <a:chOff x="0" y="0"/>
            <a:chExt cx="2395814" cy="40991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813" cy="4099115"/>
            </a:xfrm>
            <a:custGeom>
              <a:avLst/>
              <a:gdLst/>
              <a:ahLst/>
              <a:cxnLst/>
              <a:rect l="l" t="t" r="r" b="b"/>
              <a:pathLst>
                <a:path w="2395813" h="4099115">
                  <a:moveTo>
                    <a:pt x="0" y="0"/>
                  </a:moveTo>
                  <a:lnTo>
                    <a:pt x="2395813" y="0"/>
                  </a:lnTo>
                  <a:lnTo>
                    <a:pt x="2395813" y="4099115"/>
                  </a:lnTo>
                  <a:lnTo>
                    <a:pt x="0" y="4099115"/>
                  </a:lnTo>
                  <a:close/>
                </a:path>
              </a:pathLst>
            </a:custGeom>
            <a:solidFill>
              <a:srgbClr val="FCF5F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6582288" y="1348307"/>
            <a:ext cx="4970347" cy="8504009"/>
            <a:chOff x="0" y="0"/>
            <a:chExt cx="2395814" cy="40991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95813" cy="4099115"/>
            </a:xfrm>
            <a:custGeom>
              <a:avLst/>
              <a:gdLst/>
              <a:ahLst/>
              <a:cxnLst/>
              <a:rect l="l" t="t" r="r" b="b"/>
              <a:pathLst>
                <a:path w="2395813" h="4099115">
                  <a:moveTo>
                    <a:pt x="0" y="0"/>
                  </a:moveTo>
                  <a:lnTo>
                    <a:pt x="2395813" y="0"/>
                  </a:lnTo>
                  <a:lnTo>
                    <a:pt x="2395813" y="4099115"/>
                  </a:lnTo>
                  <a:lnTo>
                    <a:pt x="0" y="4099115"/>
                  </a:lnTo>
                  <a:close/>
                </a:path>
              </a:pathLst>
            </a:custGeom>
            <a:solidFill>
              <a:srgbClr val="FCF5F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2423479" y="1440091"/>
            <a:ext cx="4970347" cy="8504009"/>
            <a:chOff x="0" y="0"/>
            <a:chExt cx="2395814" cy="40991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95813" cy="4099115"/>
            </a:xfrm>
            <a:custGeom>
              <a:avLst/>
              <a:gdLst/>
              <a:ahLst/>
              <a:cxnLst/>
              <a:rect l="l" t="t" r="r" b="b"/>
              <a:pathLst>
                <a:path w="2395813" h="4099115">
                  <a:moveTo>
                    <a:pt x="0" y="0"/>
                  </a:moveTo>
                  <a:lnTo>
                    <a:pt x="2395813" y="0"/>
                  </a:lnTo>
                  <a:lnTo>
                    <a:pt x="2395813" y="4099115"/>
                  </a:lnTo>
                  <a:lnTo>
                    <a:pt x="0" y="4099115"/>
                  </a:lnTo>
                  <a:close/>
                </a:path>
              </a:pathLst>
            </a:custGeom>
            <a:solidFill>
              <a:srgbClr val="FCF5F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314573" y="6295161"/>
            <a:ext cx="4131901" cy="914599"/>
            <a:chOff x="0" y="28575"/>
            <a:chExt cx="5509202" cy="1219466"/>
          </a:xfrm>
        </p:grpSpPr>
        <p:sp>
          <p:nvSpPr>
            <p:cNvPr id="15" name="TextBox 15"/>
            <p:cNvSpPr txBox="1"/>
            <p:nvPr/>
          </p:nvSpPr>
          <p:spPr>
            <a:xfrm>
              <a:off x="0" y="28575"/>
              <a:ext cx="5509202" cy="5642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sz="3000" b="1" spc="150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1. </a:t>
              </a:r>
              <a:r>
                <a:rPr lang="en-US" sz="3000" b="1" spc="150" dirty="0" err="1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Vermeiden</a:t>
              </a:r>
              <a:r>
                <a:rPr lang="en-US" sz="3000" b="1" spc="150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749357"/>
              <a:ext cx="5509202" cy="4986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00"/>
                </a:lnSpc>
              </a:pPr>
              <a:endParaRPr lang="en-US" sz="20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078048" y="6260654"/>
            <a:ext cx="4131901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sz="3000" b="1" spc="150" dirty="0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</a:t>
            </a:r>
            <a:r>
              <a:rPr lang="en-US" sz="3000" b="1" spc="150" dirty="0" err="1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Reduzieren</a:t>
            </a:r>
            <a:r>
              <a:rPr lang="en-US" sz="3000" b="1" spc="150" dirty="0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 </a:t>
            </a:r>
            <a:r>
              <a:rPr lang="en-US" sz="3000" b="1" spc="150" dirty="0" err="1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Verlagern</a:t>
            </a:r>
            <a:endParaRPr lang="en-US" sz="3000" b="1" spc="150" dirty="0">
              <a:solidFill>
                <a:srgbClr val="3D3D3D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2842702" y="6295161"/>
            <a:ext cx="4131901" cy="914599"/>
            <a:chOff x="0" y="28575"/>
            <a:chExt cx="5509202" cy="1219465"/>
          </a:xfrm>
        </p:grpSpPr>
        <p:sp>
          <p:nvSpPr>
            <p:cNvPr id="21" name="TextBox 21"/>
            <p:cNvSpPr txBox="1"/>
            <p:nvPr/>
          </p:nvSpPr>
          <p:spPr>
            <a:xfrm>
              <a:off x="0" y="28575"/>
              <a:ext cx="5509202" cy="5810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sz="3000" b="1" spc="150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3. </a:t>
              </a:r>
              <a:r>
                <a:rPr lang="en-US" sz="3000" b="1" spc="150" dirty="0" err="1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Kompensieren</a:t>
              </a:r>
              <a:endParaRPr lang="en-US" sz="3000" b="1" spc="150" dirty="0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749356"/>
              <a:ext cx="5509202" cy="4986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00"/>
                </a:lnSpc>
              </a:pPr>
              <a:endParaRPr lang="en-US" sz="20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7259300" y="9592310"/>
            <a:ext cx="615616" cy="313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 dirty="0">
                <a:solidFill>
                  <a:srgbClr val="1C4B5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12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FDC5974C-A81D-4068-B2B4-1EB1A4A0E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95" y="2158151"/>
            <a:ext cx="4314605" cy="288000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6433461E-6AC5-400E-8E7C-8857501A74F1}"/>
              </a:ext>
            </a:extLst>
          </p:cNvPr>
          <p:cNvSpPr txBox="1"/>
          <p:nvPr/>
        </p:nvSpPr>
        <p:spPr>
          <a:xfrm>
            <a:off x="1828800" y="4530923"/>
            <a:ext cx="24336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Tim Reckmann  / pixelio.de</a:t>
            </a:r>
            <a:endParaRPr lang="de-DE" sz="1400" dirty="0">
              <a:solidFill>
                <a:schemeClr val="bg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EA57655C-CBEF-4C39-AB9F-A6D469C77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061" y="2131447"/>
            <a:ext cx="4013939" cy="2880000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FCD08621-5229-4471-870D-3F0EB167B615}"/>
              </a:ext>
            </a:extLst>
          </p:cNvPr>
          <p:cNvSpPr txBox="1"/>
          <p:nvPr/>
        </p:nvSpPr>
        <p:spPr>
          <a:xfrm>
            <a:off x="7535248" y="4457700"/>
            <a:ext cx="3285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Dieter Schütz  / pixelio.de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7D587ED0-7AC8-4E4B-8481-D6F895DB8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0" y="2187300"/>
            <a:ext cx="3408280" cy="2880000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AFA1E231-AD93-4361-BD84-0FE9A5E84ED5}"/>
              </a:ext>
            </a:extLst>
          </p:cNvPr>
          <p:cNvSpPr txBox="1"/>
          <p:nvPr/>
        </p:nvSpPr>
        <p:spPr>
          <a:xfrm>
            <a:off x="13669852" y="4533900"/>
            <a:ext cx="3170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Thorben Wengert  / pixelio.de</a:t>
            </a:r>
          </a:p>
        </p:txBody>
      </p:sp>
      <p:sp>
        <p:nvSpPr>
          <p:cNvPr id="35" name="Foliennummernplatzhalter 34">
            <a:extLst>
              <a:ext uri="{FF2B5EF4-FFF2-40B4-BE49-F238E27FC236}">
                <a16:creationId xmlns:a16="http://schemas.microsoft.com/office/drawing/2014/main" id="{B90B54D1-B050-47CC-B338-1623E02C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0474B53F-35A1-4B99-87B5-A1EB2BB85A23}"/>
              </a:ext>
            </a:extLst>
          </p:cNvPr>
          <p:cNvSpPr/>
          <p:nvPr/>
        </p:nvSpPr>
        <p:spPr>
          <a:xfrm>
            <a:off x="3968698" y="1038370"/>
            <a:ext cx="9436204" cy="803442"/>
          </a:xfrm>
          <a:custGeom>
            <a:avLst/>
            <a:gdLst/>
            <a:ahLst/>
            <a:cxnLst/>
            <a:rect l="l" t="t" r="r" b="b"/>
            <a:pathLst>
              <a:path w="1928961" h="271782">
                <a:moveTo>
                  <a:pt x="0" y="0"/>
                </a:moveTo>
                <a:lnTo>
                  <a:pt x="1928961" y="0"/>
                </a:lnTo>
                <a:lnTo>
                  <a:pt x="1928961" y="271782"/>
                </a:lnTo>
                <a:lnTo>
                  <a:pt x="0" y="271782"/>
                </a:lnTo>
                <a:close/>
              </a:path>
            </a:pathLst>
          </a:custGeom>
          <a:solidFill>
            <a:srgbClr val="60B4A7"/>
          </a:solidFill>
        </p:spPr>
        <p:txBody>
          <a:bodyPr/>
          <a:lstStyle/>
          <a:p>
            <a:pPr algn="r"/>
            <a:r>
              <a:rPr lang="en-US" sz="36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Priorisiserte</a:t>
            </a:r>
            <a:r>
              <a:rPr lang="en-US" sz="3600" dirty="0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 </a:t>
            </a:r>
            <a:r>
              <a:rPr lang="en-US" sz="36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Lösungen</a:t>
            </a:r>
            <a:r>
              <a:rPr lang="en-US" sz="3600" dirty="0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 </a:t>
            </a:r>
            <a:r>
              <a:rPr lang="en-US" sz="36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zum</a:t>
            </a:r>
            <a:r>
              <a:rPr lang="en-US" sz="3600" dirty="0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 </a:t>
            </a:r>
            <a:r>
              <a:rPr lang="en-US" sz="3600" dirty="0" err="1">
                <a:solidFill>
                  <a:srgbClr val="3D3D3D"/>
                </a:solidFill>
                <a:latin typeface="Open Sans Ultra-Bold Italics" panose="020B0604020202020204" charset="0"/>
                <a:ea typeface="Open Sans Ultra-Bold Italics" panose="020B0604020202020204" charset="0"/>
                <a:cs typeface="Open Sans Ultra-Bold Italics" panose="020B0604020202020204" charset="0"/>
                <a:sym typeface="Open Sans"/>
              </a:rPr>
              <a:t>Klimaschutz</a:t>
            </a:r>
            <a:endParaRPr lang="de-DE" dirty="0">
              <a:latin typeface="Open Sans Ultra-Bold Italics" panose="020B0604020202020204" charset="0"/>
              <a:ea typeface="Open Sans Ultra-Bold Italics" panose="020B0604020202020204" charset="0"/>
              <a:cs typeface="Open Sans Ultra-Bold Italic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2935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5250" y="-95250"/>
            <a:ext cx="7730455" cy="10382250"/>
            <a:chOff x="0" y="0"/>
            <a:chExt cx="10307274" cy="13843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5196" r="25196"/>
            <a:stretch>
              <a:fillRect/>
            </a:stretch>
          </p:blipFill>
          <p:spPr>
            <a:xfrm>
              <a:off x="0" y="0"/>
              <a:ext cx="10307274" cy="13843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292798" y="1028700"/>
            <a:ext cx="5702404" cy="803442"/>
            <a:chOff x="0" y="0"/>
            <a:chExt cx="7603205" cy="1071256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60B4A7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260672" y="201195"/>
              <a:ext cx="7081861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0"/>
                </a:lnSpc>
              </a:pPr>
              <a:r>
                <a:rPr lang="en-US" sz="35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Feedback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259300" y="9589770"/>
            <a:ext cx="615616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4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14558666" y="8445174"/>
            <a:ext cx="5590972" cy="2278021"/>
            <a:chOff x="0" y="0"/>
            <a:chExt cx="1472519" cy="599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0800000">
            <a:off x="14558666" y="7793405"/>
            <a:ext cx="5590972" cy="2278021"/>
            <a:chOff x="0" y="0"/>
            <a:chExt cx="1472519" cy="599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CF5F5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558666" y="7767259"/>
            <a:ext cx="4141551" cy="2330313"/>
          </a:xfrm>
          <a:custGeom>
            <a:avLst/>
            <a:gdLst/>
            <a:ahLst/>
            <a:cxnLst/>
            <a:rect l="l" t="t" r="r" b="b"/>
            <a:pathLst>
              <a:path w="4141551" h="2330313">
                <a:moveTo>
                  <a:pt x="0" y="0"/>
                </a:moveTo>
                <a:lnTo>
                  <a:pt x="4141551" y="0"/>
                </a:lnTo>
                <a:lnTo>
                  <a:pt x="4141551" y="2330313"/>
                </a:lnTo>
                <a:lnTo>
                  <a:pt x="0" y="233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48842450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351564" y="2722774"/>
            <a:ext cx="6080091" cy="49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50"/>
              </a:lnSpc>
            </a:pPr>
            <a:r>
              <a:rPr lang="en-US" sz="3500" b="1" i="1" spc="175" dirty="0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  <a:sym typeface="Open Sans Ultra-Bold Italics"/>
              </a:rPr>
              <a:t>DARUM GEHT ES HEUTE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109286" y="-128414"/>
            <a:ext cx="422798" cy="10543827"/>
            <a:chOff x="0" y="0"/>
            <a:chExt cx="271518" cy="67711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1518" cy="6771177"/>
            </a:xfrm>
            <a:custGeom>
              <a:avLst/>
              <a:gdLst/>
              <a:ahLst/>
              <a:cxnLst/>
              <a:rect l="l" t="t" r="r" b="b"/>
              <a:pathLst>
                <a:path w="271518" h="6771177">
                  <a:moveTo>
                    <a:pt x="0" y="0"/>
                  </a:moveTo>
                  <a:lnTo>
                    <a:pt x="271518" y="0"/>
                  </a:lnTo>
                  <a:lnTo>
                    <a:pt x="271518" y="6771177"/>
                  </a:lnTo>
                  <a:lnTo>
                    <a:pt x="0" y="6771177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7259300" y="9592310"/>
            <a:ext cx="615616" cy="313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>
                <a:solidFill>
                  <a:srgbClr val="1C4B5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394457" y="2765636"/>
            <a:ext cx="5541980" cy="384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CO</a:t>
            </a:r>
            <a:r>
              <a:rPr lang="de-DE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2</a:t>
            </a:r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-Schätzspiel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94457" y="3881565"/>
            <a:ext cx="554198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CO</a:t>
            </a:r>
            <a:r>
              <a:rPr lang="de-DE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2</a:t>
            </a:r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-Budget</a:t>
            </a:r>
            <a:endParaRPr lang="en-US" sz="2499" dirty="0">
              <a:solidFill>
                <a:srgbClr val="3D3D3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94457" y="4992205"/>
            <a:ext cx="554198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CO</a:t>
            </a:r>
            <a:r>
              <a:rPr lang="de-DE" sz="2000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2</a:t>
            </a:r>
            <a:r>
              <a:rPr lang="de-DE" sz="2499" dirty="0">
                <a:solidFill>
                  <a:srgbClr val="3D3D3D"/>
                </a:solidFill>
                <a:latin typeface="Open Sans"/>
                <a:ea typeface="Open Sans"/>
                <a:cs typeface="Open Sans"/>
              </a:rPr>
              <a:t>-Kompensation</a:t>
            </a:r>
            <a:endParaRPr lang="en-US" sz="2499" dirty="0">
              <a:solidFill>
                <a:srgbClr val="3D3D3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643194" y="2741824"/>
            <a:ext cx="638257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b="1">
                <a:solidFill>
                  <a:srgbClr val="1C4B58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643194" y="3857753"/>
            <a:ext cx="638257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b="1">
                <a:solidFill>
                  <a:srgbClr val="1C4B58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643194" y="4968392"/>
            <a:ext cx="638257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b="1">
                <a:solidFill>
                  <a:srgbClr val="1C4B58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3</a:t>
            </a:r>
          </a:p>
        </p:txBody>
      </p:sp>
      <p:sp>
        <p:nvSpPr>
          <p:cNvPr id="16" name="AutoShape 16"/>
          <p:cNvSpPr/>
          <p:nvPr/>
        </p:nvSpPr>
        <p:spPr>
          <a:xfrm>
            <a:off x="9755279" y="3493217"/>
            <a:ext cx="6181157" cy="0"/>
          </a:xfrm>
          <a:prstGeom prst="line">
            <a:avLst/>
          </a:prstGeom>
          <a:ln w="28575" cap="rnd">
            <a:solidFill>
              <a:srgbClr val="1C4B5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9755279" y="4609146"/>
            <a:ext cx="6181157" cy="0"/>
          </a:xfrm>
          <a:prstGeom prst="line">
            <a:avLst/>
          </a:prstGeom>
          <a:ln w="28575" cap="rnd">
            <a:solidFill>
              <a:srgbClr val="1C4B5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9906000" y="5753100"/>
            <a:ext cx="6181157" cy="0"/>
          </a:xfrm>
          <a:prstGeom prst="line">
            <a:avLst/>
          </a:prstGeom>
          <a:ln w="28575" cap="rnd">
            <a:solidFill>
              <a:srgbClr val="1C4B5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D6B16E98-A28E-4D23-BEF3-C8B4FE976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7678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5250" y="-95250"/>
            <a:ext cx="7730455" cy="10382250"/>
            <a:chOff x="0" y="0"/>
            <a:chExt cx="10307274" cy="13843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5196" r="25196"/>
            <a:stretch>
              <a:fillRect/>
            </a:stretch>
          </p:blipFill>
          <p:spPr>
            <a:xfrm>
              <a:off x="0" y="0"/>
              <a:ext cx="10307274" cy="13843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292798" y="1028700"/>
            <a:ext cx="5702404" cy="803442"/>
            <a:chOff x="0" y="0"/>
            <a:chExt cx="7603205" cy="1071256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60B4A7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244008" y="232945"/>
              <a:ext cx="7081861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0"/>
                </a:lnSpc>
              </a:pPr>
              <a:r>
                <a:rPr lang="en-US" sz="35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CO</a:t>
              </a:r>
              <a:r>
                <a:rPr lang="en-US" sz="28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2</a:t>
              </a:r>
              <a:r>
                <a:rPr lang="en-US" sz="35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-Schätzspiel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259300" y="9589770"/>
            <a:ext cx="615616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4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14558666" y="8445174"/>
            <a:ext cx="5590972" cy="2278021"/>
            <a:chOff x="0" y="0"/>
            <a:chExt cx="1472519" cy="599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0800000">
            <a:off x="14558666" y="7793405"/>
            <a:ext cx="5590972" cy="2278021"/>
            <a:chOff x="0" y="0"/>
            <a:chExt cx="1472519" cy="599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CF5F5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558666" y="7767259"/>
            <a:ext cx="4141551" cy="2330313"/>
          </a:xfrm>
          <a:custGeom>
            <a:avLst/>
            <a:gdLst/>
            <a:ahLst/>
            <a:cxnLst/>
            <a:rect l="l" t="t" r="r" b="b"/>
            <a:pathLst>
              <a:path w="4141551" h="2330313">
                <a:moveTo>
                  <a:pt x="0" y="0"/>
                </a:moveTo>
                <a:lnTo>
                  <a:pt x="4141551" y="0"/>
                </a:lnTo>
                <a:lnTo>
                  <a:pt x="4141551" y="2330313"/>
                </a:lnTo>
                <a:lnTo>
                  <a:pt x="0" y="23303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FBDA0C16-22C3-4E9C-A42C-7AE6AC58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7544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>
            <a:off x="8978140" y="1448396"/>
            <a:ext cx="8337109" cy="1731243"/>
            <a:chOff x="-550531" y="19051"/>
            <a:chExt cx="8591909" cy="2308326"/>
          </a:xfrm>
        </p:grpSpPr>
        <p:sp>
          <p:nvSpPr>
            <p:cNvPr id="13" name="TextBox 13"/>
            <p:cNvSpPr txBox="1"/>
            <p:nvPr/>
          </p:nvSpPr>
          <p:spPr>
            <a:xfrm>
              <a:off x="-550531" y="19051"/>
              <a:ext cx="8591909" cy="23083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49"/>
                </a:lnSpc>
              </a:pPr>
              <a:r>
                <a:rPr lang="de-DE" sz="2800" b="1" spc="124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</a:rPr>
                <a:t> Bringt die verschiedenen Verkehrsträger nach Treibhausgas (CO</a:t>
              </a:r>
              <a:r>
                <a:rPr lang="de-DE" sz="2400" b="1" spc="124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</a:rPr>
                <a:t>2</a:t>
              </a:r>
              <a:r>
                <a:rPr lang="de-DE" sz="2800" b="1" spc="124" dirty="0">
                  <a:solidFill>
                    <a:srgbClr val="3D3D3D"/>
                  </a:solidFill>
                  <a:latin typeface="Open Sans Bold"/>
                  <a:ea typeface="Open Sans Bold"/>
                  <a:cs typeface="Open Sans Bold"/>
                </a:rPr>
                <a:t>e)- Emission je Personenkilometer in eine (aufsteigende) Reihenfolge</a:t>
              </a:r>
            </a:p>
            <a:p>
              <a:pPr algn="l">
                <a:lnSpc>
                  <a:spcPts val="2749"/>
                </a:lnSpc>
              </a:pPr>
              <a:endParaRPr lang="en-US" sz="2499" b="1" spc="124" dirty="0">
                <a:solidFill>
                  <a:srgbClr val="3D3D3D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585242"/>
              <a:ext cx="8041378" cy="11444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0"/>
                </a:lnSpc>
              </a:pPr>
              <a:endParaRPr lang="en-US" sz="2200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algn="l">
                <a:lnSpc>
                  <a:spcPts val="3520"/>
                </a:lnSpc>
              </a:pPr>
              <a:endParaRPr lang="en-US" sz="2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-104775" y="-109518"/>
            <a:ext cx="7333430" cy="10523299"/>
            <a:chOff x="0" y="0"/>
            <a:chExt cx="2480691" cy="35597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0691" cy="3559733"/>
            </a:xfrm>
            <a:custGeom>
              <a:avLst/>
              <a:gdLst/>
              <a:ahLst/>
              <a:cxnLst/>
              <a:rect l="l" t="t" r="r" b="b"/>
              <a:pathLst>
                <a:path w="2480691" h="3559733">
                  <a:moveTo>
                    <a:pt x="0" y="0"/>
                  </a:moveTo>
                  <a:lnTo>
                    <a:pt x="2480691" y="0"/>
                  </a:lnTo>
                  <a:lnTo>
                    <a:pt x="2480691" y="3559733"/>
                  </a:lnTo>
                  <a:lnTo>
                    <a:pt x="0" y="3559733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grpSp>
        <p:nvGrpSpPr>
          <p:cNvPr id="4" name="Group 4"/>
          <p:cNvGrpSpPr/>
          <p:nvPr/>
        </p:nvGrpSpPr>
        <p:grpSpPr>
          <a:xfrm rot="-8100000">
            <a:off x="8475626" y="1388439"/>
            <a:ext cx="453304" cy="452578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C4B58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1387716"/>
            <a:ext cx="5421831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50"/>
              </a:lnSpc>
            </a:pPr>
            <a:r>
              <a:rPr lang="en-US" sz="3500" b="1" i="1" spc="175" dirty="0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  <a:sym typeface="Open Sans Ultra-Bold Italics"/>
              </a:rPr>
              <a:t>Aufgabe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7259300" y="9592310"/>
            <a:ext cx="615616" cy="313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 dirty="0">
                <a:solidFill>
                  <a:srgbClr val="1C4B5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</a:p>
        </p:txBody>
      </p:sp>
      <p:pic>
        <p:nvPicPr>
          <p:cNvPr id="22" name="Bild 23">
            <a:extLst>
              <a:ext uri="{FF2B5EF4-FFF2-40B4-BE49-F238E27FC236}">
                <a16:creationId xmlns:a16="http://schemas.microsoft.com/office/drawing/2014/main" id="{D4EA3869-CB2D-4852-8CE7-EDB0B1AFE2C1}"/>
              </a:ext>
            </a:extLst>
          </p:cNvPr>
          <p:cNvPicPr/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481" y="3784852"/>
            <a:ext cx="784659" cy="345422"/>
          </a:xfrm>
          <a:prstGeom prst="rect">
            <a:avLst/>
          </a:prstGeom>
        </p:spPr>
      </p:pic>
      <p:pic>
        <p:nvPicPr>
          <p:cNvPr id="23" name="Bild 19">
            <a:extLst>
              <a:ext uri="{FF2B5EF4-FFF2-40B4-BE49-F238E27FC236}">
                <a16:creationId xmlns:a16="http://schemas.microsoft.com/office/drawing/2014/main" id="{E08F0A9C-2454-41C3-888B-358DA4EAA7ED}"/>
              </a:ext>
            </a:extLst>
          </p:cNvPr>
          <p:cNvPicPr/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934603" y="5066683"/>
            <a:ext cx="1048247" cy="381138"/>
          </a:xfrm>
          <a:prstGeom prst="rect">
            <a:avLst/>
          </a:prstGeom>
        </p:spPr>
      </p:pic>
      <p:pic>
        <p:nvPicPr>
          <p:cNvPr id="24" name="Bild 21">
            <a:extLst>
              <a:ext uri="{FF2B5EF4-FFF2-40B4-BE49-F238E27FC236}">
                <a16:creationId xmlns:a16="http://schemas.microsoft.com/office/drawing/2014/main" id="{6CA6710B-DC0B-4306-89A3-B9D3722E96BE}"/>
              </a:ext>
            </a:extLst>
          </p:cNvPr>
          <p:cNvPicPr/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06820" y="5186059"/>
            <a:ext cx="1157299" cy="304490"/>
          </a:xfrm>
          <a:prstGeom prst="rect">
            <a:avLst/>
          </a:prstGeom>
        </p:spPr>
      </p:pic>
      <p:pic>
        <p:nvPicPr>
          <p:cNvPr id="25" name="Bild 18">
            <a:extLst>
              <a:ext uri="{FF2B5EF4-FFF2-40B4-BE49-F238E27FC236}">
                <a16:creationId xmlns:a16="http://schemas.microsoft.com/office/drawing/2014/main" id="{65589D10-FD3E-4E6C-ABD4-E989E7B7B133}"/>
              </a:ext>
            </a:extLst>
          </p:cNvPr>
          <p:cNvPicPr/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953707" y="3809013"/>
            <a:ext cx="937205" cy="376698"/>
          </a:xfrm>
          <a:prstGeom prst="rect">
            <a:avLst/>
          </a:prstGeom>
        </p:spPr>
      </p:pic>
      <p:pic>
        <p:nvPicPr>
          <p:cNvPr id="26" name="Grafik 25" descr="Flugzeug">
            <a:extLst>
              <a:ext uri="{FF2B5EF4-FFF2-40B4-BE49-F238E27FC236}">
                <a16:creationId xmlns:a16="http://schemas.microsoft.com/office/drawing/2014/main" id="{947E4DDD-C1E8-426D-864F-4818269DE83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671889">
            <a:off x="8345688" y="6230490"/>
            <a:ext cx="617630" cy="61763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592F3EAD-AA79-4BDE-8290-01D05097CE05}"/>
              </a:ext>
            </a:extLst>
          </p:cNvPr>
          <p:cNvSpPr txBox="1"/>
          <p:nvPr/>
        </p:nvSpPr>
        <p:spPr>
          <a:xfrm>
            <a:off x="9245199" y="3602147"/>
            <a:ext cx="2052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Bahn-Fernverkehr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02F8BD-3B49-493C-9D08-5E3479E97FA4}"/>
              </a:ext>
            </a:extLst>
          </p:cNvPr>
          <p:cNvSpPr txBox="1"/>
          <p:nvPr/>
        </p:nvSpPr>
        <p:spPr>
          <a:xfrm>
            <a:off x="9579123" y="4955189"/>
            <a:ext cx="2052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Bahn-Nahverkehr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5861094-7BDB-402B-B50E-6505C0E7E2CC}"/>
              </a:ext>
            </a:extLst>
          </p:cNvPr>
          <p:cNvSpPr txBox="1"/>
          <p:nvPr/>
        </p:nvSpPr>
        <p:spPr>
          <a:xfrm>
            <a:off x="14270539" y="4986156"/>
            <a:ext cx="2052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Reisebus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07D4602-3D09-46D8-A1F8-33BDAD1A4A09}"/>
              </a:ext>
            </a:extLst>
          </p:cNvPr>
          <p:cNvSpPr txBox="1"/>
          <p:nvPr/>
        </p:nvSpPr>
        <p:spPr>
          <a:xfrm>
            <a:off x="14289481" y="3755219"/>
            <a:ext cx="1232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PKW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A14E92DD-C679-487A-B6CA-ED65441E7D9C}"/>
              </a:ext>
            </a:extLst>
          </p:cNvPr>
          <p:cNvSpPr txBox="1"/>
          <p:nvPr/>
        </p:nvSpPr>
        <p:spPr>
          <a:xfrm>
            <a:off x="9594714" y="6384141"/>
            <a:ext cx="2052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Flugzeug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9DB0D1E8-3A34-4DA2-B3D8-DC78192A41F2}"/>
              </a:ext>
            </a:extLst>
          </p:cNvPr>
          <p:cNvSpPr txBox="1"/>
          <p:nvPr/>
        </p:nvSpPr>
        <p:spPr>
          <a:xfrm>
            <a:off x="9653041" y="7649710"/>
            <a:ext cx="2052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Kreuzfahrt-schiff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28896AA8-42D8-456E-8795-C57D00F28F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114" y="7277100"/>
            <a:ext cx="941220" cy="9412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563799E3-32DB-4D04-A5BD-246647A4A84A}"/>
              </a:ext>
            </a:extLst>
          </p:cNvPr>
          <p:cNvSpPr txBox="1"/>
          <p:nvPr/>
        </p:nvSpPr>
        <p:spPr>
          <a:xfrm>
            <a:off x="14095730" y="6471689"/>
            <a:ext cx="2052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Reisemobil</a:t>
            </a:r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67623040-7CC6-4731-841D-C92A79F689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7099" y="6137616"/>
            <a:ext cx="933813" cy="93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4341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04775" y="-109518"/>
            <a:ext cx="7333430" cy="10523299"/>
            <a:chOff x="0" y="0"/>
            <a:chExt cx="2480691" cy="35597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0691" cy="3559733"/>
            </a:xfrm>
            <a:custGeom>
              <a:avLst/>
              <a:gdLst/>
              <a:ahLst/>
              <a:cxnLst/>
              <a:rect l="l" t="t" r="r" b="b"/>
              <a:pathLst>
                <a:path w="2480691" h="3559733">
                  <a:moveTo>
                    <a:pt x="0" y="0"/>
                  </a:moveTo>
                  <a:lnTo>
                    <a:pt x="2480691" y="0"/>
                  </a:lnTo>
                  <a:lnTo>
                    <a:pt x="2480691" y="3559733"/>
                  </a:lnTo>
                  <a:lnTo>
                    <a:pt x="0" y="3559733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1387716"/>
            <a:ext cx="5421831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50"/>
              </a:lnSpc>
            </a:pPr>
            <a:r>
              <a:rPr lang="en-US" sz="3500" b="1" i="1" spc="175" dirty="0" err="1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  <a:sym typeface="Open Sans Ultra-Bold Italics"/>
              </a:rPr>
              <a:t>Lösung</a:t>
            </a:r>
            <a:endParaRPr lang="en-US" sz="3500" b="1" i="1" spc="175" dirty="0">
              <a:solidFill>
                <a:srgbClr val="3D3D3D"/>
              </a:solidFill>
              <a:latin typeface="Open Sans Ultra-Bold Italics"/>
              <a:ea typeface="Open Sans Ultra-Bold Italics"/>
              <a:cs typeface="Open Sans Ultra-Bold Italics"/>
              <a:sym typeface="Open Sans Ultra-Bold Itali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727626" y="1873039"/>
            <a:ext cx="7333430" cy="858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0"/>
              </a:lnSpc>
            </a:pPr>
            <a:endParaRPr lang="en-US" sz="2200" dirty="0"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3520"/>
              </a:lnSpc>
            </a:pPr>
            <a:endParaRPr lang="en-US" sz="2200" dirty="0">
              <a:solidFill>
                <a:srgbClr val="3D3D3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59300" y="9592310"/>
            <a:ext cx="615616" cy="313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 dirty="0">
                <a:solidFill>
                  <a:srgbClr val="1C4B5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91354E9C-DADA-4FCC-BED0-F52D271825F8}"/>
              </a:ext>
            </a:extLst>
          </p:cNvPr>
          <p:cNvGrpSpPr/>
          <p:nvPr/>
        </p:nvGrpSpPr>
        <p:grpSpPr>
          <a:xfrm>
            <a:off x="5105400" y="2476500"/>
            <a:ext cx="12955656" cy="6310412"/>
            <a:chOff x="-474398" y="1830150"/>
            <a:chExt cx="8480434" cy="4064000"/>
          </a:xfrm>
        </p:grpSpPr>
        <p:graphicFrame>
          <p:nvGraphicFramePr>
            <p:cNvPr id="36" name="Diagramm 35">
              <a:extLst>
                <a:ext uri="{FF2B5EF4-FFF2-40B4-BE49-F238E27FC236}">
                  <a16:creationId xmlns:a16="http://schemas.microsoft.com/office/drawing/2014/main" id="{C804AA71-A363-4F80-B809-9F803E607AD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88645642"/>
                </p:ext>
              </p:extLst>
            </p:nvPr>
          </p:nvGraphicFramePr>
          <p:xfrm>
            <a:off x="-474398" y="1830150"/>
            <a:ext cx="8480434" cy="406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38" name="Bild 18">
              <a:extLst>
                <a:ext uri="{FF2B5EF4-FFF2-40B4-BE49-F238E27FC236}">
                  <a16:creationId xmlns:a16="http://schemas.microsoft.com/office/drawing/2014/main" id="{3D4D0936-8093-4D4E-A23A-3BBB44E25828}"/>
                </a:ext>
              </a:extLst>
            </p:cNvPr>
            <p:cNvPicPr/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711343" y="3469544"/>
              <a:ext cx="624803" cy="251132"/>
            </a:xfrm>
            <a:prstGeom prst="rect">
              <a:avLst/>
            </a:prstGeom>
          </p:spPr>
        </p:pic>
        <p:pic>
          <p:nvPicPr>
            <p:cNvPr id="39" name="Bild 19">
              <a:extLst>
                <a:ext uri="{FF2B5EF4-FFF2-40B4-BE49-F238E27FC236}">
                  <a16:creationId xmlns:a16="http://schemas.microsoft.com/office/drawing/2014/main" id="{E40605F8-6DF2-4D92-8091-A4B4C44C7FE8}"/>
                </a:ext>
              </a:extLst>
            </p:cNvPr>
            <p:cNvPicPr/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5594" y="2642992"/>
              <a:ext cx="698831" cy="254092"/>
            </a:xfrm>
            <a:prstGeom prst="rect">
              <a:avLst/>
            </a:prstGeom>
          </p:spPr>
        </p:pic>
        <p:pic>
          <p:nvPicPr>
            <p:cNvPr id="40" name="Bild 21">
              <a:extLst>
                <a:ext uri="{FF2B5EF4-FFF2-40B4-BE49-F238E27FC236}">
                  <a16:creationId xmlns:a16="http://schemas.microsoft.com/office/drawing/2014/main" id="{15B355D1-D523-4334-B093-8D794FD0FF59}"/>
                </a:ext>
              </a:extLst>
            </p:cNvPr>
            <p:cNvPicPr/>
            <p:nvPr/>
          </p:nvPicPr>
          <p:blipFill>
            <a:blip r:embed="rId6" cstate="print">
              <a:grayscl/>
            </a:blip>
            <a:stretch>
              <a:fillRect/>
            </a:stretch>
          </p:blipFill>
          <p:spPr>
            <a:xfrm>
              <a:off x="3397524" y="3061243"/>
              <a:ext cx="936104" cy="209455"/>
            </a:xfrm>
            <a:prstGeom prst="rect">
              <a:avLst/>
            </a:prstGeom>
          </p:spPr>
        </p:pic>
        <p:pic>
          <p:nvPicPr>
            <p:cNvPr id="41" name="Bild 23">
              <a:extLst>
                <a:ext uri="{FF2B5EF4-FFF2-40B4-BE49-F238E27FC236}">
                  <a16:creationId xmlns:a16="http://schemas.microsoft.com/office/drawing/2014/main" id="{24B49DE3-631B-4547-8468-2F09ECB12E5E}"/>
                </a:ext>
              </a:extLst>
            </p:cNvPr>
            <p:cNvPicPr/>
            <p:nvPr/>
          </p:nvPicPr>
          <p:blipFill>
            <a:blip r:embed="rId7" cstate="print">
              <a:grayscl/>
            </a:blip>
            <a:stretch>
              <a:fillRect/>
            </a:stretch>
          </p:blipFill>
          <p:spPr>
            <a:xfrm>
              <a:off x="3000854" y="2212119"/>
              <a:ext cx="523106" cy="230281"/>
            </a:xfrm>
            <a:prstGeom prst="rect">
              <a:avLst/>
            </a:prstGeom>
            <a:noFill/>
          </p:spPr>
        </p:pic>
        <p:pic>
          <p:nvPicPr>
            <p:cNvPr id="42" name="Bild 24">
              <a:extLst>
                <a:ext uri="{FF2B5EF4-FFF2-40B4-BE49-F238E27FC236}">
                  <a16:creationId xmlns:a16="http://schemas.microsoft.com/office/drawing/2014/main" id="{4AD3C128-6EFB-4FEE-80B2-BC31928E4D9A}"/>
                </a:ext>
              </a:extLst>
            </p:cNvPr>
            <p:cNvPicPr/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718932" y="4304459"/>
              <a:ext cx="295225" cy="322338"/>
            </a:xfrm>
            <a:prstGeom prst="rect">
              <a:avLst/>
            </a:prstGeom>
          </p:spPr>
        </p:pic>
      </p:grpSp>
      <p:pic>
        <p:nvPicPr>
          <p:cNvPr id="43" name="Grafik 42">
            <a:extLst>
              <a:ext uri="{FF2B5EF4-FFF2-40B4-BE49-F238E27FC236}">
                <a16:creationId xmlns:a16="http://schemas.microsoft.com/office/drawing/2014/main" id="{9FE9521B-457E-443C-BECC-187355CE53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5520" y="6286500"/>
            <a:ext cx="762000" cy="76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4211C625-F2A2-4D7F-8A40-1F5C3471A70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200" y="5518652"/>
            <a:ext cx="775941" cy="775941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00E496-BCC7-4CAE-884A-9E6B21A0F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91B356-B266-4E01-8F64-803827AF17FF}"/>
              </a:ext>
            </a:extLst>
          </p:cNvPr>
          <p:cNvSpPr txBox="1"/>
          <p:nvPr/>
        </p:nvSpPr>
        <p:spPr>
          <a:xfrm>
            <a:off x="7620000" y="8857145"/>
            <a:ext cx="601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Quelle: basierend auf Umweltbundesamt, TREMOD 6.51</a:t>
            </a:r>
          </a:p>
        </p:txBody>
      </p:sp>
    </p:spTree>
    <p:extLst>
      <p:ext uri="{BB962C8B-B14F-4D97-AF65-F5344CB8AC3E}">
        <p14:creationId xmlns:p14="http://schemas.microsoft.com/office/powerpoint/2010/main" val="75984378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5250" y="-95250"/>
            <a:ext cx="7730455" cy="10382250"/>
            <a:chOff x="0" y="0"/>
            <a:chExt cx="10307274" cy="13843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5196" r="25196"/>
            <a:stretch>
              <a:fillRect/>
            </a:stretch>
          </p:blipFill>
          <p:spPr>
            <a:xfrm>
              <a:off x="0" y="0"/>
              <a:ext cx="10307274" cy="13843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292798" y="1028700"/>
            <a:ext cx="5702404" cy="803442"/>
            <a:chOff x="0" y="0"/>
            <a:chExt cx="7603205" cy="1071256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7603205" cy="1071256"/>
              <a:chOff x="0" y="0"/>
              <a:chExt cx="1928961" cy="27178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28961" cy="271782"/>
              </a:xfrm>
              <a:custGeom>
                <a:avLst/>
                <a:gdLst/>
                <a:ahLst/>
                <a:cxnLst/>
                <a:rect l="l" t="t" r="r" b="b"/>
                <a:pathLst>
                  <a:path w="1928961" h="271782">
                    <a:moveTo>
                      <a:pt x="0" y="0"/>
                    </a:moveTo>
                    <a:lnTo>
                      <a:pt x="1928961" y="0"/>
                    </a:lnTo>
                    <a:lnTo>
                      <a:pt x="1928961" y="271782"/>
                    </a:lnTo>
                    <a:lnTo>
                      <a:pt x="0" y="271782"/>
                    </a:lnTo>
                    <a:close/>
                  </a:path>
                </a:pathLst>
              </a:custGeom>
              <a:solidFill>
                <a:srgbClr val="60B4A7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244008" y="232945"/>
              <a:ext cx="7081861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0"/>
                </a:lnSpc>
              </a:pPr>
              <a:r>
                <a:rPr lang="en-US" sz="35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CO</a:t>
              </a:r>
              <a:r>
                <a:rPr lang="en-US" sz="28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2</a:t>
              </a:r>
              <a:r>
                <a:rPr lang="en-US" sz="3500" b="1" i="1" spc="175" dirty="0">
                  <a:solidFill>
                    <a:srgbClr val="1C4B58"/>
                  </a:solidFill>
                  <a:latin typeface="Open Sans Ultra-Bold Italics"/>
                  <a:ea typeface="Open Sans Ultra-Bold Italics"/>
                  <a:cs typeface="Open Sans Ultra-Bold Italics"/>
                  <a:sym typeface="Open Sans Ultra-Bold Italics"/>
                </a:rPr>
                <a:t>-Budget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259300" y="9589770"/>
            <a:ext cx="615616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4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14558666" y="8445174"/>
            <a:ext cx="5590972" cy="2278021"/>
            <a:chOff x="0" y="0"/>
            <a:chExt cx="1472519" cy="599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79F21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0800000">
            <a:off x="14558666" y="7793405"/>
            <a:ext cx="5590972" cy="2278021"/>
            <a:chOff x="0" y="0"/>
            <a:chExt cx="1472519" cy="599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72520" cy="599973"/>
            </a:xfrm>
            <a:custGeom>
              <a:avLst/>
              <a:gdLst/>
              <a:ahLst/>
              <a:cxnLst/>
              <a:rect l="l" t="t" r="r" b="b"/>
              <a:pathLst>
                <a:path w="1472520" h="599973">
                  <a:moveTo>
                    <a:pt x="1269319" y="0"/>
                  </a:moveTo>
                  <a:lnTo>
                    <a:pt x="0" y="0"/>
                  </a:lnTo>
                  <a:lnTo>
                    <a:pt x="0" y="599973"/>
                  </a:lnTo>
                  <a:lnTo>
                    <a:pt x="1269319" y="599973"/>
                  </a:lnTo>
                  <a:lnTo>
                    <a:pt x="1472520" y="299986"/>
                  </a:lnTo>
                  <a:lnTo>
                    <a:pt x="1269319" y="0"/>
                  </a:lnTo>
                  <a:close/>
                </a:path>
              </a:pathLst>
            </a:custGeom>
            <a:solidFill>
              <a:srgbClr val="FCF5F5"/>
            </a:solidFill>
            <a:ln w="95250" cap="sq">
              <a:solidFill>
                <a:srgbClr val="F79F21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358219" cy="580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1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558666" y="7767259"/>
            <a:ext cx="4141551" cy="2330313"/>
          </a:xfrm>
          <a:custGeom>
            <a:avLst/>
            <a:gdLst/>
            <a:ahLst/>
            <a:cxnLst/>
            <a:rect l="l" t="t" r="r" b="b"/>
            <a:pathLst>
              <a:path w="4141551" h="2330313">
                <a:moveTo>
                  <a:pt x="0" y="0"/>
                </a:moveTo>
                <a:lnTo>
                  <a:pt x="4141551" y="0"/>
                </a:lnTo>
                <a:lnTo>
                  <a:pt x="4141551" y="2330313"/>
                </a:lnTo>
                <a:lnTo>
                  <a:pt x="0" y="23303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9BF9FCFD-8E3A-4607-AFF6-B065F575D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4770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>
            <a:off x="8686800" y="1399867"/>
            <a:ext cx="9067800" cy="3447098"/>
            <a:chOff x="-207967" y="-45655"/>
            <a:chExt cx="8249345" cy="4596129"/>
          </a:xfrm>
        </p:grpSpPr>
        <p:sp>
          <p:nvSpPr>
            <p:cNvPr id="13" name="TextBox 13"/>
            <p:cNvSpPr txBox="1"/>
            <p:nvPr/>
          </p:nvSpPr>
          <p:spPr>
            <a:xfrm>
              <a:off x="-207967" y="-45655"/>
              <a:ext cx="8041378" cy="45961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Ernährung</a:t>
              </a:r>
            </a:p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Mobilität</a:t>
              </a:r>
            </a:p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Öffentliche Infrastruktur</a:t>
              </a:r>
            </a:p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Strom</a:t>
              </a:r>
            </a:p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Sonstiger Konsum (Kleidung, Hobbies…)</a:t>
              </a:r>
            </a:p>
            <a:p>
              <a:pPr marL="1594350" indent="-514350">
                <a:buFont typeface="Arial" panose="020B0604020202020204" pitchFamily="34" charset="0"/>
                <a:buChar char="•"/>
                <a:defRPr/>
              </a:pPr>
              <a:r>
                <a:rPr lang="de-DE" sz="3200" dirty="0"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Wohnen/Heizung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585242"/>
              <a:ext cx="8041378" cy="545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0"/>
                </a:lnSpc>
              </a:pPr>
              <a:endParaRPr lang="en-US" sz="2200" dirty="0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-104775" y="-109518"/>
            <a:ext cx="7333430" cy="10523299"/>
            <a:chOff x="0" y="0"/>
            <a:chExt cx="2480691" cy="35597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0691" cy="3559733"/>
            </a:xfrm>
            <a:custGeom>
              <a:avLst/>
              <a:gdLst/>
              <a:ahLst/>
              <a:cxnLst/>
              <a:rect l="l" t="t" r="r" b="b"/>
              <a:pathLst>
                <a:path w="2480691" h="3559733">
                  <a:moveTo>
                    <a:pt x="0" y="0"/>
                  </a:moveTo>
                  <a:lnTo>
                    <a:pt x="2480691" y="0"/>
                  </a:lnTo>
                  <a:lnTo>
                    <a:pt x="2480691" y="3559733"/>
                  </a:lnTo>
                  <a:lnTo>
                    <a:pt x="0" y="3559733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1387716"/>
            <a:ext cx="5421831" cy="2500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850"/>
              </a:lnSpc>
            </a:pPr>
            <a:r>
              <a:rPr lang="de-DE" sz="3500" b="1" i="1" spc="175" dirty="0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</a:rPr>
              <a:t>In welchem Lebensbereich verursachst Du am meisten CO</a:t>
            </a:r>
            <a:r>
              <a:rPr lang="de-DE" sz="2800" b="1" i="1" spc="175" dirty="0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</a:rPr>
              <a:t>2</a:t>
            </a:r>
            <a:r>
              <a:rPr lang="de-DE" sz="3500" b="1" i="1" spc="175" dirty="0">
                <a:solidFill>
                  <a:srgbClr val="3D3D3D"/>
                </a:solidFill>
                <a:latin typeface="Open Sans Ultra-Bold Italics"/>
                <a:ea typeface="Open Sans Ultra-Bold Italics"/>
                <a:cs typeface="Open Sans Ultra-Bold Italics"/>
              </a:rPr>
              <a:t>?</a:t>
            </a:r>
            <a:br>
              <a:rPr lang="de-DE" sz="3600" dirty="0">
                <a:cs typeface="Arial" pitchFamily="34" charset="0"/>
              </a:rPr>
            </a:br>
            <a:endParaRPr lang="en-US" sz="3500" b="1" i="1" spc="175" dirty="0">
              <a:solidFill>
                <a:srgbClr val="3D3D3D"/>
              </a:solidFill>
              <a:latin typeface="Open Sans Ultra-Bold Italics"/>
              <a:ea typeface="Open Sans Ultra-Bold Italics"/>
              <a:cs typeface="Open Sans Ultra-Bold Italics"/>
              <a:sym typeface="Open Sans Ultra-Bold Italics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59300" y="9592310"/>
            <a:ext cx="615616" cy="313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19"/>
              </a:lnSpc>
            </a:pPr>
            <a:r>
              <a:rPr lang="en-US" sz="2199" b="1" dirty="0">
                <a:solidFill>
                  <a:srgbClr val="1C4B5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8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312F2739-884C-4449-8027-054D208A6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18" name="Diagramm 17">
            <a:extLst>
              <a:ext uri="{FF2B5EF4-FFF2-40B4-BE49-F238E27FC236}">
                <a16:creationId xmlns:a16="http://schemas.microsoft.com/office/drawing/2014/main" id="{4C058752-5BDF-400B-8B46-A064D803B7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3595310"/>
              </p:ext>
            </p:extLst>
          </p:nvPr>
        </p:nvGraphicFramePr>
        <p:xfrm>
          <a:off x="8382000" y="51435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066212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652468"/>
              </p:ext>
            </p:extLst>
          </p:nvPr>
        </p:nvGraphicFramePr>
        <p:xfrm>
          <a:off x="1280556" y="1028700"/>
          <a:ext cx="15483444" cy="9227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platzhalter 17"/>
          <p:cNvSpPr>
            <a:spLocks noGrp="1"/>
          </p:cNvSpPr>
          <p:nvPr>
            <p:ph type="body" sz="quarter" idx="15"/>
          </p:nvPr>
        </p:nvSpPr>
        <p:spPr>
          <a:xfrm>
            <a:off x="2895600" y="419100"/>
            <a:ext cx="13023600" cy="1690688"/>
          </a:xfrm>
        </p:spPr>
        <p:txBody>
          <a:bodyPr/>
          <a:lstStyle/>
          <a:p>
            <a:r>
              <a:rPr lang="de-DE" sz="3000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</a:t>
            </a:r>
            <a:r>
              <a:rPr lang="de-DE" sz="3000" baseline="-25000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</a:t>
            </a:r>
            <a:r>
              <a:rPr lang="de-DE" sz="3000" cap="none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</a:t>
            </a:r>
            <a:r>
              <a:rPr lang="de-DE" sz="3000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-Emissionen pro </a:t>
            </a:r>
            <a:r>
              <a:rPr lang="de-DE" sz="3000" dirty="0" err="1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kopf</a:t>
            </a:r>
            <a:r>
              <a:rPr lang="de-DE" sz="3000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BRD nach Konsumbereichen (2024)</a:t>
            </a:r>
          </a:p>
          <a:p>
            <a:endParaRPr lang="de-DE" dirty="0"/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F535E9C4-71E2-47D5-98FD-AAD247CC6DEC}"/>
              </a:ext>
            </a:extLst>
          </p:cNvPr>
          <p:cNvGrpSpPr/>
          <p:nvPr/>
        </p:nvGrpSpPr>
        <p:grpSpPr>
          <a:xfrm>
            <a:off x="-109286" y="-128414"/>
            <a:ext cx="422798" cy="10543827"/>
            <a:chOff x="0" y="0"/>
            <a:chExt cx="271518" cy="6771177"/>
          </a:xfrm>
        </p:grpSpPr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95CE04E5-60EB-44CA-90B2-48A0D4F3B3C4}"/>
                </a:ext>
              </a:extLst>
            </p:cNvPr>
            <p:cNvSpPr/>
            <p:nvPr/>
          </p:nvSpPr>
          <p:spPr>
            <a:xfrm>
              <a:off x="0" y="0"/>
              <a:ext cx="271518" cy="6771177"/>
            </a:xfrm>
            <a:custGeom>
              <a:avLst/>
              <a:gdLst/>
              <a:ahLst/>
              <a:cxnLst/>
              <a:rect l="l" t="t" r="r" b="b"/>
              <a:pathLst>
                <a:path w="271518" h="6771177">
                  <a:moveTo>
                    <a:pt x="0" y="0"/>
                  </a:moveTo>
                  <a:lnTo>
                    <a:pt x="271518" y="0"/>
                  </a:lnTo>
                  <a:lnTo>
                    <a:pt x="271518" y="6771177"/>
                  </a:lnTo>
                  <a:lnTo>
                    <a:pt x="0" y="6771177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A03D0F-8DB5-4C03-AE04-D11B4A91B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FD97-2A58-4FE7-967A-0B0C25EBE4E3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2488CD0-08C2-4F4B-B4D8-A517109E0915}"/>
              </a:ext>
            </a:extLst>
          </p:cNvPr>
          <p:cNvSpPr/>
          <p:nvPr/>
        </p:nvSpPr>
        <p:spPr>
          <a:xfrm>
            <a:off x="12268200" y="495300"/>
            <a:ext cx="4212468" cy="1491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700" dirty="0"/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783572"/>
              </p:ext>
            </p:extLst>
          </p:nvPr>
        </p:nvGraphicFramePr>
        <p:xfrm>
          <a:off x="1981200" y="114300"/>
          <a:ext cx="14859000" cy="10058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3">
            <a:extLst>
              <a:ext uri="{FF2B5EF4-FFF2-40B4-BE49-F238E27FC236}">
                <a16:creationId xmlns:a16="http://schemas.microsoft.com/office/drawing/2014/main" id="{E17CB1E0-86D6-482B-A24E-487667092D1C}"/>
              </a:ext>
            </a:extLst>
          </p:cNvPr>
          <p:cNvGrpSpPr/>
          <p:nvPr/>
        </p:nvGrpSpPr>
        <p:grpSpPr>
          <a:xfrm>
            <a:off x="-109286" y="-128414"/>
            <a:ext cx="422798" cy="10543827"/>
            <a:chOff x="0" y="0"/>
            <a:chExt cx="271518" cy="6771177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2F8DB173-2BDA-4DC5-871E-1FB12F42675E}"/>
                </a:ext>
              </a:extLst>
            </p:cNvPr>
            <p:cNvSpPr/>
            <p:nvPr/>
          </p:nvSpPr>
          <p:spPr>
            <a:xfrm>
              <a:off x="0" y="0"/>
              <a:ext cx="271518" cy="6771177"/>
            </a:xfrm>
            <a:custGeom>
              <a:avLst/>
              <a:gdLst/>
              <a:ahLst/>
              <a:cxnLst/>
              <a:rect l="l" t="t" r="r" b="b"/>
              <a:pathLst>
                <a:path w="271518" h="6771177">
                  <a:moveTo>
                    <a:pt x="0" y="0"/>
                  </a:moveTo>
                  <a:lnTo>
                    <a:pt x="271518" y="0"/>
                  </a:lnTo>
                  <a:lnTo>
                    <a:pt x="271518" y="6771177"/>
                  </a:lnTo>
                  <a:lnTo>
                    <a:pt x="0" y="6771177"/>
                  </a:lnTo>
                  <a:close/>
                </a:path>
              </a:pathLst>
            </a:custGeom>
            <a:solidFill>
              <a:srgbClr val="F79F21"/>
            </a:solidFill>
          </p:spPr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D6FAC396-4D8C-466F-8C76-2EBA34D4F3B2}"/>
              </a:ext>
            </a:extLst>
          </p:cNvPr>
          <p:cNvSpPr/>
          <p:nvPr/>
        </p:nvSpPr>
        <p:spPr>
          <a:xfrm>
            <a:off x="16306800" y="8496300"/>
            <a:ext cx="2048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Quelle: Atmosfair</a:t>
            </a:r>
          </a:p>
        </p:txBody>
      </p:sp>
    </p:spTree>
    <p:extLst>
      <p:ext uri="{BB962C8B-B14F-4D97-AF65-F5344CB8AC3E}">
        <p14:creationId xmlns:p14="http://schemas.microsoft.com/office/powerpoint/2010/main" val="3627186502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1061</Words>
  <Application>Microsoft Office PowerPoint</Application>
  <PresentationFormat>Benutzerdefiniert</PresentationFormat>
  <Paragraphs>109</Paragraphs>
  <Slides>12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21" baseType="lpstr">
      <vt:lpstr>Open Sans</vt:lpstr>
      <vt:lpstr>Calibri</vt:lpstr>
      <vt:lpstr>Arial</vt:lpstr>
      <vt:lpstr>Open Sans Ultra-Bold Italics</vt:lpstr>
      <vt:lpstr>Open Sans Bold</vt:lpstr>
      <vt:lpstr>Roboto</vt:lpstr>
      <vt:lpstr>Wingdings</vt:lpstr>
      <vt:lpstr>Montserrat Semi-Bold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T-Lab Presentation Template Co-Leaders</dc:title>
  <dc:creator>Anika Meenken</dc:creator>
  <cp:lastModifiedBy>Anika Meenken</cp:lastModifiedBy>
  <cp:revision>57</cp:revision>
  <dcterms:created xsi:type="dcterms:W3CDTF">2006-08-16T00:00:00Z</dcterms:created>
  <dcterms:modified xsi:type="dcterms:W3CDTF">2024-12-13T16:35:25Z</dcterms:modified>
  <dc:identifier>DAGSaQu-qRw</dc:identifier>
</cp:coreProperties>
</file>