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Lst>
  <p:notesMasterIdLst>
    <p:notesMasterId r:id="rId26"/>
  </p:notesMasterIdLst>
  <p:sldIdLst>
    <p:sldId id="292" r:id="rId2"/>
    <p:sldId id="258" r:id="rId3"/>
    <p:sldId id="300" r:id="rId4"/>
    <p:sldId id="294" r:id="rId5"/>
    <p:sldId id="301" r:id="rId6"/>
    <p:sldId id="302" r:id="rId7"/>
    <p:sldId id="303" r:id="rId8"/>
    <p:sldId id="304" r:id="rId9"/>
    <p:sldId id="305" r:id="rId10"/>
    <p:sldId id="306" r:id="rId11"/>
    <p:sldId id="307" r:id="rId12"/>
    <p:sldId id="308" r:id="rId13"/>
    <p:sldId id="309" r:id="rId14"/>
    <p:sldId id="310" r:id="rId15"/>
    <p:sldId id="312" r:id="rId16"/>
    <p:sldId id="313" r:id="rId17"/>
    <p:sldId id="311" r:id="rId18"/>
    <p:sldId id="314" r:id="rId19"/>
    <p:sldId id="315" r:id="rId20"/>
    <p:sldId id="316" r:id="rId21"/>
    <p:sldId id="317" r:id="rId22"/>
    <p:sldId id="318" r:id="rId23"/>
    <p:sldId id="319" r:id="rId24"/>
    <p:sldId id="291" r:id="rId25"/>
  </p:sldIdLst>
  <p:sldSz cx="9144000" cy="6858000" type="screen4x3"/>
  <p:notesSz cx="6858000" cy="9144000"/>
  <p:defaultTex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ittlere Formatvorlage 2 - Akz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2838BEF-8BB2-4498-84A7-C5851F593DF1}" styleName="Mittlere Formatvorlage 4 - Akz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25400" cmpd="sng">
              <a:solidFill>
                <a:schemeClr val="accent5"/>
              </a:solidFill>
            </a:ln>
          </a:top>
        </a:tcBdr>
        <a:fill>
          <a:solidFill>
            <a:schemeClr val="accent5">
              <a:tint val="20000"/>
            </a:schemeClr>
          </a:solidFill>
        </a:fill>
      </a:tcStyle>
    </a:lastRow>
    <a:firstRow>
      <a:tcTxStyle b="on"/>
      <a:tcStyle>
        <a:tcBdr/>
        <a:fill>
          <a:solidFill>
            <a:schemeClr val="accent5">
              <a:tint val="20000"/>
            </a:schemeClr>
          </a:solidFill>
        </a:fill>
      </a:tcStyle>
    </a:firstRow>
  </a:tblStyle>
  <a:tblStyle styleId="{D113A9D2-9D6B-4929-AA2D-F23B5EE8CBE7}" styleName="Designformatvorlage 2 - Akz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BDBED569-4797-4DF1-A0F4-6AAB3CD982D8}" styleName="Helle Formatvorlage 3 - Akzent 5">
    <a:wholeTbl>
      <a:tcTxStyle>
        <a:fontRef idx="minor">
          <a:scrgbClr r="0" g="0" b="0"/>
        </a:fontRef>
        <a:schemeClr val="tx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noFill/>
        </a:fill>
      </a:tcStyle>
    </a:wholeTbl>
    <a:band1H>
      <a:tcStyle>
        <a:tcBdr/>
        <a:fill>
          <a:solidFill>
            <a:schemeClr val="accent5">
              <a:alpha val="20000"/>
            </a:schemeClr>
          </a:solidFill>
        </a:fill>
      </a:tcStyle>
    </a:band1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noFill/>
        </a:fill>
      </a:tcStyle>
    </a:lastRow>
    <a:firstRow>
      <a:tcTxStyle b="on"/>
      <a:tcStyle>
        <a:tcBdr>
          <a:bottom>
            <a:ln w="25400" cmpd="sng">
              <a:solidFill>
                <a:schemeClr val="accent5"/>
              </a:solidFill>
            </a:ln>
          </a:bottom>
        </a:tcBdr>
        <a:fill>
          <a:noFill/>
        </a:fill>
      </a:tcStyle>
    </a:firstRow>
  </a:tblStyle>
  <a:tblStyle styleId="{7DF18680-E054-41AD-8BC1-D1AEF772440D}" styleName="Mittlere Formatvorlage 2 - Akz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EB344D84-9AFB-497E-A393-DC336BA19D2E}" styleName="Mittlere Formatvorlage 3 - Akzent 3">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3"/>
          </a:solidFill>
        </a:fill>
      </a:tcStyle>
    </a:lastCol>
    <a:firstCol>
      <a:tcTxStyle b="on">
        <a:fontRef idx="minor">
          <a:scrgbClr r="0" g="0" b="0"/>
        </a:fontRef>
        <a:schemeClr val="lt1"/>
      </a:tcTxStyle>
      <a:tcStyle>
        <a:tcBdr/>
        <a:fill>
          <a:solidFill>
            <a:schemeClr val="accent3"/>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4569"/>
    <p:restoredTop sz="85934" autoAdjust="0"/>
  </p:normalViewPr>
  <p:slideViewPr>
    <p:cSldViewPr snapToGrid="0" snapToObjects="1">
      <p:cViewPr varScale="1">
        <p:scale>
          <a:sx n="122" d="100"/>
          <a:sy n="122" d="100"/>
        </p:scale>
        <p:origin x="3728" y="200"/>
      </p:cViewPr>
      <p:guideLst>
        <p:guide orient="horz" pos="2160"/>
        <p:guide pos="2880"/>
      </p:guideLst>
    </p:cSldViewPr>
  </p:slideViewPr>
  <p:outlineViewPr>
    <p:cViewPr>
      <p:scale>
        <a:sx n="33" d="100"/>
        <a:sy n="33" d="100"/>
      </p:scale>
      <p:origin x="0" y="0"/>
    </p:cViewPr>
  </p:outlineViewPr>
  <p:notesTextViewPr>
    <p:cViewPr>
      <p:scale>
        <a:sx n="1" d="1"/>
        <a:sy n="1" d="1"/>
      </p:scale>
      <p:origin x="0" y="0"/>
    </p:cViewPr>
  </p:notesTextViewPr>
  <p:notesViewPr>
    <p:cSldViewPr snapToGrid="0" snapToObjects="1">
      <p:cViewPr>
        <p:scale>
          <a:sx n="160" d="100"/>
          <a:sy n="160" d="100"/>
        </p:scale>
        <p:origin x="3872" y="-77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de-CH"/>
          </a:p>
        </p:txBody>
      </p:sp>
      <p:sp>
        <p:nvSpPr>
          <p:cNvPr id="3" name="Datumsplatzhalt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D95FC56-1900-6846-BCFE-0D151FD98A9A}" type="datetimeFigureOut">
              <a:rPr lang="de-CH" smtClean="0"/>
              <a:t>08.11.18</a:t>
            </a:fld>
            <a:endParaRPr lang="de-CH"/>
          </a:p>
        </p:txBody>
      </p:sp>
      <p:sp>
        <p:nvSpPr>
          <p:cNvPr id="4" name="Folienbildplatzhalt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de-CH"/>
          </a:p>
        </p:txBody>
      </p:sp>
      <p:sp>
        <p:nvSpPr>
          <p:cNvPr id="5" name="Notizenplatzhalt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CH"/>
          </a:p>
        </p:txBody>
      </p:sp>
      <p:sp>
        <p:nvSpPr>
          <p:cNvPr id="6" name="Fußzeilenplatzhalt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de-CH"/>
          </a:p>
        </p:txBody>
      </p:sp>
      <p:sp>
        <p:nvSpPr>
          <p:cNvPr id="7" name="Foliennummernplatzhalt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A24EF74-3BD8-274D-BCB2-8AA640905CC4}" type="slidenum">
              <a:rPr lang="de-CH" smtClean="0"/>
              <a:t>‹Nr.›</a:t>
            </a:fld>
            <a:endParaRPr lang="de-CH"/>
          </a:p>
        </p:txBody>
      </p:sp>
    </p:spTree>
    <p:extLst>
      <p:ext uri="{BB962C8B-B14F-4D97-AF65-F5344CB8AC3E}">
        <p14:creationId xmlns:p14="http://schemas.microsoft.com/office/powerpoint/2010/main" val="167097725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8" Type="http://schemas.openxmlformats.org/officeDocument/2006/relationships/hyperlink" Target="http://www.sagw.ch/de/sagw.html" TargetMode="External"/><Relationship Id="rId3" Type="http://schemas.openxmlformats.org/officeDocument/2006/relationships/hyperlink" Target="https://www.eurocris.org/cerif/main-features-cerif" TargetMode="External"/><Relationship Id="rId7" Type="http://schemas.openxmlformats.org/officeDocument/2006/relationships/hyperlink" Target="http://www.adwmainz.de/" TargetMode="External"/><Relationship Id="rId2" Type="http://schemas.openxmlformats.org/officeDocument/2006/relationships/slide" Target="../slides/slide23.xml"/><Relationship Id="rId1" Type="http://schemas.openxmlformats.org/officeDocument/2006/relationships/notesMaster" Target="../notesMasters/notesMaster1.xml"/><Relationship Id="rId6" Type="http://schemas.openxmlformats.org/officeDocument/2006/relationships/hyperlink" Target="http://www.digitale-akademie.de/" TargetMode="External"/><Relationship Id="rId5" Type="http://schemas.openxmlformats.org/officeDocument/2006/relationships/hyperlink" Target="http://doi.org/10.5281/zenodo.815916" TargetMode="External"/><Relationship Id="rId4" Type="http://schemas.openxmlformats.org/officeDocument/2006/relationships/hyperlink" Target="https://www.eurocris.org/" TargetMode="External"/><Relationship Id="rId9" Type="http://schemas.openxmlformats.org/officeDocument/2006/relationships/hyperlink" Target="https://www.oeaw.ac.at/" TargetMode="Externa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CH" dirty="0"/>
          </a:p>
        </p:txBody>
      </p:sp>
      <p:sp>
        <p:nvSpPr>
          <p:cNvPr id="4" name="Foliennummernplatzhalter 3"/>
          <p:cNvSpPr>
            <a:spLocks noGrp="1"/>
          </p:cNvSpPr>
          <p:nvPr>
            <p:ph type="sldNum" sz="quarter" idx="10"/>
          </p:nvPr>
        </p:nvSpPr>
        <p:spPr/>
        <p:txBody>
          <a:bodyPr/>
          <a:lstStyle/>
          <a:p>
            <a:fld id="{6A24EF74-3BD8-274D-BCB2-8AA640905CC4}" type="slidenum">
              <a:rPr lang="de-CH" smtClean="0"/>
              <a:t>1</a:t>
            </a:fld>
            <a:endParaRPr lang="de-CH"/>
          </a:p>
        </p:txBody>
      </p:sp>
    </p:spTree>
    <p:extLst>
      <p:ext uri="{BB962C8B-B14F-4D97-AF65-F5344CB8AC3E}">
        <p14:creationId xmlns:p14="http://schemas.microsoft.com/office/powerpoint/2010/main" val="194403347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CH" dirty="0"/>
          </a:p>
        </p:txBody>
      </p:sp>
      <p:sp>
        <p:nvSpPr>
          <p:cNvPr id="4" name="Foliennummernplatzhalter 3"/>
          <p:cNvSpPr>
            <a:spLocks noGrp="1"/>
          </p:cNvSpPr>
          <p:nvPr>
            <p:ph type="sldNum" sz="quarter" idx="10"/>
          </p:nvPr>
        </p:nvSpPr>
        <p:spPr/>
        <p:txBody>
          <a:bodyPr/>
          <a:lstStyle/>
          <a:p>
            <a:fld id="{6A24EF74-3BD8-274D-BCB2-8AA640905CC4}" type="slidenum">
              <a:rPr lang="de-CH" smtClean="0"/>
              <a:t>2</a:t>
            </a:fld>
            <a:endParaRPr lang="de-CH"/>
          </a:p>
        </p:txBody>
      </p:sp>
    </p:spTree>
    <p:extLst>
      <p:ext uri="{BB962C8B-B14F-4D97-AF65-F5344CB8AC3E}">
        <p14:creationId xmlns:p14="http://schemas.microsoft.com/office/powerpoint/2010/main" val="44066296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CH"/>
          </a:p>
        </p:txBody>
      </p:sp>
      <p:sp>
        <p:nvSpPr>
          <p:cNvPr id="4" name="Foliennummernplatzhalter 3"/>
          <p:cNvSpPr>
            <a:spLocks noGrp="1"/>
          </p:cNvSpPr>
          <p:nvPr>
            <p:ph type="sldNum" sz="quarter" idx="5"/>
          </p:nvPr>
        </p:nvSpPr>
        <p:spPr/>
        <p:txBody>
          <a:bodyPr/>
          <a:lstStyle/>
          <a:p>
            <a:fld id="{6A24EF74-3BD8-274D-BCB2-8AA640905CC4}" type="slidenum">
              <a:rPr lang="de-CH" smtClean="0"/>
              <a:t>21</a:t>
            </a:fld>
            <a:endParaRPr lang="de-CH"/>
          </a:p>
        </p:txBody>
      </p:sp>
    </p:spTree>
    <p:extLst>
      <p:ext uri="{BB962C8B-B14F-4D97-AF65-F5344CB8AC3E}">
        <p14:creationId xmlns:p14="http://schemas.microsoft.com/office/powerpoint/2010/main" val="228552700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b="1" dirty="0" err="1"/>
              <a:t>Current</a:t>
            </a:r>
            <a:r>
              <a:rPr lang="de-DE" b="1" dirty="0"/>
              <a:t> Research Information System (CRIS)</a:t>
            </a:r>
          </a:p>
          <a:p>
            <a:r>
              <a:rPr lang="de-DE" dirty="0"/>
              <a:t>AGATE ist ein Forschungsinformationssystem (</a:t>
            </a:r>
            <a:r>
              <a:rPr lang="de-DE" dirty="0" err="1"/>
              <a:t>current</a:t>
            </a:r>
            <a:r>
              <a:rPr lang="de-DE" dirty="0"/>
              <a:t> </a:t>
            </a:r>
            <a:r>
              <a:rPr lang="de-DE" dirty="0" err="1"/>
              <a:t>research</a:t>
            </a:r>
            <a:r>
              <a:rPr lang="de-DE" dirty="0"/>
              <a:t> </a:t>
            </a:r>
            <a:r>
              <a:rPr lang="de-DE" dirty="0" err="1"/>
              <a:t>information</a:t>
            </a:r>
            <a:r>
              <a:rPr lang="de-DE" dirty="0"/>
              <a:t> </a:t>
            </a:r>
            <a:r>
              <a:rPr lang="de-DE" dirty="0" err="1"/>
              <a:t>system</a:t>
            </a:r>
            <a:r>
              <a:rPr lang="de-DE" dirty="0"/>
              <a:t>, CRIS) für die Forschung an den europäischen Akademien, modelliert nach dem </a:t>
            </a:r>
            <a:r>
              <a:rPr lang="de-DE" dirty="0">
                <a:hlinkClick r:id="rId3"/>
              </a:rPr>
              <a:t>CERIF-Standard</a:t>
            </a:r>
            <a:r>
              <a:rPr lang="de-DE" dirty="0"/>
              <a:t> des </a:t>
            </a:r>
            <a:r>
              <a:rPr lang="de-DE" dirty="0">
                <a:hlinkClick r:id="rId4"/>
              </a:rPr>
              <a:t>euroCRIS</a:t>
            </a:r>
            <a:r>
              <a:rPr lang="de-DE" dirty="0"/>
              <a:t>. AGATE basiert auf den Ergebnissen einer Studie von Ulrike Wuttke, Carolin Ott und Dominik Adrian (2017), „AGATE: </a:t>
            </a:r>
            <a:r>
              <a:rPr lang="de-DE" dirty="0" err="1"/>
              <a:t>Concept</a:t>
            </a:r>
            <a:r>
              <a:rPr lang="de-DE" dirty="0"/>
              <a:t> </a:t>
            </a:r>
            <a:r>
              <a:rPr lang="de-DE" dirty="0" err="1"/>
              <a:t>for</a:t>
            </a:r>
            <a:r>
              <a:rPr lang="de-DE" dirty="0"/>
              <a:t> a European </a:t>
            </a:r>
            <a:r>
              <a:rPr lang="de-DE" dirty="0" err="1"/>
              <a:t>Academies</a:t>
            </a:r>
            <a:r>
              <a:rPr lang="de-DE" dirty="0"/>
              <a:t> Internet Gateway </a:t>
            </a:r>
            <a:r>
              <a:rPr lang="de-DE" dirty="0" err="1"/>
              <a:t>for</a:t>
            </a:r>
            <a:r>
              <a:rPr lang="de-DE" dirty="0"/>
              <a:t> </a:t>
            </a:r>
            <a:r>
              <a:rPr lang="de-DE" dirty="0" err="1"/>
              <a:t>the</a:t>
            </a:r>
            <a:r>
              <a:rPr lang="de-DE" dirty="0"/>
              <a:t> </a:t>
            </a:r>
            <a:r>
              <a:rPr lang="de-DE" dirty="0" err="1"/>
              <a:t>Humanities</a:t>
            </a:r>
            <a:r>
              <a:rPr lang="de-DE" dirty="0"/>
              <a:t> </a:t>
            </a:r>
            <a:r>
              <a:rPr lang="de-DE" dirty="0" err="1"/>
              <a:t>and</a:t>
            </a:r>
            <a:r>
              <a:rPr lang="de-DE" dirty="0"/>
              <a:t> </a:t>
            </a:r>
            <a:r>
              <a:rPr lang="de-DE" dirty="0" err="1"/>
              <a:t>Social</a:t>
            </a:r>
            <a:r>
              <a:rPr lang="de-DE" dirty="0"/>
              <a:t> </a:t>
            </a:r>
            <a:r>
              <a:rPr lang="de-DE" dirty="0" err="1"/>
              <a:t>Sciences</a:t>
            </a:r>
            <a:r>
              <a:rPr lang="de-DE" dirty="0"/>
              <a:t>“ (URL: </a:t>
            </a:r>
            <a:r>
              <a:rPr lang="de-DE" dirty="0" err="1"/>
              <a:t>Zenodo</a:t>
            </a:r>
            <a:r>
              <a:rPr lang="de-DE" dirty="0"/>
              <a:t>. </a:t>
            </a:r>
            <a:r>
              <a:rPr lang="de-DE" dirty="0">
                <a:hlinkClick r:id="rId5"/>
              </a:rPr>
              <a:t>doi.org/10.5281/zenodo.815916</a:t>
            </a:r>
            <a:r>
              <a:rPr lang="de-DE" dirty="0"/>
              <a:t>). Die ursprüngliche Idee von AGATE wurde ab 2017 von der </a:t>
            </a:r>
            <a:r>
              <a:rPr lang="de-DE" dirty="0">
                <a:hlinkClick r:id="rId6"/>
              </a:rPr>
              <a:t>Digitalen Akademie</a:t>
            </a:r>
            <a:r>
              <a:rPr lang="de-DE" dirty="0"/>
              <a:t> der </a:t>
            </a:r>
            <a:r>
              <a:rPr lang="de-DE" dirty="0">
                <a:hlinkClick r:id="rId7"/>
              </a:rPr>
              <a:t>Akademie der Wissenschaften und der Literatur | Mainz</a:t>
            </a:r>
            <a:r>
              <a:rPr lang="de-DE" dirty="0"/>
              <a:t> weiterentwickelt, die für die Realisierung der Plattform verantwortlich ist und derzeit die konzeptionelle und technische Leitung des Projekts übernimmt.</a:t>
            </a:r>
          </a:p>
          <a:p>
            <a:r>
              <a:rPr lang="de-DE" b="1" dirty="0"/>
              <a:t>Zukunftspläne und Entwicklungen</a:t>
            </a:r>
          </a:p>
          <a:p>
            <a:r>
              <a:rPr lang="de-DE" dirty="0"/>
              <a:t>In enger Zusammenarbeit mit der Union der deutschen Akademien der Wissenschaften plant das AGATE-Team, das System in naher Zukunft in drei Richtungen zu erweitern. Zum einen wird der Umfang der Projekte der deutschen Akademien auf alle abgeschlossenen Projekte vor 1979 ausgeweitet. Dies wird eine einzigartige historische Perspektive auf die Forschung der deutschen Akademien im letzten Jahrhundert bieten. Zum anderen wird der geografische Fokus von AGATE durch Projektbeiträge aus anderen europäischen Ländern und Akademien erweitert. Derzeit steht das AGATE-Team in Kontakt mit der </a:t>
            </a:r>
            <a:r>
              <a:rPr lang="de-DE" dirty="0">
                <a:hlinkClick r:id="rId8"/>
              </a:rPr>
              <a:t>Schweizerischen Akademie der Geistes- und Sozialwissenschaften</a:t>
            </a:r>
            <a:r>
              <a:rPr lang="de-DE" dirty="0"/>
              <a:t> und der </a:t>
            </a:r>
            <a:r>
              <a:rPr lang="de-DE" dirty="0">
                <a:hlinkClick r:id="rId9"/>
              </a:rPr>
              <a:t>Österreichischen Akademie der Wissenschaften</a:t>
            </a:r>
            <a:r>
              <a:rPr lang="de-DE" dirty="0"/>
              <a:t>. Akademien aus anderen europäischen Ländern sind eingeladen, sich mit ihren Forschungsprojekten AGATE anzuschließen, um das kooperative Konzept eines Portals zur Forschung der europäischen Akademien weiter zu stärken. Drittens wird die Funktionalität von AGATE um einen dedizierten digitalen Hub (DEV.AGATE) erweitert, der neben der Projektdatenbank einen Überblick und einen Zugang zu digitalen Werkzeugen und digitalen Methoden innerhalb der Akademieforschungsprojekte bietet. </a:t>
            </a:r>
          </a:p>
          <a:p>
            <a:endParaRPr lang="de-CH" dirty="0"/>
          </a:p>
        </p:txBody>
      </p:sp>
      <p:sp>
        <p:nvSpPr>
          <p:cNvPr id="4" name="Foliennummernplatzhalter 3"/>
          <p:cNvSpPr>
            <a:spLocks noGrp="1"/>
          </p:cNvSpPr>
          <p:nvPr>
            <p:ph type="sldNum" sz="quarter" idx="5"/>
          </p:nvPr>
        </p:nvSpPr>
        <p:spPr/>
        <p:txBody>
          <a:bodyPr/>
          <a:lstStyle/>
          <a:p>
            <a:fld id="{6A24EF74-3BD8-274D-BCB2-8AA640905CC4}" type="slidenum">
              <a:rPr lang="de-CH" smtClean="0"/>
              <a:t>23</a:t>
            </a:fld>
            <a:endParaRPr lang="de-CH"/>
          </a:p>
        </p:txBody>
      </p:sp>
    </p:spTree>
    <p:extLst>
      <p:ext uri="{BB962C8B-B14F-4D97-AF65-F5344CB8AC3E}">
        <p14:creationId xmlns:p14="http://schemas.microsoft.com/office/powerpoint/2010/main" val="109121421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elfolie">
    <p:spTree>
      <p:nvGrpSpPr>
        <p:cNvPr id="1" name=""/>
        <p:cNvGrpSpPr/>
        <p:nvPr/>
      </p:nvGrpSpPr>
      <p:grpSpPr>
        <a:xfrm>
          <a:off x="0" y="0"/>
          <a:ext cx="0" cy="0"/>
          <a:chOff x="0" y="0"/>
          <a:chExt cx="0" cy="0"/>
        </a:xfrm>
      </p:grpSpPr>
      <p:sp>
        <p:nvSpPr>
          <p:cNvPr id="7" name="Slide Number Placeholder 5"/>
          <p:cNvSpPr>
            <a:spLocks noGrp="1"/>
          </p:cNvSpPr>
          <p:nvPr>
            <p:ph type="sldNum" sz="quarter" idx="4"/>
          </p:nvPr>
        </p:nvSpPr>
        <p:spPr>
          <a:xfrm>
            <a:off x="6877985" y="6355404"/>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a:tabLst>
                <a:tab pos="1865313" algn="r"/>
              </a:tabLst>
            </a:pPr>
            <a:r>
              <a:rPr lang="de-CH" dirty="0"/>
              <a:t>	2. November 2018</a:t>
            </a:r>
          </a:p>
          <a:p>
            <a:pPr>
              <a:tabLst>
                <a:tab pos="1865313" algn="r"/>
              </a:tabLst>
            </a:pPr>
            <a:r>
              <a:rPr lang="de-CH" dirty="0"/>
              <a:t>	</a:t>
            </a:r>
            <a:fld id="{5253FE61-A849-8C4C-8BD0-5558CA0A0F0A}" type="slidenum">
              <a:rPr lang="de-CH" smtClean="0"/>
              <a:pPr>
                <a:tabLst>
                  <a:tab pos="1865313" algn="r"/>
                </a:tabLst>
              </a:pPr>
              <a:t>‹Nr.›</a:t>
            </a:fld>
            <a:endParaRPr lang="de-CH" dirty="0"/>
          </a:p>
        </p:txBody>
      </p:sp>
      <p:sp>
        <p:nvSpPr>
          <p:cNvPr id="9" name="Fußzeilenplatzhalter 8"/>
          <p:cNvSpPr>
            <a:spLocks noGrp="1"/>
          </p:cNvSpPr>
          <p:nvPr>
            <p:ph type="ftr" sz="quarter" idx="3"/>
          </p:nvPr>
        </p:nvSpPr>
        <p:spPr>
          <a:xfrm>
            <a:off x="3582790" y="6355404"/>
            <a:ext cx="2690191" cy="281538"/>
          </a:xfrm>
          <a:prstGeom prst="rect">
            <a:avLst/>
          </a:prstGeom>
        </p:spPr>
        <p:txBody>
          <a:bodyPr/>
          <a:lstStyle/>
          <a:p>
            <a:r>
              <a:rPr lang="de-DE" sz="1200" dirty="0">
                <a:solidFill>
                  <a:schemeClr val="tx1">
                    <a:tint val="75000"/>
                  </a:schemeClr>
                </a:solidFill>
                <a:latin typeface="+mn-lt"/>
              </a:rPr>
              <a:t> Tagung Open und FAIR Data</a:t>
            </a:r>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Rechteck 3"/>
          <p:cNvSpPr/>
          <p:nvPr userDrawn="1"/>
        </p:nvSpPr>
        <p:spPr>
          <a:xfrm>
            <a:off x="0" y="6177488"/>
            <a:ext cx="9144000" cy="681037"/>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de-DE" dirty="0"/>
              <a:t>Mastertextformat bearbeiten</a:t>
            </a:r>
          </a:p>
          <a:p>
            <a:pPr lvl="1"/>
            <a:r>
              <a:rPr lang="de-DE" dirty="0"/>
              <a:t>Zweite Ebene</a:t>
            </a:r>
          </a:p>
          <a:p>
            <a:pPr lvl="2"/>
            <a:r>
              <a:rPr lang="de-DE" dirty="0"/>
              <a:t>Dritte Ebene</a:t>
            </a:r>
          </a:p>
          <a:p>
            <a:pPr lvl="3"/>
            <a:r>
              <a:rPr lang="de-DE" dirty="0"/>
              <a:t>Vierte Ebene</a:t>
            </a:r>
          </a:p>
          <a:p>
            <a:pPr lvl="4"/>
            <a:r>
              <a:rPr lang="de-DE" dirty="0"/>
              <a:t>Fünfte Ebene</a:t>
            </a:r>
            <a:endParaRPr lang="en-US" dirty="0"/>
          </a:p>
        </p:txBody>
      </p:sp>
      <p:grpSp>
        <p:nvGrpSpPr>
          <p:cNvPr id="7" name="Gruppierung 6"/>
          <p:cNvGrpSpPr/>
          <p:nvPr userDrawn="1"/>
        </p:nvGrpSpPr>
        <p:grpSpPr>
          <a:xfrm>
            <a:off x="0" y="0"/>
            <a:ext cx="9144000" cy="1124744"/>
            <a:chOff x="0" y="0"/>
            <a:chExt cx="9144000" cy="1124744"/>
          </a:xfrm>
          <a:solidFill>
            <a:schemeClr val="accent5">
              <a:lumMod val="40000"/>
              <a:lumOff val="60000"/>
            </a:schemeClr>
          </a:solidFill>
        </p:grpSpPr>
        <p:sp>
          <p:nvSpPr>
            <p:cNvPr id="8" name="Rechteck 7"/>
            <p:cNvSpPr/>
            <p:nvPr/>
          </p:nvSpPr>
          <p:spPr>
            <a:xfrm>
              <a:off x="0" y="0"/>
              <a:ext cx="9144000" cy="1124744"/>
            </a:xfrm>
            <a:prstGeom prst="rect">
              <a:avLst/>
            </a:prstGeom>
            <a:grp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9" name="Bild 8"/>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4071285" y="79772"/>
              <a:ext cx="4864100" cy="965200"/>
            </a:xfrm>
            <a:prstGeom prst="rect">
              <a:avLst/>
            </a:prstGeom>
            <a:grpFill/>
          </p:spPr>
        </p:pic>
      </p:grpSp>
      <p:pic>
        <p:nvPicPr>
          <p:cNvPr id="10" name="Bild 9"/>
          <p:cNvPicPr>
            <a:picLocks noChangeAspect="1"/>
          </p:cNvPicPr>
          <p:nvPr userDrawn="1"/>
        </p:nvPicPr>
        <p:blipFill>
          <a:blip r:embed="rId4">
            <a:extLst>
              <a:ext uri="{28A0092B-C50C-407E-A947-70E740481C1C}">
                <a14:useLocalDpi xmlns:a14="http://schemas.microsoft.com/office/drawing/2010/main"/>
              </a:ext>
            </a:extLst>
          </a:blip>
          <a:stretch>
            <a:fillRect/>
          </a:stretch>
        </p:blipFill>
        <p:spPr>
          <a:xfrm>
            <a:off x="628650" y="6356351"/>
            <a:ext cx="2174185" cy="256569"/>
          </a:xfrm>
          <a:prstGeom prst="rect">
            <a:avLst/>
          </a:prstGeom>
        </p:spPr>
      </p:pic>
      <p:sp>
        <p:nvSpPr>
          <p:cNvPr id="11" name="Slide Number Placeholder 5"/>
          <p:cNvSpPr>
            <a:spLocks noGrp="1"/>
          </p:cNvSpPr>
          <p:nvPr>
            <p:ph type="sldNum" sz="quarter" idx="4"/>
          </p:nvPr>
        </p:nvSpPr>
        <p:spPr>
          <a:xfrm>
            <a:off x="6877985" y="6355404"/>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a:tabLst>
                <a:tab pos="1865313" algn="r"/>
              </a:tabLst>
            </a:pPr>
            <a:r>
              <a:rPr lang="de-CH" dirty="0"/>
              <a:t>	2. November 2018</a:t>
            </a:r>
          </a:p>
          <a:p>
            <a:pPr>
              <a:tabLst>
                <a:tab pos="1865313" algn="r"/>
              </a:tabLst>
            </a:pPr>
            <a:r>
              <a:rPr lang="de-CH" dirty="0"/>
              <a:t>	</a:t>
            </a:r>
            <a:fld id="{5253FE61-A849-8C4C-8BD0-5558CA0A0F0A}" type="slidenum">
              <a:rPr lang="de-CH" smtClean="0"/>
              <a:pPr>
                <a:tabLst>
                  <a:tab pos="1865313" algn="r"/>
                </a:tabLst>
              </a:pPr>
              <a:t>‹Nr.›</a:t>
            </a:fld>
            <a:endParaRPr lang="de-CH" dirty="0"/>
          </a:p>
        </p:txBody>
      </p:sp>
      <p:sp>
        <p:nvSpPr>
          <p:cNvPr id="13" name="Fußzeilenplatzhalter 8"/>
          <p:cNvSpPr>
            <a:spLocks noGrp="1"/>
          </p:cNvSpPr>
          <p:nvPr>
            <p:ph type="ftr" sz="quarter" idx="3"/>
          </p:nvPr>
        </p:nvSpPr>
        <p:spPr>
          <a:xfrm>
            <a:off x="3582790" y="6355404"/>
            <a:ext cx="2690191" cy="281538"/>
          </a:xfrm>
          <a:prstGeom prst="rect">
            <a:avLst/>
          </a:prstGeom>
        </p:spPr>
        <p:txBody>
          <a:bodyPr/>
          <a:lstStyle/>
          <a:p>
            <a:r>
              <a:rPr lang="de-DE" sz="1200" dirty="0">
                <a:solidFill>
                  <a:schemeClr val="tx1">
                    <a:tint val="75000"/>
                  </a:schemeClr>
                </a:solidFill>
                <a:latin typeface="+mn-lt"/>
              </a:rPr>
              <a:t> Tagung Open und FAIR Data</a:t>
            </a:r>
          </a:p>
        </p:txBody>
      </p:sp>
    </p:spTree>
    <p:extLst>
      <p:ext uri="{BB962C8B-B14F-4D97-AF65-F5344CB8AC3E}">
        <p14:creationId xmlns:p14="http://schemas.microsoft.com/office/powerpoint/2010/main" val="1921286386"/>
      </p:ext>
    </p:extLst>
  </p:cSld>
  <p:clrMap bg1="lt1" tx1="dk1" bg2="lt2" tx2="dk2" accent1="accent1" accent2="accent2" accent3="accent3" accent4="accent4" accent5="accent5" accent6="accent6" hlink="hlink" folHlink="folHlink"/>
  <p:sldLayoutIdLst>
    <p:sldLayoutId id="2147483661" r:id="rId1"/>
  </p:sldLayoutIdLst>
  <p:hf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hyperlink" Target="http://creativecommons.org/licenses/by/4.0/" TargetMode="Externa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hyperlink" Target="https://commons.wikimedia.org/wiki/File:FAIR_data_principles.jpg" TargetMode="Externa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hyperlink" Target="https://www.slideshare.net/EUDAT/the-fair-data-concept-eudat-summer-school-erik-schultes-dtls?from_action=save" TargetMode="External"/><Relationship Id="rId2" Type="http://schemas.openxmlformats.org/officeDocument/2006/relationships/image" Target="../media/image14.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hyperlink" Target="http://www.go-fair.org/fair-principles/" TargetMode="External"/><Relationship Id="rId2" Type="http://schemas.openxmlformats.org/officeDocument/2006/relationships/image" Target="../media/image18.png"/><Relationship Id="rId1" Type="http://schemas.openxmlformats.org/officeDocument/2006/relationships/slideLayout" Target="../slideLayouts/slideLayout1.xml"/><Relationship Id="rId5" Type="http://schemas.openxmlformats.org/officeDocument/2006/relationships/hyperlink" Target="https://doi.org/10.1038/sdata.2016.18" TargetMode="External"/><Relationship Id="rId4" Type="http://schemas.openxmlformats.org/officeDocument/2006/relationships/hyperlink" Target="https://www.force11.org/group/fairgroup/fairprinciples" TargetMode="External"/></Relationships>
</file>

<file path=ppt/slides/_rels/slide18.xml.rels><?xml version="1.0" encoding="UTF-8" standalone="yes"?>
<Relationships xmlns="http://schemas.openxmlformats.org/package/2006/relationships"><Relationship Id="rId3" Type="http://schemas.openxmlformats.org/officeDocument/2006/relationships/hyperlink" Target="https://doi.org/10.5281/zenodo.1065991" TargetMode="External"/><Relationship Id="rId2" Type="http://schemas.openxmlformats.org/officeDocument/2006/relationships/image" Target="../media/image19.emf"/><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21.png"/><Relationship Id="rId7" Type="http://schemas.openxmlformats.org/officeDocument/2006/relationships/image" Target="../media/image22.png"/><Relationship Id="rId2" Type="http://schemas.openxmlformats.org/officeDocument/2006/relationships/image" Target="../media/image20.png"/><Relationship Id="rId1" Type="http://schemas.openxmlformats.org/officeDocument/2006/relationships/slideLayout" Target="../slideLayouts/slideLayout1.xml"/><Relationship Id="rId6" Type="http://schemas.openxmlformats.org/officeDocument/2006/relationships/hyperlink" Target="https://www.re3data.org/" TargetMode="External"/><Relationship Id="rId5" Type="http://schemas.openxmlformats.org/officeDocument/2006/relationships/hyperlink" Target="http://dasch.swiss/" TargetMode="External"/><Relationship Id="rId4" Type="http://schemas.openxmlformats.org/officeDocument/2006/relationships/hyperlink" Target="https://forsbase.unil.ch/" TargetMode="Externa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23.jp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hyperlink" Target="https://agate.academy/de.html" TargetMode="External"/><Relationship Id="rId2" Type="http://schemas.openxmlformats.org/officeDocument/2006/relationships/notesSlide" Target="../notesSlides/notesSlide4.xml"/><Relationship Id="rId1" Type="http://schemas.openxmlformats.org/officeDocument/2006/relationships/slideLayout" Target="../slideLayouts/slideLayout1.xml"/><Relationship Id="rId4" Type="http://schemas.openxmlformats.org/officeDocument/2006/relationships/image" Target="../media/image24.png"/></Relationships>
</file>

<file path=ppt/slides/_rels/slide24.xml.rels><?xml version="1.0" encoding="UTF-8" standalone="yes"?>
<Relationships xmlns="http://schemas.openxmlformats.org/package/2006/relationships"><Relationship Id="rId8" Type="http://schemas.openxmlformats.org/officeDocument/2006/relationships/hyperlink" Target="https://doi.org/10.5281/zenodo.1480581" TargetMode="External"/><Relationship Id="rId3" Type="http://schemas.openxmlformats.org/officeDocument/2006/relationships/hyperlink" Target="http://orcid.org/0000-0002-3465-1798" TargetMode="External"/><Relationship Id="rId7" Type="http://schemas.openxmlformats.org/officeDocument/2006/relationships/image" Target="../media/image25.png"/><Relationship Id="rId2" Type="http://schemas.openxmlformats.org/officeDocument/2006/relationships/hyperlink" Target="mailto:beat.immenhauser@sagw.ch" TargetMode="External"/><Relationship Id="rId1" Type="http://schemas.openxmlformats.org/officeDocument/2006/relationships/slideLayout" Target="../slideLayouts/slideLayout1.xml"/><Relationship Id="rId6" Type="http://schemas.openxmlformats.org/officeDocument/2006/relationships/hyperlink" Target="https://doi.org/10.5281/zenodo.189093" TargetMode="External"/><Relationship Id="rId5" Type="http://schemas.openxmlformats.org/officeDocument/2006/relationships/hyperlink" Target="http://creativecommons.org/licenses/by/4.0/" TargetMode="External"/><Relationship Id="rId4" Type="http://schemas.openxmlformats.org/officeDocument/2006/relationships/image" Target="../media/image3.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hyperlink" Target="https://utlib.ut.ee/en/international-seminar-open-research-data" TargetMode="External"/><Relationship Id="rId2" Type="http://schemas.openxmlformats.org/officeDocument/2006/relationships/image" Target="../media/image4.jp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hyperlink" Target="https://opendefinition.org/" TargetMode="External"/><Relationship Id="rId2" Type="http://schemas.openxmlformats.org/officeDocument/2006/relationships/image" Target="../media/image5.tiff"/><Relationship Id="rId1" Type="http://schemas.openxmlformats.org/officeDocument/2006/relationships/slideLayout" Target="../slideLayouts/slideLayout1.xml"/><Relationship Id="rId4" Type="http://schemas.openxmlformats.org/officeDocument/2006/relationships/image" Target="../media/image6.png"/></Relationships>
</file>

<file path=ppt/slides/_rels/slide6.xml.rels><?xml version="1.0" encoding="UTF-8" standalone="yes"?>
<Relationships xmlns="http://schemas.openxmlformats.org/package/2006/relationships"><Relationship Id="rId3" Type="http://schemas.openxmlformats.org/officeDocument/2006/relationships/hyperlink" Target="https://doi.org/10.6084/m9.figshare.1508606.v3" TargetMode="External"/><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hyperlink" Target="https://doi.org/10.7287/peerj.preprints.2689v1" TargetMode="External"/><Relationship Id="rId2" Type="http://schemas.openxmlformats.org/officeDocument/2006/relationships/image" Target="../media/image8.jp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1.xml"/><Relationship Id="rId6" Type="http://schemas.openxmlformats.org/officeDocument/2006/relationships/hyperlink" Target="https://creativecommons.org/" TargetMode="External"/><Relationship Id="rId5" Type="http://schemas.openxmlformats.org/officeDocument/2006/relationships/hyperlink" Target="https://opendatacommons.org/" TargetMode="External"/><Relationship Id="rId4" Type="http://schemas.openxmlformats.org/officeDocument/2006/relationships/image" Target="../media/image11.jpg"/></Relationships>
</file>

<file path=ppt/slides/_rels/slide9.xml.rels><?xml version="1.0" encoding="UTF-8" standalone="yes"?>
<Relationships xmlns="http://schemas.openxmlformats.org/package/2006/relationships"><Relationship Id="rId3" Type="http://schemas.openxmlformats.org/officeDocument/2006/relationships/hyperlink" Target="http://www.lonsea.de/pub/person/145" TargetMode="External"/><Relationship Id="rId2" Type="http://schemas.openxmlformats.org/officeDocument/2006/relationships/image" Target="../media/image12.jpe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nummernplatzhalter 1"/>
          <p:cNvSpPr>
            <a:spLocks noGrp="1"/>
          </p:cNvSpPr>
          <p:nvPr>
            <p:ph type="sldNum" sz="quarter" idx="4"/>
          </p:nvPr>
        </p:nvSpPr>
        <p:spPr/>
        <p:txBody>
          <a:bodyPr/>
          <a:lstStyle/>
          <a:p>
            <a:pPr>
              <a:tabLst>
                <a:tab pos="1865313" algn="r"/>
              </a:tabLst>
            </a:pPr>
            <a:r>
              <a:rPr lang="de-CH" dirty="0"/>
              <a:t>	 2. November 2018</a:t>
            </a:r>
          </a:p>
          <a:p>
            <a:pPr>
              <a:tabLst>
                <a:tab pos="1865313" algn="r"/>
              </a:tabLst>
            </a:pPr>
            <a:r>
              <a:rPr lang="de-CH" dirty="0"/>
              <a:t>	</a:t>
            </a:r>
            <a:fld id="{5253FE61-A849-8C4C-8BD0-5558CA0A0F0A}" type="slidenum">
              <a:rPr lang="de-CH" smtClean="0"/>
              <a:pPr>
                <a:tabLst>
                  <a:tab pos="1865313" algn="r"/>
                </a:tabLst>
              </a:pPr>
              <a:t>1</a:t>
            </a:fld>
            <a:endParaRPr lang="de-CH" dirty="0"/>
          </a:p>
        </p:txBody>
      </p:sp>
      <p:sp>
        <p:nvSpPr>
          <p:cNvPr id="3" name="Fußzeilenplatzhalter 2"/>
          <p:cNvSpPr>
            <a:spLocks noGrp="1"/>
          </p:cNvSpPr>
          <p:nvPr>
            <p:ph type="ftr" sz="quarter" idx="3"/>
          </p:nvPr>
        </p:nvSpPr>
        <p:spPr/>
        <p:txBody>
          <a:bodyPr/>
          <a:lstStyle/>
          <a:p>
            <a:r>
              <a:rPr lang="de-DE" sz="1200" dirty="0">
                <a:solidFill>
                  <a:schemeClr val="tx1">
                    <a:tint val="75000"/>
                  </a:schemeClr>
                </a:solidFill>
              </a:rPr>
              <a:t>Tagung Open und FAIR Data</a:t>
            </a:r>
            <a:endParaRPr lang="de-DE" sz="1200" dirty="0">
              <a:solidFill>
                <a:schemeClr val="tx1">
                  <a:tint val="75000"/>
                </a:schemeClr>
              </a:solidFill>
              <a:latin typeface="+mn-lt"/>
            </a:endParaRPr>
          </a:p>
        </p:txBody>
      </p:sp>
      <p:sp>
        <p:nvSpPr>
          <p:cNvPr id="4" name="Titel 1"/>
          <p:cNvSpPr txBox="1">
            <a:spLocks/>
          </p:cNvSpPr>
          <p:nvPr/>
        </p:nvSpPr>
        <p:spPr>
          <a:xfrm>
            <a:off x="685800" y="2198970"/>
            <a:ext cx="7772400" cy="596781"/>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de-DE" sz="3200" b="1" dirty="0">
                <a:latin typeface="+mn-lt"/>
              </a:rPr>
              <a:t>Open und FAIR Data: Der Beitrag der SAGW</a:t>
            </a:r>
            <a:endParaRPr lang="de-CH" sz="3200" dirty="0">
              <a:latin typeface="+mn-lt"/>
            </a:endParaRPr>
          </a:p>
        </p:txBody>
      </p:sp>
      <p:sp>
        <p:nvSpPr>
          <p:cNvPr id="5" name="Untertitel 2"/>
          <p:cNvSpPr txBox="1">
            <a:spLocks/>
          </p:cNvSpPr>
          <p:nvPr/>
        </p:nvSpPr>
        <p:spPr>
          <a:xfrm>
            <a:off x="685800" y="3514687"/>
            <a:ext cx="6858000" cy="921072"/>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0"/>
              </a:spcBef>
              <a:buFont typeface="Arial" panose="020B0604020202020204" pitchFamily="34" charset="0"/>
              <a:buNone/>
            </a:pPr>
            <a:r>
              <a:rPr lang="de-CH" i="1" dirty="0"/>
              <a:t>Beat </a:t>
            </a:r>
            <a:r>
              <a:rPr lang="de-CH" i="1" dirty="0" err="1"/>
              <a:t>Immenhauser</a:t>
            </a:r>
            <a:r>
              <a:rPr lang="de-CH" i="1" dirty="0"/>
              <a:t> (SAGW)</a:t>
            </a:r>
          </a:p>
        </p:txBody>
      </p:sp>
      <p:pic>
        <p:nvPicPr>
          <p:cNvPr id="6" name="Picture 2" descr="C-by">
            <a:extLst>
              <a:ext uri="{FF2B5EF4-FFF2-40B4-BE49-F238E27FC236}">
                <a16:creationId xmlns:a16="http://schemas.microsoft.com/office/drawing/2014/main" id="{5BDC20DA-B663-9C4B-8CC4-1D509CE16F45}"/>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824777" y="5740984"/>
            <a:ext cx="952500" cy="333375"/>
          </a:xfrm>
          <a:prstGeom prst="rect">
            <a:avLst/>
          </a:prstGeom>
          <a:noFill/>
          <a:extLst>
            <a:ext uri="{909E8E84-426E-40dd-AFC4-6F175D3DCCD1}">
              <a14:hiddenFill xmlns:a14="http://schemas.microsoft.com/office/drawing/2010/main" xmlns="">
                <a:solidFill>
                  <a:srgbClr val="FFFFFF"/>
                </a:solidFill>
              </a14:hiddenFill>
            </a:ext>
          </a:extLst>
        </p:spPr>
      </p:pic>
      <p:sp>
        <p:nvSpPr>
          <p:cNvPr id="7" name="Textfeld 6">
            <a:extLst>
              <a:ext uri="{FF2B5EF4-FFF2-40B4-BE49-F238E27FC236}">
                <a16:creationId xmlns:a16="http://schemas.microsoft.com/office/drawing/2014/main" id="{67065422-F02C-B542-ADDB-055E1B50BD74}"/>
              </a:ext>
            </a:extLst>
          </p:cNvPr>
          <p:cNvSpPr txBox="1"/>
          <p:nvPr/>
        </p:nvSpPr>
        <p:spPr>
          <a:xfrm>
            <a:off x="1777277" y="5784560"/>
            <a:ext cx="5331909" cy="246221"/>
          </a:xfrm>
          <a:prstGeom prst="rect">
            <a:avLst/>
          </a:prstGeom>
          <a:noFill/>
        </p:spPr>
        <p:txBody>
          <a:bodyPr wrap="square" rtlCol="0">
            <a:spAutoFit/>
          </a:bodyPr>
          <a:lstStyle/>
          <a:p>
            <a:r>
              <a:rPr lang="de-DE" sz="1000" dirty="0"/>
              <a:t>Dieses Werk ist lizenziert unter einer </a:t>
            </a:r>
            <a:r>
              <a:rPr lang="de-DE" sz="1000" dirty="0">
                <a:hlinkClick r:id="rId4"/>
              </a:rPr>
              <a:t>Creative Commons Namensnennung 4.0 International Lizenz</a:t>
            </a:r>
            <a:endParaRPr lang="de-CH" dirty="0"/>
          </a:p>
        </p:txBody>
      </p:sp>
    </p:spTree>
    <p:extLst>
      <p:ext uri="{BB962C8B-B14F-4D97-AF65-F5344CB8AC3E}">
        <p14:creationId xmlns:p14="http://schemas.microsoft.com/office/powerpoint/2010/main" val="99989096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nummernplatzhalter 1">
            <a:extLst>
              <a:ext uri="{FF2B5EF4-FFF2-40B4-BE49-F238E27FC236}">
                <a16:creationId xmlns:a16="http://schemas.microsoft.com/office/drawing/2014/main" id="{B2E92EC2-DC53-B14B-82AF-F8E871607B12}"/>
              </a:ext>
            </a:extLst>
          </p:cNvPr>
          <p:cNvSpPr>
            <a:spLocks noGrp="1"/>
          </p:cNvSpPr>
          <p:nvPr>
            <p:ph type="sldNum" sz="quarter" idx="4"/>
          </p:nvPr>
        </p:nvSpPr>
        <p:spPr/>
        <p:txBody>
          <a:bodyPr/>
          <a:lstStyle/>
          <a:p>
            <a:pPr>
              <a:tabLst>
                <a:tab pos="1865313" algn="r"/>
              </a:tabLst>
            </a:pPr>
            <a:r>
              <a:rPr lang="de-CH"/>
              <a:t>	2. November 2018</a:t>
            </a:r>
          </a:p>
          <a:p>
            <a:pPr>
              <a:tabLst>
                <a:tab pos="1865313" algn="r"/>
              </a:tabLst>
            </a:pPr>
            <a:r>
              <a:rPr lang="de-CH"/>
              <a:t>	</a:t>
            </a:r>
            <a:fld id="{5253FE61-A849-8C4C-8BD0-5558CA0A0F0A}" type="slidenum">
              <a:rPr lang="de-CH" smtClean="0"/>
              <a:pPr>
                <a:tabLst>
                  <a:tab pos="1865313" algn="r"/>
                </a:tabLst>
              </a:pPr>
              <a:t>10</a:t>
            </a:fld>
            <a:endParaRPr lang="de-CH" dirty="0"/>
          </a:p>
        </p:txBody>
      </p:sp>
      <p:sp>
        <p:nvSpPr>
          <p:cNvPr id="3" name="Fußzeilenplatzhalter 2">
            <a:extLst>
              <a:ext uri="{FF2B5EF4-FFF2-40B4-BE49-F238E27FC236}">
                <a16:creationId xmlns:a16="http://schemas.microsoft.com/office/drawing/2014/main" id="{FEDC7D83-009E-2542-9FEA-B14CB09BDAED}"/>
              </a:ext>
            </a:extLst>
          </p:cNvPr>
          <p:cNvSpPr>
            <a:spLocks noGrp="1"/>
          </p:cNvSpPr>
          <p:nvPr>
            <p:ph type="ftr" sz="quarter" idx="3"/>
          </p:nvPr>
        </p:nvSpPr>
        <p:spPr/>
        <p:txBody>
          <a:bodyPr/>
          <a:lstStyle/>
          <a:p>
            <a:r>
              <a:rPr lang="de-DE" sz="1200">
                <a:solidFill>
                  <a:schemeClr val="tx1">
                    <a:tint val="75000"/>
                  </a:schemeClr>
                </a:solidFill>
                <a:latin typeface="+mn-lt"/>
              </a:rPr>
              <a:t> Tagung Open und FAIR Data</a:t>
            </a:r>
            <a:endParaRPr lang="de-DE" sz="1200" dirty="0">
              <a:solidFill>
                <a:schemeClr val="tx1">
                  <a:tint val="75000"/>
                </a:schemeClr>
              </a:solidFill>
              <a:latin typeface="+mn-lt"/>
            </a:endParaRPr>
          </a:p>
        </p:txBody>
      </p:sp>
      <p:sp>
        <p:nvSpPr>
          <p:cNvPr id="4" name="Alternativer Prozess 3">
            <a:extLst>
              <a:ext uri="{FF2B5EF4-FFF2-40B4-BE49-F238E27FC236}">
                <a16:creationId xmlns:a16="http://schemas.microsoft.com/office/drawing/2014/main" id="{973334CD-EE3F-AA4A-995F-99FBE517FB7C}"/>
              </a:ext>
            </a:extLst>
          </p:cNvPr>
          <p:cNvSpPr/>
          <p:nvPr/>
        </p:nvSpPr>
        <p:spPr>
          <a:xfrm>
            <a:off x="667866" y="1980153"/>
            <a:ext cx="7718614" cy="637252"/>
          </a:xfrm>
          <a:prstGeom prst="flowChartAlternateProcess">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514350" lvl="1" indent="-514350">
              <a:buFont typeface="+mj-lt"/>
              <a:buAutoNum type="arabicPeriod"/>
            </a:pPr>
            <a:r>
              <a:rPr lang="de-CH" sz="2800" b="1" dirty="0">
                <a:solidFill>
                  <a:schemeClr val="tx1"/>
                </a:solidFill>
              </a:rPr>
              <a:t>Konzept Open Data</a:t>
            </a:r>
          </a:p>
        </p:txBody>
      </p:sp>
      <p:sp>
        <p:nvSpPr>
          <p:cNvPr id="5" name="Alternativer Prozess 4">
            <a:extLst>
              <a:ext uri="{FF2B5EF4-FFF2-40B4-BE49-F238E27FC236}">
                <a16:creationId xmlns:a16="http://schemas.microsoft.com/office/drawing/2014/main" id="{FF83FC4F-4731-204B-AAE3-6F7A02B686BE}"/>
              </a:ext>
            </a:extLst>
          </p:cNvPr>
          <p:cNvSpPr/>
          <p:nvPr/>
        </p:nvSpPr>
        <p:spPr>
          <a:xfrm>
            <a:off x="667869" y="2884634"/>
            <a:ext cx="7718611" cy="654424"/>
          </a:xfrm>
          <a:prstGeom prst="flowChartAlternateProcess">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514350" lvl="1" indent="-514350">
              <a:buFont typeface="+mj-lt"/>
              <a:buAutoNum type="arabicPeriod" startAt="2"/>
            </a:pPr>
            <a:r>
              <a:rPr lang="de-CH" sz="2800" b="1" dirty="0">
                <a:solidFill>
                  <a:schemeClr val="bg1"/>
                </a:solidFill>
              </a:rPr>
              <a:t>Konzept FAIR Data</a:t>
            </a:r>
          </a:p>
        </p:txBody>
      </p:sp>
      <p:sp>
        <p:nvSpPr>
          <p:cNvPr id="6" name="Alternativer Prozess 5">
            <a:extLst>
              <a:ext uri="{FF2B5EF4-FFF2-40B4-BE49-F238E27FC236}">
                <a16:creationId xmlns:a16="http://schemas.microsoft.com/office/drawing/2014/main" id="{AA9B0FD8-E5EE-0448-84EA-421E5405F32F}"/>
              </a:ext>
            </a:extLst>
          </p:cNvPr>
          <p:cNvSpPr/>
          <p:nvPr/>
        </p:nvSpPr>
        <p:spPr>
          <a:xfrm>
            <a:off x="667869" y="3806287"/>
            <a:ext cx="7718611" cy="654424"/>
          </a:xfrm>
          <a:prstGeom prst="flowChartAlternateProcess">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514350" lvl="1" indent="-514350">
              <a:buFont typeface="+mj-lt"/>
              <a:buAutoNum type="arabicPeriod" startAt="3"/>
            </a:pPr>
            <a:r>
              <a:rPr lang="de-CH" sz="2800" b="1" dirty="0">
                <a:solidFill>
                  <a:schemeClr val="tx1"/>
                </a:solidFill>
              </a:rPr>
              <a:t>Beitrag der SAGW</a:t>
            </a:r>
          </a:p>
        </p:txBody>
      </p:sp>
    </p:spTree>
    <p:extLst>
      <p:ext uri="{BB962C8B-B14F-4D97-AF65-F5344CB8AC3E}">
        <p14:creationId xmlns:p14="http://schemas.microsoft.com/office/powerpoint/2010/main" val="35650384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nummernplatzhalter 1">
            <a:extLst>
              <a:ext uri="{FF2B5EF4-FFF2-40B4-BE49-F238E27FC236}">
                <a16:creationId xmlns:a16="http://schemas.microsoft.com/office/drawing/2014/main" id="{281EA6C5-6F93-B949-AE01-E3D66045DEAB}"/>
              </a:ext>
            </a:extLst>
          </p:cNvPr>
          <p:cNvSpPr>
            <a:spLocks noGrp="1"/>
          </p:cNvSpPr>
          <p:nvPr>
            <p:ph type="sldNum" sz="quarter" idx="4"/>
          </p:nvPr>
        </p:nvSpPr>
        <p:spPr/>
        <p:txBody>
          <a:bodyPr/>
          <a:lstStyle/>
          <a:p>
            <a:pPr>
              <a:tabLst>
                <a:tab pos="1865313" algn="r"/>
              </a:tabLst>
            </a:pPr>
            <a:r>
              <a:rPr lang="de-CH"/>
              <a:t>	2. November 2018</a:t>
            </a:r>
          </a:p>
          <a:p>
            <a:pPr>
              <a:tabLst>
                <a:tab pos="1865313" algn="r"/>
              </a:tabLst>
            </a:pPr>
            <a:r>
              <a:rPr lang="de-CH"/>
              <a:t>	</a:t>
            </a:r>
            <a:fld id="{5253FE61-A849-8C4C-8BD0-5558CA0A0F0A}" type="slidenum">
              <a:rPr lang="de-CH" smtClean="0"/>
              <a:pPr>
                <a:tabLst>
                  <a:tab pos="1865313" algn="r"/>
                </a:tabLst>
              </a:pPr>
              <a:t>11</a:t>
            </a:fld>
            <a:endParaRPr lang="de-CH" dirty="0"/>
          </a:p>
        </p:txBody>
      </p:sp>
      <p:sp>
        <p:nvSpPr>
          <p:cNvPr id="3" name="Fußzeilenplatzhalter 2">
            <a:extLst>
              <a:ext uri="{FF2B5EF4-FFF2-40B4-BE49-F238E27FC236}">
                <a16:creationId xmlns:a16="http://schemas.microsoft.com/office/drawing/2014/main" id="{5AEB0D08-5FE7-9047-B24B-4D6A20E1FB91}"/>
              </a:ext>
            </a:extLst>
          </p:cNvPr>
          <p:cNvSpPr>
            <a:spLocks noGrp="1"/>
          </p:cNvSpPr>
          <p:nvPr>
            <p:ph type="ftr" sz="quarter" idx="3"/>
          </p:nvPr>
        </p:nvSpPr>
        <p:spPr/>
        <p:txBody>
          <a:bodyPr/>
          <a:lstStyle/>
          <a:p>
            <a:r>
              <a:rPr lang="de-DE" sz="1200">
                <a:solidFill>
                  <a:schemeClr val="tx1">
                    <a:tint val="75000"/>
                  </a:schemeClr>
                </a:solidFill>
                <a:latin typeface="+mn-lt"/>
              </a:rPr>
              <a:t> Tagung Open und FAIR Data</a:t>
            </a:r>
            <a:endParaRPr lang="de-DE" sz="1200" dirty="0">
              <a:solidFill>
                <a:schemeClr val="tx1">
                  <a:tint val="75000"/>
                </a:schemeClr>
              </a:solidFill>
              <a:latin typeface="+mn-lt"/>
            </a:endParaRPr>
          </a:p>
        </p:txBody>
      </p:sp>
      <p:sp>
        <p:nvSpPr>
          <p:cNvPr id="4" name="Textfeld 3">
            <a:extLst>
              <a:ext uri="{FF2B5EF4-FFF2-40B4-BE49-F238E27FC236}">
                <a16:creationId xmlns:a16="http://schemas.microsoft.com/office/drawing/2014/main" id="{40CE99C0-2AE9-734C-AC30-B53ECF4E0B94}"/>
              </a:ext>
            </a:extLst>
          </p:cNvPr>
          <p:cNvSpPr txBox="1"/>
          <p:nvPr/>
        </p:nvSpPr>
        <p:spPr>
          <a:xfrm>
            <a:off x="339635" y="687978"/>
            <a:ext cx="1309718" cy="369332"/>
          </a:xfrm>
          <a:prstGeom prst="rect">
            <a:avLst/>
          </a:prstGeom>
          <a:noFill/>
        </p:spPr>
        <p:txBody>
          <a:bodyPr wrap="none" rtlCol="0">
            <a:spAutoFit/>
          </a:bodyPr>
          <a:lstStyle/>
          <a:p>
            <a:r>
              <a:rPr lang="de-CH" dirty="0"/>
              <a:t>2. FAIR Data</a:t>
            </a:r>
          </a:p>
        </p:txBody>
      </p:sp>
      <p:sp>
        <p:nvSpPr>
          <p:cNvPr id="5" name="Textfeld 4">
            <a:extLst>
              <a:ext uri="{FF2B5EF4-FFF2-40B4-BE49-F238E27FC236}">
                <a16:creationId xmlns:a16="http://schemas.microsoft.com/office/drawing/2014/main" id="{2C75A15D-D8EA-B94F-B4C3-30967762AEFD}"/>
              </a:ext>
            </a:extLst>
          </p:cNvPr>
          <p:cNvSpPr txBox="1"/>
          <p:nvPr/>
        </p:nvSpPr>
        <p:spPr>
          <a:xfrm>
            <a:off x="339635" y="1744718"/>
            <a:ext cx="2316788" cy="400110"/>
          </a:xfrm>
          <a:prstGeom prst="rect">
            <a:avLst/>
          </a:prstGeom>
          <a:noFill/>
        </p:spPr>
        <p:txBody>
          <a:bodyPr wrap="none" rtlCol="0">
            <a:spAutoFit/>
          </a:bodyPr>
          <a:lstStyle/>
          <a:p>
            <a:r>
              <a:rPr lang="de-CH" sz="2000" b="1" dirty="0"/>
              <a:t>Was bedeutet FAIR?</a:t>
            </a:r>
          </a:p>
        </p:txBody>
      </p:sp>
      <p:sp>
        <p:nvSpPr>
          <p:cNvPr id="6" name="Rechteck 5">
            <a:extLst>
              <a:ext uri="{FF2B5EF4-FFF2-40B4-BE49-F238E27FC236}">
                <a16:creationId xmlns:a16="http://schemas.microsoft.com/office/drawing/2014/main" id="{6977DC56-588F-4148-B2B3-701A3F9E0DE9}"/>
              </a:ext>
            </a:extLst>
          </p:cNvPr>
          <p:cNvSpPr/>
          <p:nvPr/>
        </p:nvSpPr>
        <p:spPr>
          <a:xfrm>
            <a:off x="339635" y="2318745"/>
            <a:ext cx="8236806" cy="1200329"/>
          </a:xfrm>
          <a:prstGeom prst="rect">
            <a:avLst/>
          </a:prstGeom>
        </p:spPr>
        <p:txBody>
          <a:bodyPr wrap="square">
            <a:spAutoFit/>
          </a:bodyPr>
          <a:lstStyle/>
          <a:p>
            <a:pPr algn="ctr"/>
            <a:r>
              <a:rPr lang="de-CH" sz="2400" b="1" dirty="0"/>
              <a:t>Eine Reihe von Grundsätzen, um sicherzustellen, dass Daten auf eine Weise geteilt werden, welche die Wiederverwendung durch Mensch und Maschine ermöglicht und verbessert.</a:t>
            </a:r>
          </a:p>
        </p:txBody>
      </p:sp>
      <p:sp>
        <p:nvSpPr>
          <p:cNvPr id="9" name="Textfeld 8">
            <a:extLst>
              <a:ext uri="{FF2B5EF4-FFF2-40B4-BE49-F238E27FC236}">
                <a16:creationId xmlns:a16="http://schemas.microsoft.com/office/drawing/2014/main" id="{EAA04C01-A9C0-6E40-ABB3-1EC878C5D03E}"/>
              </a:ext>
            </a:extLst>
          </p:cNvPr>
          <p:cNvSpPr txBox="1"/>
          <p:nvPr/>
        </p:nvSpPr>
        <p:spPr>
          <a:xfrm>
            <a:off x="339635" y="5835826"/>
            <a:ext cx="7376378" cy="276999"/>
          </a:xfrm>
          <a:prstGeom prst="rect">
            <a:avLst/>
          </a:prstGeom>
          <a:noFill/>
        </p:spPr>
        <p:txBody>
          <a:bodyPr wrap="none" rtlCol="0">
            <a:spAutoFit/>
          </a:bodyPr>
          <a:lstStyle/>
          <a:p>
            <a:r>
              <a:rPr lang="de-CH" sz="1200" dirty="0"/>
              <a:t>Bild: </a:t>
            </a:r>
            <a:r>
              <a:rPr lang="de-CH" sz="1200" dirty="0" err="1">
                <a:hlinkClick r:id="rId2"/>
              </a:rPr>
              <a:t>By</a:t>
            </a:r>
            <a:r>
              <a:rPr lang="de-CH" sz="1200" dirty="0">
                <a:hlinkClick r:id="rId2"/>
              </a:rPr>
              <a:t> </a:t>
            </a:r>
            <a:r>
              <a:rPr lang="de-CH" sz="1200" dirty="0" err="1">
                <a:hlinkClick r:id="rId2"/>
              </a:rPr>
              <a:t>Sangya</a:t>
            </a:r>
            <a:r>
              <a:rPr lang="de-CH" sz="1200" dirty="0">
                <a:hlinkClick r:id="rId2"/>
              </a:rPr>
              <a:t> </a:t>
            </a:r>
            <a:r>
              <a:rPr lang="de-CH" sz="1200" dirty="0" err="1">
                <a:hlinkClick r:id="rId2"/>
              </a:rPr>
              <a:t>Pundir</a:t>
            </a:r>
            <a:r>
              <a:rPr lang="de-CH" sz="1200" dirty="0">
                <a:hlinkClick r:id="rId2"/>
              </a:rPr>
              <a:t> </a:t>
            </a:r>
            <a:r>
              <a:rPr lang="de-CH" sz="1200" dirty="0"/>
              <a:t>[CC BY-SA 4.0  (https://</a:t>
            </a:r>
            <a:r>
              <a:rPr lang="de-CH" sz="1200" dirty="0" err="1"/>
              <a:t>creativecommons.org</a:t>
            </a:r>
            <a:r>
              <a:rPr lang="de-CH" sz="1200" dirty="0"/>
              <a:t>/</a:t>
            </a:r>
            <a:r>
              <a:rPr lang="de-CH" sz="1200" dirty="0" err="1"/>
              <a:t>licenses</a:t>
            </a:r>
            <a:r>
              <a:rPr lang="de-CH" sz="1200" dirty="0"/>
              <a:t>/</a:t>
            </a:r>
            <a:r>
              <a:rPr lang="de-CH" sz="1200" dirty="0" err="1"/>
              <a:t>by-sa</a:t>
            </a:r>
            <a:r>
              <a:rPr lang="de-CH" sz="1200" dirty="0"/>
              <a:t>/4.0)], </a:t>
            </a:r>
            <a:r>
              <a:rPr lang="de-CH" sz="1200" dirty="0" err="1"/>
              <a:t>from</a:t>
            </a:r>
            <a:r>
              <a:rPr lang="de-CH" sz="1200" dirty="0"/>
              <a:t> Wikimedia </a:t>
            </a:r>
            <a:r>
              <a:rPr lang="de-CH" sz="1200" dirty="0" err="1"/>
              <a:t>Commons</a:t>
            </a:r>
            <a:endParaRPr lang="de-CH" sz="1200" dirty="0"/>
          </a:p>
        </p:txBody>
      </p:sp>
      <p:pic>
        <p:nvPicPr>
          <p:cNvPr id="10" name="Grafik 9">
            <a:extLst>
              <a:ext uri="{FF2B5EF4-FFF2-40B4-BE49-F238E27FC236}">
                <a16:creationId xmlns:a16="http://schemas.microsoft.com/office/drawing/2014/main" id="{4572132E-A5A0-314C-9DC0-3CA56AA39ED7}"/>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1453055" y="3618947"/>
            <a:ext cx="6237890" cy="2117005"/>
          </a:xfrm>
          <a:prstGeom prst="rect">
            <a:avLst/>
          </a:prstGeom>
        </p:spPr>
      </p:pic>
    </p:spTree>
    <p:extLst>
      <p:ext uri="{BB962C8B-B14F-4D97-AF65-F5344CB8AC3E}">
        <p14:creationId xmlns:p14="http://schemas.microsoft.com/office/powerpoint/2010/main" val="93865940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nummernplatzhalter 1">
            <a:extLst>
              <a:ext uri="{FF2B5EF4-FFF2-40B4-BE49-F238E27FC236}">
                <a16:creationId xmlns:a16="http://schemas.microsoft.com/office/drawing/2014/main" id="{0634F691-3BAD-564C-BCE6-D8BF2BF5BD6E}"/>
              </a:ext>
            </a:extLst>
          </p:cNvPr>
          <p:cNvSpPr>
            <a:spLocks noGrp="1"/>
          </p:cNvSpPr>
          <p:nvPr>
            <p:ph type="sldNum" sz="quarter" idx="4"/>
          </p:nvPr>
        </p:nvSpPr>
        <p:spPr/>
        <p:txBody>
          <a:bodyPr/>
          <a:lstStyle/>
          <a:p>
            <a:pPr>
              <a:tabLst>
                <a:tab pos="1865313" algn="r"/>
              </a:tabLst>
            </a:pPr>
            <a:r>
              <a:rPr lang="de-CH"/>
              <a:t>	2. November 2018</a:t>
            </a:r>
          </a:p>
          <a:p>
            <a:pPr>
              <a:tabLst>
                <a:tab pos="1865313" algn="r"/>
              </a:tabLst>
            </a:pPr>
            <a:r>
              <a:rPr lang="de-CH"/>
              <a:t>	</a:t>
            </a:r>
            <a:fld id="{5253FE61-A849-8C4C-8BD0-5558CA0A0F0A}" type="slidenum">
              <a:rPr lang="de-CH" smtClean="0"/>
              <a:pPr>
                <a:tabLst>
                  <a:tab pos="1865313" algn="r"/>
                </a:tabLst>
              </a:pPr>
              <a:t>12</a:t>
            </a:fld>
            <a:endParaRPr lang="de-CH" dirty="0"/>
          </a:p>
        </p:txBody>
      </p:sp>
      <p:sp>
        <p:nvSpPr>
          <p:cNvPr id="3" name="Fußzeilenplatzhalter 2">
            <a:extLst>
              <a:ext uri="{FF2B5EF4-FFF2-40B4-BE49-F238E27FC236}">
                <a16:creationId xmlns:a16="http://schemas.microsoft.com/office/drawing/2014/main" id="{57DCB98D-069B-3842-A565-C295708BDB66}"/>
              </a:ext>
            </a:extLst>
          </p:cNvPr>
          <p:cNvSpPr>
            <a:spLocks noGrp="1"/>
          </p:cNvSpPr>
          <p:nvPr>
            <p:ph type="ftr" sz="quarter" idx="3"/>
          </p:nvPr>
        </p:nvSpPr>
        <p:spPr/>
        <p:txBody>
          <a:bodyPr/>
          <a:lstStyle/>
          <a:p>
            <a:r>
              <a:rPr lang="de-DE" sz="1200">
                <a:solidFill>
                  <a:schemeClr val="tx1">
                    <a:tint val="75000"/>
                  </a:schemeClr>
                </a:solidFill>
                <a:latin typeface="+mn-lt"/>
              </a:rPr>
              <a:t> Tagung Open und FAIR Data</a:t>
            </a:r>
            <a:endParaRPr lang="de-DE" sz="1200" dirty="0">
              <a:solidFill>
                <a:schemeClr val="tx1">
                  <a:tint val="75000"/>
                </a:schemeClr>
              </a:solidFill>
              <a:latin typeface="+mn-lt"/>
            </a:endParaRPr>
          </a:p>
        </p:txBody>
      </p:sp>
      <p:sp>
        <p:nvSpPr>
          <p:cNvPr id="4" name="Textfeld 3">
            <a:extLst>
              <a:ext uri="{FF2B5EF4-FFF2-40B4-BE49-F238E27FC236}">
                <a16:creationId xmlns:a16="http://schemas.microsoft.com/office/drawing/2014/main" id="{D2423316-080D-7943-AE09-F407779908F6}"/>
              </a:ext>
            </a:extLst>
          </p:cNvPr>
          <p:cNvSpPr txBox="1"/>
          <p:nvPr/>
        </p:nvSpPr>
        <p:spPr>
          <a:xfrm>
            <a:off x="339635" y="687978"/>
            <a:ext cx="1309718" cy="369332"/>
          </a:xfrm>
          <a:prstGeom prst="rect">
            <a:avLst/>
          </a:prstGeom>
          <a:noFill/>
        </p:spPr>
        <p:txBody>
          <a:bodyPr wrap="none" rtlCol="0">
            <a:spAutoFit/>
          </a:bodyPr>
          <a:lstStyle/>
          <a:p>
            <a:r>
              <a:rPr lang="de-CH" dirty="0"/>
              <a:t>2. FAIR Data</a:t>
            </a:r>
          </a:p>
        </p:txBody>
      </p:sp>
      <p:sp>
        <p:nvSpPr>
          <p:cNvPr id="5" name="Textfeld 4">
            <a:extLst>
              <a:ext uri="{FF2B5EF4-FFF2-40B4-BE49-F238E27FC236}">
                <a16:creationId xmlns:a16="http://schemas.microsoft.com/office/drawing/2014/main" id="{FADDA0E4-1EC5-D845-BA31-518BAE3B3C6F}"/>
              </a:ext>
            </a:extLst>
          </p:cNvPr>
          <p:cNvSpPr txBox="1"/>
          <p:nvPr/>
        </p:nvSpPr>
        <p:spPr>
          <a:xfrm>
            <a:off x="339635" y="1502980"/>
            <a:ext cx="6371809" cy="461665"/>
          </a:xfrm>
          <a:prstGeom prst="rect">
            <a:avLst/>
          </a:prstGeom>
          <a:noFill/>
        </p:spPr>
        <p:txBody>
          <a:bodyPr wrap="none" rtlCol="0">
            <a:spAutoFit/>
          </a:bodyPr>
          <a:lstStyle/>
          <a:p>
            <a:r>
              <a:rPr lang="de-CH" sz="2400" b="1" dirty="0"/>
              <a:t>Entstehungshintergrund der FAIR Data </a:t>
            </a:r>
            <a:r>
              <a:rPr lang="de-CH" sz="2400" b="1" dirty="0" err="1"/>
              <a:t>Principles</a:t>
            </a:r>
            <a:endParaRPr lang="de-CH" sz="2400" b="1" dirty="0"/>
          </a:p>
        </p:txBody>
      </p:sp>
      <p:sp>
        <p:nvSpPr>
          <p:cNvPr id="6" name="Textfeld 5">
            <a:extLst>
              <a:ext uri="{FF2B5EF4-FFF2-40B4-BE49-F238E27FC236}">
                <a16:creationId xmlns:a16="http://schemas.microsoft.com/office/drawing/2014/main" id="{AD684808-2BCF-894E-B807-FA156D4C207C}"/>
              </a:ext>
            </a:extLst>
          </p:cNvPr>
          <p:cNvSpPr txBox="1"/>
          <p:nvPr/>
        </p:nvSpPr>
        <p:spPr>
          <a:xfrm>
            <a:off x="339635" y="2190199"/>
            <a:ext cx="8166537" cy="2477601"/>
          </a:xfrm>
          <a:prstGeom prst="rect">
            <a:avLst/>
          </a:prstGeom>
          <a:noFill/>
        </p:spPr>
        <p:txBody>
          <a:bodyPr wrap="square" rtlCol="0">
            <a:spAutoFit/>
          </a:bodyPr>
          <a:lstStyle/>
          <a:p>
            <a:pPr marL="285750" indent="-285750">
              <a:spcAft>
                <a:spcPts val="600"/>
              </a:spcAft>
              <a:buFont typeface="Wingdings" pitchFamily="2" charset="2"/>
              <a:buChar char="Ø"/>
            </a:pPr>
            <a:r>
              <a:rPr lang="de-CH" sz="2000" dirty="0"/>
              <a:t>Entstanden an einem Workshop in Leiden 2014 der FORCE11 Community</a:t>
            </a:r>
          </a:p>
          <a:p>
            <a:pPr marL="285750" indent="-285750">
              <a:spcAft>
                <a:spcPts val="600"/>
              </a:spcAft>
              <a:buFont typeface="Wingdings" pitchFamily="2" charset="2"/>
              <a:buChar char="Ø"/>
            </a:pPr>
            <a:r>
              <a:rPr lang="de-CH" sz="2000" dirty="0"/>
              <a:t>FORCE11 (</a:t>
            </a:r>
            <a:r>
              <a:rPr lang="de-CH" sz="2000" b="1" dirty="0"/>
              <a:t>F</a:t>
            </a:r>
            <a:r>
              <a:rPr lang="de-CH" sz="2000" dirty="0"/>
              <a:t>uture </a:t>
            </a:r>
            <a:r>
              <a:rPr lang="de-CH" sz="2000" b="1" dirty="0" err="1"/>
              <a:t>o</a:t>
            </a:r>
            <a:r>
              <a:rPr lang="de-CH" sz="2000" dirty="0" err="1"/>
              <a:t>f</a:t>
            </a:r>
            <a:r>
              <a:rPr lang="de-CH" sz="2000" dirty="0"/>
              <a:t> </a:t>
            </a:r>
            <a:r>
              <a:rPr lang="de-CH" sz="2000" b="1" dirty="0"/>
              <a:t>R</a:t>
            </a:r>
            <a:r>
              <a:rPr lang="de-CH" sz="2000" dirty="0"/>
              <a:t>esearch </a:t>
            </a:r>
            <a:r>
              <a:rPr lang="de-CH" sz="2000" b="1" dirty="0"/>
              <a:t>C</a:t>
            </a:r>
            <a:r>
              <a:rPr lang="de-CH" sz="2000" dirty="0"/>
              <a:t>ommunity </a:t>
            </a:r>
            <a:r>
              <a:rPr lang="de-CH" sz="2000" dirty="0" err="1"/>
              <a:t>and</a:t>
            </a:r>
            <a:r>
              <a:rPr lang="de-CH" sz="2000" dirty="0"/>
              <a:t> </a:t>
            </a:r>
            <a:r>
              <a:rPr lang="de-CH" sz="2000" b="1" dirty="0" err="1"/>
              <a:t>e</a:t>
            </a:r>
            <a:r>
              <a:rPr lang="de-CH" sz="2000" dirty="0" err="1"/>
              <a:t>-Scholarship</a:t>
            </a:r>
            <a:r>
              <a:rPr lang="de-CH" sz="2000" dirty="0"/>
              <a:t>): eine Fachgemeinschaft von Wissenschaftlerinnen, Bibliothekaren, Archivarinnen, Verlegern und Forschungsförderern, 2011 gegründet</a:t>
            </a:r>
          </a:p>
          <a:p>
            <a:pPr marL="285750" indent="-285750">
              <a:spcAft>
                <a:spcPts val="600"/>
              </a:spcAft>
              <a:buFont typeface="Wingdings" pitchFamily="2" charset="2"/>
              <a:buChar char="Ø"/>
            </a:pPr>
            <a:r>
              <a:rPr lang="de-CH" sz="2000" dirty="0"/>
              <a:t>Ziel FORCE11: Wandel in der modernen Wissenschaftskommunikation durch den effektiven Einsatz von Informationstechnologie</a:t>
            </a:r>
          </a:p>
          <a:p>
            <a:pPr marL="285750" indent="-285750">
              <a:spcAft>
                <a:spcPts val="600"/>
              </a:spcAft>
              <a:buFont typeface="Wingdings" pitchFamily="2" charset="2"/>
              <a:buChar char="Ø"/>
            </a:pPr>
            <a:r>
              <a:rPr lang="de-CH" sz="2000" dirty="0"/>
              <a:t>Ursprünglich im Kontext der Life </a:t>
            </a:r>
            <a:r>
              <a:rPr lang="de-CH" sz="2000" dirty="0" err="1"/>
              <a:t>Sciences</a:t>
            </a:r>
            <a:r>
              <a:rPr lang="de-CH" sz="2000" dirty="0"/>
              <a:t> entstanden</a:t>
            </a:r>
          </a:p>
        </p:txBody>
      </p:sp>
    </p:spTree>
    <p:extLst>
      <p:ext uri="{BB962C8B-B14F-4D97-AF65-F5344CB8AC3E}">
        <p14:creationId xmlns:p14="http://schemas.microsoft.com/office/powerpoint/2010/main" val="387231644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nummernplatzhalter 1">
            <a:extLst>
              <a:ext uri="{FF2B5EF4-FFF2-40B4-BE49-F238E27FC236}">
                <a16:creationId xmlns:a16="http://schemas.microsoft.com/office/drawing/2014/main" id="{1E5B4A23-E4A6-7D47-A9F3-541F6C4BE0D1}"/>
              </a:ext>
            </a:extLst>
          </p:cNvPr>
          <p:cNvSpPr>
            <a:spLocks noGrp="1"/>
          </p:cNvSpPr>
          <p:nvPr>
            <p:ph type="sldNum" sz="quarter" idx="4"/>
          </p:nvPr>
        </p:nvSpPr>
        <p:spPr/>
        <p:txBody>
          <a:bodyPr/>
          <a:lstStyle/>
          <a:p>
            <a:pPr>
              <a:tabLst>
                <a:tab pos="1865313" algn="r"/>
              </a:tabLst>
            </a:pPr>
            <a:r>
              <a:rPr lang="de-CH"/>
              <a:t>	2. November 2018</a:t>
            </a:r>
          </a:p>
          <a:p>
            <a:pPr>
              <a:tabLst>
                <a:tab pos="1865313" algn="r"/>
              </a:tabLst>
            </a:pPr>
            <a:r>
              <a:rPr lang="de-CH"/>
              <a:t>	</a:t>
            </a:r>
            <a:fld id="{5253FE61-A849-8C4C-8BD0-5558CA0A0F0A}" type="slidenum">
              <a:rPr lang="de-CH" smtClean="0"/>
              <a:pPr>
                <a:tabLst>
                  <a:tab pos="1865313" algn="r"/>
                </a:tabLst>
              </a:pPr>
              <a:t>13</a:t>
            </a:fld>
            <a:endParaRPr lang="de-CH" dirty="0"/>
          </a:p>
        </p:txBody>
      </p:sp>
      <p:sp>
        <p:nvSpPr>
          <p:cNvPr id="3" name="Fußzeilenplatzhalter 2">
            <a:extLst>
              <a:ext uri="{FF2B5EF4-FFF2-40B4-BE49-F238E27FC236}">
                <a16:creationId xmlns:a16="http://schemas.microsoft.com/office/drawing/2014/main" id="{2D853FB4-3B30-EB47-91E3-12023812CA45}"/>
              </a:ext>
            </a:extLst>
          </p:cNvPr>
          <p:cNvSpPr>
            <a:spLocks noGrp="1"/>
          </p:cNvSpPr>
          <p:nvPr>
            <p:ph type="ftr" sz="quarter" idx="3"/>
          </p:nvPr>
        </p:nvSpPr>
        <p:spPr/>
        <p:txBody>
          <a:bodyPr/>
          <a:lstStyle/>
          <a:p>
            <a:r>
              <a:rPr lang="de-DE" sz="1200">
                <a:solidFill>
                  <a:schemeClr val="tx1">
                    <a:tint val="75000"/>
                  </a:schemeClr>
                </a:solidFill>
                <a:latin typeface="+mn-lt"/>
              </a:rPr>
              <a:t> Tagung Open und FAIR Data</a:t>
            </a:r>
            <a:endParaRPr lang="de-DE" sz="1200" dirty="0">
              <a:solidFill>
                <a:schemeClr val="tx1">
                  <a:tint val="75000"/>
                </a:schemeClr>
              </a:solidFill>
              <a:latin typeface="+mn-lt"/>
            </a:endParaRPr>
          </a:p>
        </p:txBody>
      </p:sp>
      <p:sp>
        <p:nvSpPr>
          <p:cNvPr id="4" name="Textfeld 3">
            <a:extLst>
              <a:ext uri="{FF2B5EF4-FFF2-40B4-BE49-F238E27FC236}">
                <a16:creationId xmlns:a16="http://schemas.microsoft.com/office/drawing/2014/main" id="{264F717F-3000-B649-964B-885296FB3FFB}"/>
              </a:ext>
            </a:extLst>
          </p:cNvPr>
          <p:cNvSpPr txBox="1"/>
          <p:nvPr/>
        </p:nvSpPr>
        <p:spPr>
          <a:xfrm>
            <a:off x="339635" y="687978"/>
            <a:ext cx="1309718" cy="369332"/>
          </a:xfrm>
          <a:prstGeom prst="rect">
            <a:avLst/>
          </a:prstGeom>
          <a:noFill/>
        </p:spPr>
        <p:txBody>
          <a:bodyPr wrap="none" rtlCol="0">
            <a:spAutoFit/>
          </a:bodyPr>
          <a:lstStyle/>
          <a:p>
            <a:r>
              <a:rPr lang="de-CH" dirty="0"/>
              <a:t>2. FAIR Data</a:t>
            </a:r>
          </a:p>
        </p:txBody>
      </p:sp>
      <p:sp>
        <p:nvSpPr>
          <p:cNvPr id="7" name="Textfeld 6">
            <a:extLst>
              <a:ext uri="{FF2B5EF4-FFF2-40B4-BE49-F238E27FC236}">
                <a16:creationId xmlns:a16="http://schemas.microsoft.com/office/drawing/2014/main" id="{06DDB940-4537-C64E-A089-31FD98B28779}"/>
              </a:ext>
            </a:extLst>
          </p:cNvPr>
          <p:cNvSpPr txBox="1"/>
          <p:nvPr/>
        </p:nvSpPr>
        <p:spPr>
          <a:xfrm>
            <a:off x="339635" y="1446375"/>
            <a:ext cx="4175246" cy="461665"/>
          </a:xfrm>
          <a:prstGeom prst="rect">
            <a:avLst/>
          </a:prstGeom>
          <a:noFill/>
        </p:spPr>
        <p:txBody>
          <a:bodyPr wrap="none" rtlCol="0">
            <a:spAutoFit/>
          </a:bodyPr>
          <a:lstStyle/>
          <a:p>
            <a:r>
              <a:rPr lang="de-CH" sz="2400" b="1" dirty="0"/>
              <a:t>Impact der FAIR Data </a:t>
            </a:r>
            <a:r>
              <a:rPr lang="de-CH" sz="2400" b="1" dirty="0" err="1"/>
              <a:t>Principles</a:t>
            </a:r>
            <a:endParaRPr lang="de-CH" sz="2400" b="1" dirty="0"/>
          </a:p>
        </p:txBody>
      </p:sp>
      <p:sp>
        <p:nvSpPr>
          <p:cNvPr id="8" name="Textfeld 7">
            <a:extLst>
              <a:ext uri="{FF2B5EF4-FFF2-40B4-BE49-F238E27FC236}">
                <a16:creationId xmlns:a16="http://schemas.microsoft.com/office/drawing/2014/main" id="{351CCEF7-D57F-CA49-8897-F18B7563BAA9}"/>
              </a:ext>
            </a:extLst>
          </p:cNvPr>
          <p:cNvSpPr txBox="1"/>
          <p:nvPr/>
        </p:nvSpPr>
        <p:spPr>
          <a:xfrm>
            <a:off x="493986" y="2165131"/>
            <a:ext cx="8707577" cy="1938992"/>
          </a:xfrm>
          <a:prstGeom prst="rect">
            <a:avLst/>
          </a:prstGeom>
          <a:noFill/>
        </p:spPr>
        <p:txBody>
          <a:bodyPr wrap="none" rtlCol="0">
            <a:spAutoFit/>
          </a:bodyPr>
          <a:lstStyle/>
          <a:p>
            <a:pPr marL="285750" indent="-285750">
              <a:spcAft>
                <a:spcPts val="600"/>
              </a:spcAft>
              <a:buFont typeface="Wingdings" pitchFamily="2" charset="2"/>
              <a:buChar char="Ø"/>
            </a:pPr>
            <a:r>
              <a:rPr lang="de-CH" sz="2000" dirty="0"/>
              <a:t>Sehr grosses Echo in sehr kurzer Zeit erfahren</a:t>
            </a:r>
          </a:p>
          <a:p>
            <a:pPr marL="285750" indent="-285750">
              <a:spcAft>
                <a:spcPts val="600"/>
              </a:spcAft>
              <a:buFont typeface="Wingdings" pitchFamily="2" charset="2"/>
              <a:buChar char="Ø"/>
            </a:pPr>
            <a:r>
              <a:rPr lang="de-CH" sz="2000" dirty="0"/>
              <a:t>FAIR ist kein Standard, wird aber in vielen </a:t>
            </a:r>
            <a:r>
              <a:rPr lang="de-CH" sz="2000" dirty="0" err="1"/>
              <a:t>Policies</a:t>
            </a:r>
            <a:r>
              <a:rPr lang="de-CH" sz="2000" dirty="0"/>
              <a:t> verlangt (SNF, SAGW, EU etc.)</a:t>
            </a:r>
          </a:p>
          <a:p>
            <a:pPr marL="285750" indent="-285750">
              <a:spcAft>
                <a:spcPts val="600"/>
              </a:spcAft>
              <a:buFont typeface="Wingdings" pitchFamily="2" charset="2"/>
              <a:buChar char="Ø"/>
            </a:pPr>
            <a:r>
              <a:rPr lang="de-CH" sz="2000" dirty="0"/>
              <a:t>FAIR als «Marke» sehr einprägsam </a:t>
            </a:r>
          </a:p>
          <a:p>
            <a:pPr marL="285750" indent="-285750">
              <a:spcAft>
                <a:spcPts val="600"/>
              </a:spcAft>
              <a:buFont typeface="Wingdings" pitchFamily="2" charset="2"/>
              <a:buChar char="Ø"/>
            </a:pPr>
            <a:r>
              <a:rPr lang="de-CH" sz="2000" dirty="0"/>
              <a:t>Aber: im Detail nicht leicht zu verstehen</a:t>
            </a:r>
          </a:p>
          <a:p>
            <a:pPr marL="285750" indent="-285750">
              <a:buFont typeface="Wingdings" pitchFamily="2" charset="2"/>
              <a:buChar char="Ø"/>
            </a:pPr>
            <a:endParaRPr lang="de-CH" sz="2000" dirty="0"/>
          </a:p>
        </p:txBody>
      </p:sp>
    </p:spTree>
    <p:extLst>
      <p:ext uri="{BB962C8B-B14F-4D97-AF65-F5344CB8AC3E}">
        <p14:creationId xmlns:p14="http://schemas.microsoft.com/office/powerpoint/2010/main" val="213929097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nummernplatzhalter 1">
            <a:extLst>
              <a:ext uri="{FF2B5EF4-FFF2-40B4-BE49-F238E27FC236}">
                <a16:creationId xmlns:a16="http://schemas.microsoft.com/office/drawing/2014/main" id="{47828DA4-568E-2C48-A4C2-B325E4A944D9}"/>
              </a:ext>
            </a:extLst>
          </p:cNvPr>
          <p:cNvSpPr>
            <a:spLocks noGrp="1"/>
          </p:cNvSpPr>
          <p:nvPr>
            <p:ph type="sldNum" sz="quarter" idx="4"/>
          </p:nvPr>
        </p:nvSpPr>
        <p:spPr/>
        <p:txBody>
          <a:bodyPr/>
          <a:lstStyle/>
          <a:p>
            <a:pPr>
              <a:tabLst>
                <a:tab pos="1865313" algn="r"/>
              </a:tabLst>
            </a:pPr>
            <a:r>
              <a:rPr lang="de-CH"/>
              <a:t>	2. November 2018</a:t>
            </a:r>
          </a:p>
          <a:p>
            <a:pPr>
              <a:tabLst>
                <a:tab pos="1865313" algn="r"/>
              </a:tabLst>
            </a:pPr>
            <a:r>
              <a:rPr lang="de-CH"/>
              <a:t>	</a:t>
            </a:r>
            <a:fld id="{5253FE61-A849-8C4C-8BD0-5558CA0A0F0A}" type="slidenum">
              <a:rPr lang="de-CH" smtClean="0"/>
              <a:pPr>
                <a:tabLst>
                  <a:tab pos="1865313" algn="r"/>
                </a:tabLst>
              </a:pPr>
              <a:t>14</a:t>
            </a:fld>
            <a:endParaRPr lang="de-CH" dirty="0"/>
          </a:p>
        </p:txBody>
      </p:sp>
      <p:sp>
        <p:nvSpPr>
          <p:cNvPr id="3" name="Fußzeilenplatzhalter 2">
            <a:extLst>
              <a:ext uri="{FF2B5EF4-FFF2-40B4-BE49-F238E27FC236}">
                <a16:creationId xmlns:a16="http://schemas.microsoft.com/office/drawing/2014/main" id="{7F96A50D-364D-3F47-97DF-5AC460542760}"/>
              </a:ext>
            </a:extLst>
          </p:cNvPr>
          <p:cNvSpPr>
            <a:spLocks noGrp="1"/>
          </p:cNvSpPr>
          <p:nvPr>
            <p:ph type="ftr" sz="quarter" idx="3"/>
          </p:nvPr>
        </p:nvSpPr>
        <p:spPr/>
        <p:txBody>
          <a:bodyPr/>
          <a:lstStyle/>
          <a:p>
            <a:r>
              <a:rPr lang="de-DE" sz="1200">
                <a:solidFill>
                  <a:schemeClr val="tx1">
                    <a:tint val="75000"/>
                  </a:schemeClr>
                </a:solidFill>
                <a:latin typeface="+mn-lt"/>
              </a:rPr>
              <a:t> Tagung Open und FAIR Data</a:t>
            </a:r>
            <a:endParaRPr lang="de-DE" sz="1200" dirty="0">
              <a:solidFill>
                <a:schemeClr val="tx1">
                  <a:tint val="75000"/>
                </a:schemeClr>
              </a:solidFill>
              <a:latin typeface="+mn-lt"/>
            </a:endParaRPr>
          </a:p>
        </p:txBody>
      </p:sp>
      <p:sp>
        <p:nvSpPr>
          <p:cNvPr id="4" name="Textfeld 3">
            <a:extLst>
              <a:ext uri="{FF2B5EF4-FFF2-40B4-BE49-F238E27FC236}">
                <a16:creationId xmlns:a16="http://schemas.microsoft.com/office/drawing/2014/main" id="{778D49FC-2891-9446-8BEE-DB30D086811B}"/>
              </a:ext>
            </a:extLst>
          </p:cNvPr>
          <p:cNvSpPr txBox="1"/>
          <p:nvPr/>
        </p:nvSpPr>
        <p:spPr>
          <a:xfrm>
            <a:off x="339635" y="1397880"/>
            <a:ext cx="3532442" cy="461665"/>
          </a:xfrm>
          <a:prstGeom prst="rect">
            <a:avLst/>
          </a:prstGeom>
          <a:noFill/>
        </p:spPr>
        <p:txBody>
          <a:bodyPr wrap="none" rtlCol="0">
            <a:spAutoFit/>
          </a:bodyPr>
          <a:lstStyle/>
          <a:p>
            <a:r>
              <a:rPr lang="de-CH" sz="2400" b="1" dirty="0"/>
              <a:t>FAIR Data in 15 Prinzipien:</a:t>
            </a:r>
          </a:p>
        </p:txBody>
      </p:sp>
      <p:sp>
        <p:nvSpPr>
          <p:cNvPr id="5" name="Textfeld 4">
            <a:extLst>
              <a:ext uri="{FF2B5EF4-FFF2-40B4-BE49-F238E27FC236}">
                <a16:creationId xmlns:a16="http://schemas.microsoft.com/office/drawing/2014/main" id="{96BD9B7E-40F6-E546-BD9A-FA6F989C626A}"/>
              </a:ext>
            </a:extLst>
          </p:cNvPr>
          <p:cNvSpPr txBox="1"/>
          <p:nvPr/>
        </p:nvSpPr>
        <p:spPr>
          <a:xfrm>
            <a:off x="339635" y="687978"/>
            <a:ext cx="1309718" cy="369332"/>
          </a:xfrm>
          <a:prstGeom prst="rect">
            <a:avLst/>
          </a:prstGeom>
          <a:noFill/>
        </p:spPr>
        <p:txBody>
          <a:bodyPr wrap="none" rtlCol="0">
            <a:spAutoFit/>
          </a:bodyPr>
          <a:lstStyle/>
          <a:p>
            <a:r>
              <a:rPr lang="de-CH" dirty="0"/>
              <a:t>2. FAIR Data</a:t>
            </a:r>
          </a:p>
        </p:txBody>
      </p:sp>
      <p:pic>
        <p:nvPicPr>
          <p:cNvPr id="7" name="Grafik 6">
            <a:extLst>
              <a:ext uri="{FF2B5EF4-FFF2-40B4-BE49-F238E27FC236}">
                <a16:creationId xmlns:a16="http://schemas.microsoft.com/office/drawing/2014/main" id="{43356839-4F8C-E14B-B220-6D4A2140ACA5}"/>
              </a:ext>
            </a:extLst>
          </p:cNvPr>
          <p:cNvPicPr>
            <a:picLocks noChangeAspect="1"/>
          </p:cNvPicPr>
          <p:nvPr/>
        </p:nvPicPr>
        <p:blipFill rotWithShape="1">
          <a:blip r:embed="rId2">
            <a:extLst>
              <a:ext uri="{28A0092B-C50C-407E-A947-70E740481C1C}">
                <a14:useLocalDpi xmlns:a14="http://schemas.microsoft.com/office/drawing/2010/main"/>
              </a:ext>
            </a:extLst>
          </a:blip>
          <a:srcRect/>
          <a:stretch/>
        </p:blipFill>
        <p:spPr>
          <a:xfrm>
            <a:off x="339635" y="1944419"/>
            <a:ext cx="6591587" cy="3930869"/>
          </a:xfrm>
          <a:prstGeom prst="rect">
            <a:avLst/>
          </a:prstGeom>
        </p:spPr>
      </p:pic>
      <p:sp>
        <p:nvSpPr>
          <p:cNvPr id="8" name="Textfeld 7">
            <a:extLst>
              <a:ext uri="{FF2B5EF4-FFF2-40B4-BE49-F238E27FC236}">
                <a16:creationId xmlns:a16="http://schemas.microsoft.com/office/drawing/2014/main" id="{D7B2B089-0D6D-C74E-B1F0-60E7726CB657}"/>
              </a:ext>
            </a:extLst>
          </p:cNvPr>
          <p:cNvSpPr txBox="1"/>
          <p:nvPr/>
        </p:nvSpPr>
        <p:spPr>
          <a:xfrm>
            <a:off x="5916353" y="5838346"/>
            <a:ext cx="3019032" cy="276999"/>
          </a:xfrm>
          <a:prstGeom prst="rect">
            <a:avLst/>
          </a:prstGeom>
          <a:noFill/>
        </p:spPr>
        <p:txBody>
          <a:bodyPr wrap="none" rtlCol="0">
            <a:spAutoFit/>
          </a:bodyPr>
          <a:lstStyle/>
          <a:p>
            <a:r>
              <a:rPr lang="de-CH" sz="1200" dirty="0"/>
              <a:t>Bild von </a:t>
            </a:r>
            <a:r>
              <a:rPr lang="de-CH" sz="1200" dirty="0">
                <a:hlinkClick r:id="rId3"/>
              </a:rPr>
              <a:t>Eric </a:t>
            </a:r>
            <a:r>
              <a:rPr lang="de-CH" sz="1200" dirty="0" err="1">
                <a:hlinkClick r:id="rId3"/>
              </a:rPr>
              <a:t>Schulthess</a:t>
            </a:r>
            <a:r>
              <a:rPr lang="de-CH" sz="1200" dirty="0"/>
              <a:t>, </a:t>
            </a:r>
            <a:r>
              <a:rPr lang="de-CH" sz="1200" dirty="0" err="1"/>
              <a:t>slideshare</a:t>
            </a:r>
            <a:r>
              <a:rPr lang="de-CH" sz="1200" dirty="0"/>
              <a:t>, CC-BY 4.0</a:t>
            </a:r>
          </a:p>
        </p:txBody>
      </p:sp>
    </p:spTree>
    <p:extLst>
      <p:ext uri="{BB962C8B-B14F-4D97-AF65-F5344CB8AC3E}">
        <p14:creationId xmlns:p14="http://schemas.microsoft.com/office/powerpoint/2010/main" val="2080382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nummernplatzhalter 1">
            <a:extLst>
              <a:ext uri="{FF2B5EF4-FFF2-40B4-BE49-F238E27FC236}">
                <a16:creationId xmlns:a16="http://schemas.microsoft.com/office/drawing/2014/main" id="{1DA77427-0130-DF4E-A382-A23233F0151E}"/>
              </a:ext>
            </a:extLst>
          </p:cNvPr>
          <p:cNvSpPr>
            <a:spLocks noGrp="1"/>
          </p:cNvSpPr>
          <p:nvPr>
            <p:ph type="sldNum" sz="quarter" idx="4"/>
          </p:nvPr>
        </p:nvSpPr>
        <p:spPr/>
        <p:txBody>
          <a:bodyPr/>
          <a:lstStyle/>
          <a:p>
            <a:pPr>
              <a:tabLst>
                <a:tab pos="1865313" algn="r"/>
              </a:tabLst>
            </a:pPr>
            <a:r>
              <a:rPr lang="de-CH"/>
              <a:t>	2. November 2018</a:t>
            </a:r>
          </a:p>
          <a:p>
            <a:pPr>
              <a:tabLst>
                <a:tab pos="1865313" algn="r"/>
              </a:tabLst>
            </a:pPr>
            <a:r>
              <a:rPr lang="de-CH"/>
              <a:t>	</a:t>
            </a:r>
            <a:fld id="{5253FE61-A849-8C4C-8BD0-5558CA0A0F0A}" type="slidenum">
              <a:rPr lang="de-CH" smtClean="0"/>
              <a:pPr>
                <a:tabLst>
                  <a:tab pos="1865313" algn="r"/>
                </a:tabLst>
              </a:pPr>
              <a:t>15</a:t>
            </a:fld>
            <a:endParaRPr lang="de-CH" dirty="0"/>
          </a:p>
        </p:txBody>
      </p:sp>
      <p:sp>
        <p:nvSpPr>
          <p:cNvPr id="3" name="Fußzeilenplatzhalter 2">
            <a:extLst>
              <a:ext uri="{FF2B5EF4-FFF2-40B4-BE49-F238E27FC236}">
                <a16:creationId xmlns:a16="http://schemas.microsoft.com/office/drawing/2014/main" id="{A0B7160A-1F7D-2545-BF60-66BD184A4DFD}"/>
              </a:ext>
            </a:extLst>
          </p:cNvPr>
          <p:cNvSpPr>
            <a:spLocks noGrp="1"/>
          </p:cNvSpPr>
          <p:nvPr>
            <p:ph type="ftr" sz="quarter" idx="3"/>
          </p:nvPr>
        </p:nvSpPr>
        <p:spPr/>
        <p:txBody>
          <a:bodyPr/>
          <a:lstStyle/>
          <a:p>
            <a:r>
              <a:rPr lang="de-DE" sz="1200">
                <a:solidFill>
                  <a:schemeClr val="tx1">
                    <a:tint val="75000"/>
                  </a:schemeClr>
                </a:solidFill>
                <a:latin typeface="+mn-lt"/>
              </a:rPr>
              <a:t> Tagung Open und FAIR Data</a:t>
            </a:r>
            <a:endParaRPr lang="de-DE" sz="1200" dirty="0">
              <a:solidFill>
                <a:schemeClr val="tx1">
                  <a:tint val="75000"/>
                </a:schemeClr>
              </a:solidFill>
              <a:latin typeface="+mn-lt"/>
            </a:endParaRPr>
          </a:p>
        </p:txBody>
      </p:sp>
      <p:sp>
        <p:nvSpPr>
          <p:cNvPr id="4" name="Textfeld 3">
            <a:extLst>
              <a:ext uri="{FF2B5EF4-FFF2-40B4-BE49-F238E27FC236}">
                <a16:creationId xmlns:a16="http://schemas.microsoft.com/office/drawing/2014/main" id="{18ADB7FE-A4ED-8B48-9141-2F44F0D8914B}"/>
              </a:ext>
            </a:extLst>
          </p:cNvPr>
          <p:cNvSpPr txBox="1"/>
          <p:nvPr/>
        </p:nvSpPr>
        <p:spPr>
          <a:xfrm>
            <a:off x="339635" y="687978"/>
            <a:ext cx="1309718" cy="369332"/>
          </a:xfrm>
          <a:prstGeom prst="rect">
            <a:avLst/>
          </a:prstGeom>
          <a:noFill/>
        </p:spPr>
        <p:txBody>
          <a:bodyPr wrap="none" rtlCol="0">
            <a:spAutoFit/>
          </a:bodyPr>
          <a:lstStyle/>
          <a:p>
            <a:r>
              <a:rPr lang="de-CH" dirty="0"/>
              <a:t>2. FAIR Data</a:t>
            </a:r>
          </a:p>
        </p:txBody>
      </p:sp>
      <p:sp>
        <p:nvSpPr>
          <p:cNvPr id="5" name="Textfeld 4">
            <a:extLst>
              <a:ext uri="{FF2B5EF4-FFF2-40B4-BE49-F238E27FC236}">
                <a16:creationId xmlns:a16="http://schemas.microsoft.com/office/drawing/2014/main" id="{8A7834E3-3925-7B4A-A373-FEC2C813C35F}"/>
              </a:ext>
            </a:extLst>
          </p:cNvPr>
          <p:cNvSpPr txBox="1"/>
          <p:nvPr/>
        </p:nvSpPr>
        <p:spPr>
          <a:xfrm>
            <a:off x="339635" y="1481958"/>
            <a:ext cx="2783519" cy="461665"/>
          </a:xfrm>
          <a:prstGeom prst="rect">
            <a:avLst/>
          </a:prstGeom>
          <a:noFill/>
        </p:spPr>
        <p:txBody>
          <a:bodyPr wrap="none" rtlCol="0">
            <a:spAutoFit/>
          </a:bodyPr>
          <a:lstStyle>
            <a:defPPr>
              <a:defRPr lang="de-DE"/>
            </a:defPPr>
            <a:lvl1pPr>
              <a:defRPr sz="2400" b="1"/>
            </a:lvl1pPr>
          </a:lstStyle>
          <a:p>
            <a:r>
              <a:rPr lang="de-CH" dirty="0"/>
              <a:t>FAIR für (</a:t>
            </a:r>
            <a:r>
              <a:rPr lang="de-CH" dirty="0" err="1"/>
              <a:t>meta</a:t>
            </a:r>
            <a:r>
              <a:rPr lang="de-CH" dirty="0"/>
              <a:t>)</a:t>
            </a:r>
            <a:r>
              <a:rPr lang="de-CH" dirty="0" err="1"/>
              <a:t>data</a:t>
            </a:r>
            <a:r>
              <a:rPr lang="de-CH" dirty="0"/>
              <a:t>!</a:t>
            </a:r>
          </a:p>
        </p:txBody>
      </p:sp>
      <p:pic>
        <p:nvPicPr>
          <p:cNvPr id="7" name="Grafik 6">
            <a:extLst>
              <a:ext uri="{FF2B5EF4-FFF2-40B4-BE49-F238E27FC236}">
                <a16:creationId xmlns:a16="http://schemas.microsoft.com/office/drawing/2014/main" id="{365133F8-2936-6948-BBF1-6959D254345D}"/>
              </a:ext>
            </a:extLst>
          </p:cNvPr>
          <p:cNvPicPr>
            <a:picLocks noChangeAspect="1"/>
          </p:cNvPicPr>
          <p:nvPr/>
        </p:nvPicPr>
        <p:blipFill>
          <a:blip r:embed="rId2"/>
          <a:stretch>
            <a:fillRect/>
          </a:stretch>
        </p:blipFill>
        <p:spPr>
          <a:xfrm>
            <a:off x="1079062" y="1943623"/>
            <a:ext cx="6502400" cy="4025900"/>
          </a:xfrm>
          <a:prstGeom prst="rect">
            <a:avLst/>
          </a:prstGeom>
        </p:spPr>
      </p:pic>
    </p:spTree>
    <p:extLst>
      <p:ext uri="{BB962C8B-B14F-4D97-AF65-F5344CB8AC3E}">
        <p14:creationId xmlns:p14="http://schemas.microsoft.com/office/powerpoint/2010/main" val="370432342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nummernplatzhalter 1">
            <a:extLst>
              <a:ext uri="{FF2B5EF4-FFF2-40B4-BE49-F238E27FC236}">
                <a16:creationId xmlns:a16="http://schemas.microsoft.com/office/drawing/2014/main" id="{C21CFC7E-272F-A245-9D53-51567A38E3B6}"/>
              </a:ext>
            </a:extLst>
          </p:cNvPr>
          <p:cNvSpPr>
            <a:spLocks noGrp="1"/>
          </p:cNvSpPr>
          <p:nvPr>
            <p:ph type="sldNum" sz="quarter" idx="4"/>
          </p:nvPr>
        </p:nvSpPr>
        <p:spPr/>
        <p:txBody>
          <a:bodyPr/>
          <a:lstStyle/>
          <a:p>
            <a:pPr>
              <a:tabLst>
                <a:tab pos="1865313" algn="r"/>
              </a:tabLst>
            </a:pPr>
            <a:r>
              <a:rPr lang="de-CH"/>
              <a:t>	2. November 2018</a:t>
            </a:r>
          </a:p>
          <a:p>
            <a:pPr>
              <a:tabLst>
                <a:tab pos="1865313" algn="r"/>
              </a:tabLst>
            </a:pPr>
            <a:r>
              <a:rPr lang="de-CH"/>
              <a:t>	</a:t>
            </a:r>
            <a:fld id="{5253FE61-A849-8C4C-8BD0-5558CA0A0F0A}" type="slidenum">
              <a:rPr lang="de-CH" smtClean="0"/>
              <a:pPr>
                <a:tabLst>
                  <a:tab pos="1865313" algn="r"/>
                </a:tabLst>
              </a:pPr>
              <a:t>16</a:t>
            </a:fld>
            <a:endParaRPr lang="de-CH" dirty="0"/>
          </a:p>
        </p:txBody>
      </p:sp>
      <p:sp>
        <p:nvSpPr>
          <p:cNvPr id="3" name="Fußzeilenplatzhalter 2">
            <a:extLst>
              <a:ext uri="{FF2B5EF4-FFF2-40B4-BE49-F238E27FC236}">
                <a16:creationId xmlns:a16="http://schemas.microsoft.com/office/drawing/2014/main" id="{C2B29AF1-DFDF-7848-8123-177C0B908A21}"/>
              </a:ext>
            </a:extLst>
          </p:cNvPr>
          <p:cNvSpPr>
            <a:spLocks noGrp="1"/>
          </p:cNvSpPr>
          <p:nvPr>
            <p:ph type="ftr" sz="quarter" idx="3"/>
          </p:nvPr>
        </p:nvSpPr>
        <p:spPr/>
        <p:txBody>
          <a:bodyPr/>
          <a:lstStyle/>
          <a:p>
            <a:r>
              <a:rPr lang="de-DE" sz="1200">
                <a:solidFill>
                  <a:schemeClr val="tx1">
                    <a:tint val="75000"/>
                  </a:schemeClr>
                </a:solidFill>
                <a:latin typeface="+mn-lt"/>
              </a:rPr>
              <a:t> Tagung Open und FAIR Data</a:t>
            </a:r>
            <a:endParaRPr lang="de-DE" sz="1200" dirty="0">
              <a:solidFill>
                <a:schemeClr val="tx1">
                  <a:tint val="75000"/>
                </a:schemeClr>
              </a:solidFill>
              <a:latin typeface="+mn-lt"/>
            </a:endParaRPr>
          </a:p>
        </p:txBody>
      </p:sp>
      <p:sp>
        <p:nvSpPr>
          <p:cNvPr id="4" name="Textfeld 3">
            <a:extLst>
              <a:ext uri="{FF2B5EF4-FFF2-40B4-BE49-F238E27FC236}">
                <a16:creationId xmlns:a16="http://schemas.microsoft.com/office/drawing/2014/main" id="{655297C8-3431-3B43-A74C-5777D9390FD3}"/>
              </a:ext>
            </a:extLst>
          </p:cNvPr>
          <p:cNvSpPr txBox="1"/>
          <p:nvPr/>
        </p:nvSpPr>
        <p:spPr>
          <a:xfrm>
            <a:off x="339635" y="687978"/>
            <a:ext cx="1309718" cy="369332"/>
          </a:xfrm>
          <a:prstGeom prst="rect">
            <a:avLst/>
          </a:prstGeom>
          <a:noFill/>
        </p:spPr>
        <p:txBody>
          <a:bodyPr wrap="none" rtlCol="0">
            <a:spAutoFit/>
          </a:bodyPr>
          <a:lstStyle/>
          <a:p>
            <a:r>
              <a:rPr lang="de-CH" dirty="0"/>
              <a:t>2. FAIR Data</a:t>
            </a:r>
          </a:p>
        </p:txBody>
      </p:sp>
      <p:sp>
        <p:nvSpPr>
          <p:cNvPr id="5" name="Textfeld 4">
            <a:extLst>
              <a:ext uri="{FF2B5EF4-FFF2-40B4-BE49-F238E27FC236}">
                <a16:creationId xmlns:a16="http://schemas.microsoft.com/office/drawing/2014/main" id="{815B4439-233A-2049-B173-7A1F7D790F47}"/>
              </a:ext>
            </a:extLst>
          </p:cNvPr>
          <p:cNvSpPr txBox="1"/>
          <p:nvPr/>
        </p:nvSpPr>
        <p:spPr>
          <a:xfrm>
            <a:off x="339635" y="1481958"/>
            <a:ext cx="2955809" cy="461665"/>
          </a:xfrm>
          <a:prstGeom prst="rect">
            <a:avLst/>
          </a:prstGeom>
          <a:noFill/>
        </p:spPr>
        <p:txBody>
          <a:bodyPr wrap="none" rtlCol="0">
            <a:spAutoFit/>
          </a:bodyPr>
          <a:lstStyle>
            <a:defPPr>
              <a:defRPr lang="de-DE"/>
            </a:defPPr>
            <a:lvl1pPr>
              <a:defRPr sz="2400" b="1"/>
            </a:lvl1pPr>
          </a:lstStyle>
          <a:p>
            <a:r>
              <a:rPr lang="de-CH" dirty="0"/>
              <a:t>Was sind Metadaten?</a:t>
            </a:r>
          </a:p>
        </p:txBody>
      </p:sp>
      <p:pic>
        <p:nvPicPr>
          <p:cNvPr id="7" name="Grafik 6">
            <a:extLst>
              <a:ext uri="{FF2B5EF4-FFF2-40B4-BE49-F238E27FC236}">
                <a16:creationId xmlns:a16="http://schemas.microsoft.com/office/drawing/2014/main" id="{CB7CA2F5-52C7-7248-A3B3-A39E07F40D0F}"/>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442502" y="2144487"/>
            <a:ext cx="2413702" cy="3620553"/>
          </a:xfrm>
          <a:prstGeom prst="rect">
            <a:avLst/>
          </a:prstGeom>
        </p:spPr>
      </p:pic>
      <p:pic>
        <p:nvPicPr>
          <p:cNvPr id="9" name="Grafik 8">
            <a:extLst>
              <a:ext uri="{FF2B5EF4-FFF2-40B4-BE49-F238E27FC236}">
                <a16:creationId xmlns:a16="http://schemas.microsoft.com/office/drawing/2014/main" id="{ADE89B8C-CD7D-8B49-B59C-0B563DE52F01}"/>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6019801" y="2140098"/>
            <a:ext cx="2416628" cy="3624942"/>
          </a:xfrm>
          <a:prstGeom prst="rect">
            <a:avLst/>
          </a:prstGeom>
        </p:spPr>
      </p:pic>
      <p:sp>
        <p:nvSpPr>
          <p:cNvPr id="10" name="Textfeld 9">
            <a:extLst>
              <a:ext uri="{FF2B5EF4-FFF2-40B4-BE49-F238E27FC236}">
                <a16:creationId xmlns:a16="http://schemas.microsoft.com/office/drawing/2014/main" id="{5286FC62-10E2-B64C-8F03-367141402C39}"/>
              </a:ext>
            </a:extLst>
          </p:cNvPr>
          <p:cNvSpPr txBox="1"/>
          <p:nvPr/>
        </p:nvSpPr>
        <p:spPr>
          <a:xfrm>
            <a:off x="3605627" y="3004457"/>
            <a:ext cx="1664751" cy="400110"/>
          </a:xfrm>
          <a:prstGeom prst="rect">
            <a:avLst/>
          </a:prstGeom>
          <a:noFill/>
        </p:spPr>
        <p:txBody>
          <a:bodyPr wrap="none" rtlCol="0">
            <a:spAutoFit/>
          </a:bodyPr>
          <a:lstStyle/>
          <a:p>
            <a:r>
              <a:rPr lang="de-DE" sz="2000" b="1" dirty="0" err="1"/>
              <a:t>rich</a:t>
            </a:r>
            <a:r>
              <a:rPr lang="de-DE" sz="2000" b="1" dirty="0"/>
              <a:t> </a:t>
            </a:r>
            <a:r>
              <a:rPr lang="de-DE" sz="2000" b="1" dirty="0" err="1"/>
              <a:t>metadata</a:t>
            </a:r>
            <a:endParaRPr lang="de-DE" sz="2000" b="1" dirty="0"/>
          </a:p>
        </p:txBody>
      </p:sp>
      <p:sp>
        <p:nvSpPr>
          <p:cNvPr id="11" name="Textfeld 10">
            <a:extLst>
              <a:ext uri="{FF2B5EF4-FFF2-40B4-BE49-F238E27FC236}">
                <a16:creationId xmlns:a16="http://schemas.microsoft.com/office/drawing/2014/main" id="{36D3E2AF-B819-6C4E-9D1C-C77F6BFEF46C}"/>
              </a:ext>
            </a:extLst>
          </p:cNvPr>
          <p:cNvSpPr txBox="1"/>
          <p:nvPr/>
        </p:nvSpPr>
        <p:spPr>
          <a:xfrm>
            <a:off x="3552727" y="4920343"/>
            <a:ext cx="1770549" cy="400110"/>
          </a:xfrm>
          <a:prstGeom prst="rect">
            <a:avLst/>
          </a:prstGeom>
          <a:noFill/>
        </p:spPr>
        <p:txBody>
          <a:bodyPr wrap="none" rtlCol="0">
            <a:spAutoFit/>
          </a:bodyPr>
          <a:lstStyle>
            <a:defPPr>
              <a:defRPr lang="de-DE"/>
            </a:defPPr>
            <a:lvl1pPr>
              <a:defRPr sz="2000" b="1"/>
            </a:lvl1pPr>
          </a:lstStyle>
          <a:p>
            <a:r>
              <a:rPr lang="de-DE" dirty="0" err="1"/>
              <a:t>poor</a:t>
            </a:r>
            <a:r>
              <a:rPr lang="de-DE" dirty="0"/>
              <a:t> </a:t>
            </a:r>
            <a:r>
              <a:rPr lang="de-DE" dirty="0" err="1"/>
              <a:t>metadata</a:t>
            </a:r>
            <a:endParaRPr lang="de-DE" dirty="0"/>
          </a:p>
        </p:txBody>
      </p:sp>
      <p:sp>
        <p:nvSpPr>
          <p:cNvPr id="12" name="Pfeil nach rechts 11">
            <a:extLst>
              <a:ext uri="{FF2B5EF4-FFF2-40B4-BE49-F238E27FC236}">
                <a16:creationId xmlns:a16="http://schemas.microsoft.com/office/drawing/2014/main" id="{6C0F6B18-12A7-CF4D-A4E3-0A472121B860}"/>
              </a:ext>
            </a:extLst>
          </p:cNvPr>
          <p:cNvSpPr/>
          <p:nvPr/>
        </p:nvSpPr>
        <p:spPr>
          <a:xfrm>
            <a:off x="5270378" y="3130611"/>
            <a:ext cx="446153" cy="147802"/>
          </a:xfrm>
          <a:prstGeom prst="rightArrow">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de-DE"/>
          </a:p>
        </p:txBody>
      </p:sp>
      <p:sp>
        <p:nvSpPr>
          <p:cNvPr id="13" name="Pfeil nach rechts 12">
            <a:extLst>
              <a:ext uri="{FF2B5EF4-FFF2-40B4-BE49-F238E27FC236}">
                <a16:creationId xmlns:a16="http://schemas.microsoft.com/office/drawing/2014/main" id="{65F7887F-07CE-A740-85F6-DDCCD9941ACE}"/>
              </a:ext>
            </a:extLst>
          </p:cNvPr>
          <p:cNvSpPr/>
          <p:nvPr/>
        </p:nvSpPr>
        <p:spPr>
          <a:xfrm rot="10800000">
            <a:off x="3072367" y="3130611"/>
            <a:ext cx="446153" cy="147802"/>
          </a:xfrm>
          <a:prstGeom prst="rightArrow">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de-DE"/>
          </a:p>
        </p:txBody>
      </p:sp>
      <p:sp>
        <p:nvSpPr>
          <p:cNvPr id="14" name="Pfeil nach rechts 13">
            <a:extLst>
              <a:ext uri="{FF2B5EF4-FFF2-40B4-BE49-F238E27FC236}">
                <a16:creationId xmlns:a16="http://schemas.microsoft.com/office/drawing/2014/main" id="{A4ADA2FC-2350-6848-B9FC-21C89EE3B23B}"/>
              </a:ext>
            </a:extLst>
          </p:cNvPr>
          <p:cNvSpPr/>
          <p:nvPr/>
        </p:nvSpPr>
        <p:spPr>
          <a:xfrm>
            <a:off x="5392422" y="5046497"/>
            <a:ext cx="446153" cy="147802"/>
          </a:xfrm>
          <a:prstGeom prst="rightArrow">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de-DE"/>
          </a:p>
        </p:txBody>
      </p:sp>
      <p:sp>
        <p:nvSpPr>
          <p:cNvPr id="15" name="Pfeil nach rechts 14">
            <a:extLst>
              <a:ext uri="{FF2B5EF4-FFF2-40B4-BE49-F238E27FC236}">
                <a16:creationId xmlns:a16="http://schemas.microsoft.com/office/drawing/2014/main" id="{E823764D-C723-2C4B-A8D4-26F1D4FF1BBF}"/>
              </a:ext>
            </a:extLst>
          </p:cNvPr>
          <p:cNvSpPr/>
          <p:nvPr/>
        </p:nvSpPr>
        <p:spPr>
          <a:xfrm rot="10800000">
            <a:off x="3037426" y="5046497"/>
            <a:ext cx="446153" cy="147802"/>
          </a:xfrm>
          <a:prstGeom prst="rightArrow">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de-DE"/>
          </a:p>
        </p:txBody>
      </p:sp>
      <p:sp>
        <p:nvSpPr>
          <p:cNvPr id="16" name="Textfeld 15">
            <a:extLst>
              <a:ext uri="{FF2B5EF4-FFF2-40B4-BE49-F238E27FC236}">
                <a16:creationId xmlns:a16="http://schemas.microsoft.com/office/drawing/2014/main" id="{E08DD0F0-EDBD-D249-A7D6-92043228E758}"/>
              </a:ext>
            </a:extLst>
          </p:cNvPr>
          <p:cNvSpPr txBox="1"/>
          <p:nvPr/>
        </p:nvSpPr>
        <p:spPr>
          <a:xfrm>
            <a:off x="3605627" y="3324831"/>
            <a:ext cx="1821011" cy="369332"/>
          </a:xfrm>
          <a:prstGeom prst="rect">
            <a:avLst/>
          </a:prstGeom>
          <a:noFill/>
        </p:spPr>
        <p:txBody>
          <a:bodyPr wrap="none" rtlCol="0">
            <a:spAutoFit/>
          </a:bodyPr>
          <a:lstStyle/>
          <a:p>
            <a:r>
              <a:rPr lang="de-DE" dirty="0"/>
              <a:t>41 Informationen</a:t>
            </a:r>
          </a:p>
        </p:txBody>
      </p:sp>
      <p:sp>
        <p:nvSpPr>
          <p:cNvPr id="17" name="Textfeld 16">
            <a:extLst>
              <a:ext uri="{FF2B5EF4-FFF2-40B4-BE49-F238E27FC236}">
                <a16:creationId xmlns:a16="http://schemas.microsoft.com/office/drawing/2014/main" id="{9586AF42-785A-A74B-B30E-0F18E3DED41B}"/>
              </a:ext>
            </a:extLst>
          </p:cNvPr>
          <p:cNvSpPr txBox="1"/>
          <p:nvPr/>
        </p:nvSpPr>
        <p:spPr>
          <a:xfrm>
            <a:off x="3582790" y="5220853"/>
            <a:ext cx="1703993" cy="369332"/>
          </a:xfrm>
          <a:prstGeom prst="rect">
            <a:avLst/>
          </a:prstGeom>
          <a:noFill/>
        </p:spPr>
        <p:txBody>
          <a:bodyPr wrap="none" rtlCol="0">
            <a:spAutoFit/>
          </a:bodyPr>
          <a:lstStyle/>
          <a:p>
            <a:r>
              <a:rPr lang="de-DE" dirty="0"/>
              <a:t>2 Informationen</a:t>
            </a:r>
          </a:p>
        </p:txBody>
      </p:sp>
    </p:spTree>
    <p:extLst>
      <p:ext uri="{BB962C8B-B14F-4D97-AF65-F5344CB8AC3E}">
        <p14:creationId xmlns:p14="http://schemas.microsoft.com/office/powerpoint/2010/main" val="336899591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nummernplatzhalter 1">
            <a:extLst>
              <a:ext uri="{FF2B5EF4-FFF2-40B4-BE49-F238E27FC236}">
                <a16:creationId xmlns:a16="http://schemas.microsoft.com/office/drawing/2014/main" id="{9F3AEBBC-E958-9D46-8545-F3C07C940743}"/>
              </a:ext>
            </a:extLst>
          </p:cNvPr>
          <p:cNvSpPr>
            <a:spLocks noGrp="1"/>
          </p:cNvSpPr>
          <p:nvPr>
            <p:ph type="sldNum" sz="quarter" idx="4"/>
          </p:nvPr>
        </p:nvSpPr>
        <p:spPr/>
        <p:txBody>
          <a:bodyPr/>
          <a:lstStyle/>
          <a:p>
            <a:pPr>
              <a:tabLst>
                <a:tab pos="1865313" algn="r"/>
              </a:tabLst>
            </a:pPr>
            <a:r>
              <a:rPr lang="de-CH"/>
              <a:t>	2. November 2018</a:t>
            </a:r>
          </a:p>
          <a:p>
            <a:pPr>
              <a:tabLst>
                <a:tab pos="1865313" algn="r"/>
              </a:tabLst>
            </a:pPr>
            <a:r>
              <a:rPr lang="de-CH"/>
              <a:t>	</a:t>
            </a:r>
            <a:fld id="{5253FE61-A849-8C4C-8BD0-5558CA0A0F0A}" type="slidenum">
              <a:rPr lang="de-CH" smtClean="0"/>
              <a:pPr>
                <a:tabLst>
                  <a:tab pos="1865313" algn="r"/>
                </a:tabLst>
              </a:pPr>
              <a:t>17</a:t>
            </a:fld>
            <a:endParaRPr lang="de-CH" dirty="0"/>
          </a:p>
        </p:txBody>
      </p:sp>
      <p:sp>
        <p:nvSpPr>
          <p:cNvPr id="3" name="Fußzeilenplatzhalter 2">
            <a:extLst>
              <a:ext uri="{FF2B5EF4-FFF2-40B4-BE49-F238E27FC236}">
                <a16:creationId xmlns:a16="http://schemas.microsoft.com/office/drawing/2014/main" id="{96ABE7AD-12F0-324E-98F3-C178A9A06B5D}"/>
              </a:ext>
            </a:extLst>
          </p:cNvPr>
          <p:cNvSpPr>
            <a:spLocks noGrp="1"/>
          </p:cNvSpPr>
          <p:nvPr>
            <p:ph type="ftr" sz="quarter" idx="3"/>
          </p:nvPr>
        </p:nvSpPr>
        <p:spPr/>
        <p:txBody>
          <a:bodyPr/>
          <a:lstStyle/>
          <a:p>
            <a:r>
              <a:rPr lang="de-DE" sz="1200">
                <a:solidFill>
                  <a:schemeClr val="tx1">
                    <a:tint val="75000"/>
                  </a:schemeClr>
                </a:solidFill>
                <a:latin typeface="+mn-lt"/>
              </a:rPr>
              <a:t> Tagung Open und FAIR Data</a:t>
            </a:r>
            <a:endParaRPr lang="de-DE" sz="1200" dirty="0">
              <a:solidFill>
                <a:schemeClr val="tx1">
                  <a:tint val="75000"/>
                </a:schemeClr>
              </a:solidFill>
              <a:latin typeface="+mn-lt"/>
            </a:endParaRPr>
          </a:p>
        </p:txBody>
      </p:sp>
      <p:sp>
        <p:nvSpPr>
          <p:cNvPr id="4" name="Textfeld 3">
            <a:extLst>
              <a:ext uri="{FF2B5EF4-FFF2-40B4-BE49-F238E27FC236}">
                <a16:creationId xmlns:a16="http://schemas.microsoft.com/office/drawing/2014/main" id="{3DEC45AC-D8F5-1844-B139-44BCC833ED10}"/>
              </a:ext>
            </a:extLst>
          </p:cNvPr>
          <p:cNvSpPr txBox="1"/>
          <p:nvPr/>
        </p:nvSpPr>
        <p:spPr>
          <a:xfrm>
            <a:off x="339635" y="687978"/>
            <a:ext cx="1309718" cy="369332"/>
          </a:xfrm>
          <a:prstGeom prst="rect">
            <a:avLst/>
          </a:prstGeom>
          <a:noFill/>
        </p:spPr>
        <p:txBody>
          <a:bodyPr wrap="none" rtlCol="0">
            <a:spAutoFit/>
          </a:bodyPr>
          <a:lstStyle/>
          <a:p>
            <a:r>
              <a:rPr lang="de-CH" dirty="0"/>
              <a:t>2. FAIR Data</a:t>
            </a:r>
          </a:p>
        </p:txBody>
      </p:sp>
      <p:sp>
        <p:nvSpPr>
          <p:cNvPr id="5" name="Textfeld 4">
            <a:extLst>
              <a:ext uri="{FF2B5EF4-FFF2-40B4-BE49-F238E27FC236}">
                <a16:creationId xmlns:a16="http://schemas.microsoft.com/office/drawing/2014/main" id="{9D2BC8EC-AEE4-8C4D-9A8C-5E4CB64E5239}"/>
              </a:ext>
            </a:extLst>
          </p:cNvPr>
          <p:cNvSpPr txBox="1"/>
          <p:nvPr/>
        </p:nvSpPr>
        <p:spPr>
          <a:xfrm>
            <a:off x="262759" y="1358079"/>
            <a:ext cx="4834850" cy="461665"/>
          </a:xfrm>
          <a:prstGeom prst="rect">
            <a:avLst/>
          </a:prstGeom>
          <a:noFill/>
        </p:spPr>
        <p:txBody>
          <a:bodyPr wrap="none" rtlCol="0">
            <a:spAutoFit/>
          </a:bodyPr>
          <a:lstStyle>
            <a:defPPr>
              <a:defRPr lang="de-DE"/>
            </a:defPPr>
            <a:lvl1pPr>
              <a:defRPr sz="2400" b="1"/>
            </a:lvl1pPr>
          </a:lstStyle>
          <a:p>
            <a:r>
              <a:rPr lang="de-CH" dirty="0"/>
              <a:t>Wie funktionieren die 15 Prinzipien?</a:t>
            </a:r>
          </a:p>
        </p:txBody>
      </p:sp>
      <p:pic>
        <p:nvPicPr>
          <p:cNvPr id="7" name="Grafik 6">
            <a:extLst>
              <a:ext uri="{FF2B5EF4-FFF2-40B4-BE49-F238E27FC236}">
                <a16:creationId xmlns:a16="http://schemas.microsoft.com/office/drawing/2014/main" id="{05E1A1B5-D396-124F-9417-D083FE36013A}"/>
              </a:ext>
            </a:extLst>
          </p:cNvPr>
          <p:cNvPicPr>
            <a:picLocks noChangeAspect="1"/>
          </p:cNvPicPr>
          <p:nvPr/>
        </p:nvPicPr>
        <p:blipFill rotWithShape="1">
          <a:blip r:embed="rId2">
            <a:extLst>
              <a:ext uri="{28A0092B-C50C-407E-A947-70E740481C1C}">
                <a14:useLocalDpi xmlns:a14="http://schemas.microsoft.com/office/drawing/2010/main"/>
              </a:ext>
            </a:extLst>
          </a:blip>
          <a:srcRect/>
          <a:stretch/>
        </p:blipFill>
        <p:spPr>
          <a:xfrm>
            <a:off x="339635" y="1985665"/>
            <a:ext cx="5346462" cy="3921830"/>
          </a:xfrm>
          <a:prstGeom prst="rect">
            <a:avLst/>
          </a:prstGeom>
        </p:spPr>
      </p:pic>
      <p:sp>
        <p:nvSpPr>
          <p:cNvPr id="8" name="Textfeld 7">
            <a:extLst>
              <a:ext uri="{FF2B5EF4-FFF2-40B4-BE49-F238E27FC236}">
                <a16:creationId xmlns:a16="http://schemas.microsoft.com/office/drawing/2014/main" id="{3AC84C89-E004-3144-AE1C-31FBE8BF97F3}"/>
              </a:ext>
            </a:extLst>
          </p:cNvPr>
          <p:cNvSpPr txBox="1"/>
          <p:nvPr/>
        </p:nvSpPr>
        <p:spPr>
          <a:xfrm>
            <a:off x="5905173" y="2322714"/>
            <a:ext cx="3030212" cy="2816156"/>
          </a:xfrm>
          <a:prstGeom prst="rect">
            <a:avLst/>
          </a:prstGeom>
          <a:noFill/>
        </p:spPr>
        <p:txBody>
          <a:bodyPr wrap="square" rtlCol="0">
            <a:spAutoFit/>
          </a:bodyPr>
          <a:lstStyle/>
          <a:p>
            <a:pPr marL="285750" indent="-285750">
              <a:spcAft>
                <a:spcPts val="600"/>
              </a:spcAft>
              <a:buFont typeface="Wingdings" pitchFamily="2" charset="2"/>
              <a:buChar char="Ø"/>
            </a:pPr>
            <a:r>
              <a:rPr lang="de-CH" dirty="0"/>
              <a:t>Webseite </a:t>
            </a:r>
            <a:r>
              <a:rPr lang="de-CH" dirty="0">
                <a:hlinkClick r:id="rId3"/>
              </a:rPr>
              <a:t>www.go-fair.org/fair-principles/</a:t>
            </a:r>
            <a:endParaRPr lang="de-CH" dirty="0"/>
          </a:p>
          <a:p>
            <a:pPr marL="285750" indent="-285750">
              <a:spcAft>
                <a:spcPts val="600"/>
              </a:spcAft>
              <a:buFont typeface="Wingdings" pitchFamily="2" charset="2"/>
              <a:buChar char="Ø"/>
            </a:pPr>
            <a:r>
              <a:rPr lang="de-CH" dirty="0"/>
              <a:t>Webseite </a:t>
            </a:r>
            <a:r>
              <a:rPr lang="de-CH" dirty="0">
                <a:hlinkClick r:id="rId4"/>
              </a:rPr>
              <a:t>force11</a:t>
            </a:r>
            <a:endParaRPr lang="de-CH" dirty="0"/>
          </a:p>
          <a:p>
            <a:pPr marL="285750" indent="-285750">
              <a:spcAft>
                <a:spcPts val="600"/>
              </a:spcAft>
              <a:buFont typeface="Wingdings" pitchFamily="2" charset="2"/>
              <a:buChar char="Ø"/>
            </a:pPr>
            <a:r>
              <a:rPr lang="de-CH" dirty="0"/>
              <a:t>Artikel Mark. D. Wilkinson et al.: The FAIR </a:t>
            </a:r>
            <a:r>
              <a:rPr lang="de-CH" dirty="0" err="1"/>
              <a:t>Guiding</a:t>
            </a:r>
            <a:r>
              <a:rPr lang="de-CH" dirty="0"/>
              <a:t> </a:t>
            </a:r>
            <a:r>
              <a:rPr lang="de-CH" dirty="0" err="1"/>
              <a:t>Principles</a:t>
            </a:r>
            <a:r>
              <a:rPr lang="de-CH" dirty="0"/>
              <a:t>; </a:t>
            </a:r>
            <a:r>
              <a:rPr lang="de-CH" dirty="0">
                <a:hlinkClick r:id="rId5"/>
              </a:rPr>
              <a:t>https://doi.org/10.1038/sdata.2016.18</a:t>
            </a:r>
            <a:endParaRPr lang="de-CH" dirty="0"/>
          </a:p>
          <a:p>
            <a:pPr marL="285750" indent="-285750">
              <a:buFont typeface="Wingdings" pitchFamily="2" charset="2"/>
              <a:buChar char="Ø"/>
            </a:pPr>
            <a:endParaRPr lang="de-CH" dirty="0"/>
          </a:p>
        </p:txBody>
      </p:sp>
    </p:spTree>
    <p:extLst>
      <p:ext uri="{BB962C8B-B14F-4D97-AF65-F5344CB8AC3E}">
        <p14:creationId xmlns:p14="http://schemas.microsoft.com/office/powerpoint/2010/main" val="33059667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nummernplatzhalter 1">
            <a:extLst>
              <a:ext uri="{FF2B5EF4-FFF2-40B4-BE49-F238E27FC236}">
                <a16:creationId xmlns:a16="http://schemas.microsoft.com/office/drawing/2014/main" id="{2A4319E0-F344-674F-ACE2-6F6738622898}"/>
              </a:ext>
            </a:extLst>
          </p:cNvPr>
          <p:cNvSpPr>
            <a:spLocks noGrp="1"/>
          </p:cNvSpPr>
          <p:nvPr>
            <p:ph type="sldNum" sz="quarter" idx="4"/>
          </p:nvPr>
        </p:nvSpPr>
        <p:spPr/>
        <p:txBody>
          <a:bodyPr/>
          <a:lstStyle/>
          <a:p>
            <a:pPr>
              <a:tabLst>
                <a:tab pos="1865313" algn="r"/>
              </a:tabLst>
            </a:pPr>
            <a:r>
              <a:rPr lang="de-CH"/>
              <a:t>	2. November 2018</a:t>
            </a:r>
          </a:p>
          <a:p>
            <a:pPr>
              <a:tabLst>
                <a:tab pos="1865313" algn="r"/>
              </a:tabLst>
            </a:pPr>
            <a:r>
              <a:rPr lang="de-CH"/>
              <a:t>	</a:t>
            </a:r>
            <a:fld id="{5253FE61-A849-8C4C-8BD0-5558CA0A0F0A}" type="slidenum">
              <a:rPr lang="de-CH" smtClean="0"/>
              <a:pPr>
                <a:tabLst>
                  <a:tab pos="1865313" algn="r"/>
                </a:tabLst>
              </a:pPr>
              <a:t>18</a:t>
            </a:fld>
            <a:endParaRPr lang="de-CH" dirty="0"/>
          </a:p>
        </p:txBody>
      </p:sp>
      <p:sp>
        <p:nvSpPr>
          <p:cNvPr id="3" name="Fußzeilenplatzhalter 2">
            <a:extLst>
              <a:ext uri="{FF2B5EF4-FFF2-40B4-BE49-F238E27FC236}">
                <a16:creationId xmlns:a16="http://schemas.microsoft.com/office/drawing/2014/main" id="{B1E0F998-E16F-904B-991F-0CD57559EE1E}"/>
              </a:ext>
            </a:extLst>
          </p:cNvPr>
          <p:cNvSpPr>
            <a:spLocks noGrp="1"/>
          </p:cNvSpPr>
          <p:nvPr>
            <p:ph type="ftr" sz="quarter" idx="3"/>
          </p:nvPr>
        </p:nvSpPr>
        <p:spPr/>
        <p:txBody>
          <a:bodyPr/>
          <a:lstStyle/>
          <a:p>
            <a:r>
              <a:rPr lang="de-DE" sz="1200">
                <a:solidFill>
                  <a:schemeClr val="tx1">
                    <a:tint val="75000"/>
                  </a:schemeClr>
                </a:solidFill>
                <a:latin typeface="+mn-lt"/>
              </a:rPr>
              <a:t> Tagung Open und FAIR Data</a:t>
            </a:r>
            <a:endParaRPr lang="de-DE" sz="1200" dirty="0">
              <a:solidFill>
                <a:schemeClr val="tx1">
                  <a:tint val="75000"/>
                </a:schemeClr>
              </a:solidFill>
              <a:latin typeface="+mn-lt"/>
            </a:endParaRPr>
          </a:p>
        </p:txBody>
      </p:sp>
      <p:sp>
        <p:nvSpPr>
          <p:cNvPr id="4" name="Textfeld 3">
            <a:extLst>
              <a:ext uri="{FF2B5EF4-FFF2-40B4-BE49-F238E27FC236}">
                <a16:creationId xmlns:a16="http://schemas.microsoft.com/office/drawing/2014/main" id="{B23DBF53-036C-354C-A5BE-8DE52328E621}"/>
              </a:ext>
            </a:extLst>
          </p:cNvPr>
          <p:cNvSpPr txBox="1"/>
          <p:nvPr/>
        </p:nvSpPr>
        <p:spPr>
          <a:xfrm>
            <a:off x="339635" y="687978"/>
            <a:ext cx="1309718" cy="369332"/>
          </a:xfrm>
          <a:prstGeom prst="rect">
            <a:avLst/>
          </a:prstGeom>
          <a:noFill/>
        </p:spPr>
        <p:txBody>
          <a:bodyPr wrap="none" rtlCol="0">
            <a:spAutoFit/>
          </a:bodyPr>
          <a:lstStyle/>
          <a:p>
            <a:r>
              <a:rPr lang="de-CH" dirty="0"/>
              <a:t>2. FAIR Data</a:t>
            </a:r>
          </a:p>
        </p:txBody>
      </p:sp>
      <p:sp>
        <p:nvSpPr>
          <p:cNvPr id="5" name="Textfeld 4">
            <a:extLst>
              <a:ext uri="{FF2B5EF4-FFF2-40B4-BE49-F238E27FC236}">
                <a16:creationId xmlns:a16="http://schemas.microsoft.com/office/drawing/2014/main" id="{DE17ADB4-9D95-E54B-85A8-0D4AC5CB9166}"/>
              </a:ext>
            </a:extLst>
          </p:cNvPr>
          <p:cNvSpPr txBox="1"/>
          <p:nvPr/>
        </p:nvSpPr>
        <p:spPr>
          <a:xfrm>
            <a:off x="262759" y="1358079"/>
            <a:ext cx="2267929" cy="461665"/>
          </a:xfrm>
          <a:prstGeom prst="rect">
            <a:avLst/>
          </a:prstGeom>
          <a:noFill/>
        </p:spPr>
        <p:txBody>
          <a:bodyPr wrap="none" rtlCol="0">
            <a:spAutoFit/>
          </a:bodyPr>
          <a:lstStyle>
            <a:defPPr>
              <a:defRPr lang="de-DE"/>
            </a:defPPr>
            <a:lvl1pPr>
              <a:defRPr sz="2400" b="1"/>
            </a:lvl1pPr>
          </a:lstStyle>
          <a:p>
            <a:r>
              <a:rPr lang="de-CH" dirty="0"/>
              <a:t>Worum geht es?</a:t>
            </a:r>
          </a:p>
        </p:txBody>
      </p:sp>
      <p:sp>
        <p:nvSpPr>
          <p:cNvPr id="6" name="Rechteck 5">
            <a:extLst>
              <a:ext uri="{FF2B5EF4-FFF2-40B4-BE49-F238E27FC236}">
                <a16:creationId xmlns:a16="http://schemas.microsoft.com/office/drawing/2014/main" id="{C729F921-346C-B543-B560-CF6E19D4605F}"/>
              </a:ext>
            </a:extLst>
          </p:cNvPr>
          <p:cNvSpPr/>
          <p:nvPr/>
        </p:nvSpPr>
        <p:spPr>
          <a:xfrm>
            <a:off x="262759" y="1819744"/>
            <a:ext cx="5199671" cy="3924151"/>
          </a:xfrm>
          <a:prstGeom prst="rect">
            <a:avLst/>
          </a:prstGeom>
        </p:spPr>
        <p:txBody>
          <a:bodyPr wrap="square">
            <a:spAutoFit/>
          </a:bodyPr>
          <a:lstStyle/>
          <a:p>
            <a:r>
              <a:rPr lang="de-CH" b="1" i="1" dirty="0" err="1">
                <a:latin typeface="Helvetica" pitchFamily="2" charset="0"/>
              </a:rPr>
              <a:t>F</a:t>
            </a:r>
            <a:r>
              <a:rPr lang="de-CH" i="1" dirty="0" err="1">
                <a:latin typeface="Helvetica" pitchFamily="2" charset="0"/>
              </a:rPr>
              <a:t>indable</a:t>
            </a:r>
            <a:r>
              <a:rPr lang="de-CH" i="1" dirty="0">
                <a:latin typeface="Helvetica" pitchFamily="2" charset="0"/>
              </a:rPr>
              <a:t> - auffindbar</a:t>
            </a:r>
          </a:p>
          <a:p>
            <a:pPr marL="285750" indent="-285750">
              <a:buFont typeface="Arial" panose="020B0604020202020204" pitchFamily="34" charset="0"/>
              <a:buChar char="•"/>
            </a:pPr>
            <a:r>
              <a:rPr lang="de-CH" dirty="0">
                <a:latin typeface="Helvetica" pitchFamily="2" charset="0"/>
              </a:rPr>
              <a:t>Persistente </a:t>
            </a:r>
            <a:r>
              <a:rPr lang="de-CH" dirty="0" err="1">
                <a:latin typeface="Helvetica" pitchFamily="2" charset="0"/>
              </a:rPr>
              <a:t>Identifikatoren</a:t>
            </a:r>
            <a:endParaRPr lang="de-CH" dirty="0">
              <a:latin typeface="Helvetica" pitchFamily="2" charset="0"/>
            </a:endParaRPr>
          </a:p>
          <a:p>
            <a:pPr marL="285750" indent="-285750">
              <a:spcAft>
                <a:spcPts val="600"/>
              </a:spcAft>
              <a:buFont typeface="Arial" panose="020B0604020202020204" pitchFamily="34" charset="0"/>
              <a:buChar char="•"/>
            </a:pPr>
            <a:r>
              <a:rPr lang="de-CH" dirty="0">
                <a:latin typeface="Helvetica" pitchFamily="2" charset="0"/>
              </a:rPr>
              <a:t>Metadaten online</a:t>
            </a:r>
          </a:p>
          <a:p>
            <a:r>
              <a:rPr lang="de-CH" b="1" i="1" dirty="0" err="1">
                <a:latin typeface="Helvetica" pitchFamily="2" charset="0"/>
              </a:rPr>
              <a:t>A</a:t>
            </a:r>
            <a:r>
              <a:rPr lang="de-CH" i="1" dirty="0" err="1">
                <a:latin typeface="Helvetica" pitchFamily="2" charset="0"/>
              </a:rPr>
              <a:t>ccessible</a:t>
            </a:r>
            <a:r>
              <a:rPr lang="de-CH" i="1" dirty="0">
                <a:latin typeface="Helvetica" pitchFamily="2" charset="0"/>
              </a:rPr>
              <a:t> - zugänglich</a:t>
            </a:r>
          </a:p>
          <a:p>
            <a:pPr marL="285750" indent="-285750">
              <a:buFont typeface="Arial" panose="020B0604020202020204" pitchFamily="34" charset="0"/>
              <a:buChar char="•"/>
            </a:pPr>
            <a:r>
              <a:rPr lang="de-CH" dirty="0">
                <a:latin typeface="Helvetica" pitchFamily="2" charset="0"/>
              </a:rPr>
              <a:t>Daten online</a:t>
            </a:r>
          </a:p>
          <a:p>
            <a:pPr marL="285750" indent="-285750">
              <a:spcAft>
                <a:spcPts val="600"/>
              </a:spcAft>
              <a:buFont typeface="Arial" panose="020B0604020202020204" pitchFamily="34" charset="0"/>
              <a:buChar char="•"/>
            </a:pPr>
            <a:r>
              <a:rPr lang="de-CH" dirty="0">
                <a:latin typeface="Helvetica" pitchFamily="2" charset="0"/>
              </a:rPr>
              <a:t>Zugriffseinschränkungen nur wenn nötig</a:t>
            </a:r>
          </a:p>
          <a:p>
            <a:r>
              <a:rPr lang="de-CH" b="1" i="1" dirty="0">
                <a:latin typeface="Helvetica" pitchFamily="2" charset="0"/>
              </a:rPr>
              <a:t>I</a:t>
            </a:r>
            <a:r>
              <a:rPr lang="de-CH" i="1" dirty="0">
                <a:latin typeface="Helvetica" pitchFamily="2" charset="0"/>
              </a:rPr>
              <a:t>nteroperable - austauschfähig</a:t>
            </a:r>
          </a:p>
          <a:p>
            <a:pPr marL="285750" indent="-285750">
              <a:buFont typeface="Arial" panose="020B0604020202020204" pitchFamily="34" charset="0"/>
              <a:buChar char="•"/>
            </a:pPr>
            <a:r>
              <a:rPr lang="de-CH" dirty="0">
                <a:latin typeface="Helvetica" pitchFamily="2" charset="0"/>
              </a:rPr>
              <a:t>Verwendung von Standards und kontrollierten Vokabularien</a:t>
            </a:r>
          </a:p>
          <a:p>
            <a:pPr marL="285750" indent="-285750">
              <a:spcAft>
                <a:spcPts val="600"/>
              </a:spcAft>
              <a:buFont typeface="Arial" panose="020B0604020202020204" pitchFamily="34" charset="0"/>
              <a:buChar char="•"/>
            </a:pPr>
            <a:r>
              <a:rPr lang="de-CH" dirty="0">
                <a:latin typeface="Helvetica" pitchFamily="2" charset="0"/>
              </a:rPr>
              <a:t>Gängige, offene Formate</a:t>
            </a:r>
          </a:p>
          <a:p>
            <a:r>
              <a:rPr lang="de-CH" b="1" i="1" dirty="0" err="1">
                <a:latin typeface="Helvetica" pitchFamily="2" charset="0"/>
              </a:rPr>
              <a:t>R</a:t>
            </a:r>
            <a:r>
              <a:rPr lang="de-CH" i="1" dirty="0" err="1">
                <a:latin typeface="Helvetica" pitchFamily="2" charset="0"/>
              </a:rPr>
              <a:t>eusable</a:t>
            </a:r>
            <a:r>
              <a:rPr lang="de-CH" i="1" dirty="0">
                <a:latin typeface="Helvetica" pitchFamily="2" charset="0"/>
              </a:rPr>
              <a:t> - wiederverwendbar</a:t>
            </a:r>
          </a:p>
          <a:p>
            <a:pPr marL="285750" indent="-285750">
              <a:buFont typeface="Arial" panose="020B0604020202020204" pitchFamily="34" charset="0"/>
              <a:buChar char="•"/>
            </a:pPr>
            <a:r>
              <a:rPr lang="de-CH" dirty="0">
                <a:latin typeface="Helvetica" pitchFamily="2" charset="0"/>
              </a:rPr>
              <a:t>Ausführliche Dokumentation</a:t>
            </a:r>
          </a:p>
          <a:p>
            <a:pPr marL="285750" indent="-285750">
              <a:buFont typeface="Arial" panose="020B0604020202020204" pitchFamily="34" charset="0"/>
              <a:buChar char="•"/>
            </a:pPr>
            <a:r>
              <a:rPr lang="de-CH" dirty="0">
                <a:effectLst/>
                <a:latin typeface="Helvetica" pitchFamily="2" charset="0"/>
              </a:rPr>
              <a:t>Klare Lizenzangaben</a:t>
            </a:r>
          </a:p>
        </p:txBody>
      </p:sp>
      <p:sp>
        <p:nvSpPr>
          <p:cNvPr id="7" name="Textfeld 6">
            <a:extLst>
              <a:ext uri="{FF2B5EF4-FFF2-40B4-BE49-F238E27FC236}">
                <a16:creationId xmlns:a16="http://schemas.microsoft.com/office/drawing/2014/main" id="{919FAF1A-1831-BC4B-9493-A0A1CD35DE73}"/>
              </a:ext>
            </a:extLst>
          </p:cNvPr>
          <p:cNvSpPr txBox="1"/>
          <p:nvPr/>
        </p:nvSpPr>
        <p:spPr>
          <a:xfrm>
            <a:off x="6796923" y="1189897"/>
            <a:ext cx="1145891" cy="369332"/>
          </a:xfrm>
          <a:prstGeom prst="rect">
            <a:avLst/>
          </a:prstGeom>
          <a:noFill/>
        </p:spPr>
        <p:txBody>
          <a:bodyPr wrap="none" rtlCol="0">
            <a:spAutoFit/>
          </a:bodyPr>
          <a:lstStyle/>
          <a:p>
            <a:r>
              <a:rPr lang="de-CH" b="1" dirty="0"/>
              <a:t>Checkliste</a:t>
            </a:r>
          </a:p>
        </p:txBody>
      </p:sp>
      <p:pic>
        <p:nvPicPr>
          <p:cNvPr id="9" name="Grafik 8">
            <a:extLst>
              <a:ext uri="{FF2B5EF4-FFF2-40B4-BE49-F238E27FC236}">
                <a16:creationId xmlns:a16="http://schemas.microsoft.com/office/drawing/2014/main" id="{57231303-C62F-3345-8AE5-BF23811A0D35}"/>
              </a:ext>
            </a:extLst>
          </p:cNvPr>
          <p:cNvPicPr>
            <a:picLocks noChangeAspect="1"/>
          </p:cNvPicPr>
          <p:nvPr/>
        </p:nvPicPr>
        <p:blipFill rotWithShape="1">
          <a:blip r:embed="rId2">
            <a:extLst>
              <a:ext uri="{28A0092B-C50C-407E-A947-70E740481C1C}">
                <a14:useLocalDpi xmlns:a14="http://schemas.microsoft.com/office/drawing/2010/main"/>
              </a:ext>
            </a:extLst>
          </a:blip>
          <a:srcRect l="3542" t="2688" r="3542" b="2536"/>
          <a:stretch/>
        </p:blipFill>
        <p:spPr>
          <a:xfrm>
            <a:off x="5842787" y="1588911"/>
            <a:ext cx="3038454" cy="4385815"/>
          </a:xfrm>
          <a:prstGeom prst="rect">
            <a:avLst/>
          </a:prstGeom>
        </p:spPr>
      </p:pic>
      <p:sp>
        <p:nvSpPr>
          <p:cNvPr id="11" name="Rechteck 10">
            <a:extLst>
              <a:ext uri="{FF2B5EF4-FFF2-40B4-BE49-F238E27FC236}">
                <a16:creationId xmlns:a16="http://schemas.microsoft.com/office/drawing/2014/main" id="{4F1AA8FC-70EF-044A-853E-2A1890E80345}"/>
              </a:ext>
            </a:extLst>
          </p:cNvPr>
          <p:cNvSpPr/>
          <p:nvPr/>
        </p:nvSpPr>
        <p:spPr>
          <a:xfrm>
            <a:off x="5914341" y="5964216"/>
            <a:ext cx="2895344" cy="276999"/>
          </a:xfrm>
          <a:prstGeom prst="rect">
            <a:avLst/>
          </a:prstGeom>
        </p:spPr>
        <p:txBody>
          <a:bodyPr wrap="none">
            <a:spAutoFit/>
          </a:bodyPr>
          <a:lstStyle/>
          <a:p>
            <a:r>
              <a:rPr lang="de-CH" sz="1200" dirty="0">
                <a:latin typeface="Helvetica" pitchFamily="2" charset="0"/>
                <a:hlinkClick r:id="rId3"/>
              </a:rPr>
              <a:t>https://doi.org/10.5281/zenodo.1065991</a:t>
            </a:r>
            <a:endParaRPr lang="de-CH" sz="1200" dirty="0">
              <a:effectLst/>
              <a:latin typeface="Helvetica" pitchFamily="2" charset="0"/>
            </a:endParaRPr>
          </a:p>
        </p:txBody>
      </p:sp>
    </p:spTree>
    <p:extLst>
      <p:ext uri="{BB962C8B-B14F-4D97-AF65-F5344CB8AC3E}">
        <p14:creationId xmlns:p14="http://schemas.microsoft.com/office/powerpoint/2010/main" val="26390535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nummernplatzhalter 1">
            <a:extLst>
              <a:ext uri="{FF2B5EF4-FFF2-40B4-BE49-F238E27FC236}">
                <a16:creationId xmlns:a16="http://schemas.microsoft.com/office/drawing/2014/main" id="{DE0670BB-232D-3D4B-92AE-9C1885D2F5D6}"/>
              </a:ext>
            </a:extLst>
          </p:cNvPr>
          <p:cNvSpPr>
            <a:spLocks noGrp="1"/>
          </p:cNvSpPr>
          <p:nvPr>
            <p:ph type="sldNum" sz="quarter" idx="4"/>
          </p:nvPr>
        </p:nvSpPr>
        <p:spPr/>
        <p:txBody>
          <a:bodyPr/>
          <a:lstStyle/>
          <a:p>
            <a:pPr>
              <a:tabLst>
                <a:tab pos="1865313" algn="r"/>
              </a:tabLst>
            </a:pPr>
            <a:r>
              <a:rPr lang="de-CH"/>
              <a:t>	2. November 2018</a:t>
            </a:r>
          </a:p>
          <a:p>
            <a:pPr>
              <a:tabLst>
                <a:tab pos="1865313" algn="r"/>
              </a:tabLst>
            </a:pPr>
            <a:r>
              <a:rPr lang="de-CH"/>
              <a:t>	</a:t>
            </a:r>
            <a:fld id="{5253FE61-A849-8C4C-8BD0-5558CA0A0F0A}" type="slidenum">
              <a:rPr lang="de-CH" smtClean="0"/>
              <a:pPr>
                <a:tabLst>
                  <a:tab pos="1865313" algn="r"/>
                </a:tabLst>
              </a:pPr>
              <a:t>19</a:t>
            </a:fld>
            <a:endParaRPr lang="de-CH" dirty="0"/>
          </a:p>
        </p:txBody>
      </p:sp>
      <p:sp>
        <p:nvSpPr>
          <p:cNvPr id="3" name="Fußzeilenplatzhalter 2">
            <a:extLst>
              <a:ext uri="{FF2B5EF4-FFF2-40B4-BE49-F238E27FC236}">
                <a16:creationId xmlns:a16="http://schemas.microsoft.com/office/drawing/2014/main" id="{2F07278D-D3DF-E34F-B3B0-5F1198E4F11E}"/>
              </a:ext>
            </a:extLst>
          </p:cNvPr>
          <p:cNvSpPr>
            <a:spLocks noGrp="1"/>
          </p:cNvSpPr>
          <p:nvPr>
            <p:ph type="ftr" sz="quarter" idx="3"/>
          </p:nvPr>
        </p:nvSpPr>
        <p:spPr/>
        <p:txBody>
          <a:bodyPr/>
          <a:lstStyle/>
          <a:p>
            <a:r>
              <a:rPr lang="de-DE" sz="1200">
                <a:solidFill>
                  <a:schemeClr val="tx1">
                    <a:tint val="75000"/>
                  </a:schemeClr>
                </a:solidFill>
                <a:latin typeface="+mn-lt"/>
              </a:rPr>
              <a:t> Tagung Open und FAIR Data</a:t>
            </a:r>
            <a:endParaRPr lang="de-DE" sz="1200" dirty="0">
              <a:solidFill>
                <a:schemeClr val="tx1">
                  <a:tint val="75000"/>
                </a:schemeClr>
              </a:solidFill>
              <a:latin typeface="+mn-lt"/>
            </a:endParaRPr>
          </a:p>
        </p:txBody>
      </p:sp>
      <p:sp>
        <p:nvSpPr>
          <p:cNvPr id="4" name="Textfeld 3">
            <a:extLst>
              <a:ext uri="{FF2B5EF4-FFF2-40B4-BE49-F238E27FC236}">
                <a16:creationId xmlns:a16="http://schemas.microsoft.com/office/drawing/2014/main" id="{2CDDF589-0461-7D49-8240-5F4088AB68D1}"/>
              </a:ext>
            </a:extLst>
          </p:cNvPr>
          <p:cNvSpPr txBox="1"/>
          <p:nvPr/>
        </p:nvSpPr>
        <p:spPr>
          <a:xfrm>
            <a:off x="339635" y="687978"/>
            <a:ext cx="1309718" cy="369332"/>
          </a:xfrm>
          <a:prstGeom prst="rect">
            <a:avLst/>
          </a:prstGeom>
          <a:noFill/>
        </p:spPr>
        <p:txBody>
          <a:bodyPr wrap="none" rtlCol="0">
            <a:spAutoFit/>
          </a:bodyPr>
          <a:lstStyle/>
          <a:p>
            <a:r>
              <a:rPr lang="de-CH" dirty="0"/>
              <a:t>2. FAIR Data</a:t>
            </a:r>
          </a:p>
        </p:txBody>
      </p:sp>
      <p:sp>
        <p:nvSpPr>
          <p:cNvPr id="5" name="Textfeld 4">
            <a:extLst>
              <a:ext uri="{FF2B5EF4-FFF2-40B4-BE49-F238E27FC236}">
                <a16:creationId xmlns:a16="http://schemas.microsoft.com/office/drawing/2014/main" id="{E61312BF-F02C-0142-8D14-6C3A39080546}"/>
              </a:ext>
            </a:extLst>
          </p:cNvPr>
          <p:cNvSpPr txBox="1"/>
          <p:nvPr/>
        </p:nvSpPr>
        <p:spPr>
          <a:xfrm>
            <a:off x="262759" y="1358079"/>
            <a:ext cx="2745367" cy="461665"/>
          </a:xfrm>
          <a:prstGeom prst="rect">
            <a:avLst/>
          </a:prstGeom>
          <a:noFill/>
        </p:spPr>
        <p:txBody>
          <a:bodyPr wrap="none" rtlCol="0">
            <a:spAutoFit/>
          </a:bodyPr>
          <a:lstStyle>
            <a:defPPr>
              <a:defRPr lang="de-DE"/>
            </a:defPPr>
            <a:lvl1pPr>
              <a:defRPr sz="2400" b="1"/>
            </a:lvl1pPr>
          </a:lstStyle>
          <a:p>
            <a:r>
              <a:rPr lang="de-CH" dirty="0"/>
              <a:t>FAIR und Open Data</a:t>
            </a:r>
          </a:p>
        </p:txBody>
      </p:sp>
      <p:sp>
        <p:nvSpPr>
          <p:cNvPr id="6" name="Textfeld 5">
            <a:extLst>
              <a:ext uri="{FF2B5EF4-FFF2-40B4-BE49-F238E27FC236}">
                <a16:creationId xmlns:a16="http://schemas.microsoft.com/office/drawing/2014/main" id="{C8ECAE6C-18D9-9149-B4F6-4FA9ABB527E5}"/>
              </a:ext>
            </a:extLst>
          </p:cNvPr>
          <p:cNvSpPr txBox="1"/>
          <p:nvPr/>
        </p:nvSpPr>
        <p:spPr>
          <a:xfrm>
            <a:off x="262759" y="1762215"/>
            <a:ext cx="8838895" cy="1708160"/>
          </a:xfrm>
          <a:prstGeom prst="rect">
            <a:avLst/>
          </a:prstGeom>
          <a:noFill/>
        </p:spPr>
        <p:txBody>
          <a:bodyPr wrap="none" rtlCol="0">
            <a:spAutoFit/>
          </a:bodyPr>
          <a:lstStyle/>
          <a:p>
            <a:pPr marL="285750" indent="-285750">
              <a:spcAft>
                <a:spcPts val="600"/>
              </a:spcAft>
              <a:buFont typeface="Wingdings" pitchFamily="2" charset="2"/>
              <a:buChar char="Ø"/>
            </a:pPr>
            <a:r>
              <a:rPr lang="de-CH" dirty="0"/>
              <a:t>FAIR Data müssen nicht zwingend offene Daten sein; FAIR Data sind jedoch geteilte Daten</a:t>
            </a:r>
            <a:br>
              <a:rPr lang="de-CH" dirty="0"/>
            </a:br>
            <a:r>
              <a:rPr lang="de-CH" dirty="0"/>
              <a:t>	</a:t>
            </a:r>
            <a:r>
              <a:rPr lang="de-CH" b="1" dirty="0"/>
              <a:t>Es braucht beide Konzepte für Open Science</a:t>
            </a:r>
          </a:p>
          <a:p>
            <a:pPr marL="285750" indent="-285750">
              <a:spcAft>
                <a:spcPts val="600"/>
              </a:spcAft>
              <a:buFont typeface="Wingdings" pitchFamily="2" charset="2"/>
              <a:buChar char="Ø"/>
            </a:pPr>
            <a:r>
              <a:rPr lang="de-CH" dirty="0"/>
              <a:t>Grundsatz: So offen wie möglich – so eingeschränkt wie nötig</a:t>
            </a:r>
          </a:p>
          <a:p>
            <a:pPr marL="285750" indent="-285750">
              <a:spcAft>
                <a:spcPts val="600"/>
              </a:spcAft>
              <a:buFont typeface="Wingdings" pitchFamily="2" charset="2"/>
              <a:buChar char="Ø"/>
            </a:pPr>
            <a:r>
              <a:rPr lang="de-CH" dirty="0"/>
              <a:t>FAIR und Open Data-Konzepte nennen keine spezifischen Technologien oder Modelle</a:t>
            </a:r>
          </a:p>
          <a:p>
            <a:pPr marL="285750" indent="-285750">
              <a:spcAft>
                <a:spcPts val="600"/>
              </a:spcAft>
              <a:buFont typeface="Wingdings" pitchFamily="2" charset="2"/>
              <a:buChar char="Ø"/>
            </a:pPr>
            <a:r>
              <a:rPr lang="de-CH" dirty="0"/>
              <a:t>FAIR und Open Data-Umsetzung benötigt geeignete Infrastrukturen:</a:t>
            </a:r>
          </a:p>
        </p:txBody>
      </p:sp>
      <p:sp>
        <p:nvSpPr>
          <p:cNvPr id="7" name="Pfeil nach rechts 6">
            <a:extLst>
              <a:ext uri="{FF2B5EF4-FFF2-40B4-BE49-F238E27FC236}">
                <a16:creationId xmlns:a16="http://schemas.microsoft.com/office/drawing/2014/main" id="{8902089F-8171-9A4E-9D6A-2C78EA51277B}"/>
              </a:ext>
            </a:extLst>
          </p:cNvPr>
          <p:cNvSpPr/>
          <p:nvPr/>
        </p:nvSpPr>
        <p:spPr>
          <a:xfrm>
            <a:off x="651643" y="2114106"/>
            <a:ext cx="441434" cy="220717"/>
          </a:xfrm>
          <a:prstGeom prst="rightArrow">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de-CH"/>
          </a:p>
        </p:txBody>
      </p:sp>
      <p:pic>
        <p:nvPicPr>
          <p:cNvPr id="10" name="Grafik 9">
            <a:extLst>
              <a:ext uri="{FF2B5EF4-FFF2-40B4-BE49-F238E27FC236}">
                <a16:creationId xmlns:a16="http://schemas.microsoft.com/office/drawing/2014/main" id="{B22F66A7-5535-2C48-82FF-C02FAFC573E5}"/>
              </a:ext>
            </a:extLst>
          </p:cNvPr>
          <p:cNvPicPr>
            <a:picLocks noChangeAspect="1"/>
          </p:cNvPicPr>
          <p:nvPr/>
        </p:nvPicPr>
        <p:blipFill>
          <a:blip r:embed="rId2"/>
          <a:stretch>
            <a:fillRect/>
          </a:stretch>
        </p:blipFill>
        <p:spPr>
          <a:xfrm>
            <a:off x="339635" y="3564755"/>
            <a:ext cx="3444089" cy="2280035"/>
          </a:xfrm>
          <a:prstGeom prst="rect">
            <a:avLst/>
          </a:prstGeom>
        </p:spPr>
      </p:pic>
      <p:pic>
        <p:nvPicPr>
          <p:cNvPr id="13" name="Grafik 12">
            <a:extLst>
              <a:ext uri="{FF2B5EF4-FFF2-40B4-BE49-F238E27FC236}">
                <a16:creationId xmlns:a16="http://schemas.microsoft.com/office/drawing/2014/main" id="{37CDBCFE-F462-934A-9D9C-3AFC4D52FF84}"/>
              </a:ext>
            </a:extLst>
          </p:cNvPr>
          <p:cNvPicPr>
            <a:picLocks noChangeAspect="1"/>
          </p:cNvPicPr>
          <p:nvPr/>
        </p:nvPicPr>
        <p:blipFill>
          <a:blip r:embed="rId3"/>
          <a:stretch>
            <a:fillRect/>
          </a:stretch>
        </p:blipFill>
        <p:spPr>
          <a:xfrm>
            <a:off x="4571999" y="3762014"/>
            <a:ext cx="3717261" cy="1885515"/>
          </a:xfrm>
          <a:prstGeom prst="rect">
            <a:avLst/>
          </a:prstGeom>
        </p:spPr>
      </p:pic>
      <p:sp>
        <p:nvSpPr>
          <p:cNvPr id="14" name="Rechteck 13">
            <a:extLst>
              <a:ext uri="{FF2B5EF4-FFF2-40B4-BE49-F238E27FC236}">
                <a16:creationId xmlns:a16="http://schemas.microsoft.com/office/drawing/2014/main" id="{C8617B5F-FCE0-784F-8CF4-541CB5D3F4DF}"/>
              </a:ext>
            </a:extLst>
          </p:cNvPr>
          <p:cNvSpPr/>
          <p:nvPr/>
        </p:nvSpPr>
        <p:spPr>
          <a:xfrm>
            <a:off x="5194232" y="5660124"/>
            <a:ext cx="2472793" cy="369332"/>
          </a:xfrm>
          <a:prstGeom prst="rect">
            <a:avLst/>
          </a:prstGeom>
        </p:spPr>
        <p:txBody>
          <a:bodyPr wrap="none">
            <a:spAutoFit/>
          </a:bodyPr>
          <a:lstStyle/>
          <a:p>
            <a:r>
              <a:rPr lang="de-CH" dirty="0">
                <a:hlinkClick r:id="rId4"/>
              </a:rPr>
              <a:t>https://forsbase.unil.ch/</a:t>
            </a:r>
            <a:endParaRPr lang="de-CH" dirty="0"/>
          </a:p>
        </p:txBody>
      </p:sp>
      <p:sp>
        <p:nvSpPr>
          <p:cNvPr id="15" name="Rechteck 14">
            <a:extLst>
              <a:ext uri="{FF2B5EF4-FFF2-40B4-BE49-F238E27FC236}">
                <a16:creationId xmlns:a16="http://schemas.microsoft.com/office/drawing/2014/main" id="{EE129F93-A905-D14B-B706-C6A85A1E8163}"/>
              </a:ext>
            </a:extLst>
          </p:cNvPr>
          <p:cNvSpPr/>
          <p:nvPr/>
        </p:nvSpPr>
        <p:spPr>
          <a:xfrm>
            <a:off x="1064514" y="5770907"/>
            <a:ext cx="1994329" cy="369332"/>
          </a:xfrm>
          <a:prstGeom prst="rect">
            <a:avLst/>
          </a:prstGeom>
        </p:spPr>
        <p:txBody>
          <a:bodyPr wrap="none">
            <a:spAutoFit/>
          </a:bodyPr>
          <a:lstStyle/>
          <a:p>
            <a:r>
              <a:rPr lang="de-CH" dirty="0">
                <a:hlinkClick r:id="rId5"/>
              </a:rPr>
              <a:t>http://dasch.swiss/</a:t>
            </a:r>
            <a:endParaRPr lang="de-CH" dirty="0"/>
          </a:p>
        </p:txBody>
      </p:sp>
      <p:pic>
        <p:nvPicPr>
          <p:cNvPr id="17" name="Grafik 16">
            <a:hlinkClick r:id="rId6"/>
            <a:extLst>
              <a:ext uri="{FF2B5EF4-FFF2-40B4-BE49-F238E27FC236}">
                <a16:creationId xmlns:a16="http://schemas.microsoft.com/office/drawing/2014/main" id="{F6BCD639-6D97-9B43-9A05-EAFFC9AB7F06}"/>
              </a:ext>
            </a:extLst>
          </p:cNvPr>
          <p:cNvPicPr>
            <a:picLocks noChangeAspect="1"/>
          </p:cNvPicPr>
          <p:nvPr/>
        </p:nvPicPr>
        <p:blipFill>
          <a:blip r:embed="rId7"/>
          <a:stretch>
            <a:fillRect/>
          </a:stretch>
        </p:blipFill>
        <p:spPr>
          <a:xfrm>
            <a:off x="3289904" y="5617115"/>
            <a:ext cx="1775916" cy="541028"/>
          </a:xfrm>
          <a:prstGeom prst="rect">
            <a:avLst/>
          </a:prstGeom>
        </p:spPr>
      </p:pic>
    </p:spTree>
    <p:extLst>
      <p:ext uri="{BB962C8B-B14F-4D97-AF65-F5344CB8AC3E}">
        <p14:creationId xmlns:p14="http://schemas.microsoft.com/office/powerpoint/2010/main" val="125885752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Alternativer Prozess 5"/>
          <p:cNvSpPr/>
          <p:nvPr/>
        </p:nvSpPr>
        <p:spPr>
          <a:xfrm>
            <a:off x="667866" y="2369281"/>
            <a:ext cx="7718614" cy="637252"/>
          </a:xfrm>
          <a:prstGeom prst="flowChartAlternateProcess">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514350" lvl="1" indent="-514350">
              <a:buFont typeface="+mj-lt"/>
              <a:buAutoNum type="arabicPeriod"/>
            </a:pPr>
            <a:r>
              <a:rPr lang="de-CH" sz="2800" b="1" dirty="0">
                <a:solidFill>
                  <a:schemeClr val="tx1"/>
                </a:solidFill>
              </a:rPr>
              <a:t>Konzept Open Data</a:t>
            </a:r>
          </a:p>
        </p:txBody>
      </p:sp>
      <p:sp>
        <p:nvSpPr>
          <p:cNvPr id="7" name="Alternativer Prozess 6"/>
          <p:cNvSpPr/>
          <p:nvPr/>
        </p:nvSpPr>
        <p:spPr>
          <a:xfrm>
            <a:off x="667869" y="3152768"/>
            <a:ext cx="7718611" cy="654424"/>
          </a:xfrm>
          <a:prstGeom prst="flowChartAlternateProcess">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514350" lvl="1" indent="-514350">
              <a:buFont typeface="+mj-lt"/>
              <a:buAutoNum type="arabicPeriod" startAt="2"/>
            </a:pPr>
            <a:r>
              <a:rPr lang="de-CH" sz="2800" b="1" dirty="0">
                <a:solidFill>
                  <a:schemeClr val="tx1"/>
                </a:solidFill>
              </a:rPr>
              <a:t>Konzept FAIR Data</a:t>
            </a:r>
          </a:p>
        </p:txBody>
      </p:sp>
      <p:sp>
        <p:nvSpPr>
          <p:cNvPr id="8" name="Textfeld 7"/>
          <p:cNvSpPr txBox="1"/>
          <p:nvPr/>
        </p:nvSpPr>
        <p:spPr>
          <a:xfrm>
            <a:off x="667866" y="1630687"/>
            <a:ext cx="1490871" cy="523220"/>
          </a:xfrm>
          <a:prstGeom prst="rect">
            <a:avLst/>
          </a:prstGeom>
          <a:noFill/>
        </p:spPr>
        <p:txBody>
          <a:bodyPr wrap="square" rtlCol="0">
            <a:spAutoFit/>
          </a:bodyPr>
          <a:lstStyle/>
          <a:p>
            <a:r>
              <a:rPr lang="de-CH" sz="2800" b="1" dirty="0"/>
              <a:t>Struktur</a:t>
            </a:r>
          </a:p>
        </p:txBody>
      </p:sp>
      <p:sp>
        <p:nvSpPr>
          <p:cNvPr id="9" name="Alternativer Prozess 8"/>
          <p:cNvSpPr/>
          <p:nvPr/>
        </p:nvSpPr>
        <p:spPr>
          <a:xfrm>
            <a:off x="667869" y="3953427"/>
            <a:ext cx="7718611" cy="654424"/>
          </a:xfrm>
          <a:prstGeom prst="flowChartAlternateProcess">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514350" lvl="1" indent="-514350">
              <a:buFont typeface="+mj-lt"/>
              <a:buAutoNum type="arabicPeriod" startAt="3"/>
            </a:pPr>
            <a:r>
              <a:rPr lang="de-CH" sz="2800" b="1" dirty="0">
                <a:solidFill>
                  <a:schemeClr val="tx1"/>
                </a:solidFill>
              </a:rPr>
              <a:t>Beitrag der SAGW</a:t>
            </a:r>
          </a:p>
        </p:txBody>
      </p:sp>
      <p:sp>
        <p:nvSpPr>
          <p:cNvPr id="12" name="Foliennummernplatzhalter 1">
            <a:extLst>
              <a:ext uri="{FF2B5EF4-FFF2-40B4-BE49-F238E27FC236}">
                <a16:creationId xmlns:a16="http://schemas.microsoft.com/office/drawing/2014/main" id="{135C3BD2-AAC9-F441-BA2D-E0A69989CB27}"/>
              </a:ext>
            </a:extLst>
          </p:cNvPr>
          <p:cNvSpPr txBox="1">
            <a:spLocks/>
          </p:cNvSpPr>
          <p:nvPr/>
        </p:nvSpPr>
        <p:spPr>
          <a:xfrm>
            <a:off x="6841199" y="6350154"/>
            <a:ext cx="2057400" cy="365125"/>
          </a:xfrm>
          <a:prstGeom prst="rect">
            <a:avLst/>
          </a:prstGeom>
        </p:spPr>
        <p:txBody>
          <a:bodyPr vert="horz" lIns="91440" tIns="45720" rIns="91440" bIns="45720" rtlCol="0" anchor="ctr"/>
          <a:lstStyle>
            <a:defPPr>
              <a:defRPr lang="de-DE"/>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tabLst>
                <a:tab pos="1865313" algn="r"/>
              </a:tabLst>
            </a:pPr>
            <a:r>
              <a:rPr lang="de-CH" dirty="0"/>
              <a:t>	 2. November 2018</a:t>
            </a:r>
          </a:p>
          <a:p>
            <a:pPr>
              <a:tabLst>
                <a:tab pos="1865313" algn="r"/>
              </a:tabLst>
            </a:pPr>
            <a:r>
              <a:rPr lang="de-CH" dirty="0"/>
              <a:t>	</a:t>
            </a:r>
            <a:fld id="{5253FE61-A849-8C4C-8BD0-5558CA0A0F0A}" type="slidenum">
              <a:rPr lang="de-CH" smtClean="0"/>
              <a:pPr>
                <a:tabLst>
                  <a:tab pos="1865313" algn="r"/>
                </a:tabLst>
              </a:pPr>
              <a:t>2</a:t>
            </a:fld>
            <a:endParaRPr lang="de-CH" dirty="0"/>
          </a:p>
        </p:txBody>
      </p:sp>
      <p:sp>
        <p:nvSpPr>
          <p:cNvPr id="13" name="Fußzeilenplatzhalter 2">
            <a:extLst>
              <a:ext uri="{FF2B5EF4-FFF2-40B4-BE49-F238E27FC236}">
                <a16:creationId xmlns:a16="http://schemas.microsoft.com/office/drawing/2014/main" id="{E855A04C-E674-4F46-912D-7FE994E272F3}"/>
              </a:ext>
            </a:extLst>
          </p:cNvPr>
          <p:cNvSpPr txBox="1">
            <a:spLocks/>
          </p:cNvSpPr>
          <p:nvPr/>
        </p:nvSpPr>
        <p:spPr>
          <a:xfrm>
            <a:off x="3735190" y="6350154"/>
            <a:ext cx="2690191" cy="281538"/>
          </a:xfrm>
          <a:prstGeom prst="rect">
            <a:avLst/>
          </a:prstGeom>
        </p:spPr>
        <p:txBody>
          <a:bodyPr/>
          <a:ls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de-DE" sz="1200">
                <a:solidFill>
                  <a:schemeClr val="tx1">
                    <a:tint val="75000"/>
                  </a:schemeClr>
                </a:solidFill>
              </a:rPr>
              <a:t>Tagung Open und FAIR Data</a:t>
            </a:r>
            <a:endParaRPr lang="de-DE" sz="1200" dirty="0">
              <a:solidFill>
                <a:schemeClr val="tx1">
                  <a:tint val="75000"/>
                </a:schemeClr>
              </a:solidFill>
            </a:endParaRPr>
          </a:p>
        </p:txBody>
      </p:sp>
    </p:spTree>
    <p:extLst>
      <p:ext uri="{BB962C8B-B14F-4D97-AF65-F5344CB8AC3E}">
        <p14:creationId xmlns:p14="http://schemas.microsoft.com/office/powerpoint/2010/main" val="150025409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nummernplatzhalter 1">
            <a:extLst>
              <a:ext uri="{FF2B5EF4-FFF2-40B4-BE49-F238E27FC236}">
                <a16:creationId xmlns:a16="http://schemas.microsoft.com/office/drawing/2014/main" id="{EF024848-A4C9-4641-AF37-C801C4B5F7D3}"/>
              </a:ext>
            </a:extLst>
          </p:cNvPr>
          <p:cNvSpPr>
            <a:spLocks noGrp="1"/>
          </p:cNvSpPr>
          <p:nvPr>
            <p:ph type="sldNum" sz="quarter" idx="4"/>
          </p:nvPr>
        </p:nvSpPr>
        <p:spPr/>
        <p:txBody>
          <a:bodyPr/>
          <a:lstStyle/>
          <a:p>
            <a:pPr>
              <a:tabLst>
                <a:tab pos="1865313" algn="r"/>
              </a:tabLst>
            </a:pPr>
            <a:r>
              <a:rPr lang="de-CH"/>
              <a:t>	2. November 2018</a:t>
            </a:r>
          </a:p>
          <a:p>
            <a:pPr>
              <a:tabLst>
                <a:tab pos="1865313" algn="r"/>
              </a:tabLst>
            </a:pPr>
            <a:r>
              <a:rPr lang="de-CH"/>
              <a:t>	</a:t>
            </a:r>
            <a:fld id="{5253FE61-A849-8C4C-8BD0-5558CA0A0F0A}" type="slidenum">
              <a:rPr lang="de-CH" smtClean="0"/>
              <a:pPr>
                <a:tabLst>
                  <a:tab pos="1865313" algn="r"/>
                </a:tabLst>
              </a:pPr>
              <a:t>20</a:t>
            </a:fld>
            <a:endParaRPr lang="de-CH" dirty="0"/>
          </a:p>
        </p:txBody>
      </p:sp>
      <p:sp>
        <p:nvSpPr>
          <p:cNvPr id="3" name="Fußzeilenplatzhalter 2">
            <a:extLst>
              <a:ext uri="{FF2B5EF4-FFF2-40B4-BE49-F238E27FC236}">
                <a16:creationId xmlns:a16="http://schemas.microsoft.com/office/drawing/2014/main" id="{6F2BB1FE-9C06-F74D-A83B-CB472A8AA3B9}"/>
              </a:ext>
            </a:extLst>
          </p:cNvPr>
          <p:cNvSpPr>
            <a:spLocks noGrp="1"/>
          </p:cNvSpPr>
          <p:nvPr>
            <p:ph type="ftr" sz="quarter" idx="3"/>
          </p:nvPr>
        </p:nvSpPr>
        <p:spPr/>
        <p:txBody>
          <a:bodyPr/>
          <a:lstStyle/>
          <a:p>
            <a:r>
              <a:rPr lang="de-DE" sz="1200">
                <a:solidFill>
                  <a:schemeClr val="tx1">
                    <a:tint val="75000"/>
                  </a:schemeClr>
                </a:solidFill>
                <a:latin typeface="+mn-lt"/>
              </a:rPr>
              <a:t> Tagung Open und FAIR Data</a:t>
            </a:r>
            <a:endParaRPr lang="de-DE" sz="1200" dirty="0">
              <a:solidFill>
                <a:schemeClr val="tx1">
                  <a:tint val="75000"/>
                </a:schemeClr>
              </a:solidFill>
              <a:latin typeface="+mn-lt"/>
            </a:endParaRPr>
          </a:p>
        </p:txBody>
      </p:sp>
      <p:sp>
        <p:nvSpPr>
          <p:cNvPr id="4" name="Textfeld 3">
            <a:extLst>
              <a:ext uri="{FF2B5EF4-FFF2-40B4-BE49-F238E27FC236}">
                <a16:creationId xmlns:a16="http://schemas.microsoft.com/office/drawing/2014/main" id="{BF549F4D-6709-204C-AD56-EF4889165375}"/>
              </a:ext>
            </a:extLst>
          </p:cNvPr>
          <p:cNvSpPr txBox="1"/>
          <p:nvPr/>
        </p:nvSpPr>
        <p:spPr>
          <a:xfrm>
            <a:off x="339635" y="687978"/>
            <a:ext cx="1309718" cy="369332"/>
          </a:xfrm>
          <a:prstGeom prst="rect">
            <a:avLst/>
          </a:prstGeom>
          <a:noFill/>
        </p:spPr>
        <p:txBody>
          <a:bodyPr wrap="none" rtlCol="0">
            <a:spAutoFit/>
          </a:bodyPr>
          <a:lstStyle/>
          <a:p>
            <a:r>
              <a:rPr lang="de-CH" dirty="0"/>
              <a:t>2. FAIR Data</a:t>
            </a:r>
          </a:p>
        </p:txBody>
      </p:sp>
      <p:sp>
        <p:nvSpPr>
          <p:cNvPr id="5" name="Textfeld 4">
            <a:extLst>
              <a:ext uri="{FF2B5EF4-FFF2-40B4-BE49-F238E27FC236}">
                <a16:creationId xmlns:a16="http://schemas.microsoft.com/office/drawing/2014/main" id="{16ACA17A-7CE3-D749-95E0-89F2F1385725}"/>
              </a:ext>
            </a:extLst>
          </p:cNvPr>
          <p:cNvSpPr txBox="1"/>
          <p:nvPr/>
        </p:nvSpPr>
        <p:spPr>
          <a:xfrm>
            <a:off x="339635" y="1515734"/>
            <a:ext cx="2745367" cy="461665"/>
          </a:xfrm>
          <a:prstGeom prst="rect">
            <a:avLst/>
          </a:prstGeom>
          <a:noFill/>
        </p:spPr>
        <p:txBody>
          <a:bodyPr wrap="none" rtlCol="0">
            <a:spAutoFit/>
          </a:bodyPr>
          <a:lstStyle>
            <a:defPPr>
              <a:defRPr lang="de-DE"/>
            </a:defPPr>
            <a:lvl1pPr>
              <a:defRPr sz="2400" b="1"/>
            </a:lvl1pPr>
          </a:lstStyle>
          <a:p>
            <a:r>
              <a:rPr lang="de-CH" dirty="0"/>
              <a:t>FAIR und Open Data</a:t>
            </a:r>
          </a:p>
        </p:txBody>
      </p:sp>
      <p:sp>
        <p:nvSpPr>
          <p:cNvPr id="6" name="Textfeld 5">
            <a:extLst>
              <a:ext uri="{FF2B5EF4-FFF2-40B4-BE49-F238E27FC236}">
                <a16:creationId xmlns:a16="http://schemas.microsoft.com/office/drawing/2014/main" id="{D38D7B40-9AAD-D14C-B28B-B8B85167A007}"/>
              </a:ext>
            </a:extLst>
          </p:cNvPr>
          <p:cNvSpPr txBox="1"/>
          <p:nvPr/>
        </p:nvSpPr>
        <p:spPr>
          <a:xfrm>
            <a:off x="551944" y="2091267"/>
            <a:ext cx="7953027" cy="830997"/>
          </a:xfrm>
          <a:prstGeom prst="rect">
            <a:avLst/>
          </a:prstGeom>
          <a:noFill/>
        </p:spPr>
        <p:txBody>
          <a:bodyPr wrap="square" rtlCol="0">
            <a:spAutoFit/>
          </a:bodyPr>
          <a:lstStyle/>
          <a:p>
            <a:pPr algn="ctr"/>
            <a:r>
              <a:rPr lang="de-CH" sz="2400" dirty="0"/>
              <a:t>Beide Konzepte müssen für geisteswissenschaftliche Plattformen </a:t>
            </a:r>
            <a:r>
              <a:rPr lang="de-CH" sz="2400" dirty="0" err="1"/>
              <a:t>kontextualisiert</a:t>
            </a:r>
            <a:r>
              <a:rPr lang="de-CH" sz="2400" dirty="0"/>
              <a:t> werden</a:t>
            </a:r>
          </a:p>
        </p:txBody>
      </p:sp>
      <p:pic>
        <p:nvPicPr>
          <p:cNvPr id="8" name="Grafik 7">
            <a:extLst>
              <a:ext uri="{FF2B5EF4-FFF2-40B4-BE49-F238E27FC236}">
                <a16:creationId xmlns:a16="http://schemas.microsoft.com/office/drawing/2014/main" id="{B8BDDB74-1E4A-1D42-A56C-BD7B78622710}"/>
              </a:ext>
            </a:extLst>
          </p:cNvPr>
          <p:cNvPicPr>
            <a:picLocks noChangeAspect="1"/>
          </p:cNvPicPr>
          <p:nvPr/>
        </p:nvPicPr>
        <p:blipFill>
          <a:blip r:embed="rId2"/>
          <a:stretch>
            <a:fillRect/>
          </a:stretch>
        </p:blipFill>
        <p:spPr>
          <a:xfrm>
            <a:off x="2271486" y="2998466"/>
            <a:ext cx="4318000" cy="2857500"/>
          </a:xfrm>
          <a:prstGeom prst="rect">
            <a:avLst/>
          </a:prstGeom>
        </p:spPr>
      </p:pic>
      <p:sp>
        <p:nvSpPr>
          <p:cNvPr id="9" name="Rechteck 8">
            <a:extLst>
              <a:ext uri="{FF2B5EF4-FFF2-40B4-BE49-F238E27FC236}">
                <a16:creationId xmlns:a16="http://schemas.microsoft.com/office/drawing/2014/main" id="{9E719BA1-0A04-3544-8A0D-ED934A2198E5}"/>
              </a:ext>
            </a:extLst>
          </p:cNvPr>
          <p:cNvSpPr/>
          <p:nvPr/>
        </p:nvSpPr>
        <p:spPr>
          <a:xfrm>
            <a:off x="2035769" y="5899510"/>
            <a:ext cx="4974629" cy="276999"/>
          </a:xfrm>
          <a:prstGeom prst="rect">
            <a:avLst/>
          </a:prstGeom>
        </p:spPr>
        <p:txBody>
          <a:bodyPr wrap="square">
            <a:spAutoFit/>
          </a:bodyPr>
          <a:lstStyle/>
          <a:p>
            <a:r>
              <a:rPr lang="de-DE" sz="1200" dirty="0"/>
              <a:t>Bild: https://</a:t>
            </a:r>
            <a:r>
              <a:rPr lang="de-DE" sz="1200" dirty="0" err="1"/>
              <a:t>jessgroopman.files.wordpress.com</a:t>
            </a:r>
            <a:r>
              <a:rPr lang="de-DE" sz="1200" dirty="0"/>
              <a:t>/2014/02/</a:t>
            </a:r>
            <a:r>
              <a:rPr lang="de-DE" sz="1200" dirty="0" err="1"/>
              <a:t>context-matters.jpg</a:t>
            </a:r>
            <a:endParaRPr lang="de-DE" sz="1200" dirty="0"/>
          </a:p>
        </p:txBody>
      </p:sp>
      <p:sp>
        <p:nvSpPr>
          <p:cNvPr id="10" name="Textfeld 9">
            <a:extLst>
              <a:ext uri="{FF2B5EF4-FFF2-40B4-BE49-F238E27FC236}">
                <a16:creationId xmlns:a16="http://schemas.microsoft.com/office/drawing/2014/main" id="{925A37E6-39E4-FD4C-B4CD-1CF960BE2D7F}"/>
              </a:ext>
            </a:extLst>
          </p:cNvPr>
          <p:cNvSpPr txBox="1"/>
          <p:nvPr/>
        </p:nvSpPr>
        <p:spPr>
          <a:xfrm>
            <a:off x="2793682" y="4054058"/>
            <a:ext cx="3442994" cy="553998"/>
          </a:xfrm>
          <a:prstGeom prst="rect">
            <a:avLst/>
          </a:prstGeom>
          <a:noFill/>
        </p:spPr>
        <p:txBody>
          <a:bodyPr wrap="none" rtlCol="0">
            <a:spAutoFit/>
          </a:bodyPr>
          <a:lstStyle/>
          <a:p>
            <a:r>
              <a:rPr lang="de-DE" sz="3000" b="1" dirty="0" err="1">
                <a:solidFill>
                  <a:schemeClr val="bg1">
                    <a:alpha val="74000"/>
                  </a:schemeClr>
                </a:solidFill>
              </a:rPr>
              <a:t>It‘s</a:t>
            </a:r>
            <a:r>
              <a:rPr lang="de-DE" sz="3000" b="1" dirty="0">
                <a:solidFill>
                  <a:schemeClr val="bg1">
                    <a:alpha val="74000"/>
                  </a:schemeClr>
                </a:solidFill>
              </a:rPr>
              <a:t> all </a:t>
            </a:r>
            <a:r>
              <a:rPr lang="de-DE" sz="3000" b="1" dirty="0" err="1">
                <a:solidFill>
                  <a:schemeClr val="bg1">
                    <a:alpha val="74000"/>
                  </a:schemeClr>
                </a:solidFill>
              </a:rPr>
              <a:t>about</a:t>
            </a:r>
            <a:r>
              <a:rPr lang="de-DE" sz="3000" b="1" dirty="0">
                <a:solidFill>
                  <a:schemeClr val="bg1">
                    <a:alpha val="74000"/>
                  </a:schemeClr>
                </a:solidFill>
              </a:rPr>
              <a:t> </a:t>
            </a:r>
            <a:r>
              <a:rPr lang="de-DE" sz="3000" b="1" dirty="0" err="1">
                <a:solidFill>
                  <a:schemeClr val="bg1">
                    <a:alpha val="74000"/>
                  </a:schemeClr>
                </a:solidFill>
              </a:rPr>
              <a:t>context</a:t>
            </a:r>
            <a:endParaRPr lang="de-DE" sz="3000" b="1" dirty="0">
              <a:solidFill>
                <a:schemeClr val="bg1">
                  <a:alpha val="74000"/>
                </a:schemeClr>
              </a:solidFill>
            </a:endParaRPr>
          </a:p>
        </p:txBody>
      </p:sp>
    </p:spTree>
    <p:extLst>
      <p:ext uri="{BB962C8B-B14F-4D97-AF65-F5344CB8AC3E}">
        <p14:creationId xmlns:p14="http://schemas.microsoft.com/office/powerpoint/2010/main" val="334566857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nummernplatzhalter 1">
            <a:extLst>
              <a:ext uri="{FF2B5EF4-FFF2-40B4-BE49-F238E27FC236}">
                <a16:creationId xmlns:a16="http://schemas.microsoft.com/office/drawing/2014/main" id="{70729365-0B3E-4A48-993A-F7145BCDD3DB}"/>
              </a:ext>
            </a:extLst>
          </p:cNvPr>
          <p:cNvSpPr>
            <a:spLocks noGrp="1"/>
          </p:cNvSpPr>
          <p:nvPr>
            <p:ph type="sldNum" sz="quarter" idx="4"/>
          </p:nvPr>
        </p:nvSpPr>
        <p:spPr/>
        <p:txBody>
          <a:bodyPr/>
          <a:lstStyle/>
          <a:p>
            <a:pPr>
              <a:tabLst>
                <a:tab pos="1865313" algn="r"/>
              </a:tabLst>
            </a:pPr>
            <a:r>
              <a:rPr lang="de-CH"/>
              <a:t>	2. November 2018</a:t>
            </a:r>
          </a:p>
          <a:p>
            <a:pPr>
              <a:tabLst>
                <a:tab pos="1865313" algn="r"/>
              </a:tabLst>
            </a:pPr>
            <a:r>
              <a:rPr lang="de-CH"/>
              <a:t>	</a:t>
            </a:r>
            <a:fld id="{5253FE61-A849-8C4C-8BD0-5558CA0A0F0A}" type="slidenum">
              <a:rPr lang="de-CH" smtClean="0"/>
              <a:pPr>
                <a:tabLst>
                  <a:tab pos="1865313" algn="r"/>
                </a:tabLst>
              </a:pPr>
              <a:t>21</a:t>
            </a:fld>
            <a:endParaRPr lang="de-CH" dirty="0"/>
          </a:p>
        </p:txBody>
      </p:sp>
      <p:sp>
        <p:nvSpPr>
          <p:cNvPr id="3" name="Fußzeilenplatzhalter 2">
            <a:extLst>
              <a:ext uri="{FF2B5EF4-FFF2-40B4-BE49-F238E27FC236}">
                <a16:creationId xmlns:a16="http://schemas.microsoft.com/office/drawing/2014/main" id="{35C61112-F76A-8049-A777-A759AA92E21F}"/>
              </a:ext>
            </a:extLst>
          </p:cNvPr>
          <p:cNvSpPr>
            <a:spLocks noGrp="1"/>
          </p:cNvSpPr>
          <p:nvPr>
            <p:ph type="ftr" sz="quarter" idx="3"/>
          </p:nvPr>
        </p:nvSpPr>
        <p:spPr/>
        <p:txBody>
          <a:bodyPr/>
          <a:lstStyle/>
          <a:p>
            <a:r>
              <a:rPr lang="de-DE" sz="1200">
                <a:solidFill>
                  <a:schemeClr val="tx1">
                    <a:tint val="75000"/>
                  </a:schemeClr>
                </a:solidFill>
                <a:latin typeface="+mn-lt"/>
              </a:rPr>
              <a:t> Tagung Open und FAIR Data</a:t>
            </a:r>
            <a:endParaRPr lang="de-DE" sz="1200" dirty="0">
              <a:solidFill>
                <a:schemeClr val="tx1">
                  <a:tint val="75000"/>
                </a:schemeClr>
              </a:solidFill>
              <a:latin typeface="+mn-lt"/>
            </a:endParaRPr>
          </a:p>
        </p:txBody>
      </p:sp>
      <p:sp>
        <p:nvSpPr>
          <p:cNvPr id="4" name="Alternativer Prozess 3">
            <a:extLst>
              <a:ext uri="{FF2B5EF4-FFF2-40B4-BE49-F238E27FC236}">
                <a16:creationId xmlns:a16="http://schemas.microsoft.com/office/drawing/2014/main" id="{28EAAA41-C5A5-394A-A9A0-E149A7D836BB}"/>
              </a:ext>
            </a:extLst>
          </p:cNvPr>
          <p:cNvSpPr/>
          <p:nvPr/>
        </p:nvSpPr>
        <p:spPr>
          <a:xfrm>
            <a:off x="667866" y="1980153"/>
            <a:ext cx="7718614" cy="637252"/>
          </a:xfrm>
          <a:prstGeom prst="flowChartAlternateProcess">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514350" lvl="1" indent="-514350">
              <a:buFont typeface="+mj-lt"/>
              <a:buAutoNum type="arabicPeriod"/>
            </a:pPr>
            <a:r>
              <a:rPr lang="de-CH" sz="2800" b="1" dirty="0">
                <a:solidFill>
                  <a:schemeClr val="tx1"/>
                </a:solidFill>
              </a:rPr>
              <a:t>Konzept Open Data</a:t>
            </a:r>
          </a:p>
        </p:txBody>
      </p:sp>
      <p:sp>
        <p:nvSpPr>
          <p:cNvPr id="5" name="Alternativer Prozess 4">
            <a:extLst>
              <a:ext uri="{FF2B5EF4-FFF2-40B4-BE49-F238E27FC236}">
                <a16:creationId xmlns:a16="http://schemas.microsoft.com/office/drawing/2014/main" id="{FEFE58CF-9CEF-9244-AFF5-E4A13BB64B62}"/>
              </a:ext>
            </a:extLst>
          </p:cNvPr>
          <p:cNvSpPr/>
          <p:nvPr/>
        </p:nvSpPr>
        <p:spPr>
          <a:xfrm>
            <a:off x="667869" y="2743116"/>
            <a:ext cx="7718611" cy="654424"/>
          </a:xfrm>
          <a:prstGeom prst="flowChartAlternateProcess">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514350" lvl="1" indent="-514350">
              <a:buFont typeface="+mj-lt"/>
              <a:buAutoNum type="arabicPeriod" startAt="2"/>
            </a:pPr>
            <a:r>
              <a:rPr lang="de-CH" sz="2800" b="1" dirty="0">
                <a:solidFill>
                  <a:schemeClr val="tx1"/>
                </a:solidFill>
              </a:rPr>
              <a:t>Konzept FAIR Data</a:t>
            </a:r>
          </a:p>
        </p:txBody>
      </p:sp>
      <p:sp>
        <p:nvSpPr>
          <p:cNvPr id="6" name="Alternativer Prozess 5">
            <a:extLst>
              <a:ext uri="{FF2B5EF4-FFF2-40B4-BE49-F238E27FC236}">
                <a16:creationId xmlns:a16="http://schemas.microsoft.com/office/drawing/2014/main" id="{16FE5D91-D5AE-2F4C-B4EE-D92BBD7B535A}"/>
              </a:ext>
            </a:extLst>
          </p:cNvPr>
          <p:cNvSpPr/>
          <p:nvPr/>
        </p:nvSpPr>
        <p:spPr>
          <a:xfrm>
            <a:off x="667869" y="3806287"/>
            <a:ext cx="7718611" cy="654424"/>
          </a:xfrm>
          <a:prstGeom prst="flowChartAlternateProcess">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514350" lvl="1" indent="-514350">
              <a:buFont typeface="+mj-lt"/>
              <a:buAutoNum type="arabicPeriod" startAt="3"/>
            </a:pPr>
            <a:r>
              <a:rPr lang="de-CH" sz="2800" b="1" dirty="0">
                <a:solidFill>
                  <a:schemeClr val="bg1"/>
                </a:solidFill>
              </a:rPr>
              <a:t>Beitrag der SAGW</a:t>
            </a:r>
          </a:p>
        </p:txBody>
      </p:sp>
    </p:spTree>
    <p:extLst>
      <p:ext uri="{BB962C8B-B14F-4D97-AF65-F5344CB8AC3E}">
        <p14:creationId xmlns:p14="http://schemas.microsoft.com/office/powerpoint/2010/main" val="282259450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nummernplatzhalter 1">
            <a:extLst>
              <a:ext uri="{FF2B5EF4-FFF2-40B4-BE49-F238E27FC236}">
                <a16:creationId xmlns:a16="http://schemas.microsoft.com/office/drawing/2014/main" id="{07C817D8-3425-B14E-832A-2079134BB6E5}"/>
              </a:ext>
            </a:extLst>
          </p:cNvPr>
          <p:cNvSpPr>
            <a:spLocks noGrp="1"/>
          </p:cNvSpPr>
          <p:nvPr>
            <p:ph type="sldNum" sz="quarter" idx="4"/>
          </p:nvPr>
        </p:nvSpPr>
        <p:spPr/>
        <p:txBody>
          <a:bodyPr/>
          <a:lstStyle/>
          <a:p>
            <a:pPr>
              <a:tabLst>
                <a:tab pos="1865313" algn="r"/>
              </a:tabLst>
            </a:pPr>
            <a:r>
              <a:rPr lang="de-CH"/>
              <a:t>	2. November 2018</a:t>
            </a:r>
          </a:p>
          <a:p>
            <a:pPr>
              <a:tabLst>
                <a:tab pos="1865313" algn="r"/>
              </a:tabLst>
            </a:pPr>
            <a:r>
              <a:rPr lang="de-CH"/>
              <a:t>	</a:t>
            </a:r>
            <a:fld id="{5253FE61-A849-8C4C-8BD0-5558CA0A0F0A}" type="slidenum">
              <a:rPr lang="de-CH" smtClean="0"/>
              <a:pPr>
                <a:tabLst>
                  <a:tab pos="1865313" algn="r"/>
                </a:tabLst>
              </a:pPr>
              <a:t>22</a:t>
            </a:fld>
            <a:endParaRPr lang="de-CH" dirty="0"/>
          </a:p>
        </p:txBody>
      </p:sp>
      <p:sp>
        <p:nvSpPr>
          <p:cNvPr id="3" name="Fußzeilenplatzhalter 2">
            <a:extLst>
              <a:ext uri="{FF2B5EF4-FFF2-40B4-BE49-F238E27FC236}">
                <a16:creationId xmlns:a16="http://schemas.microsoft.com/office/drawing/2014/main" id="{EC2D56EB-CECE-4B4D-8720-B5A07903CCDE}"/>
              </a:ext>
            </a:extLst>
          </p:cNvPr>
          <p:cNvSpPr>
            <a:spLocks noGrp="1"/>
          </p:cNvSpPr>
          <p:nvPr>
            <p:ph type="ftr" sz="quarter" idx="3"/>
          </p:nvPr>
        </p:nvSpPr>
        <p:spPr/>
        <p:txBody>
          <a:bodyPr/>
          <a:lstStyle/>
          <a:p>
            <a:r>
              <a:rPr lang="de-DE" sz="1200">
                <a:solidFill>
                  <a:schemeClr val="tx1">
                    <a:tint val="75000"/>
                  </a:schemeClr>
                </a:solidFill>
                <a:latin typeface="+mn-lt"/>
              </a:rPr>
              <a:t> Tagung Open und FAIR Data</a:t>
            </a:r>
            <a:endParaRPr lang="de-DE" sz="1200" dirty="0">
              <a:solidFill>
                <a:schemeClr val="tx1">
                  <a:tint val="75000"/>
                </a:schemeClr>
              </a:solidFill>
              <a:latin typeface="+mn-lt"/>
            </a:endParaRPr>
          </a:p>
        </p:txBody>
      </p:sp>
      <p:sp>
        <p:nvSpPr>
          <p:cNvPr id="4" name="Textfeld 3">
            <a:extLst>
              <a:ext uri="{FF2B5EF4-FFF2-40B4-BE49-F238E27FC236}">
                <a16:creationId xmlns:a16="http://schemas.microsoft.com/office/drawing/2014/main" id="{D060B029-548B-2C4A-B3D1-3FF49764F5E1}"/>
              </a:ext>
            </a:extLst>
          </p:cNvPr>
          <p:cNvSpPr txBox="1"/>
          <p:nvPr/>
        </p:nvSpPr>
        <p:spPr>
          <a:xfrm>
            <a:off x="339635" y="687978"/>
            <a:ext cx="2086340" cy="369332"/>
          </a:xfrm>
          <a:prstGeom prst="rect">
            <a:avLst/>
          </a:prstGeom>
          <a:noFill/>
        </p:spPr>
        <p:txBody>
          <a:bodyPr wrap="none" rtlCol="0">
            <a:spAutoFit/>
          </a:bodyPr>
          <a:lstStyle/>
          <a:p>
            <a:r>
              <a:rPr lang="de-CH" dirty="0"/>
              <a:t>3. Beitrag der SAGW</a:t>
            </a:r>
          </a:p>
        </p:txBody>
      </p:sp>
      <p:sp>
        <p:nvSpPr>
          <p:cNvPr id="5" name="Textfeld 4">
            <a:extLst>
              <a:ext uri="{FF2B5EF4-FFF2-40B4-BE49-F238E27FC236}">
                <a16:creationId xmlns:a16="http://schemas.microsoft.com/office/drawing/2014/main" id="{E0215204-7046-DD4C-9BFA-CA066E5BDA11}"/>
              </a:ext>
            </a:extLst>
          </p:cNvPr>
          <p:cNvSpPr txBox="1"/>
          <p:nvPr/>
        </p:nvSpPr>
        <p:spPr>
          <a:xfrm>
            <a:off x="339635" y="1564907"/>
            <a:ext cx="3755772" cy="461665"/>
          </a:xfrm>
          <a:prstGeom prst="rect">
            <a:avLst/>
          </a:prstGeom>
          <a:noFill/>
        </p:spPr>
        <p:txBody>
          <a:bodyPr wrap="none" rtlCol="0">
            <a:spAutoFit/>
          </a:bodyPr>
          <a:lstStyle>
            <a:defPPr>
              <a:defRPr lang="de-DE"/>
            </a:defPPr>
            <a:lvl1pPr>
              <a:defRPr sz="2400" b="1"/>
            </a:lvl1pPr>
          </a:lstStyle>
          <a:p>
            <a:r>
              <a:rPr lang="de-CH" dirty="0"/>
              <a:t>Open Data-Policy der SAGW</a:t>
            </a:r>
          </a:p>
        </p:txBody>
      </p:sp>
      <p:sp>
        <p:nvSpPr>
          <p:cNvPr id="6" name="Textfeld 5">
            <a:extLst>
              <a:ext uri="{FF2B5EF4-FFF2-40B4-BE49-F238E27FC236}">
                <a16:creationId xmlns:a16="http://schemas.microsoft.com/office/drawing/2014/main" id="{62B3E942-8F25-D047-A8BB-C51A28E54AC9}"/>
              </a:ext>
            </a:extLst>
          </p:cNvPr>
          <p:cNvSpPr txBox="1"/>
          <p:nvPr/>
        </p:nvSpPr>
        <p:spPr>
          <a:xfrm>
            <a:off x="339636" y="2123089"/>
            <a:ext cx="8404972" cy="3970318"/>
          </a:xfrm>
          <a:prstGeom prst="rect">
            <a:avLst/>
          </a:prstGeom>
          <a:noFill/>
        </p:spPr>
        <p:txBody>
          <a:bodyPr wrap="square" rtlCol="0">
            <a:spAutoFit/>
          </a:bodyPr>
          <a:lstStyle/>
          <a:p>
            <a:pPr marL="285750" indent="-285750">
              <a:buFont typeface="Arial" panose="020B0604020202020204" pitchFamily="34" charset="0"/>
              <a:buChar char="•"/>
            </a:pPr>
            <a:r>
              <a:rPr lang="de-CH" b="1" dirty="0"/>
              <a:t>Qualitätssicherungsmassnahmen</a:t>
            </a:r>
            <a:r>
              <a:rPr lang="de-CH" dirty="0"/>
              <a:t> (verschriftlichte, publizierte Prozesse)</a:t>
            </a:r>
          </a:p>
          <a:p>
            <a:pPr marL="285750" indent="-285750">
              <a:buFont typeface="Arial" panose="020B0604020202020204" pitchFamily="34" charset="0"/>
              <a:buChar char="•"/>
            </a:pPr>
            <a:r>
              <a:rPr lang="de-CH" dirty="0"/>
              <a:t>Berücksichtigung von </a:t>
            </a:r>
            <a:r>
              <a:rPr lang="de-CH" b="1" dirty="0"/>
              <a:t>Daten- und Metadaten-Standards </a:t>
            </a:r>
            <a:r>
              <a:rPr lang="de-CH" dirty="0"/>
              <a:t>(z.B. Dublin Core, XML, TEI, IIIF etc.) </a:t>
            </a:r>
          </a:p>
          <a:p>
            <a:pPr marL="285750" indent="-285750">
              <a:buFont typeface="Arial" panose="020B0604020202020204" pitchFamily="34" charset="0"/>
              <a:buChar char="•"/>
            </a:pPr>
            <a:r>
              <a:rPr lang="de-CH" b="1" dirty="0"/>
              <a:t>standardisierte Vokabularien </a:t>
            </a:r>
            <a:r>
              <a:rPr lang="de-CH" dirty="0"/>
              <a:t>/ Klassifikationen für Dateneinträge</a:t>
            </a:r>
          </a:p>
          <a:p>
            <a:pPr marL="285750" indent="-285750">
              <a:buFont typeface="Arial" panose="020B0604020202020204" pitchFamily="34" charset="0"/>
              <a:buChar char="•"/>
            </a:pPr>
            <a:r>
              <a:rPr lang="de-CH" b="1" dirty="0"/>
              <a:t>Langzeitverfügbarkeit</a:t>
            </a:r>
            <a:r>
              <a:rPr lang="de-CH" dirty="0"/>
              <a:t> der Daten und Software</a:t>
            </a:r>
          </a:p>
          <a:p>
            <a:pPr marL="285750" indent="-285750">
              <a:buFont typeface="Arial" panose="020B0604020202020204" pitchFamily="34" charset="0"/>
              <a:buChar char="•"/>
            </a:pPr>
            <a:r>
              <a:rPr lang="de-CH" dirty="0"/>
              <a:t>Datencode: möglichst </a:t>
            </a:r>
            <a:r>
              <a:rPr lang="de-CH" b="1" dirty="0"/>
              <a:t>keine proprietären Systeme</a:t>
            </a:r>
          </a:p>
          <a:p>
            <a:pPr marL="285750" indent="-285750">
              <a:buFont typeface="Arial" panose="020B0604020202020204" pitchFamily="34" charset="0"/>
              <a:buChar char="•"/>
            </a:pPr>
            <a:r>
              <a:rPr lang="de-CH" dirty="0"/>
              <a:t>Eigenentwicklungen: </a:t>
            </a:r>
            <a:r>
              <a:rPr lang="de-CH" b="1" dirty="0"/>
              <a:t>Code publizieren</a:t>
            </a:r>
            <a:r>
              <a:rPr lang="de-CH" dirty="0"/>
              <a:t>, damit ein </a:t>
            </a:r>
            <a:r>
              <a:rPr lang="de-CH" dirty="0" err="1"/>
              <a:t>community-building</a:t>
            </a:r>
            <a:r>
              <a:rPr lang="de-CH" dirty="0"/>
              <a:t> entsteht</a:t>
            </a:r>
          </a:p>
          <a:p>
            <a:pPr marL="285750" indent="-285750">
              <a:buFont typeface="Arial" panose="020B0604020202020204" pitchFamily="34" charset="0"/>
              <a:buChar char="•"/>
            </a:pPr>
            <a:r>
              <a:rPr lang="de-CH" dirty="0"/>
              <a:t>Datenzugang: So offen wie möglich, </a:t>
            </a:r>
            <a:r>
              <a:rPr lang="de-CH" b="1" dirty="0"/>
              <a:t>Creative </a:t>
            </a:r>
            <a:r>
              <a:rPr lang="de-CH" b="1" dirty="0" err="1"/>
              <a:t>Commons</a:t>
            </a:r>
            <a:r>
              <a:rPr lang="de-CH" b="1" dirty="0"/>
              <a:t> Lizenzen </a:t>
            </a:r>
            <a:r>
              <a:rPr lang="de-CH" dirty="0"/>
              <a:t>(</a:t>
            </a:r>
            <a:r>
              <a:rPr lang="de-CH" dirty="0" err="1"/>
              <a:t>default</a:t>
            </a:r>
            <a:r>
              <a:rPr lang="de-CH" dirty="0"/>
              <a:t>: CC0 für Quellen, CC-BY für erfasste Daten und Publikationen)</a:t>
            </a:r>
          </a:p>
          <a:p>
            <a:pPr marL="285750" indent="-285750">
              <a:buFont typeface="Arial" panose="020B0604020202020204" pitchFamily="34" charset="0"/>
              <a:buChar char="•"/>
            </a:pPr>
            <a:r>
              <a:rPr lang="de-CH" b="1" dirty="0"/>
              <a:t>Schnittstellen</a:t>
            </a:r>
            <a:r>
              <a:rPr lang="de-CH" dirty="0"/>
              <a:t> zur Anwendungsprogrammierung zwecks Datentransfer / -</a:t>
            </a:r>
            <a:r>
              <a:rPr lang="de-CH" dirty="0" err="1"/>
              <a:t>austausch</a:t>
            </a:r>
            <a:endParaRPr lang="de-CH" dirty="0"/>
          </a:p>
          <a:p>
            <a:pPr marL="285750" indent="-285750">
              <a:buFont typeface="Arial" panose="020B0604020202020204" pitchFamily="34" charset="0"/>
              <a:buChar char="•"/>
            </a:pPr>
            <a:r>
              <a:rPr lang="de-CH" dirty="0"/>
              <a:t>Daten haben </a:t>
            </a:r>
            <a:r>
              <a:rPr lang="de-CH" b="1" dirty="0"/>
              <a:t>persistente Identifikatoren</a:t>
            </a:r>
          </a:p>
          <a:p>
            <a:pPr marL="285750" indent="-285750">
              <a:buFont typeface="Arial" panose="020B0604020202020204" pitchFamily="34" charset="0"/>
              <a:buChar char="•"/>
            </a:pPr>
            <a:r>
              <a:rPr lang="de-CH" b="1" dirty="0"/>
              <a:t>Wiederverwendung der Daten </a:t>
            </a:r>
            <a:r>
              <a:rPr lang="de-CH" dirty="0"/>
              <a:t>durch eigene und angeregte Projekte</a:t>
            </a:r>
          </a:p>
          <a:p>
            <a:pPr marL="285750" indent="-285750">
              <a:buFont typeface="Arial" panose="020B0604020202020204" pitchFamily="34" charset="0"/>
              <a:buChar char="•"/>
            </a:pPr>
            <a:r>
              <a:rPr lang="de-CH" dirty="0"/>
              <a:t>Grundsätze der General Data </a:t>
            </a:r>
            <a:r>
              <a:rPr lang="de-CH" dirty="0" err="1"/>
              <a:t>Protection</a:t>
            </a:r>
            <a:r>
              <a:rPr lang="de-CH" dirty="0"/>
              <a:t> Regulation (</a:t>
            </a:r>
            <a:r>
              <a:rPr lang="de-CH" b="1" dirty="0"/>
              <a:t>GDPR</a:t>
            </a:r>
            <a:r>
              <a:rPr lang="de-CH" dirty="0"/>
              <a:t>) werden eingehalten.</a:t>
            </a:r>
          </a:p>
          <a:p>
            <a:endParaRPr lang="de-DE" dirty="0"/>
          </a:p>
        </p:txBody>
      </p:sp>
    </p:spTree>
    <p:extLst>
      <p:ext uri="{BB962C8B-B14F-4D97-AF65-F5344CB8AC3E}">
        <p14:creationId xmlns:p14="http://schemas.microsoft.com/office/powerpoint/2010/main" val="243408646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nummernplatzhalter 1">
            <a:extLst>
              <a:ext uri="{FF2B5EF4-FFF2-40B4-BE49-F238E27FC236}">
                <a16:creationId xmlns:a16="http://schemas.microsoft.com/office/drawing/2014/main" id="{EE8E1D68-CD17-4B43-B473-4075B0FD2DC1}"/>
              </a:ext>
            </a:extLst>
          </p:cNvPr>
          <p:cNvSpPr>
            <a:spLocks noGrp="1"/>
          </p:cNvSpPr>
          <p:nvPr>
            <p:ph type="sldNum" sz="quarter" idx="4"/>
          </p:nvPr>
        </p:nvSpPr>
        <p:spPr/>
        <p:txBody>
          <a:bodyPr/>
          <a:lstStyle/>
          <a:p>
            <a:pPr>
              <a:tabLst>
                <a:tab pos="1865313" algn="r"/>
              </a:tabLst>
            </a:pPr>
            <a:r>
              <a:rPr lang="de-CH"/>
              <a:t>	2. November 2018</a:t>
            </a:r>
          </a:p>
          <a:p>
            <a:pPr>
              <a:tabLst>
                <a:tab pos="1865313" algn="r"/>
              </a:tabLst>
            </a:pPr>
            <a:r>
              <a:rPr lang="de-CH"/>
              <a:t>	</a:t>
            </a:r>
            <a:fld id="{5253FE61-A849-8C4C-8BD0-5558CA0A0F0A}" type="slidenum">
              <a:rPr lang="de-CH" smtClean="0"/>
              <a:pPr>
                <a:tabLst>
                  <a:tab pos="1865313" algn="r"/>
                </a:tabLst>
              </a:pPr>
              <a:t>23</a:t>
            </a:fld>
            <a:endParaRPr lang="de-CH" dirty="0"/>
          </a:p>
        </p:txBody>
      </p:sp>
      <p:sp>
        <p:nvSpPr>
          <p:cNvPr id="3" name="Fußzeilenplatzhalter 2">
            <a:extLst>
              <a:ext uri="{FF2B5EF4-FFF2-40B4-BE49-F238E27FC236}">
                <a16:creationId xmlns:a16="http://schemas.microsoft.com/office/drawing/2014/main" id="{D8F1C6AF-12D4-874D-8CF0-36EEC9A83FE4}"/>
              </a:ext>
            </a:extLst>
          </p:cNvPr>
          <p:cNvSpPr>
            <a:spLocks noGrp="1"/>
          </p:cNvSpPr>
          <p:nvPr>
            <p:ph type="ftr" sz="quarter" idx="3"/>
          </p:nvPr>
        </p:nvSpPr>
        <p:spPr/>
        <p:txBody>
          <a:bodyPr/>
          <a:lstStyle/>
          <a:p>
            <a:r>
              <a:rPr lang="de-DE" sz="1200">
                <a:solidFill>
                  <a:schemeClr val="tx1">
                    <a:tint val="75000"/>
                  </a:schemeClr>
                </a:solidFill>
                <a:latin typeface="+mn-lt"/>
              </a:rPr>
              <a:t> Tagung Open und FAIR Data</a:t>
            </a:r>
            <a:endParaRPr lang="de-DE" sz="1200" dirty="0">
              <a:solidFill>
                <a:schemeClr val="tx1">
                  <a:tint val="75000"/>
                </a:schemeClr>
              </a:solidFill>
              <a:latin typeface="+mn-lt"/>
            </a:endParaRPr>
          </a:p>
        </p:txBody>
      </p:sp>
      <p:sp>
        <p:nvSpPr>
          <p:cNvPr id="4" name="Textfeld 3">
            <a:extLst>
              <a:ext uri="{FF2B5EF4-FFF2-40B4-BE49-F238E27FC236}">
                <a16:creationId xmlns:a16="http://schemas.microsoft.com/office/drawing/2014/main" id="{D7579BF9-E72F-164C-B5CE-83EEEB9696C3}"/>
              </a:ext>
            </a:extLst>
          </p:cNvPr>
          <p:cNvSpPr txBox="1"/>
          <p:nvPr/>
        </p:nvSpPr>
        <p:spPr>
          <a:xfrm>
            <a:off x="339635" y="687978"/>
            <a:ext cx="2086340" cy="369332"/>
          </a:xfrm>
          <a:prstGeom prst="rect">
            <a:avLst/>
          </a:prstGeom>
          <a:noFill/>
        </p:spPr>
        <p:txBody>
          <a:bodyPr wrap="none" rtlCol="0">
            <a:spAutoFit/>
          </a:bodyPr>
          <a:lstStyle/>
          <a:p>
            <a:r>
              <a:rPr lang="de-CH" dirty="0"/>
              <a:t>3. Beitrag der SAGW</a:t>
            </a:r>
          </a:p>
        </p:txBody>
      </p:sp>
      <p:sp>
        <p:nvSpPr>
          <p:cNvPr id="6" name="Textfeld 5">
            <a:extLst>
              <a:ext uri="{FF2B5EF4-FFF2-40B4-BE49-F238E27FC236}">
                <a16:creationId xmlns:a16="http://schemas.microsoft.com/office/drawing/2014/main" id="{DD837389-1FB6-A142-BEE8-DAF93EE13CE0}"/>
              </a:ext>
            </a:extLst>
          </p:cNvPr>
          <p:cNvSpPr txBox="1"/>
          <p:nvPr/>
        </p:nvSpPr>
        <p:spPr>
          <a:xfrm>
            <a:off x="339635" y="1564907"/>
            <a:ext cx="7868944" cy="830997"/>
          </a:xfrm>
          <a:prstGeom prst="rect">
            <a:avLst/>
          </a:prstGeom>
          <a:noFill/>
        </p:spPr>
        <p:txBody>
          <a:bodyPr wrap="square" rtlCol="0">
            <a:spAutoFit/>
          </a:bodyPr>
          <a:lstStyle>
            <a:defPPr>
              <a:defRPr lang="de-DE"/>
            </a:defPPr>
            <a:lvl1pPr>
              <a:defRPr sz="2400" b="1"/>
            </a:lvl1pPr>
          </a:lstStyle>
          <a:p>
            <a:r>
              <a:rPr lang="de-CH" dirty="0"/>
              <a:t>A European Science </a:t>
            </a:r>
            <a:r>
              <a:rPr lang="de-CH" dirty="0" err="1"/>
              <a:t>Academies</a:t>
            </a:r>
            <a:r>
              <a:rPr lang="de-CH" dirty="0"/>
              <a:t> Gateway </a:t>
            </a:r>
            <a:r>
              <a:rPr lang="de-CH" dirty="0" err="1"/>
              <a:t>for</a:t>
            </a:r>
            <a:r>
              <a:rPr lang="de-CH" dirty="0"/>
              <a:t> </a:t>
            </a:r>
            <a:r>
              <a:rPr lang="de-CH" dirty="0" err="1"/>
              <a:t>the</a:t>
            </a:r>
            <a:r>
              <a:rPr lang="de-CH" dirty="0"/>
              <a:t> Humanities </a:t>
            </a:r>
            <a:r>
              <a:rPr lang="de-CH" dirty="0" err="1"/>
              <a:t>and</a:t>
            </a:r>
            <a:r>
              <a:rPr lang="de-CH" dirty="0"/>
              <a:t> </a:t>
            </a:r>
            <a:r>
              <a:rPr lang="de-CH" dirty="0" err="1"/>
              <a:t>Social</a:t>
            </a:r>
            <a:r>
              <a:rPr lang="de-CH" dirty="0"/>
              <a:t> </a:t>
            </a:r>
            <a:r>
              <a:rPr lang="de-CH" dirty="0" err="1"/>
              <a:t>Sciences</a:t>
            </a:r>
            <a:r>
              <a:rPr lang="de-CH" dirty="0"/>
              <a:t> AGATE – </a:t>
            </a:r>
            <a:r>
              <a:rPr lang="de-CH" i="1" dirty="0"/>
              <a:t>Pilot für Schweizer Projekte</a:t>
            </a:r>
          </a:p>
        </p:txBody>
      </p:sp>
      <p:pic>
        <p:nvPicPr>
          <p:cNvPr id="8" name="Grafik 7">
            <a:hlinkClick r:id="rId3"/>
            <a:extLst>
              <a:ext uri="{FF2B5EF4-FFF2-40B4-BE49-F238E27FC236}">
                <a16:creationId xmlns:a16="http://schemas.microsoft.com/office/drawing/2014/main" id="{19579162-8BFC-4946-B7F4-F30DB88B8F11}"/>
              </a:ext>
            </a:extLst>
          </p:cNvPr>
          <p:cNvPicPr>
            <a:picLocks noChangeAspect="1"/>
          </p:cNvPicPr>
          <p:nvPr/>
        </p:nvPicPr>
        <p:blipFill rotWithShape="1">
          <a:blip r:embed="rId4">
            <a:extLst>
              <a:ext uri="{28A0092B-C50C-407E-A947-70E740481C1C}">
                <a14:useLocalDpi xmlns:a14="http://schemas.microsoft.com/office/drawing/2010/main"/>
              </a:ext>
            </a:extLst>
          </a:blip>
          <a:srcRect/>
          <a:stretch/>
        </p:blipFill>
        <p:spPr>
          <a:xfrm>
            <a:off x="339635" y="2575034"/>
            <a:ext cx="8505497" cy="3426372"/>
          </a:xfrm>
          <a:prstGeom prst="rect">
            <a:avLst/>
          </a:prstGeom>
        </p:spPr>
      </p:pic>
    </p:spTree>
    <p:extLst>
      <p:ext uri="{BB962C8B-B14F-4D97-AF65-F5344CB8AC3E}">
        <p14:creationId xmlns:p14="http://schemas.microsoft.com/office/powerpoint/2010/main" val="101268195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nummernplatzhalter 1"/>
          <p:cNvSpPr>
            <a:spLocks noGrp="1"/>
          </p:cNvSpPr>
          <p:nvPr>
            <p:ph type="sldNum" sz="quarter" idx="4"/>
          </p:nvPr>
        </p:nvSpPr>
        <p:spPr/>
        <p:txBody>
          <a:bodyPr/>
          <a:lstStyle/>
          <a:p>
            <a:pPr>
              <a:tabLst>
                <a:tab pos="1865313" algn="r"/>
              </a:tabLst>
            </a:pPr>
            <a:r>
              <a:rPr lang="de-CH"/>
              <a:t>	 9. Februar 2017 </a:t>
            </a:r>
          </a:p>
          <a:p>
            <a:pPr>
              <a:tabLst>
                <a:tab pos="1865313" algn="r"/>
              </a:tabLst>
            </a:pPr>
            <a:r>
              <a:rPr lang="de-CH"/>
              <a:t>	</a:t>
            </a:r>
            <a:fld id="{5253FE61-A849-8C4C-8BD0-5558CA0A0F0A}" type="slidenum">
              <a:rPr lang="de-CH" smtClean="0"/>
              <a:pPr>
                <a:tabLst>
                  <a:tab pos="1865313" algn="r"/>
                </a:tabLst>
              </a:pPr>
              <a:t>24</a:t>
            </a:fld>
            <a:endParaRPr lang="de-CH" dirty="0"/>
          </a:p>
        </p:txBody>
      </p:sp>
      <p:sp>
        <p:nvSpPr>
          <p:cNvPr id="3" name="Fußzeilenplatzhalter 2"/>
          <p:cNvSpPr>
            <a:spLocks noGrp="1"/>
          </p:cNvSpPr>
          <p:nvPr>
            <p:ph type="ftr" sz="quarter" idx="3"/>
          </p:nvPr>
        </p:nvSpPr>
        <p:spPr/>
        <p:txBody>
          <a:bodyPr/>
          <a:lstStyle/>
          <a:p>
            <a:r>
              <a:rPr lang="de-DE" sz="1200">
                <a:solidFill>
                  <a:schemeClr val="tx1">
                    <a:tint val="75000"/>
                  </a:schemeClr>
                </a:solidFill>
                <a:latin typeface="+mn-lt"/>
              </a:rPr>
              <a:t> Tagung ZB Zürich: Bibliothek vernetzt</a:t>
            </a:r>
            <a:endParaRPr lang="de-DE" sz="1200" dirty="0">
              <a:solidFill>
                <a:schemeClr val="tx1">
                  <a:tint val="75000"/>
                </a:schemeClr>
              </a:solidFill>
              <a:latin typeface="+mn-lt"/>
            </a:endParaRPr>
          </a:p>
        </p:txBody>
      </p:sp>
      <p:sp>
        <p:nvSpPr>
          <p:cNvPr id="4" name="Textfeld 3"/>
          <p:cNvSpPr txBox="1"/>
          <p:nvPr/>
        </p:nvSpPr>
        <p:spPr>
          <a:xfrm>
            <a:off x="539646" y="1551482"/>
            <a:ext cx="4220451" cy="400110"/>
          </a:xfrm>
          <a:prstGeom prst="rect">
            <a:avLst/>
          </a:prstGeom>
          <a:noFill/>
        </p:spPr>
        <p:txBody>
          <a:bodyPr wrap="none" rtlCol="0">
            <a:spAutoFit/>
          </a:bodyPr>
          <a:lstStyle>
            <a:defPPr>
              <a:defRPr lang="de-DE"/>
            </a:defPPr>
            <a:lvl1pPr>
              <a:defRPr sz="2000" b="1"/>
            </a:lvl1pPr>
          </a:lstStyle>
          <a:p>
            <a:r>
              <a:rPr lang="de-CH" dirty="0"/>
              <a:t>Vielen Dank für Ihre Aufmerksamkeit!</a:t>
            </a:r>
          </a:p>
        </p:txBody>
      </p:sp>
      <p:sp>
        <p:nvSpPr>
          <p:cNvPr id="5" name="Textfeld 4"/>
          <p:cNvSpPr txBox="1"/>
          <p:nvPr/>
        </p:nvSpPr>
        <p:spPr>
          <a:xfrm>
            <a:off x="539646" y="2344428"/>
            <a:ext cx="8604354" cy="1415772"/>
          </a:xfrm>
          <a:prstGeom prst="rect">
            <a:avLst/>
          </a:prstGeom>
          <a:noFill/>
        </p:spPr>
        <p:txBody>
          <a:bodyPr wrap="square" rtlCol="0">
            <a:spAutoFit/>
          </a:bodyPr>
          <a:lstStyle/>
          <a:p>
            <a:r>
              <a:rPr lang="de-CH" dirty="0"/>
              <a:t>Open-Access-Strategie SAGW:	</a:t>
            </a:r>
          </a:p>
          <a:p>
            <a:pPr>
              <a:tabLst>
                <a:tab pos="2794000" algn="l"/>
              </a:tabLst>
            </a:pPr>
            <a:endParaRPr lang="de-CH" sz="1400" dirty="0">
              <a:hlinkClick r:id="rId2"/>
            </a:endParaRPr>
          </a:p>
          <a:p>
            <a:pPr>
              <a:tabLst>
                <a:tab pos="2794000" algn="l"/>
              </a:tabLst>
            </a:pPr>
            <a:r>
              <a:rPr lang="de-CH" dirty="0">
                <a:hlinkClick r:id="rId2"/>
              </a:rPr>
              <a:t>beat.immenhauser@sagw.ch</a:t>
            </a:r>
            <a:endParaRPr lang="de-CH" dirty="0"/>
          </a:p>
          <a:p>
            <a:pPr>
              <a:tabLst>
                <a:tab pos="2794000" algn="l"/>
              </a:tabLst>
            </a:pPr>
            <a:r>
              <a:rPr lang="pt-BR" dirty="0"/>
              <a:t>ORCID: </a:t>
            </a:r>
            <a:r>
              <a:rPr lang="pt-BR" dirty="0">
                <a:hlinkClick r:id="rId3"/>
              </a:rPr>
              <a:t>orcid.org/0000-0002-3465-1798</a:t>
            </a:r>
            <a:endParaRPr lang="pt-BR" dirty="0"/>
          </a:p>
          <a:p>
            <a:pPr>
              <a:tabLst>
                <a:tab pos="2794000" algn="l"/>
              </a:tabLst>
            </a:pPr>
            <a:endParaRPr lang="de-CH" dirty="0"/>
          </a:p>
        </p:txBody>
      </p:sp>
      <p:pic>
        <p:nvPicPr>
          <p:cNvPr id="6" name="Picture 2" descr="C-by">
            <a:extLst>
              <a:ext uri="{FF2B5EF4-FFF2-40B4-BE49-F238E27FC236}">
                <a16:creationId xmlns:a16="http://schemas.microsoft.com/office/drawing/2014/main" id="{02481F29-D8E9-824F-A09D-3AE7F258EB27}"/>
              </a:ext>
            </a:extLst>
          </p:cNvPr>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824777" y="5740984"/>
            <a:ext cx="952500" cy="333375"/>
          </a:xfrm>
          <a:prstGeom prst="rect">
            <a:avLst/>
          </a:prstGeom>
          <a:noFill/>
          <a:extLst>
            <a:ext uri="{909E8E84-426E-40dd-AFC4-6F175D3DCCD1}">
              <a14:hiddenFill xmlns:a14="http://schemas.microsoft.com/office/drawing/2010/main" xmlns="">
                <a:solidFill>
                  <a:srgbClr val="FFFFFF"/>
                </a:solidFill>
              </a14:hiddenFill>
            </a:ext>
          </a:extLst>
        </p:spPr>
      </p:pic>
      <p:sp>
        <p:nvSpPr>
          <p:cNvPr id="7" name="Textfeld 6">
            <a:extLst>
              <a:ext uri="{FF2B5EF4-FFF2-40B4-BE49-F238E27FC236}">
                <a16:creationId xmlns:a16="http://schemas.microsoft.com/office/drawing/2014/main" id="{D1B8AF96-6D44-EE46-A3B8-00B7E197A9CA}"/>
              </a:ext>
            </a:extLst>
          </p:cNvPr>
          <p:cNvSpPr txBox="1"/>
          <p:nvPr/>
        </p:nvSpPr>
        <p:spPr>
          <a:xfrm>
            <a:off x="1777277" y="5784560"/>
            <a:ext cx="5331909" cy="246221"/>
          </a:xfrm>
          <a:prstGeom prst="rect">
            <a:avLst/>
          </a:prstGeom>
          <a:noFill/>
        </p:spPr>
        <p:txBody>
          <a:bodyPr wrap="square" rtlCol="0">
            <a:spAutoFit/>
          </a:bodyPr>
          <a:lstStyle/>
          <a:p>
            <a:r>
              <a:rPr lang="de-DE" sz="1000" dirty="0"/>
              <a:t>Dieses Werk ist lizenziert unter einer </a:t>
            </a:r>
            <a:r>
              <a:rPr lang="de-DE" sz="1000" dirty="0">
                <a:hlinkClick r:id="rId5"/>
              </a:rPr>
              <a:t>Creative Commons Namensnennung 4.0 International Lizenz</a:t>
            </a:r>
            <a:endParaRPr lang="de-CH" dirty="0"/>
          </a:p>
        </p:txBody>
      </p:sp>
      <p:sp>
        <p:nvSpPr>
          <p:cNvPr id="10" name="AutoShape 6" descr="DOI">
            <a:extLst>
              <a:ext uri="{FF2B5EF4-FFF2-40B4-BE49-F238E27FC236}">
                <a16:creationId xmlns:a16="http://schemas.microsoft.com/office/drawing/2014/main" id="{C9E0A203-6E2C-E44C-BE36-ACBC98DE2DCD}"/>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de-DE"/>
          </a:p>
        </p:txBody>
      </p:sp>
      <p:pic>
        <p:nvPicPr>
          <p:cNvPr id="13" name="Grafik 12">
            <a:hlinkClick r:id="rId6"/>
            <a:extLst>
              <a:ext uri="{FF2B5EF4-FFF2-40B4-BE49-F238E27FC236}">
                <a16:creationId xmlns:a16="http://schemas.microsoft.com/office/drawing/2014/main" id="{BE77E102-1F77-824B-BC69-C91E1C26606E}"/>
              </a:ext>
            </a:extLst>
          </p:cNvPr>
          <p:cNvPicPr>
            <a:picLocks noChangeAspect="1"/>
          </p:cNvPicPr>
          <p:nvPr/>
        </p:nvPicPr>
        <p:blipFill>
          <a:blip r:embed="rId7"/>
          <a:stretch>
            <a:fillRect/>
          </a:stretch>
        </p:blipFill>
        <p:spPr>
          <a:xfrm>
            <a:off x="3471040" y="2408494"/>
            <a:ext cx="2286000" cy="254000"/>
          </a:xfrm>
          <a:prstGeom prst="rect">
            <a:avLst/>
          </a:prstGeom>
        </p:spPr>
      </p:pic>
      <p:sp>
        <p:nvSpPr>
          <p:cNvPr id="8" name="Rechteck 7">
            <a:extLst>
              <a:ext uri="{FF2B5EF4-FFF2-40B4-BE49-F238E27FC236}">
                <a16:creationId xmlns:a16="http://schemas.microsoft.com/office/drawing/2014/main" id="{A22BCE0C-777A-5349-A09A-C652670AAFFC}"/>
              </a:ext>
            </a:extLst>
          </p:cNvPr>
          <p:cNvSpPr/>
          <p:nvPr/>
        </p:nvSpPr>
        <p:spPr>
          <a:xfrm>
            <a:off x="539646" y="3513255"/>
            <a:ext cx="6470754" cy="369332"/>
          </a:xfrm>
          <a:prstGeom prst="rect">
            <a:avLst/>
          </a:prstGeom>
        </p:spPr>
        <p:txBody>
          <a:bodyPr wrap="square">
            <a:spAutoFit/>
          </a:bodyPr>
          <a:lstStyle/>
          <a:p>
            <a:r>
              <a:rPr lang="de-CH" dirty="0"/>
              <a:t>DOI der Präsentation: </a:t>
            </a:r>
            <a:r>
              <a:rPr lang="de-CH" dirty="0">
                <a:hlinkClick r:id="rId8"/>
              </a:rPr>
              <a:t>https://doi.org/10.5281/zenodo.1480581</a:t>
            </a:r>
            <a:endParaRPr lang="de-CH" dirty="0"/>
          </a:p>
        </p:txBody>
      </p:sp>
    </p:spTree>
    <p:extLst>
      <p:ext uri="{BB962C8B-B14F-4D97-AF65-F5344CB8AC3E}">
        <p14:creationId xmlns:p14="http://schemas.microsoft.com/office/powerpoint/2010/main" val="154426888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nummernplatzhalter 1">
            <a:extLst>
              <a:ext uri="{FF2B5EF4-FFF2-40B4-BE49-F238E27FC236}">
                <a16:creationId xmlns:a16="http://schemas.microsoft.com/office/drawing/2014/main" id="{D58C8A4F-57B4-EC43-99D2-0705387B439A}"/>
              </a:ext>
            </a:extLst>
          </p:cNvPr>
          <p:cNvSpPr>
            <a:spLocks noGrp="1"/>
          </p:cNvSpPr>
          <p:nvPr>
            <p:ph type="sldNum" sz="quarter" idx="4"/>
          </p:nvPr>
        </p:nvSpPr>
        <p:spPr/>
        <p:txBody>
          <a:bodyPr/>
          <a:lstStyle/>
          <a:p>
            <a:pPr>
              <a:tabLst>
                <a:tab pos="1865313" algn="r"/>
              </a:tabLst>
            </a:pPr>
            <a:r>
              <a:rPr lang="de-CH"/>
              <a:t>	2. November 2018</a:t>
            </a:r>
          </a:p>
          <a:p>
            <a:pPr>
              <a:tabLst>
                <a:tab pos="1865313" algn="r"/>
              </a:tabLst>
            </a:pPr>
            <a:r>
              <a:rPr lang="de-CH"/>
              <a:t>	</a:t>
            </a:r>
            <a:fld id="{5253FE61-A849-8C4C-8BD0-5558CA0A0F0A}" type="slidenum">
              <a:rPr lang="de-CH" smtClean="0"/>
              <a:pPr>
                <a:tabLst>
                  <a:tab pos="1865313" algn="r"/>
                </a:tabLst>
              </a:pPr>
              <a:t>3</a:t>
            </a:fld>
            <a:endParaRPr lang="de-CH" dirty="0"/>
          </a:p>
        </p:txBody>
      </p:sp>
      <p:sp>
        <p:nvSpPr>
          <p:cNvPr id="3" name="Fußzeilenplatzhalter 2">
            <a:extLst>
              <a:ext uri="{FF2B5EF4-FFF2-40B4-BE49-F238E27FC236}">
                <a16:creationId xmlns:a16="http://schemas.microsoft.com/office/drawing/2014/main" id="{292CDFB2-D3F3-D444-B1B3-98E0D0A0901D}"/>
              </a:ext>
            </a:extLst>
          </p:cNvPr>
          <p:cNvSpPr>
            <a:spLocks noGrp="1"/>
          </p:cNvSpPr>
          <p:nvPr>
            <p:ph type="ftr" sz="quarter" idx="3"/>
          </p:nvPr>
        </p:nvSpPr>
        <p:spPr/>
        <p:txBody>
          <a:bodyPr/>
          <a:lstStyle/>
          <a:p>
            <a:r>
              <a:rPr lang="de-DE" sz="1200" dirty="0">
                <a:solidFill>
                  <a:schemeClr val="tx1">
                    <a:tint val="75000"/>
                  </a:schemeClr>
                </a:solidFill>
                <a:latin typeface="+mn-lt"/>
              </a:rPr>
              <a:t> Tagung Open und FAIR Data</a:t>
            </a:r>
          </a:p>
        </p:txBody>
      </p:sp>
      <p:sp>
        <p:nvSpPr>
          <p:cNvPr id="6" name="Alternativer Prozess 5">
            <a:extLst>
              <a:ext uri="{FF2B5EF4-FFF2-40B4-BE49-F238E27FC236}">
                <a16:creationId xmlns:a16="http://schemas.microsoft.com/office/drawing/2014/main" id="{B42522B7-93C7-A04C-A302-05C193C49ED6}"/>
              </a:ext>
            </a:extLst>
          </p:cNvPr>
          <p:cNvSpPr/>
          <p:nvPr/>
        </p:nvSpPr>
        <p:spPr>
          <a:xfrm>
            <a:off x="667866" y="1980153"/>
            <a:ext cx="7718614" cy="637252"/>
          </a:xfrm>
          <a:prstGeom prst="flowChartAlternateProcess">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514350" lvl="1" indent="-514350">
              <a:buFont typeface="+mj-lt"/>
              <a:buAutoNum type="arabicPeriod"/>
            </a:pPr>
            <a:r>
              <a:rPr lang="de-CH" sz="2800" b="1" dirty="0">
                <a:solidFill>
                  <a:schemeClr val="bg1"/>
                </a:solidFill>
              </a:rPr>
              <a:t>Konzept Open Data</a:t>
            </a:r>
          </a:p>
        </p:txBody>
      </p:sp>
      <p:sp>
        <p:nvSpPr>
          <p:cNvPr id="7" name="Alternativer Prozess 6">
            <a:extLst>
              <a:ext uri="{FF2B5EF4-FFF2-40B4-BE49-F238E27FC236}">
                <a16:creationId xmlns:a16="http://schemas.microsoft.com/office/drawing/2014/main" id="{45CBE9E4-8EE5-AC4A-95C2-C39BE2DDD40B}"/>
              </a:ext>
            </a:extLst>
          </p:cNvPr>
          <p:cNvSpPr/>
          <p:nvPr/>
        </p:nvSpPr>
        <p:spPr>
          <a:xfrm>
            <a:off x="667869" y="3005628"/>
            <a:ext cx="7718611" cy="654424"/>
          </a:xfrm>
          <a:prstGeom prst="flowChartAlternateProcess">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514350" lvl="1" indent="-514350">
              <a:buFont typeface="+mj-lt"/>
              <a:buAutoNum type="arabicPeriod" startAt="2"/>
            </a:pPr>
            <a:r>
              <a:rPr lang="de-CH" sz="2800" b="1" dirty="0">
                <a:solidFill>
                  <a:schemeClr val="tx1"/>
                </a:solidFill>
              </a:rPr>
              <a:t>Konzept FAIR Data</a:t>
            </a:r>
          </a:p>
        </p:txBody>
      </p:sp>
      <p:sp>
        <p:nvSpPr>
          <p:cNvPr id="8" name="Alternativer Prozess 7">
            <a:extLst>
              <a:ext uri="{FF2B5EF4-FFF2-40B4-BE49-F238E27FC236}">
                <a16:creationId xmlns:a16="http://schemas.microsoft.com/office/drawing/2014/main" id="{DD59CB5B-C8C6-F949-9CE1-730983D673B2}"/>
              </a:ext>
            </a:extLst>
          </p:cNvPr>
          <p:cNvSpPr/>
          <p:nvPr/>
        </p:nvSpPr>
        <p:spPr>
          <a:xfrm>
            <a:off x="667869" y="3806287"/>
            <a:ext cx="7718611" cy="654424"/>
          </a:xfrm>
          <a:prstGeom prst="flowChartAlternateProcess">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514350" lvl="1" indent="-514350">
              <a:buFont typeface="+mj-lt"/>
              <a:buAutoNum type="arabicPeriod" startAt="3"/>
            </a:pPr>
            <a:r>
              <a:rPr lang="de-CH" sz="2800" b="1" dirty="0">
                <a:solidFill>
                  <a:schemeClr val="tx1"/>
                </a:solidFill>
              </a:rPr>
              <a:t>Beitrag der SAGW</a:t>
            </a:r>
          </a:p>
        </p:txBody>
      </p:sp>
    </p:spTree>
    <p:extLst>
      <p:ext uri="{BB962C8B-B14F-4D97-AF65-F5344CB8AC3E}">
        <p14:creationId xmlns:p14="http://schemas.microsoft.com/office/powerpoint/2010/main" val="301814141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feld 7"/>
          <p:cNvSpPr txBox="1"/>
          <p:nvPr/>
        </p:nvSpPr>
        <p:spPr>
          <a:xfrm>
            <a:off x="339635" y="687978"/>
            <a:ext cx="1412438" cy="369332"/>
          </a:xfrm>
          <a:prstGeom prst="rect">
            <a:avLst/>
          </a:prstGeom>
          <a:noFill/>
        </p:spPr>
        <p:txBody>
          <a:bodyPr wrap="none" rtlCol="0">
            <a:spAutoFit/>
          </a:bodyPr>
          <a:lstStyle/>
          <a:p>
            <a:r>
              <a:rPr lang="de-CH" dirty="0"/>
              <a:t>1. Open Data</a:t>
            </a:r>
          </a:p>
        </p:txBody>
      </p:sp>
      <p:sp>
        <p:nvSpPr>
          <p:cNvPr id="9" name="Foliennummernplatzhalter 1">
            <a:extLst>
              <a:ext uri="{FF2B5EF4-FFF2-40B4-BE49-F238E27FC236}">
                <a16:creationId xmlns:a16="http://schemas.microsoft.com/office/drawing/2014/main" id="{FE98C5ED-14AD-494E-8928-F68B04DE632B}"/>
              </a:ext>
            </a:extLst>
          </p:cNvPr>
          <p:cNvSpPr>
            <a:spLocks noGrp="1"/>
          </p:cNvSpPr>
          <p:nvPr>
            <p:ph type="sldNum" sz="quarter" idx="4"/>
          </p:nvPr>
        </p:nvSpPr>
        <p:spPr>
          <a:xfrm>
            <a:off x="6877985" y="6355404"/>
            <a:ext cx="2057400" cy="365125"/>
          </a:xfrm>
        </p:spPr>
        <p:txBody>
          <a:bodyPr/>
          <a:lstStyle/>
          <a:p>
            <a:pPr>
              <a:tabLst>
                <a:tab pos="1865313" algn="r"/>
              </a:tabLst>
            </a:pPr>
            <a:r>
              <a:rPr lang="de-CH"/>
              <a:t>	2. November 2018</a:t>
            </a:r>
          </a:p>
          <a:p>
            <a:pPr>
              <a:tabLst>
                <a:tab pos="1865313" algn="r"/>
              </a:tabLst>
            </a:pPr>
            <a:r>
              <a:rPr lang="de-CH"/>
              <a:t>	</a:t>
            </a:r>
            <a:fld id="{5253FE61-A849-8C4C-8BD0-5558CA0A0F0A}" type="slidenum">
              <a:rPr lang="de-CH" smtClean="0"/>
              <a:pPr>
                <a:tabLst>
                  <a:tab pos="1865313" algn="r"/>
                </a:tabLst>
              </a:pPr>
              <a:t>4</a:t>
            </a:fld>
            <a:endParaRPr lang="de-CH" dirty="0"/>
          </a:p>
        </p:txBody>
      </p:sp>
      <p:sp>
        <p:nvSpPr>
          <p:cNvPr id="10" name="Fußzeilenplatzhalter 2">
            <a:extLst>
              <a:ext uri="{FF2B5EF4-FFF2-40B4-BE49-F238E27FC236}">
                <a16:creationId xmlns:a16="http://schemas.microsoft.com/office/drawing/2014/main" id="{F5965CD0-73D5-1B40-B22D-1D23A432EE96}"/>
              </a:ext>
            </a:extLst>
          </p:cNvPr>
          <p:cNvSpPr>
            <a:spLocks noGrp="1"/>
          </p:cNvSpPr>
          <p:nvPr>
            <p:ph type="ftr" sz="quarter" idx="3"/>
          </p:nvPr>
        </p:nvSpPr>
        <p:spPr>
          <a:xfrm>
            <a:off x="3582790" y="6355404"/>
            <a:ext cx="2690191" cy="281538"/>
          </a:xfrm>
        </p:spPr>
        <p:txBody>
          <a:bodyPr/>
          <a:lstStyle/>
          <a:p>
            <a:r>
              <a:rPr lang="de-DE" sz="1200" dirty="0">
                <a:solidFill>
                  <a:schemeClr val="tx1">
                    <a:tint val="75000"/>
                  </a:schemeClr>
                </a:solidFill>
                <a:latin typeface="+mn-lt"/>
              </a:rPr>
              <a:t> Tagung Open und FAIR Data</a:t>
            </a:r>
          </a:p>
        </p:txBody>
      </p:sp>
      <p:sp>
        <p:nvSpPr>
          <p:cNvPr id="11" name="Textfeld 10">
            <a:extLst>
              <a:ext uri="{FF2B5EF4-FFF2-40B4-BE49-F238E27FC236}">
                <a16:creationId xmlns:a16="http://schemas.microsoft.com/office/drawing/2014/main" id="{4F718797-4F51-EE46-866C-B8F15D305B9D}"/>
              </a:ext>
            </a:extLst>
          </p:cNvPr>
          <p:cNvSpPr txBox="1"/>
          <p:nvPr/>
        </p:nvSpPr>
        <p:spPr>
          <a:xfrm>
            <a:off x="339634" y="1564053"/>
            <a:ext cx="7576457" cy="400110"/>
          </a:xfrm>
          <a:prstGeom prst="rect">
            <a:avLst/>
          </a:prstGeom>
          <a:noFill/>
        </p:spPr>
        <p:txBody>
          <a:bodyPr wrap="square" rtlCol="0">
            <a:spAutoFit/>
          </a:bodyPr>
          <a:lstStyle/>
          <a:p>
            <a:r>
              <a:rPr lang="de-CH" sz="2000" b="1" dirty="0"/>
              <a:t>Open Data: schillernder Begriff mit vielen Implikationen</a:t>
            </a:r>
          </a:p>
        </p:txBody>
      </p:sp>
      <p:pic>
        <p:nvPicPr>
          <p:cNvPr id="13" name="Grafik 12">
            <a:extLst>
              <a:ext uri="{FF2B5EF4-FFF2-40B4-BE49-F238E27FC236}">
                <a16:creationId xmlns:a16="http://schemas.microsoft.com/office/drawing/2014/main" id="{3D0038F8-5653-FD4C-8C34-5ED6B44F1C15}"/>
              </a:ext>
            </a:extLst>
          </p:cNvPr>
          <p:cNvPicPr>
            <a:picLocks noChangeAspect="1"/>
          </p:cNvPicPr>
          <p:nvPr/>
        </p:nvPicPr>
        <p:blipFill>
          <a:blip r:embed="rId2"/>
          <a:stretch>
            <a:fillRect/>
          </a:stretch>
        </p:blipFill>
        <p:spPr>
          <a:xfrm>
            <a:off x="1305253" y="2171951"/>
            <a:ext cx="6134100" cy="3276600"/>
          </a:xfrm>
          <a:prstGeom prst="rect">
            <a:avLst/>
          </a:prstGeom>
        </p:spPr>
      </p:pic>
      <p:sp>
        <p:nvSpPr>
          <p:cNvPr id="14" name="Textfeld 13">
            <a:extLst>
              <a:ext uri="{FF2B5EF4-FFF2-40B4-BE49-F238E27FC236}">
                <a16:creationId xmlns:a16="http://schemas.microsoft.com/office/drawing/2014/main" id="{8FAD0621-2352-DC4E-B62D-C011F2FBD665}"/>
              </a:ext>
            </a:extLst>
          </p:cNvPr>
          <p:cNvSpPr txBox="1"/>
          <p:nvPr/>
        </p:nvSpPr>
        <p:spPr>
          <a:xfrm>
            <a:off x="578069" y="5580992"/>
            <a:ext cx="7646389" cy="369332"/>
          </a:xfrm>
          <a:prstGeom prst="rect">
            <a:avLst/>
          </a:prstGeom>
          <a:noFill/>
        </p:spPr>
        <p:txBody>
          <a:bodyPr wrap="none" rtlCol="0">
            <a:spAutoFit/>
          </a:bodyPr>
          <a:lstStyle/>
          <a:p>
            <a:r>
              <a:rPr lang="de-CH" dirty="0"/>
              <a:t>Bild: </a:t>
            </a:r>
            <a:r>
              <a:rPr lang="de-CH" dirty="0">
                <a:hlinkClick r:id="rId3"/>
              </a:rPr>
              <a:t>https://utlib.ut.ee/en/international-seminar-open-research-data</a:t>
            </a:r>
            <a:r>
              <a:rPr lang="de-CH" dirty="0"/>
              <a:t> CC-BY 4.0</a:t>
            </a:r>
          </a:p>
        </p:txBody>
      </p:sp>
    </p:spTree>
    <p:extLst>
      <p:ext uri="{BB962C8B-B14F-4D97-AF65-F5344CB8AC3E}">
        <p14:creationId xmlns:p14="http://schemas.microsoft.com/office/powerpoint/2010/main" val="76403493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nummernplatzhalter 1">
            <a:extLst>
              <a:ext uri="{FF2B5EF4-FFF2-40B4-BE49-F238E27FC236}">
                <a16:creationId xmlns:a16="http://schemas.microsoft.com/office/drawing/2014/main" id="{267C51DA-0AEF-894D-93AA-5992A1553A3C}"/>
              </a:ext>
            </a:extLst>
          </p:cNvPr>
          <p:cNvSpPr>
            <a:spLocks noGrp="1"/>
          </p:cNvSpPr>
          <p:nvPr>
            <p:ph type="sldNum" sz="quarter" idx="4"/>
          </p:nvPr>
        </p:nvSpPr>
        <p:spPr/>
        <p:txBody>
          <a:bodyPr/>
          <a:lstStyle/>
          <a:p>
            <a:pPr>
              <a:tabLst>
                <a:tab pos="1865313" algn="r"/>
              </a:tabLst>
            </a:pPr>
            <a:r>
              <a:rPr lang="de-CH"/>
              <a:t>	2. November 2018</a:t>
            </a:r>
          </a:p>
          <a:p>
            <a:pPr>
              <a:tabLst>
                <a:tab pos="1865313" algn="r"/>
              </a:tabLst>
            </a:pPr>
            <a:r>
              <a:rPr lang="de-CH"/>
              <a:t>	</a:t>
            </a:r>
            <a:fld id="{5253FE61-A849-8C4C-8BD0-5558CA0A0F0A}" type="slidenum">
              <a:rPr lang="de-CH" smtClean="0"/>
              <a:pPr>
                <a:tabLst>
                  <a:tab pos="1865313" algn="r"/>
                </a:tabLst>
              </a:pPr>
              <a:t>5</a:t>
            </a:fld>
            <a:endParaRPr lang="de-CH" dirty="0"/>
          </a:p>
        </p:txBody>
      </p:sp>
      <p:sp>
        <p:nvSpPr>
          <p:cNvPr id="3" name="Fußzeilenplatzhalter 2">
            <a:extLst>
              <a:ext uri="{FF2B5EF4-FFF2-40B4-BE49-F238E27FC236}">
                <a16:creationId xmlns:a16="http://schemas.microsoft.com/office/drawing/2014/main" id="{D5F98C1E-15BA-C543-B25B-279E43695407}"/>
              </a:ext>
            </a:extLst>
          </p:cNvPr>
          <p:cNvSpPr>
            <a:spLocks noGrp="1"/>
          </p:cNvSpPr>
          <p:nvPr>
            <p:ph type="ftr" sz="quarter" idx="3"/>
          </p:nvPr>
        </p:nvSpPr>
        <p:spPr/>
        <p:txBody>
          <a:bodyPr/>
          <a:lstStyle/>
          <a:p>
            <a:r>
              <a:rPr lang="de-DE" sz="1200">
                <a:solidFill>
                  <a:schemeClr val="tx1">
                    <a:tint val="75000"/>
                  </a:schemeClr>
                </a:solidFill>
                <a:latin typeface="+mn-lt"/>
              </a:rPr>
              <a:t> Tagung Open und FAIR Data</a:t>
            </a:r>
            <a:endParaRPr lang="de-DE" sz="1200" dirty="0">
              <a:solidFill>
                <a:schemeClr val="tx1">
                  <a:tint val="75000"/>
                </a:schemeClr>
              </a:solidFill>
              <a:latin typeface="+mn-lt"/>
            </a:endParaRPr>
          </a:p>
        </p:txBody>
      </p:sp>
      <p:sp>
        <p:nvSpPr>
          <p:cNvPr id="5" name="Textfeld 4">
            <a:extLst>
              <a:ext uri="{FF2B5EF4-FFF2-40B4-BE49-F238E27FC236}">
                <a16:creationId xmlns:a16="http://schemas.microsoft.com/office/drawing/2014/main" id="{065377CC-EBF4-F44F-985A-617C359CD606}"/>
              </a:ext>
            </a:extLst>
          </p:cNvPr>
          <p:cNvSpPr txBox="1"/>
          <p:nvPr/>
        </p:nvSpPr>
        <p:spPr>
          <a:xfrm>
            <a:off x="339634" y="2412551"/>
            <a:ext cx="4301627" cy="369332"/>
          </a:xfrm>
          <a:prstGeom prst="rect">
            <a:avLst/>
          </a:prstGeom>
          <a:noFill/>
        </p:spPr>
        <p:txBody>
          <a:bodyPr wrap="none" rtlCol="0">
            <a:spAutoFit/>
          </a:bodyPr>
          <a:lstStyle/>
          <a:p>
            <a:r>
              <a:rPr lang="de-CH" dirty="0"/>
              <a:t>Gängige Definition nach </a:t>
            </a:r>
            <a:r>
              <a:rPr lang="de-CH" dirty="0" err="1"/>
              <a:t>opendefinition.org</a:t>
            </a:r>
            <a:r>
              <a:rPr lang="de-CH" dirty="0"/>
              <a:t>:</a:t>
            </a:r>
          </a:p>
        </p:txBody>
      </p:sp>
      <p:pic>
        <p:nvPicPr>
          <p:cNvPr id="7" name="Grafik 6">
            <a:extLst>
              <a:ext uri="{FF2B5EF4-FFF2-40B4-BE49-F238E27FC236}">
                <a16:creationId xmlns:a16="http://schemas.microsoft.com/office/drawing/2014/main" id="{AD25C7BE-15E5-AA41-95F3-3683FBB606F6}"/>
              </a:ext>
            </a:extLst>
          </p:cNvPr>
          <p:cNvPicPr>
            <a:picLocks noChangeAspect="1"/>
          </p:cNvPicPr>
          <p:nvPr/>
        </p:nvPicPr>
        <p:blipFill>
          <a:blip r:embed="rId2"/>
          <a:stretch>
            <a:fillRect/>
          </a:stretch>
        </p:blipFill>
        <p:spPr>
          <a:xfrm>
            <a:off x="339634" y="5288493"/>
            <a:ext cx="7645400" cy="660400"/>
          </a:xfrm>
          <a:prstGeom prst="rect">
            <a:avLst/>
          </a:prstGeom>
        </p:spPr>
      </p:pic>
      <p:sp>
        <p:nvSpPr>
          <p:cNvPr id="8" name="Textfeld 7">
            <a:extLst>
              <a:ext uri="{FF2B5EF4-FFF2-40B4-BE49-F238E27FC236}">
                <a16:creationId xmlns:a16="http://schemas.microsoft.com/office/drawing/2014/main" id="{EAFA7B2F-936A-E44A-94A8-F07F5BFEF29A}"/>
              </a:ext>
            </a:extLst>
          </p:cNvPr>
          <p:cNvSpPr txBox="1"/>
          <p:nvPr/>
        </p:nvSpPr>
        <p:spPr>
          <a:xfrm>
            <a:off x="308104" y="4972586"/>
            <a:ext cx="2754793" cy="369332"/>
          </a:xfrm>
          <a:prstGeom prst="rect">
            <a:avLst/>
          </a:prstGeom>
          <a:noFill/>
        </p:spPr>
        <p:txBody>
          <a:bodyPr wrap="none" rtlCol="0">
            <a:spAutoFit/>
          </a:bodyPr>
          <a:lstStyle/>
          <a:p>
            <a:r>
              <a:rPr lang="de-CH" dirty="0">
                <a:hlinkClick r:id="rId3"/>
              </a:rPr>
              <a:t>https://opendefinition.org/</a:t>
            </a:r>
            <a:endParaRPr lang="de-CH" dirty="0"/>
          </a:p>
        </p:txBody>
      </p:sp>
      <p:sp>
        <p:nvSpPr>
          <p:cNvPr id="9" name="Textfeld 8">
            <a:extLst>
              <a:ext uri="{FF2B5EF4-FFF2-40B4-BE49-F238E27FC236}">
                <a16:creationId xmlns:a16="http://schemas.microsoft.com/office/drawing/2014/main" id="{9C408747-2894-6642-A9FA-C5F6534DFFE2}"/>
              </a:ext>
            </a:extLst>
          </p:cNvPr>
          <p:cNvSpPr txBox="1"/>
          <p:nvPr/>
        </p:nvSpPr>
        <p:spPr>
          <a:xfrm>
            <a:off x="308104" y="1575153"/>
            <a:ext cx="6759286" cy="400110"/>
          </a:xfrm>
          <a:prstGeom prst="rect">
            <a:avLst/>
          </a:prstGeom>
          <a:noFill/>
        </p:spPr>
        <p:txBody>
          <a:bodyPr wrap="none" rtlCol="0">
            <a:spAutoFit/>
          </a:bodyPr>
          <a:lstStyle/>
          <a:p>
            <a:r>
              <a:rPr lang="de-CH" sz="2000" b="1" dirty="0"/>
              <a:t>Open Data: Beschreibt das Verhältnis von Daten und Inhalten </a:t>
            </a:r>
          </a:p>
        </p:txBody>
      </p:sp>
      <p:sp>
        <p:nvSpPr>
          <p:cNvPr id="10" name="Textfeld 9">
            <a:extLst>
              <a:ext uri="{FF2B5EF4-FFF2-40B4-BE49-F238E27FC236}">
                <a16:creationId xmlns:a16="http://schemas.microsoft.com/office/drawing/2014/main" id="{90D51054-E62C-B04B-8173-68C0CC1A4600}"/>
              </a:ext>
            </a:extLst>
          </p:cNvPr>
          <p:cNvSpPr txBox="1"/>
          <p:nvPr/>
        </p:nvSpPr>
        <p:spPr>
          <a:xfrm>
            <a:off x="339635" y="687978"/>
            <a:ext cx="1412438" cy="369332"/>
          </a:xfrm>
          <a:prstGeom prst="rect">
            <a:avLst/>
          </a:prstGeom>
          <a:noFill/>
        </p:spPr>
        <p:txBody>
          <a:bodyPr wrap="none" rtlCol="0">
            <a:spAutoFit/>
          </a:bodyPr>
          <a:lstStyle/>
          <a:p>
            <a:r>
              <a:rPr lang="de-CH" dirty="0"/>
              <a:t>1. Open Data</a:t>
            </a:r>
          </a:p>
        </p:txBody>
      </p:sp>
      <p:pic>
        <p:nvPicPr>
          <p:cNvPr id="11" name="Grafik 10">
            <a:extLst>
              <a:ext uri="{FF2B5EF4-FFF2-40B4-BE49-F238E27FC236}">
                <a16:creationId xmlns:a16="http://schemas.microsoft.com/office/drawing/2014/main" id="{2897E423-9187-A243-BE78-A9CD97285D8F}"/>
              </a:ext>
            </a:extLst>
          </p:cNvPr>
          <p:cNvPicPr>
            <a:picLocks noChangeAspect="1"/>
          </p:cNvPicPr>
          <p:nvPr/>
        </p:nvPicPr>
        <p:blipFill>
          <a:blip r:embed="rId4"/>
          <a:stretch>
            <a:fillRect/>
          </a:stretch>
        </p:blipFill>
        <p:spPr>
          <a:xfrm>
            <a:off x="426385" y="2879488"/>
            <a:ext cx="8509000" cy="1155700"/>
          </a:xfrm>
          <a:prstGeom prst="rect">
            <a:avLst/>
          </a:prstGeom>
        </p:spPr>
      </p:pic>
    </p:spTree>
    <p:extLst>
      <p:ext uri="{BB962C8B-B14F-4D97-AF65-F5344CB8AC3E}">
        <p14:creationId xmlns:p14="http://schemas.microsoft.com/office/powerpoint/2010/main" val="183203861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nummernplatzhalter 1">
            <a:extLst>
              <a:ext uri="{FF2B5EF4-FFF2-40B4-BE49-F238E27FC236}">
                <a16:creationId xmlns:a16="http://schemas.microsoft.com/office/drawing/2014/main" id="{4E4E7DDF-DB12-2E42-B635-72F6F7F63113}"/>
              </a:ext>
            </a:extLst>
          </p:cNvPr>
          <p:cNvSpPr>
            <a:spLocks noGrp="1"/>
          </p:cNvSpPr>
          <p:nvPr>
            <p:ph type="sldNum" sz="quarter" idx="4"/>
          </p:nvPr>
        </p:nvSpPr>
        <p:spPr/>
        <p:txBody>
          <a:bodyPr/>
          <a:lstStyle/>
          <a:p>
            <a:pPr>
              <a:tabLst>
                <a:tab pos="1865313" algn="r"/>
              </a:tabLst>
            </a:pPr>
            <a:r>
              <a:rPr lang="de-CH"/>
              <a:t>	2. November 2018</a:t>
            </a:r>
          </a:p>
          <a:p>
            <a:pPr>
              <a:tabLst>
                <a:tab pos="1865313" algn="r"/>
              </a:tabLst>
            </a:pPr>
            <a:r>
              <a:rPr lang="de-CH"/>
              <a:t>	</a:t>
            </a:r>
            <a:fld id="{5253FE61-A849-8C4C-8BD0-5558CA0A0F0A}" type="slidenum">
              <a:rPr lang="de-CH" smtClean="0"/>
              <a:pPr>
                <a:tabLst>
                  <a:tab pos="1865313" algn="r"/>
                </a:tabLst>
              </a:pPr>
              <a:t>6</a:t>
            </a:fld>
            <a:endParaRPr lang="de-CH" dirty="0"/>
          </a:p>
        </p:txBody>
      </p:sp>
      <p:sp>
        <p:nvSpPr>
          <p:cNvPr id="3" name="Fußzeilenplatzhalter 2">
            <a:extLst>
              <a:ext uri="{FF2B5EF4-FFF2-40B4-BE49-F238E27FC236}">
                <a16:creationId xmlns:a16="http://schemas.microsoft.com/office/drawing/2014/main" id="{42885125-5746-DA4D-B9B6-D9D5FBBA94E0}"/>
              </a:ext>
            </a:extLst>
          </p:cNvPr>
          <p:cNvSpPr>
            <a:spLocks noGrp="1"/>
          </p:cNvSpPr>
          <p:nvPr>
            <p:ph type="ftr" sz="quarter" idx="3"/>
          </p:nvPr>
        </p:nvSpPr>
        <p:spPr/>
        <p:txBody>
          <a:bodyPr/>
          <a:lstStyle/>
          <a:p>
            <a:r>
              <a:rPr lang="de-DE" sz="1200">
                <a:solidFill>
                  <a:schemeClr val="tx1">
                    <a:tint val="75000"/>
                  </a:schemeClr>
                </a:solidFill>
                <a:latin typeface="+mn-lt"/>
              </a:rPr>
              <a:t> Tagung Open und FAIR Data</a:t>
            </a:r>
            <a:endParaRPr lang="de-DE" sz="1200" dirty="0">
              <a:solidFill>
                <a:schemeClr val="tx1">
                  <a:tint val="75000"/>
                </a:schemeClr>
              </a:solidFill>
              <a:latin typeface="+mn-lt"/>
            </a:endParaRPr>
          </a:p>
        </p:txBody>
      </p:sp>
      <p:sp>
        <p:nvSpPr>
          <p:cNvPr id="4" name="Textfeld 3">
            <a:extLst>
              <a:ext uri="{FF2B5EF4-FFF2-40B4-BE49-F238E27FC236}">
                <a16:creationId xmlns:a16="http://schemas.microsoft.com/office/drawing/2014/main" id="{DC222399-42C3-E74F-99DA-5AE81BAA4762}"/>
              </a:ext>
            </a:extLst>
          </p:cNvPr>
          <p:cNvSpPr txBox="1"/>
          <p:nvPr/>
        </p:nvSpPr>
        <p:spPr>
          <a:xfrm>
            <a:off x="339635" y="687978"/>
            <a:ext cx="1412438" cy="369332"/>
          </a:xfrm>
          <a:prstGeom prst="rect">
            <a:avLst/>
          </a:prstGeom>
          <a:noFill/>
        </p:spPr>
        <p:txBody>
          <a:bodyPr wrap="none" rtlCol="0">
            <a:spAutoFit/>
          </a:bodyPr>
          <a:lstStyle/>
          <a:p>
            <a:r>
              <a:rPr lang="de-CH" dirty="0"/>
              <a:t>1. Open Data</a:t>
            </a:r>
          </a:p>
        </p:txBody>
      </p:sp>
      <p:sp>
        <p:nvSpPr>
          <p:cNvPr id="5" name="Textfeld 4">
            <a:extLst>
              <a:ext uri="{FF2B5EF4-FFF2-40B4-BE49-F238E27FC236}">
                <a16:creationId xmlns:a16="http://schemas.microsoft.com/office/drawing/2014/main" id="{9BA0473F-F70C-C444-89AC-9E210E12DA83}"/>
              </a:ext>
            </a:extLst>
          </p:cNvPr>
          <p:cNvSpPr txBox="1"/>
          <p:nvPr/>
        </p:nvSpPr>
        <p:spPr>
          <a:xfrm>
            <a:off x="339635" y="1189110"/>
            <a:ext cx="6727419" cy="400110"/>
          </a:xfrm>
          <a:prstGeom prst="rect">
            <a:avLst/>
          </a:prstGeom>
          <a:noFill/>
        </p:spPr>
        <p:txBody>
          <a:bodyPr wrap="none" rtlCol="0">
            <a:spAutoFit/>
          </a:bodyPr>
          <a:lstStyle/>
          <a:p>
            <a:r>
              <a:rPr lang="de-CH" sz="2000" dirty="0"/>
              <a:t>Open Data als Bestandteil eines ganzen Open Science-Systems:</a:t>
            </a:r>
          </a:p>
        </p:txBody>
      </p:sp>
      <p:pic>
        <p:nvPicPr>
          <p:cNvPr id="8" name="Grafik 7">
            <a:extLst>
              <a:ext uri="{FF2B5EF4-FFF2-40B4-BE49-F238E27FC236}">
                <a16:creationId xmlns:a16="http://schemas.microsoft.com/office/drawing/2014/main" id="{8C908EAB-E405-BA43-AC02-B786EECB760F}"/>
              </a:ext>
            </a:extLst>
          </p:cNvPr>
          <p:cNvPicPr>
            <a:picLocks noChangeAspect="1"/>
          </p:cNvPicPr>
          <p:nvPr/>
        </p:nvPicPr>
        <p:blipFill>
          <a:blip r:embed="rId2"/>
          <a:stretch>
            <a:fillRect/>
          </a:stretch>
        </p:blipFill>
        <p:spPr>
          <a:xfrm>
            <a:off x="224175" y="1634361"/>
            <a:ext cx="7598427" cy="4189133"/>
          </a:xfrm>
          <a:prstGeom prst="rect">
            <a:avLst/>
          </a:prstGeom>
        </p:spPr>
      </p:pic>
      <p:sp>
        <p:nvSpPr>
          <p:cNvPr id="9" name="Rechteck 8">
            <a:extLst>
              <a:ext uri="{FF2B5EF4-FFF2-40B4-BE49-F238E27FC236}">
                <a16:creationId xmlns:a16="http://schemas.microsoft.com/office/drawing/2014/main" id="{E138B586-982A-6341-B1B5-5EBC40464115}"/>
              </a:ext>
            </a:extLst>
          </p:cNvPr>
          <p:cNvSpPr/>
          <p:nvPr/>
        </p:nvSpPr>
        <p:spPr>
          <a:xfrm>
            <a:off x="339635" y="5862961"/>
            <a:ext cx="7493875" cy="246221"/>
          </a:xfrm>
          <a:prstGeom prst="rect">
            <a:avLst/>
          </a:prstGeom>
        </p:spPr>
        <p:txBody>
          <a:bodyPr wrap="square">
            <a:spAutoFit/>
          </a:bodyPr>
          <a:lstStyle/>
          <a:p>
            <a:r>
              <a:rPr lang="de-CH" sz="1000" dirty="0"/>
              <a:t>Bild: </a:t>
            </a:r>
            <a:r>
              <a:rPr lang="de-CH" sz="1000" dirty="0" err="1"/>
              <a:t>Knoth</a:t>
            </a:r>
            <a:r>
              <a:rPr lang="de-CH" sz="1000" dirty="0"/>
              <a:t>, Petr; </a:t>
            </a:r>
            <a:r>
              <a:rPr lang="de-CH" sz="1000" dirty="0" err="1"/>
              <a:t>Pontika</a:t>
            </a:r>
            <a:r>
              <a:rPr lang="de-CH" sz="1000" dirty="0"/>
              <a:t>, Nancy (2015): Open Science </a:t>
            </a:r>
            <a:r>
              <a:rPr lang="de-CH" sz="1000" dirty="0" err="1"/>
              <a:t>Taxonomy</a:t>
            </a:r>
            <a:r>
              <a:rPr lang="de-CH" sz="1000" dirty="0"/>
              <a:t>. </a:t>
            </a:r>
            <a:r>
              <a:rPr lang="de-CH" sz="1000" dirty="0" err="1"/>
              <a:t>figshare</a:t>
            </a:r>
            <a:r>
              <a:rPr lang="de-CH" sz="1000" dirty="0"/>
              <a:t>. </a:t>
            </a:r>
            <a:r>
              <a:rPr lang="de-CH" sz="1000" dirty="0" err="1"/>
              <a:t>Figure</a:t>
            </a:r>
            <a:r>
              <a:rPr lang="de-CH" sz="1000" dirty="0"/>
              <a:t>. </a:t>
            </a:r>
            <a:r>
              <a:rPr lang="de-CH" sz="1000" dirty="0">
                <a:solidFill>
                  <a:srgbClr val="000000"/>
                </a:solidFill>
                <a:latin typeface="Helvetica" pitchFamily="2" charset="0"/>
                <a:hlinkClick r:id="rId3"/>
              </a:rPr>
              <a:t>https://doi.org/10.6084/m9.figshare.1508606.v3</a:t>
            </a:r>
            <a:endParaRPr lang="de-CH" sz="1000" dirty="0"/>
          </a:p>
        </p:txBody>
      </p:sp>
      <p:sp>
        <p:nvSpPr>
          <p:cNvPr id="10" name="Rahmen 9">
            <a:extLst>
              <a:ext uri="{FF2B5EF4-FFF2-40B4-BE49-F238E27FC236}">
                <a16:creationId xmlns:a16="http://schemas.microsoft.com/office/drawing/2014/main" id="{7938D64C-50F1-434E-A387-10319F1AAB75}"/>
              </a:ext>
            </a:extLst>
          </p:cNvPr>
          <p:cNvSpPr/>
          <p:nvPr/>
        </p:nvSpPr>
        <p:spPr>
          <a:xfrm>
            <a:off x="2490951" y="2806262"/>
            <a:ext cx="788276" cy="346842"/>
          </a:xfrm>
          <a:prstGeom prst="fram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solidFill>
                <a:schemeClr val="tx1"/>
              </a:solidFill>
            </a:endParaRPr>
          </a:p>
        </p:txBody>
      </p:sp>
      <p:sp>
        <p:nvSpPr>
          <p:cNvPr id="7" name="Rechteck 6">
            <a:extLst>
              <a:ext uri="{FF2B5EF4-FFF2-40B4-BE49-F238E27FC236}">
                <a16:creationId xmlns:a16="http://schemas.microsoft.com/office/drawing/2014/main" id="{3D9DCD4D-3E4D-2844-9C93-8DCCCBDA8EBC}"/>
              </a:ext>
            </a:extLst>
          </p:cNvPr>
          <p:cNvSpPr/>
          <p:nvPr/>
        </p:nvSpPr>
        <p:spPr>
          <a:xfrm>
            <a:off x="5160579" y="2585545"/>
            <a:ext cx="1324304" cy="843455"/>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p>
        </p:txBody>
      </p:sp>
    </p:spTree>
    <p:extLst>
      <p:ext uri="{BB962C8B-B14F-4D97-AF65-F5344CB8AC3E}">
        <p14:creationId xmlns:p14="http://schemas.microsoft.com/office/powerpoint/2010/main" val="118938202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nummernplatzhalter 1">
            <a:extLst>
              <a:ext uri="{FF2B5EF4-FFF2-40B4-BE49-F238E27FC236}">
                <a16:creationId xmlns:a16="http://schemas.microsoft.com/office/drawing/2014/main" id="{53EDE9FD-14AC-A64F-973B-D5AE4902E6C1}"/>
              </a:ext>
            </a:extLst>
          </p:cNvPr>
          <p:cNvSpPr>
            <a:spLocks noGrp="1"/>
          </p:cNvSpPr>
          <p:nvPr>
            <p:ph type="sldNum" sz="quarter" idx="4"/>
          </p:nvPr>
        </p:nvSpPr>
        <p:spPr/>
        <p:txBody>
          <a:bodyPr/>
          <a:lstStyle/>
          <a:p>
            <a:pPr>
              <a:tabLst>
                <a:tab pos="1865313" algn="r"/>
              </a:tabLst>
            </a:pPr>
            <a:r>
              <a:rPr lang="de-CH"/>
              <a:t>	2. November 2018</a:t>
            </a:r>
          </a:p>
          <a:p>
            <a:pPr>
              <a:tabLst>
                <a:tab pos="1865313" algn="r"/>
              </a:tabLst>
            </a:pPr>
            <a:r>
              <a:rPr lang="de-CH"/>
              <a:t>	</a:t>
            </a:r>
            <a:fld id="{5253FE61-A849-8C4C-8BD0-5558CA0A0F0A}" type="slidenum">
              <a:rPr lang="de-CH" smtClean="0"/>
              <a:pPr>
                <a:tabLst>
                  <a:tab pos="1865313" algn="r"/>
                </a:tabLst>
              </a:pPr>
              <a:t>7</a:t>
            </a:fld>
            <a:endParaRPr lang="de-CH" dirty="0"/>
          </a:p>
        </p:txBody>
      </p:sp>
      <p:sp>
        <p:nvSpPr>
          <p:cNvPr id="3" name="Fußzeilenplatzhalter 2">
            <a:extLst>
              <a:ext uri="{FF2B5EF4-FFF2-40B4-BE49-F238E27FC236}">
                <a16:creationId xmlns:a16="http://schemas.microsoft.com/office/drawing/2014/main" id="{D5BDCEBC-5B28-7647-9C0B-2FABC26B861E}"/>
              </a:ext>
            </a:extLst>
          </p:cNvPr>
          <p:cNvSpPr>
            <a:spLocks noGrp="1"/>
          </p:cNvSpPr>
          <p:nvPr>
            <p:ph type="ftr" sz="quarter" idx="3"/>
          </p:nvPr>
        </p:nvSpPr>
        <p:spPr/>
        <p:txBody>
          <a:bodyPr/>
          <a:lstStyle/>
          <a:p>
            <a:r>
              <a:rPr lang="de-DE" sz="1200">
                <a:solidFill>
                  <a:schemeClr val="tx1">
                    <a:tint val="75000"/>
                  </a:schemeClr>
                </a:solidFill>
                <a:latin typeface="+mn-lt"/>
              </a:rPr>
              <a:t> Tagung Open und FAIR Data</a:t>
            </a:r>
            <a:endParaRPr lang="de-DE" sz="1200" dirty="0">
              <a:solidFill>
                <a:schemeClr val="tx1">
                  <a:tint val="75000"/>
                </a:schemeClr>
              </a:solidFill>
              <a:latin typeface="+mn-lt"/>
            </a:endParaRPr>
          </a:p>
        </p:txBody>
      </p:sp>
      <p:sp>
        <p:nvSpPr>
          <p:cNvPr id="4" name="Textfeld 3">
            <a:extLst>
              <a:ext uri="{FF2B5EF4-FFF2-40B4-BE49-F238E27FC236}">
                <a16:creationId xmlns:a16="http://schemas.microsoft.com/office/drawing/2014/main" id="{F8607966-5F4C-E54A-92AC-F548C36C21B0}"/>
              </a:ext>
            </a:extLst>
          </p:cNvPr>
          <p:cNvSpPr txBox="1"/>
          <p:nvPr/>
        </p:nvSpPr>
        <p:spPr>
          <a:xfrm>
            <a:off x="339635" y="1436438"/>
            <a:ext cx="5952399" cy="400110"/>
          </a:xfrm>
          <a:prstGeom prst="rect">
            <a:avLst/>
          </a:prstGeom>
          <a:noFill/>
        </p:spPr>
        <p:txBody>
          <a:bodyPr wrap="none" rtlCol="0">
            <a:spAutoFit/>
          </a:bodyPr>
          <a:lstStyle/>
          <a:p>
            <a:r>
              <a:rPr lang="de-CH" sz="2000" dirty="0"/>
              <a:t>Open Data als Bestandteil des Open Science-Gebäude:</a:t>
            </a:r>
          </a:p>
        </p:txBody>
      </p:sp>
      <p:sp>
        <p:nvSpPr>
          <p:cNvPr id="5" name="Textfeld 4">
            <a:extLst>
              <a:ext uri="{FF2B5EF4-FFF2-40B4-BE49-F238E27FC236}">
                <a16:creationId xmlns:a16="http://schemas.microsoft.com/office/drawing/2014/main" id="{89FD6EEA-B0B7-104F-9E33-5ED1445D35A0}"/>
              </a:ext>
            </a:extLst>
          </p:cNvPr>
          <p:cNvSpPr txBox="1"/>
          <p:nvPr/>
        </p:nvSpPr>
        <p:spPr>
          <a:xfrm>
            <a:off x="339635" y="687978"/>
            <a:ext cx="1412438" cy="369332"/>
          </a:xfrm>
          <a:prstGeom prst="rect">
            <a:avLst/>
          </a:prstGeom>
          <a:noFill/>
        </p:spPr>
        <p:txBody>
          <a:bodyPr wrap="none" rtlCol="0">
            <a:spAutoFit/>
          </a:bodyPr>
          <a:lstStyle/>
          <a:p>
            <a:r>
              <a:rPr lang="de-CH" dirty="0"/>
              <a:t>1. Open Data</a:t>
            </a:r>
          </a:p>
        </p:txBody>
      </p:sp>
      <p:pic>
        <p:nvPicPr>
          <p:cNvPr id="7" name="Grafik 6">
            <a:extLst>
              <a:ext uri="{FF2B5EF4-FFF2-40B4-BE49-F238E27FC236}">
                <a16:creationId xmlns:a16="http://schemas.microsoft.com/office/drawing/2014/main" id="{FB1BB876-4D5F-504D-B430-6AA36FD22390}"/>
              </a:ext>
            </a:extLst>
          </p:cNvPr>
          <p:cNvPicPr>
            <a:picLocks noChangeAspect="1"/>
          </p:cNvPicPr>
          <p:nvPr/>
        </p:nvPicPr>
        <p:blipFill>
          <a:blip r:embed="rId2"/>
          <a:stretch>
            <a:fillRect/>
          </a:stretch>
        </p:blipFill>
        <p:spPr>
          <a:xfrm>
            <a:off x="555869" y="2008628"/>
            <a:ext cx="3383816" cy="3974641"/>
          </a:xfrm>
          <a:prstGeom prst="rect">
            <a:avLst/>
          </a:prstGeom>
        </p:spPr>
      </p:pic>
      <p:sp>
        <p:nvSpPr>
          <p:cNvPr id="8" name="Textfeld 7">
            <a:extLst>
              <a:ext uri="{FF2B5EF4-FFF2-40B4-BE49-F238E27FC236}">
                <a16:creationId xmlns:a16="http://schemas.microsoft.com/office/drawing/2014/main" id="{6A4325C0-2833-1E4D-8C75-276799E86395}"/>
              </a:ext>
            </a:extLst>
          </p:cNvPr>
          <p:cNvSpPr txBox="1"/>
          <p:nvPr/>
        </p:nvSpPr>
        <p:spPr>
          <a:xfrm>
            <a:off x="4230383" y="5336938"/>
            <a:ext cx="4664867" cy="646331"/>
          </a:xfrm>
          <a:prstGeom prst="rect">
            <a:avLst/>
          </a:prstGeom>
          <a:noFill/>
        </p:spPr>
        <p:txBody>
          <a:bodyPr wrap="none" rtlCol="0">
            <a:spAutoFit/>
          </a:bodyPr>
          <a:lstStyle/>
          <a:p>
            <a:r>
              <a:rPr lang="de-CH" dirty="0"/>
              <a:t>Bild:  </a:t>
            </a:r>
            <a:r>
              <a:rPr lang="de-CH" dirty="0" err="1"/>
              <a:t>Masuzzo</a:t>
            </a:r>
            <a:r>
              <a:rPr lang="de-CH" dirty="0"/>
              <a:t>, </a:t>
            </a:r>
            <a:r>
              <a:rPr lang="de-CH" dirty="0" err="1"/>
              <a:t>PeerJ</a:t>
            </a:r>
            <a:r>
              <a:rPr lang="de-CH" dirty="0"/>
              <a:t> </a:t>
            </a:r>
            <a:r>
              <a:rPr lang="de-CH" dirty="0" err="1"/>
              <a:t>Preprints</a:t>
            </a:r>
            <a:r>
              <a:rPr lang="de-CH" dirty="0"/>
              <a:t>, 2017</a:t>
            </a:r>
            <a:br>
              <a:rPr lang="de-CH" dirty="0"/>
            </a:br>
            <a:r>
              <a:rPr lang="de-CH" dirty="0">
                <a:hlinkClick r:id="rId3"/>
              </a:rPr>
              <a:t>https://doi.org/10.7287/peerj.preprints.2689v1</a:t>
            </a:r>
            <a:endParaRPr lang="de-CH" dirty="0"/>
          </a:p>
        </p:txBody>
      </p:sp>
    </p:spTree>
    <p:extLst>
      <p:ext uri="{BB962C8B-B14F-4D97-AF65-F5344CB8AC3E}">
        <p14:creationId xmlns:p14="http://schemas.microsoft.com/office/powerpoint/2010/main" val="320338754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nummernplatzhalter 1">
            <a:extLst>
              <a:ext uri="{FF2B5EF4-FFF2-40B4-BE49-F238E27FC236}">
                <a16:creationId xmlns:a16="http://schemas.microsoft.com/office/drawing/2014/main" id="{70A71E64-D4C3-6045-9347-856F82827751}"/>
              </a:ext>
            </a:extLst>
          </p:cNvPr>
          <p:cNvSpPr>
            <a:spLocks noGrp="1"/>
          </p:cNvSpPr>
          <p:nvPr>
            <p:ph type="sldNum" sz="quarter" idx="4"/>
          </p:nvPr>
        </p:nvSpPr>
        <p:spPr/>
        <p:txBody>
          <a:bodyPr/>
          <a:lstStyle/>
          <a:p>
            <a:pPr>
              <a:tabLst>
                <a:tab pos="1865313" algn="r"/>
              </a:tabLst>
            </a:pPr>
            <a:r>
              <a:rPr lang="de-CH"/>
              <a:t>	2. November 2018</a:t>
            </a:r>
          </a:p>
          <a:p>
            <a:pPr>
              <a:tabLst>
                <a:tab pos="1865313" algn="r"/>
              </a:tabLst>
            </a:pPr>
            <a:r>
              <a:rPr lang="de-CH"/>
              <a:t>	</a:t>
            </a:r>
            <a:fld id="{5253FE61-A849-8C4C-8BD0-5558CA0A0F0A}" type="slidenum">
              <a:rPr lang="de-CH" smtClean="0"/>
              <a:pPr>
                <a:tabLst>
                  <a:tab pos="1865313" algn="r"/>
                </a:tabLst>
              </a:pPr>
              <a:t>8</a:t>
            </a:fld>
            <a:endParaRPr lang="de-CH" dirty="0"/>
          </a:p>
        </p:txBody>
      </p:sp>
      <p:sp>
        <p:nvSpPr>
          <p:cNvPr id="3" name="Fußzeilenplatzhalter 2">
            <a:extLst>
              <a:ext uri="{FF2B5EF4-FFF2-40B4-BE49-F238E27FC236}">
                <a16:creationId xmlns:a16="http://schemas.microsoft.com/office/drawing/2014/main" id="{8888CD0C-683D-344D-B61B-59AB21ED3395}"/>
              </a:ext>
            </a:extLst>
          </p:cNvPr>
          <p:cNvSpPr>
            <a:spLocks noGrp="1"/>
          </p:cNvSpPr>
          <p:nvPr>
            <p:ph type="ftr" sz="quarter" idx="3"/>
          </p:nvPr>
        </p:nvSpPr>
        <p:spPr/>
        <p:txBody>
          <a:bodyPr/>
          <a:lstStyle/>
          <a:p>
            <a:r>
              <a:rPr lang="de-DE" sz="1200">
                <a:solidFill>
                  <a:schemeClr val="tx1">
                    <a:tint val="75000"/>
                  </a:schemeClr>
                </a:solidFill>
                <a:latin typeface="+mn-lt"/>
              </a:rPr>
              <a:t> Tagung Open und FAIR Data</a:t>
            </a:r>
            <a:endParaRPr lang="de-DE" sz="1200" dirty="0">
              <a:solidFill>
                <a:schemeClr val="tx1">
                  <a:tint val="75000"/>
                </a:schemeClr>
              </a:solidFill>
              <a:latin typeface="+mn-lt"/>
            </a:endParaRPr>
          </a:p>
        </p:txBody>
      </p:sp>
      <p:sp>
        <p:nvSpPr>
          <p:cNvPr id="4" name="Textfeld 3">
            <a:extLst>
              <a:ext uri="{FF2B5EF4-FFF2-40B4-BE49-F238E27FC236}">
                <a16:creationId xmlns:a16="http://schemas.microsoft.com/office/drawing/2014/main" id="{45F9A997-CFB9-AB4D-B42B-BED26A3C0103}"/>
              </a:ext>
            </a:extLst>
          </p:cNvPr>
          <p:cNvSpPr txBox="1"/>
          <p:nvPr/>
        </p:nvSpPr>
        <p:spPr>
          <a:xfrm>
            <a:off x="339635" y="687978"/>
            <a:ext cx="1412438" cy="369332"/>
          </a:xfrm>
          <a:prstGeom prst="rect">
            <a:avLst/>
          </a:prstGeom>
          <a:noFill/>
        </p:spPr>
        <p:txBody>
          <a:bodyPr wrap="none" rtlCol="0">
            <a:spAutoFit/>
          </a:bodyPr>
          <a:lstStyle/>
          <a:p>
            <a:r>
              <a:rPr lang="de-CH" dirty="0"/>
              <a:t>1. Open Data</a:t>
            </a:r>
          </a:p>
        </p:txBody>
      </p:sp>
      <p:sp>
        <p:nvSpPr>
          <p:cNvPr id="5" name="Textfeld 4">
            <a:extLst>
              <a:ext uri="{FF2B5EF4-FFF2-40B4-BE49-F238E27FC236}">
                <a16:creationId xmlns:a16="http://schemas.microsoft.com/office/drawing/2014/main" id="{9900A71E-FEDD-E041-8A78-508C42364726}"/>
              </a:ext>
            </a:extLst>
          </p:cNvPr>
          <p:cNvSpPr txBox="1"/>
          <p:nvPr/>
        </p:nvSpPr>
        <p:spPr>
          <a:xfrm>
            <a:off x="339635" y="1416712"/>
            <a:ext cx="6481454" cy="707886"/>
          </a:xfrm>
          <a:prstGeom prst="rect">
            <a:avLst/>
          </a:prstGeom>
          <a:noFill/>
        </p:spPr>
        <p:txBody>
          <a:bodyPr wrap="none" rtlCol="0">
            <a:spAutoFit/>
          </a:bodyPr>
          <a:lstStyle/>
          <a:p>
            <a:r>
              <a:rPr lang="de-CH" sz="2000" b="1" dirty="0"/>
              <a:t>Umsetzung und Anwendung von Open Data-Prinzipien für</a:t>
            </a:r>
          </a:p>
          <a:p>
            <a:r>
              <a:rPr lang="de-CH" sz="2000" b="1" dirty="0"/>
              <a:t>geisteswissenschaftliche Forschungsplattformen</a:t>
            </a:r>
          </a:p>
        </p:txBody>
      </p:sp>
      <p:sp>
        <p:nvSpPr>
          <p:cNvPr id="6" name="Textfeld 5">
            <a:extLst>
              <a:ext uri="{FF2B5EF4-FFF2-40B4-BE49-F238E27FC236}">
                <a16:creationId xmlns:a16="http://schemas.microsoft.com/office/drawing/2014/main" id="{5B62293A-F023-7F48-BBA0-2D9293E1A107}"/>
              </a:ext>
            </a:extLst>
          </p:cNvPr>
          <p:cNvSpPr txBox="1"/>
          <p:nvPr/>
        </p:nvSpPr>
        <p:spPr>
          <a:xfrm>
            <a:off x="339635" y="2183215"/>
            <a:ext cx="5125890" cy="400110"/>
          </a:xfrm>
          <a:prstGeom prst="rect">
            <a:avLst/>
          </a:prstGeom>
          <a:noFill/>
        </p:spPr>
        <p:txBody>
          <a:bodyPr wrap="none" rtlCol="0">
            <a:spAutoFit/>
          </a:bodyPr>
          <a:lstStyle/>
          <a:p>
            <a:r>
              <a:rPr lang="de-CH" sz="2000" dirty="0"/>
              <a:t>1. Lizenzen, die mit Open Data kompatibel sind:</a:t>
            </a:r>
          </a:p>
        </p:txBody>
      </p:sp>
      <p:pic>
        <p:nvPicPr>
          <p:cNvPr id="10" name="Grafik 9">
            <a:extLst>
              <a:ext uri="{FF2B5EF4-FFF2-40B4-BE49-F238E27FC236}">
                <a16:creationId xmlns:a16="http://schemas.microsoft.com/office/drawing/2014/main" id="{3ECAC5F2-AD71-474C-99A6-DA1ADCD4224C}"/>
              </a:ext>
            </a:extLst>
          </p:cNvPr>
          <p:cNvPicPr>
            <a:picLocks noChangeAspect="1"/>
          </p:cNvPicPr>
          <p:nvPr/>
        </p:nvPicPr>
        <p:blipFill>
          <a:blip r:embed="rId2"/>
          <a:stretch>
            <a:fillRect/>
          </a:stretch>
        </p:blipFill>
        <p:spPr>
          <a:xfrm>
            <a:off x="413845" y="4822498"/>
            <a:ext cx="1905000" cy="660400"/>
          </a:xfrm>
          <a:prstGeom prst="rect">
            <a:avLst/>
          </a:prstGeom>
        </p:spPr>
      </p:pic>
      <p:pic>
        <p:nvPicPr>
          <p:cNvPr id="15" name="Grafik 14">
            <a:extLst>
              <a:ext uri="{FF2B5EF4-FFF2-40B4-BE49-F238E27FC236}">
                <a16:creationId xmlns:a16="http://schemas.microsoft.com/office/drawing/2014/main" id="{8B1B233C-8C2C-594B-9FBF-11A29CB10E67}"/>
              </a:ext>
            </a:extLst>
          </p:cNvPr>
          <p:cNvPicPr>
            <a:picLocks noChangeAspect="1"/>
          </p:cNvPicPr>
          <p:nvPr/>
        </p:nvPicPr>
        <p:blipFill>
          <a:blip r:embed="rId3"/>
          <a:stretch>
            <a:fillRect/>
          </a:stretch>
        </p:blipFill>
        <p:spPr>
          <a:xfrm>
            <a:off x="413845" y="4124060"/>
            <a:ext cx="1905000" cy="660400"/>
          </a:xfrm>
          <a:prstGeom prst="rect">
            <a:avLst/>
          </a:prstGeom>
        </p:spPr>
      </p:pic>
      <p:pic>
        <p:nvPicPr>
          <p:cNvPr id="17" name="Grafik 16">
            <a:extLst>
              <a:ext uri="{FF2B5EF4-FFF2-40B4-BE49-F238E27FC236}">
                <a16:creationId xmlns:a16="http://schemas.microsoft.com/office/drawing/2014/main" id="{C437E60D-2BBE-5949-983C-4D0FB3F223AA}"/>
              </a:ext>
            </a:extLst>
          </p:cNvPr>
          <p:cNvPicPr>
            <a:picLocks noChangeAspect="1"/>
          </p:cNvPicPr>
          <p:nvPr/>
        </p:nvPicPr>
        <p:blipFill>
          <a:blip r:embed="rId4"/>
          <a:stretch>
            <a:fillRect/>
          </a:stretch>
        </p:blipFill>
        <p:spPr>
          <a:xfrm>
            <a:off x="413845" y="3410775"/>
            <a:ext cx="1905000" cy="662609"/>
          </a:xfrm>
          <a:prstGeom prst="rect">
            <a:avLst/>
          </a:prstGeom>
        </p:spPr>
      </p:pic>
      <p:sp>
        <p:nvSpPr>
          <p:cNvPr id="18" name="Textfeld 17">
            <a:extLst>
              <a:ext uri="{FF2B5EF4-FFF2-40B4-BE49-F238E27FC236}">
                <a16:creationId xmlns:a16="http://schemas.microsoft.com/office/drawing/2014/main" id="{1A8A86D6-66CC-0C43-80F1-90D6C17FED18}"/>
              </a:ext>
            </a:extLst>
          </p:cNvPr>
          <p:cNvSpPr txBox="1"/>
          <p:nvPr/>
        </p:nvSpPr>
        <p:spPr>
          <a:xfrm>
            <a:off x="317148" y="2817631"/>
            <a:ext cx="4111382" cy="369332"/>
          </a:xfrm>
          <a:prstGeom prst="rect">
            <a:avLst/>
          </a:prstGeom>
          <a:noFill/>
        </p:spPr>
        <p:txBody>
          <a:bodyPr wrap="none" rtlCol="0">
            <a:spAutoFit/>
          </a:bodyPr>
          <a:lstStyle/>
          <a:p>
            <a:r>
              <a:rPr lang="de-CH" dirty="0"/>
              <a:t>Publikationen: Creative Common </a:t>
            </a:r>
            <a:r>
              <a:rPr lang="de-CH" dirty="0" err="1"/>
              <a:t>Licences</a:t>
            </a:r>
            <a:endParaRPr lang="de-CH" dirty="0"/>
          </a:p>
        </p:txBody>
      </p:sp>
      <p:sp>
        <p:nvSpPr>
          <p:cNvPr id="20" name="Textfeld 19">
            <a:extLst>
              <a:ext uri="{FF2B5EF4-FFF2-40B4-BE49-F238E27FC236}">
                <a16:creationId xmlns:a16="http://schemas.microsoft.com/office/drawing/2014/main" id="{A12A50B5-B43D-4D47-ACCE-19944A24EF56}"/>
              </a:ext>
            </a:extLst>
          </p:cNvPr>
          <p:cNvSpPr txBox="1"/>
          <p:nvPr/>
        </p:nvSpPr>
        <p:spPr>
          <a:xfrm>
            <a:off x="2415665" y="3462950"/>
            <a:ext cx="2240418" cy="646331"/>
          </a:xfrm>
          <a:prstGeom prst="rect">
            <a:avLst/>
          </a:prstGeom>
          <a:noFill/>
        </p:spPr>
        <p:txBody>
          <a:bodyPr wrap="square" rtlCol="0">
            <a:spAutoFit/>
          </a:bodyPr>
          <a:lstStyle/>
          <a:p>
            <a:r>
              <a:rPr lang="de-CH" dirty="0"/>
              <a:t>(Public Domain, keine Einschränkungen)</a:t>
            </a:r>
          </a:p>
        </p:txBody>
      </p:sp>
      <p:sp>
        <p:nvSpPr>
          <p:cNvPr id="21" name="Textfeld 20">
            <a:extLst>
              <a:ext uri="{FF2B5EF4-FFF2-40B4-BE49-F238E27FC236}">
                <a16:creationId xmlns:a16="http://schemas.microsoft.com/office/drawing/2014/main" id="{982BCFB6-7A30-244C-B249-37B58E0F2CF7}"/>
              </a:ext>
            </a:extLst>
          </p:cNvPr>
          <p:cNvSpPr txBox="1"/>
          <p:nvPr/>
        </p:nvSpPr>
        <p:spPr>
          <a:xfrm>
            <a:off x="2405300" y="4138129"/>
            <a:ext cx="2019701" cy="646331"/>
          </a:xfrm>
          <a:prstGeom prst="rect">
            <a:avLst/>
          </a:prstGeom>
          <a:noFill/>
        </p:spPr>
        <p:txBody>
          <a:bodyPr wrap="square" rtlCol="0">
            <a:spAutoFit/>
          </a:bodyPr>
          <a:lstStyle/>
          <a:p>
            <a:r>
              <a:rPr lang="de-CH" dirty="0"/>
              <a:t>Nennung der Autorenschaft</a:t>
            </a:r>
          </a:p>
        </p:txBody>
      </p:sp>
      <p:sp>
        <p:nvSpPr>
          <p:cNvPr id="22" name="Textfeld 21">
            <a:extLst>
              <a:ext uri="{FF2B5EF4-FFF2-40B4-BE49-F238E27FC236}">
                <a16:creationId xmlns:a16="http://schemas.microsoft.com/office/drawing/2014/main" id="{A40E6364-A55D-1149-9926-C283C1823FDD}"/>
              </a:ext>
            </a:extLst>
          </p:cNvPr>
          <p:cNvSpPr txBox="1"/>
          <p:nvPr/>
        </p:nvSpPr>
        <p:spPr>
          <a:xfrm>
            <a:off x="2405300" y="4691033"/>
            <a:ext cx="2870893" cy="923330"/>
          </a:xfrm>
          <a:prstGeom prst="rect">
            <a:avLst/>
          </a:prstGeom>
          <a:noFill/>
        </p:spPr>
        <p:txBody>
          <a:bodyPr wrap="square" rtlCol="0">
            <a:spAutoFit/>
          </a:bodyPr>
          <a:lstStyle/>
          <a:p>
            <a:r>
              <a:rPr lang="de-CH" dirty="0"/>
              <a:t>Nennung der Autorenschaft, Weiterverbreitung unter der gleichen Lizenz</a:t>
            </a:r>
          </a:p>
        </p:txBody>
      </p:sp>
      <p:sp>
        <p:nvSpPr>
          <p:cNvPr id="23" name="Textfeld 22">
            <a:extLst>
              <a:ext uri="{FF2B5EF4-FFF2-40B4-BE49-F238E27FC236}">
                <a16:creationId xmlns:a16="http://schemas.microsoft.com/office/drawing/2014/main" id="{42680374-424B-1041-9DF9-D1E790B23532}"/>
              </a:ext>
            </a:extLst>
          </p:cNvPr>
          <p:cNvSpPr txBox="1"/>
          <p:nvPr/>
        </p:nvSpPr>
        <p:spPr>
          <a:xfrm>
            <a:off x="5465525" y="2859643"/>
            <a:ext cx="1498295" cy="369332"/>
          </a:xfrm>
          <a:prstGeom prst="rect">
            <a:avLst/>
          </a:prstGeom>
          <a:noFill/>
        </p:spPr>
        <p:txBody>
          <a:bodyPr wrap="none" rtlCol="0">
            <a:spAutoFit/>
          </a:bodyPr>
          <a:lstStyle/>
          <a:p>
            <a:r>
              <a:rPr lang="de-CH" dirty="0"/>
              <a:t>Datenbanken:</a:t>
            </a:r>
          </a:p>
        </p:txBody>
      </p:sp>
      <p:grpSp>
        <p:nvGrpSpPr>
          <p:cNvPr id="28" name="Gruppieren 27">
            <a:extLst>
              <a:ext uri="{FF2B5EF4-FFF2-40B4-BE49-F238E27FC236}">
                <a16:creationId xmlns:a16="http://schemas.microsoft.com/office/drawing/2014/main" id="{38E9717A-2846-D34D-B4DC-F2290CE8B662}"/>
              </a:ext>
            </a:extLst>
          </p:cNvPr>
          <p:cNvGrpSpPr/>
          <p:nvPr/>
        </p:nvGrpSpPr>
        <p:grpSpPr>
          <a:xfrm>
            <a:off x="5465525" y="3107637"/>
            <a:ext cx="3659192" cy="2462213"/>
            <a:chOff x="5465525" y="3107637"/>
            <a:chExt cx="3659192" cy="2462213"/>
          </a:xfrm>
        </p:grpSpPr>
        <p:sp>
          <p:nvSpPr>
            <p:cNvPr id="24" name="Rechteck 23">
              <a:extLst>
                <a:ext uri="{FF2B5EF4-FFF2-40B4-BE49-F238E27FC236}">
                  <a16:creationId xmlns:a16="http://schemas.microsoft.com/office/drawing/2014/main" id="{B4A4A5B6-9095-6745-89F5-77113E1DDA06}"/>
                </a:ext>
              </a:extLst>
            </p:cNvPr>
            <p:cNvSpPr/>
            <p:nvPr/>
          </p:nvSpPr>
          <p:spPr>
            <a:xfrm>
              <a:off x="5465525" y="3107637"/>
              <a:ext cx="3659192" cy="2462213"/>
            </a:xfrm>
            <a:prstGeom prst="rect">
              <a:avLst/>
            </a:prstGeom>
          </p:spPr>
          <p:txBody>
            <a:bodyPr wrap="square">
              <a:spAutoFit/>
            </a:bodyPr>
            <a:lstStyle/>
            <a:p>
              <a:endParaRPr lang="de-CH" dirty="0"/>
            </a:p>
            <a:p>
              <a:r>
                <a:rPr lang="de-CH" dirty="0"/>
                <a:t>PDDL: Public Domain </a:t>
              </a:r>
              <a:r>
                <a:rPr lang="de-CH" dirty="0" err="1"/>
                <a:t>Dedication</a:t>
              </a:r>
              <a:r>
                <a:rPr lang="de-CH" dirty="0"/>
                <a:t> </a:t>
              </a:r>
              <a:r>
                <a:rPr lang="de-CH" dirty="0" err="1"/>
                <a:t>and</a:t>
              </a:r>
              <a:r>
                <a:rPr lang="de-CH" dirty="0"/>
                <a:t> </a:t>
              </a:r>
              <a:r>
                <a:rPr lang="de-CH" dirty="0" err="1"/>
                <a:t>License</a:t>
              </a:r>
              <a:r>
                <a:rPr lang="de-CH" dirty="0"/>
                <a:t> </a:t>
              </a:r>
            </a:p>
            <a:p>
              <a:endParaRPr lang="de-CH" dirty="0"/>
            </a:p>
            <a:p>
              <a:r>
                <a:rPr lang="de-CH" dirty="0"/>
                <a:t>ODC-</a:t>
              </a:r>
              <a:r>
                <a:rPr lang="de-CH" dirty="0" err="1"/>
                <a:t>ByAttribution</a:t>
              </a:r>
              <a:r>
                <a:rPr lang="de-CH" dirty="0"/>
                <a:t> </a:t>
              </a:r>
              <a:r>
                <a:rPr lang="de-CH" dirty="0" err="1"/>
                <a:t>License</a:t>
              </a:r>
              <a:r>
                <a:rPr lang="de-CH" dirty="0"/>
                <a:t>: </a:t>
              </a:r>
            </a:p>
            <a:p>
              <a:pPr marL="285750" indent="-285750">
                <a:buFont typeface="Wingdings" pitchFamily="2" charset="2"/>
                <a:buChar char="Ø"/>
              </a:pPr>
              <a:r>
                <a:rPr lang="de-CH" sz="1600" dirty="0">
                  <a:latin typeface="Arial" panose="020B0604020202020204" pitchFamily="34" charset="0"/>
                </a:rPr>
                <a:t>CC-BY</a:t>
              </a:r>
            </a:p>
            <a:p>
              <a:endParaRPr lang="de-CH" sz="1600" dirty="0">
                <a:latin typeface="Arial" panose="020B0604020202020204" pitchFamily="34" charset="0"/>
              </a:endParaRPr>
            </a:p>
            <a:p>
              <a:r>
                <a:rPr lang="de-CH" sz="1600" dirty="0">
                  <a:latin typeface="Arial" panose="020B0604020202020204" pitchFamily="34" charset="0"/>
                </a:rPr>
                <a:t>ODC-</a:t>
              </a:r>
              <a:r>
                <a:rPr lang="de-CH" sz="1600" dirty="0" err="1">
                  <a:latin typeface="Arial" panose="020B0604020202020204" pitchFamily="34" charset="0"/>
                </a:rPr>
                <a:t>ODbL</a:t>
              </a:r>
              <a:r>
                <a:rPr lang="de-CH" sz="1600" dirty="0">
                  <a:latin typeface="Arial" panose="020B0604020202020204" pitchFamily="34" charset="0"/>
                </a:rPr>
                <a:t>: Open Database </a:t>
              </a:r>
              <a:r>
                <a:rPr lang="de-CH" sz="1600" dirty="0" err="1">
                  <a:latin typeface="Arial" panose="020B0604020202020204" pitchFamily="34" charset="0"/>
                </a:rPr>
                <a:t>License</a:t>
              </a:r>
              <a:r>
                <a:rPr lang="de-CH" sz="1600" dirty="0">
                  <a:latin typeface="Arial" panose="020B0604020202020204" pitchFamily="34" charset="0"/>
                </a:rPr>
                <a:t> </a:t>
              </a:r>
            </a:p>
            <a:p>
              <a:pPr marL="285750" indent="-285750">
                <a:buFont typeface="Wingdings" pitchFamily="2" charset="2"/>
                <a:buChar char="Ø"/>
              </a:pPr>
              <a:r>
                <a:rPr lang="de-CH" sz="1600" dirty="0">
                  <a:latin typeface="Arial" panose="020B0604020202020204" pitchFamily="34" charset="0"/>
                </a:rPr>
                <a:t>CC-BY SA </a:t>
              </a:r>
            </a:p>
          </p:txBody>
        </p:sp>
        <p:sp>
          <p:nvSpPr>
            <p:cNvPr id="25" name="Textfeld 24">
              <a:extLst>
                <a:ext uri="{FF2B5EF4-FFF2-40B4-BE49-F238E27FC236}">
                  <a16:creationId xmlns:a16="http://schemas.microsoft.com/office/drawing/2014/main" id="{5B7E7F22-854C-DB4F-8770-05C120FDAE9E}"/>
                </a:ext>
              </a:extLst>
            </p:cNvPr>
            <p:cNvSpPr txBox="1"/>
            <p:nvPr/>
          </p:nvSpPr>
          <p:spPr>
            <a:xfrm>
              <a:off x="6226397" y="3670736"/>
              <a:ext cx="907621" cy="369332"/>
            </a:xfrm>
            <a:prstGeom prst="rect">
              <a:avLst/>
            </a:prstGeom>
            <a:noFill/>
          </p:spPr>
          <p:txBody>
            <a:bodyPr wrap="none" rtlCol="0">
              <a:spAutoFit/>
            </a:bodyPr>
            <a:lstStyle/>
            <a:p>
              <a:pPr marL="285750" indent="-285750">
                <a:buFont typeface="Wingdings" pitchFamily="2" charset="2"/>
                <a:buChar char="Ø"/>
              </a:pPr>
              <a:r>
                <a:rPr lang="de-CH" dirty="0"/>
                <a:t>CC-0</a:t>
              </a:r>
            </a:p>
          </p:txBody>
        </p:sp>
      </p:grpSp>
      <p:sp>
        <p:nvSpPr>
          <p:cNvPr id="26" name="Rechteck 25">
            <a:extLst>
              <a:ext uri="{FF2B5EF4-FFF2-40B4-BE49-F238E27FC236}">
                <a16:creationId xmlns:a16="http://schemas.microsoft.com/office/drawing/2014/main" id="{F7632D89-0290-424C-9D26-B3F69035A159}"/>
              </a:ext>
            </a:extLst>
          </p:cNvPr>
          <p:cNvSpPr/>
          <p:nvPr/>
        </p:nvSpPr>
        <p:spPr>
          <a:xfrm>
            <a:off x="5483341" y="5573512"/>
            <a:ext cx="3084819" cy="369332"/>
          </a:xfrm>
          <a:prstGeom prst="rect">
            <a:avLst/>
          </a:prstGeom>
        </p:spPr>
        <p:txBody>
          <a:bodyPr wrap="none">
            <a:spAutoFit/>
          </a:bodyPr>
          <a:lstStyle/>
          <a:p>
            <a:r>
              <a:rPr lang="de-CH" dirty="0">
                <a:hlinkClick r:id="rId5"/>
              </a:rPr>
              <a:t>https://opendatacommons.org</a:t>
            </a:r>
            <a:endParaRPr lang="de-CH" dirty="0"/>
          </a:p>
        </p:txBody>
      </p:sp>
      <p:sp>
        <p:nvSpPr>
          <p:cNvPr id="27" name="Rechteck 26">
            <a:extLst>
              <a:ext uri="{FF2B5EF4-FFF2-40B4-BE49-F238E27FC236}">
                <a16:creationId xmlns:a16="http://schemas.microsoft.com/office/drawing/2014/main" id="{EC933A31-C02A-384B-9865-994ACAE5EDEE}"/>
              </a:ext>
            </a:extLst>
          </p:cNvPr>
          <p:cNvSpPr/>
          <p:nvPr/>
        </p:nvSpPr>
        <p:spPr>
          <a:xfrm>
            <a:off x="317148" y="5573512"/>
            <a:ext cx="3032690" cy="369332"/>
          </a:xfrm>
          <a:prstGeom prst="rect">
            <a:avLst/>
          </a:prstGeom>
        </p:spPr>
        <p:txBody>
          <a:bodyPr wrap="none">
            <a:spAutoFit/>
          </a:bodyPr>
          <a:lstStyle/>
          <a:p>
            <a:r>
              <a:rPr lang="de-CH" dirty="0">
                <a:hlinkClick r:id="rId6"/>
              </a:rPr>
              <a:t>https://creativecommons.org/</a:t>
            </a:r>
            <a:endParaRPr lang="de-CH" dirty="0"/>
          </a:p>
        </p:txBody>
      </p:sp>
    </p:spTree>
    <p:extLst>
      <p:ext uri="{BB962C8B-B14F-4D97-AF65-F5344CB8AC3E}">
        <p14:creationId xmlns:p14="http://schemas.microsoft.com/office/powerpoint/2010/main" val="324807771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nummernplatzhalter 1">
            <a:extLst>
              <a:ext uri="{FF2B5EF4-FFF2-40B4-BE49-F238E27FC236}">
                <a16:creationId xmlns:a16="http://schemas.microsoft.com/office/drawing/2014/main" id="{311A7DCB-CA53-3B46-8E00-9080ACB14C3E}"/>
              </a:ext>
            </a:extLst>
          </p:cNvPr>
          <p:cNvSpPr>
            <a:spLocks noGrp="1"/>
          </p:cNvSpPr>
          <p:nvPr>
            <p:ph type="sldNum" sz="quarter" idx="4"/>
          </p:nvPr>
        </p:nvSpPr>
        <p:spPr/>
        <p:txBody>
          <a:bodyPr/>
          <a:lstStyle/>
          <a:p>
            <a:pPr>
              <a:tabLst>
                <a:tab pos="1865313" algn="r"/>
              </a:tabLst>
            </a:pPr>
            <a:r>
              <a:rPr lang="de-CH"/>
              <a:t>	2. November 2018</a:t>
            </a:r>
          </a:p>
          <a:p>
            <a:pPr>
              <a:tabLst>
                <a:tab pos="1865313" algn="r"/>
              </a:tabLst>
            </a:pPr>
            <a:r>
              <a:rPr lang="de-CH"/>
              <a:t>	</a:t>
            </a:r>
            <a:fld id="{5253FE61-A849-8C4C-8BD0-5558CA0A0F0A}" type="slidenum">
              <a:rPr lang="de-CH" smtClean="0"/>
              <a:pPr>
                <a:tabLst>
                  <a:tab pos="1865313" algn="r"/>
                </a:tabLst>
              </a:pPr>
              <a:t>9</a:t>
            </a:fld>
            <a:endParaRPr lang="de-CH" dirty="0"/>
          </a:p>
        </p:txBody>
      </p:sp>
      <p:sp>
        <p:nvSpPr>
          <p:cNvPr id="3" name="Fußzeilenplatzhalter 2">
            <a:extLst>
              <a:ext uri="{FF2B5EF4-FFF2-40B4-BE49-F238E27FC236}">
                <a16:creationId xmlns:a16="http://schemas.microsoft.com/office/drawing/2014/main" id="{82FFDD9A-BE80-F64A-A694-47FAB2B4740B}"/>
              </a:ext>
            </a:extLst>
          </p:cNvPr>
          <p:cNvSpPr>
            <a:spLocks noGrp="1"/>
          </p:cNvSpPr>
          <p:nvPr>
            <p:ph type="ftr" sz="quarter" idx="3"/>
          </p:nvPr>
        </p:nvSpPr>
        <p:spPr/>
        <p:txBody>
          <a:bodyPr/>
          <a:lstStyle/>
          <a:p>
            <a:r>
              <a:rPr lang="de-DE" sz="1200">
                <a:solidFill>
                  <a:schemeClr val="tx1">
                    <a:tint val="75000"/>
                  </a:schemeClr>
                </a:solidFill>
                <a:latin typeface="+mn-lt"/>
              </a:rPr>
              <a:t> Tagung Open und FAIR Data</a:t>
            </a:r>
            <a:endParaRPr lang="de-DE" sz="1200" dirty="0">
              <a:solidFill>
                <a:schemeClr val="tx1">
                  <a:tint val="75000"/>
                </a:schemeClr>
              </a:solidFill>
              <a:latin typeface="+mn-lt"/>
            </a:endParaRPr>
          </a:p>
        </p:txBody>
      </p:sp>
      <p:sp>
        <p:nvSpPr>
          <p:cNvPr id="4" name="Textfeld 3">
            <a:extLst>
              <a:ext uri="{FF2B5EF4-FFF2-40B4-BE49-F238E27FC236}">
                <a16:creationId xmlns:a16="http://schemas.microsoft.com/office/drawing/2014/main" id="{33782EC7-1340-3B44-A16C-E0A9B643C0AE}"/>
              </a:ext>
            </a:extLst>
          </p:cNvPr>
          <p:cNvSpPr txBox="1"/>
          <p:nvPr/>
        </p:nvSpPr>
        <p:spPr>
          <a:xfrm>
            <a:off x="339635" y="687978"/>
            <a:ext cx="1412438" cy="369332"/>
          </a:xfrm>
          <a:prstGeom prst="rect">
            <a:avLst/>
          </a:prstGeom>
          <a:noFill/>
        </p:spPr>
        <p:txBody>
          <a:bodyPr wrap="none" rtlCol="0">
            <a:spAutoFit/>
          </a:bodyPr>
          <a:lstStyle/>
          <a:p>
            <a:r>
              <a:rPr lang="de-CH" dirty="0"/>
              <a:t>1. Open Data</a:t>
            </a:r>
          </a:p>
        </p:txBody>
      </p:sp>
      <p:sp>
        <p:nvSpPr>
          <p:cNvPr id="5" name="Textfeld 4">
            <a:extLst>
              <a:ext uri="{FF2B5EF4-FFF2-40B4-BE49-F238E27FC236}">
                <a16:creationId xmlns:a16="http://schemas.microsoft.com/office/drawing/2014/main" id="{13D4045D-B86F-0046-9EAE-C5872830A87C}"/>
              </a:ext>
            </a:extLst>
          </p:cNvPr>
          <p:cNvSpPr txBox="1"/>
          <p:nvPr/>
        </p:nvSpPr>
        <p:spPr>
          <a:xfrm>
            <a:off x="339635" y="1416712"/>
            <a:ext cx="6481454" cy="707886"/>
          </a:xfrm>
          <a:prstGeom prst="rect">
            <a:avLst/>
          </a:prstGeom>
          <a:noFill/>
        </p:spPr>
        <p:txBody>
          <a:bodyPr wrap="none" rtlCol="0">
            <a:spAutoFit/>
          </a:bodyPr>
          <a:lstStyle/>
          <a:p>
            <a:r>
              <a:rPr lang="de-CH" sz="2000" b="1" dirty="0"/>
              <a:t>Umsetzung und Anwendung von Open Data-Prinzipien für</a:t>
            </a:r>
          </a:p>
          <a:p>
            <a:r>
              <a:rPr lang="de-CH" sz="2000" b="1" dirty="0"/>
              <a:t>geisteswissenschaftliche Forschungsplattformen</a:t>
            </a:r>
          </a:p>
        </p:txBody>
      </p:sp>
      <p:sp>
        <p:nvSpPr>
          <p:cNvPr id="6" name="Textfeld 5">
            <a:extLst>
              <a:ext uri="{FF2B5EF4-FFF2-40B4-BE49-F238E27FC236}">
                <a16:creationId xmlns:a16="http://schemas.microsoft.com/office/drawing/2014/main" id="{0BEB574A-79D4-CD4D-B58F-8DA49E630F84}"/>
              </a:ext>
            </a:extLst>
          </p:cNvPr>
          <p:cNvSpPr txBox="1"/>
          <p:nvPr/>
        </p:nvSpPr>
        <p:spPr>
          <a:xfrm>
            <a:off x="339635" y="2059500"/>
            <a:ext cx="2175275" cy="400110"/>
          </a:xfrm>
          <a:prstGeom prst="rect">
            <a:avLst/>
          </a:prstGeom>
          <a:noFill/>
        </p:spPr>
        <p:txBody>
          <a:bodyPr wrap="none" rtlCol="0">
            <a:spAutoFit/>
          </a:bodyPr>
          <a:lstStyle/>
          <a:p>
            <a:r>
              <a:rPr lang="de-CH" sz="2000" dirty="0"/>
              <a:t>2. Arbeit mit Daten</a:t>
            </a:r>
          </a:p>
        </p:txBody>
      </p:sp>
      <p:pic>
        <p:nvPicPr>
          <p:cNvPr id="8" name="Grafik 7">
            <a:extLst>
              <a:ext uri="{FF2B5EF4-FFF2-40B4-BE49-F238E27FC236}">
                <a16:creationId xmlns:a16="http://schemas.microsoft.com/office/drawing/2014/main" id="{E74D6010-AEEB-4C41-B17A-9068BE889E8F}"/>
              </a:ext>
            </a:extLst>
          </p:cNvPr>
          <p:cNvPicPr>
            <a:picLocks noChangeAspect="1"/>
          </p:cNvPicPr>
          <p:nvPr/>
        </p:nvPicPr>
        <p:blipFill rotWithShape="1">
          <a:blip r:embed="rId2">
            <a:extLst>
              <a:ext uri="{28A0092B-C50C-407E-A947-70E740481C1C}">
                <a14:useLocalDpi xmlns:a14="http://schemas.microsoft.com/office/drawing/2010/main"/>
              </a:ext>
            </a:extLst>
          </a:blip>
          <a:srcRect/>
          <a:stretch/>
        </p:blipFill>
        <p:spPr>
          <a:xfrm>
            <a:off x="446689" y="2564525"/>
            <a:ext cx="5670331" cy="3520965"/>
          </a:xfrm>
          <a:prstGeom prst="rect">
            <a:avLst/>
          </a:prstGeom>
        </p:spPr>
      </p:pic>
      <p:sp>
        <p:nvSpPr>
          <p:cNvPr id="9" name="Textfeld 8">
            <a:extLst>
              <a:ext uri="{FF2B5EF4-FFF2-40B4-BE49-F238E27FC236}">
                <a16:creationId xmlns:a16="http://schemas.microsoft.com/office/drawing/2014/main" id="{2D16903F-6956-E942-B17B-1B63EC814CB6}"/>
              </a:ext>
            </a:extLst>
          </p:cNvPr>
          <p:cNvSpPr txBox="1"/>
          <p:nvPr/>
        </p:nvSpPr>
        <p:spPr>
          <a:xfrm>
            <a:off x="6272981" y="2564525"/>
            <a:ext cx="2457019" cy="646331"/>
          </a:xfrm>
          <a:prstGeom prst="rect">
            <a:avLst/>
          </a:prstGeom>
          <a:noFill/>
        </p:spPr>
        <p:txBody>
          <a:bodyPr wrap="none" rtlCol="0">
            <a:spAutoFit/>
          </a:bodyPr>
          <a:lstStyle/>
          <a:p>
            <a:r>
              <a:rPr lang="de-CH" dirty="0"/>
              <a:t>Beispiel:</a:t>
            </a:r>
          </a:p>
          <a:p>
            <a:r>
              <a:rPr lang="de-CH" dirty="0">
                <a:hlinkClick r:id="rId3"/>
              </a:rPr>
              <a:t>Bundesrat Gustave </a:t>
            </a:r>
            <a:r>
              <a:rPr lang="de-CH" dirty="0" err="1">
                <a:hlinkClick r:id="rId3"/>
              </a:rPr>
              <a:t>Ador</a:t>
            </a:r>
            <a:endParaRPr lang="de-CH" dirty="0"/>
          </a:p>
        </p:txBody>
      </p:sp>
    </p:spTree>
    <p:extLst>
      <p:ext uri="{BB962C8B-B14F-4D97-AF65-F5344CB8AC3E}">
        <p14:creationId xmlns:p14="http://schemas.microsoft.com/office/powerpoint/2010/main" val="3331945221"/>
      </p:ext>
    </p:extLst>
  </p:cSld>
  <p:clrMapOvr>
    <a:masterClrMapping/>
  </p:clrMapOvr>
</p:sld>
</file>

<file path=ppt/theme/theme1.xml><?xml version="1.0" encoding="utf-8"?>
<a:theme xmlns:a="http://schemas.openxmlformats.org/drawingml/2006/main" name="Office-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Design">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Design">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äsentation2" id="{9C94D2C6-4BAB-8C47-8D56-8D58C5217222}" vid="{F20AE56F-EEF0-1E45-95AF-D5D970E2E28E}"/>
    </a:ext>
  </a:extLst>
</a:theme>
</file>

<file path=ppt/theme/theme2.xml><?xml version="1.0" encoding="utf-8"?>
<a:theme xmlns:a="http://schemas.openxmlformats.org/drawingml/2006/main" name="Office-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SAGW_ppt</Template>
  <TotalTime>0</TotalTime>
  <Words>1161</Words>
  <Application>Microsoft Macintosh PowerPoint</Application>
  <PresentationFormat>Bildschirmpräsentation (4:3)</PresentationFormat>
  <Paragraphs>218</Paragraphs>
  <Slides>24</Slides>
  <Notes>4</Notes>
  <HiddenSlides>0</HiddenSlides>
  <MMClips>0</MMClips>
  <ScaleCrop>false</ScaleCrop>
  <HeadingPairs>
    <vt:vector size="6" baseType="variant">
      <vt:variant>
        <vt:lpstr>Verwendete Schriftarten</vt:lpstr>
      </vt:variant>
      <vt:variant>
        <vt:i4>4</vt:i4>
      </vt:variant>
      <vt:variant>
        <vt:lpstr>Design</vt:lpstr>
      </vt:variant>
      <vt:variant>
        <vt:i4>1</vt:i4>
      </vt:variant>
      <vt:variant>
        <vt:lpstr>Folientitel</vt:lpstr>
      </vt:variant>
      <vt:variant>
        <vt:i4>24</vt:i4>
      </vt:variant>
    </vt:vector>
  </HeadingPairs>
  <TitlesOfParts>
    <vt:vector size="29" baseType="lpstr">
      <vt:lpstr>Arial</vt:lpstr>
      <vt:lpstr>Calibri</vt:lpstr>
      <vt:lpstr>Helvetica</vt:lpstr>
      <vt:lpstr>Wingdings</vt:lpstr>
      <vt:lpstr>Office-Design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Analyse der SAGW-Subventionen für Zeitschriften und Reihen</dc:title>
  <dc:creator>Beat Immenhauser</dc:creator>
  <cp:lastModifiedBy>Beat Immenhauser</cp:lastModifiedBy>
  <cp:revision>441</cp:revision>
  <dcterms:created xsi:type="dcterms:W3CDTF">2017-01-06T07:44:52Z</dcterms:created>
  <dcterms:modified xsi:type="dcterms:W3CDTF">2018-11-08T11:10:26Z</dcterms:modified>
</cp:coreProperties>
</file>