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0"/>
  </p:notesMasterIdLst>
  <p:sldIdLst>
    <p:sldId id="256" r:id="rId3"/>
    <p:sldId id="263" r:id="rId4"/>
    <p:sldId id="274" r:id="rId5"/>
    <p:sldId id="268" r:id="rId6"/>
    <p:sldId id="272" r:id="rId7"/>
    <p:sldId id="269" r:id="rId8"/>
    <p:sldId id="273" r:id="rId9"/>
  </p:sldIdLst>
  <p:sldSz cx="12192000" cy="6858000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 snapToObjects="1">
      <p:cViewPr>
        <p:scale>
          <a:sx n="75" d="100"/>
          <a:sy n="75" d="100"/>
        </p:scale>
        <p:origin x="-1208" y="-1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402138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D0ED9F-3819-8F40-910B-0309B9E46F8E}" type="datetimeFigureOut">
              <a:rPr lang="en-US" smtClean="0"/>
              <a:t>10/14/17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2C1827-4BCF-8943-8B09-4D9F2E991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02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37" name="Picture 36"/>
          <p:cNvPicPr/>
          <p:nvPr/>
        </p:nvPicPr>
        <p:blipFill>
          <a:blip r:embed="rId2"/>
          <a:stretch/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  <p:pic>
        <p:nvPicPr>
          <p:cNvPr id="38" name="Picture 37"/>
          <p:cNvPicPr/>
          <p:nvPr/>
        </p:nvPicPr>
        <p:blipFill>
          <a:blip r:embed="rId2"/>
          <a:stretch/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0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5240" cy="61441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2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76" name="Picture 75"/>
          <p:cNvPicPr/>
          <p:nvPr/>
        </p:nvPicPr>
        <p:blipFill>
          <a:blip r:embed="rId2"/>
          <a:stretch/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  <p:pic>
        <p:nvPicPr>
          <p:cNvPr id="77" name="Picture 76"/>
          <p:cNvPicPr/>
          <p:nvPr/>
        </p:nvPicPr>
        <p:blipFill>
          <a:blip r:embed="rId2"/>
          <a:stretch/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5240" cy="61441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anchor="b"/>
          <a:lstStyle/>
          <a:p>
            <a:pPr algn="ctr">
              <a:lnSpc>
                <a:spcPct val="100000"/>
              </a:lnSpc>
            </a:pPr>
            <a:r>
              <a:rPr lang="en-US" sz="6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Click to edit Master title style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10/13/17</a:t>
            </a:r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/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36046867-E058-4AE3-8453-6E553A1D5442}" type="slidenum">
              <a:rPr lang="en-US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‹#›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Click to edit Master title style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</a:p>
          <a:p>
            <a:pPr marL="2286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LevelClick to edit Master text styles</a:t>
            </a:r>
          </a:p>
          <a:p>
            <a:pPr marL="685800" lvl="1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level</a:t>
            </a:r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level</a:t>
            </a:r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1600200" lvl="3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level</a:t>
            </a:r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057400" lvl="4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level</a:t>
            </a:r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10/13/17</a:t>
            </a:r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2" name="PlaceHolder 4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/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3" name="PlaceHolder 5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6E4FBAB9-F16B-458A-AC62-4667BF8F7AAD}" type="slidenum">
              <a:rPr lang="en-US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‹#›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Shape 1"/>
          <p:cNvSpPr txBox="1"/>
          <p:nvPr/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ctr">
              <a:lnSpc>
                <a:spcPct val="100000"/>
              </a:lnSpc>
            </a:pPr>
            <a:r>
              <a:rPr lang="en-US" sz="5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Workflow Diagrams
</a:t>
            </a:r>
            <a:r>
              <a:rPr lang="en-US" sz="54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PileGroup</a:t>
            </a:r>
            <a:r>
              <a:rPr lang="en-US" sz="5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Tool </a:t>
            </a:r>
            <a:r>
              <a:rPr lang="en-US" sz="5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Version </a:t>
            </a:r>
            <a:r>
              <a:rPr lang="en-US" sz="5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1.0</a:t>
            </a:r>
            <a:endParaRPr lang="en-US" sz="16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9" name="TextShape 2"/>
          <p:cNvSpPr txBox="1"/>
          <p:nvPr/>
        </p:nvSpPr>
        <p:spPr>
          <a:xfrm>
            <a:off x="1523880" y="3602160"/>
            <a:ext cx="9143640" cy="165528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By</a:t>
            </a:r>
            <a:endParaRPr lang="en-US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Peter Mackenzie-</a:t>
            </a:r>
            <a:r>
              <a:rPr lang="en-US" sz="24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Helnwein</a:t>
            </a:r>
            <a:endParaRPr lang="en-US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4" name="Group 233"/>
          <p:cNvGrpSpPr/>
          <p:nvPr/>
        </p:nvGrpSpPr>
        <p:grpSpPr>
          <a:xfrm>
            <a:off x="221229" y="107051"/>
            <a:ext cx="11862487" cy="6660292"/>
            <a:chOff x="221229" y="107051"/>
            <a:chExt cx="11862487" cy="6660292"/>
          </a:xfrm>
        </p:grpSpPr>
        <p:sp>
          <p:nvSpPr>
            <p:cNvPr id="233" name="Rectangle 232"/>
            <p:cNvSpPr/>
            <p:nvPr/>
          </p:nvSpPr>
          <p:spPr>
            <a:xfrm>
              <a:off x="221229" y="107051"/>
              <a:ext cx="11862487" cy="666029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68000">
                  <a:schemeClr val="tx2">
                    <a:lumMod val="20000"/>
                    <a:lumOff val="80000"/>
                  </a:schemeClr>
                </a:gs>
                <a:gs pos="8600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32" name="Group 231"/>
            <p:cNvGrpSpPr/>
            <p:nvPr/>
          </p:nvGrpSpPr>
          <p:grpSpPr>
            <a:xfrm>
              <a:off x="423855" y="320747"/>
              <a:ext cx="11425406" cy="5999223"/>
              <a:chOff x="576252" y="66752"/>
              <a:chExt cx="11425406" cy="5999223"/>
            </a:xfrm>
          </p:grpSpPr>
          <p:sp>
            <p:nvSpPr>
              <p:cNvPr id="96" name="CustomShape 17"/>
              <p:cNvSpPr/>
              <p:nvPr/>
            </p:nvSpPr>
            <p:spPr>
              <a:xfrm>
                <a:off x="4923852" y="66752"/>
                <a:ext cx="2773573" cy="479520"/>
              </a:xfrm>
              <a:prstGeom prst="roundRect">
                <a:avLst>
                  <a:gd name="adj" fmla="val 16667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/>
              <a:lstStyle/>
              <a:p>
                <a:pPr algn="ctr">
                  <a:lnSpc>
                    <a:spcPct val="100000"/>
                  </a:lnSpc>
                </a:pPr>
                <a:r>
                  <a:rPr lang="en-US" sz="1800" b="1" strike="noStrike" spc="-1" dirty="0" smtClean="0">
                    <a:solidFill>
                      <a:srgbClr val="C55A11"/>
                    </a:solidFill>
                    <a:uFill>
                      <a:solidFill>
                        <a:srgbClr val="FFFFFF"/>
                      </a:solidFill>
                    </a:uFill>
                    <a:latin typeface="Arial"/>
                  </a:rPr>
                  <a:t>Launch Application</a:t>
                </a:r>
                <a:endParaRPr lang="en-US" sz="1800" b="1" strike="noStrike" spc="-1" dirty="0">
                  <a:solidFill>
                    <a:srgbClr val="000000"/>
                  </a:solidFill>
                  <a:uFill>
                    <a:solidFill>
                      <a:srgbClr val="FFFFFF"/>
                    </a:solidFill>
                  </a:uFill>
                  <a:latin typeface="Arial"/>
                </a:endParaRPr>
              </a:p>
            </p:txBody>
          </p:sp>
          <p:cxnSp>
            <p:nvCxnSpPr>
              <p:cNvPr id="146" name="Straight Arrow Connector 145"/>
              <p:cNvCxnSpPr>
                <a:stCxn id="96" idx="2"/>
                <a:endCxn id="120" idx="0"/>
              </p:cNvCxnSpPr>
              <p:nvPr/>
            </p:nvCxnSpPr>
            <p:spPr>
              <a:xfrm>
                <a:off x="6310639" y="546272"/>
                <a:ext cx="0" cy="38851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Round Single Corner Rectangle 119"/>
              <p:cNvSpPr/>
              <p:nvPr/>
            </p:nvSpPr>
            <p:spPr>
              <a:xfrm>
                <a:off x="4515973" y="934787"/>
                <a:ext cx="3589332" cy="1623913"/>
              </a:xfrm>
              <a:prstGeom prst="round1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dirty="0" smtClean="0">
                    <a:solidFill>
                      <a:schemeClr val="accent6">
                        <a:lumMod val="50000"/>
                      </a:schemeClr>
                    </a:solidFill>
                  </a:rPr>
                  <a:t>The </a:t>
                </a:r>
                <a:r>
                  <a:rPr lang="en-US" dirty="0" err="1" smtClean="0">
                    <a:solidFill>
                      <a:schemeClr val="accent6">
                        <a:lumMod val="50000"/>
                      </a:schemeClr>
                    </a:solidFill>
                  </a:rPr>
                  <a:t>PileGroup</a:t>
                </a:r>
                <a:r>
                  <a:rPr lang="en-US" dirty="0" smtClean="0">
                    <a:solidFill>
                      <a:schemeClr val="accent6">
                        <a:lumMod val="50000"/>
                      </a:schemeClr>
                    </a:solidFill>
                  </a:rPr>
                  <a:t> Tool will launch with a fully functional initial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dirty="0" smtClean="0">
                    <a:solidFill>
                      <a:schemeClr val="accent6">
                        <a:lumMod val="50000"/>
                      </a:schemeClr>
                    </a:solidFill>
                  </a:rPr>
                  <a:t>Three-layer soil system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dirty="0" smtClean="0">
                    <a:solidFill>
                      <a:schemeClr val="accent6">
                        <a:lumMod val="50000"/>
                      </a:schemeClr>
                    </a:solidFill>
                  </a:rPr>
                  <a:t>A single pile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dirty="0" smtClean="0">
                    <a:solidFill>
                      <a:schemeClr val="accent6">
                        <a:lumMod val="50000"/>
                      </a:schemeClr>
                    </a:solidFill>
                  </a:rPr>
                  <a:t>A reference load</a:t>
                </a:r>
              </a:p>
            </p:txBody>
          </p:sp>
          <p:cxnSp>
            <p:nvCxnSpPr>
              <p:cNvPr id="121" name="Straight Arrow Connector 120"/>
              <p:cNvCxnSpPr>
                <a:stCxn id="120" idx="2"/>
                <a:endCxn id="24" idx="0"/>
              </p:cNvCxnSpPr>
              <p:nvPr/>
            </p:nvCxnSpPr>
            <p:spPr>
              <a:xfrm>
                <a:off x="6310639" y="2558700"/>
                <a:ext cx="0" cy="38547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Regular Pentagon 23"/>
              <p:cNvSpPr/>
              <p:nvPr/>
            </p:nvSpPr>
            <p:spPr>
              <a:xfrm>
                <a:off x="5343007" y="2944178"/>
                <a:ext cx="1935264" cy="1557822"/>
              </a:xfrm>
              <a:prstGeom prst="pentagon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2"/>
                    </a:solidFill>
                  </a:rPr>
                  <a:t>Ready to explore </a:t>
                </a:r>
                <a:r>
                  <a:rPr lang="mr-IN" dirty="0" smtClean="0">
                    <a:solidFill>
                      <a:schemeClr val="tx2"/>
                    </a:solidFill>
                  </a:rPr>
                  <a:t>…</a:t>
                </a:r>
                <a:endParaRPr lang="en-US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72" name="CustomShape 1"/>
              <p:cNvSpPr/>
              <p:nvPr/>
            </p:nvSpPr>
            <p:spPr>
              <a:xfrm>
                <a:off x="9132170" y="2576630"/>
                <a:ext cx="2869488" cy="1197527"/>
              </a:xfrm>
              <a:prstGeom prst="roundRect">
                <a:avLst>
                  <a:gd name="adj" fmla="val 16667"/>
                </a:avLst>
              </a:prstGeom>
              <a:solidFill>
                <a:srgbClr val="C0504D"/>
              </a:solidFill>
              <a:ln/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/>
              <a:lstStyle/>
              <a:p>
                <a:pPr algn="ctr">
                  <a:lnSpc>
                    <a:spcPct val="100000"/>
                  </a:lnSpc>
                </a:pPr>
                <a:r>
                  <a:rPr lang="en-US" sz="1800" b="1" strike="noStrike" spc="-1" dirty="0" smtClean="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Arial"/>
                  </a:rPr>
                  <a:t>Soil Configuration</a:t>
                </a:r>
                <a:endParaRPr lang="en-US" sz="1800" b="1" strike="noStrike" spc="-1" dirty="0">
                  <a:solidFill>
                    <a:srgbClr val="000000"/>
                  </a:solidFill>
                  <a:uFill>
                    <a:solidFill>
                      <a:srgbClr val="FFFFFF"/>
                    </a:solidFill>
                  </a:uFill>
                  <a:latin typeface="Arial"/>
                </a:endParaRPr>
              </a:p>
            </p:txBody>
          </p:sp>
          <p:sp>
            <p:nvSpPr>
              <p:cNvPr id="73" name="CustomShape 1"/>
              <p:cNvSpPr/>
              <p:nvPr/>
            </p:nvSpPr>
            <p:spPr>
              <a:xfrm>
                <a:off x="576252" y="2590689"/>
                <a:ext cx="2869488" cy="1208534"/>
              </a:xfrm>
              <a:prstGeom prst="roundRect">
                <a:avLst>
                  <a:gd name="adj" fmla="val 16667"/>
                </a:avLst>
              </a:prstGeom>
              <a:solidFill>
                <a:schemeClr val="accent2"/>
              </a:solidFill>
              <a:ln/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/>
              <a:lstStyle/>
              <a:p>
                <a:pPr algn="ctr">
                  <a:lnSpc>
                    <a:spcPct val="100000"/>
                  </a:lnSpc>
                </a:pPr>
                <a:r>
                  <a:rPr lang="en-US" sz="1800" b="1" strike="noStrike" spc="-1" dirty="0" smtClean="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Arial"/>
                  </a:rPr>
                  <a:t>Pile Configuration</a:t>
                </a:r>
                <a:endParaRPr lang="en-US" sz="1800" b="1" strike="noStrike" spc="-1" dirty="0">
                  <a:solidFill>
                    <a:srgbClr val="000000"/>
                  </a:solidFill>
                  <a:uFill>
                    <a:solidFill>
                      <a:srgbClr val="FFFFFF"/>
                    </a:solidFill>
                  </a:uFill>
                  <a:latin typeface="Arial"/>
                </a:endParaRPr>
              </a:p>
            </p:txBody>
          </p:sp>
          <p:sp>
            <p:nvSpPr>
              <p:cNvPr id="74" name="CustomShape 1"/>
              <p:cNvSpPr/>
              <p:nvPr/>
            </p:nvSpPr>
            <p:spPr>
              <a:xfrm>
                <a:off x="2249222" y="4501995"/>
                <a:ext cx="2869488" cy="1139158"/>
              </a:xfrm>
              <a:prstGeom prst="roundRect">
                <a:avLst>
                  <a:gd name="adj" fmla="val 16667"/>
                </a:avLst>
              </a:prstGeom>
              <a:solidFill>
                <a:srgbClr val="C0504D"/>
              </a:solidFill>
              <a:ln/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/>
              <a:lstStyle/>
              <a:p>
                <a:pPr algn="ctr">
                  <a:lnSpc>
                    <a:spcPct val="100000"/>
                  </a:lnSpc>
                </a:pPr>
                <a:r>
                  <a:rPr lang="en-US" sz="1800" b="1" strike="noStrike" spc="-1" dirty="0" smtClean="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Arial"/>
                  </a:rPr>
                  <a:t>Load control</a:t>
                </a:r>
                <a:endParaRPr lang="en-US" sz="1800" b="1" strike="noStrike" spc="-1" dirty="0">
                  <a:solidFill>
                    <a:srgbClr val="000000"/>
                  </a:solidFill>
                  <a:uFill>
                    <a:solidFill>
                      <a:srgbClr val="FFFFFF"/>
                    </a:solidFill>
                  </a:uFill>
                  <a:latin typeface="Arial"/>
                </a:endParaRPr>
              </a:p>
            </p:txBody>
          </p:sp>
          <p:sp>
            <p:nvSpPr>
              <p:cNvPr id="75" name="CustomShape 1"/>
              <p:cNvSpPr/>
              <p:nvPr/>
            </p:nvSpPr>
            <p:spPr>
              <a:xfrm>
                <a:off x="7428659" y="4510606"/>
                <a:ext cx="2869488" cy="1139158"/>
              </a:xfrm>
              <a:prstGeom prst="roundRect">
                <a:avLst>
                  <a:gd name="adj" fmla="val 16667"/>
                </a:avLst>
              </a:prstGeom>
              <a:solidFill>
                <a:srgbClr val="C0504D"/>
              </a:solidFill>
              <a:ln/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/>
              <a:lstStyle/>
              <a:p>
                <a:pPr algn="ctr">
                  <a:lnSpc>
                    <a:spcPct val="100000"/>
                  </a:lnSpc>
                </a:pPr>
                <a:r>
                  <a:rPr lang="en-US" sz="1800" b="1" strike="noStrike" spc="-1" dirty="0" smtClean="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Arial"/>
                  </a:rPr>
                  <a:t>Results</a:t>
                </a:r>
                <a:endParaRPr lang="en-US" sz="1800" b="1" strike="noStrike" spc="-1" dirty="0">
                  <a:solidFill>
                    <a:srgbClr val="000000"/>
                  </a:solidFill>
                  <a:uFill>
                    <a:solidFill>
                      <a:srgbClr val="FFFFFF"/>
                    </a:solidFill>
                  </a:uFill>
                  <a:latin typeface="Arial"/>
                </a:endParaRPr>
              </a:p>
            </p:txBody>
          </p:sp>
          <p:cxnSp>
            <p:nvCxnSpPr>
              <p:cNvPr id="43" name="Elbow Connector 42"/>
              <p:cNvCxnSpPr>
                <a:stCxn id="24" idx="1"/>
                <a:endCxn id="73" idx="0"/>
              </p:cNvCxnSpPr>
              <p:nvPr/>
            </p:nvCxnSpPr>
            <p:spPr>
              <a:xfrm rot="10800000">
                <a:off x="2010997" y="2590690"/>
                <a:ext cx="3332013" cy="948523"/>
              </a:xfrm>
              <a:prstGeom prst="bentConnector4">
                <a:avLst>
                  <a:gd name="adj1" fmla="val 41007"/>
                  <a:gd name="adj2" fmla="val 124101"/>
                </a:avLst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Elbow Connector 45"/>
              <p:cNvCxnSpPr>
                <a:stCxn id="24" idx="2"/>
                <a:endCxn id="74" idx="3"/>
              </p:cNvCxnSpPr>
              <p:nvPr/>
            </p:nvCxnSpPr>
            <p:spPr>
              <a:xfrm rot="5400000">
                <a:off x="5130872" y="4489835"/>
                <a:ext cx="569578" cy="593901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Elbow Connector 48"/>
              <p:cNvCxnSpPr>
                <a:stCxn id="24" idx="5"/>
                <a:endCxn id="72" idx="0"/>
              </p:cNvCxnSpPr>
              <p:nvPr/>
            </p:nvCxnSpPr>
            <p:spPr>
              <a:xfrm flipV="1">
                <a:off x="7278269" y="2576630"/>
                <a:ext cx="3288645" cy="962582"/>
              </a:xfrm>
              <a:prstGeom prst="bentConnector4">
                <a:avLst>
                  <a:gd name="adj1" fmla="val 39364"/>
                  <a:gd name="adj2" fmla="val 123749"/>
                </a:avLst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Elbow Connector 50"/>
              <p:cNvCxnSpPr>
                <a:stCxn id="24" idx="4"/>
                <a:endCxn id="75" idx="1"/>
              </p:cNvCxnSpPr>
              <p:nvPr/>
            </p:nvCxnSpPr>
            <p:spPr>
              <a:xfrm rot="16200000" flipH="1">
                <a:off x="6879569" y="4531094"/>
                <a:ext cx="578189" cy="519992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Elbow Connector 81"/>
              <p:cNvCxnSpPr>
                <a:stCxn id="72" idx="2"/>
                <a:endCxn id="151" idx="5"/>
              </p:cNvCxnSpPr>
              <p:nvPr/>
            </p:nvCxnSpPr>
            <p:spPr>
              <a:xfrm rot="5400000">
                <a:off x="7359531" y="2823252"/>
                <a:ext cx="2256479" cy="4158288"/>
              </a:xfrm>
              <a:prstGeom prst="bentConnector3">
                <a:avLst>
                  <a:gd name="adj1" fmla="val 111697"/>
                </a:avLst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Elbow Connector 121"/>
              <p:cNvCxnSpPr>
                <a:stCxn id="74" idx="2"/>
                <a:endCxn id="151" idx="2"/>
              </p:cNvCxnSpPr>
              <p:nvPr/>
            </p:nvCxnSpPr>
            <p:spPr>
              <a:xfrm rot="16200000" flipH="1">
                <a:off x="4791226" y="4533892"/>
                <a:ext cx="304166" cy="2518687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Elbow Connector 122"/>
              <p:cNvCxnSpPr>
                <a:stCxn id="73" idx="2"/>
                <a:endCxn id="151" idx="3"/>
              </p:cNvCxnSpPr>
              <p:nvPr/>
            </p:nvCxnSpPr>
            <p:spPr>
              <a:xfrm rot="16200000" flipH="1">
                <a:off x="3008788" y="2801431"/>
                <a:ext cx="2231413" cy="4226996"/>
              </a:xfrm>
              <a:prstGeom prst="bentConnector3">
                <a:avLst>
                  <a:gd name="adj1" fmla="val 111828"/>
                </a:avLst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Elbow Connector 123"/>
              <p:cNvCxnSpPr>
                <a:stCxn id="75" idx="2"/>
                <a:endCxn id="151" idx="6"/>
              </p:cNvCxnSpPr>
              <p:nvPr/>
            </p:nvCxnSpPr>
            <p:spPr>
              <a:xfrm rot="5400000">
                <a:off x="7505907" y="4587822"/>
                <a:ext cx="295555" cy="2419438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1" name="Oval 150"/>
              <p:cNvSpPr/>
              <p:nvPr/>
            </p:nvSpPr>
            <p:spPr>
              <a:xfrm>
                <a:off x="6202653" y="5824663"/>
                <a:ext cx="241312" cy="241312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4" name="Straight Arrow Connector 193"/>
              <p:cNvCxnSpPr>
                <a:stCxn id="151" idx="0"/>
                <a:endCxn id="24" idx="3"/>
              </p:cNvCxnSpPr>
              <p:nvPr/>
            </p:nvCxnSpPr>
            <p:spPr>
              <a:xfrm flipH="1" flipV="1">
                <a:off x="6310639" y="4502000"/>
                <a:ext cx="12670" cy="1322663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8359163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2" name="Group 231"/>
          <p:cNvGrpSpPr/>
          <p:nvPr/>
        </p:nvGrpSpPr>
        <p:grpSpPr>
          <a:xfrm>
            <a:off x="423855" y="320747"/>
            <a:ext cx="11425406" cy="5999223"/>
            <a:chOff x="576252" y="66752"/>
            <a:chExt cx="11425406" cy="5999223"/>
          </a:xfrm>
        </p:grpSpPr>
        <p:sp>
          <p:nvSpPr>
            <p:cNvPr id="96" name="CustomShape 17"/>
            <p:cNvSpPr/>
            <p:nvPr/>
          </p:nvSpPr>
          <p:spPr>
            <a:xfrm>
              <a:off x="4923852" y="66752"/>
              <a:ext cx="2773573" cy="479520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20000"/>
                <a:lumOff val="80000"/>
              </a:schemeClr>
            </a:solidFill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en-US" sz="1800" b="1" strike="noStrike" spc="-1" dirty="0" smtClean="0">
                  <a:solidFill>
                    <a:srgbClr val="C55A11"/>
                  </a:solidFill>
                  <a:uFill>
                    <a:solidFill>
                      <a:srgbClr val="FFFFFF"/>
                    </a:solidFill>
                  </a:uFill>
                  <a:latin typeface="Arial"/>
                </a:rPr>
                <a:t>Launch Application</a:t>
              </a:r>
              <a:endParaRPr lang="en-US" sz="1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endParaRPr>
            </a:p>
          </p:txBody>
        </p:sp>
        <p:cxnSp>
          <p:nvCxnSpPr>
            <p:cNvPr id="146" name="Straight Arrow Connector 145"/>
            <p:cNvCxnSpPr>
              <a:stCxn id="96" idx="2"/>
              <a:endCxn id="120" idx="0"/>
            </p:cNvCxnSpPr>
            <p:nvPr/>
          </p:nvCxnSpPr>
          <p:spPr>
            <a:xfrm>
              <a:off x="6310639" y="546272"/>
              <a:ext cx="0" cy="38851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Round Single Corner Rectangle 119"/>
            <p:cNvSpPr/>
            <p:nvPr/>
          </p:nvSpPr>
          <p:spPr>
            <a:xfrm>
              <a:off x="4515973" y="934787"/>
              <a:ext cx="3589332" cy="1623913"/>
            </a:xfrm>
            <a:prstGeom prst="round1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accent6">
                      <a:lumMod val="50000"/>
                    </a:schemeClr>
                  </a:solidFill>
                </a:rPr>
                <a:t>The </a:t>
              </a:r>
              <a:r>
                <a:rPr lang="en-US" dirty="0" err="1" smtClean="0">
                  <a:solidFill>
                    <a:schemeClr val="accent6">
                      <a:lumMod val="50000"/>
                    </a:schemeClr>
                  </a:solidFill>
                </a:rPr>
                <a:t>PileGroup</a:t>
              </a:r>
              <a:r>
                <a:rPr lang="en-US" dirty="0" smtClean="0">
                  <a:solidFill>
                    <a:schemeClr val="accent6">
                      <a:lumMod val="50000"/>
                    </a:schemeClr>
                  </a:solidFill>
                </a:rPr>
                <a:t> Tool will launch with a fully functional initial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en-US" dirty="0" smtClean="0">
                  <a:solidFill>
                    <a:schemeClr val="accent6">
                      <a:lumMod val="50000"/>
                    </a:schemeClr>
                  </a:solidFill>
                </a:rPr>
                <a:t>Three-layer soil system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en-US" dirty="0" smtClean="0">
                  <a:solidFill>
                    <a:schemeClr val="accent6">
                      <a:lumMod val="50000"/>
                    </a:schemeClr>
                  </a:solidFill>
                </a:rPr>
                <a:t>A single pile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en-US" dirty="0" smtClean="0">
                  <a:solidFill>
                    <a:schemeClr val="accent6">
                      <a:lumMod val="50000"/>
                    </a:schemeClr>
                  </a:solidFill>
                </a:rPr>
                <a:t>A reference load</a:t>
              </a:r>
            </a:p>
          </p:txBody>
        </p:sp>
        <p:cxnSp>
          <p:nvCxnSpPr>
            <p:cNvPr id="121" name="Straight Arrow Connector 120"/>
            <p:cNvCxnSpPr>
              <a:stCxn id="120" idx="2"/>
              <a:endCxn id="24" idx="0"/>
            </p:cNvCxnSpPr>
            <p:nvPr/>
          </p:nvCxnSpPr>
          <p:spPr>
            <a:xfrm>
              <a:off x="6310639" y="2558700"/>
              <a:ext cx="0" cy="38547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gular Pentagon 23"/>
            <p:cNvSpPr/>
            <p:nvPr/>
          </p:nvSpPr>
          <p:spPr>
            <a:xfrm>
              <a:off x="5343007" y="2944178"/>
              <a:ext cx="1935264" cy="1557822"/>
            </a:xfrm>
            <a:prstGeom prst="pentagon">
              <a:avLst/>
            </a:prstGeom>
            <a:solidFill>
              <a:schemeClr val="tx2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2"/>
                  </a:solidFill>
                </a:rPr>
                <a:t>Ready to explore </a:t>
              </a:r>
              <a:r>
                <a:rPr lang="mr-IN" dirty="0" smtClean="0">
                  <a:solidFill>
                    <a:schemeClr val="tx2"/>
                  </a:solidFill>
                </a:rPr>
                <a:t>…</a:t>
              </a:r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72" name="CustomShape 1"/>
            <p:cNvSpPr/>
            <p:nvPr/>
          </p:nvSpPr>
          <p:spPr>
            <a:xfrm>
              <a:off x="9132170" y="2576630"/>
              <a:ext cx="2869488" cy="1197527"/>
            </a:xfrm>
            <a:prstGeom prst="roundRect">
              <a:avLst>
                <a:gd name="adj" fmla="val 16667"/>
              </a:avLst>
            </a:prstGeom>
            <a:solidFill>
              <a:srgbClr val="C0504D"/>
            </a:solidFill>
            <a:ln/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en-US" sz="1800" b="1" strike="noStrike" spc="-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</a:rPr>
                <a:t>Soil Configuration</a:t>
              </a:r>
              <a:endParaRPr lang="en-US" sz="1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endParaRPr>
            </a:p>
          </p:txBody>
        </p:sp>
        <p:sp>
          <p:nvSpPr>
            <p:cNvPr id="73" name="CustomShape 1"/>
            <p:cNvSpPr/>
            <p:nvPr/>
          </p:nvSpPr>
          <p:spPr>
            <a:xfrm>
              <a:off x="576252" y="2590689"/>
              <a:ext cx="2869488" cy="1208534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/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en-US" sz="1800" b="1" strike="noStrike" spc="-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</a:rPr>
                <a:t>Pile Configuration</a:t>
              </a:r>
              <a:endParaRPr lang="en-US" sz="1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endParaRPr>
            </a:p>
          </p:txBody>
        </p:sp>
        <p:sp>
          <p:nvSpPr>
            <p:cNvPr id="74" name="CustomShape 1"/>
            <p:cNvSpPr/>
            <p:nvPr/>
          </p:nvSpPr>
          <p:spPr>
            <a:xfrm>
              <a:off x="2249222" y="4501995"/>
              <a:ext cx="2869488" cy="1139158"/>
            </a:xfrm>
            <a:prstGeom prst="roundRect">
              <a:avLst>
                <a:gd name="adj" fmla="val 16667"/>
              </a:avLst>
            </a:prstGeom>
            <a:solidFill>
              <a:srgbClr val="C0504D"/>
            </a:solidFill>
            <a:ln/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en-US" sz="1800" b="1" strike="noStrike" spc="-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</a:rPr>
                <a:t>Load control</a:t>
              </a:r>
              <a:endParaRPr lang="en-US" sz="1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endParaRPr>
            </a:p>
          </p:txBody>
        </p:sp>
        <p:sp>
          <p:nvSpPr>
            <p:cNvPr id="75" name="CustomShape 1"/>
            <p:cNvSpPr/>
            <p:nvPr/>
          </p:nvSpPr>
          <p:spPr>
            <a:xfrm>
              <a:off x="7428659" y="4510606"/>
              <a:ext cx="2869488" cy="1139158"/>
            </a:xfrm>
            <a:prstGeom prst="roundRect">
              <a:avLst>
                <a:gd name="adj" fmla="val 16667"/>
              </a:avLst>
            </a:prstGeom>
            <a:solidFill>
              <a:srgbClr val="C0504D"/>
            </a:solidFill>
            <a:ln/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en-US" sz="1800" b="1" strike="noStrike" spc="-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</a:rPr>
                <a:t>Results</a:t>
              </a:r>
              <a:endParaRPr lang="en-US" sz="1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endParaRPr>
            </a:p>
          </p:txBody>
        </p:sp>
        <p:cxnSp>
          <p:nvCxnSpPr>
            <p:cNvPr id="43" name="Elbow Connector 42"/>
            <p:cNvCxnSpPr>
              <a:stCxn id="24" idx="1"/>
              <a:endCxn id="73" idx="0"/>
            </p:cNvCxnSpPr>
            <p:nvPr/>
          </p:nvCxnSpPr>
          <p:spPr>
            <a:xfrm rot="10800000">
              <a:off x="2010997" y="2590690"/>
              <a:ext cx="3332013" cy="948523"/>
            </a:xfrm>
            <a:prstGeom prst="bentConnector4">
              <a:avLst>
                <a:gd name="adj1" fmla="val 41007"/>
                <a:gd name="adj2" fmla="val 124101"/>
              </a:avLst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Elbow Connector 45"/>
            <p:cNvCxnSpPr>
              <a:stCxn id="24" idx="2"/>
              <a:endCxn id="74" idx="3"/>
            </p:cNvCxnSpPr>
            <p:nvPr/>
          </p:nvCxnSpPr>
          <p:spPr>
            <a:xfrm rot="5400000">
              <a:off x="5130872" y="4489835"/>
              <a:ext cx="569578" cy="593901"/>
            </a:xfrm>
            <a:prstGeom prst="bentConnector2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Elbow Connector 48"/>
            <p:cNvCxnSpPr>
              <a:stCxn id="24" idx="5"/>
              <a:endCxn id="72" idx="0"/>
            </p:cNvCxnSpPr>
            <p:nvPr/>
          </p:nvCxnSpPr>
          <p:spPr>
            <a:xfrm flipV="1">
              <a:off x="7278269" y="2576630"/>
              <a:ext cx="3288645" cy="962582"/>
            </a:xfrm>
            <a:prstGeom prst="bentConnector4">
              <a:avLst>
                <a:gd name="adj1" fmla="val 39364"/>
                <a:gd name="adj2" fmla="val 123749"/>
              </a:avLst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Elbow Connector 50"/>
            <p:cNvCxnSpPr>
              <a:stCxn id="24" idx="4"/>
              <a:endCxn id="75" idx="1"/>
            </p:cNvCxnSpPr>
            <p:nvPr/>
          </p:nvCxnSpPr>
          <p:spPr>
            <a:xfrm rot="16200000" flipH="1">
              <a:off x="6879569" y="4531094"/>
              <a:ext cx="578189" cy="519992"/>
            </a:xfrm>
            <a:prstGeom prst="bentConnector2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Elbow Connector 81"/>
            <p:cNvCxnSpPr>
              <a:stCxn id="72" idx="2"/>
              <a:endCxn id="151" idx="5"/>
            </p:cNvCxnSpPr>
            <p:nvPr/>
          </p:nvCxnSpPr>
          <p:spPr>
            <a:xfrm rot="5400000">
              <a:off x="7359531" y="2823252"/>
              <a:ext cx="2256479" cy="4158288"/>
            </a:xfrm>
            <a:prstGeom prst="bentConnector3">
              <a:avLst>
                <a:gd name="adj1" fmla="val 111697"/>
              </a:avLst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Elbow Connector 121"/>
            <p:cNvCxnSpPr>
              <a:stCxn id="74" idx="2"/>
              <a:endCxn id="151" idx="2"/>
            </p:cNvCxnSpPr>
            <p:nvPr/>
          </p:nvCxnSpPr>
          <p:spPr>
            <a:xfrm rot="16200000" flipH="1">
              <a:off x="4791226" y="4533892"/>
              <a:ext cx="304166" cy="2518687"/>
            </a:xfrm>
            <a:prstGeom prst="bentConnector2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Elbow Connector 122"/>
            <p:cNvCxnSpPr>
              <a:stCxn id="73" idx="2"/>
              <a:endCxn id="151" idx="3"/>
            </p:cNvCxnSpPr>
            <p:nvPr/>
          </p:nvCxnSpPr>
          <p:spPr>
            <a:xfrm rot="16200000" flipH="1">
              <a:off x="3008788" y="2801431"/>
              <a:ext cx="2231413" cy="4226996"/>
            </a:xfrm>
            <a:prstGeom prst="bentConnector3">
              <a:avLst>
                <a:gd name="adj1" fmla="val 111828"/>
              </a:avLst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Elbow Connector 123"/>
            <p:cNvCxnSpPr>
              <a:stCxn id="75" idx="2"/>
              <a:endCxn id="151" idx="6"/>
            </p:cNvCxnSpPr>
            <p:nvPr/>
          </p:nvCxnSpPr>
          <p:spPr>
            <a:xfrm rot="5400000">
              <a:off x="7505907" y="4587822"/>
              <a:ext cx="295555" cy="2419438"/>
            </a:xfrm>
            <a:prstGeom prst="bentConnector2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1" name="Oval 150"/>
            <p:cNvSpPr/>
            <p:nvPr/>
          </p:nvSpPr>
          <p:spPr>
            <a:xfrm>
              <a:off x="6202653" y="5824663"/>
              <a:ext cx="241312" cy="24131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4" name="Straight Arrow Connector 193"/>
            <p:cNvCxnSpPr>
              <a:stCxn id="151" idx="0"/>
              <a:endCxn id="24" idx="3"/>
            </p:cNvCxnSpPr>
            <p:nvPr/>
          </p:nvCxnSpPr>
          <p:spPr>
            <a:xfrm flipH="1" flipV="1">
              <a:off x="6310639" y="4502000"/>
              <a:ext cx="12670" cy="132266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070063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roup 110"/>
          <p:cNvGrpSpPr/>
          <p:nvPr/>
        </p:nvGrpSpPr>
        <p:grpSpPr>
          <a:xfrm>
            <a:off x="3310293" y="284496"/>
            <a:ext cx="5814373" cy="6266908"/>
            <a:chOff x="734989" y="284496"/>
            <a:chExt cx="5814373" cy="6266908"/>
          </a:xfrm>
        </p:grpSpPr>
        <p:sp>
          <p:nvSpPr>
            <p:cNvPr id="73" name="CustomShape 1"/>
            <p:cNvSpPr/>
            <p:nvPr/>
          </p:nvSpPr>
          <p:spPr>
            <a:xfrm>
              <a:off x="1307383" y="284496"/>
              <a:ext cx="2869488" cy="701484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/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en-US" sz="1800" b="1" strike="noStrike" spc="-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</a:rPr>
                <a:t>Pile Configuration</a:t>
              </a:r>
              <a:endParaRPr lang="en-US" sz="1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endParaRPr>
            </a:p>
          </p:txBody>
        </p:sp>
        <p:cxnSp>
          <p:nvCxnSpPr>
            <p:cNvPr id="16" name="Straight Arrow Connector 15"/>
            <p:cNvCxnSpPr>
              <a:stCxn id="73" idx="2"/>
              <a:endCxn id="52" idx="0"/>
            </p:cNvCxnSpPr>
            <p:nvPr/>
          </p:nvCxnSpPr>
          <p:spPr>
            <a:xfrm>
              <a:off x="2742127" y="985980"/>
              <a:ext cx="0" cy="24961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ound Single Corner Rectangle 51"/>
            <p:cNvSpPr/>
            <p:nvPr/>
          </p:nvSpPr>
          <p:spPr>
            <a:xfrm>
              <a:off x="738626" y="1235592"/>
              <a:ext cx="4007002" cy="1087310"/>
            </a:xfrm>
            <a:prstGeom prst="round1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accent6">
                      <a:lumMod val="50000"/>
                    </a:schemeClr>
                  </a:solidFill>
                </a:rPr>
                <a:t>Select pile by</a:t>
              </a:r>
            </a:p>
            <a:p>
              <a:pPr marL="342900" indent="-342900" algn="ctr">
                <a:buFont typeface="+mj-lt"/>
                <a:buAutoNum type="arabicPeriod"/>
              </a:pPr>
              <a:r>
                <a:rPr lang="en-US" dirty="0" smtClean="0">
                  <a:solidFill>
                    <a:schemeClr val="accent6">
                      <a:lumMod val="50000"/>
                    </a:schemeClr>
                  </a:solidFill>
                </a:rPr>
                <a:t>ID in dialog (1,2, or 3), OR</a:t>
              </a:r>
            </a:p>
            <a:p>
              <a:pPr marL="342900" indent="-342900" algn="ctr">
                <a:buFont typeface="+mj-lt"/>
                <a:buAutoNum type="arabicPeriod"/>
              </a:pPr>
              <a:r>
                <a:rPr lang="en-US" dirty="0" smtClean="0">
                  <a:solidFill>
                    <a:schemeClr val="accent6">
                      <a:lumMod val="50000"/>
                    </a:schemeClr>
                  </a:solidFill>
                </a:rPr>
                <a:t>Clicking on pile in System Plot</a:t>
              </a:r>
              <a:endParaRPr lang="en-US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61" name="CustomShape 2"/>
            <p:cNvSpPr/>
            <p:nvPr/>
          </p:nvSpPr>
          <p:spPr>
            <a:xfrm>
              <a:off x="4572250" y="4154189"/>
              <a:ext cx="1920240" cy="327960"/>
            </a:xfrm>
            <a:prstGeom prst="roundRect">
              <a:avLst>
                <a:gd name="adj" fmla="val 16667"/>
              </a:avLst>
            </a:prstGeom>
            <a:solidFill>
              <a:srgbClr val="00B0F0"/>
            </a:solidFill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en-US" sz="1800" b="0" strike="noStrike" spc="-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</a:rPr>
                <a:t>Add new  Pile</a:t>
              </a:r>
              <a:endParaRPr lang="en-US" sz="1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endParaRPr>
            </a:p>
          </p:txBody>
        </p:sp>
        <p:grpSp>
          <p:nvGrpSpPr>
            <p:cNvPr id="85" name="Group 84"/>
            <p:cNvGrpSpPr/>
            <p:nvPr/>
          </p:nvGrpSpPr>
          <p:grpSpPr>
            <a:xfrm>
              <a:off x="1379891" y="3740009"/>
              <a:ext cx="3190619" cy="1400251"/>
              <a:chOff x="814478" y="3221937"/>
              <a:chExt cx="3190619" cy="1400251"/>
            </a:xfrm>
          </p:grpSpPr>
          <p:sp>
            <p:nvSpPr>
              <p:cNvPr id="63" name="CustomShape 40"/>
              <p:cNvSpPr/>
              <p:nvPr/>
            </p:nvSpPr>
            <p:spPr>
              <a:xfrm>
                <a:off x="2142933" y="4257508"/>
                <a:ext cx="571320" cy="3646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/>
              <a:lstStyle/>
              <a:p>
                <a:pPr>
                  <a:lnSpc>
                    <a:spcPct val="100000"/>
                  </a:lnSpc>
                </a:pPr>
                <a:r>
                  <a:rPr lang="en-US" sz="1800" b="0" strike="noStrike" spc="-1" dirty="0">
                    <a:solidFill>
                      <a:srgbClr val="000000"/>
                    </a:solidFill>
                    <a:uFill>
                      <a:solidFill>
                        <a:srgbClr val="FFFFFF"/>
                      </a:solidFill>
                    </a:uFill>
                    <a:latin typeface="Calibri"/>
                  </a:rPr>
                  <a:t>no</a:t>
                </a:r>
                <a:endParaRPr lang="en-US" sz="1800" b="0" strike="noStrike" spc="-1" dirty="0">
                  <a:solidFill>
                    <a:srgbClr val="000000"/>
                  </a:solidFill>
                  <a:uFill>
                    <a:solidFill>
                      <a:srgbClr val="FFFFFF"/>
                    </a:solidFill>
                  </a:uFill>
                  <a:latin typeface="Arial"/>
                </a:endParaRPr>
              </a:p>
            </p:txBody>
          </p:sp>
          <p:sp>
            <p:nvSpPr>
              <p:cNvPr id="64" name="CustomShape 46"/>
              <p:cNvSpPr/>
              <p:nvPr/>
            </p:nvSpPr>
            <p:spPr>
              <a:xfrm>
                <a:off x="3433777" y="3435417"/>
                <a:ext cx="571320" cy="3646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/>
              <a:lstStyle/>
              <a:p>
                <a:pPr>
                  <a:lnSpc>
                    <a:spcPct val="100000"/>
                  </a:lnSpc>
                </a:pPr>
                <a:r>
                  <a:rPr lang="en-US" sz="1800" b="0" strike="noStrike" spc="-1" dirty="0">
                    <a:solidFill>
                      <a:srgbClr val="000000"/>
                    </a:solidFill>
                    <a:uFill>
                      <a:solidFill>
                        <a:srgbClr val="FFFFFF"/>
                      </a:solidFill>
                    </a:uFill>
                    <a:latin typeface="Arial"/>
                  </a:rPr>
                  <a:t>yes</a:t>
                </a:r>
              </a:p>
            </p:txBody>
          </p:sp>
          <p:sp>
            <p:nvSpPr>
              <p:cNvPr id="65" name="CustomShape 8"/>
              <p:cNvSpPr/>
              <p:nvPr/>
            </p:nvSpPr>
            <p:spPr>
              <a:xfrm>
                <a:off x="814478" y="3221937"/>
                <a:ext cx="2731680" cy="1156320"/>
              </a:xfrm>
              <a:prstGeom prst="diamond">
                <a:avLst/>
              </a:prstGeom>
              <a:solidFill>
                <a:schemeClr val="accent6"/>
              </a:solidFill>
              <a:ln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/>
              <a:lstStyle/>
              <a:p>
                <a:pPr algn="ctr">
                  <a:lnSpc>
                    <a:spcPct val="100000"/>
                  </a:lnSpc>
                </a:pPr>
                <a:r>
                  <a:rPr lang="en-US" sz="1600" spc="-1" dirty="0" smtClean="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Arial"/>
                  </a:rPr>
                  <a:t>Clone last pile ?</a:t>
                </a:r>
                <a:endParaRPr lang="en-US" sz="1600" b="0" strike="noStrike" spc="-1" dirty="0">
                  <a:solidFill>
                    <a:srgbClr val="000000"/>
                  </a:solidFill>
                  <a:uFill>
                    <a:solidFill>
                      <a:srgbClr val="FFFFFF"/>
                    </a:solidFill>
                  </a:uFill>
                  <a:latin typeface="Arial"/>
                </a:endParaRPr>
              </a:p>
            </p:txBody>
          </p:sp>
        </p:grpSp>
        <p:cxnSp>
          <p:nvCxnSpPr>
            <p:cNvPr id="37" name="Straight Arrow Connector 36"/>
            <p:cNvCxnSpPr>
              <a:stCxn id="65" idx="3"/>
              <a:endCxn id="61" idx="1"/>
            </p:cNvCxnSpPr>
            <p:nvPr/>
          </p:nvCxnSpPr>
          <p:spPr>
            <a:xfrm>
              <a:off x="4111571" y="4318169"/>
              <a:ext cx="460679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>
              <a:stCxn id="65" idx="2"/>
              <a:endCxn id="80" idx="0"/>
            </p:cNvCxnSpPr>
            <p:nvPr/>
          </p:nvCxnSpPr>
          <p:spPr>
            <a:xfrm flipH="1">
              <a:off x="2738490" y="4896329"/>
              <a:ext cx="7241" cy="25482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Elbow Connector 46"/>
            <p:cNvCxnSpPr>
              <a:stCxn id="61" idx="0"/>
              <a:endCxn id="52" idx="3"/>
            </p:cNvCxnSpPr>
            <p:nvPr/>
          </p:nvCxnSpPr>
          <p:spPr>
            <a:xfrm rot="16200000" flipV="1">
              <a:off x="3951528" y="2573347"/>
              <a:ext cx="2374942" cy="786742"/>
            </a:xfrm>
            <a:prstGeom prst="bentConnector2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CustomShape 2"/>
            <p:cNvSpPr/>
            <p:nvPr/>
          </p:nvSpPr>
          <p:spPr>
            <a:xfrm>
              <a:off x="4629122" y="5565333"/>
              <a:ext cx="1920240" cy="327960"/>
            </a:xfrm>
            <a:prstGeom prst="roundRect">
              <a:avLst>
                <a:gd name="adj" fmla="val 16667"/>
              </a:avLst>
            </a:prstGeom>
            <a:solidFill>
              <a:srgbClr val="00B0F0"/>
            </a:solidFill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en-US" sz="1800" b="0" strike="noStrike" spc="-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</a:rPr>
                <a:t>Remove this pile</a:t>
              </a:r>
              <a:endParaRPr lang="en-US" sz="1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endParaRPr>
            </a:p>
          </p:txBody>
        </p:sp>
        <p:grpSp>
          <p:nvGrpSpPr>
            <p:cNvPr id="105" name="Group 104"/>
            <p:cNvGrpSpPr/>
            <p:nvPr/>
          </p:nvGrpSpPr>
          <p:grpSpPr>
            <a:xfrm>
              <a:off x="1372650" y="5151153"/>
              <a:ext cx="3190619" cy="1400251"/>
              <a:chOff x="1088580" y="5101017"/>
              <a:chExt cx="3190619" cy="1400251"/>
            </a:xfrm>
          </p:grpSpPr>
          <p:sp>
            <p:nvSpPr>
              <p:cNvPr id="78" name="CustomShape 40"/>
              <p:cNvSpPr/>
              <p:nvPr/>
            </p:nvSpPr>
            <p:spPr>
              <a:xfrm>
                <a:off x="2417035" y="6136588"/>
                <a:ext cx="571320" cy="3646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/>
              <a:lstStyle/>
              <a:p>
                <a:pPr>
                  <a:lnSpc>
                    <a:spcPct val="100000"/>
                  </a:lnSpc>
                </a:pPr>
                <a:r>
                  <a:rPr lang="en-US" sz="1800" b="0" strike="noStrike" spc="-1" dirty="0">
                    <a:solidFill>
                      <a:srgbClr val="000000"/>
                    </a:solidFill>
                    <a:uFill>
                      <a:solidFill>
                        <a:srgbClr val="FFFFFF"/>
                      </a:solidFill>
                    </a:uFill>
                    <a:latin typeface="Calibri"/>
                  </a:rPr>
                  <a:t>no</a:t>
                </a:r>
                <a:endParaRPr lang="en-US" sz="1800" b="0" strike="noStrike" spc="-1" dirty="0">
                  <a:solidFill>
                    <a:srgbClr val="000000"/>
                  </a:solidFill>
                  <a:uFill>
                    <a:solidFill>
                      <a:srgbClr val="FFFFFF"/>
                    </a:solidFill>
                  </a:uFill>
                  <a:latin typeface="Arial"/>
                </a:endParaRPr>
              </a:p>
            </p:txBody>
          </p:sp>
          <p:sp>
            <p:nvSpPr>
              <p:cNvPr id="79" name="CustomShape 46"/>
              <p:cNvSpPr/>
              <p:nvPr/>
            </p:nvSpPr>
            <p:spPr>
              <a:xfrm>
                <a:off x="3707879" y="5314497"/>
                <a:ext cx="571320" cy="3646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/>
              <a:lstStyle/>
              <a:p>
                <a:pPr>
                  <a:lnSpc>
                    <a:spcPct val="100000"/>
                  </a:lnSpc>
                </a:pPr>
                <a:r>
                  <a:rPr lang="en-US" sz="1800" b="0" strike="noStrike" spc="-1" dirty="0">
                    <a:solidFill>
                      <a:srgbClr val="000000"/>
                    </a:solidFill>
                    <a:uFill>
                      <a:solidFill>
                        <a:srgbClr val="FFFFFF"/>
                      </a:solidFill>
                    </a:uFill>
                    <a:latin typeface="Arial"/>
                  </a:rPr>
                  <a:t>yes</a:t>
                </a:r>
              </a:p>
            </p:txBody>
          </p:sp>
          <p:sp>
            <p:nvSpPr>
              <p:cNvPr id="80" name="CustomShape 8"/>
              <p:cNvSpPr/>
              <p:nvPr/>
            </p:nvSpPr>
            <p:spPr>
              <a:xfrm>
                <a:off x="1088580" y="5101017"/>
                <a:ext cx="2731680" cy="1156320"/>
              </a:xfrm>
              <a:prstGeom prst="diamond">
                <a:avLst/>
              </a:prstGeom>
              <a:solidFill>
                <a:schemeClr val="accent6"/>
              </a:solidFill>
              <a:ln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/>
              <a:lstStyle/>
              <a:p>
                <a:pPr algn="ctr">
                  <a:lnSpc>
                    <a:spcPct val="100000"/>
                  </a:lnSpc>
                </a:pPr>
                <a:r>
                  <a:rPr lang="en-US" sz="1600" spc="-1" dirty="0" smtClean="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Arial"/>
                  </a:rPr>
                  <a:t>Delete selected pile ?</a:t>
                </a:r>
                <a:endParaRPr lang="en-US" sz="1600" b="0" strike="noStrike" spc="-1" dirty="0">
                  <a:solidFill>
                    <a:srgbClr val="000000"/>
                  </a:solidFill>
                  <a:uFill>
                    <a:solidFill>
                      <a:srgbClr val="FFFFFF"/>
                    </a:solidFill>
                  </a:uFill>
                  <a:latin typeface="Arial"/>
                </a:endParaRPr>
              </a:p>
            </p:txBody>
          </p:sp>
        </p:grpSp>
        <p:cxnSp>
          <p:nvCxnSpPr>
            <p:cNvPr id="81" name="Straight Arrow Connector 80"/>
            <p:cNvCxnSpPr>
              <a:stCxn id="80" idx="3"/>
              <a:endCxn id="77" idx="1"/>
            </p:cNvCxnSpPr>
            <p:nvPr/>
          </p:nvCxnSpPr>
          <p:spPr>
            <a:xfrm>
              <a:off x="4104330" y="5729313"/>
              <a:ext cx="52479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Elbow Connector 83"/>
            <p:cNvCxnSpPr>
              <a:stCxn id="77" idx="3"/>
              <a:endCxn id="52" idx="3"/>
            </p:cNvCxnSpPr>
            <p:nvPr/>
          </p:nvCxnSpPr>
          <p:spPr>
            <a:xfrm flipH="1" flipV="1">
              <a:off x="4745628" y="1779247"/>
              <a:ext cx="1803734" cy="3950066"/>
            </a:xfrm>
            <a:prstGeom prst="bentConnector3">
              <a:avLst>
                <a:gd name="adj1" fmla="val -12674"/>
              </a:avLst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/>
            <p:cNvCxnSpPr>
              <a:stCxn id="110" idx="2"/>
              <a:endCxn id="65" idx="0"/>
            </p:cNvCxnSpPr>
            <p:nvPr/>
          </p:nvCxnSpPr>
          <p:spPr>
            <a:xfrm>
              <a:off x="2738490" y="3459291"/>
              <a:ext cx="7241" cy="28071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Round Single Corner Rectangle 109"/>
            <p:cNvSpPr/>
            <p:nvPr/>
          </p:nvSpPr>
          <p:spPr>
            <a:xfrm>
              <a:off x="734989" y="2626649"/>
              <a:ext cx="4007002" cy="832642"/>
            </a:xfrm>
            <a:prstGeom prst="round1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accent6">
                      <a:lumMod val="50000"/>
                    </a:schemeClr>
                  </a:solidFill>
                </a:rPr>
                <a:t>Adjust pile parameters as desired.</a:t>
              </a:r>
            </a:p>
            <a:p>
              <a:pPr algn="ctr"/>
              <a:r>
                <a:rPr lang="en-US" dirty="0" smtClean="0">
                  <a:solidFill>
                    <a:schemeClr val="accent6">
                      <a:lumMod val="50000"/>
                    </a:schemeClr>
                  </a:solidFill>
                </a:rPr>
                <a:t>(system will re-compute accordingly)</a:t>
              </a:r>
              <a:endParaRPr lang="en-US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cxnSp>
          <p:nvCxnSpPr>
            <p:cNvPr id="107" name="Straight Arrow Connector 106"/>
            <p:cNvCxnSpPr>
              <a:stCxn id="52" idx="2"/>
              <a:endCxn id="110" idx="0"/>
            </p:cNvCxnSpPr>
            <p:nvPr/>
          </p:nvCxnSpPr>
          <p:spPr>
            <a:xfrm flipH="1">
              <a:off x="2738490" y="2322902"/>
              <a:ext cx="3637" cy="303747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Elbow Connector 108"/>
            <p:cNvCxnSpPr>
              <a:stCxn id="80" idx="2"/>
              <a:endCxn id="52" idx="1"/>
            </p:cNvCxnSpPr>
            <p:nvPr/>
          </p:nvCxnSpPr>
          <p:spPr>
            <a:xfrm rot="5400000" flipH="1">
              <a:off x="-525555" y="3043428"/>
              <a:ext cx="4528226" cy="1999864"/>
            </a:xfrm>
            <a:prstGeom prst="bentConnector4">
              <a:avLst>
                <a:gd name="adj1" fmla="val -5048"/>
                <a:gd name="adj2" fmla="val 111431"/>
              </a:avLst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189440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4244079" y="284496"/>
            <a:ext cx="4014244" cy="4858345"/>
            <a:chOff x="734988" y="284496"/>
            <a:chExt cx="4014244" cy="4858345"/>
          </a:xfrm>
        </p:grpSpPr>
        <p:sp>
          <p:nvSpPr>
            <p:cNvPr id="73" name="CustomShape 1"/>
            <p:cNvSpPr/>
            <p:nvPr/>
          </p:nvSpPr>
          <p:spPr>
            <a:xfrm>
              <a:off x="1307383" y="284496"/>
              <a:ext cx="2869488" cy="701484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/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en-US" sz="1800" b="1" strike="noStrike" spc="-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</a:rPr>
                <a:t>Soil Configuration</a:t>
              </a:r>
              <a:endParaRPr lang="en-US" sz="1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endParaRPr>
            </a:p>
          </p:txBody>
        </p:sp>
        <p:cxnSp>
          <p:nvCxnSpPr>
            <p:cNvPr id="16" name="Straight Arrow Connector 15"/>
            <p:cNvCxnSpPr>
              <a:stCxn id="73" idx="2"/>
              <a:endCxn id="110" idx="0"/>
            </p:cNvCxnSpPr>
            <p:nvPr/>
          </p:nvCxnSpPr>
          <p:spPr>
            <a:xfrm flipH="1">
              <a:off x="2738490" y="985980"/>
              <a:ext cx="3637" cy="468089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ound Single Corner Rectangle 51"/>
            <p:cNvSpPr/>
            <p:nvPr/>
          </p:nvSpPr>
          <p:spPr>
            <a:xfrm>
              <a:off x="734988" y="2754800"/>
              <a:ext cx="4007002" cy="1087310"/>
            </a:xfrm>
            <a:prstGeom prst="round1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accent6">
                      <a:lumMod val="50000"/>
                    </a:schemeClr>
                  </a:solidFill>
                </a:rPr>
                <a:t>Select soil by</a:t>
              </a:r>
            </a:p>
            <a:p>
              <a:pPr marL="342900" indent="-342900" algn="ctr">
                <a:buFont typeface="+mj-lt"/>
                <a:buAutoNum type="arabicPeriod"/>
              </a:pPr>
              <a:r>
                <a:rPr lang="en-US" dirty="0" smtClean="0">
                  <a:solidFill>
                    <a:schemeClr val="accent6">
                      <a:lumMod val="50000"/>
                    </a:schemeClr>
                  </a:solidFill>
                </a:rPr>
                <a:t>Checking the desired layer, OR</a:t>
              </a:r>
            </a:p>
            <a:p>
              <a:pPr marL="342900" indent="-342900" algn="ctr">
                <a:buFont typeface="+mj-lt"/>
                <a:buAutoNum type="arabicPeriod"/>
              </a:pPr>
              <a:r>
                <a:rPr lang="en-US" dirty="0" smtClean="0">
                  <a:solidFill>
                    <a:schemeClr val="accent6">
                      <a:lumMod val="50000"/>
                    </a:schemeClr>
                  </a:solidFill>
                </a:rPr>
                <a:t>Clicking on soil layer boundary </a:t>
              </a:r>
              <a:br>
                <a:rPr lang="en-US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en-US" dirty="0" smtClean="0">
                  <a:solidFill>
                    <a:schemeClr val="accent6">
                      <a:lumMod val="50000"/>
                    </a:schemeClr>
                  </a:solidFill>
                </a:rPr>
                <a:t>in System Plot</a:t>
              </a:r>
              <a:endParaRPr lang="en-US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cxnSp>
          <p:nvCxnSpPr>
            <p:cNvPr id="53" name="Straight Arrow Connector 52"/>
            <p:cNvCxnSpPr>
              <a:stCxn id="110" idx="2"/>
              <a:endCxn id="52" idx="0"/>
            </p:cNvCxnSpPr>
            <p:nvPr/>
          </p:nvCxnSpPr>
          <p:spPr>
            <a:xfrm flipH="1">
              <a:off x="2738489" y="2286711"/>
              <a:ext cx="1" cy="468089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Round Single Corner Rectangle 109"/>
            <p:cNvSpPr/>
            <p:nvPr/>
          </p:nvSpPr>
          <p:spPr>
            <a:xfrm>
              <a:off x="734989" y="1454069"/>
              <a:ext cx="4007002" cy="832642"/>
            </a:xfrm>
            <a:prstGeom prst="round1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accent6">
                      <a:lumMod val="50000"/>
                    </a:schemeClr>
                  </a:solidFill>
                </a:rPr>
                <a:t>Adjust position of the groundwater table s as desired.</a:t>
              </a:r>
            </a:p>
            <a:p>
              <a:pPr algn="ctr"/>
              <a:r>
                <a:rPr lang="en-US" dirty="0" smtClean="0">
                  <a:solidFill>
                    <a:schemeClr val="accent6">
                      <a:lumMod val="50000"/>
                    </a:schemeClr>
                  </a:solidFill>
                </a:rPr>
                <a:t>(system will re-compute accordingly)</a:t>
              </a:r>
              <a:endParaRPr lang="en-US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cxnSp>
          <p:nvCxnSpPr>
            <p:cNvPr id="107" name="Straight Arrow Connector 106"/>
            <p:cNvCxnSpPr>
              <a:stCxn id="52" idx="2"/>
              <a:endCxn id="25" idx="0"/>
            </p:cNvCxnSpPr>
            <p:nvPr/>
          </p:nvCxnSpPr>
          <p:spPr>
            <a:xfrm>
              <a:off x="2738489" y="3842110"/>
              <a:ext cx="7242" cy="468089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Elbow Connector 108"/>
            <p:cNvCxnSpPr>
              <a:stCxn id="25" idx="2"/>
              <a:endCxn id="110" idx="1"/>
            </p:cNvCxnSpPr>
            <p:nvPr/>
          </p:nvCxnSpPr>
          <p:spPr>
            <a:xfrm rot="5400000" flipH="1">
              <a:off x="104134" y="2501245"/>
              <a:ext cx="3272451" cy="2010742"/>
            </a:xfrm>
            <a:prstGeom prst="bentConnector4">
              <a:avLst>
                <a:gd name="adj1" fmla="val -6986"/>
                <a:gd name="adj2" fmla="val 111369"/>
              </a:avLst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ound Single Corner Rectangle 24"/>
            <p:cNvSpPr/>
            <p:nvPr/>
          </p:nvSpPr>
          <p:spPr>
            <a:xfrm>
              <a:off x="742230" y="4310199"/>
              <a:ext cx="4007002" cy="832642"/>
            </a:xfrm>
            <a:prstGeom prst="round1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accent6">
                      <a:lumMod val="50000"/>
                    </a:schemeClr>
                  </a:solidFill>
                </a:rPr>
                <a:t>Adjust soil parameters as desired.</a:t>
              </a:r>
            </a:p>
            <a:p>
              <a:pPr algn="ctr"/>
              <a:r>
                <a:rPr lang="en-US" dirty="0" smtClean="0">
                  <a:solidFill>
                    <a:schemeClr val="accent6">
                      <a:lumMod val="50000"/>
                    </a:schemeClr>
                  </a:solidFill>
                </a:rPr>
                <a:t>(system will re-compute accordingly)</a:t>
              </a:r>
              <a:endParaRPr lang="en-US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06278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1843642" y="334632"/>
            <a:ext cx="8502171" cy="5548292"/>
            <a:chOff x="354104" y="334632"/>
            <a:chExt cx="8502171" cy="5548292"/>
          </a:xfrm>
        </p:grpSpPr>
        <p:sp>
          <p:nvSpPr>
            <p:cNvPr id="73" name="CustomShape 1"/>
            <p:cNvSpPr/>
            <p:nvPr/>
          </p:nvSpPr>
          <p:spPr>
            <a:xfrm>
              <a:off x="814478" y="334632"/>
              <a:ext cx="2869488" cy="701484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/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en-US" sz="1800" b="1" strike="noStrike" spc="-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</a:rPr>
                <a:t>Load Control</a:t>
              </a:r>
              <a:endParaRPr lang="en-US" sz="1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endParaRPr>
            </a:p>
          </p:txBody>
        </p:sp>
        <p:cxnSp>
          <p:nvCxnSpPr>
            <p:cNvPr id="16" name="Straight Arrow Connector 15"/>
            <p:cNvCxnSpPr>
              <a:stCxn id="73" idx="2"/>
              <a:endCxn id="52" idx="0"/>
            </p:cNvCxnSpPr>
            <p:nvPr/>
          </p:nvCxnSpPr>
          <p:spPr>
            <a:xfrm>
              <a:off x="2249222" y="1036116"/>
              <a:ext cx="0" cy="45015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ound Single Corner Rectangle 51"/>
            <p:cNvSpPr/>
            <p:nvPr/>
          </p:nvSpPr>
          <p:spPr>
            <a:xfrm>
              <a:off x="354104" y="1486269"/>
              <a:ext cx="3790236" cy="1087310"/>
            </a:xfrm>
            <a:prstGeom prst="round1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accent6">
                      <a:lumMod val="50000"/>
                    </a:schemeClr>
                  </a:solidFill>
                </a:rPr>
                <a:t>The horizontal load on the pile or pile group can be varied from -10,000 </a:t>
              </a:r>
              <a:r>
                <a:rPr lang="en-US" dirty="0" err="1" smtClean="0">
                  <a:solidFill>
                    <a:schemeClr val="accent6">
                      <a:lumMod val="50000"/>
                    </a:schemeClr>
                  </a:solidFill>
                </a:rPr>
                <a:t>kN</a:t>
              </a:r>
              <a:r>
                <a:rPr lang="en-US" dirty="0" smtClean="0">
                  <a:solidFill>
                    <a:schemeClr val="accent6">
                      <a:lumMod val="50000"/>
                    </a:schemeClr>
                  </a:solidFill>
                </a:rPr>
                <a:t> to +10,000 </a:t>
              </a:r>
              <a:r>
                <a:rPr lang="en-US" dirty="0" err="1" smtClean="0">
                  <a:solidFill>
                    <a:schemeClr val="accent6">
                      <a:lumMod val="50000"/>
                    </a:schemeClr>
                  </a:solidFill>
                </a:rPr>
                <a:t>kN.</a:t>
              </a:r>
              <a:endParaRPr lang="en-US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885333" y="2029924"/>
              <a:ext cx="7806195" cy="2452749"/>
              <a:chOff x="787416" y="2681084"/>
              <a:chExt cx="7806195" cy="2452749"/>
            </a:xfrm>
          </p:grpSpPr>
          <p:sp>
            <p:nvSpPr>
              <p:cNvPr id="63" name="CustomShape 40"/>
              <p:cNvSpPr/>
              <p:nvPr/>
            </p:nvSpPr>
            <p:spPr>
              <a:xfrm>
                <a:off x="2115871" y="4641276"/>
                <a:ext cx="571320" cy="3646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/>
              <a:lstStyle/>
              <a:p>
                <a:pPr>
                  <a:lnSpc>
                    <a:spcPct val="100000"/>
                  </a:lnSpc>
                </a:pPr>
                <a:r>
                  <a:rPr lang="en-US" sz="1800" b="0" strike="noStrike" spc="-1" dirty="0">
                    <a:solidFill>
                      <a:srgbClr val="000000"/>
                    </a:solidFill>
                    <a:uFill>
                      <a:solidFill>
                        <a:srgbClr val="FFFFFF"/>
                      </a:solidFill>
                    </a:uFill>
                    <a:latin typeface="Calibri"/>
                  </a:rPr>
                  <a:t>no</a:t>
                </a:r>
                <a:endParaRPr lang="en-US" sz="1800" b="0" strike="noStrike" spc="-1" dirty="0">
                  <a:solidFill>
                    <a:srgbClr val="000000"/>
                  </a:solidFill>
                  <a:uFill>
                    <a:solidFill>
                      <a:srgbClr val="FFFFFF"/>
                    </a:solidFill>
                  </a:uFill>
                  <a:latin typeface="Arial"/>
                </a:endParaRPr>
              </a:p>
            </p:txBody>
          </p:sp>
          <p:sp>
            <p:nvSpPr>
              <p:cNvPr id="64" name="CustomShape 46"/>
              <p:cNvSpPr/>
              <p:nvPr/>
            </p:nvSpPr>
            <p:spPr>
              <a:xfrm>
                <a:off x="3406715" y="3819185"/>
                <a:ext cx="571320" cy="3646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/>
              <a:lstStyle/>
              <a:p>
                <a:pPr>
                  <a:lnSpc>
                    <a:spcPct val="100000"/>
                  </a:lnSpc>
                </a:pPr>
                <a:r>
                  <a:rPr lang="en-US" sz="1800" b="0" strike="noStrike" spc="-1" dirty="0">
                    <a:solidFill>
                      <a:srgbClr val="000000"/>
                    </a:solidFill>
                    <a:uFill>
                      <a:solidFill>
                        <a:srgbClr val="FFFFFF"/>
                      </a:solidFill>
                    </a:uFill>
                    <a:latin typeface="Arial"/>
                  </a:rPr>
                  <a:t>yes</a:t>
                </a:r>
              </a:p>
            </p:txBody>
          </p:sp>
          <p:sp>
            <p:nvSpPr>
              <p:cNvPr id="65" name="CustomShape 8"/>
              <p:cNvSpPr/>
              <p:nvPr/>
            </p:nvSpPr>
            <p:spPr>
              <a:xfrm>
                <a:off x="787416" y="3605705"/>
                <a:ext cx="2731680" cy="1156320"/>
              </a:xfrm>
              <a:prstGeom prst="diamond">
                <a:avLst/>
              </a:prstGeom>
              <a:solidFill>
                <a:schemeClr val="accent6"/>
              </a:solidFill>
              <a:ln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/>
              <a:lstStyle/>
              <a:p>
                <a:pPr algn="ctr">
                  <a:lnSpc>
                    <a:spcPct val="100000"/>
                  </a:lnSpc>
                </a:pPr>
                <a:r>
                  <a:rPr lang="en-US" sz="1600" spc="-1" dirty="0" smtClean="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Arial"/>
                  </a:rPr>
                  <a:t>Like numeric control ?</a:t>
                </a:r>
                <a:endParaRPr lang="en-US" sz="1600" b="0" strike="noStrike" spc="-1" dirty="0">
                  <a:solidFill>
                    <a:srgbClr val="000000"/>
                  </a:solidFill>
                  <a:uFill>
                    <a:solidFill>
                      <a:srgbClr val="FFFFFF"/>
                    </a:solidFill>
                  </a:uFill>
                  <a:latin typeface="Arial"/>
                </a:endParaRPr>
              </a:p>
            </p:txBody>
          </p:sp>
          <p:cxnSp>
            <p:nvCxnSpPr>
              <p:cNvPr id="37" name="Straight Arrow Connector 36"/>
              <p:cNvCxnSpPr>
                <a:stCxn id="65" idx="3"/>
                <a:endCxn id="36" idx="1"/>
              </p:cNvCxnSpPr>
              <p:nvPr/>
            </p:nvCxnSpPr>
            <p:spPr>
              <a:xfrm>
                <a:off x="3519096" y="4183865"/>
                <a:ext cx="528506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Arrow Connector 38"/>
              <p:cNvCxnSpPr>
                <a:stCxn id="65" idx="2"/>
                <a:endCxn id="80" idx="0"/>
              </p:cNvCxnSpPr>
              <p:nvPr/>
            </p:nvCxnSpPr>
            <p:spPr>
              <a:xfrm>
                <a:off x="2153256" y="4762025"/>
                <a:ext cx="2727" cy="37180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Elbow Connector 46"/>
              <p:cNvCxnSpPr>
                <a:stCxn id="36" idx="3"/>
                <a:endCxn id="52" idx="3"/>
              </p:cNvCxnSpPr>
              <p:nvPr/>
            </p:nvCxnSpPr>
            <p:spPr>
              <a:xfrm flipH="1" flipV="1">
                <a:off x="4063133" y="2681084"/>
                <a:ext cx="4530478" cy="1502781"/>
              </a:xfrm>
              <a:prstGeom prst="bentConnector3">
                <a:avLst>
                  <a:gd name="adj1" fmla="val -5046"/>
                </a:avLst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13"/>
            <p:cNvGrpSpPr/>
            <p:nvPr/>
          </p:nvGrpSpPr>
          <p:grpSpPr>
            <a:xfrm>
              <a:off x="888060" y="4482673"/>
              <a:ext cx="3190619" cy="1400251"/>
              <a:chOff x="988320" y="4766777"/>
              <a:chExt cx="3190619" cy="1400251"/>
            </a:xfrm>
          </p:grpSpPr>
          <p:sp>
            <p:nvSpPr>
              <p:cNvPr id="78" name="CustomShape 40"/>
              <p:cNvSpPr/>
              <p:nvPr/>
            </p:nvSpPr>
            <p:spPr>
              <a:xfrm>
                <a:off x="2316775" y="5802348"/>
                <a:ext cx="571320" cy="3646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/>
              <a:lstStyle/>
              <a:p>
                <a:pPr>
                  <a:lnSpc>
                    <a:spcPct val="100000"/>
                  </a:lnSpc>
                </a:pPr>
                <a:r>
                  <a:rPr lang="en-US" sz="1800" b="0" strike="noStrike" spc="-1" dirty="0">
                    <a:solidFill>
                      <a:srgbClr val="000000"/>
                    </a:solidFill>
                    <a:uFill>
                      <a:solidFill>
                        <a:srgbClr val="FFFFFF"/>
                      </a:solidFill>
                    </a:uFill>
                    <a:latin typeface="Calibri"/>
                  </a:rPr>
                  <a:t>no</a:t>
                </a:r>
                <a:endParaRPr lang="en-US" sz="1800" b="0" strike="noStrike" spc="-1" dirty="0">
                  <a:solidFill>
                    <a:srgbClr val="000000"/>
                  </a:solidFill>
                  <a:uFill>
                    <a:solidFill>
                      <a:srgbClr val="FFFFFF"/>
                    </a:solidFill>
                  </a:uFill>
                  <a:latin typeface="Arial"/>
                </a:endParaRPr>
              </a:p>
            </p:txBody>
          </p:sp>
          <p:sp>
            <p:nvSpPr>
              <p:cNvPr id="79" name="CustomShape 46"/>
              <p:cNvSpPr/>
              <p:nvPr/>
            </p:nvSpPr>
            <p:spPr>
              <a:xfrm>
                <a:off x="3607619" y="4980257"/>
                <a:ext cx="571320" cy="3646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/>
              <a:lstStyle/>
              <a:p>
                <a:pPr>
                  <a:lnSpc>
                    <a:spcPct val="100000"/>
                  </a:lnSpc>
                </a:pPr>
                <a:r>
                  <a:rPr lang="en-US" sz="1800" b="0" strike="noStrike" spc="-1" dirty="0">
                    <a:solidFill>
                      <a:srgbClr val="000000"/>
                    </a:solidFill>
                    <a:uFill>
                      <a:solidFill>
                        <a:srgbClr val="FFFFFF"/>
                      </a:solidFill>
                    </a:uFill>
                    <a:latin typeface="Arial"/>
                  </a:rPr>
                  <a:t>yes</a:t>
                </a:r>
              </a:p>
            </p:txBody>
          </p:sp>
          <p:sp>
            <p:nvSpPr>
              <p:cNvPr id="80" name="CustomShape 8"/>
              <p:cNvSpPr/>
              <p:nvPr/>
            </p:nvSpPr>
            <p:spPr>
              <a:xfrm>
                <a:off x="988320" y="4766777"/>
                <a:ext cx="2731680" cy="1156320"/>
              </a:xfrm>
              <a:prstGeom prst="diamond">
                <a:avLst/>
              </a:prstGeom>
              <a:solidFill>
                <a:schemeClr val="accent6"/>
              </a:solidFill>
              <a:ln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/>
              <a:lstStyle/>
              <a:p>
                <a:pPr algn="ctr">
                  <a:lnSpc>
                    <a:spcPct val="100000"/>
                  </a:lnSpc>
                </a:pPr>
                <a:r>
                  <a:rPr lang="en-US" sz="1600" spc="-1" dirty="0" smtClean="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Arial"/>
                  </a:rPr>
                  <a:t>Prefer graphic control ?</a:t>
                </a:r>
                <a:endParaRPr lang="en-US" sz="1600" b="0" strike="noStrike" spc="-1" dirty="0">
                  <a:solidFill>
                    <a:srgbClr val="000000"/>
                  </a:solidFill>
                  <a:uFill>
                    <a:solidFill>
                      <a:srgbClr val="FFFFFF"/>
                    </a:solidFill>
                  </a:uFill>
                  <a:latin typeface="Arial"/>
                </a:endParaRPr>
              </a:p>
            </p:txBody>
          </p:sp>
        </p:grpSp>
        <p:cxnSp>
          <p:nvCxnSpPr>
            <p:cNvPr id="81" name="Straight Arrow Connector 80"/>
            <p:cNvCxnSpPr>
              <a:stCxn id="80" idx="3"/>
              <a:endCxn id="35" idx="1"/>
            </p:cNvCxnSpPr>
            <p:nvPr/>
          </p:nvCxnSpPr>
          <p:spPr>
            <a:xfrm>
              <a:off x="3619740" y="5060833"/>
              <a:ext cx="524793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Elbow Connector 83"/>
            <p:cNvCxnSpPr>
              <a:stCxn id="35" idx="3"/>
              <a:endCxn id="52" idx="3"/>
            </p:cNvCxnSpPr>
            <p:nvPr/>
          </p:nvCxnSpPr>
          <p:spPr>
            <a:xfrm flipH="1" flipV="1">
              <a:off x="4144340" y="2029924"/>
              <a:ext cx="4711935" cy="3030909"/>
            </a:xfrm>
            <a:prstGeom prst="bentConnector3">
              <a:avLst>
                <a:gd name="adj1" fmla="val -4852"/>
              </a:avLst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/>
            <p:cNvCxnSpPr>
              <a:stCxn id="52" idx="2"/>
              <a:endCxn id="65" idx="0"/>
            </p:cNvCxnSpPr>
            <p:nvPr/>
          </p:nvCxnSpPr>
          <p:spPr>
            <a:xfrm>
              <a:off x="2249222" y="2573579"/>
              <a:ext cx="1951" cy="38096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Round Single Corner Rectangle 34"/>
            <p:cNvSpPr/>
            <p:nvPr/>
          </p:nvSpPr>
          <p:spPr>
            <a:xfrm>
              <a:off x="4144533" y="4436612"/>
              <a:ext cx="4711742" cy="1248442"/>
            </a:xfrm>
            <a:prstGeom prst="round1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accent6">
                      <a:lumMod val="50000"/>
                    </a:schemeClr>
                  </a:solidFill>
                </a:rPr>
                <a:t>Mode the slider to increase or decrease the horizontal load.</a:t>
              </a:r>
            </a:p>
            <a:p>
              <a:pPr algn="ctr"/>
              <a:r>
                <a:rPr lang="en-US" dirty="0" smtClean="0">
                  <a:solidFill>
                    <a:schemeClr val="accent6">
                      <a:lumMod val="50000"/>
                    </a:schemeClr>
                  </a:solidFill>
                </a:rPr>
                <a:t>(the number field will show the current load value in </a:t>
              </a:r>
              <a:r>
                <a:rPr lang="en-US" dirty="0" err="1" smtClean="0">
                  <a:solidFill>
                    <a:schemeClr val="accent6">
                      <a:lumMod val="50000"/>
                    </a:schemeClr>
                  </a:solidFill>
                </a:rPr>
                <a:t>kN</a:t>
              </a:r>
              <a:r>
                <a:rPr lang="en-US" dirty="0" smtClean="0">
                  <a:solidFill>
                    <a:schemeClr val="accent6">
                      <a:lumMod val="50000"/>
                    </a:schemeClr>
                  </a:solidFill>
                </a:rPr>
                <a:t>)</a:t>
              </a:r>
              <a:endParaRPr lang="en-US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36" name="Round Single Corner Rectangle 35"/>
            <p:cNvSpPr/>
            <p:nvPr/>
          </p:nvSpPr>
          <p:spPr>
            <a:xfrm>
              <a:off x="4128809" y="2989050"/>
              <a:ext cx="4546009" cy="1087310"/>
            </a:xfrm>
            <a:prstGeom prst="round1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accent6">
                      <a:lumMod val="50000"/>
                    </a:schemeClr>
                  </a:solidFill>
                </a:rPr>
                <a:t>Adjust numeric value in data entry field.  </a:t>
              </a:r>
            </a:p>
            <a:p>
              <a:pPr algn="ctr"/>
              <a:r>
                <a:rPr lang="en-US" dirty="0" smtClean="0">
                  <a:solidFill>
                    <a:schemeClr val="accent6">
                      <a:lumMod val="50000"/>
                    </a:schemeClr>
                  </a:solidFill>
                </a:rPr>
                <a:t>(the slider will be adjusted accordingly)</a:t>
              </a:r>
            </a:p>
          </p:txBody>
        </p:sp>
        <p:cxnSp>
          <p:nvCxnSpPr>
            <p:cNvPr id="17" name="Elbow Connector 16"/>
            <p:cNvCxnSpPr>
              <a:stCxn id="80" idx="2"/>
              <a:endCxn id="52" idx="1"/>
            </p:cNvCxnSpPr>
            <p:nvPr/>
          </p:nvCxnSpPr>
          <p:spPr>
            <a:xfrm rot="5400000" flipH="1">
              <a:off x="-500533" y="2884561"/>
              <a:ext cx="3609069" cy="1899796"/>
            </a:xfrm>
            <a:prstGeom prst="bentConnector4">
              <a:avLst>
                <a:gd name="adj1" fmla="val -6334"/>
                <a:gd name="adj2" fmla="val 112033"/>
              </a:avLst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91790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0" name="Group 199"/>
          <p:cNvGrpSpPr/>
          <p:nvPr/>
        </p:nvGrpSpPr>
        <p:grpSpPr>
          <a:xfrm>
            <a:off x="1252205" y="-203591"/>
            <a:ext cx="9812898" cy="6870733"/>
            <a:chOff x="1252205" y="-203591"/>
            <a:chExt cx="9812898" cy="6870733"/>
          </a:xfrm>
        </p:grpSpPr>
        <p:sp>
          <p:nvSpPr>
            <p:cNvPr id="73" name="CustomShape 1"/>
            <p:cNvSpPr/>
            <p:nvPr/>
          </p:nvSpPr>
          <p:spPr>
            <a:xfrm>
              <a:off x="2329417" y="148369"/>
              <a:ext cx="2869488" cy="701484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/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en-US" sz="1800" b="1" strike="noStrike" spc="-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</a:rPr>
                <a:t>Results</a:t>
              </a:r>
              <a:endParaRPr lang="en-US" sz="1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endParaRPr>
            </a:p>
          </p:txBody>
        </p:sp>
        <p:cxnSp>
          <p:nvCxnSpPr>
            <p:cNvPr id="16" name="Straight Arrow Connector 15"/>
            <p:cNvCxnSpPr>
              <a:stCxn id="73" idx="2"/>
              <a:endCxn id="9" idx="0"/>
            </p:cNvCxnSpPr>
            <p:nvPr/>
          </p:nvCxnSpPr>
          <p:spPr>
            <a:xfrm>
              <a:off x="3764161" y="849853"/>
              <a:ext cx="1" cy="16360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ound Single Corner Rectangle 51"/>
            <p:cNvSpPr/>
            <p:nvPr/>
          </p:nvSpPr>
          <p:spPr>
            <a:xfrm>
              <a:off x="7093410" y="-203591"/>
              <a:ext cx="3971693" cy="1087310"/>
            </a:xfrm>
            <a:prstGeom prst="round1Rect">
              <a:avLst/>
            </a:prstGeom>
            <a:solidFill>
              <a:schemeClr val="bg1">
                <a:lumMod val="85000"/>
              </a:schemeClr>
            </a:solidFill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accent6">
                      <a:lumMod val="50000"/>
                    </a:schemeClr>
                  </a:solidFill>
                </a:rPr>
                <a:t>All Plots allow for</a:t>
              </a:r>
            </a:p>
            <a:p>
              <a:pPr marL="342900" indent="-342900" algn="ctr">
                <a:buFont typeface="+mj-lt"/>
                <a:buAutoNum type="arabicPeriod"/>
              </a:pPr>
              <a:r>
                <a:rPr lang="en-US" dirty="0" smtClean="0">
                  <a:solidFill>
                    <a:schemeClr val="accent6">
                      <a:lumMod val="50000"/>
                    </a:schemeClr>
                  </a:solidFill>
                </a:rPr>
                <a:t>Zoom in and out (scroll)</a:t>
              </a:r>
            </a:p>
            <a:p>
              <a:pPr marL="342900" indent="-342900" algn="ctr">
                <a:buFont typeface="+mj-lt"/>
                <a:buAutoNum type="arabicPeriod"/>
              </a:pPr>
              <a:r>
                <a:rPr lang="en-US" dirty="0" smtClean="0">
                  <a:solidFill>
                    <a:schemeClr val="accent6">
                      <a:lumMod val="50000"/>
                    </a:schemeClr>
                  </a:solidFill>
                </a:rPr>
                <a:t>Panning (click hold and drag)</a:t>
              </a:r>
              <a:endParaRPr lang="en-US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cxnSp>
          <p:nvCxnSpPr>
            <p:cNvPr id="47" name="Elbow Connector 46"/>
            <p:cNvCxnSpPr>
              <a:stCxn id="44" idx="3"/>
              <a:endCxn id="9" idx="6"/>
            </p:cNvCxnSpPr>
            <p:nvPr/>
          </p:nvCxnSpPr>
          <p:spPr>
            <a:xfrm flipH="1" flipV="1">
              <a:off x="3856066" y="1105364"/>
              <a:ext cx="5757360" cy="5187758"/>
            </a:xfrm>
            <a:prstGeom prst="bentConnector3">
              <a:avLst>
                <a:gd name="adj1" fmla="val -18089"/>
              </a:avLst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Elbow Connector 83"/>
            <p:cNvCxnSpPr>
              <a:stCxn id="45" idx="3"/>
              <a:endCxn id="9" idx="6"/>
            </p:cNvCxnSpPr>
            <p:nvPr/>
          </p:nvCxnSpPr>
          <p:spPr>
            <a:xfrm flipH="1" flipV="1">
              <a:off x="3856066" y="1105364"/>
              <a:ext cx="5757360" cy="620190"/>
            </a:xfrm>
            <a:prstGeom prst="bentConnector3">
              <a:avLst>
                <a:gd name="adj1" fmla="val -3971"/>
              </a:avLst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Elbow Connector 16"/>
            <p:cNvCxnSpPr>
              <a:stCxn id="142" idx="1"/>
              <a:endCxn id="9" idx="2"/>
            </p:cNvCxnSpPr>
            <p:nvPr/>
          </p:nvCxnSpPr>
          <p:spPr>
            <a:xfrm rot="10800000" flipH="1">
              <a:off x="1544129" y="1105364"/>
              <a:ext cx="2128128" cy="5187758"/>
            </a:xfrm>
            <a:prstGeom prst="bentConnector3">
              <a:avLst>
                <a:gd name="adj1" fmla="val -36204"/>
              </a:avLst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Oval 8"/>
            <p:cNvSpPr/>
            <p:nvPr/>
          </p:nvSpPr>
          <p:spPr>
            <a:xfrm>
              <a:off x="3672257" y="1013459"/>
              <a:ext cx="183809" cy="183809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2" name="Straight Arrow Connector 31"/>
            <p:cNvCxnSpPr>
              <a:stCxn id="9" idx="4"/>
              <a:endCxn id="113" idx="0"/>
            </p:cNvCxnSpPr>
            <p:nvPr/>
          </p:nvCxnSpPr>
          <p:spPr>
            <a:xfrm flipH="1">
              <a:off x="3764161" y="1197268"/>
              <a:ext cx="1" cy="16360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CustomShape 1"/>
            <p:cNvSpPr/>
            <p:nvPr/>
          </p:nvSpPr>
          <p:spPr>
            <a:xfrm>
              <a:off x="6743938" y="2364316"/>
              <a:ext cx="2869488" cy="549503"/>
            </a:xfrm>
            <a:prstGeom prst="roundRect">
              <a:avLst>
                <a:gd name="adj" fmla="val 16667"/>
              </a:avLst>
            </a:prstGeom>
            <a:solidFill>
              <a:schemeClr val="tx2">
                <a:lumMod val="40000"/>
                <a:lumOff val="60000"/>
              </a:schemeClr>
            </a:solidFill>
            <a:ln/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en-US" sz="1800" b="1" strike="noStrike" spc="-1" dirty="0" smtClean="0">
                  <a:solidFill>
                    <a:schemeClr val="accent1">
                      <a:lumMod val="50000"/>
                    </a:schemeClr>
                  </a:solidFill>
                  <a:uFill>
                    <a:solidFill>
                      <a:srgbClr val="FFFFFF"/>
                    </a:solidFill>
                  </a:uFill>
                  <a:latin typeface="Arial"/>
                </a:rPr>
                <a:t>Moment Tab</a:t>
              </a:r>
              <a:endParaRPr lang="en-US" sz="1800" b="1" strike="noStrike" spc="-1" dirty="0">
                <a:solidFill>
                  <a:schemeClr val="accent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endParaRPr>
            </a:p>
          </p:txBody>
        </p:sp>
        <p:sp>
          <p:nvSpPr>
            <p:cNvPr id="41" name="CustomShape 1"/>
            <p:cNvSpPr/>
            <p:nvPr/>
          </p:nvSpPr>
          <p:spPr>
            <a:xfrm>
              <a:off x="6743938" y="3277830"/>
              <a:ext cx="2869488" cy="549503"/>
            </a:xfrm>
            <a:prstGeom prst="roundRect">
              <a:avLst>
                <a:gd name="adj" fmla="val 16667"/>
              </a:avLst>
            </a:prstGeom>
            <a:solidFill>
              <a:schemeClr val="tx2">
                <a:lumMod val="40000"/>
                <a:lumOff val="60000"/>
              </a:schemeClr>
            </a:solidFill>
            <a:ln/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en-US" sz="1800" b="1" strike="noStrike" spc="-1" dirty="0" smtClean="0">
                  <a:solidFill>
                    <a:schemeClr val="accent1">
                      <a:lumMod val="50000"/>
                    </a:schemeClr>
                  </a:solidFill>
                  <a:uFill>
                    <a:solidFill>
                      <a:srgbClr val="FFFFFF"/>
                    </a:solidFill>
                  </a:uFill>
                  <a:latin typeface="Arial"/>
                </a:rPr>
                <a:t>Shear Tab</a:t>
              </a:r>
              <a:endParaRPr lang="en-US" sz="1800" b="1" strike="noStrike" spc="-1" dirty="0">
                <a:solidFill>
                  <a:schemeClr val="accent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endParaRPr>
            </a:p>
          </p:txBody>
        </p:sp>
        <p:sp>
          <p:nvSpPr>
            <p:cNvPr id="42" name="CustomShape 1"/>
            <p:cNvSpPr/>
            <p:nvPr/>
          </p:nvSpPr>
          <p:spPr>
            <a:xfrm>
              <a:off x="6743938" y="4191344"/>
              <a:ext cx="2869488" cy="549503"/>
            </a:xfrm>
            <a:prstGeom prst="roundRect">
              <a:avLst>
                <a:gd name="adj" fmla="val 16667"/>
              </a:avLst>
            </a:prstGeom>
            <a:solidFill>
              <a:schemeClr val="tx2">
                <a:lumMod val="40000"/>
                <a:lumOff val="60000"/>
              </a:schemeClr>
            </a:solidFill>
            <a:ln/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en-US" sz="1800" b="1" strike="noStrike" spc="-1" dirty="0" smtClean="0">
                  <a:solidFill>
                    <a:schemeClr val="accent1">
                      <a:lumMod val="50000"/>
                    </a:schemeClr>
                  </a:solidFill>
                  <a:uFill>
                    <a:solidFill>
                      <a:srgbClr val="FFFFFF"/>
                    </a:solidFill>
                  </a:uFill>
                  <a:latin typeface="Arial"/>
                </a:rPr>
                <a:t>Effective stress Tab</a:t>
              </a:r>
              <a:endParaRPr lang="en-US" sz="1800" b="1" strike="noStrike" spc="-1" dirty="0">
                <a:solidFill>
                  <a:schemeClr val="accent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endParaRPr>
            </a:p>
          </p:txBody>
        </p:sp>
        <p:sp>
          <p:nvSpPr>
            <p:cNvPr id="43" name="CustomShape 1"/>
            <p:cNvSpPr/>
            <p:nvPr/>
          </p:nvSpPr>
          <p:spPr>
            <a:xfrm>
              <a:off x="6743938" y="5104858"/>
              <a:ext cx="2869488" cy="549503"/>
            </a:xfrm>
            <a:prstGeom prst="roundRect">
              <a:avLst>
                <a:gd name="adj" fmla="val 16667"/>
              </a:avLst>
            </a:prstGeom>
            <a:solidFill>
              <a:schemeClr val="tx2">
                <a:lumMod val="40000"/>
                <a:lumOff val="60000"/>
              </a:schemeClr>
            </a:solidFill>
            <a:ln/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en-US" sz="1800" b="1" strike="noStrike" spc="-1" dirty="0" err="1" smtClean="0">
                  <a:solidFill>
                    <a:schemeClr val="accent1">
                      <a:lumMod val="50000"/>
                    </a:schemeClr>
                  </a:solidFill>
                  <a:uFill>
                    <a:solidFill>
                      <a:srgbClr val="FFFFFF"/>
                    </a:solidFill>
                  </a:uFill>
                  <a:latin typeface="Arial"/>
                </a:rPr>
                <a:t>P_ult</a:t>
              </a:r>
              <a:r>
                <a:rPr lang="en-US" sz="1800" b="1" strike="noStrike" spc="-1" dirty="0" smtClean="0">
                  <a:solidFill>
                    <a:schemeClr val="accent1">
                      <a:lumMod val="50000"/>
                    </a:schemeClr>
                  </a:solidFill>
                  <a:uFill>
                    <a:solidFill>
                      <a:srgbClr val="FFFFFF"/>
                    </a:solidFill>
                  </a:uFill>
                  <a:latin typeface="Arial"/>
                </a:rPr>
                <a:t> Tab</a:t>
              </a:r>
              <a:endParaRPr lang="en-US" sz="1800" b="1" strike="noStrike" spc="-1" dirty="0">
                <a:solidFill>
                  <a:schemeClr val="accent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endParaRPr>
            </a:p>
          </p:txBody>
        </p:sp>
        <p:sp>
          <p:nvSpPr>
            <p:cNvPr id="44" name="CustomShape 1"/>
            <p:cNvSpPr/>
            <p:nvPr/>
          </p:nvSpPr>
          <p:spPr>
            <a:xfrm>
              <a:off x="6743938" y="6018370"/>
              <a:ext cx="2869488" cy="549503"/>
            </a:xfrm>
            <a:prstGeom prst="roundRect">
              <a:avLst>
                <a:gd name="adj" fmla="val 16667"/>
              </a:avLst>
            </a:prstGeom>
            <a:solidFill>
              <a:schemeClr val="tx2">
                <a:lumMod val="40000"/>
                <a:lumOff val="60000"/>
              </a:schemeClr>
            </a:solidFill>
            <a:ln/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en-US" sz="1800" b="1" strike="noStrike" spc="-1" dirty="0" smtClean="0">
                  <a:solidFill>
                    <a:schemeClr val="accent1">
                      <a:lumMod val="50000"/>
                    </a:schemeClr>
                  </a:solidFill>
                  <a:uFill>
                    <a:solidFill>
                      <a:srgbClr val="FFFFFF"/>
                    </a:solidFill>
                  </a:uFill>
                  <a:latin typeface="Arial"/>
                </a:rPr>
                <a:t>Y50 Tab</a:t>
              </a:r>
              <a:endParaRPr lang="en-US" sz="1800" b="1" strike="noStrike" spc="-1" dirty="0">
                <a:solidFill>
                  <a:schemeClr val="accent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endParaRPr>
            </a:p>
          </p:txBody>
        </p:sp>
        <p:sp>
          <p:nvSpPr>
            <p:cNvPr id="45" name="CustomShape 1"/>
            <p:cNvSpPr/>
            <p:nvPr/>
          </p:nvSpPr>
          <p:spPr>
            <a:xfrm>
              <a:off x="6743938" y="1450802"/>
              <a:ext cx="2869488" cy="549503"/>
            </a:xfrm>
            <a:prstGeom prst="roundRect">
              <a:avLst>
                <a:gd name="adj" fmla="val 16667"/>
              </a:avLst>
            </a:prstGeom>
            <a:solidFill>
              <a:schemeClr val="tx2">
                <a:lumMod val="40000"/>
                <a:lumOff val="60000"/>
              </a:schemeClr>
            </a:solidFill>
            <a:ln/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en-US" sz="1800" b="1" strike="noStrike" spc="-1" dirty="0" smtClean="0">
                  <a:solidFill>
                    <a:schemeClr val="accent1">
                      <a:lumMod val="50000"/>
                    </a:schemeClr>
                  </a:solidFill>
                  <a:uFill>
                    <a:solidFill>
                      <a:srgbClr val="FFFFFF"/>
                    </a:solidFill>
                  </a:uFill>
                  <a:latin typeface="Arial"/>
                </a:rPr>
                <a:t>Displacement Tab</a:t>
              </a:r>
              <a:endParaRPr lang="en-US" sz="1800" b="1" strike="noStrike" spc="-1" dirty="0">
                <a:solidFill>
                  <a:schemeClr val="accent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endParaRPr>
            </a:p>
          </p:txBody>
        </p:sp>
        <p:cxnSp>
          <p:nvCxnSpPr>
            <p:cNvPr id="91" name="Elbow Connector 90"/>
            <p:cNvCxnSpPr>
              <a:stCxn id="43" idx="3"/>
              <a:endCxn id="9" idx="6"/>
            </p:cNvCxnSpPr>
            <p:nvPr/>
          </p:nvCxnSpPr>
          <p:spPr>
            <a:xfrm flipH="1" flipV="1">
              <a:off x="3856066" y="1105364"/>
              <a:ext cx="5757360" cy="4274246"/>
            </a:xfrm>
            <a:prstGeom prst="bentConnector3">
              <a:avLst>
                <a:gd name="adj1" fmla="val -15147"/>
              </a:avLst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Elbow Connector 91"/>
            <p:cNvCxnSpPr>
              <a:stCxn id="42" idx="3"/>
              <a:endCxn id="9" idx="6"/>
            </p:cNvCxnSpPr>
            <p:nvPr/>
          </p:nvCxnSpPr>
          <p:spPr>
            <a:xfrm flipH="1" flipV="1">
              <a:off x="3856066" y="1105364"/>
              <a:ext cx="5757360" cy="3360732"/>
            </a:xfrm>
            <a:prstGeom prst="bentConnector3">
              <a:avLst>
                <a:gd name="adj1" fmla="val -11912"/>
              </a:avLst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Elbow Connector 92"/>
            <p:cNvCxnSpPr>
              <a:stCxn id="41" idx="3"/>
              <a:endCxn id="9" idx="6"/>
            </p:cNvCxnSpPr>
            <p:nvPr/>
          </p:nvCxnSpPr>
          <p:spPr>
            <a:xfrm flipH="1" flipV="1">
              <a:off x="3856066" y="1105364"/>
              <a:ext cx="5757360" cy="2447218"/>
            </a:xfrm>
            <a:prstGeom prst="bentConnector3">
              <a:avLst>
                <a:gd name="adj1" fmla="val -9265"/>
              </a:avLst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Elbow Connector 93"/>
            <p:cNvCxnSpPr>
              <a:stCxn id="40" idx="3"/>
              <a:endCxn id="9" idx="6"/>
            </p:cNvCxnSpPr>
            <p:nvPr/>
          </p:nvCxnSpPr>
          <p:spPr>
            <a:xfrm flipH="1" flipV="1">
              <a:off x="3856066" y="1105364"/>
              <a:ext cx="5757360" cy="1533704"/>
            </a:xfrm>
            <a:prstGeom prst="bentConnector3">
              <a:avLst>
                <a:gd name="adj1" fmla="val -6618"/>
              </a:avLst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CustomShape 46"/>
            <p:cNvSpPr/>
            <p:nvPr/>
          </p:nvSpPr>
          <p:spPr>
            <a:xfrm>
              <a:off x="5941859" y="1334681"/>
              <a:ext cx="571320" cy="36468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pPr>
                <a:lnSpc>
                  <a:spcPct val="100000"/>
                </a:lnSpc>
              </a:pPr>
              <a:r>
                <a:rPr lang="en-US" sz="1800" b="0" strike="noStrike" spc="-1" dirty="0">
                  <a:solidFill>
                    <a:srgbClr val="000000"/>
                  </a:solidFill>
                  <a:uFill>
                    <a:solidFill>
                      <a:srgbClr val="FFFFFF"/>
                    </a:solidFill>
                  </a:uFill>
                  <a:latin typeface="Arial"/>
                </a:rPr>
                <a:t>yes</a:t>
              </a:r>
            </a:p>
          </p:txBody>
        </p:sp>
        <p:sp>
          <p:nvSpPr>
            <p:cNvPr id="113" name="CustomShape 8"/>
            <p:cNvSpPr/>
            <p:nvPr/>
          </p:nvSpPr>
          <p:spPr>
            <a:xfrm>
              <a:off x="1544129" y="1360874"/>
              <a:ext cx="4440064" cy="748040"/>
            </a:xfrm>
            <a:prstGeom prst="diamond">
              <a:avLst/>
            </a:prstGeom>
            <a:solidFill>
              <a:schemeClr val="accent6"/>
            </a:solidFill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en-US" sz="1600" spc="-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</a:rPr>
                <a:t>See deformed piles?</a:t>
              </a:r>
              <a:endPara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endParaRPr>
            </a:p>
          </p:txBody>
        </p:sp>
        <p:cxnSp>
          <p:nvCxnSpPr>
            <p:cNvPr id="116" name="Straight Arrow Connector 115"/>
            <p:cNvCxnSpPr>
              <a:stCxn id="113" idx="3"/>
              <a:endCxn id="45" idx="1"/>
            </p:cNvCxnSpPr>
            <p:nvPr/>
          </p:nvCxnSpPr>
          <p:spPr>
            <a:xfrm flipV="1">
              <a:off x="5984193" y="1725554"/>
              <a:ext cx="759745" cy="934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CustomShape 46"/>
            <p:cNvSpPr/>
            <p:nvPr/>
          </p:nvSpPr>
          <p:spPr>
            <a:xfrm>
              <a:off x="5941859" y="2253433"/>
              <a:ext cx="571320" cy="36468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pPr>
                <a:lnSpc>
                  <a:spcPct val="100000"/>
                </a:lnSpc>
              </a:pPr>
              <a:r>
                <a:rPr lang="en-US" sz="1800" b="0" strike="noStrike" spc="-1" dirty="0">
                  <a:solidFill>
                    <a:srgbClr val="000000"/>
                  </a:solidFill>
                  <a:uFill>
                    <a:solidFill>
                      <a:srgbClr val="FFFFFF"/>
                    </a:solidFill>
                  </a:uFill>
                  <a:latin typeface="Arial"/>
                </a:rPr>
                <a:t>yes</a:t>
              </a:r>
            </a:p>
          </p:txBody>
        </p:sp>
        <p:sp>
          <p:nvSpPr>
            <p:cNvPr id="122" name="CustomShape 8"/>
            <p:cNvSpPr/>
            <p:nvPr/>
          </p:nvSpPr>
          <p:spPr>
            <a:xfrm>
              <a:off x="1544129" y="2272520"/>
              <a:ext cx="4440064" cy="748040"/>
            </a:xfrm>
            <a:prstGeom prst="diamond">
              <a:avLst/>
            </a:prstGeom>
            <a:solidFill>
              <a:schemeClr val="accent6"/>
            </a:solidFill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en-US" sz="1600" spc="-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</a:rPr>
                <a:t>See moment diagrams ?</a:t>
              </a:r>
              <a:endPara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endParaRPr>
            </a:p>
          </p:txBody>
        </p:sp>
        <p:cxnSp>
          <p:nvCxnSpPr>
            <p:cNvPr id="123" name="Straight Arrow Connector 122"/>
            <p:cNvCxnSpPr>
              <a:stCxn id="122" idx="3"/>
              <a:endCxn id="40" idx="1"/>
            </p:cNvCxnSpPr>
            <p:nvPr/>
          </p:nvCxnSpPr>
          <p:spPr>
            <a:xfrm flipV="1">
              <a:off x="5984193" y="2639068"/>
              <a:ext cx="759745" cy="747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CustomShape 40"/>
            <p:cNvSpPr/>
            <p:nvPr/>
          </p:nvSpPr>
          <p:spPr>
            <a:xfrm>
              <a:off x="1252205" y="4101416"/>
              <a:ext cx="571320" cy="36468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pPr>
                <a:lnSpc>
                  <a:spcPct val="100000"/>
                </a:lnSpc>
              </a:pPr>
              <a:r>
                <a:rPr lang="en-US" sz="1800" b="0" strike="noStrike" spc="-1" dirty="0">
                  <a:solidFill>
                    <a:srgbClr val="000000"/>
                  </a:solidFill>
                  <a:uFill>
                    <a:solidFill>
                      <a:srgbClr val="FFFFFF"/>
                    </a:solidFill>
                  </a:uFill>
                  <a:latin typeface="Calibri"/>
                </a:rPr>
                <a:t>no</a:t>
              </a:r>
              <a:endParaRPr lang="en-US" sz="1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endParaRPr>
            </a:p>
          </p:txBody>
        </p:sp>
        <p:sp>
          <p:nvSpPr>
            <p:cNvPr id="126" name="CustomShape 46"/>
            <p:cNvSpPr/>
            <p:nvPr/>
          </p:nvSpPr>
          <p:spPr>
            <a:xfrm>
              <a:off x="5941859" y="3172185"/>
              <a:ext cx="571320" cy="36468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pPr>
                <a:lnSpc>
                  <a:spcPct val="100000"/>
                </a:lnSpc>
              </a:pPr>
              <a:r>
                <a:rPr lang="en-US" sz="1800" b="0" strike="noStrike" spc="-1" dirty="0">
                  <a:solidFill>
                    <a:srgbClr val="000000"/>
                  </a:solidFill>
                  <a:uFill>
                    <a:solidFill>
                      <a:srgbClr val="FFFFFF"/>
                    </a:solidFill>
                  </a:uFill>
                  <a:latin typeface="Arial"/>
                </a:rPr>
                <a:t>yes</a:t>
              </a:r>
            </a:p>
          </p:txBody>
        </p:sp>
        <p:sp>
          <p:nvSpPr>
            <p:cNvPr id="127" name="CustomShape 8"/>
            <p:cNvSpPr/>
            <p:nvPr/>
          </p:nvSpPr>
          <p:spPr>
            <a:xfrm>
              <a:off x="1544129" y="3184166"/>
              <a:ext cx="4440064" cy="748040"/>
            </a:xfrm>
            <a:prstGeom prst="diamond">
              <a:avLst/>
            </a:prstGeom>
            <a:solidFill>
              <a:schemeClr val="accent6"/>
            </a:solidFill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en-US" sz="1600" spc="-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</a:rPr>
                <a:t>See shear diagrams ?</a:t>
              </a:r>
              <a:endPara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endParaRPr>
            </a:p>
          </p:txBody>
        </p:sp>
        <p:cxnSp>
          <p:nvCxnSpPr>
            <p:cNvPr id="128" name="Straight Arrow Connector 127"/>
            <p:cNvCxnSpPr>
              <a:stCxn id="127" idx="3"/>
              <a:endCxn id="41" idx="1"/>
            </p:cNvCxnSpPr>
            <p:nvPr/>
          </p:nvCxnSpPr>
          <p:spPr>
            <a:xfrm flipV="1">
              <a:off x="5984193" y="3552582"/>
              <a:ext cx="759745" cy="560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CustomShape 46"/>
            <p:cNvSpPr/>
            <p:nvPr/>
          </p:nvSpPr>
          <p:spPr>
            <a:xfrm>
              <a:off x="5941859" y="5009689"/>
              <a:ext cx="571320" cy="36468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pPr>
                <a:lnSpc>
                  <a:spcPct val="100000"/>
                </a:lnSpc>
              </a:pPr>
              <a:r>
                <a:rPr lang="en-US" sz="1800" b="0" strike="noStrike" spc="-1" dirty="0">
                  <a:solidFill>
                    <a:srgbClr val="000000"/>
                  </a:solidFill>
                  <a:uFill>
                    <a:solidFill>
                      <a:srgbClr val="FFFFFF"/>
                    </a:solidFill>
                  </a:uFill>
                  <a:latin typeface="Arial"/>
                </a:rPr>
                <a:t>yes</a:t>
              </a:r>
            </a:p>
          </p:txBody>
        </p:sp>
        <p:sp>
          <p:nvSpPr>
            <p:cNvPr id="132" name="CustomShape 8"/>
            <p:cNvSpPr/>
            <p:nvPr/>
          </p:nvSpPr>
          <p:spPr>
            <a:xfrm>
              <a:off x="1544129" y="4095812"/>
              <a:ext cx="4440064" cy="748040"/>
            </a:xfrm>
            <a:prstGeom prst="diamond">
              <a:avLst/>
            </a:prstGeom>
            <a:solidFill>
              <a:schemeClr val="accent6"/>
            </a:solidFill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en-US" sz="1600" spc="-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</a:rPr>
                <a:t>See soil vertical stress ?</a:t>
              </a:r>
              <a:endPara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endParaRPr>
            </a:p>
          </p:txBody>
        </p:sp>
        <p:cxnSp>
          <p:nvCxnSpPr>
            <p:cNvPr id="133" name="Straight Arrow Connector 132"/>
            <p:cNvCxnSpPr>
              <a:stCxn id="132" idx="3"/>
              <a:endCxn id="42" idx="1"/>
            </p:cNvCxnSpPr>
            <p:nvPr/>
          </p:nvCxnSpPr>
          <p:spPr>
            <a:xfrm flipV="1">
              <a:off x="5984193" y="4466096"/>
              <a:ext cx="759745" cy="373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CustomShape 46"/>
            <p:cNvSpPr/>
            <p:nvPr/>
          </p:nvSpPr>
          <p:spPr>
            <a:xfrm>
              <a:off x="5941859" y="4090937"/>
              <a:ext cx="571320" cy="36468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pPr>
                <a:lnSpc>
                  <a:spcPct val="100000"/>
                </a:lnSpc>
              </a:pPr>
              <a:r>
                <a:rPr lang="en-US" sz="1800" b="0" strike="noStrike" spc="-1" dirty="0">
                  <a:solidFill>
                    <a:srgbClr val="000000"/>
                  </a:solidFill>
                  <a:uFill>
                    <a:solidFill>
                      <a:srgbClr val="FFFFFF"/>
                    </a:solidFill>
                  </a:uFill>
                  <a:latin typeface="Arial"/>
                </a:rPr>
                <a:t>yes</a:t>
              </a:r>
            </a:p>
          </p:txBody>
        </p:sp>
        <p:sp>
          <p:nvSpPr>
            <p:cNvPr id="137" name="CustomShape 8"/>
            <p:cNvSpPr/>
            <p:nvPr/>
          </p:nvSpPr>
          <p:spPr>
            <a:xfrm>
              <a:off x="1544129" y="5007458"/>
              <a:ext cx="4440064" cy="748040"/>
            </a:xfrm>
            <a:prstGeom prst="diamond">
              <a:avLst/>
            </a:prstGeom>
            <a:solidFill>
              <a:schemeClr val="accent6"/>
            </a:solidFill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en-US" sz="1600" spc="-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</a:rPr>
                <a:t>See soil capacity graph ?</a:t>
              </a:r>
              <a:endPara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endParaRPr>
            </a:p>
          </p:txBody>
        </p:sp>
        <p:cxnSp>
          <p:nvCxnSpPr>
            <p:cNvPr id="138" name="Straight Arrow Connector 137"/>
            <p:cNvCxnSpPr>
              <a:stCxn id="137" idx="3"/>
              <a:endCxn id="43" idx="1"/>
            </p:cNvCxnSpPr>
            <p:nvPr/>
          </p:nvCxnSpPr>
          <p:spPr>
            <a:xfrm flipV="1">
              <a:off x="5984193" y="5379610"/>
              <a:ext cx="759745" cy="186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CustomShape 46"/>
            <p:cNvSpPr/>
            <p:nvPr/>
          </p:nvSpPr>
          <p:spPr>
            <a:xfrm>
              <a:off x="5941859" y="5928442"/>
              <a:ext cx="571320" cy="36468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pPr>
                <a:lnSpc>
                  <a:spcPct val="100000"/>
                </a:lnSpc>
              </a:pPr>
              <a:r>
                <a:rPr lang="en-US" sz="1800" b="0" strike="noStrike" spc="-1" dirty="0">
                  <a:solidFill>
                    <a:srgbClr val="000000"/>
                  </a:solidFill>
                  <a:uFill>
                    <a:solidFill>
                      <a:srgbClr val="FFFFFF"/>
                    </a:solidFill>
                  </a:uFill>
                  <a:latin typeface="Arial"/>
                </a:rPr>
                <a:t>yes</a:t>
              </a:r>
            </a:p>
          </p:txBody>
        </p:sp>
        <p:sp>
          <p:nvSpPr>
            <p:cNvPr id="142" name="CustomShape 8"/>
            <p:cNvSpPr/>
            <p:nvPr/>
          </p:nvSpPr>
          <p:spPr>
            <a:xfrm>
              <a:off x="1544129" y="5919102"/>
              <a:ext cx="4440064" cy="748040"/>
            </a:xfrm>
            <a:prstGeom prst="diamond">
              <a:avLst/>
            </a:prstGeom>
            <a:solidFill>
              <a:schemeClr val="accent6"/>
            </a:solidFill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en-US" sz="1600" spc="-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</a:rPr>
                <a:t>See soil characteristic </a:t>
              </a:r>
              <a:r>
                <a:rPr lang="en-US" sz="1600" spc="-1" dirty="0" err="1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</a:rPr>
                <a:t>displcement</a:t>
              </a:r>
              <a:r>
                <a:rPr lang="en-US" sz="1600" spc="-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</a:rPr>
                <a:t> graph?</a:t>
              </a:r>
              <a:endPara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endParaRPr>
            </a:p>
          </p:txBody>
        </p:sp>
        <p:cxnSp>
          <p:nvCxnSpPr>
            <p:cNvPr id="143" name="Straight Arrow Connector 142"/>
            <p:cNvCxnSpPr>
              <a:stCxn id="142" idx="3"/>
              <a:endCxn id="44" idx="1"/>
            </p:cNvCxnSpPr>
            <p:nvPr/>
          </p:nvCxnSpPr>
          <p:spPr>
            <a:xfrm>
              <a:off x="5984193" y="6293122"/>
              <a:ext cx="759745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Elbow Connector 157"/>
            <p:cNvCxnSpPr>
              <a:stCxn id="127" idx="1"/>
              <a:endCxn id="132" idx="0"/>
            </p:cNvCxnSpPr>
            <p:nvPr/>
          </p:nvCxnSpPr>
          <p:spPr>
            <a:xfrm rot="10800000" flipH="1" flipV="1">
              <a:off x="1544129" y="3558186"/>
              <a:ext cx="2220032" cy="537626"/>
            </a:xfrm>
            <a:prstGeom prst="bentConnector4">
              <a:avLst>
                <a:gd name="adj1" fmla="val -10297"/>
                <a:gd name="adj2" fmla="val 84784"/>
              </a:avLst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CustomShape 40"/>
            <p:cNvSpPr/>
            <p:nvPr/>
          </p:nvSpPr>
          <p:spPr>
            <a:xfrm>
              <a:off x="1252205" y="1360874"/>
              <a:ext cx="571320" cy="36468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pPr>
                <a:lnSpc>
                  <a:spcPct val="100000"/>
                </a:lnSpc>
              </a:pPr>
              <a:r>
                <a:rPr lang="en-US" sz="1800" b="0" strike="noStrike" spc="-1" dirty="0">
                  <a:solidFill>
                    <a:srgbClr val="000000"/>
                  </a:solidFill>
                  <a:uFill>
                    <a:solidFill>
                      <a:srgbClr val="FFFFFF"/>
                    </a:solidFill>
                  </a:uFill>
                  <a:latin typeface="Calibri"/>
                </a:rPr>
                <a:t>no</a:t>
              </a:r>
              <a:endParaRPr lang="en-US" sz="1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endParaRPr>
            </a:p>
          </p:txBody>
        </p:sp>
        <p:sp>
          <p:nvSpPr>
            <p:cNvPr id="161" name="CustomShape 40"/>
            <p:cNvSpPr/>
            <p:nvPr/>
          </p:nvSpPr>
          <p:spPr>
            <a:xfrm>
              <a:off x="1252205" y="3187902"/>
              <a:ext cx="571320" cy="36468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pPr>
                <a:lnSpc>
                  <a:spcPct val="100000"/>
                </a:lnSpc>
              </a:pPr>
              <a:r>
                <a:rPr lang="en-US" sz="1800" b="0" strike="noStrike" spc="-1" dirty="0">
                  <a:solidFill>
                    <a:srgbClr val="000000"/>
                  </a:solidFill>
                  <a:uFill>
                    <a:solidFill>
                      <a:srgbClr val="FFFFFF"/>
                    </a:solidFill>
                  </a:uFill>
                  <a:latin typeface="Calibri"/>
                </a:rPr>
                <a:t>no</a:t>
              </a:r>
              <a:endParaRPr lang="en-US" sz="1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endParaRPr>
            </a:p>
          </p:txBody>
        </p:sp>
        <p:sp>
          <p:nvSpPr>
            <p:cNvPr id="162" name="CustomShape 40"/>
            <p:cNvSpPr/>
            <p:nvPr/>
          </p:nvSpPr>
          <p:spPr>
            <a:xfrm>
              <a:off x="1252205" y="2274388"/>
              <a:ext cx="571320" cy="36468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pPr>
                <a:lnSpc>
                  <a:spcPct val="100000"/>
                </a:lnSpc>
              </a:pPr>
              <a:r>
                <a:rPr lang="en-US" sz="1800" b="0" strike="noStrike" spc="-1" dirty="0">
                  <a:solidFill>
                    <a:srgbClr val="000000"/>
                  </a:solidFill>
                  <a:uFill>
                    <a:solidFill>
                      <a:srgbClr val="FFFFFF"/>
                    </a:solidFill>
                  </a:uFill>
                  <a:latin typeface="Calibri"/>
                </a:rPr>
                <a:t>no</a:t>
              </a:r>
              <a:endParaRPr lang="en-US" sz="1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endParaRPr>
            </a:p>
          </p:txBody>
        </p:sp>
        <p:sp>
          <p:nvSpPr>
            <p:cNvPr id="163" name="CustomShape 40"/>
            <p:cNvSpPr/>
            <p:nvPr/>
          </p:nvSpPr>
          <p:spPr>
            <a:xfrm>
              <a:off x="1252205" y="5928442"/>
              <a:ext cx="571320" cy="36468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pPr>
                <a:lnSpc>
                  <a:spcPct val="100000"/>
                </a:lnSpc>
              </a:pPr>
              <a:r>
                <a:rPr lang="en-US" sz="1800" b="0" strike="noStrike" spc="-1" dirty="0">
                  <a:solidFill>
                    <a:srgbClr val="000000"/>
                  </a:solidFill>
                  <a:uFill>
                    <a:solidFill>
                      <a:srgbClr val="FFFFFF"/>
                    </a:solidFill>
                  </a:uFill>
                  <a:latin typeface="Calibri"/>
                </a:rPr>
                <a:t>no</a:t>
              </a:r>
              <a:endParaRPr lang="en-US" sz="1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endParaRPr>
            </a:p>
          </p:txBody>
        </p:sp>
        <p:sp>
          <p:nvSpPr>
            <p:cNvPr id="164" name="CustomShape 40"/>
            <p:cNvSpPr/>
            <p:nvPr/>
          </p:nvSpPr>
          <p:spPr>
            <a:xfrm>
              <a:off x="1252205" y="5014930"/>
              <a:ext cx="571320" cy="36468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pPr>
                <a:lnSpc>
                  <a:spcPct val="100000"/>
                </a:lnSpc>
              </a:pPr>
              <a:r>
                <a:rPr lang="en-US" sz="1800" b="0" strike="noStrike" spc="-1" dirty="0">
                  <a:solidFill>
                    <a:srgbClr val="000000"/>
                  </a:solidFill>
                  <a:uFill>
                    <a:solidFill>
                      <a:srgbClr val="FFFFFF"/>
                    </a:solidFill>
                  </a:uFill>
                  <a:latin typeface="Calibri"/>
                </a:rPr>
                <a:t>no</a:t>
              </a:r>
              <a:endParaRPr lang="en-US" sz="1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endParaRPr>
            </a:p>
          </p:txBody>
        </p:sp>
        <p:cxnSp>
          <p:nvCxnSpPr>
            <p:cNvPr id="168" name="Elbow Connector 167"/>
            <p:cNvCxnSpPr>
              <a:stCxn id="132" idx="1"/>
              <a:endCxn id="137" idx="0"/>
            </p:cNvCxnSpPr>
            <p:nvPr/>
          </p:nvCxnSpPr>
          <p:spPr>
            <a:xfrm rot="10800000" flipH="1" flipV="1">
              <a:off x="1544129" y="4469832"/>
              <a:ext cx="2220032" cy="537626"/>
            </a:xfrm>
            <a:prstGeom prst="bentConnector4">
              <a:avLst>
                <a:gd name="adj1" fmla="val -10297"/>
                <a:gd name="adj2" fmla="val 84784"/>
              </a:avLst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Elbow Connector 168"/>
            <p:cNvCxnSpPr>
              <a:stCxn id="137" idx="1"/>
              <a:endCxn id="142" idx="0"/>
            </p:cNvCxnSpPr>
            <p:nvPr/>
          </p:nvCxnSpPr>
          <p:spPr>
            <a:xfrm rot="10800000" flipH="1" flipV="1">
              <a:off x="1544129" y="5381478"/>
              <a:ext cx="2220032" cy="537624"/>
            </a:xfrm>
            <a:prstGeom prst="bentConnector4">
              <a:avLst>
                <a:gd name="adj1" fmla="val -10297"/>
                <a:gd name="adj2" fmla="val 84785"/>
              </a:avLst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Elbow Connector 169"/>
            <p:cNvCxnSpPr>
              <a:stCxn id="122" idx="1"/>
              <a:endCxn id="127" idx="0"/>
            </p:cNvCxnSpPr>
            <p:nvPr/>
          </p:nvCxnSpPr>
          <p:spPr>
            <a:xfrm rot="10800000" flipH="1" flipV="1">
              <a:off x="1544129" y="2646540"/>
              <a:ext cx="2220032" cy="537626"/>
            </a:xfrm>
            <a:prstGeom prst="bentConnector4">
              <a:avLst>
                <a:gd name="adj1" fmla="val -10297"/>
                <a:gd name="adj2" fmla="val 84784"/>
              </a:avLst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Elbow Connector 170"/>
            <p:cNvCxnSpPr>
              <a:stCxn id="113" idx="1"/>
              <a:endCxn id="122" idx="0"/>
            </p:cNvCxnSpPr>
            <p:nvPr/>
          </p:nvCxnSpPr>
          <p:spPr>
            <a:xfrm rot="10800000" flipH="1" flipV="1">
              <a:off x="1544129" y="1734894"/>
              <a:ext cx="2220032" cy="537626"/>
            </a:xfrm>
            <a:prstGeom prst="bentConnector4">
              <a:avLst>
                <a:gd name="adj1" fmla="val -10297"/>
                <a:gd name="adj2" fmla="val 84784"/>
              </a:avLst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973664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415</TotalTime>
  <Words>324</Words>
  <Application>Microsoft Macintosh PowerPoint</Application>
  <PresentationFormat>Custom</PresentationFormat>
  <Paragraphs>85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Workflow Diagrams CWE Tool Version 1</dc:title>
  <dc:subject/>
  <dc:creator>Peter Mackenzie-Helnwein</dc:creator>
  <dc:description/>
  <cp:lastModifiedBy>Peter MH</cp:lastModifiedBy>
  <cp:revision>61</cp:revision>
  <dcterms:created xsi:type="dcterms:W3CDTF">2017-10-13T00:52:47Z</dcterms:created>
  <dcterms:modified xsi:type="dcterms:W3CDTF">2017-10-14T20:02:47Z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15.0039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Widescreen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4</vt:i4>
  </property>
</Properties>
</file>