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62" r:id="rId2"/>
    <p:sldId id="257" r:id="rId3"/>
    <p:sldId id="268" r:id="rId4"/>
    <p:sldId id="280" r:id="rId5"/>
    <p:sldId id="281" r:id="rId6"/>
    <p:sldId id="282" r:id="rId7"/>
    <p:sldId id="258" r:id="rId8"/>
    <p:sldId id="270" r:id="rId9"/>
    <p:sldId id="278" r:id="rId10"/>
    <p:sldId id="279" r:id="rId11"/>
    <p:sldId id="276" r:id="rId12"/>
    <p:sldId id="261" r:id="rId13"/>
    <p:sldId id="286" r:id="rId14"/>
    <p:sldId id="271" r:id="rId15"/>
    <p:sldId id="269" r:id="rId16"/>
    <p:sldId id="260" r:id="rId17"/>
    <p:sldId id="265" r:id="rId18"/>
    <p:sldId id="266" r:id="rId19"/>
    <p:sldId id="26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3"/>
    <p:restoredTop sz="77791" autoAdjust="0"/>
  </p:normalViewPr>
  <p:slideViewPr>
    <p:cSldViewPr snapToGrid="0" snapToObjects="1">
      <p:cViewPr varScale="1">
        <p:scale>
          <a:sx n="67" d="100"/>
          <a:sy n="67" d="100"/>
        </p:scale>
        <p:origin x="139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416568-F09C-4947-9BE0-3F9938EAAEF1}" type="datetimeFigureOut">
              <a:rPr lang="en-US" smtClean="0"/>
              <a:t>10/17/2024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876CD-69C8-2049-A725-5CC37A17EA34}" type="slidenum">
              <a:rPr lang="en-US" smtClean="0"/>
              <a:t>‹#›</a:t>
            </a:fld>
            <a:endParaRPr lang="en-US" dirty="0"/>
          </a:p>
        </p:txBody>
      </p:sp>
    </p:spTree>
    <p:extLst>
      <p:ext uri="{BB962C8B-B14F-4D97-AF65-F5344CB8AC3E}">
        <p14:creationId xmlns:p14="http://schemas.microsoft.com/office/powerpoint/2010/main" val="921194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hashtag/elephants"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youtube.com/hashtag/bbcideas" TargetMode="External"/><Relationship Id="rId4" Type="http://schemas.openxmlformats.org/officeDocument/2006/relationships/hyperlink" Target="https://www.youtube.com/hashtag/animals"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P4C – opening double lesson</a:t>
            </a:r>
          </a:p>
          <a:p>
            <a:r>
              <a:rPr lang="en-US" dirty="0"/>
              <a:t>Use this slide as the stimulus and read the accompanying article (editing the swear word for primary age children – could use ‘dirt’ instead to give a similar idea).</a:t>
            </a:r>
          </a:p>
          <a:p>
            <a:r>
              <a:rPr lang="en-US" dirty="0"/>
              <a:t>Enquiry warm-up: Would you rather..? Be able to fly or breathe underwater? Visit a rainforest or Antarctica?</a:t>
            </a:r>
          </a:p>
        </p:txBody>
      </p:sp>
      <p:sp>
        <p:nvSpPr>
          <p:cNvPr id="4" name="Slide Number Placeholder 3"/>
          <p:cNvSpPr>
            <a:spLocks noGrp="1"/>
          </p:cNvSpPr>
          <p:nvPr>
            <p:ph type="sldNum" sz="quarter" idx="5"/>
          </p:nvPr>
        </p:nvSpPr>
        <p:spPr/>
        <p:txBody>
          <a:bodyPr/>
          <a:lstStyle/>
          <a:p>
            <a:fld id="{E07876CD-69C8-2049-A725-5CC37A17EA34}" type="slidenum">
              <a:rPr lang="en-US" smtClean="0"/>
              <a:t>1</a:t>
            </a:fld>
            <a:endParaRPr lang="en-US" dirty="0"/>
          </a:p>
        </p:txBody>
      </p:sp>
    </p:spTree>
    <p:extLst>
      <p:ext uri="{BB962C8B-B14F-4D97-AF65-F5344CB8AC3E}">
        <p14:creationId xmlns:p14="http://schemas.microsoft.com/office/powerpoint/2010/main" val="3960731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happening here?  Who recognizes</a:t>
            </a:r>
            <a:r>
              <a:rPr lang="en-US" baseline="0" dirty="0" smtClean="0"/>
              <a:t> the girl in the first picture?  What is she doing and why?  What might be happening in the second picture and why?  The third?  Fourth?</a:t>
            </a:r>
          </a:p>
          <a:p>
            <a:r>
              <a:rPr lang="en-US" baseline="0" dirty="0" smtClean="0"/>
              <a:t>All ways that young people have been trying to raise awareness and provoke action to tackle the Environmental Crisis.</a:t>
            </a:r>
          </a:p>
          <a:p>
            <a:pPr marL="228600" indent="-228600">
              <a:buAutoNum type="arabicParenR"/>
            </a:pPr>
            <a:r>
              <a:rPr lang="en-US" baseline="0" dirty="0" smtClean="0"/>
              <a:t>Greta Thunberg – at 15 (2018) and on her own, she started the School Strike for Climate in Sweden, every Friday, children all around the world joined in under the banner of Fridays for Future.  In 2019, multiple coordinated protests took place around the world involving a million students each.  As an adult, she has peacefully broken the law many times and been arrested and convicted.  Is it ever right to break the law?</a:t>
            </a:r>
          </a:p>
          <a:p>
            <a:pPr marL="228600" indent="-228600">
              <a:buAutoNum type="arabicParenR"/>
            </a:pPr>
            <a:r>
              <a:rPr lang="en-US" baseline="0" dirty="0" smtClean="0"/>
              <a:t>Leah Namugerwa is a youth climate activist in Uganda, Africa.  Known for leading tree planting campaigns and for starting a petition to enforce the plastic bag ban in Uganda.  Following inspiration for Greta Thunberg and after watching news reports about mud slides and flooding in rural parts of her country, she began supporting school strikes in Feb 2019 (aged 13) with other young people.  She is a member of the Anglican Church of Uganda. Also organized a large beach clean.</a:t>
            </a:r>
          </a:p>
          <a:p>
            <a:pPr marL="0" indent="0">
              <a:buNone/>
            </a:pPr>
            <a:r>
              <a:rPr lang="en-US" baseline="0" dirty="0" smtClean="0"/>
              <a:t>3) Both young women have spoken at major climate summits – alongside other leading youth e.g. Jerome Foster 2</a:t>
            </a:r>
            <a:r>
              <a:rPr lang="en-US" baseline="30000" dirty="0" smtClean="0"/>
              <a:t>nd</a:t>
            </a:r>
            <a:r>
              <a:rPr lang="en-US" baseline="0" dirty="0" smtClean="0"/>
              <a:t> who organized Fridays for  Future climate strikes in USA – he held weekly strikes outside the White House for over 57 weeks!  He became the youngest ever White House Advisor.</a:t>
            </a:r>
          </a:p>
          <a:p>
            <a:pPr marL="0" indent="0">
              <a:buNone/>
            </a:pPr>
            <a:r>
              <a:rPr lang="en-US" dirty="0" smtClean="0"/>
              <a:t>4)</a:t>
            </a:r>
            <a:r>
              <a:rPr lang="en-US" baseline="0" dirty="0" smtClean="0"/>
              <a:t> Extinction Rebellion  Youth – imaginative protest?</a:t>
            </a:r>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13</a:t>
            </a:fld>
            <a:endParaRPr lang="en-US" dirty="0"/>
          </a:p>
        </p:txBody>
      </p:sp>
    </p:spTree>
    <p:extLst>
      <p:ext uri="{BB962C8B-B14F-4D97-AF65-F5344CB8AC3E}">
        <p14:creationId xmlns:p14="http://schemas.microsoft.com/office/powerpoint/2010/main" val="761119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Times New Roman" panose="02020603050405020304" pitchFamily="18" charset="0"/>
                <a:cs typeface="Times New Roman" panose="02020603050405020304" pitchFamily="18" charset="0"/>
              </a:rPr>
              <a:t>Students</a:t>
            </a:r>
            <a:r>
              <a:rPr lang="en-US" sz="1200" baseline="0" dirty="0" smtClean="0">
                <a:latin typeface="Times New Roman" panose="02020603050405020304" pitchFamily="18" charset="0"/>
                <a:cs typeface="Times New Roman" panose="02020603050405020304" pitchFamily="18" charset="0"/>
              </a:rPr>
              <a:t> to think and research e.g. meat free days, seasonal food, growing our own (the school is involved in this) better recycling, raising money for an environmental charity etc.  What sites are suitable for the children to access?</a:t>
            </a:r>
            <a:endParaRPr lang="en-US" sz="1200" dirty="0" smtClean="0">
              <a:latin typeface="Times New Roman" panose="02020603050405020304" pitchFamily="18" charset="0"/>
              <a:cs typeface="Times New Roman" panose="02020603050405020304" pitchFamily="18" charset="0"/>
            </a:endParaRPr>
          </a:p>
          <a:p>
            <a:endParaRPr lang="en-US" sz="1200" dirty="0" smtClean="0">
              <a:latin typeface="Times New Roman" panose="02020603050405020304" pitchFamily="18" charset="0"/>
              <a:cs typeface="Times New Roman" panose="02020603050405020304" pitchFamily="18" charset="0"/>
            </a:endParaRPr>
          </a:p>
          <a:p>
            <a:r>
              <a:rPr lang="en-US" sz="1200" dirty="0" smtClean="0">
                <a:latin typeface="Times New Roman" panose="02020603050405020304" pitchFamily="18" charset="0"/>
                <a:cs typeface="Times New Roman" panose="02020603050405020304" pitchFamily="18" charset="0"/>
              </a:rPr>
              <a:t>Is one day</a:t>
            </a:r>
            <a:r>
              <a:rPr lang="en-US" sz="1200" baseline="0" dirty="0" smtClean="0">
                <a:latin typeface="Times New Roman" panose="02020603050405020304" pitchFamily="18" charset="0"/>
                <a:cs typeface="Times New Roman" panose="02020603050405020304" pitchFamily="18" charset="0"/>
              </a:rPr>
              <a:t> enough?  Should it be made more regular?</a:t>
            </a:r>
          </a:p>
          <a:p>
            <a:endParaRPr lang="en-US" sz="1200" dirty="0" smtClean="0">
              <a:latin typeface="Times New Roman" panose="02020603050405020304" pitchFamily="18" charset="0"/>
              <a:cs typeface="Times New Roman" panose="02020603050405020304" pitchFamily="18" charset="0"/>
            </a:endParaRPr>
          </a:p>
          <a:p>
            <a:r>
              <a:rPr lang="en-US" sz="1200" dirty="0" smtClean="0">
                <a:latin typeface="Times New Roman" panose="02020603050405020304" pitchFamily="18" charset="0"/>
                <a:cs typeface="Times New Roman" panose="02020603050405020304" pitchFamily="18" charset="0"/>
              </a:rPr>
              <a:t>Perhaps these</a:t>
            </a:r>
            <a:r>
              <a:rPr lang="en-US" sz="1200" baseline="0" dirty="0" smtClean="0">
                <a:latin typeface="Times New Roman" panose="02020603050405020304" pitchFamily="18" charset="0"/>
                <a:cs typeface="Times New Roman" panose="02020603050405020304" pitchFamily="18" charset="0"/>
              </a:rPr>
              <a:t> ideas could be taken to MD and we could adopt some of them?  Could we have a special day like this?</a:t>
            </a:r>
          </a:p>
          <a:p>
            <a:endParaRPr lang="en-GB" dirty="0"/>
          </a:p>
        </p:txBody>
      </p:sp>
      <p:sp>
        <p:nvSpPr>
          <p:cNvPr id="4" name="Slide Number Placeholder 3"/>
          <p:cNvSpPr>
            <a:spLocks noGrp="1"/>
          </p:cNvSpPr>
          <p:nvPr>
            <p:ph type="sldNum" sz="quarter" idx="10"/>
          </p:nvPr>
        </p:nvSpPr>
        <p:spPr/>
        <p:txBody>
          <a:bodyPr/>
          <a:lstStyle/>
          <a:p>
            <a:fld id="{E07876CD-69C8-2049-A725-5CC37A17EA34}" type="slidenum">
              <a:rPr lang="en-US" smtClean="0"/>
              <a:t>14</a:t>
            </a:fld>
            <a:endParaRPr lang="en-US" dirty="0"/>
          </a:p>
        </p:txBody>
      </p:sp>
    </p:spTree>
    <p:extLst>
      <p:ext uri="{BB962C8B-B14F-4D97-AF65-F5344CB8AC3E}">
        <p14:creationId xmlns:p14="http://schemas.microsoft.com/office/powerpoint/2010/main" val="88965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Mindful walk ending at the church – to launch the</a:t>
            </a:r>
            <a:r>
              <a:rPr lang="en-GB" baseline="0" dirty="0" smtClean="0"/>
              <a:t> Spirited Arts project.  Summer term.</a:t>
            </a:r>
            <a:endParaRPr lang="en-GB" dirty="0"/>
          </a:p>
        </p:txBody>
      </p:sp>
      <p:sp>
        <p:nvSpPr>
          <p:cNvPr id="4" name="Slide Number Placeholder 3"/>
          <p:cNvSpPr>
            <a:spLocks noGrp="1"/>
          </p:cNvSpPr>
          <p:nvPr>
            <p:ph type="sldNum" sz="quarter" idx="10"/>
          </p:nvPr>
        </p:nvSpPr>
        <p:spPr/>
        <p:txBody>
          <a:bodyPr/>
          <a:lstStyle/>
          <a:p>
            <a:fld id="{E07876CD-69C8-2049-A725-5CC37A17EA34}" type="slidenum">
              <a:rPr lang="en-US" smtClean="0"/>
              <a:t>15</a:t>
            </a:fld>
            <a:endParaRPr lang="en-US" dirty="0"/>
          </a:p>
        </p:txBody>
      </p:sp>
    </p:spTree>
    <p:extLst>
      <p:ext uri="{BB962C8B-B14F-4D97-AF65-F5344CB8AC3E}">
        <p14:creationId xmlns:p14="http://schemas.microsoft.com/office/powerpoint/2010/main" val="1899666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Wandlebury Woods (Cambridge) and Ely Cathedral.</a:t>
            </a:r>
          </a:p>
          <a:p>
            <a:r>
              <a:rPr lang="en-US" dirty="0"/>
              <a:t>What similarities do you notice?</a:t>
            </a:r>
          </a:p>
          <a:p>
            <a:r>
              <a:rPr lang="en-US" dirty="0"/>
              <a:t>What reasons might there be for such similarities?  Could share some fun tree facts!</a:t>
            </a:r>
          </a:p>
          <a:p>
            <a:r>
              <a:rPr lang="en-US" dirty="0"/>
              <a:t>Can you make any links with last lesson’s discussion on Biblical texts/interpretation?</a:t>
            </a:r>
          </a:p>
          <a:p>
            <a:endParaRPr lang="en-US" dirty="0"/>
          </a:p>
          <a:p>
            <a:endParaRPr lang="en-US" dirty="0"/>
          </a:p>
          <a:p>
            <a:r>
              <a:rPr lang="en-US" dirty="0"/>
              <a:t>Wonder Walk – focus on mindfulness and noticing … using the senses, taking time … exploring the church building – what evidence can we find that nature has inspired people here?</a:t>
            </a:r>
          </a:p>
          <a:p>
            <a:r>
              <a:rPr lang="en-US" dirty="0"/>
              <a:t>Role of Churches – activism e.g. AROCHA</a:t>
            </a:r>
          </a:p>
        </p:txBody>
      </p:sp>
      <p:sp>
        <p:nvSpPr>
          <p:cNvPr id="4" name="Slide Number Placeholder 3"/>
          <p:cNvSpPr>
            <a:spLocks noGrp="1"/>
          </p:cNvSpPr>
          <p:nvPr>
            <p:ph type="sldNum" sz="quarter" idx="5"/>
          </p:nvPr>
        </p:nvSpPr>
        <p:spPr/>
        <p:txBody>
          <a:bodyPr/>
          <a:lstStyle/>
          <a:p>
            <a:fld id="{E07876CD-69C8-2049-A725-5CC37A17EA34}" type="slidenum">
              <a:rPr lang="en-US" smtClean="0"/>
              <a:t>16</a:t>
            </a:fld>
            <a:endParaRPr lang="en-US" dirty="0"/>
          </a:p>
        </p:txBody>
      </p:sp>
    </p:spTree>
    <p:extLst>
      <p:ext uri="{BB962C8B-B14F-4D97-AF65-F5344CB8AC3E}">
        <p14:creationId xmlns:p14="http://schemas.microsoft.com/office/powerpoint/2010/main" val="2409064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https://stories.clare.cam.ac.uk/inside-europe-s-first-eco-mosque/index.html</a:t>
            </a:r>
          </a:p>
          <a:p>
            <a:endParaRPr lang="en-US" dirty="0"/>
          </a:p>
          <a:p>
            <a:r>
              <a:rPr lang="en-GB" b="0" i="0" u="none" strike="noStrike" dirty="0">
                <a:solidFill>
                  <a:srgbClr val="FFFFFF"/>
                </a:solidFill>
                <a:effectLst/>
                <a:latin typeface="PT Serif" panose="020A0603040505020204" pitchFamily="18" charset="77"/>
              </a:rPr>
              <a:t>It is supported throughout by </a:t>
            </a:r>
            <a:r>
              <a:rPr lang="en-GB" b="1" i="0" u="none" strike="noStrike" dirty="0">
                <a:solidFill>
                  <a:srgbClr val="FFFFFF"/>
                </a:solidFill>
                <a:effectLst/>
                <a:latin typeface="PT Serif" panose="020A0603040505020204" pitchFamily="18" charset="77"/>
              </a:rPr>
              <a:t>intricately intertwined pine columns, designed to look like a grove of trees</a:t>
            </a:r>
            <a:r>
              <a:rPr lang="en-GB" b="0" i="0" u="none" strike="noStrike" dirty="0">
                <a:solidFill>
                  <a:srgbClr val="FFFFFF"/>
                </a:solidFill>
                <a:effectLst/>
                <a:latin typeface="PT Serif" panose="020A0603040505020204" pitchFamily="18" charset="77"/>
              </a:rPr>
              <a:t>.</a:t>
            </a:r>
          </a:p>
          <a:p>
            <a:endParaRPr lang="en-GB" b="0" i="0" u="none" strike="noStrike" dirty="0">
              <a:solidFill>
                <a:srgbClr val="FFFFFF"/>
              </a:solidFill>
              <a:effectLst/>
              <a:latin typeface="PT Serif" panose="020A0603040505020204" pitchFamily="18" charset="77"/>
            </a:endParaRPr>
          </a:p>
          <a:p>
            <a:r>
              <a:rPr lang="en-GB" b="0" i="0" u="none" strike="noStrike" dirty="0">
                <a:solidFill>
                  <a:srgbClr val="FFFFFF"/>
                </a:solidFill>
                <a:effectLst/>
                <a:latin typeface="PT Serif" panose="020A0603040505020204" pitchFamily="18" charset="77"/>
              </a:rPr>
              <a:t>https://catstevens.com/cambridge-eco-mosque/</a:t>
            </a:r>
          </a:p>
          <a:p>
            <a:endParaRPr lang="en-GB" b="0" i="0" u="none" strike="noStrike" dirty="0">
              <a:solidFill>
                <a:srgbClr val="FFFFFF"/>
              </a:solidFill>
              <a:effectLst/>
              <a:latin typeface="PT Serif" panose="020A0603040505020204" pitchFamily="18" charset="77"/>
            </a:endParaRPr>
          </a:p>
          <a:p>
            <a:r>
              <a:rPr lang="en-GB" b="0" i="0" u="none" strike="noStrike" dirty="0">
                <a:solidFill>
                  <a:srgbClr val="040404"/>
                </a:solidFill>
                <a:effectLst/>
                <a:latin typeface="open sans" panose="020B0606030504020204" pitchFamily="34" charset="0"/>
              </a:rPr>
              <a:t>Dr Timothy Winter (Abdal Hakim Murad), who conceived of the project and was the driving force behind its realisation, has underlined the fundamental relationship between Islam and ecological sustainability, “The Koran emphasises the beauty and harmony of the natural world as a sign of God’s creative power and wisdom. The struggle against climate change and the mass extinction of species is not only a practical question of human survival, but is a battle to respect and protect God’s gifts.”</a:t>
            </a:r>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17</a:t>
            </a:fld>
            <a:endParaRPr lang="en-US" dirty="0"/>
          </a:p>
        </p:txBody>
      </p:sp>
    </p:spTree>
    <p:extLst>
      <p:ext uri="{BB962C8B-B14F-4D97-AF65-F5344CB8AC3E}">
        <p14:creationId xmlns:p14="http://schemas.microsoft.com/office/powerpoint/2010/main" val="2519033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Ambassadors to visit the mosque?  School trip with this focus?</a:t>
            </a:r>
          </a:p>
          <a:p>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18</a:t>
            </a:fld>
            <a:endParaRPr lang="en-US" dirty="0"/>
          </a:p>
        </p:txBody>
      </p:sp>
    </p:spTree>
    <p:extLst>
      <p:ext uri="{BB962C8B-B14F-4D97-AF65-F5344CB8AC3E}">
        <p14:creationId xmlns:p14="http://schemas.microsoft.com/office/powerpoint/2010/main" val="1615760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Spirited Arts – usual format</a:t>
            </a:r>
          </a:p>
          <a:p>
            <a:endParaRPr lang="en-US" dirty="0"/>
          </a:p>
          <a:p>
            <a:r>
              <a:rPr lang="en-US" dirty="0"/>
              <a:t>And in Literacy.</a:t>
            </a:r>
          </a:p>
          <a:p>
            <a:endParaRPr lang="en-US" dirty="0"/>
          </a:p>
          <a:p>
            <a:r>
              <a:rPr lang="en-US" dirty="0"/>
              <a:t>Poetry – Shklovsky, Art as Technique 1917.  ”slowness of perception’, ‘ … art exists that one may recover the sensation of life; it exists to make one feel things, to make the stone stony.” “Tolstoy makes the familiar seem strange by not naming the familiar object.”  WRITE POEMS ON ANOTHER SPECIES WHERE THAT SPECIES IS NOT NAMED.</a:t>
            </a:r>
          </a:p>
        </p:txBody>
      </p:sp>
      <p:sp>
        <p:nvSpPr>
          <p:cNvPr id="4" name="Slide Number Placeholder 3"/>
          <p:cNvSpPr>
            <a:spLocks noGrp="1"/>
          </p:cNvSpPr>
          <p:nvPr>
            <p:ph type="sldNum" sz="quarter" idx="5"/>
          </p:nvPr>
        </p:nvSpPr>
        <p:spPr/>
        <p:txBody>
          <a:bodyPr/>
          <a:lstStyle/>
          <a:p>
            <a:fld id="{E07876CD-69C8-2049-A725-5CC37A17EA34}" type="slidenum">
              <a:rPr lang="en-US" smtClean="0"/>
              <a:t>19</a:t>
            </a:fld>
            <a:endParaRPr lang="en-US" dirty="0"/>
          </a:p>
        </p:txBody>
      </p:sp>
    </p:spTree>
    <p:extLst>
      <p:ext uri="{BB962C8B-B14F-4D97-AF65-F5344CB8AC3E}">
        <p14:creationId xmlns:p14="http://schemas.microsoft.com/office/powerpoint/2010/main" val="3800378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b="1" dirty="0"/>
          </a:p>
        </p:txBody>
      </p:sp>
      <p:sp>
        <p:nvSpPr>
          <p:cNvPr id="4" name="Slide Number Placeholder 3"/>
          <p:cNvSpPr>
            <a:spLocks noGrp="1"/>
          </p:cNvSpPr>
          <p:nvPr>
            <p:ph type="sldNum" sz="quarter" idx="5"/>
          </p:nvPr>
        </p:nvSpPr>
        <p:spPr/>
        <p:txBody>
          <a:bodyPr/>
          <a:lstStyle/>
          <a:p>
            <a:fld id="{E07876CD-69C8-2049-A725-5CC37A17EA34}" type="slidenum">
              <a:rPr lang="en-US" smtClean="0"/>
              <a:t>3</a:t>
            </a:fld>
            <a:endParaRPr lang="en-US" dirty="0"/>
          </a:p>
        </p:txBody>
      </p:sp>
    </p:spTree>
    <p:extLst>
      <p:ext uri="{BB962C8B-B14F-4D97-AF65-F5344CB8AC3E}">
        <p14:creationId xmlns:p14="http://schemas.microsoft.com/office/powerpoint/2010/main" val="622118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https://www.wwf.org.uk/learn/fascinating-facts/elephants#:~:text=The%20African%20Savanna%20(Bush)%20elephant,up%20to%2060%2D70%20years.</a:t>
            </a:r>
          </a:p>
          <a:p>
            <a:endParaRPr lang="en-US" dirty="0"/>
          </a:p>
          <a:p>
            <a:r>
              <a:rPr lang="en-US" dirty="0"/>
              <a:t>How much do we know about elephants?  Quick quiz – multiple choice or T/F.  </a:t>
            </a:r>
          </a:p>
          <a:p>
            <a:endParaRPr lang="en-US" dirty="0"/>
          </a:p>
          <a:p>
            <a:r>
              <a:rPr lang="en-US" dirty="0"/>
              <a:t>Then investigate further, watching and discussing the video clips and then completing the written reflection.  Useful to discuss emotional reactions at the end if students feel comfortable sharing … how can we use these emotions?</a:t>
            </a:r>
          </a:p>
          <a:p>
            <a:endParaRPr lang="en-US" dirty="0"/>
          </a:p>
          <a:p>
            <a:pPr marL="228600" indent="-228600">
              <a:buAutoNum type="arabicPeriod"/>
            </a:pPr>
            <a:r>
              <a:rPr lang="en-US" dirty="0"/>
              <a:t>T  </a:t>
            </a:r>
          </a:p>
          <a:p>
            <a:pPr marL="228600" indent="-228600">
              <a:buAutoNum type="arabicPeriod"/>
            </a:pPr>
            <a:r>
              <a:rPr lang="en-US" dirty="0"/>
              <a:t>F, up to 70 years </a:t>
            </a:r>
          </a:p>
          <a:p>
            <a:pPr marL="228600" indent="-228600">
              <a:buAutoNum type="arabicPeriod"/>
            </a:pPr>
            <a:r>
              <a:rPr lang="en-US" dirty="0"/>
              <a:t>T, it is folded and wrinkled to trap water - more than 10 times than smooth skin</a:t>
            </a:r>
          </a:p>
          <a:p>
            <a:pPr marL="228600" indent="-228600">
              <a:buAutoNum type="arabicPeriod"/>
            </a:pPr>
            <a:r>
              <a:rPr lang="en-US" dirty="0"/>
              <a:t>F, up to 150 kg, they need to eat for ¾ of their day!</a:t>
            </a:r>
          </a:p>
          <a:p>
            <a:pPr marL="228600" indent="-228600">
              <a:buAutoNum type="arabicPeriod"/>
            </a:pPr>
            <a:r>
              <a:rPr lang="en-US" dirty="0"/>
              <a:t>T</a:t>
            </a: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4</a:t>
            </a:fld>
            <a:endParaRPr lang="en-US" dirty="0"/>
          </a:p>
        </p:txBody>
      </p:sp>
    </p:spTree>
    <p:extLst>
      <p:ext uri="{BB962C8B-B14F-4D97-AF65-F5344CB8AC3E}">
        <p14:creationId xmlns:p14="http://schemas.microsoft.com/office/powerpoint/2010/main" val="1299545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https://www.wwf.org.uk/learn/fascinating-facts/elephants#:~:text=The%20African%20Savanna%20(Bush)%20elephant,up%20to%2060%2D70%20years.</a:t>
            </a:r>
          </a:p>
          <a:p>
            <a:endParaRPr lang="en-US" dirty="0"/>
          </a:p>
          <a:p>
            <a:r>
              <a:rPr lang="en-US" dirty="0"/>
              <a:t>How much do we know about elephants?  Quick quiz – multiple choice or T/F.  </a:t>
            </a:r>
          </a:p>
          <a:p>
            <a:endParaRPr lang="en-US" dirty="0"/>
          </a:p>
          <a:p>
            <a:r>
              <a:rPr lang="en-US" dirty="0"/>
              <a:t>Then investigate further, watching and discussing the video clips and then completing the written reflection.  Useful to discuss emotional reactions at the end if students feel comfortable sharing … how can we use these emotions?</a:t>
            </a:r>
          </a:p>
          <a:p>
            <a:endParaRPr lang="en-US" dirty="0"/>
          </a:p>
          <a:p>
            <a:r>
              <a:rPr lang="en-US" dirty="0"/>
              <a:t>6. T, they can use them as snorkels!</a:t>
            </a:r>
          </a:p>
          <a:p>
            <a:r>
              <a:rPr lang="en-US" dirty="0"/>
              <a:t>7. T – the vibrations travel long distances and might be picked up in the elephants’ bones.</a:t>
            </a:r>
          </a:p>
          <a:p>
            <a:r>
              <a:rPr lang="en-US" dirty="0"/>
              <a:t>8. F– 20 minutes to stand, 1 hour to walk, 2 days to keep up with the herd</a:t>
            </a:r>
          </a:p>
          <a:p>
            <a:r>
              <a:rPr lang="en-US" dirty="0"/>
              <a:t>9. T – famed for their memories</a:t>
            </a:r>
          </a:p>
          <a:p>
            <a:r>
              <a:rPr lang="en-US" dirty="0"/>
              <a:t>10. F – around 55.  Tusks are actually teeth.</a:t>
            </a:r>
          </a:p>
        </p:txBody>
      </p:sp>
      <p:sp>
        <p:nvSpPr>
          <p:cNvPr id="4" name="Slide Number Placeholder 3"/>
          <p:cNvSpPr>
            <a:spLocks noGrp="1"/>
          </p:cNvSpPr>
          <p:nvPr>
            <p:ph type="sldNum" sz="quarter" idx="5"/>
          </p:nvPr>
        </p:nvSpPr>
        <p:spPr/>
        <p:txBody>
          <a:bodyPr/>
          <a:lstStyle/>
          <a:p>
            <a:fld id="{E07876CD-69C8-2049-A725-5CC37A17EA34}" type="slidenum">
              <a:rPr lang="en-US" smtClean="0"/>
              <a:t>5</a:t>
            </a:fld>
            <a:endParaRPr lang="en-US" dirty="0"/>
          </a:p>
        </p:txBody>
      </p:sp>
    </p:spTree>
    <p:extLst>
      <p:ext uri="{BB962C8B-B14F-4D97-AF65-F5344CB8AC3E}">
        <p14:creationId xmlns:p14="http://schemas.microsoft.com/office/powerpoint/2010/main" val="2411706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not alone!  We can learn from other animals.  What can elephants teach us?  How should we view elephants?  Written reflection in elephant shapes?</a:t>
            </a:r>
          </a:p>
          <a:p>
            <a:endParaRPr lang="en-US" dirty="0"/>
          </a:p>
          <a:p>
            <a:r>
              <a:rPr lang="en-US" b="1" dirty="0"/>
              <a:t>Planet Earth III, Episode 3,  42:56 – 47, 5 min clip</a:t>
            </a:r>
          </a:p>
          <a:p>
            <a:endParaRPr lang="en-US" dirty="0"/>
          </a:p>
          <a:p>
            <a:r>
              <a:rPr lang="en-US" dirty="0"/>
              <a:t>Elephants = “essential gardeners”, grazing creates space for other animals, healed the land, did they forgive humans? What does this mean?</a:t>
            </a:r>
          </a:p>
          <a:p>
            <a:endParaRPr lang="en-US" dirty="0"/>
          </a:p>
          <a:p>
            <a:r>
              <a:rPr lang="en-US" dirty="0"/>
              <a:t>The ranger talks of the elephants being his family, one elephant being his “son” – contrast to the man accused of cutting down the sycamore – what do you think he means? Have you experienced anything similar?</a:t>
            </a:r>
          </a:p>
          <a:p>
            <a:endParaRPr lang="en-US" dirty="0"/>
          </a:p>
          <a:p>
            <a:r>
              <a:rPr lang="en-GB" b="0" i="0" u="none" strike="noStrike" dirty="0">
                <a:solidFill>
                  <a:srgbClr val="B0B2B4"/>
                </a:solidFill>
                <a:effectLst/>
                <a:latin typeface="ReithSans"/>
              </a:rPr>
              <a:t>But there is hope. In central Africa, one of the world’s most spectacular wildlife gatherings is testament to what can happen if we help protect these precious ecosystems and allow nature to restore its own balance. Chad.</a:t>
            </a:r>
          </a:p>
          <a:p>
            <a:endParaRPr lang="en-GB" b="0" i="0" u="none" strike="noStrike" dirty="0">
              <a:solidFill>
                <a:srgbClr val="B0B2B4"/>
              </a:solidFill>
              <a:effectLst/>
              <a:latin typeface="ReithSans"/>
            </a:endParaRPr>
          </a:p>
          <a:p>
            <a:r>
              <a:rPr lang="en-GB" b="0" i="0" u="none" strike="noStrike" dirty="0">
                <a:solidFill>
                  <a:srgbClr val="B0B2B4"/>
                </a:solidFill>
                <a:effectLst/>
                <a:latin typeface="ReithSans"/>
              </a:rPr>
              <a:t>What can we do to help nature heal itself?</a:t>
            </a:r>
          </a:p>
          <a:p>
            <a:endParaRPr lang="en-GB" b="1" i="0" u="none" strike="noStrike" dirty="0">
              <a:solidFill>
                <a:srgbClr val="B0B2B4"/>
              </a:solidFill>
              <a:effectLst/>
              <a:latin typeface="ReithSans"/>
            </a:endParaRPr>
          </a:p>
          <a:p>
            <a:r>
              <a:rPr lang="en-US" b="1" dirty="0"/>
              <a:t>https://www.youtube.com/watch?v=UnrAi1t9KKs</a:t>
            </a:r>
          </a:p>
          <a:p>
            <a:r>
              <a:rPr lang="en-US" b="1" dirty="0"/>
              <a:t>What can elephants teach us about ife?  BBC Ideas.</a:t>
            </a:r>
          </a:p>
          <a:p>
            <a:endParaRPr lang="en-US" b="1" i="0" u="none" strike="noStrike" dirty="0">
              <a:solidFill>
                <a:srgbClr val="B0B2B4"/>
              </a:solidFill>
              <a:effectLst/>
              <a:latin typeface="ReithSans"/>
            </a:endParaRPr>
          </a:p>
          <a:p>
            <a:r>
              <a:rPr lang="en-US" b="0" i="0" u="none" strike="noStrike" dirty="0">
                <a:solidFill>
                  <a:srgbClr val="B0B2B4"/>
                </a:solidFill>
                <a:effectLst/>
                <a:latin typeface="ReithSans"/>
              </a:rPr>
              <a:t>A fascinating and accessible 3 minutes.  Deals with grief.</a:t>
            </a:r>
            <a:endParaRPr lang="en-GB" b="0" i="0" u="none" strike="noStrike" dirty="0">
              <a:solidFill>
                <a:srgbClr val="B0B2B4"/>
              </a:solidFill>
              <a:effectLst/>
              <a:latin typeface="ReithSans"/>
            </a:endParaRPr>
          </a:p>
          <a:p>
            <a:endParaRPr lang="en-GB" b="1" i="0" u="none" strike="noStrike" dirty="0">
              <a:solidFill>
                <a:srgbClr val="B0B2B4"/>
              </a:solidFill>
              <a:effectLst/>
              <a:latin typeface="ReithSans"/>
            </a:endParaRPr>
          </a:p>
          <a:p>
            <a:pPr fontAlgn="t"/>
            <a:r>
              <a:rPr lang="en-GB" dirty="0">
                <a:effectLst/>
              </a:rPr>
              <a:t>Aug 18, 2020 </a:t>
            </a:r>
            <a:r>
              <a:rPr lang="en-GB" dirty="0">
                <a:effectLst/>
                <a:hlinkClick r:id="rId3"/>
              </a:rPr>
              <a:t>#elephants</a:t>
            </a:r>
            <a:r>
              <a:rPr lang="en-GB" dirty="0">
                <a:effectLst/>
              </a:rPr>
              <a:t> </a:t>
            </a:r>
            <a:r>
              <a:rPr lang="en-GB" dirty="0">
                <a:effectLst/>
                <a:hlinkClick r:id="rId4"/>
              </a:rPr>
              <a:t>#animals</a:t>
            </a:r>
            <a:r>
              <a:rPr lang="en-GB" dirty="0">
                <a:effectLst/>
              </a:rPr>
              <a:t> </a:t>
            </a:r>
            <a:r>
              <a:rPr lang="en-GB" dirty="0">
                <a:effectLst/>
                <a:hlinkClick r:id="rId5"/>
              </a:rPr>
              <a:t>#bbcideas</a:t>
            </a:r>
            <a:endParaRPr lang="en-GB" dirty="0">
              <a:effectLst/>
            </a:endParaRPr>
          </a:p>
          <a:p>
            <a:pPr latinLnBrk="0"/>
            <a:r>
              <a:rPr lang="en-GB" b="0" dirty="0">
                <a:effectLst/>
                <a:latin typeface="Roboto" panose="02000000000000000000" pitchFamily="2" charset="0"/>
              </a:rPr>
              <a:t>12,188 views • Aug 18, 2020 • #elephants #animals #bbcideas</a:t>
            </a:r>
          </a:p>
          <a:p>
            <a:r>
              <a:rPr lang="en-GB" dirty="0">
                <a:solidFill>
                  <a:srgbClr val="131313"/>
                </a:solidFill>
                <a:effectLst/>
              </a:rPr>
              <a:t>Elephants are more like us humans than we might think. From staying connected to dealing with grief, here's why we could learn a thing or two about life from elephants. Made by Big Deal Films.</a:t>
            </a:r>
            <a:endParaRPr lang="en-US" b="1" dirty="0"/>
          </a:p>
          <a:p>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7</a:t>
            </a:fld>
            <a:endParaRPr lang="en-US" dirty="0"/>
          </a:p>
        </p:txBody>
      </p:sp>
    </p:spTree>
    <p:extLst>
      <p:ext uri="{BB962C8B-B14F-4D97-AF65-F5344CB8AC3E}">
        <p14:creationId xmlns:p14="http://schemas.microsoft.com/office/powerpoint/2010/main" val="1686993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a word to describe how they feel after learning about elephants in this lesson to be written along the trunk.  Important to explore emotional responses.</a:t>
            </a:r>
          </a:p>
          <a:p>
            <a:endParaRPr lang="en-US" dirty="0"/>
          </a:p>
          <a:p>
            <a:r>
              <a:rPr lang="en-US" dirty="0"/>
              <a:t>David Clough – we should respond to climate change WITH our “co-congregants” (unpack this term – is it helpful?), perhaps we would feel less overwhelmed and lonely.</a:t>
            </a:r>
          </a:p>
        </p:txBody>
      </p:sp>
      <p:sp>
        <p:nvSpPr>
          <p:cNvPr id="4" name="Slide Number Placeholder 3"/>
          <p:cNvSpPr>
            <a:spLocks noGrp="1"/>
          </p:cNvSpPr>
          <p:nvPr>
            <p:ph type="sldNum" sz="quarter" idx="5"/>
          </p:nvPr>
        </p:nvSpPr>
        <p:spPr/>
        <p:txBody>
          <a:bodyPr/>
          <a:lstStyle/>
          <a:p>
            <a:fld id="{E07876CD-69C8-2049-A725-5CC37A17EA34}" type="slidenum">
              <a:rPr lang="en-US" smtClean="0"/>
              <a:t>8</a:t>
            </a:fld>
            <a:endParaRPr lang="en-US" dirty="0"/>
          </a:p>
        </p:txBody>
      </p:sp>
    </p:spTree>
    <p:extLst>
      <p:ext uri="{BB962C8B-B14F-4D97-AF65-F5344CB8AC3E}">
        <p14:creationId xmlns:p14="http://schemas.microsoft.com/office/powerpoint/2010/main" val="2020598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Card sort – more meanings than teachings … do not mention this when setting the matching activity!  Allow students to come to the realization themselves, opening up the challenge of how these passages should/could be interpreted esp.  Genesis 1:26-27.  Is this suggesting dominion or stewardship? A view of humans as superior to other species or simply different?  Is this a prophetic vision of. Perfect world rather than the world of the writer?  Might it have been relevant then but dangerous now?</a:t>
            </a:r>
          </a:p>
          <a:p>
            <a:endParaRPr lang="en-US" dirty="0"/>
          </a:p>
          <a:p>
            <a:r>
              <a:rPr lang="en-US" dirty="0"/>
              <a:t>Use extracts about Dr Jane Goodall’s work to enliven the debate around Genesis 1:26-27.</a:t>
            </a:r>
          </a:p>
          <a:p>
            <a:endParaRPr lang="en-US" dirty="0"/>
          </a:p>
          <a:p>
            <a:r>
              <a:rPr lang="en-US" b="1" dirty="0"/>
              <a:t>Possible creative challenge/hwk</a:t>
            </a:r>
            <a:r>
              <a:rPr lang="en-US" dirty="0"/>
              <a:t>: how could we plan a Sabbath day that respects both humans and other species … providing a sense of rest for all?  E.g. Eat meat-free, go for a walk in nature (with your dog), do something creative involving nature e.g. leaf rubbing and give that to someone else, feed and watch the birds …. Why might this be helpful/relevant today?  Perhaps also, why not?  Design an invitation/poster to get other people involved in your day of rest and respect, try one and record your activities and thoughts.</a:t>
            </a:r>
          </a:p>
          <a:p>
            <a:endParaRPr lang="en-US" dirty="0"/>
          </a:p>
          <a:p>
            <a:r>
              <a:rPr lang="en-US" dirty="0"/>
              <a:t>This would make a lovely double lesson and follow-up hwk!</a:t>
            </a:r>
          </a:p>
        </p:txBody>
      </p:sp>
      <p:sp>
        <p:nvSpPr>
          <p:cNvPr id="4" name="Slide Number Placeholder 3"/>
          <p:cNvSpPr>
            <a:spLocks noGrp="1"/>
          </p:cNvSpPr>
          <p:nvPr>
            <p:ph type="sldNum" sz="quarter" idx="5"/>
          </p:nvPr>
        </p:nvSpPr>
        <p:spPr/>
        <p:txBody>
          <a:bodyPr/>
          <a:lstStyle/>
          <a:p>
            <a:fld id="{E07876CD-69C8-2049-A725-5CC37A17EA34}" type="slidenum">
              <a:rPr lang="en-US" smtClean="0"/>
              <a:t>9</a:t>
            </a:fld>
            <a:endParaRPr lang="en-US" dirty="0"/>
          </a:p>
        </p:txBody>
      </p:sp>
    </p:spTree>
    <p:extLst>
      <p:ext uri="{BB962C8B-B14F-4D97-AF65-F5344CB8AC3E}">
        <p14:creationId xmlns:p14="http://schemas.microsoft.com/office/powerpoint/2010/main" val="772248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GB" b="0" dirty="0">
                <a:effectLst/>
                <a:latin typeface="Roboto" panose="020F0502020204030204" pitchFamily="34" charset="0"/>
              </a:rPr>
              <a:t>Apr 18, 2019</a:t>
            </a:r>
          </a:p>
          <a:p>
            <a:r>
              <a:rPr lang="en-GB" dirty="0">
                <a:solidFill>
                  <a:srgbClr val="131313"/>
                </a:solidFill>
                <a:effectLst/>
              </a:rPr>
              <a:t>Environmentalist Jane Goodall speaks to CBC Kids News about her work with chimps and the importance of helping the planet. Mention of what she learnt from chimp mothers and used that with her son. Destruction of forest surrounding Gombe.  Debate about the term “activist”. To help the chimpanzees you have to work with the local people.  </a:t>
            </a:r>
          </a:p>
          <a:p>
            <a:endParaRPr lang="en-GB" dirty="0">
              <a:effectLst/>
            </a:endParaRPr>
          </a:p>
          <a:p>
            <a:r>
              <a:rPr lang="en-US" dirty="0"/>
              <a:t>Accessible 5 minutes – similarities in behaviour between humans and chimpanzees. A hopeful message. We can choose what impact we make.  Focus on the wonder/the capacity of the human brain.  The resilience of nature.  The power of social media to communicate quickly with a huge number of people.  The indomitable human spirit.</a:t>
            </a:r>
          </a:p>
          <a:p>
            <a:endParaRPr lang="en-US" dirty="0"/>
          </a:p>
          <a:p>
            <a:r>
              <a:rPr lang="en-US" dirty="0"/>
              <a:t>Interesting links with chimpanzees and the specialness of humans here – useful for discussing Genesis 1:26-27.</a:t>
            </a:r>
          </a:p>
          <a:p>
            <a:endParaRPr lang="en-US" dirty="0"/>
          </a:p>
          <a:p>
            <a:r>
              <a:rPr lang="en-US" dirty="0"/>
              <a:t>’What separates us form chimpanzees?’ TED Talk by Jane Goodall has a lot more information and is very accessible.</a:t>
            </a:r>
          </a:p>
          <a:p>
            <a:r>
              <a:rPr lang="en-US" dirty="0"/>
              <a:t>https://www.youtube.com/watch?v=51z7WRDjOjM</a:t>
            </a:r>
          </a:p>
          <a:p>
            <a:endParaRPr lang="en-US" dirty="0"/>
          </a:p>
          <a:p>
            <a:r>
              <a:rPr lang="en-US" dirty="0"/>
              <a:t>Interesting sections – could used in class - :</a:t>
            </a:r>
          </a:p>
          <a:p>
            <a:endParaRPr lang="en-US" dirty="0"/>
          </a:p>
          <a:p>
            <a:r>
              <a:rPr lang="en-GB" b="0" dirty="0">
                <a:effectLst/>
                <a:latin typeface="Roboto" panose="02000000000000000000" pitchFamily="2" charset="0"/>
              </a:rPr>
              <a:t>as I always do around the world, the voice of the animal kingdom.</a:t>
            </a:r>
          </a:p>
          <a:p>
            <a:r>
              <a:rPr lang="en-GB" b="0" dirty="0">
                <a:effectLst/>
                <a:latin typeface="Roboto" panose="02000000000000000000" pitchFamily="2" charset="0"/>
              </a:rPr>
              <a:t>3:42</a:t>
            </a:r>
          </a:p>
          <a:p>
            <a:r>
              <a:rPr lang="en-GB" b="0" dirty="0">
                <a:effectLst/>
                <a:latin typeface="Roboto" panose="02000000000000000000" pitchFamily="2" charset="0"/>
              </a:rPr>
              <a:t>Too often we just see a few slides, or a bit of film,</a:t>
            </a:r>
          </a:p>
          <a:p>
            <a:r>
              <a:rPr lang="en-GB" b="0" dirty="0">
                <a:effectLst/>
                <a:latin typeface="Roboto" panose="02000000000000000000" pitchFamily="2" charset="0"/>
              </a:rPr>
              <a:t>3:45</a:t>
            </a:r>
          </a:p>
          <a:p>
            <a:r>
              <a:rPr lang="en-GB" b="0" dirty="0">
                <a:effectLst/>
                <a:latin typeface="Roboto" panose="02000000000000000000" pitchFamily="2" charset="0"/>
              </a:rPr>
              <a:t>but these beings have voices that mean something.</a:t>
            </a:r>
          </a:p>
          <a:p>
            <a:r>
              <a:rPr lang="en-GB" b="0" dirty="0">
                <a:effectLst/>
                <a:latin typeface="Roboto" panose="02000000000000000000" pitchFamily="2" charset="0"/>
              </a:rPr>
              <a:t>3:48</a:t>
            </a:r>
          </a:p>
          <a:p>
            <a:r>
              <a:rPr lang="en-GB" b="0" dirty="0">
                <a:effectLst/>
                <a:latin typeface="Roboto" panose="02000000000000000000" pitchFamily="2" charset="0"/>
              </a:rPr>
              <a:t>And so, I want to give you a greeting,</a:t>
            </a:r>
          </a:p>
          <a:p>
            <a:r>
              <a:rPr lang="en-GB" b="0" dirty="0">
                <a:effectLst/>
                <a:latin typeface="Roboto" panose="02000000000000000000" pitchFamily="2" charset="0"/>
              </a:rPr>
              <a:t>3:50</a:t>
            </a:r>
          </a:p>
          <a:p>
            <a:r>
              <a:rPr lang="en-GB" b="0" dirty="0">
                <a:effectLst/>
                <a:latin typeface="Roboto" panose="02000000000000000000" pitchFamily="2" charset="0"/>
              </a:rPr>
              <a:t>as from a chimpanzee in the forests of Tanzania --</a:t>
            </a:r>
          </a:p>
          <a:p>
            <a:r>
              <a:rPr lang="en-GB" b="0" dirty="0">
                <a:effectLst/>
                <a:latin typeface="Roboto" panose="02000000000000000000" pitchFamily="2" charset="0"/>
              </a:rPr>
              <a:t>3:54</a:t>
            </a:r>
          </a:p>
          <a:p>
            <a:r>
              <a:rPr lang="en-GB" b="0" dirty="0">
                <a:effectLst/>
                <a:latin typeface="Roboto" panose="02000000000000000000" pitchFamily="2" charset="0"/>
              </a:rPr>
              <a:t>Ooh, ooh, ooh, ooh, ooh, ooh, ooh, ooh, ooh, ooh, ooh, ooh, ooh, ooh, ooh!</a:t>
            </a:r>
          </a:p>
          <a:p>
            <a:endParaRPr lang="en-GB" b="0" dirty="0">
              <a:effectLst/>
              <a:latin typeface="Roboto" panose="02000000000000000000" pitchFamily="2" charset="0"/>
            </a:endParaRPr>
          </a:p>
          <a:p>
            <a:r>
              <a:rPr lang="en-GB" b="0" dirty="0">
                <a:effectLst/>
                <a:latin typeface="Roboto" panose="02000000000000000000" pitchFamily="2" charset="0"/>
              </a:rPr>
              <a:t>e now know that at Gombe alone, there are nine different ways</a:t>
            </a:r>
          </a:p>
          <a:p>
            <a:r>
              <a:rPr lang="en-GB" b="0" dirty="0">
                <a:effectLst/>
                <a:latin typeface="Roboto" panose="02000000000000000000" pitchFamily="2" charset="0"/>
              </a:rPr>
              <a:t>8:43</a:t>
            </a:r>
          </a:p>
          <a:p>
            <a:r>
              <a:rPr lang="en-GB" b="0" dirty="0">
                <a:effectLst/>
                <a:latin typeface="Roboto" panose="02000000000000000000" pitchFamily="2" charset="0"/>
              </a:rPr>
              <a:t>in which chimpanzees use different objects for different purposes.</a:t>
            </a:r>
          </a:p>
          <a:p>
            <a:r>
              <a:rPr lang="en-GB" b="0" dirty="0">
                <a:effectLst/>
                <a:latin typeface="Roboto" panose="02000000000000000000" pitchFamily="2" charset="0"/>
              </a:rPr>
              <a:t>8:47</a:t>
            </a:r>
          </a:p>
          <a:p>
            <a:r>
              <a:rPr lang="en-GB" b="0" dirty="0">
                <a:effectLst/>
                <a:latin typeface="Roboto" panose="02000000000000000000" pitchFamily="2" charset="0"/>
              </a:rPr>
              <a:t>Moreover, we know that in different parts of Africa,</a:t>
            </a:r>
          </a:p>
          <a:p>
            <a:r>
              <a:rPr lang="en-GB" b="0" dirty="0">
                <a:effectLst/>
                <a:latin typeface="Roboto" panose="02000000000000000000" pitchFamily="2" charset="0"/>
              </a:rPr>
              <a:t>8:49</a:t>
            </a:r>
          </a:p>
          <a:p>
            <a:r>
              <a:rPr lang="en-GB" b="0" dirty="0">
                <a:effectLst/>
                <a:latin typeface="Roboto" panose="02000000000000000000" pitchFamily="2" charset="0"/>
              </a:rPr>
              <a:t>wherever chimps have been studied,</a:t>
            </a:r>
          </a:p>
          <a:p>
            <a:r>
              <a:rPr lang="en-GB" b="0" dirty="0">
                <a:effectLst/>
                <a:latin typeface="Roboto" panose="02000000000000000000" pitchFamily="2" charset="0"/>
              </a:rPr>
              <a:t>8:51</a:t>
            </a:r>
          </a:p>
          <a:p>
            <a:r>
              <a:rPr lang="en-GB" b="0" dirty="0">
                <a:effectLst/>
                <a:latin typeface="Roboto" panose="02000000000000000000" pitchFamily="2" charset="0"/>
              </a:rPr>
              <a:t>there are completely different tool-using </a:t>
            </a:r>
            <a:r>
              <a:rPr lang="en-GB" b="0" dirty="0" smtClean="0">
                <a:effectLst/>
                <a:latin typeface="Roboto" panose="02000000000000000000" pitchFamily="2" charset="0"/>
              </a:rPr>
              <a:t>behaviours.</a:t>
            </a:r>
            <a:endParaRPr lang="en-GB" b="0" dirty="0">
              <a:effectLst/>
              <a:latin typeface="Roboto" panose="02000000000000000000" pitchFamily="2" charset="0"/>
            </a:endParaRPr>
          </a:p>
          <a:p>
            <a:r>
              <a:rPr lang="en-GB" b="0" dirty="0">
                <a:effectLst/>
                <a:latin typeface="Roboto" panose="02000000000000000000" pitchFamily="2" charset="0"/>
              </a:rPr>
              <a:t>8:56</a:t>
            </a:r>
          </a:p>
          <a:p>
            <a:r>
              <a:rPr lang="en-GB" b="0" dirty="0">
                <a:effectLst/>
                <a:latin typeface="Roboto" panose="02000000000000000000" pitchFamily="2" charset="0"/>
              </a:rPr>
              <a:t>And because it seems that these patterns are passed</a:t>
            </a:r>
          </a:p>
          <a:p>
            <a:r>
              <a:rPr lang="en-GB" b="0" dirty="0">
                <a:effectLst/>
                <a:latin typeface="Roboto" panose="02000000000000000000" pitchFamily="2" charset="0"/>
              </a:rPr>
              <a:t>8:59</a:t>
            </a:r>
          </a:p>
          <a:p>
            <a:r>
              <a:rPr lang="en-GB" b="0" dirty="0">
                <a:effectLst/>
                <a:latin typeface="Roboto" panose="02000000000000000000" pitchFamily="2" charset="0"/>
              </a:rPr>
              <a:t>from one generation to the next, through observation,</a:t>
            </a:r>
          </a:p>
          <a:p>
            <a:r>
              <a:rPr lang="en-GB" b="0" dirty="0">
                <a:effectLst/>
                <a:latin typeface="Roboto" panose="02000000000000000000" pitchFamily="2" charset="0"/>
              </a:rPr>
              <a:t>9:02</a:t>
            </a:r>
          </a:p>
          <a:p>
            <a:r>
              <a:rPr lang="en-GB" b="0" dirty="0">
                <a:effectLst/>
                <a:latin typeface="Roboto" panose="02000000000000000000" pitchFamily="2" charset="0"/>
              </a:rPr>
              <a:t>imitation and practice -- that is a definition of human culture.</a:t>
            </a:r>
          </a:p>
          <a:p>
            <a:r>
              <a:rPr lang="en-GB" b="0" dirty="0">
                <a:effectLst/>
                <a:latin typeface="Roboto" panose="02000000000000000000" pitchFamily="2" charset="0"/>
              </a:rPr>
              <a:t>9:07</a:t>
            </a:r>
          </a:p>
          <a:p>
            <a:r>
              <a:rPr lang="en-GB" b="0" dirty="0">
                <a:effectLst/>
                <a:latin typeface="Roboto" panose="02000000000000000000" pitchFamily="2" charset="0"/>
              </a:rPr>
              <a:t>What we find is that over these 40-odd years</a:t>
            </a:r>
          </a:p>
          <a:p>
            <a:r>
              <a:rPr lang="en-GB" b="0" dirty="0">
                <a:effectLst/>
                <a:latin typeface="Roboto" panose="02000000000000000000" pitchFamily="2" charset="0"/>
              </a:rPr>
              <a:t>9:11</a:t>
            </a:r>
          </a:p>
          <a:p>
            <a:r>
              <a:rPr lang="en-GB" b="0" dirty="0">
                <a:effectLst/>
                <a:latin typeface="Roboto" panose="02000000000000000000" pitchFamily="2" charset="0"/>
              </a:rPr>
              <a:t>that I and others have been studying chimpanzees</a:t>
            </a:r>
          </a:p>
          <a:p>
            <a:r>
              <a:rPr lang="en-GB" b="0" dirty="0">
                <a:effectLst/>
                <a:latin typeface="Roboto" panose="02000000000000000000" pitchFamily="2" charset="0"/>
              </a:rPr>
              <a:t>9:14</a:t>
            </a:r>
          </a:p>
          <a:p>
            <a:r>
              <a:rPr lang="en-GB" b="0" dirty="0">
                <a:effectLst/>
                <a:latin typeface="Roboto" panose="02000000000000000000" pitchFamily="2" charset="0"/>
              </a:rPr>
              <a:t>and the other great apes, and, as I say, other mammals</a:t>
            </a:r>
          </a:p>
          <a:p>
            <a:r>
              <a:rPr lang="en-GB" b="0" dirty="0">
                <a:effectLst/>
                <a:latin typeface="Roboto" panose="02000000000000000000" pitchFamily="2" charset="0"/>
              </a:rPr>
              <a:t>9:17</a:t>
            </a:r>
          </a:p>
          <a:p>
            <a:r>
              <a:rPr lang="en-GB" b="0" dirty="0">
                <a:effectLst/>
                <a:latin typeface="Roboto" panose="02000000000000000000" pitchFamily="2" charset="0"/>
              </a:rPr>
              <a:t>with complex brains and social systems,</a:t>
            </a:r>
          </a:p>
          <a:p>
            <a:r>
              <a:rPr lang="en-GB" b="0" dirty="0">
                <a:effectLst/>
                <a:latin typeface="Roboto" panose="02000000000000000000" pitchFamily="2" charset="0"/>
              </a:rPr>
              <a:t>9:20</a:t>
            </a:r>
          </a:p>
          <a:p>
            <a:r>
              <a:rPr lang="en-GB" b="0" dirty="0">
                <a:effectLst/>
                <a:latin typeface="Roboto" panose="02000000000000000000" pitchFamily="2" charset="0"/>
              </a:rPr>
              <a:t>we have found that after all, there isn't a sharp line</a:t>
            </a:r>
          </a:p>
          <a:p>
            <a:r>
              <a:rPr lang="en-GB" b="0" dirty="0">
                <a:effectLst/>
                <a:latin typeface="Roboto" panose="02000000000000000000" pitchFamily="2" charset="0"/>
              </a:rPr>
              <a:t>9:24</a:t>
            </a:r>
          </a:p>
          <a:p>
            <a:r>
              <a:rPr lang="en-GB" b="0" dirty="0">
                <a:effectLst/>
                <a:latin typeface="Roboto" panose="02000000000000000000" pitchFamily="2" charset="0"/>
              </a:rPr>
              <a:t>dividing humans from the rest of the animal kingdom.</a:t>
            </a:r>
          </a:p>
          <a:p>
            <a:r>
              <a:rPr lang="en-GB" b="0" dirty="0">
                <a:effectLst/>
                <a:latin typeface="Roboto" panose="02000000000000000000" pitchFamily="2" charset="0"/>
              </a:rPr>
              <a:t>9:27</a:t>
            </a:r>
          </a:p>
          <a:p>
            <a:r>
              <a:rPr lang="en-GB" b="0" dirty="0">
                <a:effectLst/>
                <a:latin typeface="Roboto" panose="02000000000000000000" pitchFamily="2" charset="0"/>
              </a:rPr>
              <a:t>It's a very wuzzy line.</a:t>
            </a:r>
          </a:p>
          <a:p>
            <a:r>
              <a:rPr lang="en-GB" b="0" dirty="0">
                <a:effectLst/>
                <a:latin typeface="Roboto" panose="02000000000000000000" pitchFamily="2" charset="0"/>
              </a:rPr>
              <a:t>9:29</a:t>
            </a:r>
          </a:p>
          <a:p>
            <a:r>
              <a:rPr lang="en-GB" b="0" dirty="0">
                <a:effectLst/>
                <a:latin typeface="Roboto" panose="02000000000000000000" pitchFamily="2" charset="0"/>
              </a:rPr>
              <a:t>It's getting wuzzier all the time as we find animals doing things</a:t>
            </a:r>
          </a:p>
          <a:p>
            <a:r>
              <a:rPr lang="en-GB" b="0" dirty="0">
                <a:effectLst/>
                <a:latin typeface="Roboto" panose="02000000000000000000" pitchFamily="2" charset="0"/>
              </a:rPr>
              <a:t>9:32</a:t>
            </a:r>
          </a:p>
          <a:p>
            <a:r>
              <a:rPr lang="en-GB" b="0" dirty="0">
                <a:effectLst/>
                <a:latin typeface="Roboto" panose="02000000000000000000" pitchFamily="2" charset="0"/>
              </a:rPr>
              <a:t>that we, in our arrogance, used to think was just human.</a:t>
            </a:r>
          </a:p>
          <a:p>
            <a:endParaRPr lang="en-GB" b="0" dirty="0">
              <a:effectLst/>
              <a:latin typeface="Roboto" panose="02000000000000000000" pitchFamily="2" charset="0"/>
            </a:endParaRP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10</a:t>
            </a:fld>
            <a:endParaRPr lang="en-US" dirty="0"/>
          </a:p>
        </p:txBody>
      </p:sp>
    </p:spTree>
    <p:extLst>
      <p:ext uri="{BB962C8B-B14F-4D97-AF65-F5344CB8AC3E}">
        <p14:creationId xmlns:p14="http://schemas.microsoft.com/office/powerpoint/2010/main" val="739415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Slow reveal of pictures – What</a:t>
            </a:r>
            <a:r>
              <a:rPr lang="en-US" baseline="0" dirty="0" smtClean="0"/>
              <a:t> do you think is happening here?  Why?  What might link the three pictures? The Extinction Rebellion symbol is in all three pictures.  What are they trying to do?  Why might Art be an effective way of changing how people think and behave?</a:t>
            </a:r>
          </a:p>
          <a:p>
            <a:endParaRPr lang="en-US" baseline="0" dirty="0" smtClean="0"/>
          </a:p>
          <a:p>
            <a:pPr marL="228600" indent="-228600">
              <a:buAutoNum type="arabicParenR"/>
            </a:pPr>
            <a:r>
              <a:rPr lang="en-US" baseline="0" dirty="0" smtClean="0"/>
              <a:t>The Red Brigade – symbolizes the common blood we share with all species, performance group, peaceful</a:t>
            </a:r>
          </a:p>
          <a:p>
            <a:pPr marL="228600" indent="-228600">
              <a:buAutoNum type="arabicParenR"/>
            </a:pPr>
            <a:r>
              <a:rPr lang="en-US" baseline="0" dirty="0" smtClean="0"/>
              <a:t>Extinction Rebellion – protest that shut down roads around Parliament in London, attention grabbing.</a:t>
            </a:r>
          </a:p>
          <a:p>
            <a:pPr marL="228600" indent="-228600">
              <a:buAutoNum type="arabicParenR"/>
            </a:pPr>
            <a:r>
              <a:rPr lang="en-US" baseline="0" dirty="0" smtClean="0"/>
              <a:t>Extinction Rebellion mural showing by Jane Mutiny.  Those animals contained in the middle of the symbol are already extinct , those on the right are species which were at some point thought to be extinct but are actually still present in the wild.  On the left are species nearing extinction.  Parts of the creatures are shown as incomplete – fading away. Left = Kakapo and a Tiger Quoll, Centre = Passenger pigeon, a Round Island Burrowing Boa, a Spix’s Macaw and a Pyrenean Ibex, Right = A Pycnandra Longiflora, a Checkered Skipper Butterfly and a South Island Takahe.</a:t>
            </a:r>
          </a:p>
          <a:p>
            <a:pPr marL="0" indent="0">
              <a:buNone/>
            </a:pPr>
            <a:r>
              <a:rPr lang="en-US" baseline="0" dirty="0" smtClean="0"/>
              <a:t>      See – londoncallingblog.net/2019/12</a:t>
            </a:r>
          </a:p>
          <a:p>
            <a:pPr marL="0" indent="0">
              <a:buNone/>
            </a:pPr>
            <a:endParaRPr lang="en-US" baseline="0" dirty="0" smtClean="0"/>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E07876CD-69C8-2049-A725-5CC37A17EA34}" type="slidenum">
              <a:rPr lang="en-US" smtClean="0"/>
              <a:t>12</a:t>
            </a:fld>
            <a:endParaRPr lang="en-US" dirty="0"/>
          </a:p>
        </p:txBody>
      </p:sp>
    </p:spTree>
    <p:extLst>
      <p:ext uri="{BB962C8B-B14F-4D97-AF65-F5344CB8AC3E}">
        <p14:creationId xmlns:p14="http://schemas.microsoft.com/office/powerpoint/2010/main" val="349886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BBB94-2044-9B4B-BC87-20B67D5E682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CFD92A2-F026-224F-8048-077C75E0B1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1E8BB91-15B8-8F4C-8FFC-DC1E9DAC6380}"/>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0DBC879B-9BFA-2D47-992E-AD85520EADA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19B26A-DDD6-2546-B874-79975137048C}"/>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3459491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DFF9-A30E-1140-B233-91FA56E1EDE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331E45A-D94E-434E-935E-EEF3FA87B7E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5A1D287-2E46-8A41-9B08-0EE1CCFE352E}"/>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66E39B39-D9D4-5042-9EC0-B638C541FF9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3F59C76-6411-A745-9349-ED3DBD597F33}"/>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4240440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9D869C-D25C-084B-9635-509FB2CF897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5AB20FB-1026-034B-A88B-322F1A3E10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5BF159A-C6E6-1745-96DC-4BE73BEBD1AA}"/>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A91D206B-DB40-C94A-B2AB-56EBD38D03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E5B9CBD-3E36-0444-805A-D4B107464395}"/>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630357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32FEA-3FBB-7141-9E5A-85D3FA3D408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8BFCC3-6D4C-FF4D-8994-8D125E049FE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A1E9284-6CE7-9F49-9F4D-12682FFDADBA}"/>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D645BB3E-7989-A641-85EA-43ECB5140C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7DF0650-E757-9044-B4DD-CD9D148BBFE4}"/>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68239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661DA-C66D-5442-84FA-4D7A15FB852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E9E3CBF-876A-D64E-91A4-53EAE3246F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F06A562-1E83-A242-846B-784547CCA917}"/>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F1AC0E90-CEB8-3C45-8CF3-DD144870860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124565-6730-8F40-90E4-A3F77846322F}"/>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713998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3D906-37E9-AF45-9B07-CBBA4B99AFE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B605783-5B57-344D-BAA7-691118EC003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6DCE1EE-F7CA-A140-82F7-5003F6B3CB7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76EFD30-E9D0-734A-87D0-524FAE57DCC4}"/>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6" name="Footer Placeholder 5">
            <a:extLst>
              <a:ext uri="{FF2B5EF4-FFF2-40B4-BE49-F238E27FC236}">
                <a16:creationId xmlns:a16="http://schemas.microsoft.com/office/drawing/2014/main" id="{926A9C8C-1F6A-A949-9833-C5DDB035161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40DDC17-BCF4-E64A-A92A-0DE7E4D9D3CF}"/>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19169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775C8-0069-A143-8F9D-9179F422B1B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38B8D96-9C65-F148-B84D-0FCD62773C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30C08DA-64E2-2740-9835-7121E61B9DF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CB2EAF4-97B9-AE49-8274-91C4B0AAD1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4C0CD4E-5A9F-BE43-907C-8AEE488673A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5FC6953-07E6-BA47-B099-F91372FD2345}"/>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8" name="Footer Placeholder 7">
            <a:extLst>
              <a:ext uri="{FF2B5EF4-FFF2-40B4-BE49-F238E27FC236}">
                <a16:creationId xmlns:a16="http://schemas.microsoft.com/office/drawing/2014/main" id="{8463866A-D997-DF4A-99DF-8DE11CA50AF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0131A77-A039-F64C-8258-E60F837D036D}"/>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2355005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F5C59-7A13-E241-9C07-6CA18BC93BA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02B9BE4-355C-0D45-9C3A-DC11FC8AD70E}"/>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4" name="Footer Placeholder 3">
            <a:extLst>
              <a:ext uri="{FF2B5EF4-FFF2-40B4-BE49-F238E27FC236}">
                <a16:creationId xmlns:a16="http://schemas.microsoft.com/office/drawing/2014/main" id="{0B9C2FEC-CE29-A34D-BD67-6D2E87AFD54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615864E-61DF-854A-8D8E-72D12DA728DC}"/>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1496717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DDBC62-7110-5748-9400-AA4AFA0A19D9}"/>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3" name="Footer Placeholder 2">
            <a:extLst>
              <a:ext uri="{FF2B5EF4-FFF2-40B4-BE49-F238E27FC236}">
                <a16:creationId xmlns:a16="http://schemas.microsoft.com/office/drawing/2014/main" id="{9EC497FC-1DE6-F742-B62B-FF81114300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7A1F298-E5DF-1040-AFC1-0328755AF4C0}"/>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1479307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B04BA-7A48-374C-B8CC-1AF5326447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ED09724-3A6C-0745-8D2A-03C04421C3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6B29DE3-AC00-E44E-843E-C7667A8893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8A0DE89-3B45-3C49-907E-2F18D4C1E3D4}"/>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6" name="Footer Placeholder 5">
            <a:extLst>
              <a:ext uri="{FF2B5EF4-FFF2-40B4-BE49-F238E27FC236}">
                <a16:creationId xmlns:a16="http://schemas.microsoft.com/office/drawing/2014/main" id="{2755E582-DFA4-CD4D-8715-1318A8580D1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1A49FFA-41BF-D340-B993-267CDC63A5A6}"/>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768114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52AC2-DC6C-5448-941B-E7B37DB29BA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2D3D22D-D35D-1B4C-AD41-D28D94A718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386C8F6-3377-CE4F-8AAD-3AA0DBB723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A61DE95-8F17-0745-B70A-94D2386B0E6B}"/>
              </a:ext>
            </a:extLst>
          </p:cNvPr>
          <p:cNvSpPr>
            <a:spLocks noGrp="1"/>
          </p:cNvSpPr>
          <p:nvPr>
            <p:ph type="dt" sz="half" idx="10"/>
          </p:nvPr>
        </p:nvSpPr>
        <p:spPr/>
        <p:txBody>
          <a:bodyPr/>
          <a:lstStyle/>
          <a:p>
            <a:fld id="{6AF1B326-0343-FC42-9666-2821E060565F}" type="datetimeFigureOut">
              <a:rPr lang="en-US" smtClean="0"/>
              <a:t>10/17/2024</a:t>
            </a:fld>
            <a:endParaRPr lang="en-US" dirty="0"/>
          </a:p>
        </p:txBody>
      </p:sp>
      <p:sp>
        <p:nvSpPr>
          <p:cNvPr id="6" name="Footer Placeholder 5">
            <a:extLst>
              <a:ext uri="{FF2B5EF4-FFF2-40B4-BE49-F238E27FC236}">
                <a16:creationId xmlns:a16="http://schemas.microsoft.com/office/drawing/2014/main" id="{5BB43BBA-5910-8147-814E-C11D7C30041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8B27761-01FE-014A-883D-C59AE9C3518B}"/>
              </a:ext>
            </a:extLst>
          </p:cNvPr>
          <p:cNvSpPr>
            <a:spLocks noGrp="1"/>
          </p:cNvSpPr>
          <p:nvPr>
            <p:ph type="sldNum" sz="quarter" idx="12"/>
          </p:nvPr>
        </p:nvSpPr>
        <p:spPr/>
        <p:txBody>
          <a:bodyPr/>
          <a:lstStyle/>
          <a:p>
            <a:fld id="{1D9FC81E-21F4-E947-A153-F9D2410A3E8B}" type="slidenum">
              <a:rPr lang="en-US" smtClean="0"/>
              <a:t>‹#›</a:t>
            </a:fld>
            <a:endParaRPr lang="en-US" dirty="0"/>
          </a:p>
        </p:txBody>
      </p:sp>
    </p:spTree>
    <p:extLst>
      <p:ext uri="{BB962C8B-B14F-4D97-AF65-F5344CB8AC3E}">
        <p14:creationId xmlns:p14="http://schemas.microsoft.com/office/powerpoint/2010/main" val="3486173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01D8A5-6BEE-FC42-BB97-9230024BB7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8C630FB-A909-B544-B01B-49EE1E540F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77CA6CD-A9F0-C94C-B618-9282C17EDB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F1B326-0343-FC42-9666-2821E060565F}" type="datetimeFigureOut">
              <a:rPr lang="en-US" smtClean="0"/>
              <a:t>10/17/2024</a:t>
            </a:fld>
            <a:endParaRPr lang="en-US" dirty="0"/>
          </a:p>
        </p:txBody>
      </p:sp>
      <p:sp>
        <p:nvSpPr>
          <p:cNvPr id="5" name="Footer Placeholder 4">
            <a:extLst>
              <a:ext uri="{FF2B5EF4-FFF2-40B4-BE49-F238E27FC236}">
                <a16:creationId xmlns:a16="http://schemas.microsoft.com/office/drawing/2014/main" id="{77850BFE-76B6-3C4F-B190-E8085D0D08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8EAF695A-5A8E-FD4C-B6AE-CAFD41975A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9FC81E-21F4-E947-A153-F9D2410A3E8B}" type="slidenum">
              <a:rPr lang="en-US" smtClean="0"/>
              <a:t>‹#›</a:t>
            </a:fld>
            <a:endParaRPr lang="en-US" dirty="0"/>
          </a:p>
        </p:txBody>
      </p:sp>
    </p:spTree>
    <p:extLst>
      <p:ext uri="{BB962C8B-B14F-4D97-AF65-F5344CB8AC3E}">
        <p14:creationId xmlns:p14="http://schemas.microsoft.com/office/powerpoint/2010/main" val="66200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wcagKbhl_-w"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hyperlink" Target="https://www.theguardian.com/science/2010/jan/13/jane-goodall"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AAE30F9-F487-1349-A479-43360A2DF680}"/>
              </a:ext>
            </a:extLst>
          </p:cNvPr>
          <p:cNvPicPr>
            <a:picLocks noChangeAspect="1"/>
          </p:cNvPicPr>
          <p:nvPr/>
        </p:nvPicPr>
        <p:blipFill rotWithShape="1">
          <a:blip r:embed="rId3"/>
          <a:srcRect t="56625" r="926"/>
          <a:stretch/>
        </p:blipFill>
        <p:spPr>
          <a:xfrm>
            <a:off x="660400" y="214490"/>
            <a:ext cx="10871200" cy="2974622"/>
          </a:xfrm>
          <a:prstGeom prst="rect">
            <a:avLst/>
          </a:prstGeom>
        </p:spPr>
      </p:pic>
      <p:pic>
        <p:nvPicPr>
          <p:cNvPr id="10" name="Picture 9">
            <a:extLst>
              <a:ext uri="{FF2B5EF4-FFF2-40B4-BE49-F238E27FC236}">
                <a16:creationId xmlns:a16="http://schemas.microsoft.com/office/drawing/2014/main" id="{B5D59254-2B0F-4A4B-BC46-EDEA93FF3BE0}"/>
              </a:ext>
            </a:extLst>
          </p:cNvPr>
          <p:cNvPicPr>
            <a:picLocks noChangeAspect="1"/>
          </p:cNvPicPr>
          <p:nvPr/>
        </p:nvPicPr>
        <p:blipFill rotWithShape="1">
          <a:blip r:embed="rId4"/>
          <a:srcRect l="14712" t="19753" r="40123" b="31605"/>
          <a:stretch/>
        </p:blipFill>
        <p:spPr>
          <a:xfrm>
            <a:off x="6022337" y="2619021"/>
            <a:ext cx="5557079" cy="3740584"/>
          </a:xfrm>
          <a:prstGeom prst="rect">
            <a:avLst/>
          </a:prstGeom>
        </p:spPr>
      </p:pic>
      <p:pic>
        <p:nvPicPr>
          <p:cNvPr id="11" name="Picture 10">
            <a:extLst>
              <a:ext uri="{FF2B5EF4-FFF2-40B4-BE49-F238E27FC236}">
                <a16:creationId xmlns:a16="http://schemas.microsoft.com/office/drawing/2014/main" id="{0F8AAC40-6EE7-A346-B5F7-3D3FF36ABD4D}"/>
              </a:ext>
            </a:extLst>
          </p:cNvPr>
          <p:cNvPicPr>
            <a:picLocks noChangeAspect="1"/>
          </p:cNvPicPr>
          <p:nvPr/>
        </p:nvPicPr>
        <p:blipFill rotWithShape="1">
          <a:blip r:embed="rId5"/>
          <a:srcRect l="14815" t="26173" r="40021" b="25185"/>
          <a:stretch/>
        </p:blipFill>
        <p:spPr>
          <a:xfrm>
            <a:off x="612583" y="2619021"/>
            <a:ext cx="5509262" cy="3708397"/>
          </a:xfrm>
          <a:prstGeom prst="rect">
            <a:avLst/>
          </a:prstGeom>
        </p:spPr>
      </p:pic>
      <p:sp>
        <p:nvSpPr>
          <p:cNvPr id="13" name="TextBox 12">
            <a:extLst>
              <a:ext uri="{FF2B5EF4-FFF2-40B4-BE49-F238E27FC236}">
                <a16:creationId xmlns:a16="http://schemas.microsoft.com/office/drawing/2014/main" id="{29695055-5BDF-2844-9134-B8D4E3026EF8}"/>
              </a:ext>
            </a:extLst>
          </p:cNvPr>
          <p:cNvSpPr txBox="1"/>
          <p:nvPr/>
        </p:nvSpPr>
        <p:spPr>
          <a:xfrm>
            <a:off x="625741" y="6327418"/>
            <a:ext cx="10579274" cy="369332"/>
          </a:xfrm>
          <a:prstGeom prst="rect">
            <a:avLst/>
          </a:prstGeom>
          <a:noFill/>
        </p:spPr>
        <p:txBody>
          <a:bodyPr wrap="square">
            <a:spAutoFit/>
          </a:bodyPr>
          <a:lstStyle/>
          <a:p>
            <a:r>
              <a:rPr lang="en-US" dirty="0"/>
              <a:t>https://www.independent.co.uk/news/uk/crime/sycamore-gap-tree-felling-suspect-b2432699.html</a:t>
            </a:r>
          </a:p>
        </p:txBody>
      </p:sp>
    </p:spTree>
    <p:extLst>
      <p:ext uri="{BB962C8B-B14F-4D97-AF65-F5344CB8AC3E}">
        <p14:creationId xmlns:p14="http://schemas.microsoft.com/office/powerpoint/2010/main" val="7510409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CE9292-41C2-B144-846B-C076F49D5860}"/>
              </a:ext>
            </a:extLst>
          </p:cNvPr>
          <p:cNvSpPr txBox="1"/>
          <p:nvPr/>
        </p:nvSpPr>
        <p:spPr>
          <a:xfrm>
            <a:off x="829735" y="5689599"/>
            <a:ext cx="5875867" cy="646331"/>
          </a:xfrm>
          <a:prstGeom prst="rect">
            <a:avLst/>
          </a:prstGeom>
          <a:noFill/>
        </p:spPr>
        <p:txBody>
          <a:bodyPr wrap="square" rtlCol="0">
            <a:spAutoFit/>
          </a:bodyPr>
          <a:lstStyle/>
          <a:p>
            <a:r>
              <a:rPr lang="en-US" dirty="0">
                <a:hlinkClick r:id="rId3"/>
              </a:rPr>
              <a:t>https://www.youtube.com/watch?v=wcagKbhl_-w</a:t>
            </a:r>
            <a:endParaRPr lang="en-US" dirty="0"/>
          </a:p>
          <a:p>
            <a:endParaRPr lang="en-US" dirty="0"/>
          </a:p>
        </p:txBody>
      </p:sp>
      <p:pic>
        <p:nvPicPr>
          <p:cNvPr id="3" name="Picture 2">
            <a:extLst>
              <a:ext uri="{FF2B5EF4-FFF2-40B4-BE49-F238E27FC236}">
                <a16:creationId xmlns:a16="http://schemas.microsoft.com/office/drawing/2014/main" id="{E1999AD6-2076-D449-AF76-5C86364FABA9}"/>
              </a:ext>
            </a:extLst>
          </p:cNvPr>
          <p:cNvPicPr>
            <a:picLocks noChangeAspect="1"/>
          </p:cNvPicPr>
          <p:nvPr/>
        </p:nvPicPr>
        <p:blipFill rotWithShape="1">
          <a:blip r:embed="rId4"/>
          <a:srcRect l="34413" t="22222" r="6173" b="12593"/>
          <a:stretch/>
        </p:blipFill>
        <p:spPr>
          <a:xfrm>
            <a:off x="829735" y="1710508"/>
            <a:ext cx="5012266" cy="3436983"/>
          </a:xfrm>
          <a:prstGeom prst="rect">
            <a:avLst/>
          </a:prstGeom>
        </p:spPr>
      </p:pic>
      <p:pic>
        <p:nvPicPr>
          <p:cNvPr id="4" name="Picture 3">
            <a:extLst>
              <a:ext uri="{FF2B5EF4-FFF2-40B4-BE49-F238E27FC236}">
                <a16:creationId xmlns:a16="http://schemas.microsoft.com/office/drawing/2014/main" id="{5E050F21-B829-0B49-928B-F1FE6CDA1EBE}"/>
              </a:ext>
            </a:extLst>
          </p:cNvPr>
          <p:cNvPicPr>
            <a:picLocks noChangeAspect="1"/>
          </p:cNvPicPr>
          <p:nvPr/>
        </p:nvPicPr>
        <p:blipFill rotWithShape="1">
          <a:blip r:embed="rId5"/>
          <a:srcRect l="46451" t="36543" r="17438" b="24942"/>
          <a:stretch/>
        </p:blipFill>
        <p:spPr>
          <a:xfrm>
            <a:off x="6350001" y="1710508"/>
            <a:ext cx="5155946" cy="3436983"/>
          </a:xfrm>
          <a:prstGeom prst="rect">
            <a:avLst/>
          </a:prstGeom>
        </p:spPr>
      </p:pic>
      <p:sp>
        <p:nvSpPr>
          <p:cNvPr id="5" name="TextBox 4">
            <a:extLst>
              <a:ext uri="{FF2B5EF4-FFF2-40B4-BE49-F238E27FC236}">
                <a16:creationId xmlns:a16="http://schemas.microsoft.com/office/drawing/2014/main" id="{8470D76C-7F6A-F048-AD9D-C922D08143C3}"/>
              </a:ext>
            </a:extLst>
          </p:cNvPr>
          <p:cNvSpPr txBox="1"/>
          <p:nvPr/>
        </p:nvSpPr>
        <p:spPr>
          <a:xfrm>
            <a:off x="829735" y="304800"/>
            <a:ext cx="10532532"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What can we learn from chimpanzees?</a:t>
            </a:r>
          </a:p>
          <a:p>
            <a:r>
              <a:rPr lang="en-US" sz="3200" dirty="0">
                <a:latin typeface="Times New Roman" panose="02020603050405020304" pitchFamily="18" charset="0"/>
                <a:cs typeface="Times New Roman" panose="02020603050405020304" pitchFamily="18" charset="0"/>
              </a:rPr>
              <a:t>							Dr Jane Goodall</a:t>
            </a:r>
          </a:p>
        </p:txBody>
      </p:sp>
    </p:spTree>
    <p:extLst>
      <p:ext uri="{BB962C8B-B14F-4D97-AF65-F5344CB8AC3E}">
        <p14:creationId xmlns:p14="http://schemas.microsoft.com/office/powerpoint/2010/main" val="72632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EB2D82-C2EC-4048-9562-37E4E9772AE7}"/>
              </a:ext>
            </a:extLst>
          </p:cNvPr>
          <p:cNvSpPr txBox="1"/>
          <p:nvPr/>
        </p:nvSpPr>
        <p:spPr>
          <a:xfrm>
            <a:off x="6214534" y="864695"/>
            <a:ext cx="5638800" cy="3970318"/>
          </a:xfrm>
          <a:prstGeom prst="rect">
            <a:avLst/>
          </a:prstGeom>
          <a:noFill/>
        </p:spPr>
        <p:txBody>
          <a:bodyPr wrap="square">
            <a:spAutoFit/>
          </a:bodyPr>
          <a:lstStyle/>
          <a:p>
            <a:pPr algn="l" fontAlgn="base"/>
            <a:r>
              <a:rPr lang="en-GB" b="0" i="0" u="none" strike="noStrike" dirty="0">
                <a:solidFill>
                  <a:srgbClr val="121212"/>
                </a:solidFill>
                <a:effectLst/>
                <a:latin typeface="GuardianTextEgyptian"/>
              </a:rPr>
              <a:t>She says she sees no contradiction between evolution and a belief in God. Nor does she blame the Bible and the idea in Genesis that man has dominion over plants and animals for our exploitation of the natural world (she says "dominion" is a mistranslation; what is meant is "stewardship"). </a:t>
            </a:r>
          </a:p>
          <a:p>
            <a:pPr algn="l" fontAlgn="base"/>
            <a:endParaRPr lang="en-GB" dirty="0">
              <a:solidFill>
                <a:srgbClr val="121212"/>
              </a:solidFill>
              <a:latin typeface="GuardianTextEgyptian"/>
            </a:endParaRPr>
          </a:p>
          <a:p>
            <a:pPr algn="l" fontAlgn="base"/>
            <a:r>
              <a:rPr lang="en-GB" b="0" i="0" u="none" strike="noStrike" dirty="0">
                <a:solidFill>
                  <a:srgbClr val="121212"/>
                </a:solidFill>
                <a:effectLst/>
                <a:latin typeface="GuardianTextEgyptian"/>
              </a:rPr>
              <a:t>"I realised that my experience in the forest, my understanding of the chimpanzees, had given me a new perspective," she writes in Reason for Hope. "I was ­utterly convinced there was a great ­spiritual power that we call God, Allah or Brahma, although I knew, equally ­certainly, that my finite mind could never comprehend its form or nature."</a:t>
            </a:r>
          </a:p>
        </p:txBody>
      </p:sp>
      <p:sp>
        <p:nvSpPr>
          <p:cNvPr id="7" name="TextBox 6">
            <a:extLst>
              <a:ext uri="{FF2B5EF4-FFF2-40B4-BE49-F238E27FC236}">
                <a16:creationId xmlns:a16="http://schemas.microsoft.com/office/drawing/2014/main" id="{2074D223-CC15-6E4B-9210-5F1DF7D034A7}"/>
              </a:ext>
            </a:extLst>
          </p:cNvPr>
          <p:cNvSpPr txBox="1"/>
          <p:nvPr/>
        </p:nvSpPr>
        <p:spPr>
          <a:xfrm>
            <a:off x="677333" y="1557193"/>
            <a:ext cx="4876800" cy="2031325"/>
          </a:xfrm>
          <a:prstGeom prst="rect">
            <a:avLst/>
          </a:prstGeom>
          <a:noFill/>
        </p:spPr>
        <p:txBody>
          <a:bodyPr wrap="square">
            <a:spAutoFit/>
          </a:bodyPr>
          <a:lstStyle/>
          <a:p>
            <a:r>
              <a:rPr lang="en-GB" b="0" i="0" u="none" strike="noStrike" dirty="0">
                <a:solidFill>
                  <a:srgbClr val="121212"/>
                </a:solidFill>
                <a:effectLst/>
                <a:latin typeface="GuardianTextEgyptian"/>
              </a:rPr>
              <a:t>"I loved animals as a child, read the Tarzan books, and decided at the age of 11 that I would go to Africa, live with animals and write books about them," she says. "Everybody laughed at me except my amazing mother, who said, 'If you work hard and really want something and never give up, you will find a way.'"</a:t>
            </a:r>
            <a:endParaRPr lang="en-US" dirty="0"/>
          </a:p>
        </p:txBody>
      </p:sp>
      <p:sp>
        <p:nvSpPr>
          <p:cNvPr id="9" name="TextBox 8">
            <a:extLst>
              <a:ext uri="{FF2B5EF4-FFF2-40B4-BE49-F238E27FC236}">
                <a16:creationId xmlns:a16="http://schemas.microsoft.com/office/drawing/2014/main" id="{8F28954A-60E0-5143-BCE0-E791DA7773E8}"/>
              </a:ext>
            </a:extLst>
          </p:cNvPr>
          <p:cNvSpPr txBox="1"/>
          <p:nvPr/>
        </p:nvSpPr>
        <p:spPr>
          <a:xfrm>
            <a:off x="677333" y="3935609"/>
            <a:ext cx="4876800" cy="2031325"/>
          </a:xfrm>
          <a:prstGeom prst="rect">
            <a:avLst/>
          </a:prstGeom>
          <a:noFill/>
        </p:spPr>
        <p:txBody>
          <a:bodyPr wrap="square">
            <a:spAutoFit/>
          </a:bodyPr>
          <a:lstStyle/>
          <a:p>
            <a:r>
              <a:rPr lang="en-GB" b="0" i="0" u="none" strike="noStrike" dirty="0">
                <a:solidFill>
                  <a:srgbClr val="121212"/>
                </a:solidFill>
                <a:effectLst/>
                <a:latin typeface="GuardianTextEgyptian"/>
              </a:rPr>
              <a:t>"I was told at Cambridge I shouldn't have named the chimps and that they should have had numbers," she says. "I wasn't allowed to talk about them having personalities, and certainly not about them thinking or having ­emotions. But then I thought back to my childhood teacher who taught me that this wasn't true – my dog."</a:t>
            </a:r>
            <a:endParaRPr lang="en-US" dirty="0"/>
          </a:p>
        </p:txBody>
      </p:sp>
      <p:sp>
        <p:nvSpPr>
          <p:cNvPr id="11" name="TextBox 10">
            <a:extLst>
              <a:ext uri="{FF2B5EF4-FFF2-40B4-BE49-F238E27FC236}">
                <a16:creationId xmlns:a16="http://schemas.microsoft.com/office/drawing/2014/main" id="{2A8832B9-7464-3047-8482-40FF27B8DE33}"/>
              </a:ext>
            </a:extLst>
          </p:cNvPr>
          <p:cNvSpPr txBox="1"/>
          <p:nvPr/>
        </p:nvSpPr>
        <p:spPr>
          <a:xfrm>
            <a:off x="6214534" y="5505269"/>
            <a:ext cx="6096000" cy="923330"/>
          </a:xfrm>
          <a:prstGeom prst="rect">
            <a:avLst/>
          </a:prstGeom>
          <a:noFill/>
        </p:spPr>
        <p:txBody>
          <a:bodyPr wrap="square">
            <a:spAutoFit/>
          </a:bodyPr>
          <a:lstStyle/>
          <a:p>
            <a:r>
              <a:rPr lang="en-US" dirty="0">
                <a:hlinkClick r:id="rId2"/>
              </a:rPr>
              <a:t>https://www.theguardian.com/science/2010/jan/13/jane-goodall</a:t>
            </a:r>
            <a:endParaRPr lang="en-US" dirty="0"/>
          </a:p>
          <a:p>
            <a:endParaRPr lang="en-US" dirty="0"/>
          </a:p>
        </p:txBody>
      </p:sp>
    </p:spTree>
    <p:extLst>
      <p:ext uri="{BB962C8B-B14F-4D97-AF65-F5344CB8AC3E}">
        <p14:creationId xmlns:p14="http://schemas.microsoft.com/office/powerpoint/2010/main" val="1887619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564015"/>
            <a:ext cx="6584950" cy="4366108"/>
          </a:xfrm>
          <a:prstGeom prst="rect">
            <a:avLst/>
          </a:prstGeom>
        </p:spPr>
      </p:pic>
      <p:pic>
        <p:nvPicPr>
          <p:cNvPr id="5" name="Picture 4"/>
          <p:cNvPicPr>
            <a:picLocks noChangeAspect="1"/>
          </p:cNvPicPr>
          <p:nvPr/>
        </p:nvPicPr>
        <p:blipFill>
          <a:blip r:embed="rId4"/>
          <a:stretch>
            <a:fillRect/>
          </a:stretch>
        </p:blipFill>
        <p:spPr>
          <a:xfrm>
            <a:off x="5537482" y="0"/>
            <a:ext cx="6654518" cy="4428308"/>
          </a:xfrm>
          <a:prstGeom prst="rect">
            <a:avLst/>
          </a:prstGeom>
        </p:spPr>
      </p:pic>
      <p:pic>
        <p:nvPicPr>
          <p:cNvPr id="6" name="Picture 5"/>
          <p:cNvPicPr>
            <a:picLocks noChangeAspect="1"/>
          </p:cNvPicPr>
          <p:nvPr/>
        </p:nvPicPr>
        <p:blipFill>
          <a:blip r:embed="rId5"/>
          <a:stretch>
            <a:fillRect/>
          </a:stretch>
        </p:blipFill>
        <p:spPr>
          <a:xfrm>
            <a:off x="2349975" y="1208591"/>
            <a:ext cx="7275997" cy="4578254"/>
          </a:xfrm>
          <a:prstGeom prst="rect">
            <a:avLst/>
          </a:prstGeom>
        </p:spPr>
      </p:pic>
    </p:spTree>
    <p:extLst>
      <p:ext uri="{BB962C8B-B14F-4D97-AF65-F5344CB8AC3E}">
        <p14:creationId xmlns:p14="http://schemas.microsoft.com/office/powerpoint/2010/main" val="361618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5895704" y="0"/>
            <a:ext cx="6296296" cy="3969403"/>
          </a:xfrm>
          <a:prstGeom prst="rect">
            <a:avLst/>
          </a:prstGeom>
        </p:spPr>
      </p:pic>
      <p:pic>
        <p:nvPicPr>
          <p:cNvPr id="2" name="Picture 1"/>
          <p:cNvPicPr>
            <a:picLocks noChangeAspect="1"/>
          </p:cNvPicPr>
          <p:nvPr/>
        </p:nvPicPr>
        <p:blipFill>
          <a:blip r:embed="rId4"/>
          <a:stretch>
            <a:fillRect/>
          </a:stretch>
        </p:blipFill>
        <p:spPr>
          <a:xfrm>
            <a:off x="0" y="0"/>
            <a:ext cx="5895703" cy="3325233"/>
          </a:xfrm>
          <a:prstGeom prst="rect">
            <a:avLst/>
          </a:prstGeom>
        </p:spPr>
      </p:pic>
      <p:pic>
        <p:nvPicPr>
          <p:cNvPr id="8" name="Picture 7"/>
          <p:cNvPicPr>
            <a:picLocks noChangeAspect="1"/>
          </p:cNvPicPr>
          <p:nvPr/>
        </p:nvPicPr>
        <p:blipFill>
          <a:blip r:embed="rId5"/>
          <a:stretch>
            <a:fillRect/>
          </a:stretch>
        </p:blipFill>
        <p:spPr>
          <a:xfrm>
            <a:off x="1" y="3116723"/>
            <a:ext cx="6296296" cy="3741277"/>
          </a:xfrm>
          <a:prstGeom prst="rect">
            <a:avLst/>
          </a:prstGeom>
        </p:spPr>
      </p:pic>
      <p:pic>
        <p:nvPicPr>
          <p:cNvPr id="3" name="Picture 2"/>
          <p:cNvPicPr>
            <a:picLocks noChangeAspect="1"/>
          </p:cNvPicPr>
          <p:nvPr/>
        </p:nvPicPr>
        <p:blipFill>
          <a:blip r:embed="rId6"/>
          <a:stretch>
            <a:fillRect/>
          </a:stretch>
        </p:blipFill>
        <p:spPr>
          <a:xfrm>
            <a:off x="6118861" y="3441859"/>
            <a:ext cx="6073140" cy="3416141"/>
          </a:xfrm>
          <a:prstGeom prst="rect">
            <a:avLst/>
          </a:prstGeom>
        </p:spPr>
      </p:pic>
    </p:spTree>
    <p:extLst>
      <p:ext uri="{BB962C8B-B14F-4D97-AF65-F5344CB8AC3E}">
        <p14:creationId xmlns:p14="http://schemas.microsoft.com/office/powerpoint/2010/main" val="334133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927E8B-FFDB-CB49-8E84-535507B232A8}"/>
              </a:ext>
            </a:extLst>
          </p:cNvPr>
          <p:cNvSpPr txBox="1"/>
          <p:nvPr/>
        </p:nvSpPr>
        <p:spPr>
          <a:xfrm>
            <a:off x="886177" y="558800"/>
            <a:ext cx="10013245"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What can we do to help nature heal itself?</a:t>
            </a:r>
          </a:p>
          <a:p>
            <a:endParaRPr lang="en-US" sz="3200" dirty="0">
              <a:latin typeface="Times New Roman" panose="02020603050405020304" pitchFamily="18" charset="0"/>
              <a:cs typeface="Times New Roman" panose="02020603050405020304" pitchFamily="18" charset="0"/>
            </a:endParaRPr>
          </a:p>
        </p:txBody>
      </p:sp>
      <p:sp>
        <p:nvSpPr>
          <p:cNvPr id="4" name="Text Box 3"/>
          <p:cNvSpPr txBox="1"/>
          <p:nvPr/>
        </p:nvSpPr>
        <p:spPr>
          <a:xfrm>
            <a:off x="5397736" y="2542085"/>
            <a:ext cx="6375365" cy="3777071"/>
          </a:xfrm>
          <a:prstGeom prst="rect">
            <a:avLst/>
          </a:prstGeom>
          <a:solidFill>
            <a:schemeClr val="lt1"/>
          </a:solidFill>
          <a:ln w="57150">
            <a:solidFill>
              <a:srgbClr val="00B05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200000"/>
              </a:lnSpc>
              <a:spcAft>
                <a:spcPts val="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‘For six years you shall sow your land and gather its yield; but the seventh year you shall let it rest and lie fallow, so that the poor of your people may eat; and what they leave the wild animals may eat. … Six days you shall do your work, but on the seventh day you shall rest, so that your ox and donkey may have relief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1828800">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smtClean="0">
                <a:effectLst/>
                <a:latin typeface="Times New Roman" panose="02020603050405020304" pitchFamily="18" charset="0"/>
                <a:ea typeface="Calibri" panose="020F0502020204030204" pitchFamily="34" charset="0"/>
                <a:cs typeface="Times New Roman" panose="02020603050405020304" pitchFamily="18" charset="0"/>
              </a:rPr>
              <a:t>		Exodus </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23: 10-12</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p:cNvSpPr txBox="1"/>
          <p:nvPr/>
        </p:nvSpPr>
        <p:spPr>
          <a:xfrm>
            <a:off x="886176" y="1636018"/>
            <a:ext cx="4208337" cy="4154984"/>
          </a:xfrm>
          <a:prstGeom prst="rect">
            <a:avLst/>
          </a:prstGeom>
          <a:noFill/>
        </p:spPr>
        <p:txBody>
          <a:bodyPr wrap="square" rtlCol="0">
            <a:spAutoFit/>
          </a:bodyPr>
          <a:lstStyle/>
          <a:p>
            <a:r>
              <a:rPr lang="en-GB" sz="2400" dirty="0" smtClean="0"/>
              <a:t>Design a </a:t>
            </a:r>
            <a:r>
              <a:rPr lang="en-GB" sz="2400" b="1" dirty="0" smtClean="0"/>
              <a:t>special day </a:t>
            </a:r>
            <a:r>
              <a:rPr lang="en-GB" sz="2400" dirty="0" smtClean="0"/>
              <a:t>to show how </a:t>
            </a:r>
            <a:r>
              <a:rPr lang="en-GB" sz="2400" b="1" dirty="0" smtClean="0"/>
              <a:t>each one of us </a:t>
            </a:r>
            <a:r>
              <a:rPr lang="en-GB" sz="2400" dirty="0" smtClean="0"/>
              <a:t>can play a part in </a:t>
            </a:r>
            <a:r>
              <a:rPr lang="en-GB" sz="2400" b="1" dirty="0" smtClean="0"/>
              <a:t>tackling climate change</a:t>
            </a:r>
            <a:r>
              <a:rPr lang="en-GB" sz="2400" dirty="0" smtClean="0"/>
              <a:t>.</a:t>
            </a:r>
          </a:p>
          <a:p>
            <a:endParaRPr lang="en-GB" sz="2400" dirty="0"/>
          </a:p>
          <a:p>
            <a:pPr marL="457200" indent="-457200">
              <a:buFont typeface="+mj-lt"/>
              <a:buAutoNum type="arabicPeriod"/>
            </a:pPr>
            <a:r>
              <a:rPr lang="en-GB" sz="2400" dirty="0" smtClean="0"/>
              <a:t>What could we do in school?</a:t>
            </a:r>
          </a:p>
          <a:p>
            <a:pPr marL="457200" indent="-457200">
              <a:buFont typeface="+mj-lt"/>
              <a:buAutoNum type="arabicPeriod"/>
            </a:pPr>
            <a:endParaRPr lang="en-GB" sz="2400" dirty="0"/>
          </a:p>
          <a:p>
            <a:pPr marL="457200" indent="-457200">
              <a:buFont typeface="+mj-lt"/>
              <a:buAutoNum type="arabicPeriod"/>
            </a:pPr>
            <a:r>
              <a:rPr lang="en-GB" sz="2400" dirty="0" smtClean="0"/>
              <a:t>What could we do at home?</a:t>
            </a:r>
          </a:p>
          <a:p>
            <a:pPr marL="457200" indent="-457200">
              <a:buFont typeface="+mj-lt"/>
              <a:buAutoNum type="arabicPeriod"/>
            </a:pPr>
            <a:endParaRPr lang="en-GB" sz="2400" dirty="0"/>
          </a:p>
          <a:p>
            <a:pPr marL="457200" indent="-457200">
              <a:buFont typeface="+mj-lt"/>
              <a:buAutoNum type="arabicPeriod"/>
            </a:pPr>
            <a:r>
              <a:rPr lang="en-GB" sz="2400" dirty="0" smtClean="0"/>
              <a:t>How could we get people interested in our special day?</a:t>
            </a:r>
            <a:endParaRPr lang="en-GB" sz="2400" dirty="0"/>
          </a:p>
        </p:txBody>
      </p:sp>
    </p:spTree>
    <p:extLst>
      <p:ext uri="{BB962C8B-B14F-4D97-AF65-F5344CB8AC3E}">
        <p14:creationId xmlns:p14="http://schemas.microsoft.com/office/powerpoint/2010/main" val="262678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927E8B-FFDB-CB49-8E84-535507B232A8}"/>
              </a:ext>
            </a:extLst>
          </p:cNvPr>
          <p:cNvSpPr txBox="1"/>
          <p:nvPr/>
        </p:nvSpPr>
        <p:spPr>
          <a:xfrm>
            <a:off x="886177" y="558800"/>
            <a:ext cx="10013245" cy="58477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How might other species inspire people in our area?</a:t>
            </a:r>
          </a:p>
        </p:txBody>
      </p:sp>
    </p:spTree>
    <p:extLst>
      <p:ext uri="{BB962C8B-B14F-4D97-AF65-F5344CB8AC3E}">
        <p14:creationId xmlns:p14="http://schemas.microsoft.com/office/powerpoint/2010/main" val="465312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4C46CC-56F7-6D47-AD5A-954A84139E29}"/>
              </a:ext>
            </a:extLst>
          </p:cNvPr>
          <p:cNvPicPr>
            <a:picLocks noChangeAspect="1"/>
          </p:cNvPicPr>
          <p:nvPr/>
        </p:nvPicPr>
        <p:blipFill rotWithShape="1">
          <a:blip r:embed="rId3"/>
          <a:srcRect l="26543" r="26852"/>
          <a:stretch/>
        </p:blipFill>
        <p:spPr>
          <a:xfrm>
            <a:off x="6310489" y="0"/>
            <a:ext cx="5113868" cy="6858000"/>
          </a:xfrm>
          <a:prstGeom prst="rect">
            <a:avLst/>
          </a:prstGeom>
        </p:spPr>
      </p:pic>
      <p:pic>
        <p:nvPicPr>
          <p:cNvPr id="3" name="Picture 2">
            <a:extLst>
              <a:ext uri="{FF2B5EF4-FFF2-40B4-BE49-F238E27FC236}">
                <a16:creationId xmlns:a16="http://schemas.microsoft.com/office/drawing/2014/main" id="{823856BB-E42F-BC4F-B292-D9D8797404AE}"/>
              </a:ext>
            </a:extLst>
          </p:cNvPr>
          <p:cNvPicPr>
            <a:picLocks noChangeAspect="1"/>
          </p:cNvPicPr>
          <p:nvPr/>
        </p:nvPicPr>
        <p:blipFill rotWithShape="1">
          <a:blip r:embed="rId4"/>
          <a:srcRect l="31423" t="11852" r="31112" b="7625"/>
          <a:stretch/>
        </p:blipFill>
        <p:spPr>
          <a:xfrm>
            <a:off x="767643" y="0"/>
            <a:ext cx="5113868" cy="6869539"/>
          </a:xfrm>
          <a:prstGeom prst="rect">
            <a:avLst/>
          </a:prstGeom>
        </p:spPr>
      </p:pic>
    </p:spTree>
    <p:extLst>
      <p:ext uri="{BB962C8B-B14F-4D97-AF65-F5344CB8AC3E}">
        <p14:creationId xmlns:p14="http://schemas.microsoft.com/office/powerpoint/2010/main" val="2476646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1CA918-4D3C-464F-BFCE-0CF4EF040AB2}"/>
              </a:ext>
            </a:extLst>
          </p:cNvPr>
          <p:cNvPicPr>
            <a:picLocks noChangeAspect="1"/>
          </p:cNvPicPr>
          <p:nvPr/>
        </p:nvPicPr>
        <p:blipFill rotWithShape="1">
          <a:blip r:embed="rId3"/>
          <a:srcRect l="56790" t="16461" r="4218" b="22634"/>
          <a:stretch/>
        </p:blipFill>
        <p:spPr>
          <a:xfrm>
            <a:off x="6795910" y="1975554"/>
            <a:ext cx="4278489" cy="4176889"/>
          </a:xfrm>
          <a:prstGeom prst="rect">
            <a:avLst/>
          </a:prstGeom>
        </p:spPr>
      </p:pic>
      <p:pic>
        <p:nvPicPr>
          <p:cNvPr id="3" name="Picture 2">
            <a:extLst>
              <a:ext uri="{FF2B5EF4-FFF2-40B4-BE49-F238E27FC236}">
                <a16:creationId xmlns:a16="http://schemas.microsoft.com/office/drawing/2014/main" id="{849A2FF8-E2D4-FD46-BC2A-1838A6966D2A}"/>
              </a:ext>
            </a:extLst>
          </p:cNvPr>
          <p:cNvPicPr>
            <a:picLocks noChangeAspect="1"/>
          </p:cNvPicPr>
          <p:nvPr/>
        </p:nvPicPr>
        <p:blipFill rotWithShape="1">
          <a:blip r:embed="rId4"/>
          <a:srcRect l="12037" t="25350" r="32510" b="16214"/>
          <a:stretch/>
        </p:blipFill>
        <p:spPr>
          <a:xfrm>
            <a:off x="564445" y="541864"/>
            <a:ext cx="6084711" cy="4007556"/>
          </a:xfrm>
          <a:prstGeom prst="rect">
            <a:avLst/>
          </a:prstGeom>
        </p:spPr>
      </p:pic>
    </p:spTree>
    <p:extLst>
      <p:ext uri="{BB962C8B-B14F-4D97-AF65-F5344CB8AC3E}">
        <p14:creationId xmlns:p14="http://schemas.microsoft.com/office/powerpoint/2010/main" val="5552601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57FDDF-B149-0749-B3EC-364CB26E33A1}"/>
              </a:ext>
            </a:extLst>
          </p:cNvPr>
          <p:cNvSpPr txBox="1"/>
          <p:nvPr/>
        </p:nvSpPr>
        <p:spPr>
          <a:xfrm>
            <a:off x="5875867" y="6130455"/>
            <a:ext cx="6096000" cy="369332"/>
          </a:xfrm>
          <a:prstGeom prst="rect">
            <a:avLst/>
          </a:prstGeom>
          <a:noFill/>
        </p:spPr>
        <p:txBody>
          <a:bodyPr wrap="square">
            <a:spAutoFit/>
          </a:bodyPr>
          <a:lstStyle/>
          <a:p>
            <a:r>
              <a:rPr lang="en-US" dirty="0"/>
              <a:t>https://catstevens.com/cambridge-eco-mosque/</a:t>
            </a:r>
          </a:p>
        </p:txBody>
      </p:sp>
      <p:sp>
        <p:nvSpPr>
          <p:cNvPr id="5" name="TextBox 4">
            <a:extLst>
              <a:ext uri="{FF2B5EF4-FFF2-40B4-BE49-F238E27FC236}">
                <a16:creationId xmlns:a16="http://schemas.microsoft.com/office/drawing/2014/main" id="{512A002B-411D-804C-A34F-8B2FDDA64468}"/>
              </a:ext>
            </a:extLst>
          </p:cNvPr>
          <p:cNvSpPr txBox="1"/>
          <p:nvPr/>
        </p:nvSpPr>
        <p:spPr>
          <a:xfrm>
            <a:off x="1286932" y="734999"/>
            <a:ext cx="9990667" cy="4524315"/>
          </a:xfrm>
          <a:prstGeom prst="rect">
            <a:avLst/>
          </a:prstGeom>
          <a:noFill/>
        </p:spPr>
        <p:txBody>
          <a:bodyPr wrap="square">
            <a:spAutoFit/>
          </a:bodyPr>
          <a:lstStyle/>
          <a:p>
            <a:r>
              <a:rPr lang="en-GB" sz="3200" b="0" i="0" u="none" strike="noStrike" dirty="0">
                <a:solidFill>
                  <a:srgbClr val="040404"/>
                </a:solidFill>
                <a:effectLst/>
                <a:latin typeface="Times New Roman" panose="02020603050405020304" pitchFamily="18" charset="0"/>
                <a:cs typeface="Times New Roman" panose="02020603050405020304" pitchFamily="18" charset="0"/>
              </a:rPr>
              <a:t>Dr Timothy Winter (Abdal Hakim Murad), who conceived of the project and was the driving force behind its realisation, has underlined the fundamental relationship between Islam and ecological sustainability, “The </a:t>
            </a:r>
            <a:r>
              <a:rPr lang="en-GB" sz="3200" dirty="0">
                <a:solidFill>
                  <a:srgbClr val="040404"/>
                </a:solidFill>
                <a:latin typeface="Times New Roman" panose="02020603050405020304" pitchFamily="18" charset="0"/>
                <a:cs typeface="Times New Roman" panose="02020603050405020304" pitchFamily="18" charset="0"/>
              </a:rPr>
              <a:t>Qur’an</a:t>
            </a:r>
            <a:r>
              <a:rPr lang="en-GB" sz="3200" b="0" i="0" u="none" strike="noStrike" dirty="0">
                <a:solidFill>
                  <a:srgbClr val="040404"/>
                </a:solidFill>
                <a:effectLst/>
                <a:latin typeface="Times New Roman" panose="02020603050405020304" pitchFamily="18" charset="0"/>
                <a:cs typeface="Times New Roman" panose="02020603050405020304" pitchFamily="18" charset="0"/>
              </a:rPr>
              <a:t> emphasises the beauty and harmony of the natural world as a sign of God’s creative power and wisdom. The struggle against climate change and the mass extinction of species is not only a practical question of human survival, but is a battle to respect and protect God’s gifts.”</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05724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271" y="363567"/>
            <a:ext cx="11723915" cy="5940088"/>
          </a:xfrm>
          <a:prstGeom prst="rect">
            <a:avLst/>
          </a:prstGeom>
        </p:spPr>
        <p:txBody>
          <a:bodyPr wrap="square">
            <a:spAutoFit/>
          </a:bodyPr>
          <a:lstStyle/>
          <a:p>
            <a:r>
              <a:rPr lang="en-GB" sz="2000" b="1" dirty="0">
                <a:solidFill>
                  <a:srgbClr val="2C82BB"/>
                </a:solidFill>
                <a:latin typeface="proxima-nova"/>
              </a:rPr>
              <a:t>5. Green faith, green future? [‘God’s good earth’]</a:t>
            </a:r>
          </a:p>
          <a:p>
            <a:r>
              <a:rPr lang="en-GB" sz="2000" dirty="0">
                <a:solidFill>
                  <a:srgbClr val="4D4D4D"/>
                </a:solidFill>
                <a:latin typeface="proxima-nova"/>
              </a:rPr>
              <a:t>Many religions thank God for nature, from Aardvarks to Zebras, via cats, elephants and rabbits. But the climate crisis deepens. Are we spoiling God’s good earth? Can we save it - and ourselves - in time of the threats of climate change? In this theme, learners are invited to explore ideas and beliefs about the natural world, animals and the environment, human responsibility for the earth and ways of praying about climate justice. Great work will show some originality: the globe in God’s hands won’t win! Challenge pupils to use scripture quotations thoughtfully and scientific enquiry and moral study methods to develop deep answers and good writing to go with stunning images.</a:t>
            </a:r>
            <a:endParaRPr lang="en-GB" sz="2000" dirty="0">
              <a:solidFill>
                <a:srgbClr val="4D4D4D"/>
              </a:solidFill>
              <a:latin typeface="Segoe UI" panose="020B0502040204020203" pitchFamily="34" charset="0"/>
            </a:endParaRPr>
          </a:p>
          <a:p>
            <a:r>
              <a:rPr lang="en-GB" sz="2000" b="1" dirty="0">
                <a:solidFill>
                  <a:srgbClr val="2C82BB"/>
                </a:solidFill>
                <a:latin typeface="proxima-nova"/>
              </a:rPr>
              <a:t>6. Why do Animals Matter?</a:t>
            </a:r>
          </a:p>
          <a:p>
            <a:r>
              <a:rPr lang="en-GB" sz="2000" dirty="0">
                <a:solidFill>
                  <a:srgbClr val="4D4D4D"/>
                </a:solidFill>
                <a:latin typeface="proxima-nova"/>
              </a:rPr>
              <a:t>This theme invites creativity and critical thinking around the important issue of how we humans value and act towards other animals. Use of religious stories, texts and ideas is strongly encouraged! Religions and ethical belief systems promote kindness and compassion, and call upon people to actively avoid doing harm… the Golden Rule demands that we treat others how we would wish to be treated. But do these moral codes extend to animals as well as other humans? Can they? Should they? Do some animals matter more than others? Engaging with this theme will encourage a search for wisdom in texts, stories, traditions and practices from the world's religions and philosophies. Students will reflect and think with care about humanity's relationship with the other animals who share the earth with us. Younger children may express the spirituality of their love for animals. Older students may grapple with diverse opinions on animal welfare and rights.</a:t>
            </a:r>
            <a:endParaRPr lang="en-GB" sz="2000" b="0" i="0" dirty="0">
              <a:solidFill>
                <a:srgbClr val="4D4D4D"/>
              </a:solidFill>
              <a:effectLst/>
              <a:latin typeface="Segoe UI" panose="020B0502040204020203" pitchFamily="34" charset="0"/>
            </a:endParaRPr>
          </a:p>
        </p:txBody>
      </p:sp>
    </p:spTree>
    <p:extLst>
      <p:ext uri="{BB962C8B-B14F-4D97-AF65-F5344CB8AC3E}">
        <p14:creationId xmlns:p14="http://schemas.microsoft.com/office/powerpoint/2010/main" val="41945313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927E8B-FFDB-CB49-8E84-535507B232A8}"/>
              </a:ext>
            </a:extLst>
          </p:cNvPr>
          <p:cNvSpPr txBox="1"/>
          <p:nvPr/>
        </p:nvSpPr>
        <p:spPr>
          <a:xfrm>
            <a:off x="1089377" y="812800"/>
            <a:ext cx="10013245" cy="1569660"/>
          </a:xfrm>
          <a:prstGeom prst="rect">
            <a:avLst/>
          </a:prstGeom>
          <a:noFill/>
        </p:spPr>
        <p:txBody>
          <a:bodyPr wrap="square" rtlCol="0">
            <a:spAutoFit/>
          </a:bodyPr>
          <a:lstStyle/>
          <a:p>
            <a:pPr algn="ctr"/>
            <a:r>
              <a:rPr lang="en-US" sz="4800" dirty="0">
                <a:latin typeface="Times New Roman" panose="02020603050405020304" pitchFamily="18" charset="0"/>
                <a:cs typeface="Times New Roman" panose="02020603050405020304" pitchFamily="18" charset="0"/>
              </a:rPr>
              <a:t>What can we learn by listening </a:t>
            </a:r>
          </a:p>
          <a:p>
            <a:pPr algn="ctr"/>
            <a:r>
              <a:rPr lang="en-US" sz="4800" dirty="0">
                <a:latin typeface="Times New Roman" panose="02020603050405020304" pitchFamily="18" charset="0"/>
                <a:cs typeface="Times New Roman" panose="02020603050405020304" pitchFamily="18" charset="0"/>
              </a:rPr>
              <a:t>to other species?</a:t>
            </a:r>
          </a:p>
        </p:txBody>
      </p:sp>
    </p:spTree>
    <p:extLst>
      <p:ext uri="{BB962C8B-B14F-4D97-AF65-F5344CB8AC3E}">
        <p14:creationId xmlns:p14="http://schemas.microsoft.com/office/powerpoint/2010/main" val="1150747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927E8B-FFDB-CB49-8E84-535507B232A8}"/>
              </a:ext>
            </a:extLst>
          </p:cNvPr>
          <p:cNvSpPr txBox="1"/>
          <p:nvPr/>
        </p:nvSpPr>
        <p:spPr>
          <a:xfrm>
            <a:off x="1089377" y="812800"/>
            <a:ext cx="10013245" cy="58477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What can we learn from elephants?</a:t>
            </a:r>
          </a:p>
        </p:txBody>
      </p:sp>
      <p:pic>
        <p:nvPicPr>
          <p:cNvPr id="2" name="Picture 1">
            <a:extLst>
              <a:ext uri="{FF2B5EF4-FFF2-40B4-BE49-F238E27FC236}">
                <a16:creationId xmlns:a16="http://schemas.microsoft.com/office/drawing/2014/main" id="{67E5C62B-BA6A-184C-AD8E-C67FD90C973D}"/>
              </a:ext>
            </a:extLst>
          </p:cNvPr>
          <p:cNvPicPr>
            <a:picLocks noChangeAspect="1"/>
          </p:cNvPicPr>
          <p:nvPr/>
        </p:nvPicPr>
        <p:blipFill rotWithShape="1">
          <a:blip r:embed="rId3"/>
          <a:srcRect l="8180" t="20378" r="8796" b="11852"/>
          <a:stretch/>
        </p:blipFill>
        <p:spPr>
          <a:xfrm>
            <a:off x="3353155" y="1816221"/>
            <a:ext cx="7749467" cy="3953468"/>
          </a:xfrm>
          <a:prstGeom prst="rect">
            <a:avLst/>
          </a:prstGeom>
        </p:spPr>
      </p:pic>
    </p:spTree>
    <p:extLst>
      <p:ext uri="{BB962C8B-B14F-4D97-AF65-F5344CB8AC3E}">
        <p14:creationId xmlns:p14="http://schemas.microsoft.com/office/powerpoint/2010/main" val="12481495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9373FA-E607-474C-906A-2C5E9C72231D}"/>
              </a:ext>
            </a:extLst>
          </p:cNvPr>
          <p:cNvSpPr txBox="1"/>
          <p:nvPr/>
        </p:nvSpPr>
        <p:spPr>
          <a:xfrm>
            <a:off x="660397" y="1356386"/>
            <a:ext cx="10955870" cy="120032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1.  There are two different species of elephant: the African and the Asian.  The African  </a:t>
            </a:r>
          </a:p>
          <a:p>
            <a:r>
              <a:rPr lang="en-US" sz="2400" dirty="0">
                <a:latin typeface="Times New Roman" panose="02020603050405020304" pitchFamily="18" charset="0"/>
                <a:cs typeface="Times New Roman" panose="02020603050405020304" pitchFamily="18" charset="0"/>
              </a:rPr>
              <a:t>     elephant is the largest land mammal.  It can grow to about 3m in height and weigh </a:t>
            </a:r>
          </a:p>
          <a:p>
            <a:r>
              <a:rPr lang="en-US" sz="2400" dirty="0">
                <a:latin typeface="Times New Roman" panose="02020603050405020304" pitchFamily="18" charset="0"/>
                <a:cs typeface="Times New Roman" panose="02020603050405020304" pitchFamily="18" charset="0"/>
              </a:rPr>
              <a:t>     almost 6 tonnes. </a:t>
            </a:r>
          </a:p>
        </p:txBody>
      </p:sp>
      <p:sp>
        <p:nvSpPr>
          <p:cNvPr id="9" name="TextBox 8">
            <a:extLst>
              <a:ext uri="{FF2B5EF4-FFF2-40B4-BE49-F238E27FC236}">
                <a16:creationId xmlns:a16="http://schemas.microsoft.com/office/drawing/2014/main" id="{80C29C1A-BEBA-9145-91E6-768CE4036BC5}"/>
              </a:ext>
            </a:extLst>
          </p:cNvPr>
          <p:cNvSpPr txBox="1"/>
          <p:nvPr/>
        </p:nvSpPr>
        <p:spPr>
          <a:xfrm>
            <a:off x="660397" y="2914083"/>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2.  Elephants can live up to 50 years in the wild. </a:t>
            </a:r>
          </a:p>
        </p:txBody>
      </p:sp>
      <p:sp>
        <p:nvSpPr>
          <p:cNvPr id="10" name="TextBox 9">
            <a:extLst>
              <a:ext uri="{FF2B5EF4-FFF2-40B4-BE49-F238E27FC236}">
                <a16:creationId xmlns:a16="http://schemas.microsoft.com/office/drawing/2014/main" id="{9B9358D2-4ACD-E14B-A713-42CD7A43E6FD}"/>
              </a:ext>
            </a:extLst>
          </p:cNvPr>
          <p:cNvSpPr txBox="1"/>
          <p:nvPr/>
        </p:nvSpPr>
        <p:spPr>
          <a:xfrm>
            <a:off x="660397" y="3811159"/>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3.  An elephant’s skin is 2.5 cm thick in most places. </a:t>
            </a:r>
          </a:p>
        </p:txBody>
      </p:sp>
      <p:sp>
        <p:nvSpPr>
          <p:cNvPr id="11" name="TextBox 10">
            <a:extLst>
              <a:ext uri="{FF2B5EF4-FFF2-40B4-BE49-F238E27FC236}">
                <a16:creationId xmlns:a16="http://schemas.microsoft.com/office/drawing/2014/main" id="{8E2EA837-EF01-D741-873A-0C9502C2E7A8}"/>
              </a:ext>
            </a:extLst>
          </p:cNvPr>
          <p:cNvSpPr txBox="1"/>
          <p:nvPr/>
        </p:nvSpPr>
        <p:spPr>
          <a:xfrm>
            <a:off x="660396" y="4708235"/>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4.  They need to eat 100 kg of food per day. </a:t>
            </a:r>
          </a:p>
        </p:txBody>
      </p:sp>
      <p:sp>
        <p:nvSpPr>
          <p:cNvPr id="12" name="TextBox 11">
            <a:extLst>
              <a:ext uri="{FF2B5EF4-FFF2-40B4-BE49-F238E27FC236}">
                <a16:creationId xmlns:a16="http://schemas.microsoft.com/office/drawing/2014/main" id="{5EAC4261-AAB6-8745-B98D-CAC36D9C05B4}"/>
              </a:ext>
            </a:extLst>
          </p:cNvPr>
          <p:cNvSpPr txBox="1"/>
          <p:nvPr/>
        </p:nvSpPr>
        <p:spPr>
          <a:xfrm>
            <a:off x="660395" y="5605311"/>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  Their trunks can hold up to 8 litres of water. </a:t>
            </a:r>
          </a:p>
        </p:txBody>
      </p:sp>
      <p:sp>
        <p:nvSpPr>
          <p:cNvPr id="13" name="TextBox 12">
            <a:extLst>
              <a:ext uri="{FF2B5EF4-FFF2-40B4-BE49-F238E27FC236}">
                <a16:creationId xmlns:a16="http://schemas.microsoft.com/office/drawing/2014/main" id="{E5261171-681C-B14D-8668-1F5FD56C1246}"/>
              </a:ext>
            </a:extLst>
          </p:cNvPr>
          <p:cNvSpPr txBox="1"/>
          <p:nvPr/>
        </p:nvSpPr>
        <p:spPr>
          <a:xfrm>
            <a:off x="660397" y="531448"/>
            <a:ext cx="7704667" cy="584775"/>
          </a:xfrm>
          <a:prstGeom prst="rect">
            <a:avLst/>
          </a:prstGeom>
          <a:noFill/>
        </p:spPr>
        <p:txBody>
          <a:bodyPr wrap="square" rtlCol="0">
            <a:spAutoFit/>
          </a:bodyPr>
          <a:lstStyle/>
          <a:p>
            <a:r>
              <a:rPr lang="en-US" sz="3200" b="1" dirty="0">
                <a:solidFill>
                  <a:srgbClr val="0070C0"/>
                </a:solidFill>
                <a:latin typeface="Times New Roman" panose="02020603050405020304" pitchFamily="18" charset="0"/>
                <a:cs typeface="Times New Roman" panose="02020603050405020304" pitchFamily="18" charset="0"/>
              </a:rPr>
              <a:t>True or false?</a:t>
            </a:r>
          </a:p>
        </p:txBody>
      </p:sp>
    </p:spTree>
    <p:extLst>
      <p:ext uri="{BB962C8B-B14F-4D97-AF65-F5344CB8AC3E}">
        <p14:creationId xmlns:p14="http://schemas.microsoft.com/office/powerpoint/2010/main" val="175805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81DFC6-F549-5948-8CD5-CD75230F447A}"/>
              </a:ext>
            </a:extLst>
          </p:cNvPr>
          <p:cNvSpPr txBox="1"/>
          <p:nvPr/>
        </p:nvSpPr>
        <p:spPr>
          <a:xfrm>
            <a:off x="660397" y="403265"/>
            <a:ext cx="7704667" cy="584775"/>
          </a:xfrm>
          <a:prstGeom prst="rect">
            <a:avLst/>
          </a:prstGeom>
          <a:noFill/>
        </p:spPr>
        <p:txBody>
          <a:bodyPr wrap="square" rtlCol="0">
            <a:spAutoFit/>
          </a:bodyPr>
          <a:lstStyle/>
          <a:p>
            <a:r>
              <a:rPr lang="en-US" sz="3200" b="1" dirty="0">
                <a:solidFill>
                  <a:srgbClr val="0070C0"/>
                </a:solidFill>
                <a:latin typeface="Times New Roman" panose="02020603050405020304" pitchFamily="18" charset="0"/>
                <a:cs typeface="Times New Roman" panose="02020603050405020304" pitchFamily="18" charset="0"/>
              </a:rPr>
              <a:t>True or false?</a:t>
            </a:r>
          </a:p>
        </p:txBody>
      </p:sp>
      <p:sp>
        <p:nvSpPr>
          <p:cNvPr id="3" name="TextBox 2">
            <a:extLst>
              <a:ext uri="{FF2B5EF4-FFF2-40B4-BE49-F238E27FC236}">
                <a16:creationId xmlns:a16="http://schemas.microsoft.com/office/drawing/2014/main" id="{AA9373FA-E607-474C-906A-2C5E9C72231D}"/>
              </a:ext>
            </a:extLst>
          </p:cNvPr>
          <p:cNvSpPr txBox="1"/>
          <p:nvPr/>
        </p:nvSpPr>
        <p:spPr>
          <a:xfrm>
            <a:off x="660395" y="1323180"/>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6.  Elephants use their trunks to help them swim</a:t>
            </a:r>
            <a:r>
              <a:rPr lang="en-US" sz="2400" dirty="0"/>
              <a:t>.</a:t>
            </a:r>
          </a:p>
        </p:txBody>
      </p:sp>
      <p:sp>
        <p:nvSpPr>
          <p:cNvPr id="9" name="TextBox 8">
            <a:extLst>
              <a:ext uri="{FF2B5EF4-FFF2-40B4-BE49-F238E27FC236}">
                <a16:creationId xmlns:a16="http://schemas.microsoft.com/office/drawing/2014/main" id="{80C29C1A-BEBA-9145-91E6-768CE4036BC5}"/>
              </a:ext>
            </a:extLst>
          </p:cNvPr>
          <p:cNvSpPr txBox="1"/>
          <p:nvPr/>
        </p:nvSpPr>
        <p:spPr>
          <a:xfrm>
            <a:off x="660397" y="2114141"/>
            <a:ext cx="10684936"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7.  Elephants communicate with each other through touch, body language, sounds </a:t>
            </a:r>
          </a:p>
          <a:p>
            <a:r>
              <a:rPr lang="en-US" sz="2400" dirty="0">
                <a:latin typeface="Times New Roman" panose="02020603050405020304" pitchFamily="18" charset="0"/>
                <a:cs typeface="Times New Roman" panose="02020603050405020304" pitchFamily="18" charset="0"/>
              </a:rPr>
              <a:t>     and vibrations.  </a:t>
            </a:r>
          </a:p>
        </p:txBody>
      </p:sp>
      <p:sp>
        <p:nvSpPr>
          <p:cNvPr id="10" name="TextBox 9">
            <a:extLst>
              <a:ext uri="{FF2B5EF4-FFF2-40B4-BE49-F238E27FC236}">
                <a16:creationId xmlns:a16="http://schemas.microsoft.com/office/drawing/2014/main" id="{9B9358D2-4ACD-E14B-A713-42CD7A43E6FD}"/>
              </a:ext>
            </a:extLst>
          </p:cNvPr>
          <p:cNvSpPr txBox="1"/>
          <p:nvPr/>
        </p:nvSpPr>
        <p:spPr>
          <a:xfrm>
            <a:off x="660395" y="3274434"/>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8.  A elephant calf can walk fast enough to keep up with the herd after one week.  </a:t>
            </a:r>
          </a:p>
        </p:txBody>
      </p:sp>
      <p:sp>
        <p:nvSpPr>
          <p:cNvPr id="11" name="TextBox 10">
            <a:extLst>
              <a:ext uri="{FF2B5EF4-FFF2-40B4-BE49-F238E27FC236}">
                <a16:creationId xmlns:a16="http://schemas.microsoft.com/office/drawing/2014/main" id="{8E2EA837-EF01-D741-873A-0C9502C2E7A8}"/>
              </a:ext>
            </a:extLst>
          </p:cNvPr>
          <p:cNvSpPr txBox="1"/>
          <p:nvPr/>
        </p:nvSpPr>
        <p:spPr>
          <a:xfrm>
            <a:off x="660395" y="4130909"/>
            <a:ext cx="10684936"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9.  An elephant’s temporal lobe (the part of the brain responsible for memory) is </a:t>
            </a:r>
          </a:p>
          <a:p>
            <a:r>
              <a:rPr lang="en-US" sz="2400" dirty="0">
                <a:latin typeface="Times New Roman" panose="02020603050405020304" pitchFamily="18" charset="0"/>
                <a:cs typeface="Times New Roman" panose="02020603050405020304" pitchFamily="18" charset="0"/>
              </a:rPr>
              <a:t>     larger and denser than most people’s. </a:t>
            </a:r>
          </a:p>
        </p:txBody>
      </p:sp>
      <p:sp>
        <p:nvSpPr>
          <p:cNvPr id="12" name="TextBox 11">
            <a:extLst>
              <a:ext uri="{FF2B5EF4-FFF2-40B4-BE49-F238E27FC236}">
                <a16:creationId xmlns:a16="http://schemas.microsoft.com/office/drawing/2014/main" id="{5EAC4261-AAB6-8745-B98D-CAC36D9C05B4}"/>
              </a:ext>
            </a:extLst>
          </p:cNvPr>
          <p:cNvSpPr txBox="1"/>
          <p:nvPr/>
        </p:nvSpPr>
        <p:spPr>
          <a:xfrm>
            <a:off x="660394" y="5356716"/>
            <a:ext cx="10244667"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10.  Each day, 25 African elephants are killed for their tusks.</a:t>
            </a:r>
          </a:p>
        </p:txBody>
      </p:sp>
    </p:spTree>
    <p:extLst>
      <p:ext uri="{BB962C8B-B14F-4D97-AF65-F5344CB8AC3E}">
        <p14:creationId xmlns:p14="http://schemas.microsoft.com/office/powerpoint/2010/main" val="329894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3F8316-43DF-8545-A6D7-D494E8BE9147}"/>
              </a:ext>
            </a:extLst>
          </p:cNvPr>
          <p:cNvPicPr>
            <a:picLocks noChangeAspect="1"/>
          </p:cNvPicPr>
          <p:nvPr/>
        </p:nvPicPr>
        <p:blipFill rotWithShape="1">
          <a:blip r:embed="rId2"/>
          <a:srcRect l="26389" t="35308" r="35030" b="34568"/>
          <a:stretch/>
        </p:blipFill>
        <p:spPr>
          <a:xfrm>
            <a:off x="1185334" y="276148"/>
            <a:ext cx="6079067" cy="2966584"/>
          </a:xfrm>
          <a:prstGeom prst="rect">
            <a:avLst/>
          </a:prstGeom>
        </p:spPr>
      </p:pic>
      <p:pic>
        <p:nvPicPr>
          <p:cNvPr id="3" name="Picture 2">
            <a:extLst>
              <a:ext uri="{FF2B5EF4-FFF2-40B4-BE49-F238E27FC236}">
                <a16:creationId xmlns:a16="http://schemas.microsoft.com/office/drawing/2014/main" id="{B37AEFCF-273B-344C-AB88-CA4EC6908D63}"/>
              </a:ext>
            </a:extLst>
          </p:cNvPr>
          <p:cNvPicPr>
            <a:picLocks noChangeAspect="1"/>
          </p:cNvPicPr>
          <p:nvPr/>
        </p:nvPicPr>
        <p:blipFill rotWithShape="1">
          <a:blip r:embed="rId3"/>
          <a:srcRect l="20216" t="41235" r="28550" b="6742"/>
          <a:stretch/>
        </p:blipFill>
        <p:spPr>
          <a:xfrm>
            <a:off x="5418666" y="3242732"/>
            <a:ext cx="5621867" cy="3567718"/>
          </a:xfrm>
          <a:prstGeom prst="rect">
            <a:avLst/>
          </a:prstGeom>
        </p:spPr>
      </p:pic>
    </p:spTree>
    <p:extLst>
      <p:ext uri="{BB962C8B-B14F-4D97-AF65-F5344CB8AC3E}">
        <p14:creationId xmlns:p14="http://schemas.microsoft.com/office/powerpoint/2010/main" val="68107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69059B-A700-634C-9C28-3D917B1D7E6C}"/>
              </a:ext>
            </a:extLst>
          </p:cNvPr>
          <p:cNvSpPr txBox="1"/>
          <p:nvPr/>
        </p:nvSpPr>
        <p:spPr>
          <a:xfrm>
            <a:off x="5802489" y="6064368"/>
            <a:ext cx="6096000" cy="369332"/>
          </a:xfrm>
          <a:prstGeom prst="rect">
            <a:avLst/>
          </a:prstGeom>
          <a:noFill/>
        </p:spPr>
        <p:txBody>
          <a:bodyPr wrap="square">
            <a:spAutoFit/>
          </a:bodyPr>
          <a:lstStyle/>
          <a:p>
            <a:r>
              <a:rPr lang="en-US" dirty="0"/>
              <a:t>https://www.ifaw.org/journal/elephants-ecological-engineers</a:t>
            </a:r>
          </a:p>
        </p:txBody>
      </p:sp>
      <p:pic>
        <p:nvPicPr>
          <p:cNvPr id="4" name="Picture 3">
            <a:extLst>
              <a:ext uri="{FF2B5EF4-FFF2-40B4-BE49-F238E27FC236}">
                <a16:creationId xmlns:a16="http://schemas.microsoft.com/office/drawing/2014/main" id="{7C29E69A-25ED-E24C-855F-07AE4EB836C5}"/>
              </a:ext>
            </a:extLst>
          </p:cNvPr>
          <p:cNvPicPr>
            <a:picLocks noChangeAspect="1"/>
          </p:cNvPicPr>
          <p:nvPr/>
        </p:nvPicPr>
        <p:blipFill rotWithShape="1">
          <a:blip r:embed="rId3"/>
          <a:srcRect l="20371" t="23868" r="21399" b="20659"/>
          <a:stretch/>
        </p:blipFill>
        <p:spPr>
          <a:xfrm>
            <a:off x="270933" y="225778"/>
            <a:ext cx="5125156" cy="3051551"/>
          </a:xfrm>
          <a:prstGeom prst="rect">
            <a:avLst/>
          </a:prstGeom>
        </p:spPr>
      </p:pic>
      <p:pic>
        <p:nvPicPr>
          <p:cNvPr id="5" name="Picture 4">
            <a:extLst>
              <a:ext uri="{FF2B5EF4-FFF2-40B4-BE49-F238E27FC236}">
                <a16:creationId xmlns:a16="http://schemas.microsoft.com/office/drawing/2014/main" id="{2C8338F0-FCCE-5C40-A2CC-C7F9641AE3C4}"/>
              </a:ext>
            </a:extLst>
          </p:cNvPr>
          <p:cNvPicPr>
            <a:picLocks noChangeAspect="1"/>
          </p:cNvPicPr>
          <p:nvPr/>
        </p:nvPicPr>
        <p:blipFill rotWithShape="1">
          <a:blip r:embed="rId4"/>
          <a:srcRect l="47325" t="21183" b="22963"/>
          <a:stretch/>
        </p:blipFill>
        <p:spPr>
          <a:xfrm>
            <a:off x="699911" y="3452639"/>
            <a:ext cx="4797778" cy="3179583"/>
          </a:xfrm>
          <a:prstGeom prst="rect">
            <a:avLst/>
          </a:prstGeom>
        </p:spPr>
      </p:pic>
      <p:pic>
        <p:nvPicPr>
          <p:cNvPr id="6" name="Picture 5">
            <a:extLst>
              <a:ext uri="{FF2B5EF4-FFF2-40B4-BE49-F238E27FC236}">
                <a16:creationId xmlns:a16="http://schemas.microsoft.com/office/drawing/2014/main" id="{96C21B80-8548-B745-858A-BD164BCA56AF}"/>
              </a:ext>
            </a:extLst>
          </p:cNvPr>
          <p:cNvPicPr>
            <a:picLocks noChangeAspect="1"/>
          </p:cNvPicPr>
          <p:nvPr/>
        </p:nvPicPr>
        <p:blipFill rotWithShape="1">
          <a:blip r:embed="rId5"/>
          <a:srcRect l="47736" t="20905" r="1440" b="25103"/>
          <a:stretch/>
        </p:blipFill>
        <p:spPr>
          <a:xfrm>
            <a:off x="5712177" y="2103777"/>
            <a:ext cx="5576712" cy="3702756"/>
          </a:xfrm>
          <a:prstGeom prst="rect">
            <a:avLst/>
          </a:prstGeom>
        </p:spPr>
      </p:pic>
      <p:sp>
        <p:nvSpPr>
          <p:cNvPr id="7" name="TextBox 6">
            <a:extLst>
              <a:ext uri="{FF2B5EF4-FFF2-40B4-BE49-F238E27FC236}">
                <a16:creationId xmlns:a16="http://schemas.microsoft.com/office/drawing/2014/main" id="{B9F24383-9CE2-2543-A4EC-757D20C607CF}"/>
              </a:ext>
            </a:extLst>
          </p:cNvPr>
          <p:cNvSpPr txBox="1"/>
          <p:nvPr/>
        </p:nvSpPr>
        <p:spPr>
          <a:xfrm>
            <a:off x="5802489" y="682135"/>
            <a:ext cx="6096000" cy="369332"/>
          </a:xfrm>
          <a:prstGeom prst="rect">
            <a:avLst/>
          </a:prstGeom>
          <a:noFill/>
        </p:spPr>
        <p:txBody>
          <a:bodyPr wrap="square">
            <a:spAutoFit/>
          </a:bodyPr>
          <a:lstStyle/>
          <a:p>
            <a:r>
              <a:rPr lang="en-US" dirty="0"/>
              <a:t>https://www.youtube.com/watch?v=UnrAi1t9KKs</a:t>
            </a:r>
          </a:p>
        </p:txBody>
      </p:sp>
    </p:spTree>
    <p:extLst>
      <p:ext uri="{BB962C8B-B14F-4D97-AF65-F5344CB8AC3E}">
        <p14:creationId xmlns:p14="http://schemas.microsoft.com/office/powerpoint/2010/main" val="3534476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9E9886-185E-7446-B446-08EF57F30A40}"/>
              </a:ext>
            </a:extLst>
          </p:cNvPr>
          <p:cNvPicPr>
            <a:picLocks noChangeAspect="1"/>
          </p:cNvPicPr>
          <p:nvPr/>
        </p:nvPicPr>
        <p:blipFill rotWithShape="1">
          <a:blip r:embed="rId3"/>
          <a:srcRect l="8895" t="39294" r="51113" b="22009"/>
          <a:stretch/>
        </p:blipFill>
        <p:spPr>
          <a:xfrm>
            <a:off x="1015999" y="270873"/>
            <a:ext cx="10888134" cy="6587127"/>
          </a:xfrm>
          <a:prstGeom prst="rect">
            <a:avLst/>
          </a:prstGeom>
        </p:spPr>
      </p:pic>
      <p:sp>
        <p:nvSpPr>
          <p:cNvPr id="3" name="TextBox 2">
            <a:extLst>
              <a:ext uri="{FF2B5EF4-FFF2-40B4-BE49-F238E27FC236}">
                <a16:creationId xmlns:a16="http://schemas.microsoft.com/office/drawing/2014/main" id="{55EC80E7-D91D-D244-8088-33CE6AD49D1D}"/>
              </a:ext>
            </a:extLst>
          </p:cNvPr>
          <p:cNvSpPr txBox="1"/>
          <p:nvPr/>
        </p:nvSpPr>
        <p:spPr>
          <a:xfrm>
            <a:off x="2167467" y="965199"/>
            <a:ext cx="5977466" cy="2308324"/>
          </a:xfrm>
          <a:prstGeom prst="rect">
            <a:avLst/>
          </a:prstGeom>
          <a:noFill/>
        </p:spPr>
        <p:txBody>
          <a:bodyPr wrap="square" rtlCol="0">
            <a:spAutoFit/>
          </a:bodyPr>
          <a:lstStyle/>
          <a:p>
            <a:r>
              <a:rPr lang="en-US" dirty="0"/>
              <a:t>We can learn  ………………………………………………………………………....</a:t>
            </a:r>
          </a:p>
          <a:p>
            <a:r>
              <a:rPr lang="en-US" dirty="0"/>
              <a:t>……………………………………………………………………………………………....</a:t>
            </a:r>
          </a:p>
          <a:p>
            <a:r>
              <a:rPr lang="en-US" dirty="0"/>
              <a:t>……………………………………………………………………………………………....</a:t>
            </a:r>
          </a:p>
          <a:p>
            <a:r>
              <a:rPr lang="en-US" dirty="0"/>
              <a:t>……………………………………………………………………………………………....</a:t>
            </a:r>
          </a:p>
          <a:p>
            <a:r>
              <a:rPr lang="en-US" dirty="0"/>
              <a:t>……………………………………………………………………………………………....</a:t>
            </a:r>
          </a:p>
          <a:p>
            <a:r>
              <a:rPr lang="en-US" dirty="0"/>
              <a:t>……………………………………………………………………………………………....</a:t>
            </a:r>
          </a:p>
          <a:p>
            <a:r>
              <a:rPr lang="en-US" dirty="0"/>
              <a:t>……………………………………………………………………………………………....</a:t>
            </a:r>
          </a:p>
          <a:p>
            <a:endParaRPr lang="en-US" dirty="0"/>
          </a:p>
        </p:txBody>
      </p:sp>
      <p:sp>
        <p:nvSpPr>
          <p:cNvPr id="4" name="TextBox 3">
            <a:extLst>
              <a:ext uri="{FF2B5EF4-FFF2-40B4-BE49-F238E27FC236}">
                <a16:creationId xmlns:a16="http://schemas.microsoft.com/office/drawing/2014/main" id="{3E9852E2-03AF-394B-A55C-1E44CCAEBE61}"/>
              </a:ext>
            </a:extLst>
          </p:cNvPr>
          <p:cNvSpPr txBox="1"/>
          <p:nvPr/>
        </p:nvSpPr>
        <p:spPr>
          <a:xfrm>
            <a:off x="2167467" y="2946399"/>
            <a:ext cx="4318000" cy="2585323"/>
          </a:xfrm>
          <a:prstGeom prst="rect">
            <a:avLst/>
          </a:prstGeom>
          <a:noFill/>
        </p:spPr>
        <p:txBody>
          <a:bodyPr wrap="square" rtlCol="0">
            <a:spAutoFit/>
          </a:bodyPr>
          <a:lstStyle/>
          <a:p>
            <a:r>
              <a:rPr lang="en-US" dirty="0"/>
              <a:t>……………………………………………………………………</a:t>
            </a:r>
          </a:p>
          <a:p>
            <a:r>
              <a:rPr lang="en-US" dirty="0"/>
              <a:t>……………………………………………………………………</a:t>
            </a:r>
          </a:p>
          <a:p>
            <a:r>
              <a:rPr lang="en-US" dirty="0"/>
              <a:t>……………………………………………………………………………………………....</a:t>
            </a:r>
          </a:p>
          <a:p>
            <a:r>
              <a:rPr lang="en-US" dirty="0"/>
              <a:t>………………</a:t>
            </a:r>
          </a:p>
          <a:p>
            <a:r>
              <a:rPr lang="en-US" dirty="0"/>
              <a:t>……………..</a:t>
            </a:r>
          </a:p>
          <a:p>
            <a:r>
              <a:rPr lang="en-US" dirty="0"/>
              <a:t>……………</a:t>
            </a:r>
          </a:p>
          <a:p>
            <a:r>
              <a:rPr lang="en-US" dirty="0"/>
              <a:t>…………</a:t>
            </a:r>
          </a:p>
          <a:p>
            <a:endParaRPr lang="en-US" dirty="0"/>
          </a:p>
        </p:txBody>
      </p:sp>
    </p:spTree>
    <p:extLst>
      <p:ext uri="{BB962C8B-B14F-4D97-AF65-F5344CB8AC3E}">
        <p14:creationId xmlns:p14="http://schemas.microsoft.com/office/powerpoint/2010/main" val="1758433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927E8B-FFDB-CB49-8E84-535507B232A8}"/>
              </a:ext>
            </a:extLst>
          </p:cNvPr>
          <p:cNvSpPr txBox="1"/>
          <p:nvPr/>
        </p:nvSpPr>
        <p:spPr>
          <a:xfrm>
            <a:off x="886177" y="558800"/>
            <a:ext cx="10013245" cy="58477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What guidance does the Bible provide?</a:t>
            </a:r>
          </a:p>
        </p:txBody>
      </p:sp>
      <p:sp>
        <p:nvSpPr>
          <p:cNvPr id="2" name="TextBox 1">
            <a:extLst>
              <a:ext uri="{FF2B5EF4-FFF2-40B4-BE49-F238E27FC236}">
                <a16:creationId xmlns:a16="http://schemas.microsoft.com/office/drawing/2014/main" id="{87CB5905-592E-5C41-A276-67F8876C4C1D}"/>
              </a:ext>
            </a:extLst>
          </p:cNvPr>
          <p:cNvSpPr txBox="1"/>
          <p:nvPr/>
        </p:nvSpPr>
        <p:spPr>
          <a:xfrm>
            <a:off x="886177" y="2015068"/>
            <a:ext cx="8890000" cy="2308324"/>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Read</a:t>
            </a:r>
            <a:r>
              <a:rPr lang="en-US" sz="2400" dirty="0">
                <a:latin typeface="Times New Roman" panose="02020603050405020304" pitchFamily="18" charset="0"/>
                <a:cs typeface="Times New Roman" panose="02020603050405020304" pitchFamily="18" charset="0"/>
              </a:rPr>
              <a:t> the Biblical teachings carefully.</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Then, </a:t>
            </a:r>
            <a:r>
              <a:rPr lang="en-US" sz="2400" b="1" dirty="0">
                <a:latin typeface="Times New Roman" panose="02020603050405020304" pitchFamily="18" charset="0"/>
                <a:cs typeface="Times New Roman" panose="02020603050405020304" pitchFamily="18" charset="0"/>
              </a:rPr>
              <a:t>match</a:t>
            </a:r>
            <a:r>
              <a:rPr lang="en-US" sz="2400" dirty="0">
                <a:latin typeface="Times New Roman" panose="02020603050405020304" pitchFamily="18" charset="0"/>
                <a:cs typeface="Times New Roman" panose="02020603050405020304" pitchFamily="18" charset="0"/>
              </a:rPr>
              <a:t> them with their meanings</a:t>
            </a:r>
            <a:r>
              <a:rPr lang="en-US" sz="2400"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Stick the matches </a:t>
            </a:r>
            <a:r>
              <a:rPr lang="en-US" sz="2400" dirty="0" smtClean="0">
                <a:latin typeface="Times New Roman" panose="02020603050405020304" pitchFamily="18" charset="0"/>
                <a:cs typeface="Times New Roman" panose="02020603050405020304" pitchFamily="18" charset="0"/>
              </a:rPr>
              <a:t>onto your large piece of paper</a:t>
            </a:r>
          </a:p>
          <a:p>
            <a:r>
              <a:rPr lang="en-US" sz="2400" dirty="0" smtClean="0">
                <a:latin typeface="Times New Roman" panose="02020603050405020304" pitchFamily="18" charset="0"/>
                <a:cs typeface="Times New Roman" panose="02020603050405020304" pitchFamily="18" charset="0"/>
              </a:rPr>
              <a:t>and feel free to write your </a:t>
            </a:r>
            <a:r>
              <a:rPr lang="en-US" sz="2400" b="1" dirty="0" smtClean="0">
                <a:latin typeface="Times New Roman" panose="02020603050405020304" pitchFamily="18" charset="0"/>
                <a:cs typeface="Times New Roman" panose="02020603050405020304" pitchFamily="18" charset="0"/>
              </a:rPr>
              <a:t>own comments </a:t>
            </a:r>
            <a:r>
              <a:rPr lang="en-US" sz="2400" dirty="0" smtClean="0">
                <a:latin typeface="Times New Roman" panose="02020603050405020304" pitchFamily="18" charset="0"/>
                <a:cs typeface="Times New Roman" panose="02020603050405020304" pitchFamily="18" charset="0"/>
              </a:rPr>
              <a:t>around the cards.</a:t>
            </a:r>
          </a:p>
        </p:txBody>
      </p:sp>
      <p:sp>
        <p:nvSpPr>
          <p:cNvPr id="5" name="TextBox 4"/>
          <p:cNvSpPr txBox="1"/>
          <p:nvPr/>
        </p:nvSpPr>
        <p:spPr>
          <a:xfrm>
            <a:off x="9499600" y="4187210"/>
            <a:ext cx="1955800" cy="2215991"/>
          </a:xfrm>
          <a:prstGeom prst="rect">
            <a:avLst/>
          </a:prstGeom>
          <a:noFill/>
          <a:ln w="38100">
            <a:solidFill>
              <a:srgbClr val="0070C0"/>
            </a:solidFill>
          </a:ln>
        </p:spPr>
        <p:txBody>
          <a:bodyPr wrap="square" rtlCol="0">
            <a:spAutoFit/>
          </a:bodyPr>
          <a:lstStyle/>
          <a:p>
            <a:r>
              <a:rPr lang="en-GB" sz="2400" dirty="0" smtClean="0">
                <a:solidFill>
                  <a:schemeClr val="accent1">
                    <a:lumMod val="75000"/>
                  </a:schemeClr>
                </a:solidFill>
              </a:rPr>
              <a:t>Start with:</a:t>
            </a:r>
          </a:p>
          <a:p>
            <a:endParaRPr lang="en-GB" sz="2400" dirty="0">
              <a:solidFill>
                <a:schemeClr val="accent1">
                  <a:lumMod val="75000"/>
                </a:schemeClr>
              </a:solidFill>
            </a:endParaRPr>
          </a:p>
          <a:p>
            <a:r>
              <a:rPr lang="en-GB" sz="2400" dirty="0" smtClean="0">
                <a:solidFill>
                  <a:schemeClr val="accent1">
                    <a:lumMod val="75000"/>
                  </a:schemeClr>
                </a:solidFill>
              </a:rPr>
              <a:t>Job 12: 7-10</a:t>
            </a:r>
          </a:p>
          <a:p>
            <a:r>
              <a:rPr lang="en-GB" sz="2400" dirty="0" smtClean="0">
                <a:solidFill>
                  <a:schemeClr val="accent1">
                    <a:lumMod val="75000"/>
                  </a:schemeClr>
                </a:solidFill>
              </a:rPr>
              <a:t>Genesis 9:2-3</a:t>
            </a:r>
          </a:p>
          <a:p>
            <a:r>
              <a:rPr lang="en-GB" sz="2400" dirty="0" smtClean="0">
                <a:solidFill>
                  <a:schemeClr val="accent1">
                    <a:lumMod val="75000"/>
                  </a:schemeClr>
                </a:solidFill>
              </a:rPr>
              <a:t>Genesis 1:26</a:t>
            </a:r>
            <a:endParaRPr lang="en-GB" dirty="0"/>
          </a:p>
          <a:p>
            <a:endParaRPr lang="en-GB" dirty="0"/>
          </a:p>
        </p:txBody>
      </p:sp>
    </p:spTree>
    <p:extLst>
      <p:ext uri="{BB962C8B-B14F-4D97-AF65-F5344CB8AC3E}">
        <p14:creationId xmlns:p14="http://schemas.microsoft.com/office/powerpoint/2010/main" val="130212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65628</TotalTime>
  <Words>3311</Words>
  <Application>Microsoft Office PowerPoint</Application>
  <PresentationFormat>Widescreen</PresentationFormat>
  <Paragraphs>247</Paragraphs>
  <Slides>19</Slides>
  <Notes>16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vt:i4>
      </vt:variant>
    </vt:vector>
  </HeadingPairs>
  <TitlesOfParts>
    <vt:vector size="31" baseType="lpstr">
      <vt:lpstr>Arial</vt:lpstr>
      <vt:lpstr>Calibri</vt:lpstr>
      <vt:lpstr>Calibri Light</vt:lpstr>
      <vt:lpstr>GuardianTextEgyptian</vt:lpstr>
      <vt:lpstr>open sans</vt:lpstr>
      <vt:lpstr>proxima-nova</vt:lpstr>
      <vt:lpstr>PT Serif</vt:lpstr>
      <vt:lpstr>ReithSans</vt:lpstr>
      <vt:lpstr>Roboto</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Gee</dc:creator>
  <cp:lastModifiedBy>Rebecca Ostler</cp:lastModifiedBy>
  <cp:revision>80</cp:revision>
  <dcterms:created xsi:type="dcterms:W3CDTF">2023-11-20T14:33:28Z</dcterms:created>
  <dcterms:modified xsi:type="dcterms:W3CDTF">2024-10-17T13:33:29Z</dcterms:modified>
</cp:coreProperties>
</file>