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4"/>
  </p:sldMasterIdLst>
  <p:notesMasterIdLst>
    <p:notesMasterId r:id="rId17"/>
  </p:notesMasterIdLst>
  <p:handoutMasterIdLst>
    <p:handoutMasterId r:id="rId18"/>
  </p:handoutMasterIdLst>
  <p:sldIdLst>
    <p:sldId id="393" r:id="rId5"/>
    <p:sldId id="401" r:id="rId6"/>
    <p:sldId id="402" r:id="rId7"/>
    <p:sldId id="410" r:id="rId8"/>
    <p:sldId id="407" r:id="rId9"/>
    <p:sldId id="408" r:id="rId10"/>
    <p:sldId id="409" r:id="rId11"/>
    <p:sldId id="404" r:id="rId12"/>
    <p:sldId id="403" r:id="rId13"/>
    <p:sldId id="406" r:id="rId14"/>
    <p:sldId id="411" r:id="rId15"/>
    <p:sldId id="405" r:id="rId16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ilia Alegria" initials="EA" lastIdx="14" clrIdx="0">
    <p:extLst>
      <p:ext uri="{19B8F6BF-5375-455C-9EA6-DF929625EA0E}">
        <p15:presenceInfo xmlns:p15="http://schemas.microsoft.com/office/powerpoint/2012/main" userId="S-1-5-21-1647451481-3672502608-3803859085-491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F71"/>
    <a:srgbClr val="D883FF"/>
    <a:srgbClr val="F0B721"/>
    <a:srgbClr val="9437FF"/>
    <a:srgbClr val="FF85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12"/>
    <p:restoredTop sz="95479"/>
  </p:normalViewPr>
  <p:slideViewPr>
    <p:cSldViewPr snapToGrid="0">
      <p:cViewPr varScale="1">
        <p:scale>
          <a:sx n="121" d="100"/>
          <a:sy n="121" d="100"/>
        </p:scale>
        <p:origin x="24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37A18-D76B-41B0-A157-525F0218332F}" type="datetimeFigureOut">
              <a:rPr lang="en-GB" smtClean="0"/>
              <a:t>25/01/2025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1EFEA-7648-4763-AFCB-BC9CB16F5F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8550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5A371-9E10-4173-B043-47564729A90A}" type="datetimeFigureOut">
              <a:rPr lang="en-GB" smtClean="0"/>
              <a:t>25/01/2025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688FB-540F-4201-BC99-A5070052C5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5812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908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246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224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344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066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83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074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481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30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444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176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688FB-540F-4201-BC99-A5070052C51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318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337C5-2106-9C41-9769-A90129500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392195"/>
            <a:ext cx="6858000" cy="2117768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33EA3-75F1-AA43-8D8F-2673C2102E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5FA4F-C6EF-3541-8E0C-FC9F63A1C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2718-21DD-8844-851A-16158BFDC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6677B-A193-C64F-91D5-D7AE80E41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910649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CF6B4-614E-3D40-8B3C-C7CE5DC21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16908"/>
            <a:ext cx="7886700" cy="1039811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91F2C-1FE5-9C49-A67C-E8ED69B68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636107"/>
            <a:ext cx="7886700" cy="354085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C4A1C-A69D-5D4C-A9FC-918E85685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38038-20AA-734A-BF00-52814C5C2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F056D-9D11-D143-85F3-33F4CCDFD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951133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1CA47-9D82-274E-80A2-CD47EB29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2DEA1-CDCB-7C4C-B3DE-97A1D6748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6FDBF-2910-774B-AFAD-B0E44A5E9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35BBC-DA0B-A041-AD91-F5B93BE1F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91630-793D-8A4F-9B9A-DBB4F4A09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558024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4E476D-E908-174A-997A-2295CB815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AB76C-71AB-C640-B7AD-4E7962E6A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31DB0-2E7F-534E-A37A-26D585865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9175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726E6-BCD8-2345-9699-8EDD4EBE2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D181D-35E3-2D4E-9794-CD96B31E1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AB709E-4B6B-9147-9635-5BF2E7BA4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BEB6F4-129E-B24C-87F1-A8A9B411E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D4C99D-4074-7F4A-A26E-1EA192F2E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2F5F1-204A-D240-A92E-1A271633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19545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C2BFF-D8D1-D34B-9C0F-60A774CB6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AB5240-71B6-A94B-A1B4-9AB6F76976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1515762"/>
            <a:ext cx="4629150" cy="4345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62BCDE-8453-1D40-AA59-C36A47C73F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CF3126-0576-CE41-85FE-9CE7FCE0D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F3F318-013A-A946-9C73-15139CA3C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3C036-73C6-8841-BB10-8F5D12101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78194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slide_MonthlyReportFEM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3B1FC-F06C-4733-B2DD-5EBF227498A0}" type="datetime1">
              <a:rPr lang="en-US" smtClean="0"/>
              <a:t>1/25/25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1BB-3918-497D-B612-AC77ACEDDC85}" type="slidenum">
              <a:rPr lang="en-US" smtClean="0"/>
              <a:t>‹#›</a:t>
            </a:fld>
            <a:endParaRPr lang="en-US"/>
          </a:p>
        </p:txBody>
      </p:sp>
      <p:sp useBgFill="1">
        <p:nvSpPr>
          <p:cNvPr id="7" name="Title 1">
            <a:extLst>
              <a:ext uri="{FF2B5EF4-FFF2-40B4-BE49-F238E27FC236}">
                <a16:creationId xmlns:a16="http://schemas.microsoft.com/office/drawing/2014/main" id="{D7AC7F43-B927-0843-A8CA-DE7F736E3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2762" y="1994973"/>
            <a:ext cx="7338315" cy="1091628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/>
          <a:p>
            <a:r>
              <a:rPr lang="en-GB" b="1">
                <a:solidFill>
                  <a:srgbClr val="043F71"/>
                </a:solidFill>
                <a:latin typeface="Calibri"/>
                <a:ea typeface="+mj-lt"/>
                <a:cs typeface="+mj-lt"/>
              </a:rPr>
              <a:t>Click to edit Master title style</a:t>
            </a:r>
            <a:endParaRPr lang="da-DK" sz="2800" b="1" dirty="0">
              <a:solidFill>
                <a:srgbClr val="043F71"/>
              </a:solidFill>
              <a:latin typeface="Calibri"/>
              <a:cs typeface="Calibri Light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85CF18-C145-7F49-BCF7-63E6046F1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76853" y="3783626"/>
            <a:ext cx="6717794" cy="8290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b="0">
                <a:solidFill>
                  <a:srgbClr val="043F71"/>
                </a:solidFill>
              </a:defRPr>
            </a:lvl1pPr>
          </a:lstStyle>
          <a:p>
            <a:pPr lvl="0"/>
            <a:r>
              <a:rPr lang="en-GB">
                <a:solidFill>
                  <a:srgbClr val="FFC000"/>
                </a:solidFill>
                <a:cs typeface="Calibri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0363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662C-91F2-438B-B320-503DBB736CD1}" type="datetime1">
              <a:rPr lang="en-US" smtClean="0"/>
              <a:t>1/25/25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1BB-3918-497D-B612-AC77ACEDD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288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1905-B505-4516-8BB4-43AA7F2F395A}" type="datetime1">
              <a:rPr lang="en-US" smtClean="0"/>
              <a:t>1/25/25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1BB-3918-497D-B612-AC77ACEDDC8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kstfelt 12">
            <a:extLst>
              <a:ext uri="{FF2B5EF4-FFF2-40B4-BE49-F238E27FC236}">
                <a16:creationId xmlns:a16="http://schemas.microsoft.com/office/drawing/2014/main" id="{C88C4019-BFC2-7C46-85E9-BBCA5645F50E}"/>
              </a:ext>
            </a:extLst>
          </p:cNvPr>
          <p:cNvSpPr txBox="1"/>
          <p:nvPr userDrawn="1"/>
        </p:nvSpPr>
        <p:spPr>
          <a:xfrm>
            <a:off x="1600200" y="2409825"/>
            <a:ext cx="691515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a-DK" dirty="0">
                <a:latin typeface="Calibri Light"/>
                <a:ea typeface="+mn-lt"/>
                <a:cs typeface="+mn-lt"/>
              </a:rPr>
              <a:t>In </a:t>
            </a:r>
            <a:r>
              <a:rPr lang="da-DK" dirty="0" err="1">
                <a:latin typeface="Calibri Light"/>
                <a:ea typeface="+mn-lt"/>
                <a:cs typeface="+mn-lt"/>
              </a:rPr>
              <a:t>this</a:t>
            </a:r>
            <a:r>
              <a:rPr lang="da-DK" dirty="0">
                <a:latin typeface="Calibri Light"/>
                <a:ea typeface="+mn-lt"/>
                <a:cs typeface="+mn-lt"/>
              </a:rPr>
              <a:t> </a:t>
            </a:r>
            <a:r>
              <a:rPr lang="da-DK" dirty="0" err="1">
                <a:latin typeface="Calibri Light"/>
                <a:ea typeface="+mn-lt"/>
                <a:cs typeface="+mn-lt"/>
              </a:rPr>
              <a:t>text</a:t>
            </a:r>
            <a:r>
              <a:rPr lang="da-DK" dirty="0">
                <a:latin typeface="Calibri Light"/>
                <a:ea typeface="+mn-lt"/>
                <a:cs typeface="+mn-lt"/>
              </a:rPr>
              <a:t> </a:t>
            </a:r>
            <a:r>
              <a:rPr lang="da-DK" dirty="0" err="1">
                <a:latin typeface="Calibri Light"/>
                <a:ea typeface="+mn-lt"/>
                <a:cs typeface="+mn-lt"/>
              </a:rPr>
              <a:t>box</a:t>
            </a:r>
            <a:r>
              <a:rPr lang="da-DK" dirty="0">
                <a:latin typeface="Calibri Light"/>
                <a:ea typeface="+mn-lt"/>
                <a:cs typeface="+mn-lt"/>
              </a:rPr>
              <a:t>, </a:t>
            </a:r>
            <a:r>
              <a:rPr lang="da-DK" dirty="0" err="1">
                <a:latin typeface="Calibri Light"/>
                <a:ea typeface="+mn-lt"/>
                <a:cs typeface="+mn-lt"/>
              </a:rPr>
              <a:t>let's</a:t>
            </a:r>
            <a:r>
              <a:rPr lang="da-DK" dirty="0">
                <a:latin typeface="Calibri Light"/>
                <a:ea typeface="+mn-lt"/>
                <a:cs typeface="+mn-lt"/>
              </a:rPr>
              <a:t> </a:t>
            </a:r>
            <a:r>
              <a:rPr lang="da-DK" dirty="0" err="1">
                <a:latin typeface="Calibri Light"/>
                <a:ea typeface="+mn-lt"/>
                <a:cs typeface="+mn-lt"/>
              </a:rPr>
              <a:t>describe</a:t>
            </a:r>
            <a:r>
              <a:rPr lang="da-DK" dirty="0">
                <a:latin typeface="Calibri Light"/>
                <a:ea typeface="+mn-lt"/>
                <a:cs typeface="+mn-lt"/>
              </a:rPr>
              <a:t> </a:t>
            </a:r>
            <a:r>
              <a:rPr lang="da-DK" dirty="0" err="1">
                <a:latin typeface="Calibri Light"/>
                <a:ea typeface="+mn-lt"/>
                <a:cs typeface="+mn-lt"/>
              </a:rPr>
              <a:t>what</a:t>
            </a:r>
            <a:r>
              <a:rPr lang="da-DK" dirty="0">
                <a:latin typeface="Calibri Light"/>
                <a:ea typeface="+mn-lt"/>
                <a:cs typeface="+mn-lt"/>
              </a:rPr>
              <a:t> </a:t>
            </a:r>
            <a:r>
              <a:rPr lang="da-DK" dirty="0" err="1">
                <a:latin typeface="Calibri Light"/>
                <a:ea typeface="+mn-lt"/>
                <a:cs typeface="+mn-lt"/>
              </a:rPr>
              <a:t>work</a:t>
            </a:r>
            <a:r>
              <a:rPr lang="da-DK" dirty="0">
                <a:latin typeface="Calibri Light"/>
                <a:ea typeface="+mn-lt"/>
                <a:cs typeface="+mn-lt"/>
              </a:rPr>
              <a:t> </a:t>
            </a:r>
            <a:r>
              <a:rPr lang="da-DK" dirty="0" err="1">
                <a:latin typeface="Calibri Light"/>
                <a:ea typeface="+mn-lt"/>
                <a:cs typeface="+mn-lt"/>
              </a:rPr>
              <a:t>your</a:t>
            </a:r>
            <a:r>
              <a:rPr lang="da-DK" dirty="0">
                <a:latin typeface="Calibri Light"/>
                <a:ea typeface="+mn-lt"/>
                <a:cs typeface="+mn-lt"/>
              </a:rPr>
              <a:t> WP has </a:t>
            </a:r>
            <a:r>
              <a:rPr lang="da-DK" dirty="0" err="1">
                <a:latin typeface="Calibri Light"/>
                <a:ea typeface="+mn-lt"/>
                <a:cs typeface="+mn-lt"/>
              </a:rPr>
              <a:t>collectively</a:t>
            </a:r>
            <a:r>
              <a:rPr lang="da-DK" dirty="0">
                <a:latin typeface="Calibri Light"/>
                <a:ea typeface="+mn-lt"/>
                <a:cs typeface="+mn-lt"/>
              </a:rPr>
              <a:t> </a:t>
            </a:r>
            <a:r>
              <a:rPr lang="da-DK" dirty="0" err="1">
                <a:latin typeface="Calibri Light"/>
                <a:ea typeface="+mn-lt"/>
                <a:cs typeface="+mn-lt"/>
              </a:rPr>
              <a:t>carried</a:t>
            </a:r>
            <a:r>
              <a:rPr lang="da-DK" dirty="0">
                <a:latin typeface="Calibri Light"/>
                <a:ea typeface="+mn-lt"/>
                <a:cs typeface="+mn-lt"/>
              </a:rPr>
              <a:t> out </a:t>
            </a:r>
            <a:r>
              <a:rPr lang="da-DK" dirty="0" err="1">
                <a:latin typeface="Calibri Light"/>
                <a:ea typeface="+mn-lt"/>
                <a:cs typeface="+mn-lt"/>
              </a:rPr>
              <a:t>this</a:t>
            </a:r>
            <a:r>
              <a:rPr lang="da-DK" dirty="0">
                <a:latin typeface="Calibri Light"/>
                <a:ea typeface="+mn-lt"/>
                <a:cs typeface="+mn-lt"/>
              </a:rPr>
              <a:t> </a:t>
            </a:r>
            <a:r>
              <a:rPr lang="da-DK" dirty="0" err="1">
                <a:latin typeface="Calibri Light"/>
                <a:ea typeface="+mn-lt"/>
                <a:cs typeface="+mn-lt"/>
              </a:rPr>
              <a:t>month</a:t>
            </a:r>
            <a:r>
              <a:rPr lang="da-DK" dirty="0">
                <a:latin typeface="Calibri Light"/>
                <a:ea typeface="+mn-lt"/>
                <a:cs typeface="+mn-lt"/>
              </a:rPr>
              <a:t> per </a:t>
            </a:r>
            <a:r>
              <a:rPr lang="da-DK" dirty="0" err="1">
                <a:latin typeface="Calibri Light"/>
                <a:ea typeface="+mn-lt"/>
                <a:cs typeface="+mn-lt"/>
              </a:rPr>
              <a:t>task</a:t>
            </a:r>
            <a:r>
              <a:rPr lang="da-DK" dirty="0">
                <a:latin typeface="Calibri Light"/>
                <a:ea typeface="+mn-lt"/>
                <a:cs typeface="+mn-lt"/>
              </a:rPr>
              <a:t>!</a:t>
            </a:r>
          </a:p>
          <a:p>
            <a:endParaRPr lang="da-DK" dirty="0">
              <a:ea typeface="+mn-lt"/>
              <a:cs typeface="+mn-lt"/>
            </a:endParaRPr>
          </a:p>
        </p:txBody>
      </p:sp>
      <p:sp useBgFill="1">
        <p:nvSpPr>
          <p:cNvPr id="6" name="Title 1">
            <a:extLst>
              <a:ext uri="{FF2B5EF4-FFF2-40B4-BE49-F238E27FC236}">
                <a16:creationId xmlns:a16="http://schemas.microsoft.com/office/drawing/2014/main" id="{837D9B4C-BE8C-F346-81D8-4698CA069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862" y="1661598"/>
            <a:ext cx="7338315" cy="491553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/>
          <a:p>
            <a:r>
              <a:rPr lang="en-GB" sz="2800" b="1">
                <a:solidFill>
                  <a:srgbClr val="043F71"/>
                </a:solidFill>
                <a:latin typeface="Calibri"/>
                <a:ea typeface="+mj-lt"/>
                <a:cs typeface="+mj-lt"/>
              </a:rPr>
              <a:t>Click to edit Master title style</a:t>
            </a:r>
            <a:endParaRPr lang="da-DK" sz="2800" b="1" dirty="0">
              <a:solidFill>
                <a:srgbClr val="043F71"/>
              </a:solidFill>
              <a:latin typeface="Calibri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580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F2E9030-815C-1B41-8773-0A172DAD6B4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642" y="185738"/>
            <a:ext cx="2338181" cy="1043831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8FF01-D3F0-9040-85F0-6A8DDE5316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E5E81-A1EC-0643-A187-86AED6CFC46C}" type="datetimeFigureOut">
              <a:rPr lang="en-DK" smtClean="0"/>
              <a:t>25/01/2025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830700-4C9C-A34D-B7D1-CDBF5E6027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707F5-459B-F246-BCBC-B0883B67A2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08A99-64F1-7941-8AAE-47301E969800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50148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4" r:id="rId4"/>
    <p:sldLayoutId id="2147483745" r:id="rId5"/>
    <p:sldLayoutId id="2147483746" r:id="rId6"/>
    <p:sldLayoutId id="2147483749" r:id="rId7"/>
    <p:sldLayoutId id="2147483750" r:id="rId8"/>
    <p:sldLayoutId id="214748373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31106" y="6138183"/>
            <a:ext cx="3412894" cy="5539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defTabSz="0"/>
            <a:r>
              <a:rPr lang="en-GB" sz="1000" dirty="0"/>
              <a:t>This project has received funding from The European Union's </a:t>
            </a:r>
          </a:p>
          <a:p>
            <a:pPr defTabSz="0"/>
            <a:r>
              <a:rPr lang="en-GB" sz="1000" dirty="0"/>
              <a:t>Horizon 2020 Research and Innovation Programme under </a:t>
            </a:r>
          </a:p>
          <a:p>
            <a:pPr defTabSz="0"/>
            <a:r>
              <a:rPr lang="en-GB" sz="1000" dirty="0"/>
              <a:t>Grant agreement 101017562.														</a:t>
            </a:r>
            <a:r>
              <a:rPr lang="en-US" sz="1000" dirty="0">
                <a:solidFill>
                  <a:schemeClr val="bg1"/>
                </a:solidFill>
              </a:rPr>
              <a:t>                                      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59B45E-8558-D141-BE81-15F858C5E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6" y="4724460"/>
            <a:ext cx="9049407" cy="1091628"/>
          </a:xfrm>
        </p:spPr>
        <p:txBody>
          <a:bodyPr>
            <a:noAutofit/>
          </a:bodyPr>
          <a:lstStyle/>
          <a:p>
            <a:r>
              <a:rPr lang="da-DK" sz="36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Handleplaner for Endometriose internationalt:</a:t>
            </a:r>
            <a:br>
              <a:rPr lang="da-DK" sz="36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r>
              <a:rPr lang="da-DK" sz="3600" b="1" dirty="0">
                <a:solidFill>
                  <a:srgbClr val="F0B721"/>
                </a:solidFill>
                <a:latin typeface="+mn-lt"/>
              </a:rPr>
              <a:t>Hvad giver mening for Danmark fremadrettet?</a:t>
            </a:r>
            <a:endParaRPr lang="da-DK" sz="2800" b="1" dirty="0">
              <a:solidFill>
                <a:srgbClr val="F0B72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257" y="6138183"/>
            <a:ext cx="897849" cy="600172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CD9CED42-AF76-4392-9A08-CD801F10A6AF}"/>
              </a:ext>
            </a:extLst>
          </p:cNvPr>
          <p:cNvSpPr txBox="1"/>
          <p:nvPr/>
        </p:nvSpPr>
        <p:spPr>
          <a:xfrm>
            <a:off x="176656" y="6092016"/>
            <a:ext cx="41459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H2020-SC1-DTH-2020-1: </a:t>
            </a:r>
            <a:r>
              <a:rPr lang="en-US" sz="1200" dirty="0">
                <a:ea typeface="+mn-lt"/>
                <a:cs typeface="+mn-lt"/>
              </a:rPr>
              <a:t>SC1-DTH-02-2020 </a:t>
            </a:r>
            <a:endParaRPr lang="da-DK" dirty="0"/>
          </a:p>
          <a:p>
            <a:r>
              <a:rPr lang="en-US" sz="1200" i="1" dirty="0">
                <a:ea typeface="+mn-lt"/>
                <a:cs typeface="+mn-lt"/>
              </a:rPr>
              <a:t>Personalised early risk prediction, prevention and intervention </a:t>
            </a:r>
            <a:endParaRPr lang="en-US" i="1" dirty="0">
              <a:ea typeface="+mn-lt"/>
              <a:cs typeface="+mn-lt"/>
            </a:endParaRPr>
          </a:p>
          <a:p>
            <a:r>
              <a:rPr lang="en-US" sz="1200" i="1" dirty="0">
                <a:ea typeface="+mn-lt"/>
                <a:cs typeface="+mn-lt"/>
              </a:rPr>
              <a:t>based on Artificial Intelligence and Big Data technologies</a:t>
            </a:r>
            <a:endParaRPr lang="en-US" i="1" dirty="0">
              <a:cs typeface="Calibri"/>
            </a:endParaRPr>
          </a:p>
        </p:txBody>
      </p:sp>
      <p:pic>
        <p:nvPicPr>
          <p:cNvPr id="10" name="Picture 9" descr="A person speaking into a microphone&#10;&#10;Description automatically generated with medium confidence">
            <a:extLst>
              <a:ext uri="{FF2B5EF4-FFF2-40B4-BE49-F238E27FC236}">
                <a16:creationId xmlns:a16="http://schemas.microsoft.com/office/drawing/2014/main" id="{B1315CA0-DE6F-B92A-946D-EBD684D010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7134"/>
            <a:ext cx="3664602" cy="2997565"/>
          </a:xfrm>
          <a:prstGeom prst="rect">
            <a:avLst/>
          </a:prstGeom>
        </p:spPr>
      </p:pic>
      <p:pic>
        <p:nvPicPr>
          <p:cNvPr id="7" name="Picture 6" descr="A group of women sitting at a table&#10;&#10;Description automatically generated">
            <a:extLst>
              <a:ext uri="{FF2B5EF4-FFF2-40B4-BE49-F238E27FC236}">
                <a16:creationId xmlns:a16="http://schemas.microsoft.com/office/drawing/2014/main" id="{88086301-3604-75AF-CB7E-79B782A3B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6922" y="1497133"/>
            <a:ext cx="3057078" cy="2997566"/>
          </a:xfrm>
          <a:prstGeom prst="rect">
            <a:avLst/>
          </a:prstGeom>
        </p:spPr>
      </p:pic>
      <p:pic>
        <p:nvPicPr>
          <p:cNvPr id="9" name="Picture 8" descr="A couple of women looking at a tablet&#10;&#10;Description automatically generated">
            <a:extLst>
              <a:ext uri="{FF2B5EF4-FFF2-40B4-BE49-F238E27FC236}">
                <a16:creationId xmlns:a16="http://schemas.microsoft.com/office/drawing/2014/main" id="{15F953BE-9774-C88E-09BA-0C2A456E93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02" y="1497133"/>
            <a:ext cx="2432558" cy="299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3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8" name="Picture 7" descr="A white paper with black text&#10;&#10;Description automatically generated">
            <a:extLst>
              <a:ext uri="{FF2B5EF4-FFF2-40B4-BE49-F238E27FC236}">
                <a16:creationId xmlns:a16="http://schemas.microsoft.com/office/drawing/2014/main" id="{F732C1E4-0FCE-5555-9A6F-86E792010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99" y="1237326"/>
            <a:ext cx="2827072" cy="2545616"/>
          </a:xfrm>
          <a:prstGeom prst="rect">
            <a:avLst/>
          </a:prstGeom>
        </p:spPr>
      </p:pic>
      <p:pic>
        <p:nvPicPr>
          <p:cNvPr id="10" name="Picture 9" descr="A screenshot of a voting form&#10;&#10;Description automatically generated">
            <a:extLst>
              <a:ext uri="{FF2B5EF4-FFF2-40B4-BE49-F238E27FC236}">
                <a16:creationId xmlns:a16="http://schemas.microsoft.com/office/drawing/2014/main" id="{2CBE7929-939D-8D2C-33CF-6F8A412D6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99" y="3876278"/>
            <a:ext cx="2827072" cy="2458051"/>
          </a:xfrm>
          <a:prstGeom prst="rect">
            <a:avLst/>
          </a:prstGeom>
        </p:spPr>
      </p:pic>
      <p:pic>
        <p:nvPicPr>
          <p:cNvPr id="11" name="Picture 10" descr="A close-up of a hand giving a coin to a person&#10;&#10;Description automatically generated">
            <a:extLst>
              <a:ext uri="{FF2B5EF4-FFF2-40B4-BE49-F238E27FC236}">
                <a16:creationId xmlns:a16="http://schemas.microsoft.com/office/drawing/2014/main" id="{65851F5B-CD91-4654-CE0A-7648E0543F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7333" y="1232411"/>
            <a:ext cx="3991688" cy="510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8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white graphic with icons on it&#10;&#10;Description automatically generated with medium confidence">
            <a:extLst>
              <a:ext uri="{FF2B5EF4-FFF2-40B4-BE49-F238E27FC236}">
                <a16:creationId xmlns:a16="http://schemas.microsoft.com/office/drawing/2014/main" id="{174CE0BE-CA1A-4A38-8B83-831D8EDD9D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/>
          <a:stretch/>
        </p:blipFill>
        <p:spPr>
          <a:xfrm>
            <a:off x="-1" y="1975104"/>
            <a:ext cx="9143999" cy="43763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182945"/>
            <a:ext cx="6096000" cy="903890"/>
          </a:xfrm>
        </p:spPr>
        <p:txBody>
          <a:bodyPr>
            <a:normAutofit fontScale="90000"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Handling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217C0D-6966-8FE5-262C-4742EA82EC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357124"/>
            <a:ext cx="9144000" cy="52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3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Valget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026" name="Picture 2" descr="Crossroads Woman Images – Browse 559,399 Stock Photos, Vectors, and Video |  Adobe Stock">
            <a:extLst>
              <a:ext uri="{FF2B5EF4-FFF2-40B4-BE49-F238E27FC236}">
                <a16:creationId xmlns:a16="http://schemas.microsoft.com/office/drawing/2014/main" id="{FB4A5596-3D11-EE53-C9C0-765553344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60044"/>
            <a:ext cx="6426215" cy="472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5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0" name="Picture 9" descr="A diagram of a person's health&#10;&#10;Description automatically generated">
            <a:extLst>
              <a:ext uri="{FF2B5EF4-FFF2-40B4-BE49-F238E27FC236}">
                <a16:creationId xmlns:a16="http://schemas.microsoft.com/office/drawing/2014/main" id="{C1967916-1126-E645-F02E-F6D4CD5236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09" y="1679022"/>
            <a:ext cx="4561752" cy="2647691"/>
          </a:xfrm>
          <a:prstGeom prst="rect">
            <a:avLst/>
          </a:prstGeom>
        </p:spPr>
      </p:pic>
      <p:pic>
        <p:nvPicPr>
          <p:cNvPr id="12" name="Picture 11" descr="A flag with a yellow ribbon&#10;&#10;Description automatically generated">
            <a:extLst>
              <a:ext uri="{FF2B5EF4-FFF2-40B4-BE49-F238E27FC236}">
                <a16:creationId xmlns:a16="http://schemas.microsoft.com/office/drawing/2014/main" id="{14BDC357-7D22-700F-3865-505DA02C29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10" y="4417355"/>
            <a:ext cx="2101355" cy="1397039"/>
          </a:xfrm>
          <a:prstGeom prst="rect">
            <a:avLst/>
          </a:prstGeom>
        </p:spPr>
      </p:pic>
      <p:pic>
        <p:nvPicPr>
          <p:cNvPr id="14" name="Picture 13" descr="A red and white flag with a yellow ribbon&#10;&#10;Description automatically generated">
            <a:extLst>
              <a:ext uri="{FF2B5EF4-FFF2-40B4-BE49-F238E27FC236}">
                <a16:creationId xmlns:a16="http://schemas.microsoft.com/office/drawing/2014/main" id="{F526780D-623C-3C3D-8D49-C5FB3035C2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792" y="4417355"/>
            <a:ext cx="2215442" cy="1397039"/>
          </a:xfrm>
          <a:prstGeom prst="rect">
            <a:avLst/>
          </a:prstGeom>
        </p:spPr>
      </p:pic>
      <p:pic>
        <p:nvPicPr>
          <p:cNvPr id="16" name="Picture 15" descr="A blue and white flag with a yellow ribbon&#10;&#10;Description automatically generated">
            <a:extLst>
              <a:ext uri="{FF2B5EF4-FFF2-40B4-BE49-F238E27FC236}">
                <a16:creationId xmlns:a16="http://schemas.microsoft.com/office/drawing/2014/main" id="{88C58EAF-5F1A-0C1B-949F-727A154DAE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845" y="4417355"/>
            <a:ext cx="1945036" cy="1397039"/>
          </a:xfrm>
          <a:prstGeom prst="rect">
            <a:avLst/>
          </a:prstGeom>
        </p:spPr>
      </p:pic>
      <p:pic>
        <p:nvPicPr>
          <p:cNvPr id="18" name="Picture 17" descr="A flag with a yellow ribbon&#10;&#10;Description automatically generated">
            <a:extLst>
              <a:ext uri="{FF2B5EF4-FFF2-40B4-BE49-F238E27FC236}">
                <a16:creationId xmlns:a16="http://schemas.microsoft.com/office/drawing/2014/main" id="{10CE20BD-2DB7-3A51-163E-934BBF174B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145" y="4421296"/>
            <a:ext cx="2789835" cy="1393098"/>
          </a:xfrm>
          <a:prstGeom prst="rect">
            <a:avLst/>
          </a:prstGeom>
        </p:spPr>
      </p:pic>
      <p:pic>
        <p:nvPicPr>
          <p:cNvPr id="19" name="Picture 18" descr="A pink and blue poster with a large building with a flag on top&#10;&#10;Description automatically generated">
            <a:extLst>
              <a:ext uri="{FF2B5EF4-FFF2-40B4-BE49-F238E27FC236}">
                <a16:creationId xmlns:a16="http://schemas.microsoft.com/office/drawing/2014/main" id="{0FFE9182-ED2A-8F88-7149-F5993A2ED9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93427"/>
            <a:ext cx="2361423" cy="262949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287F6CB-6A3B-012C-A268-65CD014B17A9}"/>
              </a:ext>
            </a:extLst>
          </p:cNvPr>
          <p:cNvSpPr txBox="1"/>
          <p:nvPr/>
        </p:nvSpPr>
        <p:spPr>
          <a:xfrm>
            <a:off x="1354892" y="1355175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2017 (117M DKK)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EDD262-0A8F-C199-8B58-006C25F4BE3F}"/>
              </a:ext>
            </a:extLst>
          </p:cNvPr>
          <p:cNvSpPr txBox="1"/>
          <p:nvPr/>
        </p:nvSpPr>
        <p:spPr>
          <a:xfrm>
            <a:off x="4338014" y="5814394"/>
            <a:ext cx="1713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2022 (17M DKK)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FD9947-7887-B4BC-4E2D-F60A41AC11BE}"/>
              </a:ext>
            </a:extLst>
          </p:cNvPr>
          <p:cNvSpPr txBox="1"/>
          <p:nvPr/>
        </p:nvSpPr>
        <p:spPr>
          <a:xfrm>
            <a:off x="2375258" y="5814394"/>
            <a:ext cx="1526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2021 (Ukendt)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AC374-2D83-5F13-8894-B3A987436432}"/>
              </a:ext>
            </a:extLst>
          </p:cNvPr>
          <p:cNvSpPr txBox="1"/>
          <p:nvPr/>
        </p:nvSpPr>
        <p:spPr>
          <a:xfrm>
            <a:off x="6964584" y="5814394"/>
            <a:ext cx="1526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2023 (Ukendt)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DF10C8-BFB2-C659-53AB-5EC0F38E7465}"/>
              </a:ext>
            </a:extLst>
          </p:cNvPr>
          <p:cNvSpPr txBox="1"/>
          <p:nvPr/>
        </p:nvSpPr>
        <p:spPr>
          <a:xfrm>
            <a:off x="126228" y="5814394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2021 (224M DKK)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CABEE7-EC5B-3A5C-9B39-967359A51966}"/>
              </a:ext>
            </a:extLst>
          </p:cNvPr>
          <p:cNvSpPr txBox="1"/>
          <p:nvPr/>
        </p:nvSpPr>
        <p:spPr>
          <a:xfrm>
            <a:off x="4989233" y="1355175"/>
            <a:ext cx="1526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2023 (Ukendt)</a:t>
            </a:r>
          </a:p>
        </p:txBody>
      </p:sp>
      <p:pic>
        <p:nvPicPr>
          <p:cNvPr id="28" name="Picture 27" descr="A group of girls smiling for a picture&#10;&#10;Description automatically generated">
            <a:extLst>
              <a:ext uri="{FF2B5EF4-FFF2-40B4-BE49-F238E27FC236}">
                <a16:creationId xmlns:a16="http://schemas.microsoft.com/office/drawing/2014/main" id="{E95DC163-B4DC-164A-A75C-C69FBE11F80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3422" y="1693427"/>
            <a:ext cx="2189558" cy="262949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68D3212-AF3D-3C21-75EE-FF34ED77C83C}"/>
              </a:ext>
            </a:extLst>
          </p:cNvPr>
          <p:cNvSpPr txBox="1"/>
          <p:nvPr/>
        </p:nvSpPr>
        <p:spPr>
          <a:xfrm>
            <a:off x="7264723" y="1355175"/>
            <a:ext cx="1526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D883FF"/>
                </a:solidFill>
              </a:rPr>
              <a:t>2023 (Ukendt)</a:t>
            </a:r>
          </a:p>
        </p:txBody>
      </p:sp>
    </p:spTree>
    <p:extLst>
      <p:ext uri="{BB962C8B-B14F-4D97-AF65-F5344CB8AC3E}">
        <p14:creationId xmlns:p14="http://schemas.microsoft.com/office/powerpoint/2010/main" val="163205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3" name="Picture 2" descr="A diagram of research and research&#10;&#10;Description automatically generated">
            <a:extLst>
              <a:ext uri="{FF2B5EF4-FFF2-40B4-BE49-F238E27FC236}">
                <a16:creationId xmlns:a16="http://schemas.microsoft.com/office/drawing/2014/main" id="{AD1AE21F-77C9-C676-5A75-4F810DF72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55" y="1418896"/>
            <a:ext cx="8552089" cy="48032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5F6028-00E3-16C4-6728-484F23A148BE}"/>
              </a:ext>
            </a:extLst>
          </p:cNvPr>
          <p:cNvSpPr txBox="1"/>
          <p:nvPr/>
        </p:nvSpPr>
        <p:spPr>
          <a:xfrm>
            <a:off x="6967728" y="1420472"/>
            <a:ext cx="188031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DK" sz="1700" dirty="0">
                <a:solidFill>
                  <a:srgbClr val="D883FF"/>
                </a:solidFill>
              </a:rPr>
              <a:t>2017: 17M DKK</a:t>
            </a:r>
          </a:p>
          <a:p>
            <a:pPr algn="r"/>
            <a:r>
              <a:rPr lang="en-DK" sz="1700" dirty="0">
                <a:solidFill>
                  <a:srgbClr val="D883FF"/>
                </a:solidFill>
              </a:rPr>
              <a:t>2021: 100M DKK</a:t>
            </a:r>
          </a:p>
        </p:txBody>
      </p:sp>
    </p:spTree>
    <p:extLst>
      <p:ext uri="{BB962C8B-B14F-4D97-AF65-F5344CB8AC3E}">
        <p14:creationId xmlns:p14="http://schemas.microsoft.com/office/powerpoint/2010/main" val="248057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4" descr="A blue rectangular sign with white text&#10;&#10;Description automatically generated">
            <a:extLst>
              <a:ext uri="{FF2B5EF4-FFF2-40B4-BE49-F238E27FC236}">
                <a16:creationId xmlns:a16="http://schemas.microsoft.com/office/drawing/2014/main" id="{7880AC99-5D7E-B5A7-6D93-4A2C25E1C9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3431" y="1751867"/>
            <a:ext cx="3510456" cy="3266251"/>
          </a:xfrm>
          <a:prstGeom prst="rect">
            <a:avLst/>
          </a:prstGeom>
        </p:spPr>
      </p:pic>
      <p:pic>
        <p:nvPicPr>
          <p:cNvPr id="2" name="Picture 1" descr="A flag with a yellow ribbon&#10;&#10;Description automatically generated">
            <a:extLst>
              <a:ext uri="{FF2B5EF4-FFF2-40B4-BE49-F238E27FC236}">
                <a16:creationId xmlns:a16="http://schemas.microsoft.com/office/drawing/2014/main" id="{C0941572-AA8B-24A4-E5DC-2697DA84BB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329" y="1820687"/>
            <a:ext cx="4674790" cy="31079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009BCA-E151-951F-0A2A-FA541DDC10D8}"/>
              </a:ext>
            </a:extLst>
          </p:cNvPr>
          <p:cNvSpPr txBox="1"/>
          <p:nvPr/>
        </p:nvSpPr>
        <p:spPr>
          <a:xfrm>
            <a:off x="338329" y="4928617"/>
            <a:ext cx="475487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900" dirty="0">
                <a:solidFill>
                  <a:srgbClr val="043F71"/>
                </a:solidFill>
                <a:effectLst/>
                <a:latin typeface="Helvetica" pitchFamily="2" charset="0"/>
              </a:rPr>
              <a:t>18 målsætninger, 152 forslag til handlinger</a:t>
            </a:r>
          </a:p>
        </p:txBody>
      </p:sp>
    </p:spTree>
    <p:extLst>
      <p:ext uri="{BB962C8B-B14F-4D97-AF65-F5344CB8AC3E}">
        <p14:creationId xmlns:p14="http://schemas.microsoft.com/office/powerpoint/2010/main" val="348421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4" descr="A blue rectangular sign with white text&#10;&#10;Description automatically generated">
            <a:extLst>
              <a:ext uri="{FF2B5EF4-FFF2-40B4-BE49-F238E27FC236}">
                <a16:creationId xmlns:a16="http://schemas.microsoft.com/office/drawing/2014/main" id="{7880AC99-5D7E-B5A7-6D93-4A2C25E1C9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55" y="1123411"/>
            <a:ext cx="3415862" cy="3178237"/>
          </a:xfrm>
          <a:prstGeom prst="rect">
            <a:avLst/>
          </a:prstGeom>
        </p:spPr>
      </p:pic>
      <p:pic>
        <p:nvPicPr>
          <p:cNvPr id="8" name="Picture 7" descr="A table of research papers&#10;&#10;Description automatically generated">
            <a:extLst>
              <a:ext uri="{FF2B5EF4-FFF2-40B4-BE49-F238E27FC236}">
                <a16:creationId xmlns:a16="http://schemas.microsoft.com/office/drawing/2014/main" id="{49793147-23CE-1D5A-F6C9-E6E3E6DD83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4245" y="1894307"/>
            <a:ext cx="4824248" cy="3923015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45D71B1-A0FB-6459-F13C-2676D6246F22}"/>
              </a:ext>
            </a:extLst>
          </p:cNvPr>
          <p:cNvCxnSpPr>
            <a:cxnSpLocks/>
          </p:cNvCxnSpPr>
          <p:nvPr/>
        </p:nvCxnSpPr>
        <p:spPr>
          <a:xfrm flipV="1">
            <a:off x="3524145" y="2788920"/>
            <a:ext cx="564380" cy="10058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062D984-32A8-6E6F-92D8-EACEE93D591D}"/>
              </a:ext>
            </a:extLst>
          </p:cNvPr>
          <p:cNvCxnSpPr>
            <a:cxnSpLocks/>
          </p:cNvCxnSpPr>
          <p:nvPr/>
        </p:nvCxnSpPr>
        <p:spPr>
          <a:xfrm>
            <a:off x="3478425" y="1699429"/>
            <a:ext cx="610100" cy="2766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3C23D9-6739-EA07-9619-CD209E820C64}"/>
              </a:ext>
            </a:extLst>
          </p:cNvPr>
          <p:cNvCxnSpPr>
            <a:cxnSpLocks/>
          </p:cNvCxnSpPr>
          <p:nvPr/>
        </p:nvCxnSpPr>
        <p:spPr>
          <a:xfrm>
            <a:off x="3524145" y="1397731"/>
            <a:ext cx="564380" cy="8169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1307C4D-6744-5C49-BDC1-B5A734ABA3F8}"/>
              </a:ext>
            </a:extLst>
          </p:cNvPr>
          <p:cNvCxnSpPr>
            <a:cxnSpLocks/>
          </p:cNvCxnSpPr>
          <p:nvPr/>
        </p:nvCxnSpPr>
        <p:spPr>
          <a:xfrm flipV="1">
            <a:off x="3524145" y="3547873"/>
            <a:ext cx="564380" cy="411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596EE2E0-328D-6CEB-2A37-324B67AD2346}"/>
              </a:ext>
            </a:extLst>
          </p:cNvPr>
          <p:cNvCxnSpPr>
            <a:cxnSpLocks/>
          </p:cNvCxnSpPr>
          <p:nvPr/>
        </p:nvCxnSpPr>
        <p:spPr>
          <a:xfrm>
            <a:off x="3524145" y="4096512"/>
            <a:ext cx="564380" cy="704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7909424-2F59-8971-6AC2-62DBEB3B158A}"/>
              </a:ext>
            </a:extLst>
          </p:cNvPr>
          <p:cNvCxnSpPr>
            <a:cxnSpLocks/>
          </p:cNvCxnSpPr>
          <p:nvPr/>
        </p:nvCxnSpPr>
        <p:spPr>
          <a:xfrm>
            <a:off x="3505857" y="1525747"/>
            <a:ext cx="628388" cy="1784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16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4" descr="A blue rectangular sign with white text&#10;&#10;Description automatically generated">
            <a:extLst>
              <a:ext uri="{FF2B5EF4-FFF2-40B4-BE49-F238E27FC236}">
                <a16:creationId xmlns:a16="http://schemas.microsoft.com/office/drawing/2014/main" id="{7880AC99-5D7E-B5A7-6D93-4A2C25E1C9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55" y="1123411"/>
            <a:ext cx="3415862" cy="317823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45D71B1-A0FB-6459-F13C-2676D6246F22}"/>
              </a:ext>
            </a:extLst>
          </p:cNvPr>
          <p:cNvCxnSpPr>
            <a:cxnSpLocks/>
          </p:cNvCxnSpPr>
          <p:nvPr/>
        </p:nvCxnSpPr>
        <p:spPr>
          <a:xfrm>
            <a:off x="3562170" y="3950408"/>
            <a:ext cx="704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0AE6F9DE-CFF5-4B96-D7E4-8F1C9646FF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2545" y="1284637"/>
            <a:ext cx="4379976" cy="1692539"/>
          </a:xfrm>
          <a:prstGeom prst="rect">
            <a:avLst/>
          </a:prstGeom>
        </p:spPr>
      </p:pic>
      <p:pic>
        <p:nvPicPr>
          <p:cNvPr id="9" name="Picture 8" descr="A screenshot of a medical information&#10;&#10;Description automatically generated">
            <a:extLst>
              <a:ext uri="{FF2B5EF4-FFF2-40B4-BE49-F238E27FC236}">
                <a16:creationId xmlns:a16="http://schemas.microsoft.com/office/drawing/2014/main" id="{6CAFF684-BD33-E934-C61B-047FF58285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965" y="3014259"/>
            <a:ext cx="4513012" cy="2177007"/>
          </a:xfrm>
          <a:prstGeom prst="rect">
            <a:avLst/>
          </a:prstGeom>
        </p:spPr>
      </p:pic>
      <p:pic>
        <p:nvPicPr>
          <p:cNvPr id="11" name="Picture 10" descr="A close-up of a text&#10;&#10;Description automatically generated">
            <a:extLst>
              <a:ext uri="{FF2B5EF4-FFF2-40B4-BE49-F238E27FC236}">
                <a16:creationId xmlns:a16="http://schemas.microsoft.com/office/drawing/2014/main" id="{2798A3DA-5E45-6986-4918-E4260B562B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964" y="5228349"/>
            <a:ext cx="4513013" cy="115607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497334B-E85B-98D6-607E-914FAA64652F}"/>
              </a:ext>
            </a:extLst>
          </p:cNvPr>
          <p:cNvCxnSpPr>
            <a:cxnSpLocks/>
          </p:cNvCxnSpPr>
          <p:nvPr/>
        </p:nvCxnSpPr>
        <p:spPr>
          <a:xfrm flipV="1">
            <a:off x="3659178" y="2267712"/>
            <a:ext cx="607706" cy="4418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C8B0A73-02D4-EC2C-3580-D0B2BA4A18D2}"/>
              </a:ext>
            </a:extLst>
          </p:cNvPr>
          <p:cNvCxnSpPr>
            <a:cxnSpLocks/>
          </p:cNvCxnSpPr>
          <p:nvPr/>
        </p:nvCxnSpPr>
        <p:spPr>
          <a:xfrm flipV="1">
            <a:off x="3562170" y="2709551"/>
            <a:ext cx="722794" cy="10075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02399B9-E7D2-A984-3200-68A73FDB89AD}"/>
              </a:ext>
            </a:extLst>
          </p:cNvPr>
          <p:cNvCxnSpPr>
            <a:cxnSpLocks/>
          </p:cNvCxnSpPr>
          <p:nvPr/>
        </p:nvCxnSpPr>
        <p:spPr>
          <a:xfrm>
            <a:off x="3562170" y="4118202"/>
            <a:ext cx="704714" cy="14376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C46523E-27DE-C5CC-5716-9C9F6AD0B85D}"/>
              </a:ext>
            </a:extLst>
          </p:cNvPr>
          <p:cNvCxnSpPr>
            <a:cxnSpLocks/>
          </p:cNvCxnSpPr>
          <p:nvPr/>
        </p:nvCxnSpPr>
        <p:spPr>
          <a:xfrm>
            <a:off x="3641098" y="2888443"/>
            <a:ext cx="643866" cy="6233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48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4" descr="A blue rectangular sign with white text&#10;&#10;Description automatically generated">
            <a:extLst>
              <a:ext uri="{FF2B5EF4-FFF2-40B4-BE49-F238E27FC236}">
                <a16:creationId xmlns:a16="http://schemas.microsoft.com/office/drawing/2014/main" id="{7880AC99-5D7E-B5A7-6D93-4A2C25E1C9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55" y="1123411"/>
            <a:ext cx="3415862" cy="317823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45D71B1-A0FB-6459-F13C-2676D6246F22}"/>
              </a:ext>
            </a:extLst>
          </p:cNvPr>
          <p:cNvCxnSpPr>
            <a:cxnSpLocks/>
          </p:cNvCxnSpPr>
          <p:nvPr/>
        </p:nvCxnSpPr>
        <p:spPr>
          <a:xfrm>
            <a:off x="3562170" y="3950408"/>
            <a:ext cx="704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C46523E-27DE-C5CC-5716-9C9F6AD0B85D}"/>
              </a:ext>
            </a:extLst>
          </p:cNvPr>
          <p:cNvCxnSpPr>
            <a:cxnSpLocks/>
          </p:cNvCxnSpPr>
          <p:nvPr/>
        </p:nvCxnSpPr>
        <p:spPr>
          <a:xfrm>
            <a:off x="3537355" y="2771599"/>
            <a:ext cx="711447" cy="900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close-up of a list of information&#10;&#10;Description automatically generated">
            <a:extLst>
              <a:ext uri="{FF2B5EF4-FFF2-40B4-BE49-F238E27FC236}">
                <a16:creationId xmlns:a16="http://schemas.microsoft.com/office/drawing/2014/main" id="{53D22ED8-462F-35F8-7B05-5E180E397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6883" y="2047768"/>
            <a:ext cx="4808633" cy="308145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D24A39E-5659-C8E9-AC42-5AF468591B92}"/>
              </a:ext>
            </a:extLst>
          </p:cNvPr>
          <p:cNvCxnSpPr>
            <a:cxnSpLocks/>
          </p:cNvCxnSpPr>
          <p:nvPr/>
        </p:nvCxnSpPr>
        <p:spPr>
          <a:xfrm>
            <a:off x="3537355" y="2141607"/>
            <a:ext cx="711447" cy="1198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2E29C13-F12E-A957-27CE-1BAC6E1BDB48}"/>
              </a:ext>
            </a:extLst>
          </p:cNvPr>
          <p:cNvCxnSpPr>
            <a:cxnSpLocks/>
          </p:cNvCxnSpPr>
          <p:nvPr/>
        </p:nvCxnSpPr>
        <p:spPr>
          <a:xfrm flipV="1">
            <a:off x="3555436" y="2923815"/>
            <a:ext cx="693366" cy="868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C172855-2D8C-6F07-B53C-AB67C90E7F59}"/>
              </a:ext>
            </a:extLst>
          </p:cNvPr>
          <p:cNvCxnSpPr>
            <a:cxnSpLocks/>
          </p:cNvCxnSpPr>
          <p:nvPr/>
        </p:nvCxnSpPr>
        <p:spPr>
          <a:xfrm>
            <a:off x="3562170" y="4123860"/>
            <a:ext cx="686632" cy="493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58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9" name="Picture 8" descr="A person standing on a paintbrush&#10;&#10;Description automatically generated">
            <a:extLst>
              <a:ext uri="{FF2B5EF4-FFF2-40B4-BE49-F238E27FC236}">
                <a16:creationId xmlns:a16="http://schemas.microsoft.com/office/drawing/2014/main" id="{F5F78DA6-5DEA-0C45-1514-A02BA5FF0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249" y="1320353"/>
            <a:ext cx="4069712" cy="4796668"/>
          </a:xfrm>
          <a:prstGeom prst="rect">
            <a:avLst/>
          </a:prstGeom>
        </p:spPr>
      </p:pic>
      <p:pic>
        <p:nvPicPr>
          <p:cNvPr id="12" name="Picture 11" descr="A person with short blonde hair&#10;&#10;Description automatically generated">
            <a:extLst>
              <a:ext uri="{FF2B5EF4-FFF2-40B4-BE49-F238E27FC236}">
                <a16:creationId xmlns:a16="http://schemas.microsoft.com/office/drawing/2014/main" id="{8ABFB416-29B4-A93B-E1BC-A0C7123D47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384" y="1320352"/>
            <a:ext cx="4561949" cy="479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14D9E9-63A8-8A4E-A150-2C92BA68DFC2}"/>
              </a:ext>
            </a:extLst>
          </p:cNvPr>
          <p:cNvSpPr txBox="1"/>
          <p:nvPr/>
        </p:nvSpPr>
        <p:spPr>
          <a:xfrm>
            <a:off x="157655" y="6415491"/>
            <a:ext cx="91440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K" sz="1700" dirty="0">
                <a:solidFill>
                  <a:srgbClr val="7030A0"/>
                </a:solidFill>
              </a:rPr>
              <a:t>#endometriosis   #female   #letsmakelifebetter   #1in10   #fempowerment   #findingendometriosis</a:t>
            </a:r>
          </a:p>
        </p:txBody>
      </p:sp>
      <p:sp useBgFill="1">
        <p:nvSpPr>
          <p:cNvPr id="4" name="Title 1">
            <a:extLst>
              <a:ext uri="{FF2B5EF4-FFF2-40B4-BE49-F238E27FC236}">
                <a16:creationId xmlns:a16="http://schemas.microsoft.com/office/drawing/2014/main" id="{FF3E5BAB-F282-35BC-786F-8C66892A7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9521"/>
            <a:ext cx="6096000" cy="903890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D883FF"/>
                </a:solidFill>
                <a:latin typeface="+mn-lt"/>
              </a:rPr>
              <a:t>Endometriose</a:t>
            </a:r>
            <a:r>
              <a:rPr lang="en-GB" sz="5400" b="1" dirty="0">
                <a:solidFill>
                  <a:srgbClr val="9437FF"/>
                </a:solidFill>
                <a:latin typeface="+mn-lt"/>
              </a:rPr>
              <a:t>Politik</a:t>
            </a:r>
            <a:endParaRPr lang="en-GB" sz="54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8" name="Picture 7" descr="A white paper with black text&#10;&#10;Description automatically generated">
            <a:extLst>
              <a:ext uri="{FF2B5EF4-FFF2-40B4-BE49-F238E27FC236}">
                <a16:creationId xmlns:a16="http://schemas.microsoft.com/office/drawing/2014/main" id="{F732C1E4-0FCE-5555-9A6F-86E792010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99" y="1237326"/>
            <a:ext cx="2827072" cy="2545616"/>
          </a:xfrm>
          <a:prstGeom prst="rect">
            <a:avLst/>
          </a:prstGeom>
        </p:spPr>
      </p:pic>
      <p:pic>
        <p:nvPicPr>
          <p:cNvPr id="10" name="Picture 9" descr="A screenshot of a voting form&#10;&#10;Description automatically generated">
            <a:extLst>
              <a:ext uri="{FF2B5EF4-FFF2-40B4-BE49-F238E27FC236}">
                <a16:creationId xmlns:a16="http://schemas.microsoft.com/office/drawing/2014/main" id="{2CBE7929-939D-8D2C-33CF-6F8A412D6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99" y="3876278"/>
            <a:ext cx="2827072" cy="245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8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AA65A837-D22E-A242-8B8B-28225CDDAE75}" vid="{218F04FF-B826-954E-B77B-FA2BB668A2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3906798F3A144192C101C8BFD39BB5" ma:contentTypeVersion="2" ma:contentTypeDescription="Create a new document." ma:contentTypeScope="" ma:versionID="7fab5ba13f561e7aa746c5f5bb034072">
  <xsd:schema xmlns:xsd="http://www.w3.org/2001/XMLSchema" xmlns:xs="http://www.w3.org/2001/XMLSchema" xmlns:p="http://schemas.microsoft.com/office/2006/metadata/properties" xmlns:ns2="4e47b73d-aed2-4829-88c9-aa293c906afc" targetNamespace="http://schemas.microsoft.com/office/2006/metadata/properties" ma:root="true" ma:fieldsID="4f838d85dac0f36974f8b664f783f35d" ns2:_="">
    <xsd:import namespace="4e47b73d-aed2-4829-88c9-aa293c906a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47b73d-aed2-4829-88c9-aa293c906a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F68421-BC53-473F-86D7-107D1C65AE7D}">
  <ds:schemaRefs>
    <ds:schemaRef ds:uri="4e47b73d-aed2-4829-88c9-aa293c906af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B263491-EE73-4082-82CC-4EC9B6FD4CF4}">
  <ds:schemaRefs>
    <ds:schemaRef ds:uri="28f59f03-6dd5-4228-bce1-123813a8b287"/>
    <ds:schemaRef ds:uri="949a8470-8d04-4b12-aca4-3277a435637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6C52B5E-2F3B-429B-946C-2C7CDDE136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Custom Design</Template>
  <TotalTime>1948</TotalTime>
  <Words>268</Words>
  <Application>Microsoft Macintosh PowerPoint</Application>
  <PresentationFormat>On-screen Show (4:3)</PresentationFormat>
  <Paragraphs>51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Helvetica</vt:lpstr>
      <vt:lpstr>Custom Design</vt:lpstr>
      <vt:lpstr>Handleplaner for Endometriose internationalt: Hvad giver mening for Danmark fremadrettet?</vt:lpstr>
      <vt:lpstr>EndometriosePolitik</vt:lpstr>
      <vt:lpstr>EndometriosePolitik</vt:lpstr>
      <vt:lpstr>EndometriosePolitik</vt:lpstr>
      <vt:lpstr>EndometriosePolitik</vt:lpstr>
      <vt:lpstr>EndometriosePolitik</vt:lpstr>
      <vt:lpstr>EndometriosePolitik</vt:lpstr>
      <vt:lpstr>EndometriosePolitik</vt:lpstr>
      <vt:lpstr>EndometriosePolitik</vt:lpstr>
      <vt:lpstr>EndometriosePolitik</vt:lpstr>
      <vt:lpstr>EndometrioseHandling</vt:lpstr>
      <vt:lpstr>EndometrioseValget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 LEADER MEETINGS FEMaLe WP Leader Report, 06 2021 </dc:title>
  <dc:creator>Ulrik Bak Kirk</dc:creator>
  <cp:lastModifiedBy>Ulrik Bak Kirk</cp:lastModifiedBy>
  <cp:revision>856</cp:revision>
  <cp:lastPrinted>2020-09-03T16:24:30Z</cp:lastPrinted>
  <dcterms:created xsi:type="dcterms:W3CDTF">2021-10-01T14:44:14Z</dcterms:created>
  <dcterms:modified xsi:type="dcterms:W3CDTF">2025-01-25T09:29:12Z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0x010100A53906798F3A144192C101C8BFD39BB5</vt:lpwstr>
  </property>
</Properties>
</file>