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10972800" cy="457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76" d="100"/>
          <a:sy n="176" d="100"/>
        </p:scale>
        <p:origin x="180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748242"/>
            <a:ext cx="8229600" cy="1591733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01359"/>
            <a:ext cx="8229600" cy="1103841"/>
          </a:xfrm>
        </p:spPr>
        <p:txBody>
          <a:bodyPr/>
          <a:lstStyle>
            <a:lvl1pPr marL="0" indent="0" algn="ctr">
              <a:buNone/>
              <a:defRPr sz="1600"/>
            </a:lvl1pPr>
            <a:lvl2pPr marL="304815" indent="0" algn="ctr">
              <a:buNone/>
              <a:defRPr sz="1333"/>
            </a:lvl2pPr>
            <a:lvl3pPr marL="609630" indent="0" algn="ctr">
              <a:buNone/>
              <a:defRPr sz="1200"/>
            </a:lvl3pPr>
            <a:lvl4pPr marL="914446" indent="0" algn="ctr">
              <a:buNone/>
              <a:defRPr sz="1067"/>
            </a:lvl4pPr>
            <a:lvl5pPr marL="1219261" indent="0" algn="ctr">
              <a:buNone/>
              <a:defRPr sz="1067"/>
            </a:lvl5pPr>
            <a:lvl6pPr marL="1524076" indent="0" algn="ctr">
              <a:buNone/>
              <a:defRPr sz="1067"/>
            </a:lvl6pPr>
            <a:lvl7pPr marL="1828891" indent="0" algn="ctr">
              <a:buNone/>
              <a:defRPr sz="1067"/>
            </a:lvl7pPr>
            <a:lvl8pPr marL="2133707" indent="0" algn="ctr">
              <a:buNone/>
              <a:defRPr sz="1067"/>
            </a:lvl8pPr>
            <a:lvl9pPr marL="2438522" indent="0" algn="ctr">
              <a:buNone/>
              <a:defRPr sz="106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D67F-9228-4D1B-A549-79D3048EE694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93BF-85E9-4D39-B53D-A0788731A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349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D67F-9228-4D1B-A549-79D3048EE694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93BF-85E9-4D39-B53D-A0788731A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209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243417"/>
            <a:ext cx="2366010" cy="387455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243417"/>
            <a:ext cx="6960870" cy="387455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D67F-9228-4D1B-A549-79D3048EE694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93BF-85E9-4D39-B53D-A0788731A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14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D67F-9228-4D1B-A549-79D3048EE694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93BF-85E9-4D39-B53D-A0788731A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35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139826"/>
            <a:ext cx="9464040" cy="19018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3059642"/>
            <a:ext cx="9464040" cy="100012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D67F-9228-4D1B-A549-79D3048EE694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93BF-85E9-4D39-B53D-A0788731A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798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217083"/>
            <a:ext cx="4663440" cy="290089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217083"/>
            <a:ext cx="4663440" cy="290089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D67F-9228-4D1B-A549-79D3048EE694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93BF-85E9-4D39-B53D-A0788731A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758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243417"/>
            <a:ext cx="9464040" cy="8837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120775"/>
            <a:ext cx="4642008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1670050"/>
            <a:ext cx="4642008" cy="245639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120775"/>
            <a:ext cx="4664869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1670050"/>
            <a:ext cx="4664869" cy="245639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D67F-9228-4D1B-A549-79D3048EE694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93BF-85E9-4D39-B53D-A0788731A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202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D67F-9228-4D1B-A549-79D3048EE694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93BF-85E9-4D39-B53D-A0788731A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2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D67F-9228-4D1B-A549-79D3048EE694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93BF-85E9-4D39-B53D-A0788731A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50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304800"/>
            <a:ext cx="3539013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658284"/>
            <a:ext cx="5554980" cy="3249083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1371600"/>
            <a:ext cx="3539013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D67F-9228-4D1B-A549-79D3048EE694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93BF-85E9-4D39-B53D-A0788731A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02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304800"/>
            <a:ext cx="3539013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658284"/>
            <a:ext cx="5554980" cy="3249083"/>
          </a:xfrm>
        </p:spPr>
        <p:txBody>
          <a:bodyPr anchor="t"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1371600"/>
            <a:ext cx="3539013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D67F-9228-4D1B-A549-79D3048EE694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193BF-85E9-4D39-B53D-A0788731A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330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243417"/>
            <a:ext cx="9464040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217083"/>
            <a:ext cx="9464040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4237567"/>
            <a:ext cx="246888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BD67F-9228-4D1B-A549-79D3048EE694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4237567"/>
            <a:ext cx="370332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4237567"/>
            <a:ext cx="246888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193BF-85E9-4D39-B53D-A0788731A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99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09630" rtl="0" eaLnBrk="1" latinLnBrk="0" hangingPunct="1">
        <a:lnSpc>
          <a:spcPct val="90000"/>
        </a:lnSpc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408" indent="-152408" algn="l" defTabSz="60963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550" t="15184" r="1809" b="1566"/>
          <a:stretch/>
        </p:blipFill>
        <p:spPr>
          <a:xfrm>
            <a:off x="6625992" y="3545220"/>
            <a:ext cx="1280160" cy="12753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232011" y="931677"/>
            <a:ext cx="1082412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40" dirty="0"/>
              <a:t>Input image</a:t>
            </a:r>
            <a:endParaRPr lang="en-US" sz="1440" dirty="0"/>
          </a:p>
        </p:txBody>
      </p:sp>
      <p:sp>
        <p:nvSpPr>
          <p:cNvPr id="12" name="TextBox 11"/>
          <p:cNvSpPr txBox="1"/>
          <p:nvPr/>
        </p:nvSpPr>
        <p:spPr>
          <a:xfrm>
            <a:off x="6776070" y="3249753"/>
            <a:ext cx="101341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40" dirty="0"/>
              <a:t>Label mask</a:t>
            </a:r>
            <a:endParaRPr lang="en-US" sz="1440" dirty="0"/>
          </a:p>
        </p:txBody>
      </p:sp>
      <p:sp>
        <p:nvSpPr>
          <p:cNvPr id="13" name="TextBox 12"/>
          <p:cNvSpPr txBox="1"/>
          <p:nvPr/>
        </p:nvSpPr>
        <p:spPr>
          <a:xfrm>
            <a:off x="6609163" y="-356720"/>
            <a:ext cx="131382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440" dirty="0"/>
              <a:t>Measurements</a:t>
            </a:r>
          </a:p>
          <a:p>
            <a:pPr algn="ctr"/>
            <a:r>
              <a:rPr lang="nl-NL" sz="1440" dirty="0"/>
              <a:t>table</a:t>
            </a:r>
            <a:endParaRPr lang="en-US" sz="1440" dirty="0"/>
          </a:p>
        </p:txBody>
      </p:sp>
      <p:sp>
        <p:nvSpPr>
          <p:cNvPr id="14" name="TextBox 13"/>
          <p:cNvSpPr txBox="1"/>
          <p:nvPr/>
        </p:nvSpPr>
        <p:spPr>
          <a:xfrm>
            <a:off x="6925570" y="1458666"/>
            <a:ext cx="71891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40" dirty="0"/>
              <a:t>ROI set</a:t>
            </a:r>
            <a:endParaRPr lang="en-US" sz="144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197656" y="2413877"/>
            <a:ext cx="111246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136619" y="1920563"/>
            <a:ext cx="1268232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40" dirty="0"/>
              <a:t>Image analysis</a:t>
            </a:r>
            <a:endParaRPr lang="en-US" sz="144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l="2034" t="14991" r="2064" b="1637"/>
          <a:stretch/>
        </p:blipFill>
        <p:spPr>
          <a:xfrm>
            <a:off x="1775862" y="1478284"/>
            <a:ext cx="1958742" cy="1944303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371113"/>
              </p:ext>
            </p:extLst>
          </p:nvPr>
        </p:nvGraphicFramePr>
        <p:xfrm>
          <a:off x="5803030" y="160343"/>
          <a:ext cx="2926080" cy="1066807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487680">
                  <a:extLst>
                    <a:ext uri="{9D8B030D-6E8A-4147-A177-3AD203B41FA5}">
                      <a16:colId xmlns:a16="http://schemas.microsoft.com/office/drawing/2014/main" val="3083052946"/>
                    </a:ext>
                  </a:extLst>
                </a:gridCol>
                <a:gridCol w="487680">
                  <a:extLst>
                    <a:ext uri="{9D8B030D-6E8A-4147-A177-3AD203B41FA5}">
                      <a16:colId xmlns:a16="http://schemas.microsoft.com/office/drawing/2014/main" val="2739335031"/>
                    </a:ext>
                  </a:extLst>
                </a:gridCol>
                <a:gridCol w="487680">
                  <a:extLst>
                    <a:ext uri="{9D8B030D-6E8A-4147-A177-3AD203B41FA5}">
                      <a16:colId xmlns:a16="http://schemas.microsoft.com/office/drawing/2014/main" val="3945957450"/>
                    </a:ext>
                  </a:extLst>
                </a:gridCol>
                <a:gridCol w="487680">
                  <a:extLst>
                    <a:ext uri="{9D8B030D-6E8A-4147-A177-3AD203B41FA5}">
                      <a16:colId xmlns:a16="http://schemas.microsoft.com/office/drawing/2014/main" val="3313824974"/>
                    </a:ext>
                  </a:extLst>
                </a:gridCol>
                <a:gridCol w="487680">
                  <a:extLst>
                    <a:ext uri="{9D8B030D-6E8A-4147-A177-3AD203B41FA5}">
                      <a16:colId xmlns:a16="http://schemas.microsoft.com/office/drawing/2014/main" val="2218882774"/>
                    </a:ext>
                  </a:extLst>
                </a:gridCol>
                <a:gridCol w="487680">
                  <a:extLst>
                    <a:ext uri="{9D8B030D-6E8A-4147-A177-3AD203B41FA5}">
                      <a16:colId xmlns:a16="http://schemas.microsoft.com/office/drawing/2014/main" val="1826050507"/>
                    </a:ext>
                  </a:extLst>
                </a:gridCol>
              </a:tblGrid>
              <a:tr h="15240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smtClean="0">
                          <a:effectLst/>
                        </a:rPr>
                        <a:t>Label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>
                          <a:effectLst/>
                        </a:rPr>
                        <a:t>Area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>
                          <a:effectLst/>
                        </a:rPr>
                        <a:t>X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>
                          <a:effectLst/>
                        </a:rPr>
                        <a:t>Y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>
                          <a:effectLst/>
                        </a:rPr>
                        <a:t>XM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effectLst/>
                        </a:rPr>
                        <a:t>YM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4985016"/>
                  </a:ext>
                </a:extLst>
              </a:tr>
              <a:tr h="15240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433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20.486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13.712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20.486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13.712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38829116"/>
                  </a:ext>
                </a:extLst>
              </a:tr>
              <a:tr h="15240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185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63.446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4.77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63.446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4.77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8208192"/>
                  </a:ext>
                </a:extLst>
              </a:tr>
              <a:tr h="15240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434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155.021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10.306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155.021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10.306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38871936"/>
                  </a:ext>
                </a:extLst>
              </a:tr>
              <a:tr h="15240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477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247.309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14.045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247.309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14.045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63997415"/>
                  </a:ext>
                </a:extLst>
              </a:tr>
              <a:tr h="15240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285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197.711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16.258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197.711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16.258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6698686"/>
                  </a:ext>
                </a:extLst>
              </a:tr>
              <a:tr h="15240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278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219.288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28.295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219.288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28.295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30783488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8064" y="1814011"/>
            <a:ext cx="1282867" cy="1272845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999725"/>
              </p:ext>
            </p:extLst>
          </p:nvPr>
        </p:nvGraphicFramePr>
        <p:xfrm>
          <a:off x="7320938" y="1917034"/>
          <a:ext cx="1898315" cy="106680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79663">
                  <a:extLst>
                    <a:ext uri="{9D8B030D-6E8A-4147-A177-3AD203B41FA5}">
                      <a16:colId xmlns:a16="http://schemas.microsoft.com/office/drawing/2014/main" val="1289619641"/>
                    </a:ext>
                  </a:extLst>
                </a:gridCol>
                <a:gridCol w="379663">
                  <a:extLst>
                    <a:ext uri="{9D8B030D-6E8A-4147-A177-3AD203B41FA5}">
                      <a16:colId xmlns:a16="http://schemas.microsoft.com/office/drawing/2014/main" val="1740638582"/>
                    </a:ext>
                  </a:extLst>
                </a:gridCol>
                <a:gridCol w="379663">
                  <a:extLst>
                    <a:ext uri="{9D8B030D-6E8A-4147-A177-3AD203B41FA5}">
                      <a16:colId xmlns:a16="http://schemas.microsoft.com/office/drawing/2014/main" val="1829621421"/>
                    </a:ext>
                  </a:extLst>
                </a:gridCol>
                <a:gridCol w="379663">
                  <a:extLst>
                    <a:ext uri="{9D8B030D-6E8A-4147-A177-3AD203B41FA5}">
                      <a16:colId xmlns:a16="http://schemas.microsoft.com/office/drawing/2014/main" val="2978194714"/>
                    </a:ext>
                  </a:extLst>
                </a:gridCol>
                <a:gridCol w="379663">
                  <a:extLst>
                    <a:ext uri="{9D8B030D-6E8A-4147-A177-3AD203B41FA5}">
                      <a16:colId xmlns:a16="http://schemas.microsoft.com/office/drawing/2014/main" val="2415292314"/>
                    </a:ext>
                  </a:extLst>
                </a:gridCol>
              </a:tblGrid>
              <a:tr h="15240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smtClean="0">
                          <a:effectLst/>
                        </a:rPr>
                        <a:t>ROI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effectLst/>
                        </a:rPr>
                        <a:t>X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effectLst/>
                        </a:rPr>
                        <a:t>Y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effectLst/>
                        </a:rPr>
                        <a:t>Width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effectLst/>
                        </a:rPr>
                        <a:t>Height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4230729"/>
                  </a:ext>
                </a:extLst>
              </a:tr>
              <a:tr h="152401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u="none" strike="noStrike" dirty="0">
                          <a:effectLst/>
                        </a:rPr>
                        <a:t>ROI 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32691593"/>
                  </a:ext>
                </a:extLst>
              </a:tr>
              <a:tr h="152401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u="none" strike="noStrike">
                          <a:effectLst/>
                        </a:rPr>
                        <a:t>ROI 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53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64948224"/>
                  </a:ext>
                </a:extLst>
              </a:tr>
              <a:tr h="152401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u="none" strike="noStrike">
                          <a:effectLst/>
                        </a:rPr>
                        <a:t>ROI 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144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494135564"/>
                  </a:ext>
                </a:extLst>
              </a:tr>
              <a:tr h="152401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u="none" strike="noStrike">
                          <a:effectLst/>
                        </a:rPr>
                        <a:t>ROI 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237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22990628"/>
                  </a:ext>
                </a:extLst>
              </a:tr>
              <a:tr h="152401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u="none" strike="noStrike">
                          <a:effectLst/>
                        </a:rPr>
                        <a:t>ROI 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189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86343194"/>
                  </a:ext>
                </a:extLst>
              </a:tr>
              <a:tr h="152401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u="none" strike="noStrike">
                          <a:effectLst/>
                        </a:rPr>
                        <a:t>ROI 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756652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5063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550" t="15184" r="1809" b="1566"/>
          <a:stretch/>
        </p:blipFill>
        <p:spPr>
          <a:xfrm>
            <a:off x="538506" y="1808889"/>
            <a:ext cx="1470364" cy="14648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221793" y="1279395"/>
            <a:ext cx="152445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40" dirty="0"/>
              <a:t>a) Label mask</a:t>
            </a:r>
            <a:endParaRPr lang="en-US" sz="1440" dirty="0"/>
          </a:p>
        </p:txBody>
      </p:sp>
      <p:sp>
        <p:nvSpPr>
          <p:cNvPr id="13" name="TextBox 12"/>
          <p:cNvSpPr txBox="1"/>
          <p:nvPr/>
        </p:nvSpPr>
        <p:spPr>
          <a:xfrm>
            <a:off x="2270696" y="1279395"/>
            <a:ext cx="218246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40" dirty="0"/>
              <a:t>b) Measurements table</a:t>
            </a:r>
            <a:endParaRPr lang="en-US" sz="1440" dirty="0"/>
          </a:p>
        </p:txBody>
      </p:sp>
      <p:sp>
        <p:nvSpPr>
          <p:cNvPr id="14" name="TextBox 13"/>
          <p:cNvSpPr txBox="1"/>
          <p:nvPr/>
        </p:nvSpPr>
        <p:spPr>
          <a:xfrm>
            <a:off x="5978498" y="1279395"/>
            <a:ext cx="1597053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40" dirty="0"/>
              <a:t>c) ROI set</a:t>
            </a:r>
            <a:endParaRPr lang="en-US" sz="144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319534"/>
              </p:ext>
            </p:extLst>
          </p:nvPr>
        </p:nvGraphicFramePr>
        <p:xfrm>
          <a:off x="2904489" y="1891174"/>
          <a:ext cx="2800690" cy="1240155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560138">
                  <a:extLst>
                    <a:ext uri="{9D8B030D-6E8A-4147-A177-3AD203B41FA5}">
                      <a16:colId xmlns:a16="http://schemas.microsoft.com/office/drawing/2014/main" val="3083052946"/>
                    </a:ext>
                  </a:extLst>
                </a:gridCol>
                <a:gridCol w="560138">
                  <a:extLst>
                    <a:ext uri="{9D8B030D-6E8A-4147-A177-3AD203B41FA5}">
                      <a16:colId xmlns:a16="http://schemas.microsoft.com/office/drawing/2014/main" val="2739335031"/>
                    </a:ext>
                  </a:extLst>
                </a:gridCol>
                <a:gridCol w="560138">
                  <a:extLst>
                    <a:ext uri="{9D8B030D-6E8A-4147-A177-3AD203B41FA5}">
                      <a16:colId xmlns:a16="http://schemas.microsoft.com/office/drawing/2014/main" val="3945957450"/>
                    </a:ext>
                  </a:extLst>
                </a:gridCol>
                <a:gridCol w="560138">
                  <a:extLst>
                    <a:ext uri="{9D8B030D-6E8A-4147-A177-3AD203B41FA5}">
                      <a16:colId xmlns:a16="http://schemas.microsoft.com/office/drawing/2014/main" val="3313824974"/>
                    </a:ext>
                  </a:extLst>
                </a:gridCol>
                <a:gridCol w="560138">
                  <a:extLst>
                    <a:ext uri="{9D8B030D-6E8A-4147-A177-3AD203B41FA5}">
                      <a16:colId xmlns:a16="http://schemas.microsoft.com/office/drawing/2014/main" val="2218882774"/>
                    </a:ext>
                  </a:extLst>
                </a:gridCol>
              </a:tblGrid>
              <a:tr h="1750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Label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Area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Perim.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4985016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865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118.326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128.923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44.272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38829116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116.811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42.165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208192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102.083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54.219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92.591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38871936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180.125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157.198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113.365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63997415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402</a:t>
                      </a:r>
                    </a:p>
                  </a:txBody>
                  <a:tcPr marL="9525" marR="9525" marT="9525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91.74</a:t>
                      </a:r>
                    </a:p>
                  </a:txBody>
                  <a:tcPr marL="9525" marR="9525" marT="9525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95.754</a:t>
                      </a:r>
                    </a:p>
                  </a:txBody>
                  <a:tcPr marL="9525" marR="9525" marT="9525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138.192</a:t>
                      </a:r>
                    </a:p>
                  </a:txBody>
                  <a:tcPr marL="9525" marR="9525" marT="9525" marB="0" anchor="b"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6698686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142.267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41.621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169.522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30783488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288347"/>
              </p:ext>
            </p:extLst>
          </p:nvPr>
        </p:nvGraphicFramePr>
        <p:xfrm>
          <a:off x="8264253" y="1906021"/>
          <a:ext cx="2180365" cy="122530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36073">
                  <a:extLst>
                    <a:ext uri="{9D8B030D-6E8A-4147-A177-3AD203B41FA5}">
                      <a16:colId xmlns:a16="http://schemas.microsoft.com/office/drawing/2014/main" val="1289619641"/>
                    </a:ext>
                  </a:extLst>
                </a:gridCol>
                <a:gridCol w="436073">
                  <a:extLst>
                    <a:ext uri="{9D8B030D-6E8A-4147-A177-3AD203B41FA5}">
                      <a16:colId xmlns:a16="http://schemas.microsoft.com/office/drawing/2014/main" val="1740638582"/>
                    </a:ext>
                  </a:extLst>
                </a:gridCol>
                <a:gridCol w="436073">
                  <a:extLst>
                    <a:ext uri="{9D8B030D-6E8A-4147-A177-3AD203B41FA5}">
                      <a16:colId xmlns:a16="http://schemas.microsoft.com/office/drawing/2014/main" val="1829621421"/>
                    </a:ext>
                  </a:extLst>
                </a:gridCol>
                <a:gridCol w="436073">
                  <a:extLst>
                    <a:ext uri="{9D8B030D-6E8A-4147-A177-3AD203B41FA5}">
                      <a16:colId xmlns:a16="http://schemas.microsoft.com/office/drawing/2014/main" val="2978194714"/>
                    </a:ext>
                  </a:extLst>
                </a:gridCol>
                <a:gridCol w="436073">
                  <a:extLst>
                    <a:ext uri="{9D8B030D-6E8A-4147-A177-3AD203B41FA5}">
                      <a16:colId xmlns:a16="http://schemas.microsoft.com/office/drawing/2014/main" val="2415292314"/>
                    </a:ext>
                  </a:extLst>
                </a:gridCol>
              </a:tblGrid>
              <a:tr h="17504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 smtClean="0">
                          <a:effectLst/>
                        </a:rPr>
                        <a:t>ROI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</a:rPr>
                        <a:t>X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</a:rPr>
                        <a:t>Y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</a:rPr>
                        <a:t>Width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</a:rPr>
                        <a:t>Height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4230729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 dirty="0">
                          <a:effectLst/>
                        </a:rPr>
                        <a:t>ROI 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32691593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ROI 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53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extLst>
                  <a:ext uri="{0D108BD9-81ED-4DB2-BD59-A6C34878D82A}">
                    <a16:rowId xmlns:a16="http://schemas.microsoft.com/office/drawing/2014/main" val="4264948224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ROI 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144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extLst>
                  <a:ext uri="{0D108BD9-81ED-4DB2-BD59-A6C34878D82A}">
                    <a16:rowId xmlns:a16="http://schemas.microsoft.com/office/drawing/2014/main" val="3494135564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ROI 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extLst>
                  <a:ext uri="{0D108BD9-81ED-4DB2-BD59-A6C34878D82A}">
                    <a16:rowId xmlns:a16="http://schemas.microsoft.com/office/drawing/2014/main" val="2422990628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ROI 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189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extLst>
                  <a:ext uri="{0D108BD9-81ED-4DB2-BD59-A6C34878D82A}">
                    <a16:rowId xmlns:a16="http://schemas.microsoft.com/office/drawing/2014/main" val="2386343194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000" u="none" strike="noStrike">
                          <a:effectLst/>
                        </a:rPr>
                        <a:t>ROI 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52" marR="8752" marT="8752" marB="0" anchor="b"/>
                </a:tc>
                <a:extLst>
                  <a:ext uri="{0D108BD9-81ED-4DB2-BD59-A6C34878D82A}">
                    <a16:rowId xmlns:a16="http://schemas.microsoft.com/office/drawing/2014/main" val="3975665249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644" y="1809787"/>
            <a:ext cx="1474560" cy="14630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63109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550" t="15184" r="1809" b="1566"/>
          <a:stretch/>
        </p:blipFill>
        <p:spPr>
          <a:xfrm>
            <a:off x="538506" y="1808889"/>
            <a:ext cx="1470364" cy="14648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221793" y="1279395"/>
            <a:ext cx="152445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40" dirty="0"/>
              <a:t>a) Label mask</a:t>
            </a:r>
            <a:endParaRPr lang="en-US" sz="1440" dirty="0"/>
          </a:p>
        </p:txBody>
      </p:sp>
      <p:sp>
        <p:nvSpPr>
          <p:cNvPr id="13" name="TextBox 12"/>
          <p:cNvSpPr txBox="1"/>
          <p:nvPr/>
        </p:nvSpPr>
        <p:spPr>
          <a:xfrm>
            <a:off x="2270696" y="1279395"/>
            <a:ext cx="218246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40" dirty="0"/>
              <a:t>b) Measurements table</a:t>
            </a:r>
            <a:endParaRPr lang="en-US" sz="1440" dirty="0"/>
          </a:p>
        </p:txBody>
      </p:sp>
      <p:sp>
        <p:nvSpPr>
          <p:cNvPr id="14" name="TextBox 13"/>
          <p:cNvSpPr txBox="1"/>
          <p:nvPr/>
        </p:nvSpPr>
        <p:spPr>
          <a:xfrm>
            <a:off x="5978498" y="1279395"/>
            <a:ext cx="1597053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40" dirty="0"/>
              <a:t>c) ROI set</a:t>
            </a:r>
            <a:endParaRPr lang="en-US" sz="144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319534"/>
              </p:ext>
            </p:extLst>
          </p:nvPr>
        </p:nvGraphicFramePr>
        <p:xfrm>
          <a:off x="2904489" y="1891174"/>
          <a:ext cx="2800690" cy="1240155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560138">
                  <a:extLst>
                    <a:ext uri="{9D8B030D-6E8A-4147-A177-3AD203B41FA5}">
                      <a16:colId xmlns:a16="http://schemas.microsoft.com/office/drawing/2014/main" val="3083052946"/>
                    </a:ext>
                  </a:extLst>
                </a:gridCol>
                <a:gridCol w="560138">
                  <a:extLst>
                    <a:ext uri="{9D8B030D-6E8A-4147-A177-3AD203B41FA5}">
                      <a16:colId xmlns:a16="http://schemas.microsoft.com/office/drawing/2014/main" val="2739335031"/>
                    </a:ext>
                  </a:extLst>
                </a:gridCol>
                <a:gridCol w="560138">
                  <a:extLst>
                    <a:ext uri="{9D8B030D-6E8A-4147-A177-3AD203B41FA5}">
                      <a16:colId xmlns:a16="http://schemas.microsoft.com/office/drawing/2014/main" val="3945957450"/>
                    </a:ext>
                  </a:extLst>
                </a:gridCol>
                <a:gridCol w="560138">
                  <a:extLst>
                    <a:ext uri="{9D8B030D-6E8A-4147-A177-3AD203B41FA5}">
                      <a16:colId xmlns:a16="http://schemas.microsoft.com/office/drawing/2014/main" val="3313824974"/>
                    </a:ext>
                  </a:extLst>
                </a:gridCol>
                <a:gridCol w="560138">
                  <a:extLst>
                    <a:ext uri="{9D8B030D-6E8A-4147-A177-3AD203B41FA5}">
                      <a16:colId xmlns:a16="http://schemas.microsoft.com/office/drawing/2014/main" val="2218882774"/>
                    </a:ext>
                  </a:extLst>
                </a:gridCol>
              </a:tblGrid>
              <a:tr h="1750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Label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Area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Perim.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4985016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865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118.326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128.923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44.272</a:t>
                      </a:r>
                    </a:p>
                  </a:txBody>
                  <a:tcPr marL="9525" marR="9525" marT="9525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38829116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116.811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42.165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208192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102.083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54.219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92.591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38871936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180.125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157.198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113.365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63997415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402</a:t>
                      </a:r>
                    </a:p>
                  </a:txBody>
                  <a:tcPr marL="9525" marR="9525" marT="9525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91.74</a:t>
                      </a:r>
                    </a:p>
                  </a:txBody>
                  <a:tcPr marL="9525" marR="9525" marT="9525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95.754</a:t>
                      </a:r>
                    </a:p>
                  </a:txBody>
                  <a:tcPr marL="9525" marR="9525" marT="9525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138.192</a:t>
                      </a:r>
                    </a:p>
                  </a:txBody>
                  <a:tcPr marL="9525" marR="9525" marT="9525" marB="0" anchor="b"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6698686"/>
                  </a:ext>
                </a:extLst>
              </a:tr>
              <a:tr h="175044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142.267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41.621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169.522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30783488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531143" y="1613032"/>
            <a:ext cx="1464837" cy="179643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1207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1923</TotalTime>
  <Words>230</Words>
  <Application>Microsoft Office PowerPoint</Application>
  <PresentationFormat>Custom</PresentationFormat>
  <Paragraphs>194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Anniek Stokkermans</dc:creator>
  <cp:lastModifiedBy>Anniek Stokkermans</cp:lastModifiedBy>
  <cp:revision>19</cp:revision>
  <dcterms:created xsi:type="dcterms:W3CDTF">2021-12-20T13:55:52Z</dcterms:created>
  <dcterms:modified xsi:type="dcterms:W3CDTF">2022-03-22T15:51:57Z</dcterms:modified>
</cp:coreProperties>
</file>