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68" r:id="rId2"/>
    <p:sldId id="269" r:id="rId3"/>
    <p:sldId id="270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4643"/>
  </p:normalViewPr>
  <p:slideViewPr>
    <p:cSldViewPr snapToGrid="0" snapToObjects="1">
      <p:cViewPr varScale="1">
        <p:scale>
          <a:sx n="68" d="100"/>
          <a:sy n="68" d="100"/>
        </p:scale>
        <p:origin x="52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D36230-90DE-6F4C-8B78-A9924F978F5D}" type="datetimeFigureOut">
              <a:rPr lang="de-DE" smtClean="0"/>
              <a:t>25.01.2021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9D827E-24E5-7B46-A8A2-D0C31D6FB46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06186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02" name="Google Shape;202;p1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/>
              <a:t>The meaning of gray values in images can be very different.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445669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DE"/>
              <a:t>Up to here for course 20200409 Fundamentals in Image Analysis 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7C9E7A-7A8D-924B-85BB-F95D9DCC71C8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38861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9334C5-9F95-8D4A-AD94-30D389E7C8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BE2464-1FDB-AB4B-81EA-F3A4671725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D9A24D-9A9D-2043-9855-D3720455D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CD4BF-54B3-0F4E-9049-C36E7AA64E59}" type="datetimeFigureOut">
              <a:rPr lang="de-DE" smtClean="0"/>
              <a:t>25.01.2021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7255F1-A546-5441-B248-0690DB812F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776232-89C8-1C45-8901-C9ECC10B1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386A4-B481-3B4F-9B1F-6AD4EC9A17E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8007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53323A-8098-E04B-9EF5-FC9A274D8E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5E23A06-FA44-B948-93D8-C29D86111C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DDC8D5-BA0E-CA4C-BDD9-FBAC29AE20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CD4BF-54B3-0F4E-9049-C36E7AA64E59}" type="datetimeFigureOut">
              <a:rPr lang="de-DE" smtClean="0"/>
              <a:t>25.01.2021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F5CF78-D62E-314B-AE3D-583A5856B7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B79E51-4018-8F49-AD77-1427AE25E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386A4-B481-3B4F-9B1F-6AD4EC9A17E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3147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66BA26D-7E7B-2349-A7F3-4A3DA785FE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36E5B0-59D8-A74F-B620-2505FDAFA2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663AEB-054F-8946-A138-4DF228405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CD4BF-54B3-0F4E-9049-C36E7AA64E59}" type="datetimeFigureOut">
              <a:rPr lang="de-DE" smtClean="0"/>
              <a:t>25.01.2021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2CA5-DD2C-D04F-8B94-D4908D072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0154C4-704C-7745-B51D-03444FDC6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386A4-B481-3B4F-9B1F-6AD4EC9A17E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6529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_AND_BODY" type="tx">
  <p:cSld name="TITLE_AND_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1" cy="7636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775" tIns="243775" rIns="243775" bIns="243775" anchor="t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1" cy="4555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775" tIns="243775" rIns="243775" bIns="243775" anchor="t" anchorCtr="0"/>
          <a:lstStyle>
            <a:lvl1pPr marL="228600" lvl="0" indent="-2667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●"/>
              <a:defRPr/>
            </a:lvl1pPr>
            <a:lvl2pPr marL="457200" lvl="1" indent="-2667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○"/>
              <a:defRPr/>
            </a:lvl2pPr>
            <a:lvl3pPr marL="685800" lvl="2" indent="-2667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■"/>
              <a:defRPr/>
            </a:lvl3pPr>
            <a:lvl4pPr marL="914400" lvl="3" indent="-2667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●"/>
              <a:defRPr/>
            </a:lvl4pPr>
            <a:lvl5pPr marL="1143000" lvl="4" indent="-2667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○"/>
              <a:defRPr/>
            </a:lvl5pPr>
            <a:lvl6pPr marL="1371600" lvl="5" indent="-2667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■"/>
              <a:defRPr/>
            </a:lvl6pPr>
            <a:lvl7pPr marL="1600200" lvl="6" indent="-2667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●"/>
              <a:defRPr/>
            </a:lvl7pPr>
            <a:lvl8pPr marL="1828800" lvl="7" indent="-2667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○"/>
              <a:defRPr/>
            </a:lvl8pPr>
            <a:lvl9pPr marL="2057400" lvl="8" indent="-2667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■"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11594419" y="6262398"/>
            <a:ext cx="433792" cy="435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775" tIns="243775" rIns="243775" bIns="243775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1300">
                <a:solidFill>
                  <a:srgbClr val="ADADAD"/>
                </a:solidFill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1300">
                <a:solidFill>
                  <a:srgbClr val="ADADAD"/>
                </a:solidFill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1300">
                <a:solidFill>
                  <a:srgbClr val="ADADAD"/>
                </a:solidFill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1300">
                <a:solidFill>
                  <a:srgbClr val="ADADAD"/>
                </a:solidFill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1300">
                <a:solidFill>
                  <a:srgbClr val="ADADAD"/>
                </a:solidFill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1300">
                <a:solidFill>
                  <a:srgbClr val="ADADAD"/>
                </a:solidFill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1300">
                <a:solidFill>
                  <a:srgbClr val="ADADAD"/>
                </a:solidFill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1300">
                <a:solidFill>
                  <a:srgbClr val="ADADAD"/>
                </a:solidFill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1300">
                <a:solidFill>
                  <a:srgbClr val="ADADAD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064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3C7DA-DF20-9040-95A6-DBD3AF7295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6040F7-0300-244C-901C-C3D9DDFAB6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6F7F7A-7C5F-8F40-B16E-2E7970701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CD4BF-54B3-0F4E-9049-C36E7AA64E59}" type="datetimeFigureOut">
              <a:rPr lang="de-DE" smtClean="0"/>
              <a:t>25.01.2021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350869-FF23-094D-8622-4ADE756A2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F8899F-9C41-D54F-A80E-5C9081766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386A4-B481-3B4F-9B1F-6AD4EC9A17E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0122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63E4C-86C7-DC4D-8479-0E51724A0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6DAE3F-7A7A-CE40-B391-32368D4274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7E3BE1-17F3-C04F-8DBB-F1964DF4AE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CD4BF-54B3-0F4E-9049-C36E7AA64E59}" type="datetimeFigureOut">
              <a:rPr lang="de-DE" smtClean="0"/>
              <a:t>25.01.2021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BF19F1-818C-EF40-88EB-10C3A38BB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D46494-5811-5E40-925A-43F2E290B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386A4-B481-3B4F-9B1F-6AD4EC9A17E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7937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6E553C-721D-DF44-AE66-1C83087AC3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72C6BA-167F-7244-97D3-C3AF615F07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59237D-D4F7-1A47-8F03-88996A4EAB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782365-F24E-F04B-9C6B-AA5DBD637E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CD4BF-54B3-0F4E-9049-C36E7AA64E59}" type="datetimeFigureOut">
              <a:rPr lang="de-DE" smtClean="0"/>
              <a:t>25.01.2021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B54552-225A-4746-8C1B-4FE6F5EC34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D82327-5054-C84F-BB73-1149D61DBD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386A4-B481-3B4F-9B1F-6AD4EC9A17E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8487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43AA77-7D52-7F4A-8B78-7BF7E8B16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AE96DE-60C3-B543-8032-B882F36925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D08454-5CEF-1F49-8C5F-3288F9EA06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0CDC786-C272-B145-A6EB-BB6D4D4778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BF7B39-8245-6445-81ED-E68BDA2D31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582195A-9B7D-F34C-9346-1E0AF240D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CD4BF-54B3-0F4E-9049-C36E7AA64E59}" type="datetimeFigureOut">
              <a:rPr lang="de-DE" smtClean="0"/>
              <a:t>25.01.2021</a:t>
            </a:fld>
            <a:endParaRPr lang="de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4C61761-255B-024C-A47F-ABB0ABDF87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968C0D-844D-4144-912C-866033960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386A4-B481-3B4F-9B1F-6AD4EC9A17E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0471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F1A2E-2D17-294C-BB62-69F680AEFF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998DB57-1D7B-6C4E-8464-F8B8A35E10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CD4BF-54B3-0F4E-9049-C36E7AA64E59}" type="datetimeFigureOut">
              <a:rPr lang="de-DE" smtClean="0"/>
              <a:t>25.01.2021</a:t>
            </a:fld>
            <a:endParaRPr lang="de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F02B9C-C2E4-5F4D-B9B3-9F41ED776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BCA896-3871-2F4A-A05A-518582E1E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386A4-B481-3B4F-9B1F-6AD4EC9A17E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0688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1B6FA0-FBE1-3941-86EA-6057027B33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CD4BF-54B3-0F4E-9049-C36E7AA64E59}" type="datetimeFigureOut">
              <a:rPr lang="de-DE" smtClean="0"/>
              <a:t>25.01.2021</a:t>
            </a:fld>
            <a:endParaRPr lang="de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7D6BED9-3C7F-5B4D-9CF9-685EEDF48F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3F628F-B13F-AB42-A548-30C2FC1AB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386A4-B481-3B4F-9B1F-6AD4EC9A17E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1403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117EF-7E25-7F47-AB89-3433DB18E1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A73800-6B32-0D41-AE0B-B4F6881A8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9FA350-7904-7046-93E8-BBFF7300D8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555A0F-2563-A149-B6E0-9AA7C0C5E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CD4BF-54B3-0F4E-9049-C36E7AA64E59}" type="datetimeFigureOut">
              <a:rPr lang="de-DE" smtClean="0"/>
              <a:t>25.01.2021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9EBC4A-753E-3C49-BEE8-469498FC4D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F4D330-B8CB-B645-9675-0C9F7D332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386A4-B481-3B4F-9B1F-6AD4EC9A17E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9207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53FDC9-6224-3E42-ACC9-F66EEF34DE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2B59AB-F487-4145-A8C7-4255D4744AD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7C62D5-3BF3-6C4D-A0A5-F538E46168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B18968-27F6-0D4D-B15F-566C06B50D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CD4BF-54B3-0F4E-9049-C36E7AA64E59}" type="datetimeFigureOut">
              <a:rPr lang="de-DE" smtClean="0"/>
              <a:t>25.01.2021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220B7C-7097-E941-BB6A-CA56AC971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3E385B-2F00-1F49-96FF-051D80FA8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386A4-B481-3B4F-9B1F-6AD4EC9A17E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3880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EAFF1F6-45D8-CC4A-9294-6AE0EA9521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2FB159-E473-204D-82AB-07CB62E8CA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30CAEE-0C25-4841-9AA0-5000F35B59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7CD4BF-54B3-0F4E-9049-C36E7AA64E59}" type="datetimeFigureOut">
              <a:rPr lang="de-DE" smtClean="0"/>
              <a:t>25.01.2021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8AEA36-9D43-E747-AFC0-68F0C9FCD9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88D160-1622-E149-9A21-43E88EB6FA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A386A4-B481-3B4F-9B1F-6AD4EC9A17E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4657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4"/>
          <p:cNvSpPr txBox="1">
            <a:spLocks noGrp="1"/>
          </p:cNvSpPr>
          <p:nvPr>
            <p:ph type="title"/>
          </p:nvPr>
        </p:nvSpPr>
        <p:spPr>
          <a:xfrm>
            <a:off x="1633045" y="76460"/>
            <a:ext cx="9205650" cy="76365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888" tIns="121888" rIns="121888" bIns="121888" rtlCol="0" anchor="t" anchorCtr="0">
            <a:noAutofit/>
          </a:bodyPr>
          <a:lstStyle/>
          <a:p>
            <a:pPr algn="ctr">
              <a:buSzPts val="5800"/>
            </a:pPr>
            <a:r>
              <a:rPr lang="en-US" sz="3600" dirty="0">
                <a:solidFill>
                  <a:srgbClr val="93C47D"/>
                </a:solidFill>
              </a:rPr>
              <a:t>Connected Components</a:t>
            </a:r>
            <a:endParaRPr sz="3600" dirty="0">
              <a:solidFill>
                <a:srgbClr val="93C47D"/>
              </a:solidFill>
            </a:endParaRPr>
          </a:p>
        </p:txBody>
      </p:sp>
      <p:pic>
        <p:nvPicPr>
          <p:cNvPr id="205" name="Google Shape;205;p24" descr="Google Shape;203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853813" y="1884245"/>
            <a:ext cx="2056576" cy="207777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p24" descr="Google Shape;205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860103" y="4182829"/>
            <a:ext cx="2052635" cy="114947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8" name="Google Shape;208;p24"/>
          <p:cNvGrpSpPr/>
          <p:nvPr/>
        </p:nvGrpSpPr>
        <p:grpSpPr>
          <a:xfrm>
            <a:off x="7515871" y="1910913"/>
            <a:ext cx="2056576" cy="2077778"/>
            <a:chOff x="0" y="0"/>
            <a:chExt cx="3692719" cy="3626256"/>
          </a:xfrm>
        </p:grpSpPr>
        <p:pic>
          <p:nvPicPr>
            <p:cNvPr id="209" name="Google Shape;209;p24" descr="Google Shape;206;p24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0" y="0"/>
              <a:ext cx="3692719" cy="362625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0" name="Google Shape;210;p24"/>
            <p:cNvSpPr txBox="1"/>
            <p:nvPr/>
          </p:nvSpPr>
          <p:spPr>
            <a:xfrm>
              <a:off x="471882" y="785983"/>
              <a:ext cx="698100" cy="850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0925" tIns="60925" rIns="60925" bIns="60925" anchor="t" anchorCtr="0">
              <a:noAutofit/>
            </a:bodyPr>
            <a:lstStyle/>
            <a:p>
              <a:pPr>
                <a:buClr>
                  <a:srgbClr val="FFFFFF"/>
                </a:buClr>
                <a:buSzPts val="6400"/>
              </a:pPr>
              <a:r>
                <a:rPr lang="en-US" sz="32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 sz="900"/>
            </a:p>
          </p:txBody>
        </p:sp>
        <p:sp>
          <p:nvSpPr>
            <p:cNvPr id="211" name="Google Shape;211;p24"/>
            <p:cNvSpPr txBox="1"/>
            <p:nvPr/>
          </p:nvSpPr>
          <p:spPr>
            <a:xfrm>
              <a:off x="2274479" y="1215012"/>
              <a:ext cx="698156" cy="103248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0925" tIns="60925" rIns="60925" bIns="60925" anchor="t" anchorCtr="0">
              <a:noAutofit/>
            </a:bodyPr>
            <a:lstStyle/>
            <a:p>
              <a:pPr>
                <a:buClr>
                  <a:srgbClr val="FFFFFF"/>
                </a:buClr>
                <a:buSzPts val="6400"/>
              </a:pPr>
              <a:r>
                <a:rPr lang="en-US" sz="32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2</a:t>
              </a:r>
              <a:endParaRPr sz="900"/>
            </a:p>
          </p:txBody>
        </p:sp>
      </p:grpSp>
      <p:pic>
        <p:nvPicPr>
          <p:cNvPr id="213" name="Google Shape;213;p24" descr="Google Shape;207;p2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548868" y="4182829"/>
            <a:ext cx="2023579" cy="1149476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p24"/>
          <p:cNvSpPr/>
          <p:nvPr/>
        </p:nvSpPr>
        <p:spPr>
          <a:xfrm>
            <a:off x="5209930" y="2334577"/>
            <a:ext cx="2006400" cy="1230450"/>
          </a:xfrm>
          <a:prstGeom prst="roundRect">
            <a:avLst>
              <a:gd name="adj" fmla="val 16667"/>
            </a:avLst>
          </a:prstGeom>
          <a:solidFill>
            <a:srgbClr val="ADADAD"/>
          </a:solidFill>
          <a:ln w="25400" cap="flat" cmpd="sng">
            <a:solidFill>
              <a:srgbClr val="30303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>
              <a:buClr>
                <a:srgbClr val="000000"/>
              </a:buClr>
              <a:buSzPts val="4800"/>
            </a:pPr>
            <a:r>
              <a:rPr lang="en-US" sz="2000" dirty="0"/>
              <a:t>connected component analysis</a:t>
            </a:r>
            <a:endParaRPr sz="20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004776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A849C99-188F-0644-B372-2A2456A22563}"/>
              </a:ext>
            </a:extLst>
          </p:cNvPr>
          <p:cNvSpPr txBox="1"/>
          <p:nvPr/>
        </p:nvSpPr>
        <p:spPr>
          <a:xfrm>
            <a:off x="711200" y="4850531"/>
            <a:ext cx="9876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/>
              <a:t>1 Pixel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D0F1530-C24E-CD42-A617-B86A0F4CFD3C}"/>
              </a:ext>
            </a:extLst>
          </p:cNvPr>
          <p:cNvSpPr/>
          <p:nvPr/>
        </p:nvSpPr>
        <p:spPr>
          <a:xfrm>
            <a:off x="673034" y="3280723"/>
            <a:ext cx="1218395" cy="12183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86DB05D-B07A-4442-9044-ED00918557EE}"/>
              </a:ext>
            </a:extLst>
          </p:cNvPr>
          <p:cNvSpPr/>
          <p:nvPr/>
        </p:nvSpPr>
        <p:spPr>
          <a:xfrm>
            <a:off x="4901166" y="3280722"/>
            <a:ext cx="1218395" cy="12183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A81ED885-D662-FB4F-817F-6926C84B796D}"/>
              </a:ext>
            </a:extLst>
          </p:cNvPr>
          <p:cNvSpPr/>
          <p:nvPr/>
        </p:nvSpPr>
        <p:spPr>
          <a:xfrm>
            <a:off x="4901166" y="2062327"/>
            <a:ext cx="1218395" cy="1218395"/>
          </a:xfrm>
          <a:prstGeom prst="rect">
            <a:avLst/>
          </a:prstGeom>
          <a:solidFill>
            <a:schemeClr val="accent4">
              <a:lumMod val="60000"/>
              <a:lumOff val="40000"/>
              <a:alpha val="58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475A1C57-98F9-9549-971A-667A0FFCEFBF}"/>
              </a:ext>
            </a:extLst>
          </p:cNvPr>
          <p:cNvSpPr/>
          <p:nvPr/>
        </p:nvSpPr>
        <p:spPr>
          <a:xfrm>
            <a:off x="3682770" y="3275045"/>
            <a:ext cx="1218395" cy="1218395"/>
          </a:xfrm>
          <a:prstGeom prst="rect">
            <a:avLst/>
          </a:prstGeom>
          <a:solidFill>
            <a:schemeClr val="accent4">
              <a:lumMod val="60000"/>
              <a:lumOff val="40000"/>
              <a:alpha val="58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0B8867D2-4D88-144C-9F49-EE53A6362D31}"/>
              </a:ext>
            </a:extLst>
          </p:cNvPr>
          <p:cNvSpPr/>
          <p:nvPr/>
        </p:nvSpPr>
        <p:spPr>
          <a:xfrm>
            <a:off x="4901166" y="4499116"/>
            <a:ext cx="1218395" cy="1218395"/>
          </a:xfrm>
          <a:prstGeom prst="rect">
            <a:avLst/>
          </a:prstGeom>
          <a:solidFill>
            <a:schemeClr val="accent4">
              <a:lumMod val="60000"/>
              <a:lumOff val="40000"/>
              <a:alpha val="58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D92DD63D-305B-404A-8B87-E6473579F0AA}"/>
              </a:ext>
            </a:extLst>
          </p:cNvPr>
          <p:cNvSpPr/>
          <p:nvPr/>
        </p:nvSpPr>
        <p:spPr>
          <a:xfrm>
            <a:off x="6119561" y="3286398"/>
            <a:ext cx="1218395" cy="1218395"/>
          </a:xfrm>
          <a:prstGeom prst="rect">
            <a:avLst/>
          </a:prstGeom>
          <a:solidFill>
            <a:schemeClr val="accent4">
              <a:lumMod val="60000"/>
              <a:lumOff val="40000"/>
              <a:alpha val="58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5B27B4F4-FE33-404C-B9CB-252F70C0D1FC}"/>
              </a:ext>
            </a:extLst>
          </p:cNvPr>
          <p:cNvSpPr/>
          <p:nvPr/>
        </p:nvSpPr>
        <p:spPr>
          <a:xfrm>
            <a:off x="9412624" y="3280722"/>
            <a:ext cx="1218395" cy="12183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6DE3986-910E-3745-BFBF-E1A5D39ABF3A}"/>
              </a:ext>
            </a:extLst>
          </p:cNvPr>
          <p:cNvSpPr/>
          <p:nvPr/>
        </p:nvSpPr>
        <p:spPr>
          <a:xfrm>
            <a:off x="9412624" y="2062327"/>
            <a:ext cx="1218395" cy="1218395"/>
          </a:xfrm>
          <a:prstGeom prst="rect">
            <a:avLst/>
          </a:prstGeom>
          <a:solidFill>
            <a:schemeClr val="accent6">
              <a:lumMod val="40000"/>
              <a:lumOff val="60000"/>
              <a:alpha val="61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C584ACCB-5DC6-D847-92D0-0B832F9F17C6}"/>
              </a:ext>
            </a:extLst>
          </p:cNvPr>
          <p:cNvSpPr/>
          <p:nvPr/>
        </p:nvSpPr>
        <p:spPr>
          <a:xfrm>
            <a:off x="8194229" y="2062326"/>
            <a:ext cx="1218395" cy="1218395"/>
          </a:xfrm>
          <a:prstGeom prst="rect">
            <a:avLst/>
          </a:prstGeom>
          <a:solidFill>
            <a:schemeClr val="accent6">
              <a:lumMod val="40000"/>
              <a:lumOff val="60000"/>
              <a:alpha val="61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B257027F-979E-304F-AB2E-43D6C0646CE2}"/>
              </a:ext>
            </a:extLst>
          </p:cNvPr>
          <p:cNvSpPr/>
          <p:nvPr/>
        </p:nvSpPr>
        <p:spPr>
          <a:xfrm>
            <a:off x="8194228" y="3275045"/>
            <a:ext cx="1218395" cy="1218395"/>
          </a:xfrm>
          <a:prstGeom prst="rect">
            <a:avLst/>
          </a:prstGeom>
          <a:solidFill>
            <a:schemeClr val="accent6">
              <a:lumMod val="40000"/>
              <a:lumOff val="60000"/>
              <a:alpha val="61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29359A54-B227-0540-B3D5-BF93B4E3099F}"/>
              </a:ext>
            </a:extLst>
          </p:cNvPr>
          <p:cNvSpPr/>
          <p:nvPr/>
        </p:nvSpPr>
        <p:spPr>
          <a:xfrm>
            <a:off x="8194228" y="4487763"/>
            <a:ext cx="1218395" cy="1218395"/>
          </a:xfrm>
          <a:prstGeom prst="rect">
            <a:avLst/>
          </a:prstGeom>
          <a:solidFill>
            <a:schemeClr val="accent6">
              <a:lumMod val="40000"/>
              <a:lumOff val="60000"/>
              <a:alpha val="61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50D47048-2896-CB45-B62E-95397247918C}"/>
              </a:ext>
            </a:extLst>
          </p:cNvPr>
          <p:cNvSpPr/>
          <p:nvPr/>
        </p:nvSpPr>
        <p:spPr>
          <a:xfrm>
            <a:off x="9412624" y="4499116"/>
            <a:ext cx="1218395" cy="1218395"/>
          </a:xfrm>
          <a:prstGeom prst="rect">
            <a:avLst/>
          </a:prstGeom>
          <a:solidFill>
            <a:schemeClr val="accent6">
              <a:lumMod val="40000"/>
              <a:lumOff val="60000"/>
              <a:alpha val="61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88F41EF7-411C-AE44-AF2D-0BEBE1A3DC49}"/>
              </a:ext>
            </a:extLst>
          </p:cNvPr>
          <p:cNvSpPr/>
          <p:nvPr/>
        </p:nvSpPr>
        <p:spPr>
          <a:xfrm>
            <a:off x="10631019" y="2062326"/>
            <a:ext cx="1218395" cy="1218395"/>
          </a:xfrm>
          <a:prstGeom prst="rect">
            <a:avLst/>
          </a:prstGeom>
          <a:solidFill>
            <a:schemeClr val="accent6">
              <a:lumMod val="40000"/>
              <a:lumOff val="60000"/>
              <a:alpha val="61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DEDEC721-EC00-0043-ABED-AB36477BC0C4}"/>
              </a:ext>
            </a:extLst>
          </p:cNvPr>
          <p:cNvSpPr/>
          <p:nvPr/>
        </p:nvSpPr>
        <p:spPr>
          <a:xfrm>
            <a:off x="10631019" y="3286398"/>
            <a:ext cx="1218395" cy="1218395"/>
          </a:xfrm>
          <a:prstGeom prst="rect">
            <a:avLst/>
          </a:prstGeom>
          <a:solidFill>
            <a:schemeClr val="accent6">
              <a:lumMod val="40000"/>
              <a:lumOff val="60000"/>
              <a:alpha val="61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7812896B-CDEB-6B40-BCD0-047867721594}"/>
              </a:ext>
            </a:extLst>
          </p:cNvPr>
          <p:cNvSpPr/>
          <p:nvPr/>
        </p:nvSpPr>
        <p:spPr>
          <a:xfrm>
            <a:off x="10631019" y="4497217"/>
            <a:ext cx="1218395" cy="1218395"/>
          </a:xfrm>
          <a:prstGeom prst="rect">
            <a:avLst/>
          </a:prstGeom>
          <a:solidFill>
            <a:schemeClr val="accent6">
              <a:lumMod val="40000"/>
              <a:lumOff val="60000"/>
              <a:alpha val="61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45F06F5-7843-894B-B38D-8674B768D0DE}"/>
              </a:ext>
            </a:extLst>
          </p:cNvPr>
          <p:cNvSpPr txBox="1"/>
          <p:nvPr/>
        </p:nvSpPr>
        <p:spPr>
          <a:xfrm>
            <a:off x="4494431" y="6040808"/>
            <a:ext cx="19566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/>
              <a:t>4-connectivity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D993F54E-E9CD-494F-B648-AB7C3E308B37}"/>
              </a:ext>
            </a:extLst>
          </p:cNvPr>
          <p:cNvSpPr txBox="1"/>
          <p:nvPr/>
        </p:nvSpPr>
        <p:spPr>
          <a:xfrm>
            <a:off x="8953702" y="6040808"/>
            <a:ext cx="19566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/>
              <a:t>8-connectivity</a:t>
            </a:r>
          </a:p>
        </p:txBody>
      </p:sp>
      <p:sp>
        <p:nvSpPr>
          <p:cNvPr id="21" name="Google Shape;204;p24"/>
          <p:cNvSpPr txBox="1">
            <a:spLocks/>
          </p:cNvSpPr>
          <p:nvPr/>
        </p:nvSpPr>
        <p:spPr>
          <a:xfrm>
            <a:off x="1633045" y="689479"/>
            <a:ext cx="9205650" cy="76365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888" tIns="121888" rIns="121888" bIns="121888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buSzPts val="5800"/>
            </a:pPr>
            <a:r>
              <a:rPr lang="en-US" sz="3600" dirty="0" smtClean="0">
                <a:solidFill>
                  <a:srgbClr val="93C47D"/>
                </a:solidFill>
              </a:rPr>
              <a:t>Connectivity in 2D</a:t>
            </a:r>
            <a:endParaRPr lang="en-US" sz="3600" dirty="0">
              <a:solidFill>
                <a:srgbClr val="93C4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69800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ube 47">
            <a:extLst>
              <a:ext uri="{FF2B5EF4-FFF2-40B4-BE49-F238E27FC236}">
                <a16:creationId xmlns:a16="http://schemas.microsoft.com/office/drawing/2014/main" id="{BE233057-4145-BB4F-88B9-C8ECF261390C}"/>
              </a:ext>
            </a:extLst>
          </p:cNvPr>
          <p:cNvSpPr/>
          <p:nvPr/>
        </p:nvSpPr>
        <p:spPr>
          <a:xfrm>
            <a:off x="711200" y="3103348"/>
            <a:ext cx="1408296" cy="1408296"/>
          </a:xfrm>
          <a:prstGeom prst="cub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Cube 38">
            <a:extLst>
              <a:ext uri="{FF2B5EF4-FFF2-40B4-BE49-F238E27FC236}">
                <a16:creationId xmlns:a16="http://schemas.microsoft.com/office/drawing/2014/main" id="{54F0DE8E-DC30-6F44-9AA4-373174C8D5F7}"/>
              </a:ext>
            </a:extLst>
          </p:cNvPr>
          <p:cNvSpPr/>
          <p:nvPr/>
        </p:nvSpPr>
        <p:spPr>
          <a:xfrm>
            <a:off x="4195781" y="4132030"/>
            <a:ext cx="1408296" cy="1408296"/>
          </a:xfrm>
          <a:prstGeom prst="cube">
            <a:avLst/>
          </a:prstGeom>
          <a:solidFill>
            <a:schemeClr val="accent2">
              <a:lumMod val="60000"/>
              <a:lumOff val="40000"/>
              <a:alpha val="7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" name="Cube 39">
            <a:extLst>
              <a:ext uri="{FF2B5EF4-FFF2-40B4-BE49-F238E27FC236}">
                <a16:creationId xmlns:a16="http://schemas.microsoft.com/office/drawing/2014/main" id="{A12A1F3E-1B10-4D4E-A337-B4DFB0314999}"/>
              </a:ext>
            </a:extLst>
          </p:cNvPr>
          <p:cNvSpPr/>
          <p:nvPr/>
        </p:nvSpPr>
        <p:spPr>
          <a:xfrm>
            <a:off x="4562545" y="2763854"/>
            <a:ext cx="1408296" cy="1408296"/>
          </a:xfrm>
          <a:prstGeom prst="cube">
            <a:avLst/>
          </a:prstGeom>
          <a:solidFill>
            <a:schemeClr val="accent2">
              <a:lumMod val="60000"/>
              <a:lumOff val="40000"/>
              <a:alpha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Cube 40">
            <a:extLst>
              <a:ext uri="{FF2B5EF4-FFF2-40B4-BE49-F238E27FC236}">
                <a16:creationId xmlns:a16="http://schemas.microsoft.com/office/drawing/2014/main" id="{274405A3-C032-2C4F-B6C5-1648C71C4E9B}"/>
              </a:ext>
            </a:extLst>
          </p:cNvPr>
          <p:cNvSpPr/>
          <p:nvPr/>
        </p:nvSpPr>
        <p:spPr>
          <a:xfrm>
            <a:off x="3136002" y="3117416"/>
            <a:ext cx="1408296" cy="1408296"/>
          </a:xfrm>
          <a:prstGeom prst="cub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2" name="Cube 41">
            <a:extLst>
              <a:ext uri="{FF2B5EF4-FFF2-40B4-BE49-F238E27FC236}">
                <a16:creationId xmlns:a16="http://schemas.microsoft.com/office/drawing/2014/main" id="{2A93A355-2DD9-D445-B395-919AE4E7FF88}"/>
              </a:ext>
            </a:extLst>
          </p:cNvPr>
          <p:cNvSpPr/>
          <p:nvPr/>
        </p:nvSpPr>
        <p:spPr>
          <a:xfrm>
            <a:off x="4193435" y="3102743"/>
            <a:ext cx="1408296" cy="1408296"/>
          </a:xfrm>
          <a:prstGeom prst="cub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3" name="Cube 42">
            <a:extLst>
              <a:ext uri="{FF2B5EF4-FFF2-40B4-BE49-F238E27FC236}">
                <a16:creationId xmlns:a16="http://schemas.microsoft.com/office/drawing/2014/main" id="{B0DC8176-1AC5-E540-8BD9-DF4876C10A97}"/>
              </a:ext>
            </a:extLst>
          </p:cNvPr>
          <p:cNvSpPr/>
          <p:nvPr/>
        </p:nvSpPr>
        <p:spPr>
          <a:xfrm>
            <a:off x="3853640" y="3442235"/>
            <a:ext cx="1408296" cy="1408296"/>
          </a:xfrm>
          <a:prstGeom prst="cube">
            <a:avLst/>
          </a:prstGeom>
          <a:solidFill>
            <a:schemeClr val="accent2">
              <a:lumMod val="60000"/>
              <a:lumOff val="40000"/>
              <a:alpha val="8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2" name="Cube 61">
            <a:extLst>
              <a:ext uri="{FF2B5EF4-FFF2-40B4-BE49-F238E27FC236}">
                <a16:creationId xmlns:a16="http://schemas.microsoft.com/office/drawing/2014/main" id="{1E7DAB7F-952F-F34D-BFC8-54EA6151BEC2}"/>
              </a:ext>
            </a:extLst>
          </p:cNvPr>
          <p:cNvSpPr/>
          <p:nvPr/>
        </p:nvSpPr>
        <p:spPr>
          <a:xfrm>
            <a:off x="5273003" y="3103348"/>
            <a:ext cx="1408296" cy="1408296"/>
          </a:xfrm>
          <a:prstGeom prst="cube">
            <a:avLst/>
          </a:prstGeom>
          <a:solidFill>
            <a:schemeClr val="accent2">
              <a:lumMod val="60000"/>
              <a:lumOff val="40000"/>
              <a:alpha val="8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3" name="Cube 62">
            <a:extLst>
              <a:ext uri="{FF2B5EF4-FFF2-40B4-BE49-F238E27FC236}">
                <a16:creationId xmlns:a16="http://schemas.microsoft.com/office/drawing/2014/main" id="{2EEC8B73-68C7-924F-831C-713F8A90BC8B}"/>
              </a:ext>
            </a:extLst>
          </p:cNvPr>
          <p:cNvSpPr/>
          <p:nvPr/>
        </p:nvSpPr>
        <p:spPr>
          <a:xfrm>
            <a:off x="4206291" y="2048253"/>
            <a:ext cx="1408296" cy="1408296"/>
          </a:xfrm>
          <a:prstGeom prst="cube">
            <a:avLst/>
          </a:prstGeom>
          <a:solidFill>
            <a:schemeClr val="accent2">
              <a:lumMod val="60000"/>
              <a:lumOff val="40000"/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4" name="Cube 63">
            <a:extLst>
              <a:ext uri="{FF2B5EF4-FFF2-40B4-BE49-F238E27FC236}">
                <a16:creationId xmlns:a16="http://schemas.microsoft.com/office/drawing/2014/main" id="{4CD355D4-88B7-624F-92B0-F5EC35D6F16A}"/>
              </a:ext>
            </a:extLst>
          </p:cNvPr>
          <p:cNvSpPr/>
          <p:nvPr/>
        </p:nvSpPr>
        <p:spPr>
          <a:xfrm>
            <a:off x="8047727" y="3668485"/>
            <a:ext cx="1408296" cy="1408296"/>
          </a:xfrm>
          <a:prstGeom prst="cube">
            <a:avLst/>
          </a:prstGeom>
          <a:solidFill>
            <a:schemeClr val="accent6">
              <a:alpha val="44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5" name="Cube 64">
            <a:extLst>
              <a:ext uri="{FF2B5EF4-FFF2-40B4-BE49-F238E27FC236}">
                <a16:creationId xmlns:a16="http://schemas.microsoft.com/office/drawing/2014/main" id="{D710C34C-1B13-0E49-9B82-08957BFF41F4}"/>
              </a:ext>
            </a:extLst>
          </p:cNvPr>
          <p:cNvSpPr/>
          <p:nvPr/>
        </p:nvSpPr>
        <p:spPr>
          <a:xfrm>
            <a:off x="9120412" y="3668485"/>
            <a:ext cx="1408296" cy="1408296"/>
          </a:xfrm>
          <a:prstGeom prst="cube">
            <a:avLst/>
          </a:prstGeom>
          <a:solidFill>
            <a:schemeClr val="accent6">
              <a:alpha val="44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6" name="Cube 65">
            <a:extLst>
              <a:ext uri="{FF2B5EF4-FFF2-40B4-BE49-F238E27FC236}">
                <a16:creationId xmlns:a16="http://schemas.microsoft.com/office/drawing/2014/main" id="{77FA8BD2-ECC3-DC4F-BE63-59356FCCC40F}"/>
              </a:ext>
            </a:extLst>
          </p:cNvPr>
          <p:cNvSpPr/>
          <p:nvPr/>
        </p:nvSpPr>
        <p:spPr>
          <a:xfrm>
            <a:off x="10174846" y="3668485"/>
            <a:ext cx="1408296" cy="1408296"/>
          </a:xfrm>
          <a:prstGeom prst="cube">
            <a:avLst/>
          </a:prstGeom>
          <a:solidFill>
            <a:schemeClr val="accent6">
              <a:alpha val="66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7" name="Cube 66">
            <a:extLst>
              <a:ext uri="{FF2B5EF4-FFF2-40B4-BE49-F238E27FC236}">
                <a16:creationId xmlns:a16="http://schemas.microsoft.com/office/drawing/2014/main" id="{F0A9BA55-14EC-CB41-9DFF-CC7BAFD8A78F}"/>
              </a:ext>
            </a:extLst>
          </p:cNvPr>
          <p:cNvSpPr/>
          <p:nvPr/>
        </p:nvSpPr>
        <p:spPr>
          <a:xfrm>
            <a:off x="7693869" y="4022047"/>
            <a:ext cx="1408296" cy="1408296"/>
          </a:xfrm>
          <a:prstGeom prst="cube">
            <a:avLst/>
          </a:prstGeom>
          <a:solidFill>
            <a:schemeClr val="accent6">
              <a:alpha val="44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8" name="Cube 67">
            <a:extLst>
              <a:ext uri="{FF2B5EF4-FFF2-40B4-BE49-F238E27FC236}">
                <a16:creationId xmlns:a16="http://schemas.microsoft.com/office/drawing/2014/main" id="{1A66524D-7412-634E-8B49-C8090602AD43}"/>
              </a:ext>
            </a:extLst>
          </p:cNvPr>
          <p:cNvSpPr/>
          <p:nvPr/>
        </p:nvSpPr>
        <p:spPr>
          <a:xfrm>
            <a:off x="8751302" y="4007374"/>
            <a:ext cx="1408296" cy="1408296"/>
          </a:xfrm>
          <a:prstGeom prst="cube">
            <a:avLst/>
          </a:prstGeom>
          <a:solidFill>
            <a:schemeClr val="accent6">
              <a:alpha val="44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9" name="Cube 68">
            <a:extLst>
              <a:ext uri="{FF2B5EF4-FFF2-40B4-BE49-F238E27FC236}">
                <a16:creationId xmlns:a16="http://schemas.microsoft.com/office/drawing/2014/main" id="{2A2FD5C3-A836-2B48-B33F-CB78132620F7}"/>
              </a:ext>
            </a:extLst>
          </p:cNvPr>
          <p:cNvSpPr/>
          <p:nvPr/>
        </p:nvSpPr>
        <p:spPr>
          <a:xfrm>
            <a:off x="7352289" y="4346868"/>
            <a:ext cx="1408296" cy="1408296"/>
          </a:xfrm>
          <a:prstGeom prst="cube">
            <a:avLst/>
          </a:prstGeom>
          <a:solidFill>
            <a:schemeClr val="accent6">
              <a:alpha val="44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0" name="Cube 69">
            <a:extLst>
              <a:ext uri="{FF2B5EF4-FFF2-40B4-BE49-F238E27FC236}">
                <a16:creationId xmlns:a16="http://schemas.microsoft.com/office/drawing/2014/main" id="{EDC03E5C-B413-F746-B919-2BFB8C1AF952}"/>
              </a:ext>
            </a:extLst>
          </p:cNvPr>
          <p:cNvSpPr/>
          <p:nvPr/>
        </p:nvSpPr>
        <p:spPr>
          <a:xfrm>
            <a:off x="8411507" y="4346866"/>
            <a:ext cx="1408296" cy="1408296"/>
          </a:xfrm>
          <a:prstGeom prst="cube">
            <a:avLst/>
          </a:prstGeom>
          <a:solidFill>
            <a:schemeClr val="accent6">
              <a:alpha val="44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1" name="Cube 70">
            <a:extLst>
              <a:ext uri="{FF2B5EF4-FFF2-40B4-BE49-F238E27FC236}">
                <a16:creationId xmlns:a16="http://schemas.microsoft.com/office/drawing/2014/main" id="{A1BC5F27-B850-F94C-B5BB-5B8AF49A2F60}"/>
              </a:ext>
            </a:extLst>
          </p:cNvPr>
          <p:cNvSpPr/>
          <p:nvPr/>
        </p:nvSpPr>
        <p:spPr>
          <a:xfrm>
            <a:off x="9830870" y="4007979"/>
            <a:ext cx="1408296" cy="1408296"/>
          </a:xfrm>
          <a:prstGeom prst="cube">
            <a:avLst/>
          </a:prstGeom>
          <a:solidFill>
            <a:schemeClr val="accent6">
              <a:alpha val="66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2" name="Cube 71">
            <a:extLst>
              <a:ext uri="{FF2B5EF4-FFF2-40B4-BE49-F238E27FC236}">
                <a16:creationId xmlns:a16="http://schemas.microsoft.com/office/drawing/2014/main" id="{4C56FCE5-444B-394F-8F96-A7F6C98FA01A}"/>
              </a:ext>
            </a:extLst>
          </p:cNvPr>
          <p:cNvSpPr/>
          <p:nvPr/>
        </p:nvSpPr>
        <p:spPr>
          <a:xfrm>
            <a:off x="9470730" y="4346866"/>
            <a:ext cx="1408296" cy="1408296"/>
          </a:xfrm>
          <a:prstGeom prst="cube">
            <a:avLst/>
          </a:prstGeom>
          <a:solidFill>
            <a:schemeClr val="accent6">
              <a:alpha val="44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3" name="Cube 72">
            <a:extLst>
              <a:ext uri="{FF2B5EF4-FFF2-40B4-BE49-F238E27FC236}">
                <a16:creationId xmlns:a16="http://schemas.microsoft.com/office/drawing/2014/main" id="{84E4060C-D8C4-6043-A7A5-E8C93FBB56C5}"/>
              </a:ext>
            </a:extLst>
          </p:cNvPr>
          <p:cNvSpPr/>
          <p:nvPr/>
        </p:nvSpPr>
        <p:spPr>
          <a:xfrm>
            <a:off x="8045381" y="2639198"/>
            <a:ext cx="1408296" cy="1408296"/>
          </a:xfrm>
          <a:prstGeom prst="cube">
            <a:avLst/>
          </a:prstGeom>
          <a:solidFill>
            <a:schemeClr val="accent6">
              <a:alpha val="44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4" name="Cube 73">
            <a:extLst>
              <a:ext uri="{FF2B5EF4-FFF2-40B4-BE49-F238E27FC236}">
                <a16:creationId xmlns:a16="http://schemas.microsoft.com/office/drawing/2014/main" id="{0D49B2EB-1052-8D48-BFC4-07CC50268AF5}"/>
              </a:ext>
            </a:extLst>
          </p:cNvPr>
          <p:cNvSpPr/>
          <p:nvPr/>
        </p:nvSpPr>
        <p:spPr>
          <a:xfrm>
            <a:off x="9118066" y="2639198"/>
            <a:ext cx="1408296" cy="1408296"/>
          </a:xfrm>
          <a:prstGeom prst="cube">
            <a:avLst/>
          </a:prstGeom>
          <a:solidFill>
            <a:schemeClr val="accent6">
              <a:alpha val="44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5" name="Cube 74">
            <a:extLst>
              <a:ext uri="{FF2B5EF4-FFF2-40B4-BE49-F238E27FC236}">
                <a16:creationId xmlns:a16="http://schemas.microsoft.com/office/drawing/2014/main" id="{E67E9A31-06F9-CD4E-B5DC-7BEACDA597DB}"/>
              </a:ext>
            </a:extLst>
          </p:cNvPr>
          <p:cNvSpPr/>
          <p:nvPr/>
        </p:nvSpPr>
        <p:spPr>
          <a:xfrm>
            <a:off x="10172500" y="2639198"/>
            <a:ext cx="1408296" cy="1408296"/>
          </a:xfrm>
          <a:prstGeom prst="cube">
            <a:avLst/>
          </a:prstGeom>
          <a:solidFill>
            <a:schemeClr val="accent6">
              <a:alpha val="69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6" name="Cube 75">
            <a:extLst>
              <a:ext uri="{FF2B5EF4-FFF2-40B4-BE49-F238E27FC236}">
                <a16:creationId xmlns:a16="http://schemas.microsoft.com/office/drawing/2014/main" id="{0177BDEE-9E59-3A4B-A469-F81312095315}"/>
              </a:ext>
            </a:extLst>
          </p:cNvPr>
          <p:cNvSpPr/>
          <p:nvPr/>
        </p:nvSpPr>
        <p:spPr>
          <a:xfrm>
            <a:off x="7691523" y="2992760"/>
            <a:ext cx="1408296" cy="1408296"/>
          </a:xfrm>
          <a:prstGeom prst="cube">
            <a:avLst/>
          </a:prstGeom>
          <a:solidFill>
            <a:schemeClr val="accent6">
              <a:alpha val="44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7" name="Cube 76">
            <a:extLst>
              <a:ext uri="{FF2B5EF4-FFF2-40B4-BE49-F238E27FC236}">
                <a16:creationId xmlns:a16="http://schemas.microsoft.com/office/drawing/2014/main" id="{5D155865-1AE9-CC45-A330-10A2D96E52DA}"/>
              </a:ext>
            </a:extLst>
          </p:cNvPr>
          <p:cNvSpPr/>
          <p:nvPr/>
        </p:nvSpPr>
        <p:spPr>
          <a:xfrm>
            <a:off x="8748956" y="2978087"/>
            <a:ext cx="1408296" cy="1408296"/>
          </a:xfrm>
          <a:prstGeom prst="cube">
            <a:avLst/>
          </a:prstGeom>
          <a:solidFill>
            <a:schemeClr val="accent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8" name="Cube 77">
            <a:extLst>
              <a:ext uri="{FF2B5EF4-FFF2-40B4-BE49-F238E27FC236}">
                <a16:creationId xmlns:a16="http://schemas.microsoft.com/office/drawing/2014/main" id="{19CE6BB3-8FF1-A44D-BE87-9B5A7629ADCD}"/>
              </a:ext>
            </a:extLst>
          </p:cNvPr>
          <p:cNvSpPr/>
          <p:nvPr/>
        </p:nvSpPr>
        <p:spPr>
          <a:xfrm>
            <a:off x="7349943" y="3317581"/>
            <a:ext cx="1408296" cy="1408296"/>
          </a:xfrm>
          <a:prstGeom prst="cube">
            <a:avLst/>
          </a:prstGeom>
          <a:solidFill>
            <a:schemeClr val="accent6">
              <a:alpha val="44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9" name="Cube 78">
            <a:extLst>
              <a:ext uri="{FF2B5EF4-FFF2-40B4-BE49-F238E27FC236}">
                <a16:creationId xmlns:a16="http://schemas.microsoft.com/office/drawing/2014/main" id="{DED801CB-148B-D146-889E-BECD92B1F693}"/>
              </a:ext>
            </a:extLst>
          </p:cNvPr>
          <p:cNvSpPr/>
          <p:nvPr/>
        </p:nvSpPr>
        <p:spPr>
          <a:xfrm>
            <a:off x="8409161" y="3317579"/>
            <a:ext cx="1408296" cy="1408296"/>
          </a:xfrm>
          <a:prstGeom prst="cube">
            <a:avLst/>
          </a:prstGeom>
          <a:solidFill>
            <a:schemeClr val="accent6">
              <a:alpha val="44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0" name="Cube 79">
            <a:extLst>
              <a:ext uri="{FF2B5EF4-FFF2-40B4-BE49-F238E27FC236}">
                <a16:creationId xmlns:a16="http://schemas.microsoft.com/office/drawing/2014/main" id="{44E2B40F-FE41-3343-9491-3B5EC235A6B2}"/>
              </a:ext>
            </a:extLst>
          </p:cNvPr>
          <p:cNvSpPr/>
          <p:nvPr/>
        </p:nvSpPr>
        <p:spPr>
          <a:xfrm>
            <a:off x="9828524" y="2978692"/>
            <a:ext cx="1408296" cy="1408296"/>
          </a:xfrm>
          <a:prstGeom prst="cube">
            <a:avLst/>
          </a:prstGeom>
          <a:solidFill>
            <a:schemeClr val="accent6">
              <a:alpha val="44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1" name="Cube 80">
            <a:extLst>
              <a:ext uri="{FF2B5EF4-FFF2-40B4-BE49-F238E27FC236}">
                <a16:creationId xmlns:a16="http://schemas.microsoft.com/office/drawing/2014/main" id="{29CB1321-1D2F-6A43-831E-C87BCE644BD0}"/>
              </a:ext>
            </a:extLst>
          </p:cNvPr>
          <p:cNvSpPr/>
          <p:nvPr/>
        </p:nvSpPr>
        <p:spPr>
          <a:xfrm>
            <a:off x="9468384" y="3317579"/>
            <a:ext cx="1408296" cy="1408296"/>
          </a:xfrm>
          <a:prstGeom prst="cube">
            <a:avLst/>
          </a:prstGeom>
          <a:solidFill>
            <a:schemeClr val="accent6">
              <a:alpha val="44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2" name="Cube 81">
            <a:extLst>
              <a:ext uri="{FF2B5EF4-FFF2-40B4-BE49-F238E27FC236}">
                <a16:creationId xmlns:a16="http://schemas.microsoft.com/office/drawing/2014/main" id="{10364DF1-ACAF-B144-B14D-B220828F6009}"/>
              </a:ext>
            </a:extLst>
          </p:cNvPr>
          <p:cNvSpPr/>
          <p:nvPr/>
        </p:nvSpPr>
        <p:spPr>
          <a:xfrm>
            <a:off x="8044169" y="1570640"/>
            <a:ext cx="1408296" cy="1408296"/>
          </a:xfrm>
          <a:prstGeom prst="cube">
            <a:avLst/>
          </a:prstGeom>
          <a:solidFill>
            <a:schemeClr val="accent6">
              <a:alpha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3" name="Cube 82">
            <a:extLst>
              <a:ext uri="{FF2B5EF4-FFF2-40B4-BE49-F238E27FC236}">
                <a16:creationId xmlns:a16="http://schemas.microsoft.com/office/drawing/2014/main" id="{DFCDF646-4D56-214B-8B58-A19EB3D20300}"/>
              </a:ext>
            </a:extLst>
          </p:cNvPr>
          <p:cNvSpPr/>
          <p:nvPr/>
        </p:nvSpPr>
        <p:spPr>
          <a:xfrm>
            <a:off x="9116854" y="1570640"/>
            <a:ext cx="1408296" cy="1408296"/>
          </a:xfrm>
          <a:prstGeom prst="cube">
            <a:avLst/>
          </a:prstGeom>
          <a:solidFill>
            <a:schemeClr val="accent6">
              <a:alpha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4" name="Cube 83">
            <a:extLst>
              <a:ext uri="{FF2B5EF4-FFF2-40B4-BE49-F238E27FC236}">
                <a16:creationId xmlns:a16="http://schemas.microsoft.com/office/drawing/2014/main" id="{1FC0C069-DB06-2D4C-9CB2-6374DD108706}"/>
              </a:ext>
            </a:extLst>
          </p:cNvPr>
          <p:cNvSpPr/>
          <p:nvPr/>
        </p:nvSpPr>
        <p:spPr>
          <a:xfrm>
            <a:off x="10171288" y="1570640"/>
            <a:ext cx="1408296" cy="1408296"/>
          </a:xfrm>
          <a:prstGeom prst="cube">
            <a:avLst/>
          </a:prstGeom>
          <a:solidFill>
            <a:schemeClr val="accent6">
              <a:alpha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5" name="Cube 84">
            <a:extLst>
              <a:ext uri="{FF2B5EF4-FFF2-40B4-BE49-F238E27FC236}">
                <a16:creationId xmlns:a16="http://schemas.microsoft.com/office/drawing/2014/main" id="{C8A4189A-4AE5-E042-AECF-814DA5F66A43}"/>
              </a:ext>
            </a:extLst>
          </p:cNvPr>
          <p:cNvSpPr/>
          <p:nvPr/>
        </p:nvSpPr>
        <p:spPr>
          <a:xfrm>
            <a:off x="7690311" y="1924202"/>
            <a:ext cx="1408296" cy="1408296"/>
          </a:xfrm>
          <a:prstGeom prst="cube">
            <a:avLst/>
          </a:prstGeom>
          <a:solidFill>
            <a:schemeClr val="accent6">
              <a:alpha val="44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6" name="Cube 85">
            <a:extLst>
              <a:ext uri="{FF2B5EF4-FFF2-40B4-BE49-F238E27FC236}">
                <a16:creationId xmlns:a16="http://schemas.microsoft.com/office/drawing/2014/main" id="{A2765158-D52F-114F-88EA-D8D5E61B5D13}"/>
              </a:ext>
            </a:extLst>
          </p:cNvPr>
          <p:cNvSpPr/>
          <p:nvPr/>
        </p:nvSpPr>
        <p:spPr>
          <a:xfrm>
            <a:off x="8747744" y="1909529"/>
            <a:ext cx="1408296" cy="1408296"/>
          </a:xfrm>
          <a:prstGeom prst="cube">
            <a:avLst/>
          </a:prstGeom>
          <a:solidFill>
            <a:schemeClr val="accent6">
              <a:alpha val="44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7" name="Cube 86">
            <a:extLst>
              <a:ext uri="{FF2B5EF4-FFF2-40B4-BE49-F238E27FC236}">
                <a16:creationId xmlns:a16="http://schemas.microsoft.com/office/drawing/2014/main" id="{6272E8FE-324F-C945-8588-A9E6E6BA15FE}"/>
              </a:ext>
            </a:extLst>
          </p:cNvPr>
          <p:cNvSpPr/>
          <p:nvPr/>
        </p:nvSpPr>
        <p:spPr>
          <a:xfrm>
            <a:off x="7348731" y="2249023"/>
            <a:ext cx="1408296" cy="1408296"/>
          </a:xfrm>
          <a:prstGeom prst="cube">
            <a:avLst/>
          </a:prstGeom>
          <a:solidFill>
            <a:schemeClr val="accent6">
              <a:alpha val="44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8" name="Cube 87">
            <a:extLst>
              <a:ext uri="{FF2B5EF4-FFF2-40B4-BE49-F238E27FC236}">
                <a16:creationId xmlns:a16="http://schemas.microsoft.com/office/drawing/2014/main" id="{2A641813-D4C5-3F46-9A30-E71D504FE5FF}"/>
              </a:ext>
            </a:extLst>
          </p:cNvPr>
          <p:cNvSpPr/>
          <p:nvPr/>
        </p:nvSpPr>
        <p:spPr>
          <a:xfrm>
            <a:off x="8407949" y="2249021"/>
            <a:ext cx="1408296" cy="1408296"/>
          </a:xfrm>
          <a:prstGeom prst="cube">
            <a:avLst/>
          </a:prstGeom>
          <a:solidFill>
            <a:schemeClr val="accent6">
              <a:alpha val="44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9" name="Cube 88">
            <a:extLst>
              <a:ext uri="{FF2B5EF4-FFF2-40B4-BE49-F238E27FC236}">
                <a16:creationId xmlns:a16="http://schemas.microsoft.com/office/drawing/2014/main" id="{68D9A5F4-36FB-1144-9293-8737183CA7E1}"/>
              </a:ext>
            </a:extLst>
          </p:cNvPr>
          <p:cNvSpPr/>
          <p:nvPr/>
        </p:nvSpPr>
        <p:spPr>
          <a:xfrm>
            <a:off x="9827312" y="1910134"/>
            <a:ext cx="1408296" cy="1408296"/>
          </a:xfrm>
          <a:prstGeom prst="cube">
            <a:avLst/>
          </a:prstGeom>
          <a:solidFill>
            <a:schemeClr val="accent6">
              <a:alpha val="44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0" name="Cube 89">
            <a:extLst>
              <a:ext uri="{FF2B5EF4-FFF2-40B4-BE49-F238E27FC236}">
                <a16:creationId xmlns:a16="http://schemas.microsoft.com/office/drawing/2014/main" id="{FF19B523-6526-864E-95FF-21619AFFF093}"/>
              </a:ext>
            </a:extLst>
          </p:cNvPr>
          <p:cNvSpPr/>
          <p:nvPr/>
        </p:nvSpPr>
        <p:spPr>
          <a:xfrm>
            <a:off x="9467172" y="2249021"/>
            <a:ext cx="1408296" cy="1408296"/>
          </a:xfrm>
          <a:prstGeom prst="cube">
            <a:avLst/>
          </a:prstGeom>
          <a:solidFill>
            <a:schemeClr val="accent6">
              <a:alpha val="44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A849C99-188F-0644-B372-2A2456A22563}"/>
              </a:ext>
            </a:extLst>
          </p:cNvPr>
          <p:cNvSpPr txBox="1"/>
          <p:nvPr/>
        </p:nvSpPr>
        <p:spPr>
          <a:xfrm>
            <a:off x="711200" y="4850531"/>
            <a:ext cx="10760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/>
              <a:t>1 </a:t>
            </a:r>
            <a:r>
              <a:rPr lang="de-DE" sz="2400" dirty="0" err="1"/>
              <a:t>Voxel</a:t>
            </a:r>
            <a:endParaRPr lang="de-DE" sz="2400" dirty="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F14A24B4-11F2-7B4D-98DE-425644A65EAC}"/>
              </a:ext>
            </a:extLst>
          </p:cNvPr>
          <p:cNvSpPr txBox="1"/>
          <p:nvPr/>
        </p:nvSpPr>
        <p:spPr>
          <a:xfrm>
            <a:off x="3767921" y="6107188"/>
            <a:ext cx="2027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/>
              <a:t>6-connectivity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232F84A2-7486-AA4C-B529-A6DF3E42B53A}"/>
              </a:ext>
            </a:extLst>
          </p:cNvPr>
          <p:cNvSpPr txBox="1"/>
          <p:nvPr/>
        </p:nvSpPr>
        <p:spPr>
          <a:xfrm>
            <a:off x="8064353" y="6107188"/>
            <a:ext cx="21121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/>
              <a:t>26-connectivity</a:t>
            </a:r>
          </a:p>
        </p:txBody>
      </p:sp>
      <p:sp>
        <p:nvSpPr>
          <p:cNvPr id="44" name="Google Shape;204;p24"/>
          <p:cNvSpPr txBox="1">
            <a:spLocks/>
          </p:cNvSpPr>
          <p:nvPr/>
        </p:nvSpPr>
        <p:spPr>
          <a:xfrm>
            <a:off x="1633045" y="689479"/>
            <a:ext cx="9205650" cy="76365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888" tIns="121888" rIns="121888" bIns="121888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buSzPts val="5800"/>
            </a:pPr>
            <a:r>
              <a:rPr lang="en-US" sz="3600" dirty="0" smtClean="0">
                <a:solidFill>
                  <a:srgbClr val="93C47D"/>
                </a:solidFill>
              </a:rPr>
              <a:t>Connectivity in 3D</a:t>
            </a:r>
            <a:endParaRPr lang="en-US" sz="3600" dirty="0">
              <a:solidFill>
                <a:srgbClr val="93C4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6811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</Words>
  <Application>Microsoft Office PowerPoint</Application>
  <PresentationFormat>Widescreen</PresentationFormat>
  <Paragraphs>15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Connected Components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Connected Components</dc:title>
  <dc:creator>Microsoft Office User</dc:creator>
  <cp:lastModifiedBy>Politi, Antonio</cp:lastModifiedBy>
  <cp:revision>2</cp:revision>
  <dcterms:created xsi:type="dcterms:W3CDTF">2020-12-14T10:02:32Z</dcterms:created>
  <dcterms:modified xsi:type="dcterms:W3CDTF">2021-01-25T09:30:59Z</dcterms:modified>
</cp:coreProperties>
</file>