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65" r:id="rId5"/>
  </p:sldMasterIdLst>
  <p:notesMasterIdLst>
    <p:notesMasterId r:id="rId83"/>
  </p:notesMasterIdLst>
  <p:handoutMasterIdLst>
    <p:handoutMasterId r:id="rId84"/>
  </p:handoutMasterIdLst>
  <p:sldIdLst>
    <p:sldId id="256" r:id="rId6"/>
    <p:sldId id="1734" r:id="rId7"/>
    <p:sldId id="1735" r:id="rId8"/>
    <p:sldId id="1691" r:id="rId9"/>
    <p:sldId id="1733" r:id="rId10"/>
    <p:sldId id="1720" r:id="rId11"/>
    <p:sldId id="1542" r:id="rId12"/>
    <p:sldId id="1732" r:id="rId13"/>
    <p:sldId id="1603" r:id="rId14"/>
    <p:sldId id="1544" r:id="rId15"/>
    <p:sldId id="1558" r:id="rId16"/>
    <p:sldId id="1556" r:id="rId17"/>
    <p:sldId id="1555" r:id="rId18"/>
    <p:sldId id="1536" r:id="rId19"/>
    <p:sldId id="1557" r:id="rId20"/>
    <p:sldId id="1532" r:id="rId21"/>
    <p:sldId id="1533" r:id="rId22"/>
    <p:sldId id="1546" r:id="rId23"/>
    <p:sldId id="1530" r:id="rId24"/>
    <p:sldId id="1741" r:id="rId25"/>
    <p:sldId id="1538" r:id="rId26"/>
    <p:sldId id="1726" r:id="rId27"/>
    <p:sldId id="1727" r:id="rId28"/>
    <p:sldId id="1713" r:id="rId29"/>
    <p:sldId id="1549" r:id="rId30"/>
    <p:sldId id="1510" r:id="rId31"/>
    <p:sldId id="1528" r:id="rId32"/>
    <p:sldId id="1525" r:id="rId33"/>
    <p:sldId id="1721" r:id="rId34"/>
    <p:sldId id="1523" r:id="rId35"/>
    <p:sldId id="1715" r:id="rId36"/>
    <p:sldId id="1719" r:id="rId37"/>
    <p:sldId id="1716" r:id="rId38"/>
    <p:sldId id="1524" r:id="rId39"/>
    <p:sldId id="1545" r:id="rId40"/>
    <p:sldId id="1717" r:id="rId41"/>
    <p:sldId id="1718" r:id="rId42"/>
    <p:sldId id="1551" r:id="rId43"/>
    <p:sldId id="1478" r:id="rId44"/>
    <p:sldId id="1554" r:id="rId45"/>
    <p:sldId id="1537" r:id="rId46"/>
    <p:sldId id="1565" r:id="rId47"/>
    <p:sldId id="1465" r:id="rId48"/>
    <p:sldId id="1466" r:id="rId49"/>
    <p:sldId id="1467" r:id="rId50"/>
    <p:sldId id="1287" r:id="rId51"/>
    <p:sldId id="1288" r:id="rId52"/>
    <p:sldId id="1539" r:id="rId53"/>
    <p:sldId id="1564" r:id="rId54"/>
    <p:sldId id="1553" r:id="rId55"/>
    <p:sldId id="1552" r:id="rId56"/>
    <p:sldId id="1584" r:id="rId57"/>
    <p:sldId id="1566" r:id="rId58"/>
    <p:sldId id="1739" r:id="rId59"/>
    <p:sldId id="1740" r:id="rId60"/>
    <p:sldId id="1738" r:id="rId61"/>
    <p:sldId id="1722" r:id="rId62"/>
    <p:sldId id="1453" r:id="rId63"/>
    <p:sldId id="1541" r:id="rId64"/>
    <p:sldId id="1550" r:id="rId65"/>
    <p:sldId id="1560" r:id="rId66"/>
    <p:sldId id="1559" r:id="rId67"/>
    <p:sldId id="1561" r:id="rId68"/>
    <p:sldId id="1425" r:id="rId69"/>
    <p:sldId id="1562" r:id="rId70"/>
    <p:sldId id="1543" r:id="rId71"/>
    <p:sldId id="1563" r:id="rId72"/>
    <p:sldId id="1243" r:id="rId73"/>
    <p:sldId id="1236" r:id="rId74"/>
    <p:sldId id="1291" r:id="rId75"/>
    <p:sldId id="1527" r:id="rId76"/>
    <p:sldId id="1723" r:id="rId77"/>
    <p:sldId id="1529" r:id="rId78"/>
    <p:sldId id="1737" r:id="rId79"/>
    <p:sldId id="1445" r:id="rId80"/>
    <p:sldId id="1728" r:id="rId81"/>
    <p:sldId id="1724" r:id="rId8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0B43D2CB-6D07-4AF6-8385-F02019C31457}">
          <p14:sldIdLst>
            <p14:sldId id="256"/>
            <p14:sldId id="1734"/>
            <p14:sldId id="1735"/>
            <p14:sldId id="1691"/>
            <p14:sldId id="1733"/>
            <p14:sldId id="1720"/>
            <p14:sldId id="1542"/>
            <p14:sldId id="1732"/>
            <p14:sldId id="1603"/>
            <p14:sldId id="1544"/>
            <p14:sldId id="1558"/>
            <p14:sldId id="1556"/>
            <p14:sldId id="1555"/>
            <p14:sldId id="1536"/>
            <p14:sldId id="1557"/>
            <p14:sldId id="1532"/>
            <p14:sldId id="1533"/>
            <p14:sldId id="1546"/>
            <p14:sldId id="1530"/>
            <p14:sldId id="1741"/>
            <p14:sldId id="1538"/>
            <p14:sldId id="1726"/>
            <p14:sldId id="1727"/>
            <p14:sldId id="1713"/>
            <p14:sldId id="1549"/>
            <p14:sldId id="1510"/>
            <p14:sldId id="1528"/>
            <p14:sldId id="1525"/>
            <p14:sldId id="1721"/>
            <p14:sldId id="1523"/>
            <p14:sldId id="1715"/>
            <p14:sldId id="1719"/>
            <p14:sldId id="1716"/>
            <p14:sldId id="1524"/>
            <p14:sldId id="1545"/>
            <p14:sldId id="1717"/>
            <p14:sldId id="1718"/>
            <p14:sldId id="1551"/>
            <p14:sldId id="1478"/>
            <p14:sldId id="1554"/>
            <p14:sldId id="1537"/>
            <p14:sldId id="1565"/>
            <p14:sldId id="1465"/>
            <p14:sldId id="1466"/>
            <p14:sldId id="1467"/>
            <p14:sldId id="1287"/>
            <p14:sldId id="1288"/>
            <p14:sldId id="1539"/>
            <p14:sldId id="1564"/>
            <p14:sldId id="1553"/>
            <p14:sldId id="1552"/>
            <p14:sldId id="1584"/>
            <p14:sldId id="1566"/>
            <p14:sldId id="1739"/>
            <p14:sldId id="1740"/>
            <p14:sldId id="1738"/>
            <p14:sldId id="1722"/>
            <p14:sldId id="1453"/>
            <p14:sldId id="1541"/>
            <p14:sldId id="1550"/>
            <p14:sldId id="1560"/>
            <p14:sldId id="1559"/>
            <p14:sldId id="1561"/>
            <p14:sldId id="1425"/>
            <p14:sldId id="1562"/>
            <p14:sldId id="1543"/>
            <p14:sldId id="1563"/>
            <p14:sldId id="1243"/>
            <p14:sldId id="1236"/>
            <p14:sldId id="1291"/>
            <p14:sldId id="1527"/>
            <p14:sldId id="1723"/>
            <p14:sldId id="1529"/>
            <p14:sldId id="1737"/>
            <p14:sldId id="1445"/>
            <p14:sldId id="1728"/>
            <p14:sldId id="1724"/>
          </p14:sldIdLst>
        </p14:section>
        <p14:section name="Vorlagedatei speichern" id="{AEBC5EF8-8830-4BD1-BC6A-5A08C5F265C4}">
          <p14:sldIdLst/>
        </p14:section>
        <p14:section name="Hinweise" id="{56D9347E-C790-4216-A93D-C117F720C0C3}">
          <p14:sldIdLst/>
        </p14:section>
        <p14:section name="Beispielseiten" id="{CA34319E-7765-4C8B-AD7F-242E6857A15E}">
          <p14:sldIdLst/>
        </p14:section>
        <p14:section name="More Examples" id="{60A2C5C4-FF54-4ACC-A17E-78E04B267541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nöfel,Anja" initials="K" lastIdx="1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B02F"/>
    <a:srgbClr val="000000"/>
    <a:srgbClr val="D5E8D4"/>
    <a:srgbClr val="064569"/>
    <a:srgbClr val="009BA4"/>
    <a:srgbClr val="13A983"/>
    <a:srgbClr val="0074AC"/>
    <a:srgbClr val="93C356"/>
    <a:srgbClr val="BCCF02"/>
    <a:srgbClr val="2861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113A9D2-9D6B-4929-AA2D-F23B5EE8CBE7}" styleName="Designformatvorlage 2 - Akz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Mittlere Formatvorlage 4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Dunkle Formatvorlage 1 - Akz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54" autoAdjust="0"/>
    <p:restoredTop sz="97823" autoAdjust="0"/>
  </p:normalViewPr>
  <p:slideViewPr>
    <p:cSldViewPr snapToGrid="0" snapToObjects="1">
      <p:cViewPr varScale="1">
        <p:scale>
          <a:sx n="125" d="100"/>
          <a:sy n="125" d="100"/>
        </p:scale>
        <p:origin x="197" y="39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6" d="100"/>
          <a:sy n="96" d="100"/>
        </p:scale>
        <p:origin x="355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handoutMaster" Target="handoutMasters/handoutMaster1.xml"/><Relationship Id="rId89" Type="http://schemas.openxmlformats.org/officeDocument/2006/relationships/tableStyles" Target="tableStyles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5" Type="http://schemas.openxmlformats.org/officeDocument/2006/relationships/slideMaster" Target="slideMasters/slideMaster1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notesMaster" Target="notesMasters/notesMaster1.xml"/><Relationship Id="rId88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viewProps" Target="viewProps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AC6211-610F-44E5-BF19-D3CDF6EDD281}" type="datetimeFigureOut">
              <a:rPr lang="de-DE" smtClean="0"/>
              <a:t>20.01.2025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D61AA8-FB04-42D1-9939-D1A1356F808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31560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7435D3-23A6-45D3-8DFA-7317DC1E7A64}" type="datetimeFigureOut">
              <a:rPr lang="de-DE" smtClean="0"/>
              <a:t>20.01.2025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9AC09-DF60-43F4-96BF-67D4D9A7409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31825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52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723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_TUD">
    <p:bg>
      <p:bgPr>
        <a:solidFill>
          <a:schemeClr val="bg1">
            <a:alpha val="38428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>
          <a:xfrm>
            <a:off x="0" y="980790"/>
            <a:ext cx="12192000" cy="58772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3604059490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016001"/>
            <a:ext cx="12192000" cy="5076825"/>
          </a:xfrm>
        </p:spPr>
        <p:txBody>
          <a:bodyPr/>
          <a:lstStyle/>
          <a:p>
            <a:r>
              <a:rPr lang="en-US" dirty="0"/>
              <a:t>Drag image to placeholder or add by clicking icon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3292747"/>
      </p:ext>
    </p:extLst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12192000" cy="6092824"/>
          </a:xfrm>
        </p:spPr>
        <p:txBody>
          <a:bodyPr/>
          <a:lstStyle/>
          <a:p>
            <a:r>
              <a:rPr lang="en-US" dirty="0"/>
              <a:t>Drag image to placeholder or add by clicking icon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80629674"/>
      </p:ext>
    </p:extLst>
  </p:cSld>
  <p:clrMapOvr>
    <a:masterClrMapping/>
  </p:clrMapOvr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enutzerdefiniertes Layout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"/>
          <p:cNvSpPr/>
          <p:nvPr/>
        </p:nvSpPr>
        <p:spPr>
          <a:xfrm>
            <a:off x="92482" y="99962"/>
            <a:ext cx="12007036" cy="929276"/>
          </a:xfrm>
          <a:prstGeom prst="rect">
            <a:avLst/>
          </a:prstGeom>
          <a:solidFill>
            <a:srgbClr val="EEEEEE"/>
          </a:solidFill>
          <a:ln w="12700">
            <a:miter lim="400000"/>
          </a:ln>
        </p:spPr>
        <p:txBody>
          <a:bodyPr tIns="45720" bIns="45720" anchor="ctr"/>
          <a:lstStyle/>
          <a:p>
            <a:pPr algn="l" defTabSz="822960">
              <a:defRPr b="0">
                <a:solidFill>
                  <a:srgbClr val="4C82A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sz="900"/>
          </a:p>
        </p:txBody>
      </p:sp>
      <p:pic>
        <p:nvPicPr>
          <p:cNvPr id="23" name="Grafik 9" descr="Grafik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937324" y="6304294"/>
            <a:ext cx="1502084" cy="436808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25" name="Rectangle"/>
          <p:cNvSpPr/>
          <p:nvPr/>
        </p:nvSpPr>
        <p:spPr>
          <a:xfrm>
            <a:off x="-49651" y="6021857"/>
            <a:ext cx="12291301" cy="129294"/>
          </a:xfrm>
          <a:prstGeom prst="rect">
            <a:avLst/>
          </a:prstGeom>
          <a:gradFill>
            <a:gsLst>
              <a:gs pos="0">
                <a:srgbClr val="2E358C"/>
              </a:gs>
              <a:gs pos="50000">
                <a:srgbClr val="3D8AAC"/>
              </a:gs>
              <a:gs pos="100000">
                <a:srgbClr val="98C356"/>
              </a:gs>
            </a:gsLst>
          </a:gradFill>
          <a:ln w="12700">
            <a:miter lim="400000"/>
          </a:ln>
        </p:spPr>
        <p:txBody>
          <a:bodyPr tIns="45720" bIns="45720" anchor="ctr"/>
          <a:lstStyle/>
          <a:p>
            <a:pPr algn="l" defTabSz="822960">
              <a:defRPr b="0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sz="900"/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646179" y="6378083"/>
            <a:ext cx="300817" cy="246222"/>
          </a:xfrm>
          <a:prstGeom prst="rect">
            <a:avLst/>
          </a:prstGeom>
        </p:spPr>
        <p:txBody>
          <a:bodyPr wrap="square"/>
          <a:lstStyle>
            <a:lvl1pPr algn="ctr">
              <a:defRPr sz="1600"/>
            </a:lvl1pPr>
          </a:lstStyle>
          <a:p>
            <a:pPr algn="ctr"/>
            <a:fld id="{86CB4B4D-7CA3-9044-876B-883B54F8677D}" type="slidenum">
              <a:rPr lang="en-US" smtClean="0"/>
              <a:pPr algn="ctr"/>
              <a:t>‹#›</a:t>
            </a:fld>
            <a:endParaRPr lang="en-US" dirty="0"/>
          </a:p>
        </p:txBody>
      </p:sp>
      <p:pic>
        <p:nvPicPr>
          <p:cNvPr id="27" name="unknown.pdf" descr="unknown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3282" y="254362"/>
            <a:ext cx="1644397" cy="620477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6348139-121F-4756-83C5-F3F13C838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974" y="225577"/>
            <a:ext cx="10201531" cy="673325"/>
          </a:xfrm>
        </p:spPr>
        <p:txBody>
          <a:bodyPr>
            <a:normAutofit/>
          </a:bodyPr>
          <a:lstStyle>
            <a:lvl1pPr>
              <a:defRPr kumimoji="0" lang="en-US" sz="4300" b="0" i="0" u="none" strike="noStrike" cap="none" spc="0" normalizeH="0" baseline="0" dirty="0">
                <a:ln>
                  <a:noFill/>
                </a:ln>
                <a:solidFill>
                  <a:srgbClr val="0F305A"/>
                </a:solidFill>
                <a:effectLst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Helvetica Neue Ligh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3BD2E0-2CCD-4C29-8B63-0ABD48CA426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4313" y="1171445"/>
            <a:ext cx="11885205" cy="4756114"/>
          </a:xfrm>
        </p:spPr>
        <p:txBody>
          <a:bodyPr/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5250686-1DA4-4721-B64D-08B5EE757AF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9322" y="6303986"/>
            <a:ext cx="2065229" cy="398733"/>
            <a:chOff x="8870141" y="6233027"/>
            <a:chExt cx="2706721" cy="522585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C6909FD-FFD4-44EF-A057-7749A6D0D7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70141" y="6255003"/>
              <a:ext cx="543396" cy="500609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C97E7D3-C6FE-4949-BDCD-B3ECCFC83E82}"/>
                </a:ext>
              </a:extLst>
            </p:cNvPr>
            <p:cNvSpPr txBox="1"/>
            <p:nvPr/>
          </p:nvSpPr>
          <p:spPr>
            <a:xfrm>
              <a:off x="9326183" y="6233027"/>
              <a:ext cx="2250679" cy="363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kumimoji="0" lang="en-GB" sz="1200" b="0" i="0" u="none" strike="noStrike" cap="none" spc="0" normalizeH="0" baseline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FillTx/>
                  <a:latin typeface="Helvetica Neue"/>
                  <a:sym typeface="Helvetica Neue"/>
                </a:rPr>
                <a:t>@haesleinhuepf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7292979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ED44BB-E8B9-A954-0334-1624EC0AD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65125"/>
            <a:ext cx="11455400" cy="739775"/>
          </a:xfrm>
        </p:spPr>
        <p:txBody>
          <a:bodyPr>
            <a:normAutofit/>
          </a:bodyPr>
          <a:lstStyle>
            <a:lvl1pPr>
              <a:defRPr sz="6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0F85B1-2C14-BF88-B6DA-2535F9321C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0"/>
            <a:ext cx="11455400" cy="4610101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4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40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40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40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12970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42E874-400C-E24A-926D-CC99757EE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134657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91302" y="371735"/>
            <a:ext cx="10267951" cy="81228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550036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3pPr>
              <a:spcBef>
                <a:spcPts val="1200"/>
              </a:spcBef>
              <a:defRPr/>
            </a:lvl3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65854071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5655734" y="1484314"/>
            <a:ext cx="6009217" cy="4249737"/>
          </a:xfrm>
        </p:spPr>
        <p:txBody>
          <a:bodyPr/>
          <a:lstStyle/>
          <a:p>
            <a:pPr lvl="0"/>
            <a:r>
              <a:rPr lang="en-US" noProof="0"/>
              <a:t>Mastertextformat bearbeiten</a:t>
            </a:r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3" hasCustomPrompt="1"/>
          </p:nvPr>
        </p:nvSpPr>
        <p:spPr>
          <a:xfrm>
            <a:off x="527049" y="1484313"/>
            <a:ext cx="4985567" cy="1332000"/>
          </a:xfrm>
        </p:spPr>
        <p:txBody>
          <a:bodyPr/>
          <a:lstStyle/>
          <a:p>
            <a:r>
              <a:rPr lang="en-US" noProof="0" dirty="0"/>
              <a:t>Bild auf </a:t>
            </a:r>
            <a:r>
              <a:rPr lang="en-US" noProof="0" dirty="0" err="1"/>
              <a:t>Platzhalter</a:t>
            </a:r>
            <a:r>
              <a:rPr lang="en-US" noProof="0" dirty="0"/>
              <a:t> </a:t>
            </a:r>
            <a:r>
              <a:rPr lang="en-US" noProof="0" dirty="0" err="1"/>
              <a:t>ziehen</a:t>
            </a:r>
            <a:r>
              <a:rPr lang="en-US" noProof="0" dirty="0"/>
              <a:t> </a:t>
            </a:r>
            <a:r>
              <a:rPr lang="en-US" noProof="0" dirty="0" err="1"/>
              <a:t>oder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auf Symbol </a:t>
            </a:r>
            <a:r>
              <a:rPr lang="en-US" noProof="0" dirty="0" err="1"/>
              <a:t>hinzufügen</a:t>
            </a:r>
            <a:endParaRPr lang="en-US" noProof="0" dirty="0"/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4" hasCustomPrompt="1"/>
          </p:nvPr>
        </p:nvSpPr>
        <p:spPr>
          <a:xfrm>
            <a:off x="534035" y="2943181"/>
            <a:ext cx="4977765" cy="1332000"/>
          </a:xfrm>
        </p:spPr>
        <p:txBody>
          <a:bodyPr/>
          <a:lstStyle/>
          <a:p>
            <a:r>
              <a:rPr lang="en-US" noProof="0" dirty="0"/>
              <a:t>Bild auf </a:t>
            </a:r>
            <a:r>
              <a:rPr lang="en-US" noProof="0" dirty="0" err="1"/>
              <a:t>Platzhalter</a:t>
            </a:r>
            <a:r>
              <a:rPr lang="en-US" noProof="0" dirty="0"/>
              <a:t> </a:t>
            </a:r>
            <a:r>
              <a:rPr lang="en-US" noProof="0" dirty="0" err="1"/>
              <a:t>ziehen</a:t>
            </a:r>
            <a:r>
              <a:rPr lang="en-US" noProof="0" dirty="0"/>
              <a:t> </a:t>
            </a:r>
            <a:r>
              <a:rPr lang="en-US" noProof="0" dirty="0" err="1"/>
              <a:t>oder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auf Symbol </a:t>
            </a:r>
            <a:r>
              <a:rPr lang="en-US" noProof="0" dirty="0" err="1"/>
              <a:t>hinzufügen</a:t>
            </a:r>
            <a:endParaRPr lang="en-US" noProof="0" dirty="0"/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5" hasCustomPrompt="1"/>
          </p:nvPr>
        </p:nvSpPr>
        <p:spPr>
          <a:xfrm>
            <a:off x="534035" y="4402050"/>
            <a:ext cx="4977767" cy="1332000"/>
          </a:xfrm>
        </p:spPr>
        <p:txBody>
          <a:bodyPr/>
          <a:lstStyle/>
          <a:p>
            <a:r>
              <a:rPr lang="en-US" noProof="0"/>
              <a:t>Bild auf Platzhalter ziehen oder durch Klicken auf Symbol hinzufügen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726433105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3" hasCustomPrompt="1"/>
          </p:nvPr>
        </p:nvSpPr>
        <p:spPr>
          <a:xfrm>
            <a:off x="6165852" y="1484313"/>
            <a:ext cx="5512769" cy="4249738"/>
          </a:xfrm>
          <a:ln w="6350">
            <a:solidFill>
              <a:schemeClr val="bg2"/>
            </a:solidFill>
          </a:ln>
        </p:spPr>
        <p:txBody>
          <a:bodyPr/>
          <a:lstStyle/>
          <a:p>
            <a:r>
              <a:rPr lang="en-US" noProof="0" dirty="0"/>
              <a:t>Drag image to placeholder or add by clicking icon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14352" y="1484314"/>
            <a:ext cx="55118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</p:spTree>
    <p:extLst>
      <p:ext uri="{BB962C8B-B14F-4D97-AF65-F5344CB8AC3E}">
        <p14:creationId xmlns:p14="http://schemas.microsoft.com/office/powerpoint/2010/main" val="1405770121"/>
      </p:ext>
    </p:extLst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14351" y="1484314"/>
            <a:ext cx="55118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165851" y="1484314"/>
            <a:ext cx="55118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</p:spTree>
    <p:extLst>
      <p:ext uri="{BB962C8B-B14F-4D97-AF65-F5344CB8AC3E}">
        <p14:creationId xmlns:p14="http://schemas.microsoft.com/office/powerpoint/2010/main" val="2884893349"/>
      </p:ext>
    </p:extLst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14351" y="1484314"/>
            <a:ext cx="34544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1" hasCustomPrompt="1"/>
          </p:nvPr>
        </p:nvSpPr>
        <p:spPr>
          <a:xfrm>
            <a:off x="7725261" y="1484314"/>
            <a:ext cx="3450167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sp>
        <p:nvSpPr>
          <p:cNvPr id="9" name="Textplatzhalt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112684" y="1484314"/>
            <a:ext cx="3454400" cy="4249736"/>
          </a:xfrm>
        </p:spPr>
        <p:txBody>
          <a:bodyPr/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</p:spTree>
    <p:extLst>
      <p:ext uri="{BB962C8B-B14F-4D97-AF65-F5344CB8AC3E}">
        <p14:creationId xmlns:p14="http://schemas.microsoft.com/office/powerpoint/2010/main" val="3741975855"/>
      </p:ext>
    </p:extLst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 txBox="1">
            <a:spLocks/>
          </p:cNvSpPr>
          <p:nvPr/>
        </p:nvSpPr>
        <p:spPr>
          <a:xfrm>
            <a:off x="6165851" y="368300"/>
            <a:ext cx="5499101" cy="828675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baseline="0">
                <a:solidFill>
                  <a:schemeClr val="tx2"/>
                </a:solidFill>
                <a:latin typeface="Open Sans ExtraBold" panose="020B0606030504020204" pitchFamily="34" charset="0"/>
                <a:ea typeface="+mj-ea"/>
                <a:cs typeface="+mj-cs"/>
              </a:defRPr>
            </a:lvl1pPr>
          </a:lstStyle>
          <a:p>
            <a:r>
              <a:rPr lang="de-DE" sz="2400" dirty="0"/>
              <a:t>Titelmasterformat durch Klicken bearbeiten</a:t>
            </a:r>
          </a:p>
        </p:txBody>
      </p:sp>
      <p:sp>
        <p:nvSpPr>
          <p:cNvPr id="8" name="Textplatzhalter 5"/>
          <p:cNvSpPr>
            <a:spLocks noGrp="1"/>
          </p:cNvSpPr>
          <p:nvPr>
            <p:ph type="body" sz="quarter" idx="10"/>
          </p:nvPr>
        </p:nvSpPr>
        <p:spPr>
          <a:xfrm>
            <a:off x="514351" y="1484314"/>
            <a:ext cx="5511800" cy="4249736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1"/>
          </p:nvPr>
        </p:nvSpPr>
        <p:spPr>
          <a:xfrm>
            <a:off x="6165851" y="1484314"/>
            <a:ext cx="5511800" cy="424973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527051" y="367506"/>
            <a:ext cx="5499101" cy="829469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29176316"/>
      </p:ext>
    </p:extLst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70481721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95350" y="358562"/>
            <a:ext cx="10267951" cy="643131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This is an title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77619" y="1001693"/>
            <a:ext cx="10648949" cy="4732358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dirty="0"/>
              <a:t>First text layer without bullets  (16pt)</a:t>
            </a:r>
          </a:p>
          <a:p>
            <a:pPr lvl="1"/>
            <a:r>
              <a:rPr lang="en-US" noProof="0" dirty="0"/>
              <a:t>Second text layer (16 </a:t>
            </a:r>
            <a:r>
              <a:rPr lang="en-US" noProof="0" dirty="0" err="1"/>
              <a:t>pt</a:t>
            </a:r>
            <a:r>
              <a:rPr lang="en-US" noProof="0" dirty="0"/>
              <a:t>), bluish bullet</a:t>
            </a:r>
          </a:p>
          <a:p>
            <a:pPr lvl="3"/>
            <a:r>
              <a:rPr lang="en-US" noProof="0" dirty="0"/>
              <a:t>Third text layer (14pt), green bullet</a:t>
            </a:r>
          </a:p>
          <a:p>
            <a:pPr lvl="4"/>
            <a:r>
              <a:rPr lang="en-US" noProof="0" dirty="0"/>
              <a:t>Fourth layer, try to avoid it</a:t>
            </a:r>
          </a:p>
          <a:p>
            <a:pPr lvl="7"/>
            <a:r>
              <a:rPr lang="en-US" noProof="0" dirty="0"/>
              <a:t>Fifth layer (really needed?)</a:t>
            </a:r>
          </a:p>
        </p:txBody>
      </p:sp>
      <p:cxnSp>
        <p:nvCxnSpPr>
          <p:cNvPr id="8" name="Gerade Verbindung 14"/>
          <p:cNvCxnSpPr/>
          <p:nvPr/>
        </p:nvCxnSpPr>
        <p:spPr>
          <a:xfrm>
            <a:off x="0" y="6063479"/>
            <a:ext cx="1219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7699688" y="6221812"/>
            <a:ext cx="82980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de-DE" sz="1000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de-DE" sz="1000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Slide</a:t>
            </a:r>
            <a:r>
              <a:rPr lang="de-DE" sz="1000" baseline="0" dirty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fld id="{38F97D41-8991-4148-BA02-56FEE4AAF2CC}" type="slidenum">
              <a:rPr lang="de-DE" sz="1000" baseline="0" smtClean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1000" baseline="0" dirty="0">
              <a:solidFill>
                <a:schemeClr val="bg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000" dirty="0">
              <a:solidFill>
                <a:schemeClr val="bg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A8309DBD-9A40-2349-A663-52842E0881D2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23648">
            <a:off x="10518588" y="-1404142"/>
            <a:ext cx="4841067" cy="456011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9AA7E9CC-0B56-D845-8F08-95D8DC7CD313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5481" y="6077578"/>
            <a:ext cx="1816520" cy="760027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CA20171B-332B-3046-B607-37D179DE6C63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322" y="6246727"/>
            <a:ext cx="1619251" cy="476250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C41FD19D-2546-974E-8FE0-F91C1D8B0F11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85" y="6151073"/>
            <a:ext cx="1481211" cy="603145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791" y="-197974"/>
            <a:ext cx="1207113" cy="1627773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4324" y="-268488"/>
            <a:ext cx="2712955" cy="2682472"/>
          </a:xfrm>
          <a:prstGeom prst="rect">
            <a:avLst/>
          </a:prstGeom>
        </p:spPr>
      </p:pic>
      <p:sp>
        <p:nvSpPr>
          <p:cNvPr id="7" name="Textfeld 3">
            <a:extLst>
              <a:ext uri="{FF2B5EF4-FFF2-40B4-BE49-F238E27FC236}">
                <a16:creationId xmlns:a16="http://schemas.microsoft.com/office/drawing/2014/main" id="{0E03CFA3-24D8-29FD-7F1C-AC6529F1357C}"/>
              </a:ext>
            </a:extLst>
          </p:cNvPr>
          <p:cNvSpPr/>
          <p:nvPr userDrawn="1"/>
        </p:nvSpPr>
        <p:spPr>
          <a:xfrm>
            <a:off x="1916640" y="6079444"/>
            <a:ext cx="1236240" cy="76944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  <a:ea typeface="DejaVu Sans"/>
              </a:rPr>
              <a:t>Robert Haase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</a:rPr>
              <a:t>@haesleinhuepf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</a:rPr>
              <a:t>Secrets of LLMs Lecture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</a:rPr>
              <a:t>Jan 20th 2025</a:t>
            </a:r>
            <a:endParaRPr lang="en-US" sz="10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16104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78" r:id="rId2"/>
    <p:sldLayoutId id="2147483868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  <p:sldLayoutId id="2147483879" r:id="rId12"/>
    <p:sldLayoutId id="2147483883" r:id="rId13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3200" b="1" kern="1200" baseline="0">
          <a:solidFill>
            <a:schemeClr val="tx2"/>
          </a:solidFill>
          <a:latin typeface="Open Sans ExtraBold" panose="020B0606030504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Font typeface="Arial" panose="020B0604020202020204" pitchFamily="34" charset="0"/>
        <a:buNone/>
        <a:defRPr sz="2000" kern="1200" baseline="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1pPr>
      <a:lvl2pPr marL="396000" indent="-324000" algn="l" defTabSz="914400" rtl="0" eaLnBrk="1" latinLnBrk="0" hangingPunct="1">
        <a:spcBef>
          <a:spcPts val="300"/>
        </a:spcBef>
        <a:buClr>
          <a:schemeClr val="accent1"/>
        </a:buClr>
        <a:buFont typeface="Arial" panose="020B0604020202020204" pitchFamily="34" charset="0"/>
        <a:buChar char="•"/>
        <a:defRPr sz="2000" kern="1200" baseline="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2pPr>
      <a:lvl3pPr marL="285750" indent="-285750" algn="l" defTabSz="914400" rtl="0" eaLnBrk="1" latinLnBrk="0" hangingPunct="1"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3pPr>
      <a:lvl4pPr marL="465750" indent="-285750" algn="l" defTabSz="914400" rtl="0" eaLnBrk="1" latinLnBrk="0" hangingPunct="1">
        <a:spcBef>
          <a:spcPts val="300"/>
        </a:spcBef>
        <a:buClr>
          <a:srgbClr val="51B02F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4pPr>
      <a:lvl5pPr marL="682362" indent="-285750" algn="l" defTabSz="914400" rtl="0" eaLnBrk="1" latinLnBrk="0" hangingPunct="1">
        <a:spcBef>
          <a:spcPts val="300"/>
        </a:spcBef>
        <a:buClr>
          <a:schemeClr val="bg2"/>
        </a:buClr>
        <a:buFont typeface="Arial" panose="020B0604020202020204" pitchFamily="34" charset="0"/>
        <a:buChar char="•"/>
        <a:defRPr sz="1800" kern="1200" baseline="0">
          <a:solidFill>
            <a:schemeClr val="tx2"/>
          </a:solidFill>
          <a:latin typeface="Open Sans" panose="020B0606030504020204" pitchFamily="34" charset="0"/>
          <a:ea typeface="+mn-ea"/>
          <a:cs typeface="+mn-cs"/>
        </a:defRPr>
      </a:lvl5pPr>
      <a:lvl6pPr marL="358775" indent="0" algn="l" defTabSz="914400" rtl="0" eaLnBrk="1" latinLnBrk="0" hangingPunct="1">
        <a:spcBef>
          <a:spcPts val="0"/>
        </a:spcBef>
        <a:buFont typeface="Arial" panose="020B0604020202020204" pitchFamily="34" charset="0"/>
        <a:buNone/>
        <a:defRPr sz="3200" b="1" kern="1200">
          <a:solidFill>
            <a:srgbClr val="FF0000"/>
          </a:solidFill>
          <a:latin typeface="+mn-lt"/>
          <a:ea typeface="+mn-ea"/>
          <a:cs typeface="+mn-cs"/>
        </a:defRPr>
      </a:lvl6pPr>
      <a:lvl7pPr marL="358775" indent="0" algn="l" defTabSz="914400" rtl="0" eaLnBrk="1" latinLnBrk="0" hangingPunct="1">
        <a:spcBef>
          <a:spcPts val="0"/>
        </a:spcBef>
        <a:buFont typeface="Arial" panose="020B0604020202020204" pitchFamily="34" charset="0"/>
        <a:buNone/>
        <a:defRPr sz="3200" kern="1200">
          <a:solidFill>
            <a:srgbClr val="FF0000"/>
          </a:solidFill>
          <a:latin typeface="+mn-lt"/>
          <a:ea typeface="+mn-ea"/>
          <a:cs typeface="+mn-cs"/>
        </a:defRPr>
      </a:lvl7pPr>
      <a:lvl8pPr marL="893763" indent="-228600" algn="l" defTabSz="914400" rtl="0" eaLnBrk="1" latinLnBrk="0" hangingPunct="1">
        <a:spcBef>
          <a:spcPct val="20000"/>
        </a:spcBef>
        <a:buClr>
          <a:schemeClr val="bg2"/>
        </a:buClr>
        <a:buSzPct val="100000"/>
        <a:buFont typeface="Wingdings" panose="05000000000000000000" pitchFamily="2" charset="2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231">
          <p15:clr>
            <a:srgbClr val="F26B43"/>
          </p15:clr>
        </p15:guide>
        <p15:guide id="3" pos="324">
          <p15:clr>
            <a:srgbClr val="F26B43"/>
          </p15:clr>
        </p15:guide>
        <p15:guide id="4" pos="880">
          <p15:clr>
            <a:srgbClr val="F26B43"/>
          </p15:clr>
        </p15:guide>
        <p15:guide id="5" pos="968">
          <p15:clr>
            <a:srgbClr val="F26B43"/>
          </p15:clr>
        </p15:guide>
        <p15:guide id="6" pos="1528">
          <p15:clr>
            <a:srgbClr val="F26B43"/>
          </p15:clr>
        </p15:guide>
        <p15:guide id="7" pos="1616">
          <p15:clr>
            <a:srgbClr val="F26B43"/>
          </p15:clr>
        </p15:guide>
        <p15:guide id="8" pos="2268">
          <p15:clr>
            <a:srgbClr val="F26B43"/>
          </p15:clr>
        </p15:guide>
        <p15:guide id="9" pos="2176">
          <p15:clr>
            <a:srgbClr val="F26B43"/>
          </p15:clr>
        </p15:guide>
        <p15:guide id="10" pos="2912">
          <p15:clr>
            <a:srgbClr val="F26B43"/>
          </p15:clr>
        </p15:guide>
        <p15:guide id="11" pos="2823">
          <p15:clr>
            <a:srgbClr val="F26B43"/>
          </p15:clr>
        </p15:guide>
        <p15:guide id="12" pos="3472">
          <p15:clr>
            <a:srgbClr val="F26B43"/>
          </p15:clr>
        </p15:guide>
        <p15:guide id="13" pos="3563">
          <p15:clr>
            <a:srgbClr val="F26B43"/>
          </p15:clr>
        </p15:guide>
        <p15:guide id="14" pos="4119">
          <p15:clr>
            <a:srgbClr val="F26B43"/>
          </p15:clr>
        </p15:guide>
        <p15:guide id="15" pos="4211">
          <p15:clr>
            <a:srgbClr val="F26B43"/>
          </p15:clr>
        </p15:guide>
        <p15:guide id="16" pos="4767">
          <p15:clr>
            <a:srgbClr val="F26B43"/>
          </p15:clr>
        </p15:guide>
        <p15:guide id="17" pos="4868">
          <p15:clr>
            <a:srgbClr val="F26B43"/>
          </p15:clr>
        </p15:guide>
        <p15:guide id="18" pos="5183">
          <p15:clr>
            <a:srgbClr val="F26B43"/>
          </p15:clr>
        </p15:guide>
        <p15:guide id="19" pos="5091">
          <p15:clr>
            <a:srgbClr val="F26B43"/>
          </p15:clr>
        </p15:guide>
        <p15:guide id="20" pos="5415">
          <p15:clr>
            <a:srgbClr val="F26B43"/>
          </p15:clr>
        </p15:guide>
        <p15:guide id="21" pos="5507">
          <p15:clr>
            <a:srgbClr val="F26B43"/>
          </p15:clr>
        </p15:guide>
        <p15:guide id="22" pos="6060">
          <p15:clr>
            <a:srgbClr val="F26B43"/>
          </p15:clr>
        </p15:guide>
        <p15:guide id="23" pos="6152">
          <p15:clr>
            <a:srgbClr val="F26B43"/>
          </p15:clr>
        </p15:guide>
        <p15:guide id="24" pos="6708">
          <p15:clr>
            <a:srgbClr val="F26B43"/>
          </p15:clr>
        </p15:guide>
        <p15:guide id="25" pos="6800">
          <p15:clr>
            <a:srgbClr val="F26B43"/>
          </p15:clr>
        </p15:guide>
        <p15:guide id="26" pos="7448">
          <p15:clr>
            <a:srgbClr val="F26B43"/>
          </p15:clr>
        </p15:guide>
        <p15:guide id="27" pos="7356">
          <p15:clr>
            <a:srgbClr val="F26B43"/>
          </p15:clr>
        </p15:guide>
        <p15:guide id="30" orient="horz" pos="727">
          <p15:clr>
            <a:srgbClr val="F26B43"/>
          </p15:clr>
        </p15:guide>
        <p15:guide id="31" pos="555">
          <p15:clr>
            <a:srgbClr val="F26B43"/>
          </p15:clr>
        </p15:guide>
        <p15:guide id="32" pos="644">
          <p15:clr>
            <a:srgbClr val="F26B43"/>
          </p15:clr>
        </p15:guide>
        <p15:guide id="33" pos="1204">
          <p15:clr>
            <a:srgbClr val="F26B43"/>
          </p15:clr>
        </p15:guide>
        <p15:guide id="34" pos="1300">
          <p15:clr>
            <a:srgbClr val="F26B43"/>
          </p15:clr>
        </p15:guide>
        <p15:guide id="35" pos="1852">
          <p15:clr>
            <a:srgbClr val="F26B43"/>
          </p15:clr>
        </p15:guide>
        <p15:guide id="36" pos="1943">
          <p15:clr>
            <a:srgbClr val="F26B43"/>
          </p15:clr>
        </p15:guide>
        <p15:guide id="37" pos="2500">
          <p15:clr>
            <a:srgbClr val="F26B43"/>
          </p15:clr>
        </p15:guide>
        <p15:guide id="38" pos="2588">
          <p15:clr>
            <a:srgbClr val="F26B43"/>
          </p15:clr>
        </p15:guide>
        <p15:guide id="39" pos="3144">
          <p15:clr>
            <a:srgbClr val="F26B43"/>
          </p15:clr>
        </p15:guide>
        <p15:guide id="40" pos="3239">
          <p15:clr>
            <a:srgbClr val="F26B43"/>
          </p15:clr>
        </p15:guide>
        <p15:guide id="41" pos="3796">
          <p15:clr>
            <a:srgbClr val="F26B43"/>
          </p15:clr>
        </p15:guide>
        <p15:guide id="42" pos="3884">
          <p15:clr>
            <a:srgbClr val="F26B43"/>
          </p15:clr>
        </p15:guide>
        <p15:guide id="43" pos="4440">
          <p15:clr>
            <a:srgbClr val="F26B43"/>
          </p15:clr>
        </p15:guide>
        <p15:guide id="44" pos="4536">
          <p15:clr>
            <a:srgbClr val="F26B43"/>
          </p15:clr>
        </p15:guide>
        <p15:guide id="45" pos="5736">
          <p15:clr>
            <a:srgbClr val="F26B43"/>
          </p15:clr>
        </p15:guide>
        <p15:guide id="46" pos="5831">
          <p15:clr>
            <a:srgbClr val="F26B43"/>
          </p15:clr>
        </p15:guide>
        <p15:guide id="47" pos="6411">
          <p15:clr>
            <a:srgbClr val="F26B43"/>
          </p15:clr>
        </p15:guide>
        <p15:guide id="48" pos="6479">
          <p15:clr>
            <a:srgbClr val="F26B43"/>
          </p15:clr>
        </p15:guide>
        <p15:guide id="49" pos="7032">
          <p15:clr>
            <a:srgbClr val="F26B43"/>
          </p15:clr>
        </p15:guide>
        <p15:guide id="50" pos="7127">
          <p15:clr>
            <a:srgbClr val="F26B43"/>
          </p15:clr>
        </p15:guide>
        <p15:guide id="51" orient="horz" pos="3612">
          <p15:clr>
            <a:srgbClr val="F26B43"/>
          </p15:clr>
        </p15:guide>
        <p15:guide id="52" orient="horz" pos="3838">
          <p15:clr>
            <a:srgbClr val="F26B43"/>
          </p15:clr>
        </p15:guide>
        <p15:guide id="53" orient="horz" pos="935">
          <p15:clr>
            <a:srgbClr val="F26B43"/>
          </p15:clr>
        </p15:guide>
        <p15:guide id="58" orient="horz" pos="221">
          <p15:clr>
            <a:srgbClr val="F26B43"/>
          </p15:clr>
        </p15:guide>
        <p15:guide id="59" orient="horz" pos="3962">
          <p15:clr>
            <a:srgbClr val="F26B43"/>
          </p15:clr>
        </p15:guide>
        <p15:guide id="60" orient="horz" pos="4167">
          <p15:clr>
            <a:srgbClr val="F26B43"/>
          </p15:clr>
        </p15:guide>
        <p15:guide id="61" orient="horz" pos="618">
          <p15:clr>
            <a:srgbClr val="F26B43"/>
          </p15:clr>
        </p15:guide>
        <p15:guide id="62" orient="horz" pos="490">
          <p15:clr>
            <a:srgbClr val="F26B43"/>
          </p15:clr>
        </p15:guide>
        <p15:guide id="63" orient="horz" pos="40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deed.en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404.07214v1" TargetMode="External"/><Relationship Id="rId2" Type="http://schemas.openxmlformats.org/officeDocument/2006/relationships/hyperlink" Target="https://creativecommons.org/licenses/by/4.0/deed.en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2102.12092.pdf" TargetMode="External"/><Relationship Id="rId2" Type="http://schemas.openxmlformats.org/officeDocument/2006/relationships/hyperlink" Target="http://creativecommons.org/licenses/by/4.0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2102.12092.pdf" TargetMode="External"/><Relationship Id="rId2" Type="http://schemas.openxmlformats.org/officeDocument/2006/relationships/hyperlink" Target="http://creativecommons.org/licenses/by/4.0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2102.12092.pdf" TargetMode="External"/><Relationship Id="rId2" Type="http://schemas.openxmlformats.org/officeDocument/2006/relationships/hyperlink" Target="http://creativecommons.org/licenses/by/4.0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OpenAI/CLIP" TargetMode="External"/><Relationship Id="rId2" Type="http://schemas.openxmlformats.org/officeDocument/2006/relationships/hyperlink" Target="https://arxiv.org/abs/2103.00020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hyperlink" Target="https://huggingface.co/docs/transformers/en/model_doc/clip" TargetMode="External"/><Relationship Id="rId9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hyperlink" Target="https://arxiv.org/abs/2304.08485" TargetMode="External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hyperlink" Target="https://creativecommons.org/licenses/by/4.0/deed.en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310.03744" TargetMode="External"/><Relationship Id="rId7" Type="http://schemas.openxmlformats.org/officeDocument/2006/relationships/image" Target="../media/image45.png"/><Relationship Id="rId2" Type="http://schemas.openxmlformats.org/officeDocument/2006/relationships/hyperlink" Target="https://creativecommons.org/licenses/by/4.0/deed.en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310.03744" TargetMode="External"/><Relationship Id="rId2" Type="http://schemas.openxmlformats.org/officeDocument/2006/relationships/hyperlink" Target="https://creativecommons.org/licenses/by/4.0/deed.en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hyperlink" Target="https://arxiv.org/abs/2010.11929" TargetMode="External"/><Relationship Id="rId7" Type="http://schemas.openxmlformats.org/officeDocument/2006/relationships/image" Target="../media/image48.png"/><Relationship Id="rId2" Type="http://schemas.openxmlformats.org/officeDocument/2006/relationships/hyperlink" Target="https://github.com/google-research/vision_transformer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hyperlink" Target="https://arxiv.org/abs/2105.01601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scads.github.io/generative-ai-notebooks/47_vision/22_vision_qwen.html" TargetMode="External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esleinhuepf/git-bob/blob/main/src/git_bob/_endpoints.py" TargetMode="Externa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hyperlink" Target="https://github.com/haesleinhuepf/bia-bob/blob/main/demo/generate_notebooks.ipynb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esleinhuepf/bia-bob/blob/main/demo/generate_notebooks.ipynb" TargetMode="External"/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github.com/haesleinhuepf/git-bob" TargetMode="External"/><Relationship Id="rId4" Type="http://schemas.openxmlformats.org/officeDocument/2006/relationships/image" Target="../media/image6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hyperlink" Target="https://scads.github.io/generative-ai-notebooks/47_vision/30_vision_models_structred_output.html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haesleinhuepf.github.io/BioImageAnalysisNotebooks/20c_vision_models/vision_models.html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facebookresearch/segment-anything" TargetMode="External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hyperlink" Target="https://github.com/facebookresearch/segment-anything" TargetMode="Externa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hyperlink" Target="https://arxiv.org/pdf/2304.02643" TargetMode="Externa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facebookresearch/segment-anything" TargetMode="External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2304.02643" TargetMode="External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bbbc.broadinstitute.org/BBBC038" TargetMode="Externa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hyperlink" Target="https://github.com/royerlab/napari-segment-anything" TargetMode="External"/><Relationship Id="rId7" Type="http://schemas.openxmlformats.org/officeDocument/2006/relationships/image" Target="../media/image72.png"/><Relationship Id="rId2" Type="http://schemas.openxmlformats.org/officeDocument/2006/relationships/hyperlink" Target="https://github.com/hiroalchem/napari-SAM4IS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1.png"/><Relationship Id="rId5" Type="http://schemas.openxmlformats.org/officeDocument/2006/relationships/hyperlink" Target="https://github.com/computational-cell-analytics/micro-sam" TargetMode="External"/><Relationship Id="rId4" Type="http://schemas.openxmlformats.org/officeDocument/2006/relationships/hyperlink" Target="https://github.com/MIC-DKFZ/napari-sam" TargetMode="External"/><Relationship Id="rId9" Type="http://schemas.openxmlformats.org/officeDocument/2006/relationships/image" Target="../media/image7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deed.en" TargetMode="External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github.com/computational-cell-analytics/micro-sam" TargetMode="External"/><Relationship Id="rId4" Type="http://schemas.openxmlformats.org/officeDocument/2006/relationships/hyperlink" Target="https://www.biorxiv.org/content/10.1101/2023.08.21.554208v1.article-info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zenodo.org/records/11265038" TargetMode="External"/><Relationship Id="rId2" Type="http://schemas.openxmlformats.org/officeDocument/2006/relationships/hyperlink" Target="https://creativecommons.org/licenses/by/4.0/deed.en" TargetMode="Externa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2023.08.21.554208v1.article-info" TargetMode="External"/><Relationship Id="rId2" Type="http://schemas.openxmlformats.org/officeDocument/2006/relationships/hyperlink" Target="https://creativecommons.org/licenses/by/4.0/deed.en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2102.12092.pdf" TargetMode="External"/><Relationship Id="rId2" Type="http://schemas.openxmlformats.org/officeDocument/2006/relationships/hyperlink" Target="http://creativecommons.org/licenses/by/4.0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notebooklm.google.com/notebook/70774cfa-a940-4b7a-aa7d-be27873c88e6/audio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2102.12092.pdf" TargetMode="External"/><Relationship Id="rId2" Type="http://schemas.openxmlformats.org/officeDocument/2006/relationships/hyperlink" Target="http://creativecommons.org/licenses/by/4.0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hyperlink" Target="https://arxiv.org/abs/2112.10752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hyperlink" Target="https://arxiv.org/abs/2112.10752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7.png"/><Relationship Id="rId4" Type="http://schemas.openxmlformats.org/officeDocument/2006/relationships/image" Target="../media/image8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3.png"/><Relationship Id="rId5" Type="http://schemas.openxmlformats.org/officeDocument/2006/relationships/image" Target="../media/image77.png"/><Relationship Id="rId4" Type="http://schemas.openxmlformats.org/officeDocument/2006/relationships/image" Target="../media/image8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scads.github.io/generative-ai-notebooks/41_image_generation_huggingface/30_generating_images_using_huggingface.html" TargetMode="Externa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204.06125" TargetMode="External"/><Relationship Id="rId2" Type="http://schemas.openxmlformats.org/officeDocument/2006/relationships/hyperlink" Target="http://creativecommons.org/licenses/by/4.0/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scads.github.io/generative-ai-notebooks/40_image_generation_openai/10_generating_images_dall_e.html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hyperlink" Target="https://replicate.com/black-forest-labs/flux-schnell-lora" TargetMode="Externa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replicate.com/black-forest-labs/flux-schnell-lora" TargetMode="External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hyperlink" Target="https://chatgpt.com/" TargetMode="External"/><Relationship Id="rId3" Type="http://schemas.openxmlformats.org/officeDocument/2006/relationships/image" Target="../media/image100.jpeg"/><Relationship Id="rId7" Type="http://schemas.openxmlformats.org/officeDocument/2006/relationships/image" Target="../media/image103.pn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replicate.com/stability-ai/stable-diffusion" TargetMode="External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generative-ai-notebooks/41_image_generation_huggingface/60_image_variations_pix2pix.html" TargetMode="External"/><Relationship Id="rId2" Type="http://schemas.openxmlformats.org/officeDocument/2006/relationships/hyperlink" Target="https://arxiv.org/abs/2211.09800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haesleinhuepf.github.io/BioImageAnalysisNotebooks/07_prompt_engineering/60_image_variations_huggingface.html" TargetMode="External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7" Type="http://schemas.openxmlformats.org/officeDocument/2006/relationships/image" Target="../media/image112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huggingface.co/docs/diffusers/api/pipelines/stable_diffusion/inpaint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1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7.png"/><Relationship Id="rId5" Type="http://schemas.openxmlformats.org/officeDocument/2006/relationships/hyperlink" Target="https://huggingface.co/stabilityai/stable-diffusion-2-inpainting" TargetMode="External"/><Relationship Id="rId4" Type="http://schemas.openxmlformats.org/officeDocument/2006/relationships/image" Target="../media/image116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esleinhuepf/darth-d/blob/main/demo/demo_replacing.ipynb" TargetMode="External"/><Relationship Id="rId2" Type="http://schemas.openxmlformats.org/officeDocument/2006/relationships/image" Target="../media/image120.gif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gif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3" Type="http://schemas.openxmlformats.org/officeDocument/2006/relationships/hyperlink" Target="https://wellcomecollection.org/works/sxm89b3x" TargetMode="External"/><Relationship Id="rId7" Type="http://schemas.openxmlformats.org/officeDocument/2006/relationships/image" Target="../media/image125.pn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twitter.com/haesleinhuepf/status/1659138282641342466" TargetMode="External"/><Relationship Id="rId5" Type="http://schemas.openxmlformats.org/officeDocument/2006/relationships/hyperlink" Target="https://haesleinhuepf.github.io/BioImageAnalysisNotebooks/07_prompt_engineering/02_generating_mri_images.html" TargetMode="External"/><Relationship Id="rId4" Type="http://schemas.openxmlformats.org/officeDocument/2006/relationships/hyperlink" Target="http://creativecommons.org/licenses/by/4.0/" TargetMode="Externa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haesleinhuepf.github.io/BioImageAnalysisNotebooks/07_prompt_engineering/02_generating_images.html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https://haesleinhuepf.github.io/BioImageAnalysisNotebooks/07_prompt_engineering/02_generating_images.html" TargetMode="External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8.png"/><Relationship Id="rId4" Type="http://schemas.openxmlformats.org/officeDocument/2006/relationships/image" Target="../media/image131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hyperlink" Target="https://scads.github.io/generative-ai-notebooks/80_benchmarking_llms/10_CLIP_scores.html" TargetMode="External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hyperlink" Target="https://scads.github.io/generative-ai-notebooks/80_benchmarking_llms/10_CLIP_scores.html" TargetMode="External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tif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/4.0/" TargetMode="External"/><Relationship Id="rId5" Type="http://schemas.openxmlformats.org/officeDocument/2006/relationships/image" Target="../media/image136.jpeg"/><Relationship Id="rId4" Type="http://schemas.openxmlformats.org/officeDocument/2006/relationships/image" Target="../media/image135.gi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generative-ai-notebooks/41_image_generation_huggingface/30_generating_images_using_huggingface.html" TargetMode="External"/><Relationship Id="rId2" Type="http://schemas.openxmlformats.org/officeDocument/2006/relationships/hyperlink" Target="https://scads.github.io/generative-ai-notebooks/00_setup/install_paula.html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8.png"/><Relationship Id="rId4" Type="http://schemas.openxmlformats.org/officeDocument/2006/relationships/image" Target="../media/image137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hyperlink" Target="https://scads.github.io/generative-ai-notebooks/80_benchmarking_llms/10_CLIP_scores.html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aesleinhuepf/vlm-pictionary" TargetMode="External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2024.05.27.594652v1" TargetMode="External"/><Relationship Id="rId2" Type="http://schemas.openxmlformats.org/officeDocument/2006/relationships/hyperlink" Target="https://creativecommons.org/licenses/by/4.0/deed.en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2BDB284B-876B-EF41-B780-30B88DFEE22A}"/>
              </a:ext>
            </a:extLst>
          </p:cNvPr>
          <p:cNvSpPr txBox="1"/>
          <p:nvPr/>
        </p:nvSpPr>
        <p:spPr>
          <a:xfrm>
            <a:off x="3453285" y="122589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71F6301-FF2F-1D49-8CFA-05396B073F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74" y="844514"/>
            <a:ext cx="3009900" cy="1225622"/>
          </a:xfrm>
          <a:prstGeom prst="rect">
            <a:avLst/>
          </a:prstGeom>
        </p:spPr>
      </p:pic>
      <p:sp>
        <p:nvSpPr>
          <p:cNvPr id="9" name="Textplatzhalter 2">
            <a:extLst>
              <a:ext uri="{FF2B5EF4-FFF2-40B4-BE49-F238E27FC236}">
                <a16:creationId xmlns:a16="http://schemas.microsoft.com/office/drawing/2014/main" id="{31221FD6-08D6-3F40-ACE8-C0B9BADE7F5D}"/>
              </a:ext>
            </a:extLst>
          </p:cNvPr>
          <p:cNvSpPr txBox="1">
            <a:spLocks/>
          </p:cNvSpPr>
          <p:nvPr/>
        </p:nvSpPr>
        <p:spPr>
          <a:xfrm>
            <a:off x="694373" y="2179303"/>
            <a:ext cx="9435589" cy="37523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Font typeface="Open Sans" panose="020B0606030504020204" pitchFamily="34" charset="0"/>
              <a:buChar char="—"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396000" indent="-216000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576000" indent="-179388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4406900" algn="l"/>
              </a:tabLst>
            </a:pPr>
            <a:r>
              <a:rPr lang="en-US" sz="1100" dirty="0">
                <a:solidFill>
                  <a:schemeClr val="bg2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CENTER FOR SCALABLE DATA ANALYTICS AND </a:t>
            </a:r>
            <a:br>
              <a:rPr lang="en-US" sz="1100" dirty="0">
                <a:solidFill>
                  <a:schemeClr val="bg2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100" dirty="0">
                <a:solidFill>
                  <a:schemeClr val="bg2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ARTIFICIAL INTELLIGENCE</a:t>
            </a:r>
          </a:p>
          <a:p>
            <a:endParaRPr lang="en-US" sz="2400" dirty="0">
              <a:solidFill>
                <a:schemeClr val="bg2">
                  <a:lumMod val="7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36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Multi-modal Language Models  </a:t>
            </a:r>
            <a:r>
              <a:rPr lang="en-US" sz="3600" dirty="0">
                <a:solidFill>
                  <a:schemeClr val="bg1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_</a:t>
            </a:r>
          </a:p>
          <a:p>
            <a:r>
              <a:rPr lang="en-US" sz="2000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[images + text]</a:t>
            </a:r>
          </a:p>
          <a:p>
            <a:r>
              <a:rPr lang="en-US" sz="3200" dirty="0">
                <a:solidFill>
                  <a:srgbClr val="51B02F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Robert Haase</a:t>
            </a:r>
          </a:p>
          <a:p>
            <a:endParaRPr lang="en-US" sz="3200" dirty="0">
              <a:solidFill>
                <a:srgbClr val="51B02F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7AC030-FEAB-554C-E329-D1600C34449D}"/>
              </a:ext>
            </a:extLst>
          </p:cNvPr>
          <p:cNvSpPr/>
          <p:nvPr/>
        </p:nvSpPr>
        <p:spPr>
          <a:xfrm>
            <a:off x="28283" y="5729868"/>
            <a:ext cx="8262577" cy="3063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US" sz="1400" b="0" strike="noStrike" spc="-1" dirty="0">
                <a:solidFill>
                  <a:schemeClr val="dk1"/>
                </a:solidFill>
                <a:latin typeface="Calibri"/>
              </a:rPr>
              <a:t>These slides can be reused under the terms of the </a:t>
            </a:r>
            <a:r>
              <a:rPr lang="en-US" sz="1400" spc="-1" dirty="0">
                <a:solidFill>
                  <a:schemeClr val="dk1"/>
                </a:solidFill>
                <a:latin typeface="Calibri"/>
                <a:hlinkClick r:id="rId3"/>
              </a:rPr>
              <a:t>CC-BY 4.0</a:t>
            </a:r>
            <a:r>
              <a:rPr lang="en-US" sz="1400" b="0" strike="noStrike" spc="-1" dirty="0">
                <a:solidFill>
                  <a:schemeClr val="dk1"/>
                </a:solidFill>
                <a:latin typeface="Calibri"/>
              </a:rPr>
              <a:t> license unless mentioned otherwise. </a:t>
            </a:r>
          </a:p>
        </p:txBody>
      </p:sp>
    </p:spTree>
    <p:extLst>
      <p:ext uri="{BB962C8B-B14F-4D97-AF65-F5344CB8AC3E}">
        <p14:creationId xmlns:p14="http://schemas.microsoft.com/office/powerpoint/2010/main" val="8680227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CBA2F3-FFA0-6140-1D56-32F59C06E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Vision Language Models (VLMs)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07725-8950-0C6E-93AE-B5AB146E5B1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sz="3200" dirty="0"/>
              <a:t>Goal: </a:t>
            </a:r>
            <a:r>
              <a:rPr lang="de-DE" sz="3200" dirty="0" err="1"/>
              <a:t>Describe</a:t>
            </a:r>
            <a:r>
              <a:rPr lang="de-DE" sz="3200" dirty="0"/>
              <a:t> </a:t>
            </a:r>
            <a:r>
              <a:rPr lang="de-DE" sz="3200" dirty="0" err="1"/>
              <a:t>images</a:t>
            </a:r>
            <a:endParaRPr lang="en-US" sz="3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C64F0A-3159-4EEE-18D4-3ADB7074A1D6}"/>
              </a:ext>
            </a:extLst>
          </p:cNvPr>
          <p:cNvSpPr txBox="1"/>
          <p:nvPr/>
        </p:nvSpPr>
        <p:spPr>
          <a:xfrm>
            <a:off x="3367314" y="6125029"/>
            <a:ext cx="4760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Source: Gosh et al 2024, </a:t>
            </a:r>
            <a:r>
              <a:rPr lang="de-DE" dirty="0" err="1"/>
              <a:t>licensed</a:t>
            </a:r>
            <a:r>
              <a:rPr lang="de-DE" dirty="0"/>
              <a:t> </a:t>
            </a:r>
            <a:r>
              <a:rPr lang="de-DE" dirty="0">
                <a:hlinkClick r:id="rId2"/>
              </a:rPr>
              <a:t>CC-BY 4.0</a:t>
            </a:r>
            <a:r>
              <a:rPr lang="de-DE" dirty="0"/>
              <a:t> </a:t>
            </a:r>
            <a:r>
              <a:rPr lang="de-DE" dirty="0">
                <a:hlinkClick r:id="rId3"/>
              </a:rPr>
              <a:t>https://arxiv.org/abs/2404.07214v1</a:t>
            </a:r>
            <a:r>
              <a:rPr lang="de-DE" dirty="0"/>
              <a:t> 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115FA26-5B6D-0084-435E-470E5B4397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44288" y="1362529"/>
            <a:ext cx="2752725" cy="47625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CB9638A-5241-2140-1692-9BB107CE02B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988" r="50000" b="19652"/>
          <a:stretch/>
        </p:blipFill>
        <p:spPr>
          <a:xfrm>
            <a:off x="2488270" y="1996295"/>
            <a:ext cx="7454015" cy="3866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3642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9FFC0-D746-4FDA-B65F-8211E4D0F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dirty="0" err="1"/>
              <a:t>Variational</a:t>
            </a:r>
            <a:r>
              <a:rPr lang="de-DE" sz="3600" dirty="0"/>
              <a:t> Auto-Encoder</a:t>
            </a:r>
            <a:endParaRPr lang="en-US" sz="36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0E9E294-1958-A514-368C-E1E5CA332BA6}"/>
              </a:ext>
            </a:extLst>
          </p:cNvPr>
          <p:cNvGrpSpPr>
            <a:grpSpLocks noChangeAspect="1"/>
          </p:cNvGrpSpPr>
          <p:nvPr/>
        </p:nvGrpSpPr>
        <p:grpSpPr>
          <a:xfrm>
            <a:off x="3038067" y="1203460"/>
            <a:ext cx="6629680" cy="3011456"/>
            <a:chOff x="2083355" y="2023641"/>
            <a:chExt cx="8097047" cy="367799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5BB2012-2289-3296-BF9A-066EC64F498A}"/>
                </a:ext>
              </a:extLst>
            </p:cNvPr>
            <p:cNvSpPr/>
            <p:nvPr/>
          </p:nvSpPr>
          <p:spPr>
            <a:xfrm>
              <a:off x="7197984" y="3379077"/>
              <a:ext cx="542870" cy="168447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1DAC05E-9580-8FFF-AF4C-113EA5490728}"/>
                </a:ext>
              </a:extLst>
            </p:cNvPr>
            <p:cNvSpPr/>
            <p:nvPr/>
          </p:nvSpPr>
          <p:spPr>
            <a:xfrm>
              <a:off x="4554512" y="3379077"/>
              <a:ext cx="542869" cy="168447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D28A286-6034-D646-020A-59BE782B96CD}"/>
                </a:ext>
              </a:extLst>
            </p:cNvPr>
            <p:cNvSpPr/>
            <p:nvPr/>
          </p:nvSpPr>
          <p:spPr>
            <a:xfrm>
              <a:off x="3720751" y="3129785"/>
              <a:ext cx="419100" cy="21463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BD2B656-845A-7341-90A3-1238AB98F3C8}"/>
                </a:ext>
              </a:extLst>
            </p:cNvPr>
            <p:cNvSpPr/>
            <p:nvPr/>
          </p:nvSpPr>
          <p:spPr>
            <a:xfrm>
              <a:off x="8159954" y="3131871"/>
              <a:ext cx="419100" cy="21463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ight Brace 9">
              <a:extLst>
                <a:ext uri="{FF2B5EF4-FFF2-40B4-BE49-F238E27FC236}">
                  <a16:creationId xmlns:a16="http://schemas.microsoft.com/office/drawing/2014/main" id="{5FDA6A02-4506-E4A2-1923-EF2A78D99857}"/>
                </a:ext>
              </a:extLst>
            </p:cNvPr>
            <p:cNvSpPr/>
            <p:nvPr/>
          </p:nvSpPr>
          <p:spPr>
            <a:xfrm rot="16200000">
              <a:off x="4078864" y="1221182"/>
              <a:ext cx="419100" cy="2741999"/>
            </a:xfrm>
            <a:prstGeom prst="rightBrace">
              <a:avLst/>
            </a:prstGeom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ight Brace 10">
              <a:extLst>
                <a:ext uri="{FF2B5EF4-FFF2-40B4-BE49-F238E27FC236}">
                  <a16:creationId xmlns:a16="http://schemas.microsoft.com/office/drawing/2014/main" id="{5D74FBA4-6C50-AF16-2B25-E51DBD83728A}"/>
                </a:ext>
              </a:extLst>
            </p:cNvPr>
            <p:cNvSpPr/>
            <p:nvPr/>
          </p:nvSpPr>
          <p:spPr>
            <a:xfrm rot="16200000">
              <a:off x="7839408" y="1229019"/>
              <a:ext cx="419100" cy="2699008"/>
            </a:xfrm>
            <a:prstGeom prst="rightBrace">
              <a:avLst/>
            </a:prstGeom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7A598A3-D745-367E-771C-C7C9B81A1BC1}"/>
                </a:ext>
              </a:extLst>
            </p:cNvPr>
            <p:cNvSpPr txBox="1"/>
            <p:nvPr/>
          </p:nvSpPr>
          <p:spPr>
            <a:xfrm>
              <a:off x="2917413" y="2023641"/>
              <a:ext cx="2742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Encoder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37BAE61-5497-1A9C-F054-334EA8164F97}"/>
                </a:ext>
              </a:extLst>
            </p:cNvPr>
            <p:cNvSpPr txBox="1"/>
            <p:nvPr/>
          </p:nvSpPr>
          <p:spPr>
            <a:xfrm>
              <a:off x="6699454" y="2025727"/>
              <a:ext cx="26990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Decoder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642C3DD-C184-6F04-95D0-B53D4219CF5D}"/>
                </a:ext>
              </a:extLst>
            </p:cNvPr>
            <p:cNvSpPr txBox="1"/>
            <p:nvPr/>
          </p:nvSpPr>
          <p:spPr>
            <a:xfrm>
              <a:off x="5026449" y="4912246"/>
              <a:ext cx="2336439" cy="789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“Bottleneck”, “Embedding”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C146159-DAD7-EBE5-E011-EC88533C79AB}"/>
                </a:ext>
              </a:extLst>
            </p:cNvPr>
            <p:cNvSpPr/>
            <p:nvPr/>
          </p:nvSpPr>
          <p:spPr>
            <a:xfrm rot="16200000">
              <a:off x="8630820" y="4028044"/>
              <a:ext cx="2684206" cy="4149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Output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7E1D79C-336B-9601-029B-4290CDFCC003}"/>
                </a:ext>
              </a:extLst>
            </p:cNvPr>
            <p:cNvSpPr/>
            <p:nvPr/>
          </p:nvSpPr>
          <p:spPr>
            <a:xfrm rot="16200000">
              <a:off x="948732" y="3976129"/>
              <a:ext cx="2684206" cy="4149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Input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D0BD691-5ABB-49D9-8C41-2FB353F14A68}"/>
                </a:ext>
              </a:extLst>
            </p:cNvPr>
            <p:cNvSpPr/>
            <p:nvPr/>
          </p:nvSpPr>
          <p:spPr>
            <a:xfrm>
              <a:off x="5564405" y="3543530"/>
              <a:ext cx="640080" cy="64008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/>
                <a:t>µ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EDC7342-2501-ACAF-7F92-55B3A599ACCC}"/>
                </a:ext>
              </a:extLst>
            </p:cNvPr>
            <p:cNvSpPr/>
            <p:nvPr/>
          </p:nvSpPr>
          <p:spPr>
            <a:xfrm>
              <a:off x="5564405" y="4210353"/>
              <a:ext cx="640080" cy="64008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l-GR" sz="3200" dirty="0"/>
                <a:t>σ</a:t>
              </a:r>
              <a:endParaRPr lang="en-US" sz="3200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D25CC95-F887-E03A-B4C7-0BBB88A1D044}"/>
                </a:ext>
              </a:extLst>
            </p:cNvPr>
            <p:cNvSpPr/>
            <p:nvPr/>
          </p:nvSpPr>
          <p:spPr>
            <a:xfrm rot="16200000">
              <a:off x="5812056" y="3989501"/>
              <a:ext cx="1306903" cy="41495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Sampler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8F603AE-A493-A7DD-1E22-105748798ED4}"/>
                </a:ext>
              </a:extLst>
            </p:cNvPr>
            <p:cNvSpPr/>
            <p:nvPr/>
          </p:nvSpPr>
          <p:spPr>
            <a:xfrm>
              <a:off x="8979362" y="2879100"/>
              <a:ext cx="419100" cy="268420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78994B6-FA27-25CE-9CB7-8820C83FA5BB}"/>
                </a:ext>
              </a:extLst>
            </p:cNvPr>
            <p:cNvSpPr/>
            <p:nvPr/>
          </p:nvSpPr>
          <p:spPr>
            <a:xfrm>
              <a:off x="2917414" y="2841506"/>
              <a:ext cx="419100" cy="268420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6AE3E90-E71B-60B3-89A8-CD67ECE2DF52}"/>
              </a:ext>
            </a:extLst>
          </p:cNvPr>
          <p:cNvSpPr txBox="1"/>
          <p:nvPr/>
        </p:nvSpPr>
        <p:spPr>
          <a:xfrm>
            <a:off x="2951647" y="6122581"/>
            <a:ext cx="54775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Cat picture source: Ramesh et al. 2021, licensed </a:t>
            </a:r>
            <a:r>
              <a:rPr lang="en-US" dirty="0">
                <a:hlinkClick r:id="rId2"/>
              </a:rPr>
              <a:t>CC-BY 4.0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https://arxiv.org/pdf/2102.12092.pdf</a:t>
            </a:r>
            <a:r>
              <a:rPr lang="en-US" dirty="0"/>
              <a:t> 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AA573E26-5D76-682C-3D5A-549C1230489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214"/>
          <a:stretch/>
        </p:blipFill>
        <p:spPr>
          <a:xfrm>
            <a:off x="4694844" y="4234553"/>
            <a:ext cx="1675448" cy="167815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8158AE7-5587-77EF-8CB6-03B26E61B49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0214"/>
          <a:stretch/>
        </p:blipFill>
        <p:spPr>
          <a:xfrm>
            <a:off x="6437637" y="4225862"/>
            <a:ext cx="1675448" cy="1678150"/>
          </a:xfrm>
          <a:prstGeom prst="rect">
            <a:avLst/>
          </a:prstGeom>
        </p:spPr>
      </p:pic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F12532ED-9725-522F-C40D-EA16AD980E90}"/>
              </a:ext>
            </a:extLst>
          </p:cNvPr>
          <p:cNvCxnSpPr>
            <a:cxnSpLocks/>
            <a:stCxn id="23" idx="1"/>
            <a:endCxn id="16" idx="1"/>
          </p:cNvCxnSpPr>
          <p:nvPr/>
        </p:nvCxnSpPr>
        <p:spPr>
          <a:xfrm rot="10800000">
            <a:off x="3207948" y="4070878"/>
            <a:ext cx="1486896" cy="100275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B80C7130-5502-E49F-323E-7F69B78F10D0}"/>
              </a:ext>
            </a:extLst>
          </p:cNvPr>
          <p:cNvCxnSpPr>
            <a:stCxn id="15" idx="1"/>
            <a:endCxn id="24" idx="3"/>
          </p:cNvCxnSpPr>
          <p:nvPr/>
        </p:nvCxnSpPr>
        <p:spPr>
          <a:xfrm rot="5400000">
            <a:off x="8329701" y="3896768"/>
            <a:ext cx="951553" cy="138478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5211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9FFC0-D746-4FDA-B65F-8211E4D0F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dirty="0"/>
              <a:t>Image classification -&gt; image describing</a:t>
            </a:r>
            <a:endParaRPr lang="en-US" sz="36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0E9E294-1958-A514-368C-E1E5CA332BA6}"/>
              </a:ext>
            </a:extLst>
          </p:cNvPr>
          <p:cNvGrpSpPr>
            <a:grpSpLocks noChangeAspect="1"/>
          </p:cNvGrpSpPr>
          <p:nvPr/>
        </p:nvGrpSpPr>
        <p:grpSpPr>
          <a:xfrm>
            <a:off x="3038067" y="1203460"/>
            <a:ext cx="4322763" cy="3011456"/>
            <a:chOff x="2083355" y="2023641"/>
            <a:chExt cx="5279533" cy="367799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1DAC05E-9580-8FFF-AF4C-113EA5490728}"/>
                </a:ext>
              </a:extLst>
            </p:cNvPr>
            <p:cNvSpPr/>
            <p:nvPr/>
          </p:nvSpPr>
          <p:spPr>
            <a:xfrm>
              <a:off x="4554512" y="3379077"/>
              <a:ext cx="542869" cy="168447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D28A286-6034-D646-020A-59BE782B96CD}"/>
                </a:ext>
              </a:extLst>
            </p:cNvPr>
            <p:cNvSpPr/>
            <p:nvPr/>
          </p:nvSpPr>
          <p:spPr>
            <a:xfrm>
              <a:off x="3720751" y="3129785"/>
              <a:ext cx="419100" cy="21463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ight Brace 9">
              <a:extLst>
                <a:ext uri="{FF2B5EF4-FFF2-40B4-BE49-F238E27FC236}">
                  <a16:creationId xmlns:a16="http://schemas.microsoft.com/office/drawing/2014/main" id="{5FDA6A02-4506-E4A2-1923-EF2A78D99857}"/>
                </a:ext>
              </a:extLst>
            </p:cNvPr>
            <p:cNvSpPr/>
            <p:nvPr/>
          </p:nvSpPr>
          <p:spPr>
            <a:xfrm rot="16200000">
              <a:off x="4078864" y="1221182"/>
              <a:ext cx="419100" cy="2741999"/>
            </a:xfrm>
            <a:prstGeom prst="rightBrace">
              <a:avLst/>
            </a:prstGeom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7A598A3-D745-367E-771C-C7C9B81A1BC1}"/>
                </a:ext>
              </a:extLst>
            </p:cNvPr>
            <p:cNvSpPr txBox="1"/>
            <p:nvPr/>
          </p:nvSpPr>
          <p:spPr>
            <a:xfrm>
              <a:off x="2917413" y="2023641"/>
              <a:ext cx="2742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Encoder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642C3DD-C184-6F04-95D0-B53D4219CF5D}"/>
                </a:ext>
              </a:extLst>
            </p:cNvPr>
            <p:cNvSpPr txBox="1"/>
            <p:nvPr/>
          </p:nvSpPr>
          <p:spPr>
            <a:xfrm>
              <a:off x="5026449" y="4912246"/>
              <a:ext cx="2336439" cy="789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“Bottleneck”, “Embedding”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7E1D79C-336B-9601-029B-4290CDFCC003}"/>
                </a:ext>
              </a:extLst>
            </p:cNvPr>
            <p:cNvSpPr/>
            <p:nvPr/>
          </p:nvSpPr>
          <p:spPr>
            <a:xfrm rot="16200000">
              <a:off x="948732" y="3976129"/>
              <a:ext cx="2684206" cy="4149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Input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D25CC95-F887-E03A-B4C7-0BBB88A1D044}"/>
                </a:ext>
              </a:extLst>
            </p:cNvPr>
            <p:cNvSpPr/>
            <p:nvPr/>
          </p:nvSpPr>
          <p:spPr>
            <a:xfrm rot="16200000">
              <a:off x="5105713" y="3989501"/>
              <a:ext cx="1306903" cy="41495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78994B6-FA27-25CE-9CB7-8820C83FA5BB}"/>
                </a:ext>
              </a:extLst>
            </p:cNvPr>
            <p:cNvSpPr/>
            <p:nvPr/>
          </p:nvSpPr>
          <p:spPr>
            <a:xfrm>
              <a:off x="2917414" y="2841506"/>
              <a:ext cx="419100" cy="268420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6AE3E90-E71B-60B3-89A8-CD67ECE2DF52}"/>
              </a:ext>
            </a:extLst>
          </p:cNvPr>
          <p:cNvSpPr txBox="1"/>
          <p:nvPr/>
        </p:nvSpPr>
        <p:spPr>
          <a:xfrm>
            <a:off x="2951647" y="6122581"/>
            <a:ext cx="54775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Cat picture source: Ramesh et al. 2021, licensed </a:t>
            </a:r>
            <a:r>
              <a:rPr lang="en-US" dirty="0">
                <a:hlinkClick r:id="rId2"/>
              </a:rPr>
              <a:t>CC-BY 4.0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https://arxiv.org/pdf/2102.12092.pdf</a:t>
            </a:r>
            <a:r>
              <a:rPr lang="en-US" dirty="0"/>
              <a:t> 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AA573E26-5D76-682C-3D5A-549C1230489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214"/>
          <a:stretch/>
        </p:blipFill>
        <p:spPr>
          <a:xfrm>
            <a:off x="4694844" y="4234553"/>
            <a:ext cx="1675448" cy="1678150"/>
          </a:xfrm>
          <a:prstGeom prst="rect">
            <a:avLst/>
          </a:prstGeom>
        </p:spPr>
      </p:pic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F12532ED-9725-522F-C40D-EA16AD980E90}"/>
              </a:ext>
            </a:extLst>
          </p:cNvPr>
          <p:cNvCxnSpPr>
            <a:cxnSpLocks/>
            <a:stCxn id="23" idx="1"/>
            <a:endCxn id="16" idx="1"/>
          </p:cNvCxnSpPr>
          <p:nvPr/>
        </p:nvCxnSpPr>
        <p:spPr>
          <a:xfrm rot="10800000">
            <a:off x="3207948" y="4070878"/>
            <a:ext cx="1486896" cy="100275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2052B4B2-722E-1AAE-E2EB-CB29180D37C8}"/>
              </a:ext>
            </a:extLst>
          </p:cNvPr>
          <p:cNvSpPr/>
          <p:nvPr/>
        </p:nvSpPr>
        <p:spPr>
          <a:xfrm>
            <a:off x="7326641" y="2237177"/>
            <a:ext cx="2196123" cy="147815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/>
              <a:t>Large </a:t>
            </a:r>
            <a:br>
              <a:rPr lang="de-DE" sz="2800" dirty="0"/>
            </a:br>
            <a:r>
              <a:rPr lang="de-DE" sz="2800" dirty="0"/>
              <a:t>Language</a:t>
            </a:r>
          </a:p>
          <a:p>
            <a:pPr algn="ctr"/>
            <a:r>
              <a:rPr lang="de-DE" sz="2800" dirty="0"/>
              <a:t>Model</a:t>
            </a:r>
            <a:endParaRPr lang="en-US" sz="2800" dirty="0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93A74918-AE98-ED76-6E42-31FD6262452E}"/>
              </a:ext>
            </a:extLst>
          </p:cNvPr>
          <p:cNvSpPr/>
          <p:nvPr/>
        </p:nvSpPr>
        <p:spPr>
          <a:xfrm>
            <a:off x="9738405" y="2670460"/>
            <a:ext cx="600962" cy="561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9E164AA-60D3-CD30-2F8D-779753660883}"/>
              </a:ext>
            </a:extLst>
          </p:cNvPr>
          <p:cNvSpPr txBox="1"/>
          <p:nvPr/>
        </p:nvSpPr>
        <p:spPr>
          <a:xfrm>
            <a:off x="10331939" y="2766717"/>
            <a:ext cx="1860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„Image of a </a:t>
            </a:r>
            <a:r>
              <a:rPr lang="de-DE" dirty="0" err="1"/>
              <a:t>cat</a:t>
            </a:r>
            <a:r>
              <a:rPr lang="de-DE" dirty="0"/>
              <a:t>“</a:t>
            </a:r>
            <a:endParaRPr lang="en-US" dirty="0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DE9A8EA2-6423-B649-C426-8A719FCFF06D}"/>
              </a:ext>
            </a:extLst>
          </p:cNvPr>
          <p:cNvSpPr/>
          <p:nvPr/>
        </p:nvSpPr>
        <p:spPr>
          <a:xfrm>
            <a:off x="6554104" y="2702018"/>
            <a:ext cx="600962" cy="561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62934B-05E1-43AC-ECE4-202627758DEA}"/>
              </a:ext>
            </a:extLst>
          </p:cNvPr>
          <p:cNvSpPr txBox="1"/>
          <p:nvPr/>
        </p:nvSpPr>
        <p:spPr>
          <a:xfrm>
            <a:off x="10331938" y="2397385"/>
            <a:ext cx="2196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trike="sngStrike" dirty="0"/>
              <a:t>„Image of a </a:t>
            </a:r>
            <a:r>
              <a:rPr lang="de-DE" strike="sngStrike" dirty="0" err="1"/>
              <a:t>dog</a:t>
            </a:r>
            <a:r>
              <a:rPr lang="de-DE" strike="sngStrike" dirty="0"/>
              <a:t>“</a:t>
            </a:r>
            <a:endParaRPr lang="en-US" strike="sngStrike" dirty="0"/>
          </a:p>
        </p:txBody>
      </p:sp>
      <p:sp>
        <p:nvSpPr>
          <p:cNvPr id="4" name="Right Brace 3">
            <a:extLst>
              <a:ext uri="{FF2B5EF4-FFF2-40B4-BE49-F238E27FC236}">
                <a16:creationId xmlns:a16="http://schemas.microsoft.com/office/drawing/2014/main" id="{2616BA1F-1229-63E2-55AC-BCCDAAB752C6}"/>
              </a:ext>
            </a:extLst>
          </p:cNvPr>
          <p:cNvSpPr/>
          <p:nvPr/>
        </p:nvSpPr>
        <p:spPr>
          <a:xfrm rot="16200000">
            <a:off x="8246246" y="564025"/>
            <a:ext cx="343150" cy="2209887"/>
          </a:xfrm>
          <a:prstGeom prst="rightBrac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068E87-EBDE-B61D-E6BD-BA28436FDCDA}"/>
              </a:ext>
            </a:extLst>
          </p:cNvPr>
          <p:cNvSpPr txBox="1"/>
          <p:nvPr/>
        </p:nvSpPr>
        <p:spPr>
          <a:xfrm>
            <a:off x="7312877" y="1216352"/>
            <a:ext cx="2209887" cy="32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Decoder</a:t>
            </a:r>
          </a:p>
        </p:txBody>
      </p:sp>
    </p:spTree>
    <p:extLst>
      <p:ext uri="{BB962C8B-B14F-4D97-AF65-F5344CB8AC3E}">
        <p14:creationId xmlns:p14="http://schemas.microsoft.com/office/powerpoint/2010/main" val="2626208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9FFC0-D746-4FDA-B65F-8211E4D0F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dirty="0"/>
              <a:t>Image </a:t>
            </a:r>
            <a:r>
              <a:rPr lang="de-DE" sz="3600" dirty="0" err="1"/>
              <a:t>classification</a:t>
            </a:r>
            <a:r>
              <a:rPr lang="de-DE" sz="3600" dirty="0"/>
              <a:t> -&gt; </a:t>
            </a:r>
            <a:r>
              <a:rPr lang="de-DE" sz="3600" dirty="0" err="1"/>
              <a:t>image</a:t>
            </a:r>
            <a:r>
              <a:rPr lang="de-DE" sz="3600" dirty="0"/>
              <a:t> </a:t>
            </a:r>
            <a:r>
              <a:rPr lang="de-DE" sz="3600" dirty="0" err="1"/>
              <a:t>describing</a:t>
            </a:r>
            <a:endParaRPr lang="en-US" sz="36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0E9E294-1958-A514-368C-E1E5CA332BA6}"/>
              </a:ext>
            </a:extLst>
          </p:cNvPr>
          <p:cNvGrpSpPr>
            <a:grpSpLocks noChangeAspect="1"/>
          </p:cNvGrpSpPr>
          <p:nvPr/>
        </p:nvGrpSpPr>
        <p:grpSpPr>
          <a:xfrm>
            <a:off x="3038067" y="1203460"/>
            <a:ext cx="4322763" cy="3011456"/>
            <a:chOff x="2083355" y="2023641"/>
            <a:chExt cx="5279533" cy="367799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1DAC05E-9580-8FFF-AF4C-113EA5490728}"/>
                </a:ext>
              </a:extLst>
            </p:cNvPr>
            <p:cNvSpPr/>
            <p:nvPr/>
          </p:nvSpPr>
          <p:spPr>
            <a:xfrm>
              <a:off x="4554512" y="3379077"/>
              <a:ext cx="542869" cy="168447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D28A286-6034-D646-020A-59BE782B96CD}"/>
                </a:ext>
              </a:extLst>
            </p:cNvPr>
            <p:cNvSpPr/>
            <p:nvPr/>
          </p:nvSpPr>
          <p:spPr>
            <a:xfrm>
              <a:off x="3720751" y="3129785"/>
              <a:ext cx="419100" cy="21463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ight Brace 9">
              <a:extLst>
                <a:ext uri="{FF2B5EF4-FFF2-40B4-BE49-F238E27FC236}">
                  <a16:creationId xmlns:a16="http://schemas.microsoft.com/office/drawing/2014/main" id="{5FDA6A02-4506-E4A2-1923-EF2A78D99857}"/>
                </a:ext>
              </a:extLst>
            </p:cNvPr>
            <p:cNvSpPr/>
            <p:nvPr/>
          </p:nvSpPr>
          <p:spPr>
            <a:xfrm rot="16200000">
              <a:off x="4078864" y="1221182"/>
              <a:ext cx="419100" cy="2741999"/>
            </a:xfrm>
            <a:prstGeom prst="rightBrace">
              <a:avLst/>
            </a:prstGeom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7A598A3-D745-367E-771C-C7C9B81A1BC1}"/>
                </a:ext>
              </a:extLst>
            </p:cNvPr>
            <p:cNvSpPr txBox="1"/>
            <p:nvPr/>
          </p:nvSpPr>
          <p:spPr>
            <a:xfrm>
              <a:off x="2917413" y="2023641"/>
              <a:ext cx="2742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Encoder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642C3DD-C184-6F04-95D0-B53D4219CF5D}"/>
                </a:ext>
              </a:extLst>
            </p:cNvPr>
            <p:cNvSpPr txBox="1"/>
            <p:nvPr/>
          </p:nvSpPr>
          <p:spPr>
            <a:xfrm>
              <a:off x="5026449" y="4912246"/>
              <a:ext cx="2336439" cy="789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“Bottleneck”, “Embedding”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7E1D79C-336B-9601-029B-4290CDFCC003}"/>
                </a:ext>
              </a:extLst>
            </p:cNvPr>
            <p:cNvSpPr/>
            <p:nvPr/>
          </p:nvSpPr>
          <p:spPr>
            <a:xfrm rot="16200000">
              <a:off x="948732" y="3976129"/>
              <a:ext cx="2684206" cy="4149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Input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D25CC95-F887-E03A-B4C7-0BBB88A1D044}"/>
                </a:ext>
              </a:extLst>
            </p:cNvPr>
            <p:cNvSpPr/>
            <p:nvPr/>
          </p:nvSpPr>
          <p:spPr>
            <a:xfrm rot="16200000">
              <a:off x="5105713" y="3989501"/>
              <a:ext cx="1306903" cy="41495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78994B6-FA27-25CE-9CB7-8820C83FA5BB}"/>
                </a:ext>
              </a:extLst>
            </p:cNvPr>
            <p:cNvSpPr/>
            <p:nvPr/>
          </p:nvSpPr>
          <p:spPr>
            <a:xfrm>
              <a:off x="2917414" y="2841506"/>
              <a:ext cx="419100" cy="268420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6AE3E90-E71B-60B3-89A8-CD67ECE2DF52}"/>
              </a:ext>
            </a:extLst>
          </p:cNvPr>
          <p:cNvSpPr txBox="1"/>
          <p:nvPr/>
        </p:nvSpPr>
        <p:spPr>
          <a:xfrm>
            <a:off x="2951647" y="6122581"/>
            <a:ext cx="54775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Cat picture source: Ramesh et al. 2021, licensed </a:t>
            </a:r>
            <a:r>
              <a:rPr lang="en-US" dirty="0">
                <a:hlinkClick r:id="rId2"/>
              </a:rPr>
              <a:t>CC-BY 4.0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https://arxiv.org/pdf/2102.12092.pdf</a:t>
            </a:r>
            <a:r>
              <a:rPr lang="en-US" dirty="0"/>
              <a:t> 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052B4B2-722E-1AAE-E2EB-CB29180D37C8}"/>
              </a:ext>
            </a:extLst>
          </p:cNvPr>
          <p:cNvSpPr/>
          <p:nvPr/>
        </p:nvSpPr>
        <p:spPr>
          <a:xfrm>
            <a:off x="7326641" y="2237177"/>
            <a:ext cx="2196123" cy="147815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/>
              <a:t>Large </a:t>
            </a:r>
            <a:br>
              <a:rPr lang="de-DE" sz="2800" dirty="0"/>
            </a:br>
            <a:r>
              <a:rPr lang="de-DE" sz="2800" dirty="0"/>
              <a:t>Language</a:t>
            </a:r>
          </a:p>
          <a:p>
            <a:pPr algn="ctr"/>
            <a:r>
              <a:rPr lang="de-DE" sz="2800" dirty="0"/>
              <a:t>Model</a:t>
            </a:r>
            <a:endParaRPr lang="en-US" sz="2800" dirty="0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93A74918-AE98-ED76-6E42-31FD6262452E}"/>
              </a:ext>
            </a:extLst>
          </p:cNvPr>
          <p:cNvSpPr/>
          <p:nvPr/>
        </p:nvSpPr>
        <p:spPr>
          <a:xfrm>
            <a:off x="9738405" y="2670460"/>
            <a:ext cx="600962" cy="561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9E164AA-60D3-CD30-2F8D-779753660883}"/>
              </a:ext>
            </a:extLst>
          </p:cNvPr>
          <p:cNvSpPr txBox="1"/>
          <p:nvPr/>
        </p:nvSpPr>
        <p:spPr>
          <a:xfrm>
            <a:off x="10331939" y="2766717"/>
            <a:ext cx="1860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„Image of a </a:t>
            </a:r>
            <a:r>
              <a:rPr lang="de-DE" dirty="0" err="1"/>
              <a:t>cat</a:t>
            </a:r>
            <a:r>
              <a:rPr lang="de-DE" dirty="0"/>
              <a:t>“</a:t>
            </a:r>
            <a:endParaRPr lang="en-US" dirty="0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DE9A8EA2-6423-B649-C426-8A719FCFF06D}"/>
              </a:ext>
            </a:extLst>
          </p:cNvPr>
          <p:cNvSpPr/>
          <p:nvPr/>
        </p:nvSpPr>
        <p:spPr>
          <a:xfrm>
            <a:off x="6554104" y="2702018"/>
            <a:ext cx="600962" cy="561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BF87AE2D-064B-027D-297A-7DBFE860C3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153" y="2265583"/>
            <a:ext cx="1371600" cy="1371600"/>
          </a:xfrm>
          <a:prstGeom prst="rect">
            <a:avLst/>
          </a:prstGeom>
        </p:spPr>
      </p:pic>
      <p:sp>
        <p:nvSpPr>
          <p:cNvPr id="34" name="Arrow: Right 33">
            <a:extLst>
              <a:ext uri="{FF2B5EF4-FFF2-40B4-BE49-F238E27FC236}">
                <a16:creationId xmlns:a16="http://schemas.microsoft.com/office/drawing/2014/main" id="{13F10901-A250-4B10-8F3B-7A9C2A8CFA67}"/>
              </a:ext>
            </a:extLst>
          </p:cNvPr>
          <p:cNvSpPr/>
          <p:nvPr/>
        </p:nvSpPr>
        <p:spPr>
          <a:xfrm>
            <a:off x="2251118" y="2691070"/>
            <a:ext cx="600962" cy="561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F7C9CF4-3FD5-1B76-DDC2-6A3E409E1DF2}"/>
              </a:ext>
            </a:extLst>
          </p:cNvPr>
          <p:cNvSpPr txBox="1"/>
          <p:nvPr/>
        </p:nvSpPr>
        <p:spPr>
          <a:xfrm>
            <a:off x="10339367" y="3133082"/>
            <a:ext cx="1860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„Image of a </a:t>
            </a:r>
            <a:r>
              <a:rPr lang="de-DE" dirty="0" err="1">
                <a:solidFill>
                  <a:srgbClr val="FF0000"/>
                </a:solidFill>
              </a:rPr>
              <a:t>microscope</a:t>
            </a:r>
            <a:r>
              <a:rPr lang="de-DE" dirty="0">
                <a:solidFill>
                  <a:srgbClr val="FF0000"/>
                </a:solidFill>
              </a:rPr>
              <a:t>“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75C4D3-7621-4599-E8B5-C5304D3C8A25}"/>
              </a:ext>
            </a:extLst>
          </p:cNvPr>
          <p:cNvSpPr txBox="1"/>
          <p:nvPr/>
        </p:nvSpPr>
        <p:spPr>
          <a:xfrm>
            <a:off x="10331938" y="2397385"/>
            <a:ext cx="2196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trike="sngStrike" dirty="0"/>
              <a:t>„Image of a </a:t>
            </a:r>
            <a:r>
              <a:rPr lang="de-DE" strike="sngStrike" dirty="0" err="1"/>
              <a:t>dog</a:t>
            </a:r>
            <a:r>
              <a:rPr lang="de-DE" strike="sngStrike" dirty="0"/>
              <a:t>“</a:t>
            </a:r>
            <a:endParaRPr lang="en-US" strike="sngStrike" dirty="0"/>
          </a:p>
        </p:txBody>
      </p:sp>
      <p:sp>
        <p:nvSpPr>
          <p:cNvPr id="4" name="Right Brace 3">
            <a:extLst>
              <a:ext uri="{FF2B5EF4-FFF2-40B4-BE49-F238E27FC236}">
                <a16:creationId xmlns:a16="http://schemas.microsoft.com/office/drawing/2014/main" id="{7C5CBD43-2DEF-A2F6-C3D8-ADAF454F300F}"/>
              </a:ext>
            </a:extLst>
          </p:cNvPr>
          <p:cNvSpPr/>
          <p:nvPr/>
        </p:nvSpPr>
        <p:spPr>
          <a:xfrm rot="16200000">
            <a:off x="8246245" y="552841"/>
            <a:ext cx="343150" cy="2209887"/>
          </a:xfrm>
          <a:prstGeom prst="rightBrac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C9444B-15F7-5148-02CB-47AD021B5BF3}"/>
              </a:ext>
            </a:extLst>
          </p:cNvPr>
          <p:cNvSpPr txBox="1"/>
          <p:nvPr/>
        </p:nvSpPr>
        <p:spPr>
          <a:xfrm>
            <a:off x="7312876" y="1205168"/>
            <a:ext cx="2209887" cy="32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Decoder</a:t>
            </a: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84C3568F-881D-CC3E-16C6-D78C6F3241A0}"/>
              </a:ext>
            </a:extLst>
          </p:cNvPr>
          <p:cNvSpPr/>
          <p:nvPr/>
        </p:nvSpPr>
        <p:spPr>
          <a:xfrm>
            <a:off x="7360830" y="4391373"/>
            <a:ext cx="3713570" cy="1365960"/>
          </a:xfrm>
          <a:prstGeom prst="wedgeRectCallout">
            <a:avLst>
              <a:gd name="adj1" fmla="val 42321"/>
              <a:gd name="adj2" fmla="val -88119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VLMs can only know terms which were in the training data.</a:t>
            </a:r>
            <a:endParaRPr lang="LID4096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89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7EF283-77EF-A29C-F1D4-4B09BABF8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Contrastive</a:t>
            </a:r>
            <a:r>
              <a:rPr lang="de-DE" dirty="0"/>
              <a:t> Language-Image </a:t>
            </a:r>
            <a:r>
              <a:rPr lang="de-DE" dirty="0" err="1"/>
              <a:t>Pre</a:t>
            </a:r>
            <a:r>
              <a:rPr lang="de-DE" dirty="0"/>
              <a:t>-Training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C0C8AA-AE58-127D-7165-3412A9DF488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sz="3200" dirty="0"/>
              <a:t>„CLIP“ Transformers</a:t>
            </a:r>
            <a:endParaRPr lang="en-US" sz="3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70606C-67EE-8E8B-330F-D3F60E4BE151}"/>
              </a:ext>
            </a:extLst>
          </p:cNvPr>
          <p:cNvSpPr txBox="1"/>
          <p:nvPr/>
        </p:nvSpPr>
        <p:spPr>
          <a:xfrm>
            <a:off x="3193143" y="6059714"/>
            <a:ext cx="438331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Source: Radford et al 2021, License MT</a:t>
            </a:r>
          </a:p>
          <a:p>
            <a:r>
              <a:rPr lang="en-US" sz="1600" dirty="0">
                <a:hlinkClick r:id="rId2"/>
              </a:rPr>
              <a:t>https://arxiv.org/abs/2103.00020</a:t>
            </a:r>
            <a:r>
              <a:rPr lang="de-DE" sz="1600" dirty="0"/>
              <a:t> </a:t>
            </a:r>
          </a:p>
          <a:p>
            <a:r>
              <a:rPr lang="en-US" sz="1600" dirty="0">
                <a:hlinkClick r:id="rId3"/>
              </a:rPr>
              <a:t>https://github.com/OpenAI/CLIP</a:t>
            </a:r>
            <a:r>
              <a:rPr lang="de-DE" sz="1600" dirty="0"/>
              <a:t> </a:t>
            </a:r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AB2B0D-B1FD-E49F-D372-140DA3D848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32855" y="1769454"/>
            <a:ext cx="2571750" cy="4991100"/>
          </a:xfrm>
          <a:prstGeom prst="rect">
            <a:avLst/>
          </a:prstGeom>
        </p:spPr>
      </p:pic>
      <p:pic>
        <p:nvPicPr>
          <p:cNvPr id="3074" name="Picture 2" descr="CLIP">
            <a:extLst>
              <a:ext uri="{FF2B5EF4-FFF2-40B4-BE49-F238E27FC236}">
                <a16:creationId xmlns:a16="http://schemas.microsoft.com/office/drawing/2014/main" id="{DF4472CE-4A47-A49B-3505-B3B3A4396A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89"/>
          <a:stretch/>
        </p:blipFill>
        <p:spPr bwMode="auto">
          <a:xfrm>
            <a:off x="240855" y="1778419"/>
            <a:ext cx="5855145" cy="411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LIP">
            <a:extLst>
              <a:ext uri="{FF2B5EF4-FFF2-40B4-BE49-F238E27FC236}">
                <a16:creationId xmlns:a16="http://schemas.microsoft.com/office/drawing/2014/main" id="{766EC7E9-F309-EEEA-6F9C-15B0CA5B19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69" r="-981" b="49411"/>
          <a:stretch/>
        </p:blipFill>
        <p:spPr bwMode="auto">
          <a:xfrm>
            <a:off x="6336855" y="1775731"/>
            <a:ext cx="5855145" cy="2083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LIP">
            <a:extLst>
              <a:ext uri="{FF2B5EF4-FFF2-40B4-BE49-F238E27FC236}">
                <a16:creationId xmlns:a16="http://schemas.microsoft.com/office/drawing/2014/main" id="{9E4BC052-2AFE-D233-27DD-7C73F0BBD0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69" t="49411" r="-981"/>
          <a:stretch/>
        </p:blipFill>
        <p:spPr bwMode="auto">
          <a:xfrm>
            <a:off x="6336854" y="3851846"/>
            <a:ext cx="5855145" cy="2083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058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B7579-7EA9-EACD-966A-9D3F4AE59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CLIP </a:t>
            </a:r>
            <a:r>
              <a:rPr lang="de-DE" dirty="0" err="1"/>
              <a:t>transformers</a:t>
            </a:r>
            <a:r>
              <a:rPr lang="de-DE" dirty="0"/>
              <a:t> in Python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48159-32A5-48E7-EF0B-F97745AD0C6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812280"/>
          </a:xfrm>
        </p:spPr>
        <p:txBody>
          <a:bodyPr/>
          <a:lstStyle/>
          <a:p>
            <a:r>
              <a:rPr lang="de-DE" sz="2800" dirty="0" err="1"/>
              <a:t>Using</a:t>
            </a:r>
            <a:r>
              <a:rPr lang="de-DE" sz="2800" dirty="0"/>
              <a:t> </a:t>
            </a:r>
            <a:r>
              <a:rPr lang="de-DE" sz="2800" dirty="0" err="1"/>
              <a:t>huggingface</a:t>
            </a:r>
            <a:r>
              <a:rPr lang="de-DE" sz="2800" dirty="0"/>
              <a:t> 🤗</a:t>
            </a:r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F92FD9-D648-C6FA-6CDA-205E34088B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997" y="1714332"/>
            <a:ext cx="7459313" cy="751498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7C36D2A2-E132-ABFA-FB73-AA2C1C1A513A}"/>
              </a:ext>
            </a:extLst>
          </p:cNvPr>
          <p:cNvSpPr/>
          <p:nvPr/>
        </p:nvSpPr>
        <p:spPr>
          <a:xfrm>
            <a:off x="10304355" y="1449739"/>
            <a:ext cx="1778230" cy="812280"/>
          </a:xfrm>
          <a:prstGeom prst="wedgeRectCallout">
            <a:avLst>
              <a:gd name="adj1" fmla="val -55114"/>
              <a:gd name="adj2" fmla="val 19203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Downloads 500 MB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DA99E55-E538-AF7D-FB06-945BA3C748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9996" y="3646837"/>
            <a:ext cx="7459312" cy="68041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82DE550-186F-C9EA-48A7-B2B30528676E}"/>
              </a:ext>
            </a:extLst>
          </p:cNvPr>
          <p:cNvSpPr txBox="1"/>
          <p:nvPr/>
        </p:nvSpPr>
        <p:spPr>
          <a:xfrm>
            <a:off x="2938585" y="6224655"/>
            <a:ext cx="53066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Code example adapted from:  </a:t>
            </a:r>
            <a:r>
              <a:rPr lang="en-US" sz="1400" dirty="0">
                <a:hlinkClick r:id="rId4"/>
              </a:rPr>
              <a:t>https://huggingface.co/docs/transformers/en/model_doc/clip</a:t>
            </a:r>
            <a:r>
              <a:rPr lang="en-US" sz="1400" dirty="0"/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2F55F1-C0DC-BCD9-EBA3-3101C3FA3B1C}"/>
              </a:ext>
            </a:extLst>
          </p:cNvPr>
          <p:cNvSpPr txBox="1"/>
          <p:nvPr/>
        </p:nvSpPr>
        <p:spPr>
          <a:xfrm>
            <a:off x="5842171" y="4040072"/>
            <a:ext cx="5469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dirty="0"/>
              <a:t>…</a:t>
            </a:r>
            <a:endParaRPr lang="en-US" sz="36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805BBBA-752F-477B-371E-D71E704B6B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5565" y="4635866"/>
            <a:ext cx="3977372" cy="103811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2112B5C-592C-70BF-DEE4-8EE5BA5EA9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316" y="2519479"/>
            <a:ext cx="3308902" cy="74626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95F6C77-F258-6219-0ED5-7F2E23D314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20551" y="2526612"/>
            <a:ext cx="3886200" cy="97155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1C4E582-149E-AE0B-1483-B5608C535B7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86540" y="4635866"/>
            <a:ext cx="4377611" cy="1275761"/>
          </a:xfrm>
          <a:prstGeom prst="rect">
            <a:avLst/>
          </a:prstGeom>
        </p:spPr>
      </p:pic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9AD8697-6AB5-0DE5-AE08-71D2AFCBF772}"/>
              </a:ext>
            </a:extLst>
          </p:cNvPr>
          <p:cNvCxnSpPr/>
          <p:nvPr/>
        </p:nvCxnSpPr>
        <p:spPr>
          <a:xfrm>
            <a:off x="4001477" y="3265742"/>
            <a:ext cx="851460" cy="50127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4404365-0274-76C3-DBAC-D5BEEAA0C99B}"/>
              </a:ext>
            </a:extLst>
          </p:cNvPr>
          <p:cNvCxnSpPr>
            <a:cxnSpLocks/>
          </p:cNvCxnSpPr>
          <p:nvPr/>
        </p:nvCxnSpPr>
        <p:spPr>
          <a:xfrm flipH="1">
            <a:off x="1942123" y="4243746"/>
            <a:ext cx="996462" cy="49754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D4678F84-9742-6C37-08BF-8948031F5C58}"/>
              </a:ext>
            </a:extLst>
          </p:cNvPr>
          <p:cNvCxnSpPr/>
          <p:nvPr/>
        </p:nvCxnSpPr>
        <p:spPr>
          <a:xfrm>
            <a:off x="6666244" y="4297267"/>
            <a:ext cx="851460" cy="501273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37657EFC-CED0-94D9-8786-DB8FEDFA5434}"/>
              </a:ext>
            </a:extLst>
          </p:cNvPr>
          <p:cNvCxnSpPr>
            <a:cxnSpLocks/>
          </p:cNvCxnSpPr>
          <p:nvPr/>
        </p:nvCxnSpPr>
        <p:spPr>
          <a:xfrm flipH="1">
            <a:off x="5669782" y="2892610"/>
            <a:ext cx="2050769" cy="899705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8660D1F7-4C8D-CC91-A7E9-6B4B90961A2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37753" y="260573"/>
            <a:ext cx="1371600" cy="1371600"/>
          </a:xfrm>
          <a:prstGeom prst="rect">
            <a:avLst/>
          </a:prstGeom>
          <a:ln w="57150">
            <a:solidFill>
              <a:srgbClr val="FFC000"/>
            </a:solidFill>
          </a:ln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8370B35-936E-9F74-A816-911FF5DCF9C2}"/>
              </a:ext>
            </a:extLst>
          </p:cNvPr>
          <p:cNvCxnSpPr/>
          <p:nvPr/>
        </p:nvCxnSpPr>
        <p:spPr>
          <a:xfrm>
            <a:off x="6426207" y="3987042"/>
            <a:ext cx="404440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5961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53A58-14EB-3A15-2479-91B8CE9F4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LLAVA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770AE-0873-9657-E6FE-66B899337C5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87895"/>
          </a:xfrm>
        </p:spPr>
        <p:txBody>
          <a:bodyPr/>
          <a:lstStyle/>
          <a:p>
            <a:r>
              <a:rPr lang="en-US" sz="2800" dirty="0"/>
              <a:t>Large Language and Vision Assistant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C0B5B5-E2D6-8F5B-5219-901DB43E6AD9}"/>
              </a:ext>
            </a:extLst>
          </p:cNvPr>
          <p:cNvSpPr txBox="1"/>
          <p:nvPr/>
        </p:nvSpPr>
        <p:spPr>
          <a:xfrm>
            <a:off x="3462215" y="6127262"/>
            <a:ext cx="4595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Source: Hui et al 2023, </a:t>
            </a:r>
            <a:r>
              <a:rPr lang="de-DE" dirty="0" err="1"/>
              <a:t>licensed</a:t>
            </a:r>
            <a:r>
              <a:rPr lang="de-DE" dirty="0"/>
              <a:t> </a:t>
            </a:r>
            <a:r>
              <a:rPr lang="de-DE" dirty="0">
                <a:hlinkClick r:id="rId2"/>
              </a:rPr>
              <a:t>CC-BY 4.0</a:t>
            </a:r>
            <a:endParaRPr lang="de-DE" dirty="0"/>
          </a:p>
          <a:p>
            <a:r>
              <a:rPr lang="en-US" dirty="0">
                <a:hlinkClick r:id="rId3"/>
              </a:rPr>
              <a:t>https://arxiv.org/abs/2304.08485</a:t>
            </a:r>
            <a:r>
              <a:rPr lang="en-US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A772BCA-2AFA-A8A9-9414-5C85D94607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23950" y="7785100"/>
            <a:ext cx="4229100" cy="2590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4EEA06C-502A-B6D5-1650-B88A177E51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9175" y="7586402"/>
            <a:ext cx="5181600" cy="3733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E05B604-7497-BEC0-3DA2-44BB179072F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4540" t="36007" r="14666" b="10108"/>
          <a:stretch/>
        </p:blipFill>
        <p:spPr>
          <a:xfrm>
            <a:off x="1142265" y="2061865"/>
            <a:ext cx="9569433" cy="325258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3230D3C-86A5-DBA4-1A37-16EF3644E2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004484" y="3993887"/>
            <a:ext cx="5677744" cy="6858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E64D877-8876-83E8-8F49-6BA22E5E7DA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700528" y="5897697"/>
            <a:ext cx="5981700" cy="465772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61A22AD-5617-8544-C217-699797951C9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969735" y="5670289"/>
            <a:ext cx="6019800" cy="43910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FB76D90-35D2-1AEF-2371-2510F2E8658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635559" y="6096397"/>
            <a:ext cx="5991225" cy="242887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420CC86-D13B-9FB5-B17E-91CF10C8868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404600" y="7700765"/>
            <a:ext cx="6029325" cy="432435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FE5A961-91C1-496A-77D7-6FDE543D626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520467" y="7440811"/>
            <a:ext cx="59817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496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53A58-14EB-3A15-2479-91B8CE9F4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LLAVA 1.5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770AE-0873-9657-E6FE-66B899337C5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sz="3200" dirty="0" err="1"/>
              <a:t>Combining</a:t>
            </a:r>
            <a:r>
              <a:rPr lang="de-DE" sz="3200" dirty="0"/>
              <a:t> LLAVA </a:t>
            </a:r>
            <a:r>
              <a:rPr lang="de-DE" sz="3200" dirty="0" err="1"/>
              <a:t>with</a:t>
            </a:r>
            <a:r>
              <a:rPr lang="de-DE" sz="3200" dirty="0"/>
              <a:t> CLIP</a:t>
            </a:r>
            <a:endParaRPr lang="en-US" sz="3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C0B5B5-E2D6-8F5B-5219-901DB43E6AD9}"/>
              </a:ext>
            </a:extLst>
          </p:cNvPr>
          <p:cNvSpPr txBox="1"/>
          <p:nvPr/>
        </p:nvSpPr>
        <p:spPr>
          <a:xfrm>
            <a:off x="3263144" y="6127262"/>
            <a:ext cx="4664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Source: Hui et al 2024, </a:t>
            </a:r>
            <a:r>
              <a:rPr lang="de-DE" dirty="0" err="1"/>
              <a:t>licensed</a:t>
            </a:r>
            <a:r>
              <a:rPr lang="de-DE" dirty="0"/>
              <a:t> </a:t>
            </a:r>
            <a:r>
              <a:rPr lang="de-DE" dirty="0">
                <a:hlinkClick r:id="rId2"/>
              </a:rPr>
              <a:t>CC-BY 4.0</a:t>
            </a:r>
            <a:endParaRPr lang="de-DE" dirty="0"/>
          </a:p>
          <a:p>
            <a:r>
              <a:rPr lang="en-US" dirty="0">
                <a:hlinkClick r:id="rId3"/>
              </a:rPr>
              <a:t>https://arxiv.org/abs/2310.03744</a:t>
            </a:r>
            <a:r>
              <a:rPr lang="en-US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6E878A-CBBF-D3CC-F426-905EA775B1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34259" y="0"/>
            <a:ext cx="4562475" cy="45624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41566E3-267D-618F-912F-F791F42F0B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53180" y="3114448"/>
            <a:ext cx="4572000" cy="62388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36D8EA1-949A-8A8C-C366-6AF990DDCC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04240" y="2212294"/>
            <a:ext cx="9363075" cy="2819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734AC4-683C-8337-8A48-BB8A52AF8B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4643" y="1654809"/>
            <a:ext cx="7761267" cy="4275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3817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53A58-14EB-3A15-2479-91B8CE9F4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LLAVA 1.5 HD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770AE-0873-9657-E6FE-66B899337C5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err="1"/>
              <a:t>Giving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model</a:t>
            </a:r>
            <a:r>
              <a:rPr lang="de-DE" dirty="0"/>
              <a:t> multiple </a:t>
            </a:r>
            <a:r>
              <a:rPr lang="de-DE" dirty="0" err="1"/>
              <a:t>perspectives</a:t>
            </a:r>
            <a:r>
              <a:rPr lang="de-DE" dirty="0"/>
              <a:t> on </a:t>
            </a:r>
            <a:r>
              <a:rPr lang="de-DE" dirty="0" err="1"/>
              <a:t>the</a:t>
            </a:r>
            <a:r>
              <a:rPr lang="de-DE" dirty="0"/>
              <a:t> same </a:t>
            </a:r>
            <a:r>
              <a:rPr lang="de-DE" dirty="0" err="1"/>
              <a:t>scene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C0B5B5-E2D6-8F5B-5219-901DB43E6AD9}"/>
              </a:ext>
            </a:extLst>
          </p:cNvPr>
          <p:cNvSpPr txBox="1"/>
          <p:nvPr/>
        </p:nvSpPr>
        <p:spPr>
          <a:xfrm>
            <a:off x="3263144" y="6127262"/>
            <a:ext cx="4664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Source: Hui et al 2024, </a:t>
            </a:r>
            <a:r>
              <a:rPr lang="de-DE" dirty="0" err="1"/>
              <a:t>licensed</a:t>
            </a:r>
            <a:r>
              <a:rPr lang="de-DE" dirty="0"/>
              <a:t> </a:t>
            </a:r>
            <a:r>
              <a:rPr lang="de-DE" dirty="0">
                <a:hlinkClick r:id="rId2"/>
              </a:rPr>
              <a:t>CC-BY 4.0</a:t>
            </a:r>
            <a:endParaRPr lang="de-DE" dirty="0"/>
          </a:p>
          <a:p>
            <a:r>
              <a:rPr lang="en-US" dirty="0">
                <a:hlinkClick r:id="rId3"/>
              </a:rPr>
              <a:t>https://arxiv.org/abs/2310.03744</a:t>
            </a:r>
            <a:r>
              <a:rPr lang="en-US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6E878A-CBBF-D3CC-F426-905EA775B1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73859" y="-1003300"/>
            <a:ext cx="4562475" cy="45624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41566E3-267D-618F-912F-F791F42F0B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58175" y="3852862"/>
            <a:ext cx="4572000" cy="62388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36D8EA1-949A-8A8C-C366-6AF990DDCC7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741" r="9824" b="26408"/>
          <a:stretch/>
        </p:blipFill>
        <p:spPr>
          <a:xfrm>
            <a:off x="146692" y="2095500"/>
            <a:ext cx="11373776" cy="3133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6607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9CFB63-711F-8BC1-315F-73E57EDFEF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Vision-Transformer (</a:t>
            </a:r>
            <a:r>
              <a:rPr lang="de-DE" dirty="0" err="1"/>
              <a:t>ViT</a:t>
            </a:r>
            <a:r>
              <a:rPr lang="de-DE" dirty="0"/>
              <a:t>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7897E9-702F-FF8B-66D3-D2D9269EA4B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3B0AF3-4EFB-E494-CA57-6FAE190EFF95}"/>
              </a:ext>
            </a:extLst>
          </p:cNvPr>
          <p:cNvSpPr txBox="1"/>
          <p:nvPr/>
        </p:nvSpPr>
        <p:spPr>
          <a:xfrm>
            <a:off x="3016738" y="6049110"/>
            <a:ext cx="487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Source: Cropped from </a:t>
            </a:r>
            <a:r>
              <a:rPr lang="en-US" sz="1200" dirty="0" err="1"/>
              <a:t>Dosovitskiy</a:t>
            </a:r>
            <a:r>
              <a:rPr lang="en-US" sz="1200" dirty="0"/>
              <a:t> et al 2021. </a:t>
            </a:r>
            <a:r>
              <a:rPr lang="de-DE" sz="1200" dirty="0">
                <a:hlinkClick r:id="rId2"/>
              </a:rPr>
              <a:t>https://github.com/google-research/vision_transformer</a:t>
            </a:r>
            <a:r>
              <a:rPr lang="de-DE" sz="1200" dirty="0"/>
              <a:t>, </a:t>
            </a:r>
            <a:r>
              <a:rPr lang="de-DE" sz="1200" dirty="0" err="1"/>
              <a:t>license</a:t>
            </a:r>
            <a:r>
              <a:rPr lang="de-DE" sz="1200" dirty="0"/>
              <a:t> Apache 2</a:t>
            </a:r>
          </a:p>
          <a:p>
            <a:r>
              <a:rPr lang="de-DE" sz="1200" dirty="0"/>
              <a:t>See also: </a:t>
            </a:r>
            <a:r>
              <a:rPr lang="en-US" sz="1200" dirty="0">
                <a:hlinkClick r:id="rId3"/>
              </a:rPr>
              <a:t>https://arxiv.org/abs/2010.11929</a:t>
            </a:r>
            <a:r>
              <a:rPr lang="en-US" sz="1200" dirty="0"/>
              <a:t> </a:t>
            </a:r>
            <a:r>
              <a:rPr lang="en-US" sz="1200" dirty="0">
                <a:hlinkClick r:id="rId4"/>
              </a:rPr>
              <a:t>https://arxiv.org/abs/2105.01601</a:t>
            </a:r>
            <a:r>
              <a:rPr lang="en-US" sz="1200" dirty="0"/>
              <a:t> </a:t>
            </a:r>
          </a:p>
          <a:p>
            <a:endParaRPr lang="en-US" sz="1200" dirty="0"/>
          </a:p>
        </p:txBody>
      </p:sp>
      <p:pic>
        <p:nvPicPr>
          <p:cNvPr id="1026" name="Picture 2" descr="Figure 1 from paper">
            <a:extLst>
              <a:ext uri="{FF2B5EF4-FFF2-40B4-BE49-F238E27FC236}">
                <a16:creationId xmlns:a16="http://schemas.microsoft.com/office/drawing/2014/main" id="{D979EEB3-44AA-93C9-AF8D-2EE8B8DFB2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09" r="32987" b="5276"/>
          <a:stretch/>
        </p:blipFill>
        <p:spPr bwMode="auto">
          <a:xfrm>
            <a:off x="2447016" y="847390"/>
            <a:ext cx="7885453" cy="5180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igure 1 from paper">
            <a:extLst>
              <a:ext uri="{FF2B5EF4-FFF2-40B4-BE49-F238E27FC236}">
                <a16:creationId xmlns:a16="http://schemas.microsoft.com/office/drawing/2014/main" id="{62B600E7-EB78-CE0B-8423-2591870B9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0211" y="7736916"/>
            <a:ext cx="119792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C2E9821-72CB-3DBF-4D1F-A172EAB41D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10862" y="10567987"/>
            <a:ext cx="4257675" cy="21050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D8ED309-357E-D2E5-596E-3AB0C8460F9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311776" y="2021665"/>
            <a:ext cx="6181237" cy="2814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098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A3F416-99D9-6371-C6B1-0968DA922B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F50FF-7194-1BEE-CCF7-010B4A756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51B02F"/>
                </a:solidFill>
              </a:rPr>
              <a:t>Multi-modal </a:t>
            </a:r>
            <a:r>
              <a:rPr lang="en-US" sz="4400" dirty="0"/>
              <a:t>LLMs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40FB2F-08D6-50AD-FF1A-AADBE0C533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4"/>
            <a:ext cx="10644901" cy="4911985"/>
          </a:xfrm>
        </p:spPr>
        <p:txBody>
          <a:bodyPr>
            <a:normAutofit/>
          </a:bodyPr>
          <a:lstStyle/>
          <a:p>
            <a:r>
              <a:rPr lang="en-US" sz="2400" dirty="0"/>
              <a:t>Combining image, text and […] data</a:t>
            </a:r>
            <a:endParaRPr lang="en-US" sz="2400" u="sng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DD2878A-02F5-7FED-315D-DF4D4958C828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452589" y="2981563"/>
            <a:ext cx="1569155" cy="2360127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C5EF314-BF80-6832-CBFB-FA7E3E369E5B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D418355-73C8-2092-C5CF-E9315E5535EC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6C7BF01-88DC-67AC-2757-E1C5817D90D3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7C55CC6-61B7-5609-2575-5483367B0C80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73A6A3D-F7E7-287C-1B76-6FCDDA19060B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79BF5CB-1921-DE41-2DDB-3BA47FF69D1E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504BAF2-4D21-A405-B056-3942C155293F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0E0872F-37EC-291D-13FE-F0E8FAFDB772}"/>
                </a:ext>
              </a:extLst>
            </p:cNvPr>
            <p:cNvCxnSpPr>
              <a:stCxn id="8" idx="6"/>
              <a:endCxn id="12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BD63AEE-42EC-3A79-8195-7D5D18B72AC6}"/>
                </a:ext>
              </a:extLst>
            </p:cNvPr>
            <p:cNvCxnSpPr>
              <a:cxnSpLocks/>
              <a:stCxn id="9" idx="6"/>
              <a:endCxn id="12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8F969D2-9B7C-3042-41BC-084EB0641086}"/>
                </a:ext>
              </a:extLst>
            </p:cNvPr>
            <p:cNvCxnSpPr>
              <a:cxnSpLocks/>
              <a:stCxn id="8" idx="6"/>
              <a:endCxn id="13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D5A49CE7-B19C-5B7A-C0B3-F21072D4F06C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6E9832D-F7E6-18FC-D1EA-78841312B636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06E51F1-AF5B-2139-A6B9-FE88CBA0520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C948FFB0-484E-79F7-F007-40E06CF05D82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8919A244-A723-9A9B-C0F1-3440F830FB10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98176C3B-E139-E9DD-B419-26B44AE4740F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97A016F-B0F0-79A0-DB52-0DD303F6FFE6}"/>
                </a:ext>
              </a:extLst>
            </p:cNvPr>
            <p:cNvCxnSpPr>
              <a:cxnSpLocks/>
              <a:stCxn id="11" idx="6"/>
              <a:endCxn id="12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4A04A33-10F3-698C-FDC1-DD0A7CC7353F}"/>
                </a:ext>
              </a:extLst>
            </p:cNvPr>
            <p:cNvCxnSpPr>
              <a:cxnSpLocks/>
              <a:stCxn id="14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B0F5A60-90D1-62C4-92E8-B3E50059F049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8406E855-35A1-F4FA-3920-B03F1A79AB0B}"/>
                </a:ext>
              </a:extLst>
            </p:cNvPr>
            <p:cNvCxnSpPr>
              <a:cxnSpLocks/>
              <a:stCxn id="26" idx="6"/>
              <a:endCxn id="12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74BDD52-F5A4-6BAB-A403-11D996FC13B2}"/>
                </a:ext>
              </a:extLst>
            </p:cNvPr>
            <p:cNvCxnSpPr>
              <a:cxnSpLocks/>
              <a:stCxn id="26" idx="6"/>
              <a:endCxn id="13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41C1A51B-70DC-A486-1D06-5549BB1B65D3}"/>
                </a:ext>
              </a:extLst>
            </p:cNvPr>
            <p:cNvCxnSpPr>
              <a:cxnSpLocks/>
              <a:stCxn id="26" idx="6"/>
              <a:endCxn id="14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60CD45E-37E2-2789-4AF7-EC8E078F7B06}"/>
                </a:ext>
              </a:extLst>
            </p:cNvPr>
            <p:cNvCxnSpPr>
              <a:cxnSpLocks/>
              <a:stCxn id="10" idx="6"/>
              <a:endCxn id="12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6D4866EB-4F3E-D375-9275-A7A71C49988D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DADFE63D-207D-7A7E-51F8-882A513CB0B5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F90DB1AE-CE50-8610-34BD-4AF43CF18374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D3B6CC3-AF27-73BE-BC06-D8452ED8C51E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6D6437E4-23E1-7506-E86B-5AEC86E56DD8}"/>
                </a:ext>
              </a:extLst>
            </p:cNvPr>
            <p:cNvCxnSpPr>
              <a:stCxn id="31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CE8DDD40-DE2B-B68C-4C9D-7D89E6E4AE27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13605CFF-D98A-2032-E59D-CAA6A4EC8170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A74ECE9-7CF0-3408-CF94-80FD324E8A84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5DBFA515-C7C2-3457-14A9-6EC16336D29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9DA4BE38-57D1-1E95-D622-8D943D46590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CEDCD94-145F-E641-1CE9-C4B137D74990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E15CA1F0-6EB7-550C-6944-3681A883F8E6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6E81DA1F-0F7B-19D5-3692-99587020FD66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BDB2B1FD-BBB6-2266-AECB-1088C93CED0E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9CE1F795-7DFA-016D-DFBB-F9B3CAB12FD1}"/>
                </a:ext>
              </a:extLst>
            </p:cNvPr>
            <p:cNvCxnSpPr>
              <a:cxnSpLocks/>
              <a:endCxn id="31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09449280-EB8C-423E-8F84-9FD600163891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C59F165C-7341-2E4D-09AE-BBA4CDB4F1A5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40489313-985C-5588-90B1-CDA7B39819E9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6C2C16F4-8F0B-1943-16FC-BBCC988CC4C8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74F14BC0-E2E2-BCA4-6FB1-5EF2054206ED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1D647B41-644B-51E6-9ACF-0F8AD228DD68}"/>
              </a:ext>
            </a:extLst>
          </p:cNvPr>
          <p:cNvCxnSpPr>
            <a:cxnSpLocks/>
            <a:endCxn id="9" idx="2"/>
          </p:cNvCxnSpPr>
          <p:nvPr/>
        </p:nvCxnSpPr>
        <p:spPr>
          <a:xfrm>
            <a:off x="3673142" y="3240867"/>
            <a:ext cx="1383961" cy="920759"/>
          </a:xfrm>
          <a:prstGeom prst="bentConnector3">
            <a:avLst/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A2D4564A-96A2-CB92-5166-C73946CFFA6F}"/>
              </a:ext>
            </a:extLst>
          </p:cNvPr>
          <p:cNvCxnSpPr>
            <a:cxnSpLocks/>
            <a:endCxn id="9" idx="2"/>
          </p:cNvCxnSpPr>
          <p:nvPr/>
        </p:nvCxnSpPr>
        <p:spPr>
          <a:xfrm flipV="1">
            <a:off x="3642348" y="4161626"/>
            <a:ext cx="1414755" cy="1028722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84AD73B2-D144-0453-8148-E9279BBB098C}"/>
              </a:ext>
            </a:extLst>
          </p:cNvPr>
          <p:cNvCxnSpPr>
            <a:cxnSpLocks/>
            <a:stCxn id="32" idx="2"/>
          </p:cNvCxnSpPr>
          <p:nvPr/>
        </p:nvCxnSpPr>
        <p:spPr>
          <a:xfrm flipV="1">
            <a:off x="7417230" y="3240867"/>
            <a:ext cx="1223001" cy="920760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F1B771EF-BADC-C268-E69C-8D7D7D07633F}"/>
              </a:ext>
            </a:extLst>
          </p:cNvPr>
          <p:cNvCxnSpPr>
            <a:cxnSpLocks/>
            <a:stCxn id="32" idx="2"/>
          </p:cNvCxnSpPr>
          <p:nvPr/>
        </p:nvCxnSpPr>
        <p:spPr>
          <a:xfrm>
            <a:off x="7417230" y="4161627"/>
            <a:ext cx="1223001" cy="1069996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20FF797B-6D22-AF25-CF73-9F4FA8F0E896}"/>
              </a:ext>
            </a:extLst>
          </p:cNvPr>
          <p:cNvSpPr txBox="1"/>
          <p:nvPr/>
        </p:nvSpPr>
        <p:spPr>
          <a:xfrm>
            <a:off x="8643985" y="2546098"/>
            <a:ext cx="172644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5400" dirty="0"/>
              <a:t>🔊📄🖼️🧬</a:t>
            </a:r>
          </a:p>
          <a:p>
            <a:endParaRPr lang="en-DE" sz="5400" dirty="0"/>
          </a:p>
          <a:p>
            <a:endParaRPr lang="LID4096" sz="5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E3E15B-D36C-E05F-8DF7-E40A63EBB3E8}"/>
              </a:ext>
            </a:extLst>
          </p:cNvPr>
          <p:cNvSpPr txBox="1"/>
          <p:nvPr/>
        </p:nvSpPr>
        <p:spPr>
          <a:xfrm>
            <a:off x="2389003" y="2546097"/>
            <a:ext cx="172644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5400" dirty="0"/>
              <a:t>🔊📄🖼️🧬</a:t>
            </a:r>
          </a:p>
          <a:p>
            <a:endParaRPr lang="en-DE" sz="5400" dirty="0"/>
          </a:p>
          <a:p>
            <a:endParaRPr lang="LID4096" sz="5400" dirty="0"/>
          </a:p>
        </p:txBody>
      </p:sp>
    </p:spTree>
    <p:extLst>
      <p:ext uri="{BB962C8B-B14F-4D97-AF65-F5344CB8AC3E}">
        <p14:creationId xmlns:p14="http://schemas.microsoft.com/office/powerpoint/2010/main" val="11594533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5CBBFD-D8FE-8B8D-F3F1-10C9EABCB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Accessing</a:t>
            </a:r>
            <a:r>
              <a:rPr lang="de-DE" dirty="0"/>
              <a:t> VLMs </a:t>
            </a:r>
            <a:r>
              <a:rPr lang="de-DE" dirty="0" err="1"/>
              <a:t>using</a:t>
            </a:r>
            <a:r>
              <a:rPr lang="de-DE" dirty="0"/>
              <a:t> Python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02B718-B24D-F07C-828B-834762D58AF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339985"/>
          </a:xfrm>
        </p:spPr>
        <p:txBody>
          <a:bodyPr/>
          <a:lstStyle/>
          <a:p>
            <a:r>
              <a:rPr lang="en-GB" dirty="0"/>
              <a:t>E.g. using </a:t>
            </a:r>
            <a:r>
              <a:rPr lang="en-GB" dirty="0" err="1"/>
              <a:t>ScaDS.AI’s</a:t>
            </a:r>
            <a:r>
              <a:rPr lang="en-GB" dirty="0"/>
              <a:t> </a:t>
            </a:r>
            <a:r>
              <a:rPr lang="en-GB" dirty="0" err="1"/>
              <a:t>openai</a:t>
            </a:r>
            <a:r>
              <a:rPr lang="en-GB" dirty="0"/>
              <a:t>-compatible LLM Server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F2538B-F946-11F6-9342-07C9B41D400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7648"/>
          <a:stretch/>
        </p:blipFill>
        <p:spPr>
          <a:xfrm>
            <a:off x="183177" y="1524000"/>
            <a:ext cx="4671061" cy="44119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71100F4-FA87-8596-7592-0D58EB55B1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1312" y="535787"/>
            <a:ext cx="2743101" cy="21023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5EE1D71-2204-9BFE-4120-921E36A4B7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3500" y="3015135"/>
            <a:ext cx="6742722" cy="2920845"/>
          </a:xfrm>
          <a:prstGeom prst="rect">
            <a:avLst/>
          </a:prstGeom>
        </p:spPr>
      </p:pic>
      <p:sp>
        <p:nvSpPr>
          <p:cNvPr id="10" name="Arrow: Down 9">
            <a:extLst>
              <a:ext uri="{FF2B5EF4-FFF2-40B4-BE49-F238E27FC236}">
                <a16:creationId xmlns:a16="http://schemas.microsoft.com/office/drawing/2014/main" id="{7A861E06-823B-0259-C7C0-0BC26AF80259}"/>
              </a:ext>
            </a:extLst>
          </p:cNvPr>
          <p:cNvSpPr/>
          <p:nvPr/>
        </p:nvSpPr>
        <p:spPr>
          <a:xfrm>
            <a:off x="8221980" y="2676264"/>
            <a:ext cx="495300" cy="501276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A68C78C-3559-950B-7B29-177A45BC62E8}"/>
              </a:ext>
            </a:extLst>
          </p:cNvPr>
          <p:cNvSpPr txBox="1"/>
          <p:nvPr/>
        </p:nvSpPr>
        <p:spPr>
          <a:xfrm>
            <a:off x="3131820" y="6163099"/>
            <a:ext cx="78333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5"/>
              </a:rPr>
              <a:t>https://scads.github.io/generative-ai-notebooks/47_vision/22_vision_qwen.html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702585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F87939-FE82-FDA4-229C-6139C6975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Accessing VLMs using Python: No common API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69E1E51-9587-2D24-14F3-44D31D84A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01" y="1048378"/>
            <a:ext cx="3620234" cy="427021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D9C6319-6155-9F5D-D332-BE2C4C16AFC3}"/>
              </a:ext>
            </a:extLst>
          </p:cNvPr>
          <p:cNvSpPr txBox="1"/>
          <p:nvPr/>
        </p:nvSpPr>
        <p:spPr>
          <a:xfrm>
            <a:off x="3215217" y="6163099"/>
            <a:ext cx="47603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3"/>
              </a:rPr>
              <a:t>https://github.com/haesleinhuepf/git-bob/blob/main/src/git_bob/_endpoints.py</a:t>
            </a:r>
            <a:r>
              <a:rPr lang="en-GB" dirty="0"/>
              <a:t> </a:t>
            </a:r>
            <a:endParaRPr lang="LID4096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203757-C628-A19B-1A8B-EE8A19417765}"/>
              </a:ext>
            </a:extLst>
          </p:cNvPr>
          <p:cNvSpPr txBox="1"/>
          <p:nvPr/>
        </p:nvSpPr>
        <p:spPr>
          <a:xfrm>
            <a:off x="1155302" y="5367935"/>
            <a:ext cx="2145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Anthropic / </a:t>
            </a:r>
            <a:r>
              <a:rPr lang="en-GB" dirty="0" err="1"/>
              <a:t>claude</a:t>
            </a:r>
            <a:endParaRPr lang="LID4096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15BBA3F-6C03-F3A5-DB24-62EA9A5248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0812" y="2477774"/>
            <a:ext cx="4953691" cy="109552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B6A13EA-8B66-F389-617E-56D18ED076D8}"/>
              </a:ext>
            </a:extLst>
          </p:cNvPr>
          <p:cNvSpPr txBox="1"/>
          <p:nvPr/>
        </p:nvSpPr>
        <p:spPr>
          <a:xfrm>
            <a:off x="6970812" y="3676295"/>
            <a:ext cx="19191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Google / Gemini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63302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E0BA4-DB9B-6C44-5E99-A19C37F82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500" dirty="0"/>
              <a:t>Generating </a:t>
            </a:r>
            <a:r>
              <a:rPr lang="de-DE" sz="3500" dirty="0" err="1"/>
              <a:t>notebooks</a:t>
            </a:r>
            <a:r>
              <a:rPr lang="de-DE" sz="3500" dirty="0"/>
              <a:t> </a:t>
            </a:r>
            <a:r>
              <a:rPr lang="de-DE" sz="3500" dirty="0" err="1"/>
              <a:t>using</a:t>
            </a:r>
            <a:r>
              <a:rPr lang="de-DE" sz="3500" dirty="0"/>
              <a:t> </a:t>
            </a:r>
            <a:r>
              <a:rPr lang="de-DE" sz="3500" dirty="0" err="1">
                <a:solidFill>
                  <a:schemeClr val="accent2">
                    <a:lumMod val="50000"/>
                  </a:schemeClr>
                </a:solidFill>
              </a:rPr>
              <a:t>vision</a:t>
            </a:r>
            <a:r>
              <a:rPr lang="de-DE" sz="3500" dirty="0"/>
              <a:t> </a:t>
            </a:r>
            <a:r>
              <a:rPr lang="de-DE" sz="3500" dirty="0" err="1"/>
              <a:t>models</a:t>
            </a:r>
            <a:r>
              <a:rPr lang="de-DE" sz="3500" dirty="0"/>
              <a:t> </a:t>
            </a:r>
            <a:endParaRPr lang="en-US" sz="35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1A6CAB-7329-2149-E3F0-A75FD70FB99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74852"/>
          </a:xfrm>
        </p:spPr>
        <p:txBody>
          <a:bodyPr/>
          <a:lstStyle/>
          <a:p>
            <a:r>
              <a:rPr lang="de-DE" sz="2400" dirty="0">
                <a:solidFill>
                  <a:schemeClr val="tx1"/>
                </a:solidFill>
              </a:rPr>
              <a:t>Images have to be turned into text before further processing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8401AE-21CB-550A-C1DB-2C88ECA13DF4}"/>
              </a:ext>
            </a:extLst>
          </p:cNvPr>
          <p:cNvSpPr txBox="1"/>
          <p:nvPr/>
        </p:nvSpPr>
        <p:spPr>
          <a:xfrm>
            <a:off x="3554663" y="6193877"/>
            <a:ext cx="7835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2"/>
              </a:rPr>
              <a:t>https://github.com/haesleinhuepf/bia-bob/blob/main/demo/generate_notebooks.ipynb</a:t>
            </a:r>
            <a:r>
              <a:rPr lang="en-US" sz="1600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103F70-78F4-54F6-3C3F-F485C4284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527" y="1715644"/>
            <a:ext cx="5139584" cy="29918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2A3C6F4-5264-C362-BCA6-594020EF5B4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0609"/>
          <a:stretch/>
        </p:blipFill>
        <p:spPr>
          <a:xfrm>
            <a:off x="5708076" y="3098634"/>
            <a:ext cx="5898465" cy="2235965"/>
          </a:xfrm>
          <a:prstGeom prst="rect">
            <a:avLst/>
          </a:prstGeom>
        </p:spPr>
      </p:pic>
      <p:sp>
        <p:nvSpPr>
          <p:cNvPr id="8" name="Arrow: Bent 7">
            <a:extLst>
              <a:ext uri="{FF2B5EF4-FFF2-40B4-BE49-F238E27FC236}">
                <a16:creationId xmlns:a16="http://schemas.microsoft.com/office/drawing/2014/main" id="{2C7D6F01-2AFD-BCF1-0F16-9664FC749F73}"/>
              </a:ext>
            </a:extLst>
          </p:cNvPr>
          <p:cNvSpPr/>
          <p:nvPr/>
        </p:nvSpPr>
        <p:spPr>
          <a:xfrm rot="5400000">
            <a:off x="5672368" y="1819536"/>
            <a:ext cx="1414536" cy="1364134"/>
          </a:xfrm>
          <a:prstGeom prst="bentArrow">
            <a:avLst>
              <a:gd name="adj1" fmla="val 11063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70B54E-0450-7019-D53A-E905E8D0A5A7}"/>
              </a:ext>
            </a:extLst>
          </p:cNvPr>
          <p:cNvSpPr txBox="1"/>
          <p:nvPr/>
        </p:nvSpPr>
        <p:spPr>
          <a:xfrm>
            <a:off x="6808206" y="2154390"/>
            <a:ext cx="3413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Present</a:t>
            </a:r>
            <a:r>
              <a:rPr lang="de-DE" dirty="0"/>
              <a:t> Bob an </a:t>
            </a:r>
            <a:r>
              <a:rPr lang="de-DE" dirty="0" err="1"/>
              <a:t>image</a:t>
            </a:r>
            <a:r>
              <a:rPr lang="de-DE" dirty="0"/>
              <a:t> like </a:t>
            </a:r>
            <a:r>
              <a:rPr lang="de-DE" dirty="0" err="1"/>
              <a:t>this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807C087-B057-447A-DFEB-B1717B5CED1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6444" r="8174" b="-56"/>
          <a:stretch/>
        </p:blipFill>
        <p:spPr>
          <a:xfrm>
            <a:off x="4716854" y="5413289"/>
            <a:ext cx="7310045" cy="459524"/>
          </a:xfrm>
          <a:prstGeom prst="rect">
            <a:avLst/>
          </a:prstGeom>
          <a:ln w="38100">
            <a:solidFill>
              <a:srgbClr val="51B02F"/>
            </a:solidFill>
          </a:ln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BF3C84D-C87F-A58C-E123-AAEF60DF3E2B}"/>
              </a:ext>
            </a:extLst>
          </p:cNvPr>
          <p:cNvCxnSpPr>
            <a:cxnSpLocks/>
          </p:cNvCxnSpPr>
          <p:nvPr/>
        </p:nvCxnSpPr>
        <p:spPr>
          <a:xfrm>
            <a:off x="5834743" y="3981753"/>
            <a:ext cx="555569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AFA458C-E780-B5A7-2393-A462605D9C8E}"/>
              </a:ext>
            </a:extLst>
          </p:cNvPr>
          <p:cNvCxnSpPr>
            <a:cxnSpLocks/>
          </p:cNvCxnSpPr>
          <p:nvPr/>
        </p:nvCxnSpPr>
        <p:spPr>
          <a:xfrm>
            <a:off x="5825690" y="3591626"/>
            <a:ext cx="513805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B571DB5-082C-3CCF-83F0-5A2A065B8A5E}"/>
              </a:ext>
            </a:extLst>
          </p:cNvPr>
          <p:cNvCxnSpPr>
            <a:cxnSpLocks/>
          </p:cNvCxnSpPr>
          <p:nvPr/>
        </p:nvCxnSpPr>
        <p:spPr>
          <a:xfrm>
            <a:off x="5825690" y="4813163"/>
            <a:ext cx="123601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27DF6C3-2371-E35A-2D76-EA981942A421}"/>
              </a:ext>
            </a:extLst>
          </p:cNvPr>
          <p:cNvCxnSpPr>
            <a:cxnSpLocks/>
          </p:cNvCxnSpPr>
          <p:nvPr/>
        </p:nvCxnSpPr>
        <p:spPr>
          <a:xfrm>
            <a:off x="7306147" y="4594371"/>
            <a:ext cx="3964251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689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E0BA4-DB9B-6C44-5E99-A19C37F82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500" dirty="0"/>
              <a:t>Generating </a:t>
            </a:r>
            <a:r>
              <a:rPr lang="de-DE" sz="3500" dirty="0" err="1"/>
              <a:t>notebooks</a:t>
            </a:r>
            <a:r>
              <a:rPr lang="de-DE" sz="3500" dirty="0"/>
              <a:t> </a:t>
            </a:r>
            <a:r>
              <a:rPr lang="de-DE" sz="3500" dirty="0" err="1"/>
              <a:t>using</a:t>
            </a:r>
            <a:r>
              <a:rPr lang="de-DE" sz="3500" dirty="0"/>
              <a:t> </a:t>
            </a:r>
            <a:r>
              <a:rPr lang="de-DE" sz="3500" dirty="0" err="1"/>
              <a:t>vision</a:t>
            </a:r>
            <a:r>
              <a:rPr lang="de-DE" sz="3500" dirty="0"/>
              <a:t> </a:t>
            </a:r>
            <a:r>
              <a:rPr lang="de-DE" sz="3500" dirty="0" err="1"/>
              <a:t>models</a:t>
            </a:r>
            <a:r>
              <a:rPr lang="de-DE" sz="3500" dirty="0"/>
              <a:t> </a:t>
            </a:r>
            <a:endParaRPr lang="en-US" sz="3500" dirty="0"/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93431445-2997-7446-7489-C326224749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184" y="1041298"/>
            <a:ext cx="8605631" cy="490230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28401AE-21CB-550A-C1DB-2C88ECA13DF4}"/>
              </a:ext>
            </a:extLst>
          </p:cNvPr>
          <p:cNvSpPr txBox="1"/>
          <p:nvPr/>
        </p:nvSpPr>
        <p:spPr>
          <a:xfrm>
            <a:off x="3554663" y="6193877"/>
            <a:ext cx="7835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3"/>
              </a:rPr>
              <a:t>https://github.com/haesleinhuepf/bia-bob/blob/main/demo/generate_notebooks.ipynb</a:t>
            </a:r>
            <a:r>
              <a:rPr lang="en-US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197005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180EE-5527-D259-3601-8B53179DB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dirty="0"/>
              <a:t>Including </a:t>
            </a:r>
            <a:r>
              <a:rPr lang="de-DE" sz="3200" dirty="0">
                <a:solidFill>
                  <a:srgbClr val="51B02F"/>
                </a:solidFill>
              </a:rPr>
              <a:t>vision</a:t>
            </a:r>
            <a:r>
              <a:rPr lang="de-DE" sz="3200" dirty="0"/>
              <a:t> language models (VLMs)</a:t>
            </a:r>
            <a:endParaRPr lang="LID4096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F4D145-B375-4469-C8C4-F63B49FCFFF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38308"/>
          </a:xfrm>
        </p:spPr>
        <p:txBody>
          <a:bodyPr/>
          <a:lstStyle/>
          <a:p>
            <a:endParaRPr lang="LID4096" dirty="0"/>
          </a:p>
        </p:txBody>
      </p:sp>
      <p:pic>
        <p:nvPicPr>
          <p:cNvPr id="4" name="Picture 3" descr="A logo of a rabbit&#10;&#10;Description automatically generated">
            <a:extLst>
              <a:ext uri="{FF2B5EF4-FFF2-40B4-BE49-F238E27FC236}">
                <a16:creationId xmlns:a16="http://schemas.microsoft.com/office/drawing/2014/main" id="{D576B22D-D6B8-2786-A01C-BAB034BF02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2778" y="0"/>
            <a:ext cx="1059963" cy="10599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B281D53-9DDE-CC77-12EB-F9203755E6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730" y="1059963"/>
            <a:ext cx="4453650" cy="496016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19C18C-6CF1-B247-6E90-1B9B4A1273A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" b="66796"/>
          <a:stretch/>
        </p:blipFill>
        <p:spPr>
          <a:xfrm>
            <a:off x="5964101" y="1089659"/>
            <a:ext cx="5145859" cy="31089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2332EEE-851E-9A69-1A55-E6D50070921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80643" b="5691"/>
          <a:stretch/>
        </p:blipFill>
        <p:spPr>
          <a:xfrm>
            <a:off x="5964101" y="4617465"/>
            <a:ext cx="5145859" cy="127965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31066C0-F880-9FF2-1A5C-BB1BBD7BC36B}"/>
              </a:ext>
            </a:extLst>
          </p:cNvPr>
          <p:cNvSpPr txBox="1"/>
          <p:nvPr/>
        </p:nvSpPr>
        <p:spPr>
          <a:xfrm>
            <a:off x="8473440" y="3909579"/>
            <a:ext cx="5870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/>
              <a:t>…</a:t>
            </a:r>
            <a:endParaRPr lang="LID4096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8CD4C9-4E3A-3CBB-FCE2-21027472F8AB}"/>
              </a:ext>
            </a:extLst>
          </p:cNvPr>
          <p:cNvSpPr txBox="1"/>
          <p:nvPr/>
        </p:nvSpPr>
        <p:spPr>
          <a:xfrm>
            <a:off x="3274060" y="6271244"/>
            <a:ext cx="78359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5"/>
              </a:rPr>
              <a:t>https://github.com/haesleinhuepf/git-bob</a:t>
            </a:r>
            <a:r>
              <a:rPr lang="en-GB" dirty="0"/>
              <a:t> </a:t>
            </a:r>
            <a:endParaRPr lang="LID4096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3D75075-524C-98CB-6CE6-EED3BFAE9F17}"/>
              </a:ext>
            </a:extLst>
          </p:cNvPr>
          <p:cNvCxnSpPr/>
          <p:nvPr/>
        </p:nvCxnSpPr>
        <p:spPr>
          <a:xfrm>
            <a:off x="8020195" y="2896763"/>
            <a:ext cx="1742583" cy="0"/>
          </a:xfrm>
          <a:prstGeom prst="line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843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29859-2260-6ADC-CC32-45795FBB5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Structured output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04F0BE-8CE4-1D10-8854-AC16457F6E6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72214"/>
          </a:xfrm>
        </p:spPr>
        <p:txBody>
          <a:bodyPr/>
          <a:lstStyle/>
          <a:p>
            <a:r>
              <a:rPr lang="de-DE" sz="2800" dirty="0"/>
              <a:t>Ask VLMs to describe an image and pre-define a structure</a:t>
            </a:r>
            <a:endParaRPr lang="en-US" sz="2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E596FA-6335-3E40-50C7-49266BC17C0A}"/>
              </a:ext>
            </a:extLst>
          </p:cNvPr>
          <p:cNvSpPr txBox="1"/>
          <p:nvPr/>
        </p:nvSpPr>
        <p:spPr>
          <a:xfrm>
            <a:off x="3088216" y="6045199"/>
            <a:ext cx="493818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600" dirty="0">
                <a:hlinkClick r:id="rId2"/>
              </a:rPr>
              <a:t>https://scads.github.io/generative-ai-notebooks/47_vision/30_vision_models_structred_output.html</a:t>
            </a:r>
            <a:r>
              <a:rPr lang="en-GB" sz="1600" dirty="0"/>
              <a:t> </a:t>
            </a:r>
            <a:endParaRPr lang="LID4096" sz="16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3B9D5E1-BE53-1A45-AC14-98FD6924A74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4198" r="30401"/>
          <a:stretch/>
        </p:blipFill>
        <p:spPr>
          <a:xfrm>
            <a:off x="222788" y="1659466"/>
            <a:ext cx="4471132" cy="438573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A6A96C3-E6DF-D1D4-40C6-74577857C0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6708" y="1659466"/>
            <a:ext cx="6217422" cy="438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63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4826720-D218-2137-E6D7-06C787B7DF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173" r="290" b="78385"/>
          <a:stretch/>
        </p:blipFill>
        <p:spPr>
          <a:xfrm>
            <a:off x="6238341" y="1514232"/>
            <a:ext cx="5149137" cy="133761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93EF1BE8-8ED6-E163-AAB2-4D9B7EC10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sz="5400" dirty="0"/>
              <a:t>Benchmarking </a:t>
            </a:r>
            <a:r>
              <a:rPr lang="de-DE" sz="5400" dirty="0" err="1"/>
              <a:t>vision</a:t>
            </a:r>
            <a:r>
              <a:rPr lang="de-DE" sz="5400" dirty="0"/>
              <a:t> </a:t>
            </a:r>
            <a:r>
              <a:rPr lang="de-DE" sz="5400" dirty="0" err="1"/>
              <a:t>models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B64B176-43AF-D75D-897D-0FCD4EEA127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sz="3600" dirty="0"/>
              <a:t>Single </a:t>
            </a:r>
            <a:r>
              <a:rPr lang="de-DE" sz="3600" dirty="0" err="1"/>
              <a:t>attempts</a:t>
            </a:r>
            <a:r>
              <a:rPr lang="de-DE" sz="3600" dirty="0"/>
              <a:t>…</a:t>
            </a:r>
            <a:endParaRPr lang="en-US" sz="3600" dirty="0"/>
          </a:p>
          <a:p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5784C2E-C5C5-BD13-CEDC-0E0E7EE84C98}"/>
              </a:ext>
            </a:extLst>
          </p:cNvPr>
          <p:cNvSpPr txBox="1">
            <a:spLocks/>
          </p:cNvSpPr>
          <p:nvPr/>
        </p:nvSpPr>
        <p:spPr>
          <a:xfrm>
            <a:off x="893326" y="1185232"/>
            <a:ext cx="10644901" cy="608846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7FD795-0CCF-37AA-DF94-747BB21BF5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1486"/>
          <a:stretch/>
        </p:blipFill>
        <p:spPr>
          <a:xfrm>
            <a:off x="843224" y="1857452"/>
            <a:ext cx="4966857" cy="413536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901F39C-9A43-FB12-27C8-95EF7F14C666}"/>
              </a:ext>
            </a:extLst>
          </p:cNvPr>
          <p:cNvCxnSpPr>
            <a:cxnSpLocks/>
          </p:cNvCxnSpPr>
          <p:nvPr/>
        </p:nvCxnSpPr>
        <p:spPr>
          <a:xfrm>
            <a:off x="7747000" y="2341148"/>
            <a:ext cx="500707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C7A8977B-1F30-1270-5E45-F056C5C061B4}"/>
              </a:ext>
            </a:extLst>
          </p:cNvPr>
          <p:cNvSpPr/>
          <p:nvPr/>
        </p:nvSpPr>
        <p:spPr>
          <a:xfrm>
            <a:off x="7747000" y="3111507"/>
            <a:ext cx="3601776" cy="2514593"/>
          </a:xfrm>
          <a:prstGeom prst="wedgeRectCallou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3800" dirty="0">
                <a:solidFill>
                  <a:srgbClr val="C00000"/>
                </a:solidFill>
              </a:rPr>
              <a:t>n=1</a:t>
            </a:r>
            <a:endParaRPr lang="en-US" sz="13800" dirty="0">
              <a:solidFill>
                <a:srgbClr val="C0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FDE750-DD1D-9A41-00E8-E9CF544C09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23" t="91981" r="65399" b="1953"/>
          <a:stretch/>
        </p:blipFill>
        <p:spPr>
          <a:xfrm>
            <a:off x="1162781" y="5582353"/>
            <a:ext cx="4523447" cy="430144"/>
          </a:xfrm>
          <a:prstGeom prst="rect">
            <a:avLst/>
          </a:prstGeom>
        </p:spPr>
      </p:pic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2ED85A2F-02B8-B9EF-AA77-B17BDDE785A2}"/>
              </a:ext>
            </a:extLst>
          </p:cNvPr>
          <p:cNvSpPr txBox="1">
            <a:spLocks/>
          </p:cNvSpPr>
          <p:nvPr/>
        </p:nvSpPr>
        <p:spPr>
          <a:xfrm>
            <a:off x="4590512" y="1188415"/>
            <a:ext cx="4376057" cy="8306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 err="1"/>
              <a:t>are</a:t>
            </a:r>
            <a:r>
              <a:rPr lang="de-DE" dirty="0"/>
              <a:t> a </a:t>
            </a:r>
            <a:r>
              <a:rPr lang="de-DE" dirty="0" err="1"/>
              <a:t>trap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27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EE64E049-8C3A-78AC-2DD3-F26350EE2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0075" y="2137691"/>
            <a:ext cx="7019416" cy="39109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B01EF3-3FB2-C68E-11AC-C3D9856F3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sz="5400" dirty="0"/>
              <a:t>Benchmarking </a:t>
            </a:r>
            <a:r>
              <a:rPr lang="de-DE" sz="5400" dirty="0" err="1"/>
              <a:t>vision</a:t>
            </a:r>
            <a:r>
              <a:rPr lang="de-DE" sz="5400" dirty="0"/>
              <a:t> </a:t>
            </a:r>
            <a:r>
              <a:rPr lang="de-DE" sz="5400" dirty="0" err="1"/>
              <a:t>models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08A13D-33C6-33E1-48F7-7FEAADAE1B5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sz="3200" dirty="0"/>
              <a:t>Prompt: „</a:t>
            </a:r>
            <a:r>
              <a:rPr lang="en-US" sz="3200" dirty="0" err="1"/>
              <a:t>Analyse</a:t>
            </a:r>
            <a:r>
              <a:rPr lang="en-US" sz="3200" dirty="0"/>
              <a:t> the following image by counting the bright blobs. Respond with the number only. </a:t>
            </a:r>
            <a:r>
              <a:rPr lang="de-DE" sz="3200" dirty="0"/>
              <a:t>“ </a:t>
            </a:r>
            <a:r>
              <a:rPr lang="de-DE" sz="3200" dirty="0">
                <a:solidFill>
                  <a:srgbClr val="51B02F"/>
                </a:solidFill>
              </a:rPr>
              <a:t>(n=25)</a:t>
            </a:r>
            <a:endParaRPr lang="en-US" sz="3200" dirty="0">
              <a:solidFill>
                <a:srgbClr val="51B02F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F495FD-4A65-1F7A-E397-7C390A0105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226" b="6944"/>
          <a:stretch/>
        </p:blipFill>
        <p:spPr>
          <a:xfrm>
            <a:off x="720337" y="2305050"/>
            <a:ext cx="3226817" cy="31908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4D3915E-E14C-736D-F5C8-901402C89DCA}"/>
              </a:ext>
            </a:extLst>
          </p:cNvPr>
          <p:cNvSpPr txBox="1"/>
          <p:nvPr/>
        </p:nvSpPr>
        <p:spPr>
          <a:xfrm>
            <a:off x="3016614" y="6172421"/>
            <a:ext cx="497168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4"/>
              </a:rPr>
              <a:t>https://haesleinhuepf.github.io/BioImageAnalysisNotebooks/20c_vision_models/vision_models.html</a:t>
            </a:r>
            <a:r>
              <a:rPr lang="en-US" sz="1600" dirty="0"/>
              <a:t> </a:t>
            </a:r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6D8B31D7-FC04-6E81-8E44-06084D8DF12F}"/>
              </a:ext>
            </a:extLst>
          </p:cNvPr>
          <p:cNvSpPr/>
          <p:nvPr/>
        </p:nvSpPr>
        <p:spPr>
          <a:xfrm>
            <a:off x="6286500" y="2476500"/>
            <a:ext cx="933450" cy="600075"/>
          </a:xfrm>
          <a:prstGeom prst="wedgeRectCallout">
            <a:avLst>
              <a:gd name="adj1" fmla="val -57568"/>
              <a:gd name="adj2" fmla="val 51389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Nov 2023</a:t>
            </a:r>
            <a:endParaRPr lang="en-US" dirty="0"/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FACEA394-6B20-5CD5-2E6C-70D5AB638C04}"/>
              </a:ext>
            </a:extLst>
          </p:cNvPr>
          <p:cNvSpPr/>
          <p:nvPr/>
        </p:nvSpPr>
        <p:spPr>
          <a:xfrm>
            <a:off x="8404590" y="3386137"/>
            <a:ext cx="933450" cy="600075"/>
          </a:xfrm>
          <a:prstGeom prst="wedgeRectCallout">
            <a:avLst>
              <a:gd name="adj1" fmla="val -57568"/>
              <a:gd name="adj2" fmla="val 51389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Apr 2024</a:t>
            </a:r>
            <a:endParaRPr lang="en-US" dirty="0"/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0A5FD4E0-DF83-A4ED-5E46-37CAA22B1A68}"/>
              </a:ext>
            </a:extLst>
          </p:cNvPr>
          <p:cNvSpPr/>
          <p:nvPr/>
        </p:nvSpPr>
        <p:spPr>
          <a:xfrm>
            <a:off x="10553191" y="3657599"/>
            <a:ext cx="933450" cy="600075"/>
          </a:xfrm>
          <a:prstGeom prst="wedgeRectCallout">
            <a:avLst>
              <a:gd name="adj1" fmla="val -57568"/>
              <a:gd name="adj2" fmla="val 51389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May 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16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B019C9B-EAD5-2E5B-F66E-0116D51FD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Segment </a:t>
            </a:r>
            <a:r>
              <a:rPr lang="de-DE" dirty="0" err="1"/>
              <a:t>Anything</a:t>
            </a:r>
            <a:r>
              <a:rPr lang="de-DE" dirty="0"/>
              <a:t> Model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D305E9A-05BB-6E37-ED1C-85D938EEDDC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sz="2400" dirty="0"/>
              <a:t>New </a:t>
            </a:r>
            <a:r>
              <a:rPr lang="de-DE" sz="2400" dirty="0" err="1"/>
              <a:t>approach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DL-</a:t>
            </a:r>
            <a:r>
              <a:rPr lang="de-DE" sz="2400" dirty="0" err="1"/>
              <a:t>based</a:t>
            </a:r>
            <a:r>
              <a:rPr lang="de-DE" sz="2400" dirty="0"/>
              <a:t> </a:t>
            </a:r>
            <a:r>
              <a:rPr lang="de-DE" sz="2400" dirty="0" err="1"/>
              <a:t>image</a:t>
            </a:r>
            <a:r>
              <a:rPr lang="de-DE" sz="2400" dirty="0"/>
              <a:t> </a:t>
            </a:r>
            <a:r>
              <a:rPr lang="de-DE" sz="2400" dirty="0" err="1"/>
              <a:t>segmentation</a:t>
            </a:r>
            <a:r>
              <a:rPr lang="de-DE" sz="2400" dirty="0"/>
              <a:t> </a:t>
            </a:r>
            <a:r>
              <a:rPr lang="de-DE" sz="2400" dirty="0" err="1"/>
              <a:t>involving</a:t>
            </a:r>
            <a:r>
              <a:rPr lang="de-DE" sz="2400" dirty="0"/>
              <a:t> </a:t>
            </a:r>
            <a:r>
              <a:rPr lang="de-DE" sz="2400" dirty="0" err="1"/>
              <a:t>prompts</a:t>
            </a:r>
            <a:endParaRPr lang="en-US" sz="24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3B6A5C1-B419-E12E-B2EE-394D93E6677D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452589" y="2981563"/>
            <a:ext cx="1569155" cy="2360127"/>
            <a:chOff x="7715165" y="1693760"/>
            <a:chExt cx="2554941" cy="3842824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E452D7C9-7E06-F90F-BF1A-3F5264194BE5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936FEF9-42D6-C88F-3855-3E2ACC4EC56C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BE2E601-ADC9-08B4-F14C-4F9FB27E95F8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56963BB-727E-1E8A-F02F-486A898401E0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70164569-F5FD-619A-B022-605E01ED0B17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8D870F63-9ABF-6982-48F0-C6B53F3144F0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12BE4282-7F8C-0279-9242-5737113775CA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53E28FD7-7B2D-36BC-32D9-7620D8191D02}"/>
                </a:ext>
              </a:extLst>
            </p:cNvPr>
            <p:cNvCxnSpPr>
              <a:stCxn id="4" idx="6"/>
              <a:endCxn id="10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D537E85-4E67-9994-8564-8FD7A642071C}"/>
                </a:ext>
              </a:extLst>
            </p:cNvPr>
            <p:cNvCxnSpPr>
              <a:cxnSpLocks/>
              <a:stCxn id="7" idx="6"/>
              <a:endCxn id="10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76F950FD-E62F-12CF-BC7D-1B63E25702DE}"/>
                </a:ext>
              </a:extLst>
            </p:cNvPr>
            <p:cNvCxnSpPr>
              <a:cxnSpLocks/>
              <a:stCxn id="4" idx="6"/>
              <a:endCxn id="11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A8C72D0-F23A-02A9-3E7F-088934262798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316241E-1BF7-8BB5-DCB1-06A85A34FB67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05ED75B4-7F2C-01FB-FBEB-44F53FC3841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A8497CB6-5C01-A139-55B8-2397DE95D62E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6ACCBAD5-05E6-3BD5-44C3-FEA90DAC9290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86E7507-44B9-2672-7CC2-64051A2DD797}"/>
                </a:ext>
              </a:extLst>
            </p:cNvPr>
            <p:cNvCxnSpPr>
              <a:cxnSpLocks/>
              <a:stCxn id="9" idx="6"/>
              <a:endCxn id="11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220E4D9-4FD1-5ECC-3FBB-C1831C8492DB}"/>
                </a:ext>
              </a:extLst>
            </p:cNvPr>
            <p:cNvCxnSpPr>
              <a:cxnSpLocks/>
              <a:stCxn id="9" idx="6"/>
              <a:endCxn id="10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DEB9C2A8-2AE0-67D9-80DE-105482C8606E}"/>
                </a:ext>
              </a:extLst>
            </p:cNvPr>
            <p:cNvCxnSpPr>
              <a:cxnSpLocks/>
              <a:stCxn id="12" idx="2"/>
              <a:endCxn id="4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86AD4EB-7750-153B-1CBE-C6EE77A93ACB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6EDA095-8CE8-0C3C-7345-D882F8661E7D}"/>
                </a:ext>
              </a:extLst>
            </p:cNvPr>
            <p:cNvCxnSpPr>
              <a:cxnSpLocks/>
              <a:stCxn id="24" idx="6"/>
              <a:endCxn id="10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745B9F22-EAA1-26F8-2662-13CACB4E9EF4}"/>
                </a:ext>
              </a:extLst>
            </p:cNvPr>
            <p:cNvCxnSpPr>
              <a:cxnSpLocks/>
              <a:stCxn id="24" idx="6"/>
              <a:endCxn id="11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F8C1934F-ED61-7B38-988E-BA1171B019B7}"/>
                </a:ext>
              </a:extLst>
            </p:cNvPr>
            <p:cNvCxnSpPr>
              <a:cxnSpLocks/>
              <a:stCxn id="24" idx="6"/>
              <a:endCxn id="12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C309B3B7-BB01-533C-B37E-A027612BF829}"/>
                </a:ext>
              </a:extLst>
            </p:cNvPr>
            <p:cNvCxnSpPr>
              <a:cxnSpLocks/>
              <a:stCxn id="8" idx="6"/>
              <a:endCxn id="10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D9D78D15-FCD3-A205-2F41-F7B6B5856C60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B8299239-AEC5-33B2-6B3F-98F18325EEEB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D7CB36D-D7E1-12C5-9210-391F6B00D008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075BB00-53D2-A052-3041-4F41B078D52E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E872849E-D57D-B46F-61AC-AE00BC15DC71}"/>
                </a:ext>
              </a:extLst>
            </p:cNvPr>
            <p:cNvCxnSpPr>
              <a:stCxn id="29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97616EFB-6CA4-4A7D-1D18-0D60E66ACEEC}"/>
                </a:ext>
              </a:extLst>
            </p:cNvPr>
            <p:cNvCxnSpPr>
              <a:cxnSpLocks/>
              <a:stCxn id="30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ABAE784-DA99-E8FB-0594-8D47B4379AA1}"/>
                </a:ext>
              </a:extLst>
            </p:cNvPr>
            <p:cNvCxnSpPr>
              <a:cxnSpLocks/>
              <a:stCxn id="29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8DEC45D6-40A2-ECBC-0D1F-266E296A6F10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55CBDC04-51CC-E57A-288D-BAEC80E367D6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4868AB8A-8280-7ED9-9578-5F0A371760E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DC620E77-1643-9965-094D-E620285C64CE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6FAE05AA-30A1-DCFA-E1CA-0F301ACEF69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2354C41C-DB88-1A70-D721-78D4B3774827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ECE89855-062A-D519-30E2-6A8EDF560556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3D042B80-BC01-9AE9-DC0B-EBFFABC0D8E4}"/>
                </a:ext>
              </a:extLst>
            </p:cNvPr>
            <p:cNvCxnSpPr>
              <a:cxnSpLocks/>
              <a:endCxn id="29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5DAECE78-0815-6556-23F6-9C7F1B80D785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39ED5D62-5D22-6839-72E9-90539B0E1761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B5D1CE9-530F-E94E-7FCA-DE41BB9CF1CB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A2859529-6036-3D6A-FF99-0E35813FD0E4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2C38B6B4-37B4-98EC-15F5-42573A5B87F2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AE338CAE-08FE-3A87-40BC-6F6F4099082D}"/>
              </a:ext>
            </a:extLst>
          </p:cNvPr>
          <p:cNvSpPr txBox="1">
            <a:spLocks/>
          </p:cNvSpPr>
          <p:nvPr/>
        </p:nvSpPr>
        <p:spPr>
          <a:xfrm>
            <a:off x="1059544" y="4713294"/>
            <a:ext cx="2582804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many cells are there?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526FA15D-D01A-C4A2-FB78-88095E669853}"/>
              </a:ext>
            </a:extLst>
          </p:cNvPr>
          <p:cNvCxnSpPr>
            <a:cxnSpLocks/>
            <a:stCxn id="53" idx="3"/>
            <a:endCxn id="7" idx="2"/>
          </p:cNvCxnSpPr>
          <p:nvPr/>
        </p:nvCxnSpPr>
        <p:spPr>
          <a:xfrm>
            <a:off x="3673142" y="3240867"/>
            <a:ext cx="1383961" cy="920759"/>
          </a:xfrm>
          <a:prstGeom prst="bentConnector3">
            <a:avLst/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70511222-B8A6-BB36-1D52-17556290627D}"/>
              </a:ext>
            </a:extLst>
          </p:cNvPr>
          <p:cNvCxnSpPr>
            <a:cxnSpLocks/>
            <a:stCxn id="49" idx="3"/>
            <a:endCxn id="7" idx="2"/>
          </p:cNvCxnSpPr>
          <p:nvPr/>
        </p:nvCxnSpPr>
        <p:spPr>
          <a:xfrm flipV="1">
            <a:off x="3642348" y="4161626"/>
            <a:ext cx="1414755" cy="1028722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33073263-730A-A896-3BDF-0E1EECFE2E59}"/>
              </a:ext>
            </a:extLst>
          </p:cNvPr>
          <p:cNvCxnSpPr>
            <a:cxnSpLocks/>
            <a:stCxn id="30" idx="2"/>
            <a:endCxn id="55" idx="1"/>
          </p:cNvCxnSpPr>
          <p:nvPr/>
        </p:nvCxnSpPr>
        <p:spPr>
          <a:xfrm flipV="1">
            <a:off x="7417230" y="3240867"/>
            <a:ext cx="1223001" cy="920760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52">
            <a:extLst>
              <a:ext uri="{FF2B5EF4-FFF2-40B4-BE49-F238E27FC236}">
                <a16:creationId xmlns:a16="http://schemas.microsoft.com/office/drawing/2014/main" id="{86FCF1B5-4BA4-20ED-9367-B62C376AAE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12" t="2756" r="20148" b="7097"/>
          <a:stretch/>
        </p:blipFill>
        <p:spPr>
          <a:xfrm>
            <a:off x="1267842" y="2079643"/>
            <a:ext cx="2405300" cy="2322447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7CE64B76-B62F-298F-E59F-6D7CE8668D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0231" y="2079643"/>
            <a:ext cx="2206601" cy="232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3431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DDAA37-9BF1-1BD7-E206-099D9A1BC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Segment Anything Model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2E9D3A-B3F6-57F2-8E04-20F76B23286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/>
              <a:t>New approach to DL-based image segmentation involving prompts</a:t>
            </a:r>
            <a:endParaRPr lang="en-US" dirty="0"/>
          </a:p>
          <a:p>
            <a:endParaRPr lang="LID4096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FF38AE80-F141-256D-DE1E-5996C25E1C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915" y="1628928"/>
            <a:ext cx="6256324" cy="417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387D2AE-1096-24BB-9E16-60F32D202BB0}"/>
              </a:ext>
            </a:extLst>
          </p:cNvPr>
          <p:cNvSpPr txBox="1"/>
          <p:nvPr/>
        </p:nvSpPr>
        <p:spPr>
          <a:xfrm>
            <a:off x="3201120" y="6031802"/>
            <a:ext cx="42495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Source: </a:t>
            </a:r>
            <a:r>
              <a:rPr lang="en-US" sz="1600" dirty="0">
                <a:hlinkClick r:id="rId3"/>
              </a:rPr>
              <a:t>https://github.com/facebookresearch/segment-anything</a:t>
            </a:r>
            <a:r>
              <a:rPr lang="en-US" sz="1600" dirty="0"/>
              <a:t> License: Apache 2</a:t>
            </a:r>
          </a:p>
        </p:txBody>
      </p:sp>
    </p:spTree>
    <p:extLst>
      <p:ext uri="{BB962C8B-B14F-4D97-AF65-F5344CB8AC3E}">
        <p14:creationId xmlns:p14="http://schemas.microsoft.com/office/powerpoint/2010/main" val="4223004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A8931-F350-7FC6-5AAE-91EDA423BC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51B02F"/>
                </a:solidFill>
              </a:rPr>
              <a:t>Multi-modal </a:t>
            </a:r>
            <a:r>
              <a:rPr lang="en-US" sz="3200" dirty="0"/>
              <a:t>LLMs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18B93C-FC00-972E-F12F-54F3DA1E484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Combining image, text and […] data, to gain new [biological] insights.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Chat / translation / text-generation: </a:t>
            </a:r>
            <a:r>
              <a:rPr lang="en-DE" dirty="0"/>
              <a:t>📄</a:t>
            </a:r>
            <a:r>
              <a:rPr lang="en-GB" dirty="0"/>
              <a:t>-&gt; </a:t>
            </a:r>
            <a:r>
              <a:rPr lang="en-DE" dirty="0"/>
              <a:t>📄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Voice-chat / -translation: </a:t>
            </a:r>
            <a:r>
              <a:rPr lang="en-DE" dirty="0"/>
              <a:t>🔊</a:t>
            </a:r>
            <a:r>
              <a:rPr lang="en-GB" dirty="0"/>
              <a:t>-&gt; </a:t>
            </a:r>
            <a:r>
              <a:rPr lang="en-DE" dirty="0"/>
              <a:t>🔊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Text-to-speech (TTS): </a:t>
            </a:r>
            <a:r>
              <a:rPr lang="en-DE" dirty="0"/>
              <a:t>📄</a:t>
            </a:r>
            <a:r>
              <a:rPr lang="en-GB" dirty="0"/>
              <a:t> -&gt; </a:t>
            </a:r>
            <a:r>
              <a:rPr lang="en-DE" dirty="0"/>
              <a:t>🔊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Speech to text (STT): </a:t>
            </a:r>
            <a:r>
              <a:rPr lang="en-DE" dirty="0"/>
              <a:t>🔊 </a:t>
            </a:r>
            <a:r>
              <a:rPr lang="en-GB" dirty="0"/>
              <a:t>-&gt; </a:t>
            </a:r>
            <a:r>
              <a:rPr lang="en-DE" dirty="0"/>
              <a:t>📄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Vision / image classification / image description / image-to-text:  </a:t>
            </a:r>
            <a:r>
              <a:rPr lang="en-DE" sz="2000" dirty="0"/>
              <a:t>🖼️</a:t>
            </a:r>
            <a:r>
              <a:rPr lang="en-GB" sz="2000" dirty="0"/>
              <a:t>-&gt;</a:t>
            </a:r>
            <a:r>
              <a:rPr lang="en-DE" sz="2000" dirty="0"/>
              <a:t>📄</a:t>
            </a: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Image generation, text-to-image: </a:t>
            </a:r>
            <a:r>
              <a:rPr lang="en-DE" sz="2000" dirty="0"/>
              <a:t>📄</a:t>
            </a:r>
            <a:r>
              <a:rPr lang="en-GB" sz="2000" dirty="0"/>
              <a:t>-&gt; </a:t>
            </a:r>
            <a:r>
              <a:rPr lang="en-DE" sz="2000" dirty="0"/>
              <a:t>🖼️</a:t>
            </a: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Image variation, inpainting, image segmentation: </a:t>
            </a:r>
            <a:r>
              <a:rPr lang="en-DE" sz="2000" dirty="0"/>
              <a:t>🖼️</a:t>
            </a:r>
            <a:r>
              <a:rPr lang="en-GB" sz="2000" dirty="0"/>
              <a:t> -&gt; </a:t>
            </a:r>
            <a:r>
              <a:rPr lang="en-DE" sz="2000" dirty="0"/>
              <a:t>🖼️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G</a:t>
            </a:r>
            <a:r>
              <a:rPr lang="en-GB" sz="2000" dirty="0"/>
              <a:t>enotype-phenotype translation:</a:t>
            </a:r>
            <a:r>
              <a:rPr lang="en-DE" sz="2000" dirty="0"/>
              <a:t>🧬</a:t>
            </a:r>
            <a:r>
              <a:rPr lang="en-GB" sz="2000" dirty="0"/>
              <a:t>-&gt;</a:t>
            </a:r>
            <a:r>
              <a:rPr lang="en-DE" sz="2000" dirty="0"/>
              <a:t>📄</a:t>
            </a: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Sequence-prediction / protein design: </a:t>
            </a:r>
            <a:r>
              <a:rPr lang="en-DE" dirty="0"/>
              <a:t>📄</a:t>
            </a:r>
            <a:r>
              <a:rPr lang="en-GB" dirty="0"/>
              <a:t>-&gt; </a:t>
            </a:r>
            <a:r>
              <a:rPr lang="en-DE" dirty="0"/>
              <a:t>🧬</a:t>
            </a:r>
            <a:endParaRPr lang="en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DE" sz="2000" dirty="0"/>
          </a:p>
          <a:p>
            <a:endParaRPr lang="LID4096" sz="2000" dirty="0"/>
          </a:p>
          <a:p>
            <a:endParaRPr lang="en-DE" dirty="0"/>
          </a:p>
          <a:p>
            <a:endParaRPr lang="en-GB" dirty="0"/>
          </a:p>
          <a:p>
            <a:endParaRPr lang="en-DE" dirty="0"/>
          </a:p>
          <a:p>
            <a:endParaRPr lang="en-DE" dirty="0"/>
          </a:p>
          <a:p>
            <a:endParaRPr lang="LID4096" dirty="0"/>
          </a:p>
          <a:p>
            <a:endParaRPr lang="LID4096" dirty="0"/>
          </a:p>
        </p:txBody>
      </p:sp>
      <p:sp>
        <p:nvSpPr>
          <p:cNvPr id="4" name="Right Brace 3">
            <a:extLst>
              <a:ext uri="{FF2B5EF4-FFF2-40B4-BE49-F238E27FC236}">
                <a16:creationId xmlns:a16="http://schemas.microsoft.com/office/drawing/2014/main" id="{B761D4DC-5F71-7215-6544-E4161A515D5A}"/>
              </a:ext>
            </a:extLst>
          </p:cNvPr>
          <p:cNvSpPr/>
          <p:nvPr/>
        </p:nvSpPr>
        <p:spPr>
          <a:xfrm>
            <a:off x="9763770" y="3470304"/>
            <a:ext cx="300250" cy="1248770"/>
          </a:xfrm>
          <a:prstGeom prst="rightBrace">
            <a:avLst/>
          </a:prstGeom>
          <a:ln w="28575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81D2F8-0A43-18C2-DCD6-8167975098DA}"/>
              </a:ext>
            </a:extLst>
          </p:cNvPr>
          <p:cNvSpPr txBox="1"/>
          <p:nvPr/>
        </p:nvSpPr>
        <p:spPr>
          <a:xfrm>
            <a:off x="10159554" y="3771523"/>
            <a:ext cx="1999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Focus of today’s lecture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4909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0C66432-B314-DB6D-F192-A830A41F5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Segment </a:t>
            </a:r>
            <a:r>
              <a:rPr lang="de-DE" dirty="0" err="1"/>
              <a:t>Anything</a:t>
            </a:r>
            <a:r>
              <a:rPr lang="de-DE" dirty="0"/>
              <a:t> Model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26FA84-28EE-B4C1-F88A-5049F702CA8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82053"/>
          </a:xfrm>
        </p:spPr>
        <p:txBody>
          <a:bodyPr/>
          <a:lstStyle/>
          <a:p>
            <a:r>
              <a:rPr lang="de-DE" dirty="0"/>
              <a:t>New </a:t>
            </a:r>
            <a:r>
              <a:rPr lang="de-DE" dirty="0" err="1"/>
              <a:t>approach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DL-</a:t>
            </a:r>
            <a:r>
              <a:rPr lang="de-DE" dirty="0" err="1"/>
              <a:t>based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segmentation</a:t>
            </a:r>
            <a:r>
              <a:rPr lang="de-DE" dirty="0"/>
              <a:t> </a:t>
            </a:r>
            <a:r>
              <a:rPr lang="de-DE" dirty="0" err="1"/>
              <a:t>involving</a:t>
            </a:r>
            <a:r>
              <a:rPr lang="de-DE" dirty="0"/>
              <a:t> </a:t>
            </a:r>
            <a:r>
              <a:rPr lang="de-DE" dirty="0" err="1"/>
              <a:t>prompts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12B492-6115-6041-19EF-F594090BE800}"/>
              </a:ext>
            </a:extLst>
          </p:cNvPr>
          <p:cNvSpPr txBox="1"/>
          <p:nvPr/>
        </p:nvSpPr>
        <p:spPr>
          <a:xfrm>
            <a:off x="3201120" y="6031802"/>
            <a:ext cx="42495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Source: </a:t>
            </a:r>
            <a:r>
              <a:rPr lang="en-US" sz="1600" dirty="0">
                <a:hlinkClick r:id="rId2"/>
              </a:rPr>
              <a:t>https://github.com/facebookresearch/segment-anything</a:t>
            </a:r>
            <a:r>
              <a:rPr lang="en-US" sz="1600" dirty="0"/>
              <a:t> License: Apache 2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3306D3E-E2B0-4CEF-59F8-2078D79782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81757"/>
            <a:ext cx="12192000" cy="2598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28141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CEB806-F62B-615F-80BB-C4DA014EC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Segment </a:t>
            </a:r>
            <a:r>
              <a:rPr lang="de-DE" dirty="0" err="1"/>
              <a:t>Anything</a:t>
            </a:r>
            <a:r>
              <a:rPr lang="de-DE" dirty="0"/>
              <a:t> Model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6136C3-9598-91B1-FED4-E4C4E5093DF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/>
              <a:t>New </a:t>
            </a:r>
            <a:r>
              <a:rPr lang="de-DE" dirty="0" err="1"/>
              <a:t>approach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DL-</a:t>
            </a:r>
            <a:r>
              <a:rPr lang="de-DE" dirty="0" err="1"/>
              <a:t>based</a:t>
            </a:r>
            <a:r>
              <a:rPr lang="de-DE" dirty="0"/>
              <a:t>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segmentation</a:t>
            </a:r>
            <a:r>
              <a:rPr lang="de-DE" dirty="0"/>
              <a:t> </a:t>
            </a:r>
            <a:r>
              <a:rPr lang="de-DE" dirty="0" err="1"/>
              <a:t>involving</a:t>
            </a:r>
            <a:r>
              <a:rPr lang="de-DE" dirty="0"/>
              <a:t> </a:t>
            </a:r>
            <a:r>
              <a:rPr lang="de-DE" dirty="0" err="1"/>
              <a:t>prompts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14D9DF-A7A4-2D72-C8C8-E4F94451756A}"/>
              </a:ext>
            </a:extLst>
          </p:cNvPr>
          <p:cNvSpPr txBox="1"/>
          <p:nvPr/>
        </p:nvSpPr>
        <p:spPr>
          <a:xfrm>
            <a:off x="3511550" y="6227283"/>
            <a:ext cx="78359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Source: </a:t>
            </a:r>
            <a:r>
              <a:rPr lang="en-US" dirty="0">
                <a:hlinkClick r:id="rId2"/>
              </a:rPr>
              <a:t>https://arxiv.org/pdf/2304.02643</a:t>
            </a:r>
            <a:r>
              <a:rPr lang="en-US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494EE2F-AC7E-8F30-6559-3C8B5913B8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8122" r="69308" b="19971"/>
          <a:stretch/>
        </p:blipFill>
        <p:spPr>
          <a:xfrm>
            <a:off x="294401" y="1839432"/>
            <a:ext cx="5332313" cy="38345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ADC46B-89AB-5C52-82EC-13DAD2BC9F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895" t="38399" r="36413" b="19694"/>
          <a:stretch/>
        </p:blipFill>
        <p:spPr>
          <a:xfrm>
            <a:off x="6198016" y="1677247"/>
            <a:ext cx="5332313" cy="3834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64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852C3E-57A5-9E98-7D52-37351691C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Segment Anything Model 2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C8C4C5-1400-F9C2-7198-380D30A2DD0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Extending the approach to videos by introducing memory</a:t>
            </a:r>
            <a:endParaRPr lang="LID4096" dirty="0"/>
          </a:p>
        </p:txBody>
      </p:sp>
      <p:pic>
        <p:nvPicPr>
          <p:cNvPr id="1026" name="Picture 2" descr="SAM 2 architecture">
            <a:extLst>
              <a:ext uri="{FF2B5EF4-FFF2-40B4-BE49-F238E27FC236}">
                <a16:creationId xmlns:a16="http://schemas.microsoft.com/office/drawing/2014/main" id="{FB905782-FBCF-5E47-5BA1-CF3557F86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92300"/>
            <a:ext cx="12192000" cy="307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4A897A-138C-DF4B-089F-CB5FA7104E8D}"/>
              </a:ext>
            </a:extLst>
          </p:cNvPr>
          <p:cNvSpPr txBox="1"/>
          <p:nvPr/>
        </p:nvSpPr>
        <p:spPr>
          <a:xfrm>
            <a:off x="3201120" y="6031802"/>
            <a:ext cx="42495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Source: </a:t>
            </a:r>
            <a:r>
              <a:rPr lang="en-US" sz="1600" dirty="0">
                <a:hlinkClick r:id="rId3"/>
              </a:rPr>
              <a:t>https://github.com/facebookresearch/segment-anything</a:t>
            </a:r>
            <a:r>
              <a:rPr lang="en-US" sz="1600" dirty="0"/>
              <a:t> License: Apache 2</a:t>
            </a:r>
          </a:p>
        </p:txBody>
      </p:sp>
    </p:spTree>
    <p:extLst>
      <p:ext uri="{BB962C8B-B14F-4D97-AF65-F5344CB8AC3E}">
        <p14:creationId xmlns:p14="http://schemas.microsoft.com/office/powerpoint/2010/main" val="31641144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DFB8D-9D60-44F4-0698-3AFBAE357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Segment </a:t>
            </a:r>
            <a:r>
              <a:rPr lang="de-DE" dirty="0" err="1"/>
              <a:t>Anything</a:t>
            </a:r>
            <a:r>
              <a:rPr lang="de-DE" dirty="0"/>
              <a:t> Model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980C52-088C-224B-D41A-9445539599F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err="1"/>
              <a:t>Mostly</a:t>
            </a:r>
            <a:r>
              <a:rPr lang="de-DE" dirty="0"/>
              <a:t> </a:t>
            </a:r>
            <a:r>
              <a:rPr lang="de-DE" dirty="0" err="1"/>
              <a:t>natural</a:t>
            </a:r>
            <a:r>
              <a:rPr lang="de-DE" dirty="0"/>
              <a:t> </a:t>
            </a:r>
            <a:r>
              <a:rPr lang="de-DE" dirty="0" err="1"/>
              <a:t>images</a:t>
            </a:r>
            <a:r>
              <a:rPr lang="de-DE" dirty="0"/>
              <a:t> </a:t>
            </a:r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benchmarking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C166B31-4717-B230-B134-72295AD8EF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39144"/>
            <a:ext cx="12192000" cy="424152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FB2F2E-212C-1CAE-5DF2-B5249F2F704C}"/>
              </a:ext>
            </a:extLst>
          </p:cNvPr>
          <p:cNvSpPr txBox="1"/>
          <p:nvPr/>
        </p:nvSpPr>
        <p:spPr>
          <a:xfrm>
            <a:off x="3323353" y="6137699"/>
            <a:ext cx="78359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Source: </a:t>
            </a:r>
            <a:r>
              <a:rPr lang="en-US" dirty="0">
                <a:hlinkClick r:id="rId3"/>
              </a:rPr>
              <a:t>https://arxiv.org/pdf/2304.02643</a:t>
            </a:r>
            <a:r>
              <a:rPr lang="en-US" dirty="0"/>
              <a:t> </a:t>
            </a:r>
            <a:r>
              <a:rPr lang="en-US" dirty="0">
                <a:hlinkClick r:id="rId4"/>
              </a:rPr>
              <a:t>https://bbbc.broadinstitute.org/BBBC038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230376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5C360-BEA3-B681-D0F2-FEA5E3699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Segment </a:t>
            </a:r>
            <a:r>
              <a:rPr lang="de-DE" dirty="0" err="1"/>
              <a:t>Anything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Microscopy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90BEC9-0D4D-3D18-7DC0-32A3C5F353F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04561"/>
          </a:xfrm>
        </p:spPr>
        <p:txBody>
          <a:bodyPr/>
          <a:lstStyle/>
          <a:p>
            <a:r>
              <a:rPr lang="de-DE" dirty="0" err="1"/>
              <a:t>Popping</a:t>
            </a:r>
            <a:r>
              <a:rPr lang="de-DE" dirty="0"/>
              <a:t> </a:t>
            </a:r>
            <a:r>
              <a:rPr lang="de-DE" dirty="0" err="1"/>
              <a:t>up</a:t>
            </a:r>
            <a:r>
              <a:rPr lang="de-DE" dirty="0"/>
              <a:t> </a:t>
            </a:r>
            <a:r>
              <a:rPr lang="de-DE" dirty="0" err="1"/>
              <a:t>napari</a:t>
            </a:r>
            <a:r>
              <a:rPr lang="de-DE" dirty="0"/>
              <a:t> </a:t>
            </a:r>
            <a:r>
              <a:rPr lang="de-DE" dirty="0" err="1"/>
              <a:t>plugins</a:t>
            </a:r>
            <a:r>
              <a:rPr lang="de-DE" dirty="0"/>
              <a:t>, </a:t>
            </a:r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/>
              <a:t>within</a:t>
            </a:r>
            <a:r>
              <a:rPr lang="de-DE" dirty="0"/>
              <a:t> 24h after SAM was </a:t>
            </a:r>
            <a:r>
              <a:rPr lang="de-DE" dirty="0" err="1"/>
              <a:t>published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9BF858-FFD7-A0C3-C2D8-956A727A61C7}"/>
              </a:ext>
            </a:extLst>
          </p:cNvPr>
          <p:cNvSpPr txBox="1"/>
          <p:nvPr/>
        </p:nvSpPr>
        <p:spPr>
          <a:xfrm>
            <a:off x="3134533" y="6056824"/>
            <a:ext cx="561601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2"/>
              </a:rPr>
              <a:t>https://github.com/hiroalchem/napari-SAM4IS</a:t>
            </a:r>
            <a:r>
              <a:rPr lang="en-US" sz="1200" dirty="0"/>
              <a:t> </a:t>
            </a:r>
            <a:r>
              <a:rPr lang="en-US" sz="1200" dirty="0">
                <a:hlinkClick r:id="rId3"/>
              </a:rPr>
              <a:t>https://github.com/royerlab/napari-segment-anything</a:t>
            </a:r>
            <a:r>
              <a:rPr lang="en-US" sz="1200" dirty="0"/>
              <a:t> </a:t>
            </a:r>
            <a:r>
              <a:rPr lang="en-US" sz="1200" dirty="0">
                <a:hlinkClick r:id="rId4"/>
              </a:rPr>
              <a:t>https://github.com/MIC-DKFZ/napari-sam</a:t>
            </a:r>
            <a:r>
              <a:rPr lang="en-US" sz="1200" dirty="0"/>
              <a:t>  </a:t>
            </a:r>
            <a:r>
              <a:rPr lang="en-US" sz="1200" dirty="0">
                <a:hlinkClick r:id="rId5"/>
              </a:rPr>
              <a:t>https://github.com/computational-cell-analytics/micro-sam</a:t>
            </a:r>
            <a:r>
              <a:rPr lang="en-US" sz="1200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AD826BF-69FB-599C-4933-5D13143C58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981" y="1996295"/>
            <a:ext cx="5616019" cy="39008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7D11264-F704-6D2F-6E81-75D98A0897F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17267" y="1996295"/>
            <a:ext cx="5616019" cy="390086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5C4FA59-23B3-5925-F609-A0AF5F60119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91164" y="1996295"/>
            <a:ext cx="5616019" cy="390086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706908D-2FC1-83C6-EB70-B2C99F785D1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82025" y="1996295"/>
            <a:ext cx="5616018" cy="3900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879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9B2E3-2CF7-18A0-371B-0829882E2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Segment </a:t>
            </a:r>
            <a:r>
              <a:rPr lang="de-DE" dirty="0" err="1"/>
              <a:t>Anything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Microscopy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EE6552-97A7-765B-5835-89AC104515F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4420334" cy="4550036"/>
          </a:xfrm>
        </p:spPr>
        <p:txBody>
          <a:bodyPr/>
          <a:lstStyle/>
          <a:p>
            <a:r>
              <a:rPr lang="de-DE" dirty="0" err="1"/>
              <a:t>Downsides</a:t>
            </a:r>
            <a:r>
              <a:rPr lang="de-DE" dirty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Original code </a:t>
            </a:r>
            <a:r>
              <a:rPr lang="de-DE" dirty="0" err="1"/>
              <a:t>did</a:t>
            </a:r>
            <a:r>
              <a:rPr lang="de-DE" dirty="0"/>
              <a:t> not </a:t>
            </a:r>
            <a:r>
              <a:rPr lang="de-DE" dirty="0" err="1"/>
              <a:t>contain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procedure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iterative </a:t>
            </a:r>
            <a:r>
              <a:rPr lang="de-DE" dirty="0" err="1"/>
              <a:t>training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Instance </a:t>
            </a:r>
            <a:r>
              <a:rPr lang="de-DE" dirty="0" err="1"/>
              <a:t>segmentation</a:t>
            </a:r>
            <a:r>
              <a:rPr lang="de-DE" dirty="0"/>
              <a:t> not ideal (</a:t>
            </a:r>
            <a:r>
              <a:rPr lang="de-DE" dirty="0" err="1"/>
              <a:t>watershed-implementation</a:t>
            </a:r>
            <a:r>
              <a:rPr lang="de-DE" dirty="0"/>
              <a:t> </a:t>
            </a:r>
            <a:r>
              <a:rPr lang="de-DE" dirty="0" err="1"/>
              <a:t>added</a:t>
            </a:r>
            <a:r>
              <a:rPr lang="de-DE" dirty="0"/>
              <a:t> in </a:t>
            </a:r>
            <a:r>
              <a:rPr lang="de-DE" dirty="0" err="1"/>
              <a:t>micro</a:t>
            </a:r>
            <a:r>
              <a:rPr lang="de-DE" dirty="0"/>
              <a:t>-sam)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Fine-tuning for microscopy data neccessary</a:t>
            </a:r>
          </a:p>
          <a:p>
            <a:endParaRPr lang="de-DE" dirty="0"/>
          </a:p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F752BB6-F90C-33C4-2BEB-91045B568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1636" y="1184015"/>
            <a:ext cx="6670976" cy="419063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73C19E0-EF91-14EF-7F91-EE97BAD65948}"/>
              </a:ext>
            </a:extLst>
          </p:cNvPr>
          <p:cNvSpPr txBox="1"/>
          <p:nvPr/>
        </p:nvSpPr>
        <p:spPr>
          <a:xfrm>
            <a:off x="2967938" y="6046566"/>
            <a:ext cx="509656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GillSansRegular"/>
              </a:rPr>
              <a:t>Source: </a:t>
            </a:r>
            <a:r>
              <a:rPr lang="en-US" sz="12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GillSansRegular"/>
              </a:rPr>
              <a:t>Archit</a:t>
            </a:r>
            <a:r>
              <a:rPr lang="en-US" sz="12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GillSansRegular"/>
              </a:rPr>
              <a:t> et al (2023) licensed </a:t>
            </a:r>
            <a:r>
              <a:rPr lang="en-US" sz="12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GillSansRegular"/>
                <a:hlinkClick r:id="rId3"/>
              </a:rPr>
              <a:t>CC-BY 4.0</a:t>
            </a:r>
            <a:endParaRPr lang="en-US" sz="1200" dirty="0">
              <a:hlinkClick r:id="rId4"/>
            </a:endParaRPr>
          </a:p>
          <a:p>
            <a:r>
              <a:rPr lang="en-US" sz="1200" dirty="0">
                <a:hlinkClick r:id="rId4"/>
              </a:rPr>
              <a:t>https://www.biorxiv.org/content/10.1101/2023.08.21.554208v1.article-info</a:t>
            </a:r>
            <a:r>
              <a:rPr lang="en-US" sz="1200" dirty="0"/>
              <a:t> </a:t>
            </a:r>
          </a:p>
          <a:p>
            <a:r>
              <a:rPr lang="en-US" sz="1200" dirty="0">
                <a:hlinkClick r:id="rId5"/>
              </a:rPr>
              <a:t>https://github.com/computational-cell-analytics/micro-sam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756830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D681FD-0544-E163-1D57-83D7D7E98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Segment </a:t>
            </a:r>
            <a:r>
              <a:rPr lang="de-DE" dirty="0" err="1"/>
              <a:t>Anything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Microscopy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C31CA5-E8AD-CFA2-F6BF-7EE0F7A759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8473668" cy="648891"/>
          </a:xfrm>
        </p:spPr>
        <p:txBody>
          <a:bodyPr/>
          <a:lstStyle/>
          <a:p>
            <a:r>
              <a:rPr lang="de-DE" dirty="0"/>
              <a:t>Real-</a:t>
            </a:r>
            <a:r>
              <a:rPr lang="de-DE" dirty="0" err="1"/>
              <a:t>world</a:t>
            </a:r>
            <a:r>
              <a:rPr lang="de-DE" dirty="0"/>
              <a:t> </a:t>
            </a:r>
            <a:r>
              <a:rPr lang="de-DE" dirty="0" err="1"/>
              <a:t>scenarios</a:t>
            </a:r>
            <a:r>
              <a:rPr lang="de-DE" dirty="0"/>
              <a:t>: human-in-</a:t>
            </a:r>
            <a:r>
              <a:rPr lang="de-DE" dirty="0" err="1"/>
              <a:t>the</a:t>
            </a:r>
            <a:r>
              <a:rPr lang="de-DE" dirty="0"/>
              <a:t>-loop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FA9119-069E-4C58-57D7-CE173FD9D196}"/>
              </a:ext>
            </a:extLst>
          </p:cNvPr>
          <p:cNvSpPr txBox="1"/>
          <p:nvPr/>
        </p:nvSpPr>
        <p:spPr>
          <a:xfrm>
            <a:off x="3092450" y="6061499"/>
            <a:ext cx="45148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Figures modified from slides by C. Pape, licensed </a:t>
            </a:r>
            <a:r>
              <a:rPr lang="en-US" sz="1600" dirty="0">
                <a:hlinkClick r:id="rId2"/>
              </a:rPr>
              <a:t>CC-BY 4.0 </a:t>
            </a:r>
            <a:endParaRPr lang="en-US" sz="1600" dirty="0"/>
          </a:p>
          <a:p>
            <a:r>
              <a:rPr lang="en-US" sz="1600" dirty="0">
                <a:hlinkClick r:id="rId3"/>
              </a:rPr>
              <a:t>https://zenodo.org/records/11265038</a:t>
            </a:r>
            <a:r>
              <a:rPr lang="en-US" sz="1600" dirty="0"/>
              <a:t> </a:t>
            </a:r>
          </a:p>
        </p:txBody>
      </p:sp>
      <p:sp>
        <p:nvSpPr>
          <p:cNvPr id="30" name="Flowchart: Document 29">
            <a:extLst>
              <a:ext uri="{FF2B5EF4-FFF2-40B4-BE49-F238E27FC236}">
                <a16:creationId xmlns:a16="http://schemas.microsoft.com/office/drawing/2014/main" id="{A0683879-4675-5643-98F5-EA398B85F541}"/>
              </a:ext>
            </a:extLst>
          </p:cNvPr>
          <p:cNvSpPr/>
          <p:nvPr/>
        </p:nvSpPr>
        <p:spPr>
          <a:xfrm>
            <a:off x="249426" y="3688443"/>
            <a:ext cx="2157901" cy="951294"/>
          </a:xfrm>
          <a:prstGeom prst="flowChartDocumen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New </a:t>
            </a:r>
            <a:r>
              <a:rPr lang="de-DE" dirty="0" err="1"/>
              <a:t>microscopy</a:t>
            </a:r>
            <a:r>
              <a:rPr lang="de-DE" dirty="0"/>
              <a:t> </a:t>
            </a:r>
            <a:r>
              <a:rPr lang="de-DE" dirty="0" err="1"/>
              <a:t>data</a:t>
            </a:r>
            <a:endParaRPr lang="en-US" dirty="0"/>
          </a:p>
        </p:txBody>
      </p:sp>
      <p:sp>
        <p:nvSpPr>
          <p:cNvPr id="31" name="Flowchart: Document 30">
            <a:extLst>
              <a:ext uri="{FF2B5EF4-FFF2-40B4-BE49-F238E27FC236}">
                <a16:creationId xmlns:a16="http://schemas.microsoft.com/office/drawing/2014/main" id="{ACFC907D-28CD-B436-6920-097F7F6B293F}"/>
              </a:ext>
            </a:extLst>
          </p:cNvPr>
          <p:cNvSpPr/>
          <p:nvPr/>
        </p:nvSpPr>
        <p:spPr>
          <a:xfrm>
            <a:off x="1889238" y="2030855"/>
            <a:ext cx="2157901" cy="951294"/>
          </a:xfrm>
          <a:prstGeom prst="flowChartDocumen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Pretrained</a:t>
            </a:r>
            <a:r>
              <a:rPr lang="de-DE" dirty="0"/>
              <a:t> Microscopy SAM</a:t>
            </a:r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53048C4-FC50-231D-5D13-94CAB47ECCB4}"/>
              </a:ext>
            </a:extLst>
          </p:cNvPr>
          <p:cNvSpPr/>
          <p:nvPr/>
        </p:nvSpPr>
        <p:spPr>
          <a:xfrm>
            <a:off x="3234805" y="3726543"/>
            <a:ext cx="1813200" cy="8757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Automatic</a:t>
            </a:r>
            <a:r>
              <a:rPr lang="de-DE" dirty="0"/>
              <a:t> Segmentation</a:t>
            </a:r>
            <a:endParaRPr lang="en-US" dirty="0"/>
          </a:p>
        </p:txBody>
      </p:sp>
      <p:sp>
        <p:nvSpPr>
          <p:cNvPr id="33" name="Diamond 32">
            <a:extLst>
              <a:ext uri="{FF2B5EF4-FFF2-40B4-BE49-F238E27FC236}">
                <a16:creationId xmlns:a16="http://schemas.microsoft.com/office/drawing/2014/main" id="{6B04FA9A-5C71-B44E-5CD1-0E384E86D421}"/>
              </a:ext>
            </a:extLst>
          </p:cNvPr>
          <p:cNvSpPr/>
          <p:nvPr/>
        </p:nvSpPr>
        <p:spPr>
          <a:xfrm>
            <a:off x="5606052" y="3520004"/>
            <a:ext cx="1687966" cy="1290881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Result</a:t>
            </a:r>
            <a:r>
              <a:rPr lang="de-DE" dirty="0"/>
              <a:t> </a:t>
            </a:r>
            <a:r>
              <a:rPr lang="de-DE" dirty="0" err="1"/>
              <a:t>good</a:t>
            </a:r>
            <a:r>
              <a:rPr lang="de-DE" dirty="0"/>
              <a:t>?</a:t>
            </a:r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53331BA-C325-EF6A-616C-89F6CB947E63}"/>
              </a:ext>
            </a:extLst>
          </p:cNvPr>
          <p:cNvSpPr/>
          <p:nvPr/>
        </p:nvSpPr>
        <p:spPr>
          <a:xfrm>
            <a:off x="7737867" y="3726543"/>
            <a:ext cx="1813200" cy="8757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Interactive </a:t>
            </a:r>
            <a:r>
              <a:rPr lang="de-DE" dirty="0" err="1"/>
              <a:t>correction</a:t>
            </a:r>
            <a:endParaRPr lang="en-US" dirty="0"/>
          </a:p>
        </p:txBody>
      </p:sp>
      <p:sp>
        <p:nvSpPr>
          <p:cNvPr id="36" name="Flowchart: Document 35">
            <a:extLst>
              <a:ext uri="{FF2B5EF4-FFF2-40B4-BE49-F238E27FC236}">
                <a16:creationId xmlns:a16="http://schemas.microsoft.com/office/drawing/2014/main" id="{1A6763CB-A197-7B52-7814-ADEACDA68071}"/>
              </a:ext>
            </a:extLst>
          </p:cNvPr>
          <p:cNvSpPr/>
          <p:nvPr/>
        </p:nvSpPr>
        <p:spPr>
          <a:xfrm>
            <a:off x="1879713" y="2043557"/>
            <a:ext cx="2157901" cy="951294"/>
          </a:xfrm>
          <a:prstGeom prst="flowChartDocumen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„</a:t>
            </a:r>
            <a:r>
              <a:rPr lang="de-DE" dirty="0" err="1"/>
              <a:t>Personalized</a:t>
            </a:r>
            <a:r>
              <a:rPr lang="de-DE" dirty="0"/>
              <a:t>“ Microscopy SAM</a:t>
            </a:r>
            <a:endParaRPr lang="en-US" dirty="0"/>
          </a:p>
        </p:txBody>
      </p:sp>
      <p:sp>
        <p:nvSpPr>
          <p:cNvPr id="37" name="Diamond 36">
            <a:extLst>
              <a:ext uri="{FF2B5EF4-FFF2-40B4-BE49-F238E27FC236}">
                <a16:creationId xmlns:a16="http://schemas.microsoft.com/office/drawing/2014/main" id="{F08DB832-5A52-F60F-64A9-4FE0EA0CEF0A}"/>
              </a:ext>
            </a:extLst>
          </p:cNvPr>
          <p:cNvSpPr/>
          <p:nvPr/>
        </p:nvSpPr>
        <p:spPr>
          <a:xfrm>
            <a:off x="9859283" y="3429000"/>
            <a:ext cx="1687966" cy="1470787"/>
          </a:xfrm>
          <a:prstGeom prst="diamon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Big </a:t>
            </a:r>
            <a:r>
              <a:rPr lang="de-DE" dirty="0" err="1"/>
              <a:t>data</a:t>
            </a:r>
            <a:r>
              <a:rPr lang="de-DE" dirty="0"/>
              <a:t>?</a:t>
            </a:r>
            <a:endParaRPr lang="en-US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37F19F2-A53C-2277-6B67-6B24368AD804}"/>
              </a:ext>
            </a:extLst>
          </p:cNvPr>
          <p:cNvSpPr txBox="1"/>
          <p:nvPr/>
        </p:nvSpPr>
        <p:spPr>
          <a:xfrm>
            <a:off x="9994917" y="5546732"/>
            <a:ext cx="1384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/>
              <a:t>Done</a:t>
            </a:r>
            <a:r>
              <a:rPr lang="de-DE" dirty="0"/>
              <a:t>! 🎉</a:t>
            </a:r>
            <a:endParaRPr lang="en-US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8E795D0-4195-63CA-ADFA-C26FB42859B5}"/>
              </a:ext>
            </a:extLst>
          </p:cNvPr>
          <p:cNvSpPr/>
          <p:nvPr/>
        </p:nvSpPr>
        <p:spPr>
          <a:xfrm>
            <a:off x="9846582" y="2077167"/>
            <a:ext cx="1687967" cy="8757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Retraining</a:t>
            </a:r>
            <a:r>
              <a:rPr lang="de-DE" dirty="0"/>
              <a:t> / </a:t>
            </a:r>
            <a:r>
              <a:rPr lang="de-DE" dirty="0" err="1"/>
              <a:t>fine</a:t>
            </a:r>
            <a:r>
              <a:rPr lang="de-DE" dirty="0"/>
              <a:t>-tuning</a:t>
            </a:r>
            <a:endParaRPr lang="en-US" dirty="0"/>
          </a:p>
        </p:txBody>
      </p:sp>
      <p:cxnSp>
        <p:nvCxnSpPr>
          <p:cNvPr id="41" name="Connector: Elbow 40">
            <a:extLst>
              <a:ext uri="{FF2B5EF4-FFF2-40B4-BE49-F238E27FC236}">
                <a16:creationId xmlns:a16="http://schemas.microsoft.com/office/drawing/2014/main" id="{1B67D71E-DB72-A8B0-A4D6-3B1D872BF786}"/>
              </a:ext>
            </a:extLst>
          </p:cNvPr>
          <p:cNvCxnSpPr>
            <a:stCxn id="31" idx="2"/>
            <a:endCxn id="32" idx="1"/>
          </p:cNvCxnSpPr>
          <p:nvPr/>
        </p:nvCxnSpPr>
        <p:spPr>
          <a:xfrm rot="16200000" flipH="1">
            <a:off x="2478930" y="3408517"/>
            <a:ext cx="1245135" cy="266616"/>
          </a:xfrm>
          <a:prstGeom prst="bentConnector2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or: Elbow 41">
            <a:extLst>
              <a:ext uri="{FF2B5EF4-FFF2-40B4-BE49-F238E27FC236}">
                <a16:creationId xmlns:a16="http://schemas.microsoft.com/office/drawing/2014/main" id="{9E69E671-4E58-E141-6A8A-8B0AE60D0D75}"/>
              </a:ext>
            </a:extLst>
          </p:cNvPr>
          <p:cNvCxnSpPr>
            <a:cxnSpLocks/>
            <a:stCxn id="30" idx="3"/>
            <a:endCxn id="32" idx="1"/>
          </p:cNvCxnSpPr>
          <p:nvPr/>
        </p:nvCxnSpPr>
        <p:spPr>
          <a:xfrm>
            <a:off x="2407327" y="4164090"/>
            <a:ext cx="827478" cy="303"/>
          </a:xfrm>
          <a:prstGeom prst="bentConnector3">
            <a:avLst>
              <a:gd name="adj1" fmla="val 50000"/>
            </a:avLst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or: Elbow 44">
            <a:extLst>
              <a:ext uri="{FF2B5EF4-FFF2-40B4-BE49-F238E27FC236}">
                <a16:creationId xmlns:a16="http://schemas.microsoft.com/office/drawing/2014/main" id="{403CD5BD-585E-49BB-3096-B83DF36589B8}"/>
              </a:ext>
            </a:extLst>
          </p:cNvPr>
          <p:cNvCxnSpPr>
            <a:cxnSpLocks/>
            <a:stCxn id="32" idx="3"/>
            <a:endCxn id="33" idx="1"/>
          </p:cNvCxnSpPr>
          <p:nvPr/>
        </p:nvCxnSpPr>
        <p:spPr>
          <a:xfrm>
            <a:off x="5048005" y="4164393"/>
            <a:ext cx="558047" cy="1052"/>
          </a:xfrm>
          <a:prstGeom prst="bentConnector3">
            <a:avLst>
              <a:gd name="adj1" fmla="val 50000"/>
            </a:avLst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F84271F2-DC93-AD6C-E22B-B961843E3C03}"/>
              </a:ext>
            </a:extLst>
          </p:cNvPr>
          <p:cNvCxnSpPr>
            <a:cxnSpLocks/>
            <a:stCxn id="33" idx="3"/>
            <a:endCxn id="35" idx="1"/>
          </p:cNvCxnSpPr>
          <p:nvPr/>
        </p:nvCxnSpPr>
        <p:spPr>
          <a:xfrm flipV="1">
            <a:off x="7294018" y="4164393"/>
            <a:ext cx="443849" cy="1052"/>
          </a:xfrm>
          <a:prstGeom prst="bentConnector3">
            <a:avLst>
              <a:gd name="adj1" fmla="val 50000"/>
            </a:avLst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F97F96EC-710C-4412-9068-1D17DBDDB14C}"/>
              </a:ext>
            </a:extLst>
          </p:cNvPr>
          <p:cNvCxnSpPr>
            <a:cxnSpLocks/>
            <a:stCxn id="33" idx="2"/>
            <a:endCxn id="38" idx="1"/>
          </p:cNvCxnSpPr>
          <p:nvPr/>
        </p:nvCxnSpPr>
        <p:spPr>
          <a:xfrm rot="16200000" flipH="1">
            <a:off x="7762220" y="3498700"/>
            <a:ext cx="920513" cy="3544882"/>
          </a:xfrm>
          <a:prstGeom prst="bentConnector2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or: Elbow 53">
            <a:extLst>
              <a:ext uri="{FF2B5EF4-FFF2-40B4-BE49-F238E27FC236}">
                <a16:creationId xmlns:a16="http://schemas.microsoft.com/office/drawing/2014/main" id="{6E0BC2A5-06CC-E9A5-8A46-3A5CDCE62DAE}"/>
              </a:ext>
            </a:extLst>
          </p:cNvPr>
          <p:cNvCxnSpPr>
            <a:cxnSpLocks/>
            <a:stCxn id="37" idx="2"/>
            <a:endCxn id="38" idx="0"/>
          </p:cNvCxnSpPr>
          <p:nvPr/>
        </p:nvCxnSpPr>
        <p:spPr>
          <a:xfrm rot="5400000">
            <a:off x="10371691" y="5215156"/>
            <a:ext cx="646945" cy="16207"/>
          </a:xfrm>
          <a:prstGeom prst="bentConnector3">
            <a:avLst>
              <a:gd name="adj1" fmla="val 50000"/>
            </a:avLst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46D6D52E-0441-493A-861D-FDA9A9EB29BA}"/>
              </a:ext>
            </a:extLst>
          </p:cNvPr>
          <p:cNvCxnSpPr>
            <a:cxnSpLocks/>
            <a:stCxn id="35" idx="3"/>
            <a:endCxn id="37" idx="1"/>
          </p:cNvCxnSpPr>
          <p:nvPr/>
        </p:nvCxnSpPr>
        <p:spPr>
          <a:xfrm>
            <a:off x="9551067" y="4164393"/>
            <a:ext cx="308216" cy="1"/>
          </a:xfrm>
          <a:prstGeom prst="bentConnector3">
            <a:avLst>
              <a:gd name="adj1" fmla="val 50000"/>
            </a:avLst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05A857E7-77B9-52F2-7045-5AADEE1BE561}"/>
              </a:ext>
            </a:extLst>
          </p:cNvPr>
          <p:cNvCxnSpPr>
            <a:cxnSpLocks/>
            <a:stCxn id="37" idx="0"/>
            <a:endCxn id="39" idx="2"/>
          </p:cNvCxnSpPr>
          <p:nvPr/>
        </p:nvCxnSpPr>
        <p:spPr>
          <a:xfrm rot="16200000" flipV="1">
            <a:off x="10458850" y="3184584"/>
            <a:ext cx="476133" cy="12700"/>
          </a:xfrm>
          <a:prstGeom prst="bentConnector3">
            <a:avLst>
              <a:gd name="adj1" fmla="val 50000"/>
            </a:avLst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or: Elbow 62">
            <a:extLst>
              <a:ext uri="{FF2B5EF4-FFF2-40B4-BE49-F238E27FC236}">
                <a16:creationId xmlns:a16="http://schemas.microsoft.com/office/drawing/2014/main" id="{272BC45D-23F3-9F05-8A21-78A212571A41}"/>
              </a:ext>
            </a:extLst>
          </p:cNvPr>
          <p:cNvCxnSpPr>
            <a:cxnSpLocks/>
            <a:stCxn id="39" idx="1"/>
            <a:endCxn id="36" idx="3"/>
          </p:cNvCxnSpPr>
          <p:nvPr/>
        </p:nvCxnSpPr>
        <p:spPr>
          <a:xfrm rot="10800000" flipV="1">
            <a:off x="4037614" y="2515016"/>
            <a:ext cx="5808968" cy="4187"/>
          </a:xfrm>
          <a:prstGeom prst="bentConnector3">
            <a:avLst>
              <a:gd name="adj1" fmla="val 50000"/>
            </a:avLst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2527B864-B2A0-5A2F-DEE1-D8D305F64AE8}"/>
              </a:ext>
            </a:extLst>
          </p:cNvPr>
          <p:cNvSpPr txBox="1"/>
          <p:nvPr/>
        </p:nvSpPr>
        <p:spPr>
          <a:xfrm>
            <a:off x="6450035" y="4899787"/>
            <a:ext cx="712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Yes</a:t>
            </a:r>
            <a:endParaRPr lang="en-US" dirty="0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8EEC464E-02AE-7F71-D478-19E3C9A51C57}"/>
              </a:ext>
            </a:extLst>
          </p:cNvPr>
          <p:cNvSpPr txBox="1"/>
          <p:nvPr/>
        </p:nvSpPr>
        <p:spPr>
          <a:xfrm>
            <a:off x="10794275" y="4897374"/>
            <a:ext cx="712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No</a:t>
            </a:r>
            <a:endParaRPr lang="en-US" dirty="0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5F33C38-DD80-71BE-8BE8-A244FC321413}"/>
              </a:ext>
            </a:extLst>
          </p:cNvPr>
          <p:cNvSpPr txBox="1"/>
          <p:nvPr/>
        </p:nvSpPr>
        <p:spPr>
          <a:xfrm>
            <a:off x="7117897" y="3756486"/>
            <a:ext cx="712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No</a:t>
            </a:r>
            <a:endParaRPr lang="en-US" dirty="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26494058-3794-17B7-1DC0-58F8B40E0B46}"/>
              </a:ext>
            </a:extLst>
          </p:cNvPr>
          <p:cNvSpPr txBox="1"/>
          <p:nvPr/>
        </p:nvSpPr>
        <p:spPr>
          <a:xfrm>
            <a:off x="10762525" y="3097140"/>
            <a:ext cx="712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Yes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32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 animBg="1"/>
      <p:bldP spid="36" grpId="0" animBg="1"/>
      <p:bldP spid="37" grpId="0" animBg="1"/>
      <p:bldP spid="38" grpId="0"/>
      <p:bldP spid="39" grpId="0" animBg="1"/>
      <p:bldP spid="88" grpId="0"/>
      <p:bldP spid="89" grpId="0"/>
      <p:bldP spid="90" grpId="0"/>
      <p:bldP spid="9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8379B-C4DA-8BC9-FF7C-EF444CF3E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Segment </a:t>
            </a:r>
            <a:r>
              <a:rPr lang="de-DE" dirty="0" err="1"/>
              <a:t>Anything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Microscopy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51A910-340B-6D28-1473-C66F6A84DD4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3696F7-5CF2-F616-A82C-ACCDA2C78AA9}"/>
              </a:ext>
            </a:extLst>
          </p:cNvPr>
          <p:cNvSpPr txBox="1"/>
          <p:nvPr/>
        </p:nvSpPr>
        <p:spPr>
          <a:xfrm>
            <a:off x="3148914" y="6059266"/>
            <a:ext cx="46615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GillSansRegular"/>
              </a:rPr>
              <a:t>Source: </a:t>
            </a:r>
            <a:r>
              <a:rPr lang="en-US" sz="16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GillSansRegular"/>
              </a:rPr>
              <a:t>Archit</a:t>
            </a:r>
            <a:r>
              <a:rPr lang="en-US" sz="16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GillSansRegular"/>
              </a:rPr>
              <a:t> et al (2023) licensed </a:t>
            </a:r>
            <a:r>
              <a:rPr lang="en-US" sz="16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GillSansRegular"/>
                <a:hlinkClick r:id="rId2"/>
              </a:rPr>
              <a:t>CC-BY 4.0</a:t>
            </a:r>
            <a:endParaRPr lang="en-US" sz="1600" dirty="0">
              <a:hlinkClick r:id="rId3"/>
            </a:endParaRPr>
          </a:p>
          <a:p>
            <a:r>
              <a:rPr lang="en-US" sz="1600" dirty="0">
                <a:hlinkClick r:id="rId3"/>
              </a:rPr>
              <a:t>https://www.biorxiv.org/content/10.1101/2023.08.21.554208v1.article-info</a:t>
            </a:r>
            <a:r>
              <a:rPr lang="en-US" sz="1600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E80B421-E4ED-1F89-1997-4D566D93469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7221"/>
          <a:stretch/>
        </p:blipFill>
        <p:spPr>
          <a:xfrm>
            <a:off x="2397541" y="973667"/>
            <a:ext cx="6574563" cy="498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4283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7EFA83-E8CA-DB77-82C3-D5FEC78CE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Image Generation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901E49-D755-C71F-5DCC-F54A8A3FD00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72214"/>
          </a:xfrm>
        </p:spPr>
        <p:txBody>
          <a:bodyPr/>
          <a:lstStyle/>
          <a:p>
            <a:r>
              <a:rPr lang="de-DE" sz="3200" dirty="0"/>
              <a:t>„text-</a:t>
            </a:r>
            <a:r>
              <a:rPr lang="de-DE" sz="3200" dirty="0" err="1"/>
              <a:t>to</a:t>
            </a:r>
            <a:r>
              <a:rPr lang="de-DE" sz="3200" dirty="0"/>
              <a:t>-image“</a:t>
            </a:r>
            <a:endParaRPr lang="en-US" sz="3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07C537-4405-011D-3B94-39F249E786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4418" y="2392657"/>
            <a:ext cx="1555040" cy="1548309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B539AD78-4816-6083-F297-0ABE157B5B4C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664313" y="3007475"/>
            <a:ext cx="1298080" cy="1952410"/>
            <a:chOff x="7715165" y="1693760"/>
            <a:chExt cx="2554941" cy="3842824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F3779B0D-19E6-69C2-CAD6-8362CEB180F0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E0C7DCC6-CE88-4F13-5AA6-63B4BB21D70E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DF60A4F1-01E7-7681-38CF-34F48FB5441D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A1AAD0F3-96C0-401B-3534-CE25E5E08E73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37DE17FD-E1AC-C30E-A134-B155198CA47B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05FB769-9BA9-CC56-5A8B-FDCC06FE5741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4BBD5155-8FEF-4756-27A3-1AB95226F769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F556B64D-6554-3D5E-F03D-B0D76ED2C454}"/>
                </a:ext>
              </a:extLst>
            </p:cNvPr>
            <p:cNvCxnSpPr>
              <a:stCxn id="6" idx="6"/>
              <a:endCxn id="10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EF22D9A4-6942-39EA-F878-E4768A446D41}"/>
                </a:ext>
              </a:extLst>
            </p:cNvPr>
            <p:cNvCxnSpPr>
              <a:cxnSpLocks/>
              <a:stCxn id="7" idx="6"/>
              <a:endCxn id="10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1EB2374-E322-FAC8-881F-BB27714BB173}"/>
                </a:ext>
              </a:extLst>
            </p:cNvPr>
            <p:cNvCxnSpPr>
              <a:cxnSpLocks/>
              <a:stCxn id="6" idx="6"/>
              <a:endCxn id="11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DB24B80-1AEB-3DCD-D37E-5E422AA96F80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30573EA-619D-0D4F-5019-1DCEBD294D6B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6AC8AD31-9D55-340E-4A66-84AE0654AFF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A69DF4A1-D638-CC3F-D1A3-0565F751F26A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16C8DD1-60E5-19A4-64A2-ACECA488C838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C78E2E04-5A10-61CC-8946-051B7014148C}"/>
                </a:ext>
              </a:extLst>
            </p:cNvPr>
            <p:cNvCxnSpPr>
              <a:cxnSpLocks/>
              <a:stCxn id="9" idx="6"/>
              <a:endCxn id="11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C2F0089-B10D-868A-0720-C21B17614628}"/>
                </a:ext>
              </a:extLst>
            </p:cNvPr>
            <p:cNvCxnSpPr>
              <a:cxnSpLocks/>
              <a:stCxn id="9" idx="6"/>
              <a:endCxn id="10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232C9829-F5EF-75D9-1877-3F1C9CC8BED2}"/>
                </a:ext>
              </a:extLst>
            </p:cNvPr>
            <p:cNvCxnSpPr>
              <a:cxnSpLocks/>
              <a:stCxn id="12" idx="2"/>
              <a:endCxn id="6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63689268-86BB-4E20-E314-F14C60728BC3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63E522AB-28E6-07CE-7F78-9BF53DC9E262}"/>
                </a:ext>
              </a:extLst>
            </p:cNvPr>
            <p:cNvCxnSpPr>
              <a:cxnSpLocks/>
              <a:stCxn id="24" idx="6"/>
              <a:endCxn id="10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6D56A996-B6FE-E26D-C938-135CE350B45E}"/>
                </a:ext>
              </a:extLst>
            </p:cNvPr>
            <p:cNvCxnSpPr>
              <a:cxnSpLocks/>
              <a:stCxn id="24" idx="6"/>
              <a:endCxn id="11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2CFE1FA-E3F6-8013-334F-D5F28B0B28CC}"/>
                </a:ext>
              </a:extLst>
            </p:cNvPr>
            <p:cNvCxnSpPr>
              <a:cxnSpLocks/>
              <a:stCxn id="24" idx="6"/>
              <a:endCxn id="12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7551740-142D-F504-AC17-2BDAA9E87BFE}"/>
                </a:ext>
              </a:extLst>
            </p:cNvPr>
            <p:cNvCxnSpPr>
              <a:cxnSpLocks/>
              <a:stCxn id="8" idx="6"/>
              <a:endCxn id="10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E8FB06FE-CE56-41A7-CCEB-C04540F39F78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70CC1224-F2E5-35D0-687C-A26D18F50E8F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0C4218E0-52DD-C702-330F-8BD458EC0C13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885C8762-5430-B2A0-1686-8F37367BC6A8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769BBACC-8D4B-23BA-A1BB-A8890A754757}"/>
                </a:ext>
              </a:extLst>
            </p:cNvPr>
            <p:cNvCxnSpPr>
              <a:stCxn id="29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B023C558-918F-A5AB-0362-DA97822CB4C9}"/>
                </a:ext>
              </a:extLst>
            </p:cNvPr>
            <p:cNvCxnSpPr>
              <a:cxnSpLocks/>
              <a:stCxn id="30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5C9BBE6-A969-74D3-9574-514C867C8986}"/>
                </a:ext>
              </a:extLst>
            </p:cNvPr>
            <p:cNvCxnSpPr>
              <a:cxnSpLocks/>
              <a:stCxn id="29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F160E4A-031D-BE7E-C717-129E82A94005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59D25684-01E5-CD2C-3325-53D2E819F43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8519F0F6-81E7-E850-0700-1113661C2D8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31838003-9D04-D2E1-1D98-FB1DE48DFD4F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DE138807-03D7-DFE8-0CEA-F92D175978A6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64FB8DFA-1482-55B4-7A1A-414FB39FCE49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E7A4A19F-1BF9-D820-45A9-80DB7AC7D28F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FAD843C8-D832-66E6-51F4-62D178EC2548}"/>
                </a:ext>
              </a:extLst>
            </p:cNvPr>
            <p:cNvCxnSpPr>
              <a:cxnSpLocks/>
              <a:endCxn id="29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0926D3F8-6F31-7A41-289D-0987F4932B46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8E784A00-960B-2B31-24DD-FED45006143C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C0959BB8-D754-105E-BEC6-BB577FCF6F0B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757396C-C36C-9AA4-B1C8-74FDD84A69A3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06AE20B5-E2D1-1EF5-0746-5438FB6A435F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D4CC3579-7806-E934-7BF9-A1089936A149}"/>
              </a:ext>
            </a:extLst>
          </p:cNvPr>
          <p:cNvSpPr txBox="1">
            <a:spLocks/>
          </p:cNvSpPr>
          <p:nvPr/>
        </p:nvSpPr>
        <p:spPr>
          <a:xfrm>
            <a:off x="3095033" y="4198407"/>
            <a:ext cx="1555040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picture of a cat and a microscope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220E9E6B-6BFB-8770-9AE2-053B177234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4968" y="2392657"/>
            <a:ext cx="1568414" cy="1548307"/>
          </a:xfrm>
          <a:prstGeom prst="rect">
            <a:avLst/>
          </a:prstGeom>
        </p:spPr>
      </p:pic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924FA22A-B8E4-1BB8-6180-22477AB95A6B}"/>
              </a:ext>
            </a:extLst>
          </p:cNvPr>
          <p:cNvCxnSpPr>
            <a:stCxn id="4" idx="3"/>
            <a:endCxn id="7" idx="2"/>
          </p:cNvCxnSpPr>
          <p:nvPr/>
        </p:nvCxnSpPr>
        <p:spPr>
          <a:xfrm>
            <a:off x="4649458" y="3166812"/>
            <a:ext cx="687690" cy="816868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A98F5B13-A75B-CE96-7882-3CEFD302DF90}"/>
              </a:ext>
            </a:extLst>
          </p:cNvPr>
          <p:cNvCxnSpPr>
            <a:cxnSpLocks/>
            <a:stCxn id="49" idx="3"/>
            <a:endCxn id="7" idx="2"/>
          </p:cNvCxnSpPr>
          <p:nvPr/>
        </p:nvCxnSpPr>
        <p:spPr>
          <a:xfrm flipV="1">
            <a:off x="4650073" y="3983680"/>
            <a:ext cx="687075" cy="722559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E5C218DC-1497-32A9-01C4-6DF9D87D9333}"/>
              </a:ext>
            </a:extLst>
          </p:cNvPr>
          <p:cNvCxnSpPr>
            <a:cxnSpLocks/>
            <a:stCxn id="30" idx="2"/>
            <a:endCxn id="50" idx="1"/>
          </p:cNvCxnSpPr>
          <p:nvPr/>
        </p:nvCxnSpPr>
        <p:spPr>
          <a:xfrm flipV="1">
            <a:off x="7289558" y="3166811"/>
            <a:ext cx="465410" cy="816869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11795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9FFC0-D746-4FDA-B65F-8211E4D0F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dirty="0" err="1"/>
              <a:t>Variational</a:t>
            </a:r>
            <a:r>
              <a:rPr lang="de-DE" sz="3600" dirty="0"/>
              <a:t> Auto-Encoder</a:t>
            </a:r>
            <a:endParaRPr lang="en-US" sz="36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0E9E294-1958-A514-368C-E1E5CA332BA6}"/>
              </a:ext>
            </a:extLst>
          </p:cNvPr>
          <p:cNvGrpSpPr>
            <a:grpSpLocks noChangeAspect="1"/>
          </p:cNvGrpSpPr>
          <p:nvPr/>
        </p:nvGrpSpPr>
        <p:grpSpPr>
          <a:xfrm>
            <a:off x="3038067" y="1203460"/>
            <a:ext cx="6629680" cy="3011456"/>
            <a:chOff x="2083355" y="2023641"/>
            <a:chExt cx="8097047" cy="367799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5BB2012-2289-3296-BF9A-066EC64F498A}"/>
                </a:ext>
              </a:extLst>
            </p:cNvPr>
            <p:cNvSpPr/>
            <p:nvPr/>
          </p:nvSpPr>
          <p:spPr>
            <a:xfrm>
              <a:off x="7197984" y="3379077"/>
              <a:ext cx="542870" cy="168447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1DAC05E-9580-8FFF-AF4C-113EA5490728}"/>
                </a:ext>
              </a:extLst>
            </p:cNvPr>
            <p:cNvSpPr/>
            <p:nvPr/>
          </p:nvSpPr>
          <p:spPr>
            <a:xfrm>
              <a:off x="4554512" y="3379077"/>
              <a:ext cx="542869" cy="168447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D28A286-6034-D646-020A-59BE782B96CD}"/>
                </a:ext>
              </a:extLst>
            </p:cNvPr>
            <p:cNvSpPr/>
            <p:nvPr/>
          </p:nvSpPr>
          <p:spPr>
            <a:xfrm>
              <a:off x="3720751" y="3129785"/>
              <a:ext cx="419100" cy="21463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BD2B656-845A-7341-90A3-1238AB98F3C8}"/>
                </a:ext>
              </a:extLst>
            </p:cNvPr>
            <p:cNvSpPr/>
            <p:nvPr/>
          </p:nvSpPr>
          <p:spPr>
            <a:xfrm>
              <a:off x="8159954" y="3131871"/>
              <a:ext cx="419100" cy="21463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ight Brace 9">
              <a:extLst>
                <a:ext uri="{FF2B5EF4-FFF2-40B4-BE49-F238E27FC236}">
                  <a16:creationId xmlns:a16="http://schemas.microsoft.com/office/drawing/2014/main" id="{5FDA6A02-4506-E4A2-1923-EF2A78D99857}"/>
                </a:ext>
              </a:extLst>
            </p:cNvPr>
            <p:cNvSpPr/>
            <p:nvPr/>
          </p:nvSpPr>
          <p:spPr>
            <a:xfrm rot="16200000">
              <a:off x="4078864" y="1221182"/>
              <a:ext cx="419100" cy="2741999"/>
            </a:xfrm>
            <a:prstGeom prst="rightBrace">
              <a:avLst/>
            </a:prstGeom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ight Brace 10">
              <a:extLst>
                <a:ext uri="{FF2B5EF4-FFF2-40B4-BE49-F238E27FC236}">
                  <a16:creationId xmlns:a16="http://schemas.microsoft.com/office/drawing/2014/main" id="{5D74FBA4-6C50-AF16-2B25-E51DBD83728A}"/>
                </a:ext>
              </a:extLst>
            </p:cNvPr>
            <p:cNvSpPr/>
            <p:nvPr/>
          </p:nvSpPr>
          <p:spPr>
            <a:xfrm rot="16200000">
              <a:off x="7839408" y="1229019"/>
              <a:ext cx="419100" cy="2699008"/>
            </a:xfrm>
            <a:prstGeom prst="rightBrace">
              <a:avLst/>
            </a:prstGeom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7A598A3-D745-367E-771C-C7C9B81A1BC1}"/>
                </a:ext>
              </a:extLst>
            </p:cNvPr>
            <p:cNvSpPr txBox="1"/>
            <p:nvPr/>
          </p:nvSpPr>
          <p:spPr>
            <a:xfrm>
              <a:off x="2917413" y="2023641"/>
              <a:ext cx="2742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Encoder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37BAE61-5497-1A9C-F054-334EA8164F97}"/>
                </a:ext>
              </a:extLst>
            </p:cNvPr>
            <p:cNvSpPr txBox="1"/>
            <p:nvPr/>
          </p:nvSpPr>
          <p:spPr>
            <a:xfrm>
              <a:off x="6699454" y="2025727"/>
              <a:ext cx="26990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Decoder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642C3DD-C184-6F04-95D0-B53D4219CF5D}"/>
                </a:ext>
              </a:extLst>
            </p:cNvPr>
            <p:cNvSpPr txBox="1"/>
            <p:nvPr/>
          </p:nvSpPr>
          <p:spPr>
            <a:xfrm>
              <a:off x="5026449" y="4912246"/>
              <a:ext cx="2336439" cy="789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“Bottleneck”, “Embedding”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C146159-DAD7-EBE5-E011-EC88533C79AB}"/>
                </a:ext>
              </a:extLst>
            </p:cNvPr>
            <p:cNvSpPr/>
            <p:nvPr/>
          </p:nvSpPr>
          <p:spPr>
            <a:xfrm rot="16200000">
              <a:off x="8630820" y="4028044"/>
              <a:ext cx="2684206" cy="4149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Output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7E1D79C-336B-9601-029B-4290CDFCC003}"/>
                </a:ext>
              </a:extLst>
            </p:cNvPr>
            <p:cNvSpPr/>
            <p:nvPr/>
          </p:nvSpPr>
          <p:spPr>
            <a:xfrm rot="16200000">
              <a:off x="948732" y="3976129"/>
              <a:ext cx="2684206" cy="4149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Input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D0BD691-5ABB-49D9-8C41-2FB353F14A68}"/>
                </a:ext>
              </a:extLst>
            </p:cNvPr>
            <p:cNvSpPr/>
            <p:nvPr/>
          </p:nvSpPr>
          <p:spPr>
            <a:xfrm>
              <a:off x="5564405" y="3543530"/>
              <a:ext cx="640080" cy="64008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/>
                <a:t>µ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EDC7342-2501-ACAF-7F92-55B3A599ACCC}"/>
                </a:ext>
              </a:extLst>
            </p:cNvPr>
            <p:cNvSpPr/>
            <p:nvPr/>
          </p:nvSpPr>
          <p:spPr>
            <a:xfrm>
              <a:off x="5564405" y="4210353"/>
              <a:ext cx="640080" cy="64008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l-GR" sz="3200" dirty="0"/>
                <a:t>σ</a:t>
              </a:r>
              <a:endParaRPr lang="en-US" sz="3200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D25CC95-F887-E03A-B4C7-0BBB88A1D044}"/>
                </a:ext>
              </a:extLst>
            </p:cNvPr>
            <p:cNvSpPr/>
            <p:nvPr/>
          </p:nvSpPr>
          <p:spPr>
            <a:xfrm rot="16200000">
              <a:off x="5812056" y="3989501"/>
              <a:ext cx="1306903" cy="41495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Sampler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8F603AE-A493-A7DD-1E22-105748798ED4}"/>
                </a:ext>
              </a:extLst>
            </p:cNvPr>
            <p:cNvSpPr/>
            <p:nvPr/>
          </p:nvSpPr>
          <p:spPr>
            <a:xfrm>
              <a:off x="8979362" y="2879100"/>
              <a:ext cx="419100" cy="268420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78994B6-FA27-25CE-9CB7-8820C83FA5BB}"/>
                </a:ext>
              </a:extLst>
            </p:cNvPr>
            <p:cNvSpPr/>
            <p:nvPr/>
          </p:nvSpPr>
          <p:spPr>
            <a:xfrm>
              <a:off x="2917414" y="2841506"/>
              <a:ext cx="419100" cy="268420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6AE3E90-E71B-60B3-89A8-CD67ECE2DF52}"/>
              </a:ext>
            </a:extLst>
          </p:cNvPr>
          <p:cNvSpPr txBox="1"/>
          <p:nvPr/>
        </p:nvSpPr>
        <p:spPr>
          <a:xfrm>
            <a:off x="2951647" y="6122581"/>
            <a:ext cx="54775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Cat picture source: Ramesh et al. 2021, licensed </a:t>
            </a:r>
            <a:r>
              <a:rPr lang="en-US" dirty="0">
                <a:hlinkClick r:id="rId2"/>
              </a:rPr>
              <a:t>CC-BY 4.0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https://arxiv.org/pdf/2102.12092.pdf</a:t>
            </a:r>
            <a:r>
              <a:rPr lang="en-US" dirty="0"/>
              <a:t> 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AA573E26-5D76-682C-3D5A-549C1230489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214"/>
          <a:stretch/>
        </p:blipFill>
        <p:spPr>
          <a:xfrm>
            <a:off x="4694844" y="4234553"/>
            <a:ext cx="1675448" cy="167815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8158AE7-5587-77EF-8CB6-03B26E61B49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0214"/>
          <a:stretch/>
        </p:blipFill>
        <p:spPr>
          <a:xfrm>
            <a:off x="6437637" y="4225862"/>
            <a:ext cx="1675448" cy="1678150"/>
          </a:xfrm>
          <a:prstGeom prst="rect">
            <a:avLst/>
          </a:prstGeom>
        </p:spPr>
      </p:pic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F12532ED-9725-522F-C40D-EA16AD980E90}"/>
              </a:ext>
            </a:extLst>
          </p:cNvPr>
          <p:cNvCxnSpPr>
            <a:cxnSpLocks/>
            <a:stCxn id="23" idx="1"/>
            <a:endCxn id="16" idx="1"/>
          </p:cNvCxnSpPr>
          <p:nvPr/>
        </p:nvCxnSpPr>
        <p:spPr>
          <a:xfrm rot="10800000">
            <a:off x="3207948" y="4070878"/>
            <a:ext cx="1486896" cy="100275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B80C7130-5502-E49F-323E-7F69B78F10D0}"/>
              </a:ext>
            </a:extLst>
          </p:cNvPr>
          <p:cNvCxnSpPr>
            <a:stCxn id="15" idx="1"/>
            <a:endCxn id="24" idx="3"/>
          </p:cNvCxnSpPr>
          <p:nvPr/>
        </p:nvCxnSpPr>
        <p:spPr>
          <a:xfrm rot="5400000">
            <a:off x="8329701" y="3896768"/>
            <a:ext cx="951553" cy="138478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6E4A2112-E5BB-1B75-1151-5E66DBD7622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04800" y="1184015"/>
            <a:ext cx="11215667" cy="572214"/>
          </a:xfrm>
        </p:spPr>
        <p:txBody>
          <a:bodyPr/>
          <a:lstStyle/>
          <a:p>
            <a:r>
              <a:rPr lang="de-DE" sz="3200" dirty="0"/>
              <a:t>„image-</a:t>
            </a:r>
            <a:r>
              <a:rPr lang="de-DE" sz="3200" dirty="0" err="1"/>
              <a:t>to</a:t>
            </a:r>
            <a:r>
              <a:rPr lang="de-DE" sz="3200" dirty="0"/>
              <a:t>-image“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3870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B2BF3-8FCC-2908-3EB5-654404D63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002060"/>
                </a:solidFill>
              </a:rPr>
              <a:t>Use case: Paper to Podcast</a:t>
            </a:r>
            <a:endParaRPr lang="LID4096" sz="2800" dirty="0">
              <a:solidFill>
                <a:srgbClr val="00206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F30421-7F70-D52A-4BCF-C697D732777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55885"/>
          </a:xfrm>
        </p:spPr>
        <p:txBody>
          <a:bodyPr/>
          <a:lstStyle/>
          <a:p>
            <a:r>
              <a:rPr lang="en-GB" dirty="0"/>
              <a:t>Text to audio conversion: Google </a:t>
            </a:r>
            <a:r>
              <a:rPr lang="en-GB" dirty="0" err="1"/>
              <a:t>NotebookLM</a:t>
            </a:r>
            <a:r>
              <a:rPr lang="en-GB" dirty="0"/>
              <a:t> </a:t>
            </a:r>
            <a:r>
              <a:rPr lang="en-DE" sz="2000" dirty="0"/>
              <a:t>📄</a:t>
            </a:r>
            <a:r>
              <a:rPr lang="en-GB" sz="2000" dirty="0"/>
              <a:t> -&gt; </a:t>
            </a:r>
            <a:r>
              <a:rPr lang="en-DE" sz="2000" dirty="0"/>
              <a:t>🔊</a:t>
            </a:r>
          </a:p>
          <a:p>
            <a:endParaRPr lang="LID4096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7D990A-4E63-8E79-22F3-15110B64A261}"/>
              </a:ext>
            </a:extLst>
          </p:cNvPr>
          <p:cNvSpPr txBox="1"/>
          <p:nvPr/>
        </p:nvSpPr>
        <p:spPr>
          <a:xfrm>
            <a:off x="3927238" y="6046566"/>
            <a:ext cx="40132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600" dirty="0">
                <a:hlinkClick r:id="rId2"/>
              </a:rPr>
              <a:t>https://notebooklm.google.com/notebook/70774cfa-a940-4b7a-aa7d-be27873c88e6/audio</a:t>
            </a:r>
            <a:r>
              <a:rPr lang="en-GB" sz="1600" dirty="0"/>
              <a:t> </a:t>
            </a:r>
            <a:endParaRPr lang="LID4096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F54D17E-9EF0-31CB-08E6-F029285A9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108" y="1756208"/>
            <a:ext cx="5159977" cy="39774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6777718-1325-8434-2915-B7BFAE1463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127" y="1756208"/>
            <a:ext cx="5386928" cy="3961174"/>
          </a:xfrm>
          <a:prstGeom prst="rect">
            <a:avLst/>
          </a:prstGeom>
        </p:spPr>
      </p:pic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10845348-A68B-82F5-C761-29B4E458EB70}"/>
              </a:ext>
            </a:extLst>
          </p:cNvPr>
          <p:cNvSpPr/>
          <p:nvPr/>
        </p:nvSpPr>
        <p:spPr>
          <a:xfrm>
            <a:off x="10383563" y="2057583"/>
            <a:ext cx="1718644" cy="876300"/>
          </a:xfrm>
          <a:prstGeom prst="wedgeRectCallout">
            <a:avLst>
              <a:gd name="adj1" fmla="val 13359"/>
              <a:gd name="adj2" fmla="val 74007"/>
            </a:avLst>
          </a:prstGeom>
          <a:solidFill>
            <a:schemeClr val="bg1"/>
          </a:solidFill>
          <a:ln>
            <a:solidFill>
              <a:srgbClr val="22B14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Try this with a document you wrote!</a:t>
            </a:r>
            <a:endParaRPr lang="LID4096" dirty="0">
              <a:solidFill>
                <a:schemeClr val="tx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8CB7691-2BAB-E5E9-1EE0-CD6CC4BABE65}"/>
              </a:ext>
            </a:extLst>
          </p:cNvPr>
          <p:cNvGrpSpPr/>
          <p:nvPr/>
        </p:nvGrpSpPr>
        <p:grpSpPr>
          <a:xfrm>
            <a:off x="4271749" y="2956010"/>
            <a:ext cx="4146306" cy="2934118"/>
            <a:chOff x="2545067" y="0"/>
            <a:chExt cx="7101866" cy="440187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EC4313D-3351-31F3-34C2-118CA84C829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b="69819"/>
            <a:stretch/>
          </p:blipFill>
          <p:spPr>
            <a:xfrm>
              <a:off x="2545067" y="0"/>
              <a:ext cx="7101866" cy="2069805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32B74B6-DEAF-423C-ABA0-08708502E1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t="65169" b="826"/>
            <a:stretch/>
          </p:blipFill>
          <p:spPr>
            <a:xfrm>
              <a:off x="2545067" y="2069805"/>
              <a:ext cx="7101866" cy="2332074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429442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9FFC0-D746-4FDA-B65F-8211E4D0F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dirty="0"/>
              <a:t>Image Generation</a:t>
            </a:r>
            <a:endParaRPr lang="en-US" sz="36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0E9E294-1958-A514-368C-E1E5CA332BA6}"/>
              </a:ext>
            </a:extLst>
          </p:cNvPr>
          <p:cNvGrpSpPr>
            <a:grpSpLocks noChangeAspect="1"/>
          </p:cNvGrpSpPr>
          <p:nvPr/>
        </p:nvGrpSpPr>
        <p:grpSpPr>
          <a:xfrm>
            <a:off x="5447806" y="1205168"/>
            <a:ext cx="4219941" cy="3009748"/>
            <a:chOff x="5026449" y="2025727"/>
            <a:chExt cx="5153953" cy="3675904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5BB2012-2289-3296-BF9A-066EC64F498A}"/>
                </a:ext>
              </a:extLst>
            </p:cNvPr>
            <p:cNvSpPr/>
            <p:nvPr/>
          </p:nvSpPr>
          <p:spPr>
            <a:xfrm>
              <a:off x="7197984" y="3379077"/>
              <a:ext cx="542870" cy="168447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BD2B656-845A-7341-90A3-1238AB98F3C8}"/>
                </a:ext>
              </a:extLst>
            </p:cNvPr>
            <p:cNvSpPr/>
            <p:nvPr/>
          </p:nvSpPr>
          <p:spPr>
            <a:xfrm>
              <a:off x="8159954" y="3131871"/>
              <a:ext cx="419100" cy="21463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ight Brace 10">
              <a:extLst>
                <a:ext uri="{FF2B5EF4-FFF2-40B4-BE49-F238E27FC236}">
                  <a16:creationId xmlns:a16="http://schemas.microsoft.com/office/drawing/2014/main" id="{5D74FBA4-6C50-AF16-2B25-E51DBD83728A}"/>
                </a:ext>
              </a:extLst>
            </p:cNvPr>
            <p:cNvSpPr/>
            <p:nvPr/>
          </p:nvSpPr>
          <p:spPr>
            <a:xfrm rot="16200000">
              <a:off x="7839408" y="1229019"/>
              <a:ext cx="419100" cy="2699008"/>
            </a:xfrm>
            <a:prstGeom prst="rightBrace">
              <a:avLst/>
            </a:prstGeom>
            <a:ln w="381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37BAE61-5497-1A9C-F054-334EA8164F97}"/>
                </a:ext>
              </a:extLst>
            </p:cNvPr>
            <p:cNvSpPr txBox="1"/>
            <p:nvPr/>
          </p:nvSpPr>
          <p:spPr>
            <a:xfrm>
              <a:off x="6699454" y="2025727"/>
              <a:ext cx="26990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Decoder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642C3DD-C184-6F04-95D0-B53D4219CF5D}"/>
                </a:ext>
              </a:extLst>
            </p:cNvPr>
            <p:cNvSpPr txBox="1"/>
            <p:nvPr/>
          </p:nvSpPr>
          <p:spPr>
            <a:xfrm>
              <a:off x="5026449" y="4912246"/>
              <a:ext cx="2336439" cy="789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“Bottleneck”, “Embedding”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C146159-DAD7-EBE5-E011-EC88533C79AB}"/>
                </a:ext>
              </a:extLst>
            </p:cNvPr>
            <p:cNvSpPr/>
            <p:nvPr/>
          </p:nvSpPr>
          <p:spPr>
            <a:xfrm rot="16200000">
              <a:off x="8630820" y="4028044"/>
              <a:ext cx="2684206" cy="41495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Output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D25CC95-F887-E03A-B4C7-0BBB88A1D044}"/>
                </a:ext>
              </a:extLst>
            </p:cNvPr>
            <p:cNvSpPr/>
            <p:nvPr/>
          </p:nvSpPr>
          <p:spPr>
            <a:xfrm rot="16200000">
              <a:off x="5812056" y="3989501"/>
              <a:ext cx="1306903" cy="41495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8F603AE-A493-A7DD-1E22-105748798ED4}"/>
                </a:ext>
              </a:extLst>
            </p:cNvPr>
            <p:cNvSpPr/>
            <p:nvPr/>
          </p:nvSpPr>
          <p:spPr>
            <a:xfrm>
              <a:off x="8979362" y="2879100"/>
              <a:ext cx="419100" cy="268420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6AE3E90-E71B-60B3-89A8-CD67ECE2DF52}"/>
              </a:ext>
            </a:extLst>
          </p:cNvPr>
          <p:cNvSpPr txBox="1"/>
          <p:nvPr/>
        </p:nvSpPr>
        <p:spPr>
          <a:xfrm>
            <a:off x="2951647" y="6122581"/>
            <a:ext cx="54775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Cat picture source: Ramesh et al. 2021, licensed </a:t>
            </a:r>
            <a:r>
              <a:rPr lang="en-US" dirty="0">
                <a:hlinkClick r:id="rId2"/>
              </a:rPr>
              <a:t>CC-BY 4.0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https://arxiv.org/pdf/2102.12092.pdf</a:t>
            </a:r>
            <a:r>
              <a:rPr lang="en-US" dirty="0"/>
              <a:t> 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8158AE7-5587-77EF-8CB6-03B26E61B49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0214"/>
          <a:stretch/>
        </p:blipFill>
        <p:spPr>
          <a:xfrm>
            <a:off x="6437637" y="4225862"/>
            <a:ext cx="1675448" cy="1678150"/>
          </a:xfrm>
          <a:prstGeom prst="rect">
            <a:avLst/>
          </a:prstGeom>
        </p:spPr>
      </p:pic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B80C7130-5502-E49F-323E-7F69B78F10D0}"/>
              </a:ext>
            </a:extLst>
          </p:cNvPr>
          <p:cNvCxnSpPr>
            <a:cxnSpLocks/>
            <a:stCxn id="15" idx="1"/>
            <a:endCxn id="24" idx="3"/>
          </p:cNvCxnSpPr>
          <p:nvPr/>
        </p:nvCxnSpPr>
        <p:spPr>
          <a:xfrm rot="5400000">
            <a:off x="8329701" y="3896768"/>
            <a:ext cx="951553" cy="138478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BD969B17-C381-9AC9-B0E2-9808F3A32928}"/>
              </a:ext>
            </a:extLst>
          </p:cNvPr>
          <p:cNvSpPr/>
          <p:nvPr/>
        </p:nvSpPr>
        <p:spPr>
          <a:xfrm>
            <a:off x="3250837" y="2268735"/>
            <a:ext cx="2196123" cy="147815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/>
              <a:t>Large </a:t>
            </a:r>
            <a:br>
              <a:rPr lang="de-DE" sz="2800" dirty="0"/>
            </a:br>
            <a:r>
              <a:rPr lang="de-DE" sz="2800" dirty="0"/>
              <a:t>Language</a:t>
            </a:r>
          </a:p>
          <a:p>
            <a:pPr algn="ctr"/>
            <a:r>
              <a:rPr lang="de-DE" sz="2800" dirty="0"/>
              <a:t>Model</a:t>
            </a:r>
            <a:endParaRPr lang="en-US" sz="2800" dirty="0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98CE558B-096D-3A0F-4F41-BA571F7E4B17}"/>
              </a:ext>
            </a:extLst>
          </p:cNvPr>
          <p:cNvSpPr/>
          <p:nvPr/>
        </p:nvSpPr>
        <p:spPr>
          <a:xfrm>
            <a:off x="5662601" y="2702018"/>
            <a:ext cx="600962" cy="561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8F990B0-C421-9029-CD17-B45234502AD3}"/>
              </a:ext>
            </a:extLst>
          </p:cNvPr>
          <p:cNvSpPr txBox="1"/>
          <p:nvPr/>
        </p:nvSpPr>
        <p:spPr>
          <a:xfrm>
            <a:off x="501351" y="2818109"/>
            <a:ext cx="1860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„Image of a </a:t>
            </a:r>
            <a:r>
              <a:rPr lang="de-DE" dirty="0" err="1"/>
              <a:t>cat</a:t>
            </a:r>
            <a:r>
              <a:rPr lang="de-DE" dirty="0"/>
              <a:t>“</a:t>
            </a:r>
            <a:endParaRPr lang="en-US" dirty="0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3D3443B2-803C-B2A6-461F-9FEC85F4247B}"/>
              </a:ext>
            </a:extLst>
          </p:cNvPr>
          <p:cNvSpPr/>
          <p:nvPr/>
        </p:nvSpPr>
        <p:spPr>
          <a:xfrm>
            <a:off x="2478300" y="2733576"/>
            <a:ext cx="600962" cy="561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6CC3E1B4-851C-71C5-97E6-212A95906A27}"/>
              </a:ext>
            </a:extLst>
          </p:cNvPr>
          <p:cNvSpPr/>
          <p:nvPr/>
        </p:nvSpPr>
        <p:spPr>
          <a:xfrm rot="16200000">
            <a:off x="4123559" y="546425"/>
            <a:ext cx="343150" cy="2245087"/>
          </a:xfrm>
          <a:prstGeom prst="rightBrac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24F642-6430-8571-E8FE-BE8D6DAD43E7}"/>
              </a:ext>
            </a:extLst>
          </p:cNvPr>
          <p:cNvSpPr txBox="1"/>
          <p:nvPr/>
        </p:nvSpPr>
        <p:spPr>
          <a:xfrm>
            <a:off x="3172589" y="1203460"/>
            <a:ext cx="2245088" cy="32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Encoder</a:t>
            </a:r>
          </a:p>
        </p:txBody>
      </p:sp>
    </p:spTree>
    <p:extLst>
      <p:ext uri="{BB962C8B-B14F-4D97-AF65-F5344CB8AC3E}">
        <p14:creationId xmlns:p14="http://schemas.microsoft.com/office/powerpoint/2010/main" val="512001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24EE1-67A3-39A8-ED88-01F1D9EA1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Stable</a:t>
            </a:r>
            <a:r>
              <a:rPr lang="de-DE" dirty="0"/>
              <a:t> Diffusion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09AAF6-FD8E-37B6-8330-6ADB9827200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/>
              <a:t>Diffusion: iterative, reverse </a:t>
            </a:r>
            <a:r>
              <a:rPr lang="de-DE" dirty="0" err="1"/>
              <a:t>denoising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858D97-7C67-8AEC-B575-EC3F4E748124}"/>
              </a:ext>
            </a:extLst>
          </p:cNvPr>
          <p:cNvSpPr txBox="1"/>
          <p:nvPr/>
        </p:nvSpPr>
        <p:spPr>
          <a:xfrm>
            <a:off x="3203781" y="6159712"/>
            <a:ext cx="78377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Simplified from: </a:t>
            </a:r>
            <a:r>
              <a:rPr lang="en-US" dirty="0" err="1"/>
              <a:t>Rombach</a:t>
            </a:r>
            <a:r>
              <a:rPr lang="en-US" dirty="0"/>
              <a:t> et al. 2021 </a:t>
            </a:r>
          </a:p>
          <a:p>
            <a:r>
              <a:rPr lang="en-US" dirty="0">
                <a:hlinkClick r:id="rId2"/>
              </a:rPr>
              <a:t>https://arxiv.org/abs/2112.10752</a:t>
            </a:r>
            <a:r>
              <a:rPr lang="en-US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6D9EA9-C82D-8805-A831-652B368BA2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649"/>
          <a:stretch/>
        </p:blipFill>
        <p:spPr>
          <a:xfrm>
            <a:off x="1683657" y="1698038"/>
            <a:ext cx="8597291" cy="41778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FB207D6-DFBE-DD42-DB80-2549E1544D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16512" y="1932054"/>
            <a:ext cx="4260008" cy="6858000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57D6F42-F5FD-0342-FFC2-DB3408CC1A67}"/>
              </a:ext>
            </a:extLst>
          </p:cNvPr>
          <p:cNvSpPr/>
          <p:nvPr/>
        </p:nvSpPr>
        <p:spPr>
          <a:xfrm>
            <a:off x="3239100" y="1806282"/>
            <a:ext cx="5442938" cy="3122906"/>
          </a:xfrm>
          <a:prstGeom prst="roundRect">
            <a:avLst>
              <a:gd name="adj" fmla="val 5268"/>
            </a:avLst>
          </a:prstGeom>
          <a:solidFill>
            <a:srgbClr val="D5E8D4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rgbClr val="000000"/>
                </a:solidFill>
              </a:rPr>
              <a:t>Latent </a:t>
            </a:r>
            <a:r>
              <a:rPr lang="de-DE" b="1" dirty="0" err="1">
                <a:solidFill>
                  <a:srgbClr val="000000"/>
                </a:solidFill>
              </a:rPr>
              <a:t>space</a:t>
            </a:r>
            <a:endParaRPr lang="de-DE" b="1" dirty="0">
              <a:solidFill>
                <a:srgbClr val="000000"/>
              </a:solidFill>
            </a:endParaRPr>
          </a:p>
          <a:p>
            <a:pPr algn="ctr"/>
            <a:endParaRPr lang="de-DE" b="1" dirty="0">
              <a:solidFill>
                <a:srgbClr val="000000"/>
              </a:solidFill>
            </a:endParaRPr>
          </a:p>
          <a:p>
            <a:pPr algn="ctr"/>
            <a:endParaRPr lang="de-DE" b="1" dirty="0">
              <a:solidFill>
                <a:srgbClr val="000000"/>
              </a:solidFill>
            </a:endParaRPr>
          </a:p>
          <a:p>
            <a:pPr algn="ctr"/>
            <a:endParaRPr lang="de-DE" b="1" dirty="0">
              <a:solidFill>
                <a:srgbClr val="000000"/>
              </a:solidFill>
            </a:endParaRPr>
          </a:p>
          <a:p>
            <a:pPr algn="ctr"/>
            <a:endParaRPr lang="de-DE" b="1" dirty="0">
              <a:solidFill>
                <a:srgbClr val="000000"/>
              </a:solidFill>
            </a:endParaRPr>
          </a:p>
          <a:p>
            <a:pPr algn="ctr"/>
            <a:endParaRPr lang="de-DE" b="1" dirty="0">
              <a:solidFill>
                <a:srgbClr val="000000"/>
              </a:solidFill>
            </a:endParaRPr>
          </a:p>
          <a:p>
            <a:pPr algn="ctr"/>
            <a:endParaRPr lang="de-DE" b="1" dirty="0">
              <a:solidFill>
                <a:srgbClr val="000000"/>
              </a:solidFill>
            </a:endParaRPr>
          </a:p>
          <a:p>
            <a:pPr algn="ctr"/>
            <a:endParaRPr lang="de-DE" b="1" dirty="0">
              <a:solidFill>
                <a:srgbClr val="000000"/>
              </a:solidFill>
            </a:endParaRPr>
          </a:p>
          <a:p>
            <a:pPr algn="ctr"/>
            <a:endParaRPr lang="de-DE" sz="1100" b="1" dirty="0">
              <a:solidFill>
                <a:srgbClr val="000000"/>
              </a:solidFill>
            </a:endParaRPr>
          </a:p>
          <a:p>
            <a:pPr algn="ctr"/>
            <a:endParaRPr lang="de-DE" b="1" dirty="0">
              <a:solidFill>
                <a:srgbClr val="000000"/>
              </a:solidFill>
            </a:endParaRPr>
          </a:p>
          <a:p>
            <a:pPr algn="ctr"/>
            <a:endParaRPr lang="de-DE" b="1" dirty="0">
              <a:solidFill>
                <a:srgbClr val="000000"/>
              </a:solidFill>
            </a:endParaRPr>
          </a:p>
          <a:p>
            <a:pPr algn="ctr"/>
            <a:endParaRPr lang="en-US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39377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24EE1-67A3-39A8-ED88-01F1D9EA1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Stable</a:t>
            </a:r>
            <a:r>
              <a:rPr lang="de-DE" dirty="0"/>
              <a:t> Diffusion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09AAF6-FD8E-37B6-8330-6ADB9827200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/>
              <a:t>Diffusion: iterative, reverse </a:t>
            </a:r>
            <a:r>
              <a:rPr lang="de-DE" dirty="0" err="1"/>
              <a:t>denoising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858D97-7C67-8AEC-B575-EC3F4E748124}"/>
              </a:ext>
            </a:extLst>
          </p:cNvPr>
          <p:cNvSpPr txBox="1"/>
          <p:nvPr/>
        </p:nvSpPr>
        <p:spPr>
          <a:xfrm>
            <a:off x="3203781" y="6159712"/>
            <a:ext cx="78377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Source: </a:t>
            </a:r>
            <a:r>
              <a:rPr lang="en-US" dirty="0" err="1"/>
              <a:t>Rombach</a:t>
            </a:r>
            <a:r>
              <a:rPr lang="en-US" dirty="0"/>
              <a:t> et al. 2021 </a:t>
            </a:r>
          </a:p>
          <a:p>
            <a:r>
              <a:rPr lang="en-US" dirty="0">
                <a:hlinkClick r:id="rId2"/>
              </a:rPr>
              <a:t>https://arxiv.org/abs/2112.10752</a:t>
            </a:r>
            <a:r>
              <a:rPr lang="en-US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6D9EA9-C82D-8805-A831-652B368BA2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649"/>
          <a:stretch/>
        </p:blipFill>
        <p:spPr>
          <a:xfrm>
            <a:off x="1683657" y="1698038"/>
            <a:ext cx="8597291" cy="41778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FB207D6-DFBE-DD42-DB80-2549E1544D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16512" y="1932054"/>
            <a:ext cx="42600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906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032810-1DA7-3F3C-9297-786FDABEF3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B3C5F22-D202-DE54-C168-8B1C01A8E6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3017" y="1683737"/>
            <a:ext cx="1371600" cy="13716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20715BB-59D4-820A-F5B1-B01A36914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does it work?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52F31B-C6DD-1D77-E5E0-E00401D4761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2658424" cy="4550036"/>
          </a:xfrm>
        </p:spPr>
        <p:txBody>
          <a:bodyPr>
            <a:normAutofit/>
          </a:bodyPr>
          <a:lstStyle/>
          <a:p>
            <a:r>
              <a:rPr lang="de-DE" sz="2400" dirty="0"/>
              <a:t>Train a U-Net on </a:t>
            </a:r>
            <a:r>
              <a:rPr lang="de-DE" sz="2400" dirty="0" err="1"/>
              <a:t>data</a:t>
            </a:r>
            <a:r>
              <a:rPr lang="de-DE" sz="2400" dirty="0"/>
              <a:t>: </a:t>
            </a:r>
            <a:r>
              <a:rPr lang="de-DE" sz="2400" dirty="0" err="1"/>
              <a:t>image</a:t>
            </a:r>
            <a:r>
              <a:rPr lang="de-DE" sz="2400" dirty="0"/>
              <a:t> + </a:t>
            </a:r>
            <a:r>
              <a:rPr lang="de-DE" sz="2400" dirty="0" err="1"/>
              <a:t>noisy</a:t>
            </a:r>
            <a:r>
              <a:rPr lang="de-DE" sz="2400" dirty="0"/>
              <a:t> </a:t>
            </a:r>
            <a:r>
              <a:rPr lang="de-DE" sz="2400" dirty="0" err="1"/>
              <a:t>image</a:t>
            </a:r>
            <a:r>
              <a:rPr lang="de-DE" sz="2400" dirty="0"/>
              <a:t> + </a:t>
            </a:r>
            <a:r>
              <a:rPr lang="de-DE" sz="2400" dirty="0" err="1"/>
              <a:t>description</a:t>
            </a:r>
            <a:r>
              <a:rPr lang="de-DE" sz="2400" dirty="0"/>
              <a:t> + </a:t>
            </a:r>
            <a:r>
              <a:rPr lang="de-DE" sz="2400" dirty="0" err="1"/>
              <a:t>noise</a:t>
            </a:r>
            <a:r>
              <a:rPr lang="de-DE" sz="2400" dirty="0"/>
              <a:t>-level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2C4971-465B-2D3A-E45E-5CAC82916848}"/>
              </a:ext>
            </a:extLst>
          </p:cNvPr>
          <p:cNvSpPr txBox="1">
            <a:spLocks/>
          </p:cNvSpPr>
          <p:nvPr/>
        </p:nvSpPr>
        <p:spPr>
          <a:xfrm>
            <a:off x="3678762" y="1683737"/>
            <a:ext cx="2126895" cy="13388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7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cat’s fur is black and white.</a:t>
            </a:r>
            <a:endParaRPr 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6CC92A5-6E88-BA00-DADA-7A03509830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9389" y="1671862"/>
            <a:ext cx="1371600" cy="13716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325233FF-0155-8CB1-0ACB-8A9D81F4AB4D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7823608" y="2913031"/>
            <a:ext cx="2133744" cy="3209311"/>
            <a:chOff x="7715165" y="1693760"/>
            <a:chExt cx="2554941" cy="3842824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991F389-AA59-B7DE-4F2E-1E159E464CFD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44CCAC6-5378-90E1-3D46-A9EBF4375C02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B4F97AAF-9578-6AAA-135D-870FE9AF3D79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DA19DDB-35DA-B831-3625-E8C1CE47636A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529080B9-6253-336E-A5E0-8B26DA013AC6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AA16556-9207-26DA-8B4D-D3A97B87C4C5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26D2571F-F4E8-0D81-2EFE-0577D5422258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4E55ECE-4A9C-244F-C60D-895BB33CEDC5}"/>
                </a:ext>
              </a:extLst>
            </p:cNvPr>
            <p:cNvCxnSpPr>
              <a:stCxn id="15" idx="6"/>
              <a:endCxn id="19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CAD595D7-7C9B-DE5B-04FA-253261634C27}"/>
                </a:ext>
              </a:extLst>
            </p:cNvPr>
            <p:cNvCxnSpPr>
              <a:cxnSpLocks/>
              <a:stCxn id="16" idx="6"/>
              <a:endCxn id="19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E580D982-4B00-25B8-6195-BC8965A06F93}"/>
                </a:ext>
              </a:extLst>
            </p:cNvPr>
            <p:cNvCxnSpPr>
              <a:cxnSpLocks/>
              <a:stCxn id="15" idx="6"/>
              <a:endCxn id="20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B3198CC-7C7C-CA2D-D6B7-81472B5C4CF0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67FE18C5-F474-5571-5975-A90442146C1A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7424475A-0DCC-C8F6-B8C9-0B219073D96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D1968F2B-A4D4-47D1-811D-22F3C89D9DB1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8C0E6D1-E231-45F8-18D4-C08D4728F866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FE787D1-5E86-E904-8A76-E23D90188289}"/>
                </a:ext>
              </a:extLst>
            </p:cNvPr>
            <p:cNvCxnSpPr>
              <a:cxnSpLocks/>
              <a:stCxn id="18" idx="6"/>
              <a:endCxn id="20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EBFE76E-19C2-CB50-978C-D3FF8495ACE0}"/>
                </a:ext>
              </a:extLst>
            </p:cNvPr>
            <p:cNvCxnSpPr>
              <a:cxnSpLocks/>
              <a:stCxn id="18" idx="6"/>
              <a:endCxn id="19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2D8332E2-4239-9D89-F47A-DDDB8AD390E3}"/>
                </a:ext>
              </a:extLst>
            </p:cNvPr>
            <p:cNvCxnSpPr>
              <a:cxnSpLocks/>
              <a:stCxn id="21" idx="2"/>
              <a:endCxn id="15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C680D0DD-F83D-A0E5-3CC3-961B169FD7BF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63608B1-AB19-AC7B-38F5-DDE8BD8206B4}"/>
                </a:ext>
              </a:extLst>
            </p:cNvPr>
            <p:cNvCxnSpPr>
              <a:cxnSpLocks/>
              <a:stCxn id="33" idx="6"/>
              <a:endCxn id="19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C7CE670B-3814-563E-26F7-6A7DDE10AA55}"/>
                </a:ext>
              </a:extLst>
            </p:cNvPr>
            <p:cNvCxnSpPr>
              <a:cxnSpLocks/>
              <a:stCxn id="33" idx="6"/>
              <a:endCxn id="20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0B766782-86CD-64BC-9D00-88FE0B16B1F7}"/>
                </a:ext>
              </a:extLst>
            </p:cNvPr>
            <p:cNvCxnSpPr>
              <a:cxnSpLocks/>
              <a:stCxn id="33" idx="6"/>
              <a:endCxn id="21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01A5784B-04B6-0415-6B77-48DE5EC25BD0}"/>
                </a:ext>
              </a:extLst>
            </p:cNvPr>
            <p:cNvCxnSpPr>
              <a:cxnSpLocks/>
              <a:stCxn id="17" idx="6"/>
              <a:endCxn id="19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B660CCDD-42FC-912D-A99D-756A8EC88356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6FAD5E7-E180-68B2-4432-F4E81DF0697F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EF44B661-12D4-DDDA-D0E6-F41C93D55533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8B801DCA-8913-C660-6AA1-FACA4F35325B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8DECB86-518B-3CEC-F5CD-C5142F79A3D6}"/>
                </a:ext>
              </a:extLst>
            </p:cNvPr>
            <p:cNvCxnSpPr>
              <a:stCxn id="38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40771F13-FCCE-FEED-7BB5-58CA0332F359}"/>
                </a:ext>
              </a:extLst>
            </p:cNvPr>
            <p:cNvCxnSpPr>
              <a:cxnSpLocks/>
              <a:stCxn id="39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CE6156-BDF2-3FC7-0204-8FEC7554E778}"/>
                </a:ext>
              </a:extLst>
            </p:cNvPr>
            <p:cNvCxnSpPr>
              <a:cxnSpLocks/>
              <a:stCxn id="38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33C154BE-6FE9-E459-E795-64FA50A5797D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FEA9975C-9C7A-9364-D328-07CBE861FA6F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6103515A-8DFD-7D3C-0030-DA529A995D5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5EEB1DAA-9069-43B0-467C-B251A0736D17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D49F7D6C-4BCA-AE6D-8C11-B9373A2CBE9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542FE6C7-5F8A-D3AB-1582-25739127A5D2}"/>
                </a:ext>
              </a:extLst>
            </p:cNvPr>
            <p:cNvCxnSpPr>
              <a:cxnSpLocks/>
              <a:stCxn id="41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35FE7192-C5BB-4BB1-4E62-E472D6D2BC9B}"/>
                </a:ext>
              </a:extLst>
            </p:cNvPr>
            <p:cNvCxnSpPr>
              <a:cxnSpLocks/>
              <a:stCxn id="41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D29DBBFA-6892-59D1-2E4D-0E87C278909A}"/>
                </a:ext>
              </a:extLst>
            </p:cNvPr>
            <p:cNvCxnSpPr>
              <a:cxnSpLocks/>
              <a:endCxn id="38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614C0305-8B01-7F96-D4C6-CDABCE2FD005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9531EC4-EAE4-BCDD-AD17-A174CFD5DC92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52DA706A-C965-A8D1-9CCA-67EAC1E7CC48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6E52AB22-7457-A894-2937-542874CF5535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0834D2C6-F728-3926-0869-1CE917A5B446}"/>
                </a:ext>
              </a:extLst>
            </p:cNvPr>
            <p:cNvCxnSpPr>
              <a:cxnSpLocks/>
              <a:stCxn id="40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id="{F607A965-BA94-3B7A-AE29-B997589E626A}"/>
              </a:ext>
            </a:extLst>
          </p:cNvPr>
          <p:cNvSpPr/>
          <p:nvPr/>
        </p:nvSpPr>
        <p:spPr>
          <a:xfrm rot="16200000">
            <a:off x="10114066" y="4310204"/>
            <a:ext cx="2133739" cy="4149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Output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E237801-F403-4B15-34CE-DB071E67B66A}"/>
              </a:ext>
            </a:extLst>
          </p:cNvPr>
          <p:cNvSpPr/>
          <p:nvPr/>
        </p:nvSpPr>
        <p:spPr>
          <a:xfrm rot="16200000">
            <a:off x="5594722" y="4310205"/>
            <a:ext cx="2133742" cy="4149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Input</a:t>
            </a:r>
          </a:p>
        </p:txBody>
      </p: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ADB43877-8B48-A602-6EBB-7CCCFEA6254E}"/>
              </a:ext>
            </a:extLst>
          </p:cNvPr>
          <p:cNvCxnSpPr>
            <a:cxnSpLocks/>
            <a:stCxn id="58" idx="3"/>
            <a:endCxn id="7" idx="2"/>
          </p:cNvCxnSpPr>
          <p:nvPr/>
        </p:nvCxnSpPr>
        <p:spPr>
          <a:xfrm flipH="1" flipV="1">
            <a:off x="11175189" y="3043462"/>
            <a:ext cx="5747" cy="407352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Connector: Elbow 276">
            <a:extLst>
              <a:ext uri="{FF2B5EF4-FFF2-40B4-BE49-F238E27FC236}">
                <a16:creationId xmlns:a16="http://schemas.microsoft.com/office/drawing/2014/main" id="{CA087548-3C03-6BB4-6784-0E927AEED638}"/>
              </a:ext>
            </a:extLst>
          </p:cNvPr>
          <p:cNvCxnSpPr>
            <a:cxnSpLocks/>
            <a:stCxn id="5" idx="2"/>
            <a:endCxn id="59" idx="0"/>
          </p:cNvCxnSpPr>
          <p:nvPr/>
        </p:nvCxnSpPr>
        <p:spPr>
          <a:xfrm rot="16200000" flipH="1">
            <a:off x="4850602" y="2914173"/>
            <a:ext cx="1495120" cy="1711904"/>
          </a:xfrm>
          <a:prstGeom prst="bentConnector2">
            <a:avLst/>
          </a:prstGeom>
          <a:ln w="38100">
            <a:solidFill>
              <a:schemeClr val="bg2">
                <a:lumMod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or: Elbow 5">
            <a:extLst>
              <a:ext uri="{FF2B5EF4-FFF2-40B4-BE49-F238E27FC236}">
                <a16:creationId xmlns:a16="http://schemas.microsoft.com/office/drawing/2014/main" id="{02A72256-3D7C-7271-82A8-8469DA1BFC10}"/>
              </a:ext>
            </a:extLst>
          </p:cNvPr>
          <p:cNvCxnSpPr>
            <a:cxnSpLocks/>
            <a:endCxn id="59" idx="3"/>
          </p:cNvCxnSpPr>
          <p:nvPr/>
        </p:nvCxnSpPr>
        <p:spPr>
          <a:xfrm rot="10800000" flipV="1">
            <a:off x="6661595" y="2357850"/>
            <a:ext cx="2317169" cy="1092963"/>
          </a:xfrm>
          <a:prstGeom prst="bentConnector2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9380681D-2E3C-45AA-2EFC-549FD88ADAE5}"/>
              </a:ext>
            </a:extLst>
          </p:cNvPr>
          <p:cNvSpPr/>
          <p:nvPr/>
        </p:nvSpPr>
        <p:spPr>
          <a:xfrm>
            <a:off x="3678762" y="5584560"/>
            <a:ext cx="2126895" cy="38182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Noise-level: 1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5AE2446F-1B67-E057-AD2B-707361C43F5D}"/>
              </a:ext>
            </a:extLst>
          </p:cNvPr>
          <p:cNvCxnSpPr>
            <a:cxnSpLocks/>
            <a:stCxn id="4" idx="3"/>
            <a:endCxn id="59" idx="1"/>
          </p:cNvCxnSpPr>
          <p:nvPr/>
        </p:nvCxnSpPr>
        <p:spPr>
          <a:xfrm flipV="1">
            <a:off x="5805657" y="5584556"/>
            <a:ext cx="855937" cy="190918"/>
          </a:xfrm>
          <a:prstGeom prst="bentConnector2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615745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FF3334-80CD-7915-4AED-C6784DC1AC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59">
            <a:extLst>
              <a:ext uri="{FF2B5EF4-FFF2-40B4-BE49-F238E27FC236}">
                <a16:creationId xmlns:a16="http://schemas.microsoft.com/office/drawing/2014/main" id="{3886DBEC-7D3E-19B8-C7D9-9A9A79EECE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8763" y="1672051"/>
            <a:ext cx="1371600" cy="13716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BE37A068-2143-2997-E2EF-1ED110F969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8137" y="1667351"/>
            <a:ext cx="1371600" cy="13716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6317915-EA5B-0422-4B02-51668B4CB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does it work?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988FA9-BA2E-3131-8577-2756C3EF64A9}"/>
              </a:ext>
            </a:extLst>
          </p:cNvPr>
          <p:cNvSpPr txBox="1">
            <a:spLocks/>
          </p:cNvSpPr>
          <p:nvPr/>
        </p:nvSpPr>
        <p:spPr>
          <a:xfrm>
            <a:off x="3678762" y="1683737"/>
            <a:ext cx="2126895" cy="13388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7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cat’s fur is black and white.</a:t>
            </a:r>
            <a:endParaRPr 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39807A4-9745-F169-9900-CE2558FEC288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7823608" y="2913031"/>
            <a:ext cx="2133744" cy="3209311"/>
            <a:chOff x="7715165" y="1693760"/>
            <a:chExt cx="2554941" cy="3842824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AB15EA8-4100-A259-6D85-D8AD41C1F4E5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4BFD735-582B-F32D-AFE0-103F36184B63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6B65EE5B-D904-AB97-2327-F82185230143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B697D5D-42A8-456A-8BC8-AC0F2EDDFF2B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2476D4A2-86F7-4B14-BED8-D8EF84322335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59BA6354-82DA-291F-1DC2-BBAB6791AF9E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134075D5-6D02-DCD3-D452-2C4775D6B7EA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81CCBE5-2426-4964-62E9-63114EE098F0}"/>
                </a:ext>
              </a:extLst>
            </p:cNvPr>
            <p:cNvCxnSpPr>
              <a:stCxn id="15" idx="6"/>
              <a:endCxn id="19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CB1C758-3CD1-9632-496F-F1F4E7B9193B}"/>
                </a:ext>
              </a:extLst>
            </p:cNvPr>
            <p:cNvCxnSpPr>
              <a:cxnSpLocks/>
              <a:stCxn id="16" idx="6"/>
              <a:endCxn id="19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801007C-C9B4-CF73-93FB-5ABB3422DBEF}"/>
                </a:ext>
              </a:extLst>
            </p:cNvPr>
            <p:cNvCxnSpPr>
              <a:cxnSpLocks/>
              <a:stCxn id="15" idx="6"/>
              <a:endCxn id="20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035416A6-115F-087B-D728-03C8421677F3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04957DB9-2DAD-4D01-4E2E-FFEA94756707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B9E2F89-AA73-4098-FFBC-3B2A43872CF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1219317-C093-5C23-4996-94A2F10B15B3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288D3A8-691C-6B20-5C79-6BA55509A19B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9F2052B-A99C-15E7-3358-CF20C5AB4255}"/>
                </a:ext>
              </a:extLst>
            </p:cNvPr>
            <p:cNvCxnSpPr>
              <a:cxnSpLocks/>
              <a:stCxn id="18" idx="6"/>
              <a:endCxn id="20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C487BB7-70F9-6EB0-DFA5-5094D86B0863}"/>
                </a:ext>
              </a:extLst>
            </p:cNvPr>
            <p:cNvCxnSpPr>
              <a:cxnSpLocks/>
              <a:stCxn id="18" idx="6"/>
              <a:endCxn id="19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EFC99121-BAF0-3E41-5C91-0947D2C6A226}"/>
                </a:ext>
              </a:extLst>
            </p:cNvPr>
            <p:cNvCxnSpPr>
              <a:cxnSpLocks/>
              <a:stCxn id="21" idx="2"/>
              <a:endCxn id="15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3BD95D4D-C529-11EB-FF8E-DFB9029B2BB2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5F854476-A9EF-F756-EBBB-225C03888F08}"/>
                </a:ext>
              </a:extLst>
            </p:cNvPr>
            <p:cNvCxnSpPr>
              <a:cxnSpLocks/>
              <a:stCxn id="33" idx="6"/>
              <a:endCxn id="19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DC6B7647-1A84-9AD9-8303-DC6CEF802266}"/>
                </a:ext>
              </a:extLst>
            </p:cNvPr>
            <p:cNvCxnSpPr>
              <a:cxnSpLocks/>
              <a:stCxn id="33" idx="6"/>
              <a:endCxn id="20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F7238E14-D890-BFD4-AF4D-57B3F75EC531}"/>
                </a:ext>
              </a:extLst>
            </p:cNvPr>
            <p:cNvCxnSpPr>
              <a:cxnSpLocks/>
              <a:stCxn id="33" idx="6"/>
              <a:endCxn id="21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5CE24B-69D5-F9FC-EEE0-160875FC37E5}"/>
                </a:ext>
              </a:extLst>
            </p:cNvPr>
            <p:cNvCxnSpPr>
              <a:cxnSpLocks/>
              <a:stCxn id="17" idx="6"/>
              <a:endCxn id="19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3829912B-5EB6-B162-E518-33CD7676F7AF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2E071DA4-CF96-1F51-E49D-A5DA0A8A303B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1D07FF6D-CBA6-7427-931E-FEAAAF7744D2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C2A782AC-5368-0529-2088-8A563BF3E673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9BF7D4F9-0205-A124-C9FB-1DBE50E65617}"/>
                </a:ext>
              </a:extLst>
            </p:cNvPr>
            <p:cNvCxnSpPr>
              <a:stCxn id="38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07E61BB-D348-A246-D354-BE29425A3C15}"/>
                </a:ext>
              </a:extLst>
            </p:cNvPr>
            <p:cNvCxnSpPr>
              <a:cxnSpLocks/>
              <a:stCxn id="39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A969917B-DD89-56F4-031F-CDDEAA4F6F58}"/>
                </a:ext>
              </a:extLst>
            </p:cNvPr>
            <p:cNvCxnSpPr>
              <a:cxnSpLocks/>
              <a:stCxn id="38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8EEBB381-59A5-E8BC-92C8-2051556BD236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5C69C0A-CF69-DCFA-8429-514DF7F8495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8DC8A065-D344-C22E-57A4-FE46CDC1394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8A2DD33C-6825-9CC4-D790-71856917BDA2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B6EE3270-E62A-5722-ED45-25C0EAF8225B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C1ECC058-F4C6-342A-505F-7248CEFA8178}"/>
                </a:ext>
              </a:extLst>
            </p:cNvPr>
            <p:cNvCxnSpPr>
              <a:cxnSpLocks/>
              <a:stCxn id="41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3EC4BB18-458C-6FC7-53A0-47AE89309D84}"/>
                </a:ext>
              </a:extLst>
            </p:cNvPr>
            <p:cNvCxnSpPr>
              <a:cxnSpLocks/>
              <a:stCxn id="41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BFF70EF6-2B22-9DCC-2F0A-382D5C63680B}"/>
                </a:ext>
              </a:extLst>
            </p:cNvPr>
            <p:cNvCxnSpPr>
              <a:cxnSpLocks/>
              <a:endCxn id="38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17B3C994-7F32-3D30-27F3-E00B7A40C888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AE357DE-08E3-E88F-5E2A-B35D19D9A4B2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F77B1EB9-1DE5-0D52-48FE-457A4865F01D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D946AC51-C6DE-A7FB-8B8E-4358F1927290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1CC8D75E-B666-4E31-953F-BF5E3FC714E0}"/>
                </a:ext>
              </a:extLst>
            </p:cNvPr>
            <p:cNvCxnSpPr>
              <a:cxnSpLocks/>
              <a:stCxn id="40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id="{1D101648-D622-A7FB-1F56-A11518E0C443}"/>
              </a:ext>
            </a:extLst>
          </p:cNvPr>
          <p:cNvSpPr/>
          <p:nvPr/>
        </p:nvSpPr>
        <p:spPr>
          <a:xfrm rot="16200000">
            <a:off x="10114066" y="4310204"/>
            <a:ext cx="2133739" cy="4149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Output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1C8617DE-D56F-C932-C287-818F64BCBEB9}"/>
              </a:ext>
            </a:extLst>
          </p:cNvPr>
          <p:cNvSpPr/>
          <p:nvPr/>
        </p:nvSpPr>
        <p:spPr>
          <a:xfrm rot="16200000">
            <a:off x="5594722" y="4310205"/>
            <a:ext cx="2133742" cy="4149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Input</a:t>
            </a:r>
          </a:p>
        </p:txBody>
      </p:sp>
      <p:cxnSp>
        <p:nvCxnSpPr>
          <p:cNvPr id="277" name="Connector: Elbow 276">
            <a:extLst>
              <a:ext uri="{FF2B5EF4-FFF2-40B4-BE49-F238E27FC236}">
                <a16:creationId xmlns:a16="http://schemas.microsoft.com/office/drawing/2014/main" id="{8E71B38B-0469-D2D4-3352-7EBF057A1779}"/>
              </a:ext>
            </a:extLst>
          </p:cNvPr>
          <p:cNvCxnSpPr>
            <a:cxnSpLocks/>
            <a:stCxn id="5" idx="2"/>
            <a:endCxn id="59" idx="0"/>
          </p:cNvCxnSpPr>
          <p:nvPr/>
        </p:nvCxnSpPr>
        <p:spPr>
          <a:xfrm rot="16200000" flipH="1">
            <a:off x="4850602" y="2914173"/>
            <a:ext cx="1495120" cy="1711904"/>
          </a:xfrm>
          <a:prstGeom prst="bentConnector2">
            <a:avLst/>
          </a:prstGeom>
          <a:ln w="38100">
            <a:solidFill>
              <a:schemeClr val="bg2">
                <a:lumMod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or: Elbow 3">
            <a:extLst>
              <a:ext uri="{FF2B5EF4-FFF2-40B4-BE49-F238E27FC236}">
                <a16:creationId xmlns:a16="http://schemas.microsoft.com/office/drawing/2014/main" id="{322153CD-4428-EE40-2507-23BBE88FF05E}"/>
              </a:ext>
            </a:extLst>
          </p:cNvPr>
          <p:cNvCxnSpPr>
            <a:cxnSpLocks/>
          </p:cNvCxnSpPr>
          <p:nvPr/>
        </p:nvCxnSpPr>
        <p:spPr>
          <a:xfrm rot="10800000" flipV="1">
            <a:off x="6661599" y="2357850"/>
            <a:ext cx="808077" cy="1092959"/>
          </a:xfrm>
          <a:prstGeom prst="bentConnector2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or: Elbow 5">
            <a:extLst>
              <a:ext uri="{FF2B5EF4-FFF2-40B4-BE49-F238E27FC236}">
                <a16:creationId xmlns:a16="http://schemas.microsoft.com/office/drawing/2014/main" id="{B57EB165-480C-2CAB-B3F6-E168AFB996B1}"/>
              </a:ext>
            </a:extLst>
          </p:cNvPr>
          <p:cNvCxnSpPr>
            <a:cxnSpLocks/>
            <a:stCxn id="58" idx="3"/>
          </p:cNvCxnSpPr>
          <p:nvPr/>
        </p:nvCxnSpPr>
        <p:spPr>
          <a:xfrm rot="16200000" flipV="1">
            <a:off x="10219169" y="2489046"/>
            <a:ext cx="1092963" cy="830573"/>
          </a:xfrm>
          <a:prstGeom prst="bentConnector2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0029C26-8129-E357-A0B7-51C56E48DD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2658424" cy="4550036"/>
          </a:xfrm>
        </p:spPr>
        <p:txBody>
          <a:bodyPr>
            <a:normAutofit/>
          </a:bodyPr>
          <a:lstStyle/>
          <a:p>
            <a:r>
              <a:rPr lang="de-DE" sz="2400" dirty="0"/>
              <a:t>Train a U-Net on </a:t>
            </a:r>
            <a:r>
              <a:rPr lang="de-DE" sz="2400" dirty="0" err="1"/>
              <a:t>data</a:t>
            </a:r>
            <a:r>
              <a:rPr lang="de-DE" sz="2400" dirty="0"/>
              <a:t>: </a:t>
            </a:r>
            <a:r>
              <a:rPr lang="de-DE" sz="2400" dirty="0" err="1"/>
              <a:t>image</a:t>
            </a:r>
            <a:r>
              <a:rPr lang="de-DE" sz="2400" dirty="0"/>
              <a:t> + </a:t>
            </a:r>
            <a:r>
              <a:rPr lang="de-DE" sz="2400" dirty="0" err="1"/>
              <a:t>noisy</a:t>
            </a:r>
            <a:r>
              <a:rPr lang="de-DE" sz="2400" dirty="0"/>
              <a:t> </a:t>
            </a:r>
            <a:r>
              <a:rPr lang="de-DE" sz="2400" dirty="0" err="1"/>
              <a:t>image</a:t>
            </a:r>
            <a:r>
              <a:rPr lang="de-DE" sz="2400" dirty="0"/>
              <a:t> + </a:t>
            </a:r>
            <a:r>
              <a:rPr lang="de-DE" sz="2400" dirty="0" err="1"/>
              <a:t>description</a:t>
            </a:r>
            <a:r>
              <a:rPr lang="de-DE" sz="2400" dirty="0"/>
              <a:t> + </a:t>
            </a:r>
            <a:r>
              <a:rPr lang="de-DE" sz="2400" dirty="0" err="1"/>
              <a:t>noise</a:t>
            </a:r>
            <a:r>
              <a:rPr lang="de-DE" sz="2400" dirty="0"/>
              <a:t>-level</a:t>
            </a:r>
            <a:endParaRPr lang="en-US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907DF67-CFA2-3D3E-83C2-1ABD17EF095D}"/>
              </a:ext>
            </a:extLst>
          </p:cNvPr>
          <p:cNvSpPr/>
          <p:nvPr/>
        </p:nvSpPr>
        <p:spPr>
          <a:xfrm>
            <a:off x="3678762" y="5584560"/>
            <a:ext cx="2126895" cy="38182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Noise-level: </a:t>
            </a:r>
            <a:r>
              <a:rPr lang="de-DE" dirty="0">
                <a:solidFill>
                  <a:srgbClr val="FF0000"/>
                </a:solidFill>
              </a:rPr>
              <a:t>2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95FCF047-F53A-A687-AECD-3D1BE6CB074C}"/>
              </a:ext>
            </a:extLst>
          </p:cNvPr>
          <p:cNvCxnSpPr>
            <a:cxnSpLocks/>
            <a:stCxn id="10" idx="3"/>
          </p:cNvCxnSpPr>
          <p:nvPr/>
        </p:nvCxnSpPr>
        <p:spPr>
          <a:xfrm flipV="1">
            <a:off x="5805657" y="5584556"/>
            <a:ext cx="855937" cy="190918"/>
          </a:xfrm>
          <a:prstGeom prst="bentConnector2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993720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98080A-64A5-D061-8801-33AB82CB33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A16242E-9701-94EC-B05E-3A7BE3F0E6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8137" y="1667351"/>
            <a:ext cx="1371600" cy="1371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1AD24A5-938B-C1AE-994F-433FA627BF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6963" y="1672051"/>
            <a:ext cx="1377373" cy="13714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3BABE9-DC74-472F-CC9E-123C4FEA9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does it work?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2E6BF9-4765-3A36-9C2C-02967B468235}"/>
              </a:ext>
            </a:extLst>
          </p:cNvPr>
          <p:cNvSpPr txBox="1">
            <a:spLocks/>
          </p:cNvSpPr>
          <p:nvPr/>
        </p:nvSpPr>
        <p:spPr>
          <a:xfrm>
            <a:off x="3678762" y="1683737"/>
            <a:ext cx="2126895" cy="13388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7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cat’s fur is black and white.</a:t>
            </a:r>
            <a:endParaRPr 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981A5E4-2BB2-3994-524C-AF557D6426A2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7823608" y="2913031"/>
            <a:ext cx="2133744" cy="3209311"/>
            <a:chOff x="7715165" y="1693760"/>
            <a:chExt cx="2554941" cy="3842824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A132548-F9EE-3180-1695-B99F9A404338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7F19FB4-B503-C2BA-274C-DC7ACB675D8C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6671274-49D7-45E2-1435-7C354F4885EB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07C6C07B-8D22-B822-04C7-D0D6C790F157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05D9EB47-D3E1-AD0C-4431-CC9B2230BB1E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0601F36-AFC7-2A49-FB8D-1937746B6A8D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AB1E6DC5-C60E-17FA-30C4-108E425BAAE1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93E01C5-333F-156B-CB97-72CFD0046968}"/>
                </a:ext>
              </a:extLst>
            </p:cNvPr>
            <p:cNvCxnSpPr>
              <a:stCxn id="15" idx="6"/>
              <a:endCxn id="19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C91B3474-34E1-3B1D-6323-7F59F4F5256D}"/>
                </a:ext>
              </a:extLst>
            </p:cNvPr>
            <p:cNvCxnSpPr>
              <a:cxnSpLocks/>
              <a:stCxn id="16" idx="6"/>
              <a:endCxn id="19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2DA1FCE4-C8E6-7987-8270-0C97EA65AF4D}"/>
                </a:ext>
              </a:extLst>
            </p:cNvPr>
            <p:cNvCxnSpPr>
              <a:cxnSpLocks/>
              <a:stCxn id="15" idx="6"/>
              <a:endCxn id="20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901F0214-2B79-C75C-F9C5-C5622A90A7F7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9E8BB4D9-6BF8-EF4D-207A-D76A120EC541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747A1F70-EC21-4E70-4A6F-D3C5409C750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E6DFB50-C911-5CF8-413B-ADC067A324D1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23F6325-7DD4-B6A5-9F01-19D85C007078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1B82348-610C-8B54-89C4-DA120848F3A0}"/>
                </a:ext>
              </a:extLst>
            </p:cNvPr>
            <p:cNvCxnSpPr>
              <a:cxnSpLocks/>
              <a:stCxn id="18" idx="6"/>
              <a:endCxn id="20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3F3B207-A02B-F4D5-C20F-0597FAFFAC50}"/>
                </a:ext>
              </a:extLst>
            </p:cNvPr>
            <p:cNvCxnSpPr>
              <a:cxnSpLocks/>
              <a:stCxn id="18" idx="6"/>
              <a:endCxn id="19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06B33BEE-41F6-34EE-CE45-37B529667DBC}"/>
                </a:ext>
              </a:extLst>
            </p:cNvPr>
            <p:cNvCxnSpPr>
              <a:cxnSpLocks/>
              <a:stCxn id="21" idx="2"/>
              <a:endCxn id="15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38EB39A1-9A9E-9FAA-A835-7A7F357BB8DA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51B3916E-AB61-3530-569A-D4442561F198}"/>
                </a:ext>
              </a:extLst>
            </p:cNvPr>
            <p:cNvCxnSpPr>
              <a:cxnSpLocks/>
              <a:stCxn id="33" idx="6"/>
              <a:endCxn id="19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85B5959-599B-D61C-8927-16ED7491A62C}"/>
                </a:ext>
              </a:extLst>
            </p:cNvPr>
            <p:cNvCxnSpPr>
              <a:cxnSpLocks/>
              <a:stCxn id="33" idx="6"/>
              <a:endCxn id="20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A312CF96-506F-D1F1-46A8-E8A070A1CE9B}"/>
                </a:ext>
              </a:extLst>
            </p:cNvPr>
            <p:cNvCxnSpPr>
              <a:cxnSpLocks/>
              <a:stCxn id="33" idx="6"/>
              <a:endCxn id="21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168C2F31-A971-CABB-10AD-348E8FDC576F}"/>
                </a:ext>
              </a:extLst>
            </p:cNvPr>
            <p:cNvCxnSpPr>
              <a:cxnSpLocks/>
              <a:stCxn id="17" idx="6"/>
              <a:endCxn id="19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9061E7B7-E2EF-3804-C61B-9CC87E70533A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BA7409B6-26E1-2287-E703-E443C76D3BC2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AF2F19AF-22EE-4796-B38E-09747BB9E2EF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4D12AF96-D630-92C1-9608-6CC3ABE620D8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59F8C2F2-0336-477A-56D1-322AA121F553}"/>
                </a:ext>
              </a:extLst>
            </p:cNvPr>
            <p:cNvCxnSpPr>
              <a:stCxn id="38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FA78342-B742-7625-B3C8-9C7D47B8682A}"/>
                </a:ext>
              </a:extLst>
            </p:cNvPr>
            <p:cNvCxnSpPr>
              <a:cxnSpLocks/>
              <a:stCxn id="39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729C88DF-E2F9-29CF-074B-A1876C3E7676}"/>
                </a:ext>
              </a:extLst>
            </p:cNvPr>
            <p:cNvCxnSpPr>
              <a:cxnSpLocks/>
              <a:stCxn id="38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8DB6C98-A334-601C-9A5C-5D6530662122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3B016F15-FA29-5890-220A-05811FB9380A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B3BC01E5-004C-BB36-B2A7-EEEF03E17BE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F39F32EC-F4BE-E23A-CA48-1F6F2C08C2B6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979857A7-8E03-E7BD-5E8F-46DD2FA80F26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D457E718-F328-4717-1516-63590664DE8F}"/>
                </a:ext>
              </a:extLst>
            </p:cNvPr>
            <p:cNvCxnSpPr>
              <a:cxnSpLocks/>
              <a:stCxn id="41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B152353A-9749-89FD-A045-BAC114CE5844}"/>
                </a:ext>
              </a:extLst>
            </p:cNvPr>
            <p:cNvCxnSpPr>
              <a:cxnSpLocks/>
              <a:stCxn id="41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BAFD05D7-1746-39E2-4377-BD4FC45E7546}"/>
                </a:ext>
              </a:extLst>
            </p:cNvPr>
            <p:cNvCxnSpPr>
              <a:cxnSpLocks/>
              <a:endCxn id="38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9080F54B-F7CA-76CE-F8F0-077ED90AAD42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F7B8B8C3-2FBE-45CE-3E9A-8521F0ABAEE6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08A80AF-6B92-4B5D-71D9-FB0A49C69818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58F43788-1EAA-5303-3F8F-DBF60981DE7A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A875682E-6110-4727-62D8-8F32222198D4}"/>
                </a:ext>
              </a:extLst>
            </p:cNvPr>
            <p:cNvCxnSpPr>
              <a:cxnSpLocks/>
              <a:stCxn id="40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id="{D9C978B8-C5CC-718A-5C75-0E7E4817C83B}"/>
              </a:ext>
            </a:extLst>
          </p:cNvPr>
          <p:cNvSpPr/>
          <p:nvPr/>
        </p:nvSpPr>
        <p:spPr>
          <a:xfrm rot="16200000">
            <a:off x="10114066" y="4310204"/>
            <a:ext cx="2133739" cy="4149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Output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27E63A6-4347-70D9-8900-15A651F82785}"/>
              </a:ext>
            </a:extLst>
          </p:cNvPr>
          <p:cNvSpPr/>
          <p:nvPr/>
        </p:nvSpPr>
        <p:spPr>
          <a:xfrm rot="16200000">
            <a:off x="5594722" y="4310205"/>
            <a:ext cx="2133742" cy="4149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Input</a:t>
            </a:r>
          </a:p>
        </p:txBody>
      </p: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1F4226F6-F6AE-3613-812D-3FD2CCDCDA43}"/>
              </a:ext>
            </a:extLst>
          </p:cNvPr>
          <p:cNvCxnSpPr>
            <a:cxnSpLocks/>
            <a:endCxn id="59" idx="3"/>
          </p:cNvCxnSpPr>
          <p:nvPr/>
        </p:nvCxnSpPr>
        <p:spPr>
          <a:xfrm flipH="1">
            <a:off x="6661594" y="3043651"/>
            <a:ext cx="4753" cy="407163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Connector: Elbow 276">
            <a:extLst>
              <a:ext uri="{FF2B5EF4-FFF2-40B4-BE49-F238E27FC236}">
                <a16:creationId xmlns:a16="http://schemas.microsoft.com/office/drawing/2014/main" id="{F7ACAFDD-6A16-7DE5-66A5-F06D897939C9}"/>
              </a:ext>
            </a:extLst>
          </p:cNvPr>
          <p:cNvCxnSpPr>
            <a:cxnSpLocks/>
            <a:stCxn id="5" idx="2"/>
            <a:endCxn id="59" idx="0"/>
          </p:cNvCxnSpPr>
          <p:nvPr/>
        </p:nvCxnSpPr>
        <p:spPr>
          <a:xfrm rot="16200000" flipH="1">
            <a:off x="4850602" y="2914173"/>
            <a:ext cx="1495120" cy="1711904"/>
          </a:xfrm>
          <a:prstGeom prst="bentConnector2">
            <a:avLst/>
          </a:prstGeom>
          <a:ln w="38100">
            <a:solidFill>
              <a:schemeClr val="bg2">
                <a:lumMod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or: Elbow 3">
            <a:extLst>
              <a:ext uri="{FF2B5EF4-FFF2-40B4-BE49-F238E27FC236}">
                <a16:creationId xmlns:a16="http://schemas.microsoft.com/office/drawing/2014/main" id="{405A940E-B843-AD2B-1717-1FBD40DF0F14}"/>
              </a:ext>
            </a:extLst>
          </p:cNvPr>
          <p:cNvCxnSpPr>
            <a:cxnSpLocks/>
            <a:stCxn id="58" idx="3"/>
          </p:cNvCxnSpPr>
          <p:nvPr/>
        </p:nvCxnSpPr>
        <p:spPr>
          <a:xfrm rot="16200000" flipV="1">
            <a:off x="9464625" y="1734502"/>
            <a:ext cx="1092963" cy="2339661"/>
          </a:xfrm>
          <a:prstGeom prst="bentConnector2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9502EB4-B78E-600B-E68F-4711FE4D252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2658424" cy="4550036"/>
          </a:xfrm>
        </p:spPr>
        <p:txBody>
          <a:bodyPr>
            <a:normAutofit/>
          </a:bodyPr>
          <a:lstStyle/>
          <a:p>
            <a:r>
              <a:rPr lang="de-DE" sz="2400" dirty="0"/>
              <a:t>Train a U-Net on </a:t>
            </a:r>
            <a:r>
              <a:rPr lang="de-DE" sz="2400" dirty="0" err="1"/>
              <a:t>data</a:t>
            </a:r>
            <a:r>
              <a:rPr lang="de-DE" sz="2400" dirty="0"/>
              <a:t>: </a:t>
            </a:r>
            <a:r>
              <a:rPr lang="de-DE" sz="2400" dirty="0" err="1"/>
              <a:t>image</a:t>
            </a:r>
            <a:r>
              <a:rPr lang="de-DE" sz="2400" dirty="0"/>
              <a:t> + </a:t>
            </a:r>
            <a:r>
              <a:rPr lang="de-DE" sz="2400" dirty="0" err="1"/>
              <a:t>noisy</a:t>
            </a:r>
            <a:r>
              <a:rPr lang="de-DE" sz="2400" dirty="0"/>
              <a:t> </a:t>
            </a:r>
            <a:r>
              <a:rPr lang="de-DE" sz="2400" dirty="0" err="1"/>
              <a:t>image</a:t>
            </a:r>
            <a:r>
              <a:rPr lang="de-DE" sz="2400" dirty="0"/>
              <a:t> + </a:t>
            </a:r>
            <a:r>
              <a:rPr lang="de-DE" sz="2400" dirty="0" err="1"/>
              <a:t>description</a:t>
            </a:r>
            <a:r>
              <a:rPr lang="de-DE" sz="2400" dirty="0"/>
              <a:t> + </a:t>
            </a:r>
            <a:r>
              <a:rPr lang="de-DE" sz="2400" dirty="0" err="1"/>
              <a:t>noise</a:t>
            </a:r>
            <a:r>
              <a:rPr lang="de-DE" sz="2400" dirty="0"/>
              <a:t>-level</a:t>
            </a:r>
            <a:endParaRPr lang="en-US" sz="24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46604B-DD53-F9D7-194C-E5F5393CDF22}"/>
              </a:ext>
            </a:extLst>
          </p:cNvPr>
          <p:cNvSpPr/>
          <p:nvPr/>
        </p:nvSpPr>
        <p:spPr>
          <a:xfrm>
            <a:off x="3678762" y="5584560"/>
            <a:ext cx="2126895" cy="38182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Noise-level: </a:t>
            </a:r>
            <a:r>
              <a:rPr lang="de-DE" dirty="0">
                <a:solidFill>
                  <a:srgbClr val="FF0000"/>
                </a:solidFill>
              </a:rPr>
              <a:t>3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5AD1344B-E096-919B-ED67-015763DA72B6}"/>
              </a:ext>
            </a:extLst>
          </p:cNvPr>
          <p:cNvCxnSpPr>
            <a:cxnSpLocks/>
            <a:stCxn id="9" idx="3"/>
          </p:cNvCxnSpPr>
          <p:nvPr/>
        </p:nvCxnSpPr>
        <p:spPr>
          <a:xfrm flipV="1">
            <a:off x="5805657" y="5584556"/>
            <a:ext cx="855937" cy="190918"/>
          </a:xfrm>
          <a:prstGeom prst="bentConnector2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798810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2162D4F-0EBA-873A-92C6-E29053A3B0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8763" y="1672051"/>
            <a:ext cx="1371600" cy="13716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38C82F-2B8E-786D-0131-77ABB48DA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does it work?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4B8764-9075-50DF-E1DE-A9951DF25CBE}"/>
              </a:ext>
            </a:extLst>
          </p:cNvPr>
          <p:cNvSpPr txBox="1">
            <a:spLocks/>
          </p:cNvSpPr>
          <p:nvPr/>
        </p:nvSpPr>
        <p:spPr>
          <a:xfrm>
            <a:off x="3678762" y="1683737"/>
            <a:ext cx="2126895" cy="13388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7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cat’s fur is black and white.</a:t>
            </a:r>
            <a:endParaRPr 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639E865-706C-819F-B66F-1BD6E43D9F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9389" y="1671862"/>
            <a:ext cx="1371600" cy="1371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94B4A1E-644C-F0DC-5994-01E8F32052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8137" y="1667351"/>
            <a:ext cx="1371600" cy="13716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CEE3440A-A09B-4638-1FCB-242B8399C364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7823608" y="2913031"/>
            <a:ext cx="2133744" cy="3209311"/>
            <a:chOff x="7715165" y="1693760"/>
            <a:chExt cx="2554941" cy="3842824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D91E0C04-561D-3E57-256A-721A5DD2DF15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63CE77A2-3A94-4C2F-314A-437793DFC24F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FECBDFF-4B75-CB0A-543F-A7CBE25A746F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2153557-4F80-59B4-F805-127952AC3A35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A35827-747C-9F2D-161D-E018062914E0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F1929326-A1E6-C5E4-2ED9-EB5A762C919F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A7429EB9-4F51-BFE8-5680-37A3CD8ED430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6F22FD8-4BFA-2FFB-F14B-332189D557E2}"/>
                </a:ext>
              </a:extLst>
            </p:cNvPr>
            <p:cNvCxnSpPr>
              <a:stCxn id="15" idx="6"/>
              <a:endCxn id="19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60B025A-9051-4780-DA3D-BAC97040D4BD}"/>
                </a:ext>
              </a:extLst>
            </p:cNvPr>
            <p:cNvCxnSpPr>
              <a:cxnSpLocks/>
              <a:stCxn id="16" idx="6"/>
              <a:endCxn id="19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7D567C64-5D0F-0563-FD88-83CFA8882C87}"/>
                </a:ext>
              </a:extLst>
            </p:cNvPr>
            <p:cNvCxnSpPr>
              <a:cxnSpLocks/>
              <a:stCxn id="15" idx="6"/>
              <a:endCxn id="20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EB6B762-785F-3277-8BCE-A002A365E7BF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289F5DCA-6B9F-4C74-1164-B0CF51F8CFA2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2760102-14D6-DEB4-71E0-AB5919FBFE3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B4771DD-E199-6B7E-AA2D-82AA960ED6D6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576797BA-7619-46F3-6C83-2E1823D244CE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9F8C9AA-0808-D83B-692C-E6AC0D7E5385}"/>
                </a:ext>
              </a:extLst>
            </p:cNvPr>
            <p:cNvCxnSpPr>
              <a:cxnSpLocks/>
              <a:stCxn id="18" idx="6"/>
              <a:endCxn id="20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C907C69-BABD-29BD-F427-AD0509BEE1C4}"/>
                </a:ext>
              </a:extLst>
            </p:cNvPr>
            <p:cNvCxnSpPr>
              <a:cxnSpLocks/>
              <a:stCxn id="18" idx="6"/>
              <a:endCxn id="19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676BA8CB-ADED-1D41-8432-810D71973218}"/>
                </a:ext>
              </a:extLst>
            </p:cNvPr>
            <p:cNvCxnSpPr>
              <a:cxnSpLocks/>
              <a:stCxn id="21" idx="2"/>
              <a:endCxn id="15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80D8CDA0-A1FE-F287-E5CF-30D74B4EF117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B06FB35-51D7-2110-7E1A-3C3B955F526E}"/>
                </a:ext>
              </a:extLst>
            </p:cNvPr>
            <p:cNvCxnSpPr>
              <a:cxnSpLocks/>
              <a:stCxn id="33" idx="6"/>
              <a:endCxn id="19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E5978B0-1091-5BDF-56F7-FE336EDB0785}"/>
                </a:ext>
              </a:extLst>
            </p:cNvPr>
            <p:cNvCxnSpPr>
              <a:cxnSpLocks/>
              <a:stCxn id="33" idx="6"/>
              <a:endCxn id="20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484AD7F-EEC2-EC25-CC9D-2826329C4C02}"/>
                </a:ext>
              </a:extLst>
            </p:cNvPr>
            <p:cNvCxnSpPr>
              <a:cxnSpLocks/>
              <a:stCxn id="33" idx="6"/>
              <a:endCxn id="21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4D8DDB1-8113-C20C-822E-1D68147B78F0}"/>
                </a:ext>
              </a:extLst>
            </p:cNvPr>
            <p:cNvCxnSpPr>
              <a:cxnSpLocks/>
              <a:stCxn id="17" idx="6"/>
              <a:endCxn id="19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8337BBD0-AEBF-5FE7-877B-83176F2E95B6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36552C2D-400E-ED5F-B5AF-09DBA6FB5473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930A84DA-B80D-6794-4835-B90DB362B790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EF334601-C2F6-C9F8-C789-85195A08881F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59818A51-C7BE-4989-C227-55E3AC963A07}"/>
                </a:ext>
              </a:extLst>
            </p:cNvPr>
            <p:cNvCxnSpPr>
              <a:stCxn id="38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C65ED4D2-20BC-D075-A10A-F473FD7E7DA2}"/>
                </a:ext>
              </a:extLst>
            </p:cNvPr>
            <p:cNvCxnSpPr>
              <a:cxnSpLocks/>
              <a:stCxn id="39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0A0CA917-0EDC-21C5-FCB6-A93208D3845F}"/>
                </a:ext>
              </a:extLst>
            </p:cNvPr>
            <p:cNvCxnSpPr>
              <a:cxnSpLocks/>
              <a:stCxn id="38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F4EFA11A-73C7-F598-60C8-6A579B76A690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CBD683B3-8BC1-D84B-352D-FC46CB7C21F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6BA34A4-124F-1F68-A364-B8205BCED72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B9C3F154-8A8A-226F-A5BA-CE9046E354C9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9C031448-4FD6-59B6-EF94-03FEE8529751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F3ECFED4-09DA-55E7-AFF4-D94C3C4024B5}"/>
                </a:ext>
              </a:extLst>
            </p:cNvPr>
            <p:cNvCxnSpPr>
              <a:cxnSpLocks/>
              <a:stCxn id="41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6D882F13-610D-9E66-4E86-143F7ED50746}"/>
                </a:ext>
              </a:extLst>
            </p:cNvPr>
            <p:cNvCxnSpPr>
              <a:cxnSpLocks/>
              <a:stCxn id="41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BA64144A-AE62-7C46-5739-FB48276FFEE3}"/>
                </a:ext>
              </a:extLst>
            </p:cNvPr>
            <p:cNvCxnSpPr>
              <a:cxnSpLocks/>
              <a:endCxn id="38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50AF16DA-3448-5696-74B6-D71E37C3C4B2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88237CEA-E397-A5A5-FD57-5E45330029B9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CC996F3-E6E6-E240-5838-8FFB4F8BD72D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981892BF-1762-7418-DCC8-638B3F894E01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8A51BA3A-0045-7390-64E9-6D107825517E}"/>
                </a:ext>
              </a:extLst>
            </p:cNvPr>
            <p:cNvCxnSpPr>
              <a:cxnSpLocks/>
              <a:stCxn id="40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id="{BEA59450-1346-87DE-AE08-45E8D022FC50}"/>
              </a:ext>
            </a:extLst>
          </p:cNvPr>
          <p:cNvSpPr/>
          <p:nvPr/>
        </p:nvSpPr>
        <p:spPr>
          <a:xfrm rot="16200000">
            <a:off x="10114066" y="4310204"/>
            <a:ext cx="2133739" cy="4149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Output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A55BDD9A-93E8-BF3A-A5F8-2EBBE458D073}"/>
              </a:ext>
            </a:extLst>
          </p:cNvPr>
          <p:cNvSpPr/>
          <p:nvPr/>
        </p:nvSpPr>
        <p:spPr>
          <a:xfrm rot="16200000">
            <a:off x="5594722" y="4310205"/>
            <a:ext cx="2133742" cy="4149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Input</a:t>
            </a:r>
          </a:p>
        </p:txBody>
      </p: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66B968B7-D19E-393D-11FC-18E85F64899D}"/>
              </a:ext>
            </a:extLst>
          </p:cNvPr>
          <p:cNvCxnSpPr>
            <a:cxnSpLocks/>
            <a:stCxn id="10" idx="2"/>
            <a:endCxn id="59" idx="3"/>
          </p:cNvCxnSpPr>
          <p:nvPr/>
        </p:nvCxnSpPr>
        <p:spPr>
          <a:xfrm flipH="1">
            <a:off x="6661594" y="3043462"/>
            <a:ext cx="4056" cy="407352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5A1AEE40-133A-59CD-ABFD-25BA0C1F2C5E}"/>
              </a:ext>
            </a:extLst>
          </p:cNvPr>
          <p:cNvCxnSpPr>
            <a:cxnSpLocks/>
            <a:stCxn id="58" idx="3"/>
            <a:endCxn id="7" idx="2"/>
          </p:cNvCxnSpPr>
          <p:nvPr/>
        </p:nvCxnSpPr>
        <p:spPr>
          <a:xfrm flipH="1" flipV="1">
            <a:off x="11175189" y="3043462"/>
            <a:ext cx="5747" cy="407352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Connector: Elbow 276">
            <a:extLst>
              <a:ext uri="{FF2B5EF4-FFF2-40B4-BE49-F238E27FC236}">
                <a16:creationId xmlns:a16="http://schemas.microsoft.com/office/drawing/2014/main" id="{74964F6B-5F93-2510-94B7-2131EE8D0365}"/>
              </a:ext>
            </a:extLst>
          </p:cNvPr>
          <p:cNvCxnSpPr>
            <a:cxnSpLocks/>
            <a:stCxn id="5" idx="2"/>
            <a:endCxn id="59" idx="0"/>
          </p:cNvCxnSpPr>
          <p:nvPr/>
        </p:nvCxnSpPr>
        <p:spPr>
          <a:xfrm rot="16200000" flipH="1">
            <a:off x="4850602" y="2914173"/>
            <a:ext cx="1495120" cy="1711904"/>
          </a:xfrm>
          <a:prstGeom prst="bentConnector2">
            <a:avLst/>
          </a:prstGeom>
          <a:ln w="38100">
            <a:solidFill>
              <a:schemeClr val="bg2">
                <a:lumMod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C0E0D7F8-52B2-CF9D-1175-AA2113EEEC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6963" y="1672051"/>
            <a:ext cx="1377373" cy="1371411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5E8E65EA-C8D7-35D4-052F-DF6C5CA7B12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2658424" cy="4550036"/>
          </a:xfrm>
        </p:spPr>
        <p:txBody>
          <a:bodyPr>
            <a:normAutofit/>
          </a:bodyPr>
          <a:lstStyle/>
          <a:p>
            <a:r>
              <a:rPr lang="de-DE" sz="2400" dirty="0" err="1"/>
              <a:t>Prediction</a:t>
            </a:r>
            <a:r>
              <a:rPr lang="de-DE" sz="2400" dirty="0"/>
              <a:t> </a:t>
            </a:r>
            <a:r>
              <a:rPr lang="de-DE" sz="2400" dirty="0" err="1"/>
              <a:t>is</a:t>
            </a:r>
            <a:r>
              <a:rPr lang="de-DE" sz="2400" dirty="0"/>
              <a:t> iterative </a:t>
            </a:r>
            <a:r>
              <a:rPr lang="de-DE" sz="2400" dirty="0" err="1"/>
              <a:t>denoising</a:t>
            </a:r>
            <a:r>
              <a:rPr lang="de-DE" sz="2400" dirty="0"/>
              <a:t> of:</a:t>
            </a:r>
          </a:p>
          <a:p>
            <a:r>
              <a:rPr lang="de-DE" sz="2400" dirty="0"/>
              <a:t>Pure </a:t>
            </a:r>
            <a:r>
              <a:rPr lang="de-DE" sz="2400" dirty="0" err="1"/>
              <a:t>noise</a:t>
            </a:r>
            <a:r>
              <a:rPr lang="de-DE" sz="2400" dirty="0"/>
              <a:t> + </a:t>
            </a:r>
            <a:br>
              <a:rPr lang="de-DE" sz="2400" dirty="0"/>
            </a:br>
            <a:r>
              <a:rPr lang="de-DE" sz="2400" dirty="0" err="1"/>
              <a:t>text</a:t>
            </a:r>
            <a:r>
              <a:rPr lang="de-DE" sz="2400" dirty="0"/>
              <a:t> prompt</a:t>
            </a:r>
            <a:endParaRPr lang="en-US" sz="2400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F4131378-1C4B-7D71-AD17-3DA7153E4500}"/>
              </a:ext>
            </a:extLst>
          </p:cNvPr>
          <p:cNvSpPr/>
          <p:nvPr/>
        </p:nvSpPr>
        <p:spPr>
          <a:xfrm>
            <a:off x="3678762" y="5584560"/>
            <a:ext cx="2126895" cy="38182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Noise-level: 1,2,3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61" name="Connector: Elbow 60">
            <a:extLst>
              <a:ext uri="{FF2B5EF4-FFF2-40B4-BE49-F238E27FC236}">
                <a16:creationId xmlns:a16="http://schemas.microsoft.com/office/drawing/2014/main" id="{5C06C426-006F-5FB9-AEB2-D1693E73B38D}"/>
              </a:ext>
            </a:extLst>
          </p:cNvPr>
          <p:cNvCxnSpPr>
            <a:cxnSpLocks/>
            <a:stCxn id="60" idx="3"/>
          </p:cNvCxnSpPr>
          <p:nvPr/>
        </p:nvCxnSpPr>
        <p:spPr>
          <a:xfrm flipV="1">
            <a:off x="5805657" y="5584556"/>
            <a:ext cx="855937" cy="190918"/>
          </a:xfrm>
          <a:prstGeom prst="bentConnector2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110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8F0129E-2DD9-9166-E654-DD8E91155B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8763" y="1672051"/>
            <a:ext cx="1371600" cy="1371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EE428E6-D85E-5034-E507-754AB188C0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9389" y="1671862"/>
            <a:ext cx="1371600" cy="1371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32A31D4-4DD7-0ADA-124F-3ECC1EC0BD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8137" y="1667351"/>
            <a:ext cx="1371600" cy="13716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9A492016-7D9E-8107-E645-C29949B546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6963" y="1672051"/>
            <a:ext cx="1377373" cy="13714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38C82F-2B8E-786D-0131-77ABB48DA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does it work?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79181E-8B03-4F75-FE0B-9113BBC5C62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1570" y="1184015"/>
            <a:ext cx="3168166" cy="1412611"/>
          </a:xfrm>
        </p:spPr>
        <p:txBody>
          <a:bodyPr>
            <a:normAutofit/>
          </a:bodyPr>
          <a:lstStyle/>
          <a:p>
            <a:r>
              <a:rPr lang="de-DE" sz="2400" dirty="0" err="1"/>
              <a:t>Reminder</a:t>
            </a:r>
            <a:r>
              <a:rPr lang="de-DE" sz="2400" dirty="0"/>
              <a:t>:</a:t>
            </a:r>
          </a:p>
          <a:p>
            <a:pPr marL="285750" indent="-285750">
              <a:buFontTx/>
              <a:buChar char="-"/>
            </a:pPr>
            <a:r>
              <a:rPr lang="de-DE" sz="2400" dirty="0"/>
              <a:t>Word </a:t>
            </a:r>
            <a:r>
              <a:rPr lang="de-DE" sz="2400" dirty="0" err="1"/>
              <a:t>embeddings</a:t>
            </a:r>
            <a:endParaRPr lang="de-DE" sz="2400" dirty="0"/>
          </a:p>
          <a:p>
            <a:pPr marL="285750" indent="-285750">
              <a:buFontTx/>
              <a:buChar char="-"/>
            </a:pPr>
            <a:r>
              <a:rPr lang="de-DE" sz="2400" dirty="0"/>
              <a:t>Attention</a:t>
            </a:r>
            <a:endParaRPr lang="en-US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4B8764-9075-50DF-E1DE-A9951DF25CBE}"/>
              </a:ext>
            </a:extLst>
          </p:cNvPr>
          <p:cNvSpPr txBox="1">
            <a:spLocks/>
          </p:cNvSpPr>
          <p:nvPr/>
        </p:nvSpPr>
        <p:spPr>
          <a:xfrm>
            <a:off x="3678762" y="1683737"/>
            <a:ext cx="2126895" cy="13388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7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cat’s fur is black and white.</a:t>
            </a:r>
            <a:endParaRPr 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EE3440A-A09B-4638-1FCB-242B8399C364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7823608" y="2913031"/>
            <a:ext cx="2133744" cy="3209311"/>
            <a:chOff x="7715165" y="1693760"/>
            <a:chExt cx="2554941" cy="3842824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D91E0C04-561D-3E57-256A-721A5DD2DF15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63CE77A2-3A94-4C2F-314A-437793DFC24F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FECBDFF-4B75-CB0A-543F-A7CBE25A746F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2153557-4F80-59B4-F805-127952AC3A35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2A35827-747C-9F2D-161D-E018062914E0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F1929326-A1E6-C5E4-2ED9-EB5A762C919F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A7429EB9-4F51-BFE8-5680-37A3CD8ED430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6F22FD8-4BFA-2FFB-F14B-332189D557E2}"/>
                </a:ext>
              </a:extLst>
            </p:cNvPr>
            <p:cNvCxnSpPr>
              <a:stCxn id="15" idx="6"/>
              <a:endCxn id="19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60B025A-9051-4780-DA3D-BAC97040D4BD}"/>
                </a:ext>
              </a:extLst>
            </p:cNvPr>
            <p:cNvCxnSpPr>
              <a:cxnSpLocks/>
              <a:stCxn id="16" idx="6"/>
              <a:endCxn id="19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7D567C64-5D0F-0563-FD88-83CFA8882C87}"/>
                </a:ext>
              </a:extLst>
            </p:cNvPr>
            <p:cNvCxnSpPr>
              <a:cxnSpLocks/>
              <a:stCxn id="15" idx="6"/>
              <a:endCxn id="20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EB6B762-785F-3277-8BCE-A002A365E7BF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289F5DCA-6B9F-4C74-1164-B0CF51F8CFA2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A2760102-14D6-DEB4-71E0-AB5919FBFE3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B4771DD-E199-6B7E-AA2D-82AA960ED6D6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576797BA-7619-46F3-6C83-2E1823D244CE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9F8C9AA-0808-D83B-692C-E6AC0D7E5385}"/>
                </a:ext>
              </a:extLst>
            </p:cNvPr>
            <p:cNvCxnSpPr>
              <a:cxnSpLocks/>
              <a:stCxn id="18" idx="6"/>
              <a:endCxn id="20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C907C69-BABD-29BD-F427-AD0509BEE1C4}"/>
                </a:ext>
              </a:extLst>
            </p:cNvPr>
            <p:cNvCxnSpPr>
              <a:cxnSpLocks/>
              <a:stCxn id="18" idx="6"/>
              <a:endCxn id="19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676BA8CB-ADED-1D41-8432-810D71973218}"/>
                </a:ext>
              </a:extLst>
            </p:cNvPr>
            <p:cNvCxnSpPr>
              <a:cxnSpLocks/>
              <a:stCxn id="21" idx="2"/>
              <a:endCxn id="15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80D8CDA0-A1FE-F287-E5CF-30D74B4EF117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B06FB35-51D7-2110-7E1A-3C3B955F526E}"/>
                </a:ext>
              </a:extLst>
            </p:cNvPr>
            <p:cNvCxnSpPr>
              <a:cxnSpLocks/>
              <a:stCxn id="33" idx="6"/>
              <a:endCxn id="19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8E5978B0-1091-5BDF-56F7-FE336EDB0785}"/>
                </a:ext>
              </a:extLst>
            </p:cNvPr>
            <p:cNvCxnSpPr>
              <a:cxnSpLocks/>
              <a:stCxn id="33" idx="6"/>
              <a:endCxn id="20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484AD7F-EEC2-EC25-CC9D-2826329C4C02}"/>
                </a:ext>
              </a:extLst>
            </p:cNvPr>
            <p:cNvCxnSpPr>
              <a:cxnSpLocks/>
              <a:stCxn id="33" idx="6"/>
              <a:endCxn id="21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4D8DDB1-8113-C20C-822E-1D68147B78F0}"/>
                </a:ext>
              </a:extLst>
            </p:cNvPr>
            <p:cNvCxnSpPr>
              <a:cxnSpLocks/>
              <a:stCxn id="17" idx="6"/>
              <a:endCxn id="19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8337BBD0-AEBF-5FE7-877B-83176F2E95B6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36552C2D-400E-ED5F-B5AF-09DBA6FB5473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930A84DA-B80D-6794-4835-B90DB362B790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EF334601-C2F6-C9F8-C789-85195A08881F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59818A51-C7BE-4989-C227-55E3AC963A07}"/>
                </a:ext>
              </a:extLst>
            </p:cNvPr>
            <p:cNvCxnSpPr>
              <a:stCxn id="38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C65ED4D2-20BC-D075-A10A-F473FD7E7DA2}"/>
                </a:ext>
              </a:extLst>
            </p:cNvPr>
            <p:cNvCxnSpPr>
              <a:cxnSpLocks/>
              <a:stCxn id="39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0A0CA917-0EDC-21C5-FCB6-A93208D3845F}"/>
                </a:ext>
              </a:extLst>
            </p:cNvPr>
            <p:cNvCxnSpPr>
              <a:cxnSpLocks/>
              <a:stCxn id="38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F4EFA11A-73C7-F598-60C8-6A579B76A690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CBD683B3-8BC1-D84B-352D-FC46CB7C21F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6BA34A4-124F-1F68-A364-B8205BCED72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B9C3F154-8A8A-226F-A5BA-CE9046E354C9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9C031448-4FD6-59B6-EF94-03FEE8529751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F3ECFED4-09DA-55E7-AFF4-D94C3C4024B5}"/>
                </a:ext>
              </a:extLst>
            </p:cNvPr>
            <p:cNvCxnSpPr>
              <a:cxnSpLocks/>
              <a:stCxn id="41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6D882F13-610D-9E66-4E86-143F7ED50746}"/>
                </a:ext>
              </a:extLst>
            </p:cNvPr>
            <p:cNvCxnSpPr>
              <a:cxnSpLocks/>
              <a:stCxn id="41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BA64144A-AE62-7C46-5739-FB48276FFEE3}"/>
                </a:ext>
              </a:extLst>
            </p:cNvPr>
            <p:cNvCxnSpPr>
              <a:cxnSpLocks/>
              <a:endCxn id="38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50AF16DA-3448-5696-74B6-D71E37C3C4B2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88237CEA-E397-A5A5-FD57-5E45330029B9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CC996F3-E6E6-E240-5838-8FFB4F8BD72D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981892BF-1762-7418-DCC8-638B3F894E01}"/>
                </a:ext>
              </a:extLst>
            </p:cNvPr>
            <p:cNvCxnSpPr>
              <a:cxnSpLocks/>
              <a:stCxn id="53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8A51BA3A-0045-7390-64E9-6D107825517E}"/>
                </a:ext>
              </a:extLst>
            </p:cNvPr>
            <p:cNvCxnSpPr>
              <a:cxnSpLocks/>
              <a:stCxn id="40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id="{BEA59450-1346-87DE-AE08-45E8D022FC50}"/>
              </a:ext>
            </a:extLst>
          </p:cNvPr>
          <p:cNvSpPr/>
          <p:nvPr/>
        </p:nvSpPr>
        <p:spPr>
          <a:xfrm rot="16200000">
            <a:off x="10114066" y="4310204"/>
            <a:ext cx="2133739" cy="4149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Output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A55BDD9A-93E8-BF3A-A5F8-2EBBE458D073}"/>
              </a:ext>
            </a:extLst>
          </p:cNvPr>
          <p:cNvSpPr/>
          <p:nvPr/>
        </p:nvSpPr>
        <p:spPr>
          <a:xfrm rot="16200000">
            <a:off x="5594722" y="4310205"/>
            <a:ext cx="2133742" cy="4149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Input</a:t>
            </a:r>
          </a:p>
        </p:txBody>
      </p: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66B968B7-D19E-393D-11FC-18E85F64899D}"/>
              </a:ext>
            </a:extLst>
          </p:cNvPr>
          <p:cNvCxnSpPr>
            <a:cxnSpLocks/>
            <a:endCxn id="59" idx="3"/>
          </p:cNvCxnSpPr>
          <p:nvPr/>
        </p:nvCxnSpPr>
        <p:spPr>
          <a:xfrm>
            <a:off x="6661591" y="3055337"/>
            <a:ext cx="3" cy="395477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5A1AEE40-133A-59CD-ABFD-25BA0C1F2C5E}"/>
              </a:ext>
            </a:extLst>
          </p:cNvPr>
          <p:cNvCxnSpPr>
            <a:cxnSpLocks/>
            <a:stCxn id="58" idx="3"/>
          </p:cNvCxnSpPr>
          <p:nvPr/>
        </p:nvCxnSpPr>
        <p:spPr>
          <a:xfrm flipH="1" flipV="1">
            <a:off x="11175189" y="3043462"/>
            <a:ext cx="5747" cy="407352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99CB7336-AD6F-0AD7-C1F9-0526DCE96725}"/>
              </a:ext>
            </a:extLst>
          </p:cNvPr>
          <p:cNvSpPr txBox="1"/>
          <p:nvPr/>
        </p:nvSpPr>
        <p:spPr>
          <a:xfrm>
            <a:off x="3489442" y="3786534"/>
            <a:ext cx="25334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Word Embedding 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77CEE4E-E48C-7D04-90A9-FE94B7931181}"/>
              </a:ext>
            </a:extLst>
          </p:cNvPr>
          <p:cNvSpPr txBox="1"/>
          <p:nvPr/>
        </p:nvSpPr>
        <p:spPr>
          <a:xfrm>
            <a:off x="164534" y="3921483"/>
            <a:ext cx="27920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Self-attention</a:t>
            </a:r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E4330DDB-49B1-14FC-5C0F-AF7AEE1A9196}"/>
              </a:ext>
            </a:extLst>
          </p:cNvPr>
          <p:cNvGrpSpPr/>
          <p:nvPr/>
        </p:nvGrpSpPr>
        <p:grpSpPr>
          <a:xfrm>
            <a:off x="3637418" y="4144794"/>
            <a:ext cx="2300737" cy="1780222"/>
            <a:chOff x="2963411" y="3847438"/>
            <a:chExt cx="2726770" cy="212202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A7B5031-A681-B13E-6367-5241D9FA4E34}"/>
                </a:ext>
              </a:extLst>
            </p:cNvPr>
            <p:cNvGrpSpPr/>
            <p:nvPr/>
          </p:nvGrpSpPr>
          <p:grpSpPr>
            <a:xfrm>
              <a:off x="3118001" y="3933679"/>
              <a:ext cx="2572180" cy="1631731"/>
              <a:chOff x="3924305" y="4070589"/>
              <a:chExt cx="2572180" cy="1631731"/>
            </a:xfrm>
          </p:grpSpPr>
          <p:cxnSp>
            <p:nvCxnSpPr>
              <p:cNvPr id="6" name="Straight Arrow Connector 5">
                <a:extLst>
                  <a:ext uri="{FF2B5EF4-FFF2-40B4-BE49-F238E27FC236}">
                    <a16:creationId xmlns:a16="http://schemas.microsoft.com/office/drawing/2014/main" id="{86C15CFE-9E21-D03C-EFD7-CAC33DE143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20206" y="5702320"/>
                <a:ext cx="2220431" cy="0"/>
              </a:xfrm>
              <a:prstGeom prst="straightConnector1">
                <a:avLst/>
              </a:prstGeom>
              <a:ln>
                <a:solidFill>
                  <a:schemeClr val="bg2">
                    <a:lumMod val="25000"/>
                  </a:schemeClr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Arrow Connector 7">
                <a:extLst>
                  <a:ext uri="{FF2B5EF4-FFF2-40B4-BE49-F238E27FC236}">
                    <a16:creationId xmlns:a16="http://schemas.microsoft.com/office/drawing/2014/main" id="{83910AE6-8258-1335-D7B2-3E329BED4D39}"/>
                  </a:ext>
                </a:extLst>
              </p:cNvPr>
              <p:cNvCxnSpPr/>
              <p:nvPr/>
            </p:nvCxnSpPr>
            <p:spPr>
              <a:xfrm flipV="1">
                <a:off x="4020206" y="4070589"/>
                <a:ext cx="0" cy="1631731"/>
              </a:xfrm>
              <a:prstGeom prst="straightConnector1">
                <a:avLst/>
              </a:prstGeom>
              <a:ln>
                <a:solidFill>
                  <a:schemeClr val="bg2">
                    <a:lumMod val="25000"/>
                  </a:schemeClr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1E6FC7E-4064-DD1B-A4EB-79EF67800CA8}"/>
                  </a:ext>
                </a:extLst>
              </p:cNvPr>
              <p:cNvSpPr txBox="1"/>
              <p:nvPr/>
            </p:nvSpPr>
            <p:spPr>
              <a:xfrm>
                <a:off x="5479609" y="5294698"/>
                <a:ext cx="1016876" cy="366870"/>
              </a:xfrm>
              <a:prstGeom prst="rect">
                <a:avLst/>
              </a:prstGeom>
              <a:noFill/>
              <a:ln>
                <a:noFill/>
                <a:prstDash val="solid"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“fur”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5464D0FC-4066-4B7D-D205-CBBEB9793BE4}"/>
                  </a:ext>
                </a:extLst>
              </p:cNvPr>
              <p:cNvSpPr txBox="1"/>
              <p:nvPr/>
            </p:nvSpPr>
            <p:spPr>
              <a:xfrm>
                <a:off x="4143419" y="5294698"/>
                <a:ext cx="1016876" cy="366870"/>
              </a:xfrm>
              <a:prstGeom prst="rect">
                <a:avLst/>
              </a:prstGeom>
              <a:noFill/>
              <a:ln>
                <a:noFill/>
                <a:prstDash val="solid"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“white”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3C6B254E-A364-5990-1B76-9179CFF8DEEB}"/>
                  </a:ext>
                </a:extLst>
              </p:cNvPr>
              <p:cNvSpPr txBox="1"/>
              <p:nvPr/>
            </p:nvSpPr>
            <p:spPr>
              <a:xfrm>
                <a:off x="5382380" y="4819873"/>
                <a:ext cx="1016876" cy="366870"/>
              </a:xfrm>
              <a:prstGeom prst="rect">
                <a:avLst/>
              </a:prstGeom>
              <a:noFill/>
              <a:ln>
                <a:noFill/>
                <a:prstDash val="solid"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“cat”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64E86814-388B-B3F0-DC08-AE577A16FB6E}"/>
                  </a:ext>
                </a:extLst>
              </p:cNvPr>
              <p:cNvSpPr txBox="1"/>
              <p:nvPr/>
            </p:nvSpPr>
            <p:spPr>
              <a:xfrm>
                <a:off x="3924305" y="5042124"/>
                <a:ext cx="1016876" cy="366870"/>
              </a:xfrm>
              <a:prstGeom prst="rect">
                <a:avLst/>
              </a:prstGeom>
              <a:noFill/>
              <a:ln>
                <a:noFill/>
                <a:prstDash val="solid"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“black”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AB3D50CD-6E3A-44B7-CCF1-CB0726B648C9}"/>
                  </a:ext>
                </a:extLst>
              </p:cNvPr>
              <p:cNvSpPr txBox="1"/>
              <p:nvPr/>
            </p:nvSpPr>
            <p:spPr>
              <a:xfrm>
                <a:off x="3982640" y="4119515"/>
                <a:ext cx="1496969" cy="366870"/>
              </a:xfrm>
              <a:prstGeom prst="rect">
                <a:avLst/>
              </a:prstGeom>
              <a:noFill/>
              <a:ln>
                <a:noFill/>
                <a:prstDash val="solid"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“microscope”</a:t>
                </a:r>
              </a:p>
            </p:txBody>
          </p:sp>
        </p:grp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EC266472-8B87-5D9C-32C9-DAF799D4F9A0}"/>
                </a:ext>
              </a:extLst>
            </p:cNvPr>
            <p:cNvSpPr txBox="1"/>
            <p:nvPr/>
          </p:nvSpPr>
          <p:spPr>
            <a:xfrm>
              <a:off x="3012411" y="5595150"/>
              <a:ext cx="452288" cy="366870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0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1F6306CB-4C0D-2D28-2E5C-453C83E96C58}"/>
                </a:ext>
              </a:extLst>
            </p:cNvPr>
            <p:cNvSpPr txBox="1"/>
            <p:nvPr/>
          </p:nvSpPr>
          <p:spPr>
            <a:xfrm>
              <a:off x="2963411" y="5331807"/>
              <a:ext cx="229570" cy="366870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0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6D3F1A14-D806-44B3-EADE-0EE79AF02373}"/>
                </a:ext>
              </a:extLst>
            </p:cNvPr>
            <p:cNvSpPr txBox="1"/>
            <p:nvPr/>
          </p:nvSpPr>
          <p:spPr>
            <a:xfrm>
              <a:off x="5293714" y="5602593"/>
              <a:ext cx="177234" cy="366870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1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340144A5-8EB9-25E1-F0CC-EEE22AA82AA4}"/>
                </a:ext>
              </a:extLst>
            </p:cNvPr>
            <p:cNvSpPr txBox="1"/>
            <p:nvPr/>
          </p:nvSpPr>
          <p:spPr>
            <a:xfrm>
              <a:off x="2969710" y="3847438"/>
              <a:ext cx="210965" cy="366870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1</a:t>
              </a:r>
            </a:p>
          </p:txBody>
        </p:sp>
      </p:grpSp>
      <p:grpSp>
        <p:nvGrpSpPr>
          <p:cNvPr id="265" name="Group 264">
            <a:extLst>
              <a:ext uri="{FF2B5EF4-FFF2-40B4-BE49-F238E27FC236}">
                <a16:creationId xmlns:a16="http://schemas.microsoft.com/office/drawing/2014/main" id="{0600494C-29E9-E48E-C536-4D413FD6E590}"/>
              </a:ext>
            </a:extLst>
          </p:cNvPr>
          <p:cNvGrpSpPr/>
          <p:nvPr/>
        </p:nvGrpSpPr>
        <p:grpSpPr>
          <a:xfrm>
            <a:off x="67072" y="4418577"/>
            <a:ext cx="3283334" cy="534597"/>
            <a:chOff x="-48094" y="4473012"/>
            <a:chExt cx="3283334" cy="534597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20796142-0E42-B799-8370-EECD125192E2}"/>
                </a:ext>
              </a:extLst>
            </p:cNvPr>
            <p:cNvSpPr txBox="1"/>
            <p:nvPr/>
          </p:nvSpPr>
          <p:spPr>
            <a:xfrm>
              <a:off x="-48094" y="4669055"/>
              <a:ext cx="5962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The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FF5989B3-1487-6819-D8E1-89060F2A0CE7}"/>
                </a:ext>
              </a:extLst>
            </p:cNvPr>
            <p:cNvSpPr txBox="1"/>
            <p:nvPr/>
          </p:nvSpPr>
          <p:spPr>
            <a:xfrm>
              <a:off x="840113" y="4669055"/>
              <a:ext cx="5028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fur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FA58F0F1-9C20-E0D1-4505-AA977B140221}"/>
                </a:ext>
              </a:extLst>
            </p:cNvPr>
            <p:cNvSpPr txBox="1"/>
            <p:nvPr/>
          </p:nvSpPr>
          <p:spPr>
            <a:xfrm>
              <a:off x="1397868" y="4669055"/>
              <a:ext cx="9202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black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219E1E68-14C5-6F08-6B15-8E171D797601}"/>
                </a:ext>
              </a:extLst>
            </p:cNvPr>
            <p:cNvSpPr txBox="1"/>
            <p:nvPr/>
          </p:nvSpPr>
          <p:spPr>
            <a:xfrm>
              <a:off x="1943725" y="4669055"/>
              <a:ext cx="5796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and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CA0D377D-958D-76A7-1946-81995D441880}"/>
                </a:ext>
              </a:extLst>
            </p:cNvPr>
            <p:cNvSpPr txBox="1"/>
            <p:nvPr/>
          </p:nvSpPr>
          <p:spPr>
            <a:xfrm>
              <a:off x="2368623" y="4669055"/>
              <a:ext cx="8666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>
                      <a:lumMod val="65000"/>
                    </a:schemeClr>
                  </a:solidFill>
                </a:rPr>
                <a:t>white.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59ADD0DB-F319-A46B-59B6-1AB11D388B38}"/>
                </a:ext>
              </a:extLst>
            </p:cNvPr>
            <p:cNvSpPr txBox="1"/>
            <p:nvPr/>
          </p:nvSpPr>
          <p:spPr>
            <a:xfrm>
              <a:off x="358291" y="4669055"/>
              <a:ext cx="6208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cat’s</a:t>
              </a:r>
            </a:p>
          </p:txBody>
        </p:sp>
        <p:cxnSp>
          <p:nvCxnSpPr>
            <p:cNvPr id="72" name="Connector: Elbow 71">
              <a:extLst>
                <a:ext uri="{FF2B5EF4-FFF2-40B4-BE49-F238E27FC236}">
                  <a16:creationId xmlns:a16="http://schemas.microsoft.com/office/drawing/2014/main" id="{EF9BE19A-A027-EF32-4210-C9AB773AA7AA}"/>
                </a:ext>
              </a:extLst>
            </p:cNvPr>
            <p:cNvCxnSpPr>
              <a:cxnSpLocks/>
              <a:stCxn id="70" idx="0"/>
              <a:endCxn id="69" idx="0"/>
            </p:cNvCxnSpPr>
            <p:nvPr/>
          </p:nvCxnSpPr>
          <p:spPr>
            <a:xfrm rot="16200000" flipV="1">
              <a:off x="2517747" y="4384870"/>
              <a:ext cx="12700" cy="568370"/>
            </a:xfrm>
            <a:prstGeom prst="bentConnector3">
              <a:avLst>
                <a:gd name="adj1" fmla="val 180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or: Elbow 72">
              <a:extLst>
                <a:ext uri="{FF2B5EF4-FFF2-40B4-BE49-F238E27FC236}">
                  <a16:creationId xmlns:a16="http://schemas.microsoft.com/office/drawing/2014/main" id="{42296A12-4F78-BED3-479B-139519726CB0}"/>
                </a:ext>
              </a:extLst>
            </p:cNvPr>
            <p:cNvCxnSpPr>
              <a:cxnSpLocks/>
              <a:stCxn id="70" idx="0"/>
              <a:endCxn id="68" idx="0"/>
            </p:cNvCxnSpPr>
            <p:nvPr/>
          </p:nvCxnSpPr>
          <p:spPr>
            <a:xfrm rot="16200000" flipV="1">
              <a:off x="2329968" y="4197091"/>
              <a:ext cx="12700" cy="943928"/>
            </a:xfrm>
            <a:prstGeom prst="bentConnector3">
              <a:avLst>
                <a:gd name="adj1" fmla="val 180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or: Elbow 74">
              <a:extLst>
                <a:ext uri="{FF2B5EF4-FFF2-40B4-BE49-F238E27FC236}">
                  <a16:creationId xmlns:a16="http://schemas.microsoft.com/office/drawing/2014/main" id="{0672C4A5-A2D8-C9BA-6380-29E3B95BFEDD}"/>
                </a:ext>
              </a:extLst>
            </p:cNvPr>
            <p:cNvCxnSpPr>
              <a:cxnSpLocks/>
              <a:stCxn id="70" idx="0"/>
              <a:endCxn id="67" idx="0"/>
            </p:cNvCxnSpPr>
            <p:nvPr/>
          </p:nvCxnSpPr>
          <p:spPr>
            <a:xfrm rot="16200000" flipV="1">
              <a:off x="1946738" y="3813860"/>
              <a:ext cx="12700" cy="1710389"/>
            </a:xfrm>
            <a:prstGeom prst="bentConnector3">
              <a:avLst>
                <a:gd name="adj1" fmla="val 180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or: Elbow 76">
              <a:extLst>
                <a:ext uri="{FF2B5EF4-FFF2-40B4-BE49-F238E27FC236}">
                  <a16:creationId xmlns:a16="http://schemas.microsoft.com/office/drawing/2014/main" id="{DAFE830F-6412-63EA-4B4C-77DF0FFD795C}"/>
                </a:ext>
              </a:extLst>
            </p:cNvPr>
            <p:cNvCxnSpPr>
              <a:cxnSpLocks/>
              <a:stCxn id="70" idx="0"/>
              <a:endCxn id="71" idx="0"/>
            </p:cNvCxnSpPr>
            <p:nvPr/>
          </p:nvCxnSpPr>
          <p:spPr>
            <a:xfrm rot="16200000" flipV="1">
              <a:off x="1735328" y="3602451"/>
              <a:ext cx="12700" cy="2133208"/>
            </a:xfrm>
            <a:prstGeom prst="bentConnector3">
              <a:avLst>
                <a:gd name="adj1" fmla="val 180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or: Elbow 77">
              <a:extLst>
                <a:ext uri="{FF2B5EF4-FFF2-40B4-BE49-F238E27FC236}">
                  <a16:creationId xmlns:a16="http://schemas.microsoft.com/office/drawing/2014/main" id="{13C7E363-B721-7EEA-3927-F6F1D2A9C50B}"/>
                </a:ext>
              </a:extLst>
            </p:cNvPr>
            <p:cNvCxnSpPr>
              <a:cxnSpLocks/>
              <a:stCxn id="70" idx="0"/>
              <a:endCxn id="66" idx="0"/>
            </p:cNvCxnSpPr>
            <p:nvPr/>
          </p:nvCxnSpPr>
          <p:spPr>
            <a:xfrm rot="16200000" flipV="1">
              <a:off x="1525993" y="3393116"/>
              <a:ext cx="12700" cy="2551878"/>
            </a:xfrm>
            <a:prstGeom prst="bentConnector3">
              <a:avLst>
                <a:gd name="adj1" fmla="val 180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A5962FBE-9067-FB8D-12ED-2D4E3BBC2EC3}"/>
                </a:ext>
              </a:extLst>
            </p:cNvPr>
            <p:cNvSpPr txBox="1"/>
            <p:nvPr/>
          </p:nvSpPr>
          <p:spPr>
            <a:xfrm>
              <a:off x="2219532" y="4474616"/>
              <a:ext cx="26481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1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C93AB5A3-82E9-2B06-E52D-FF4A59ACD4F5}"/>
                </a:ext>
              </a:extLst>
            </p:cNvPr>
            <p:cNvSpPr txBox="1"/>
            <p:nvPr/>
          </p:nvSpPr>
          <p:spPr>
            <a:xfrm>
              <a:off x="1324472" y="4473012"/>
              <a:ext cx="26481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3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954B91FE-4BCE-936F-B7F0-F92DA4665674}"/>
                </a:ext>
              </a:extLst>
            </p:cNvPr>
            <p:cNvSpPr txBox="1"/>
            <p:nvPr/>
          </p:nvSpPr>
          <p:spPr>
            <a:xfrm>
              <a:off x="1046588" y="4478779"/>
              <a:ext cx="26481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4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A62EE1AD-6EEF-B273-4ABF-18D0F4E856E3}"/>
                </a:ext>
              </a:extLst>
            </p:cNvPr>
            <p:cNvSpPr txBox="1"/>
            <p:nvPr/>
          </p:nvSpPr>
          <p:spPr>
            <a:xfrm>
              <a:off x="650508" y="4480383"/>
              <a:ext cx="26481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1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B0FD6140-2476-1513-9BA1-6B72AE402AF1}"/>
                </a:ext>
              </a:extLst>
            </p:cNvPr>
            <p:cNvSpPr txBox="1"/>
            <p:nvPr/>
          </p:nvSpPr>
          <p:spPr>
            <a:xfrm>
              <a:off x="245254" y="4480383"/>
              <a:ext cx="26481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0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3B4813B8-C34F-3E68-6D72-E49E8DFBADBC}"/>
                </a:ext>
              </a:extLst>
            </p:cNvPr>
            <p:cNvSpPr txBox="1"/>
            <p:nvPr/>
          </p:nvSpPr>
          <p:spPr>
            <a:xfrm>
              <a:off x="1133762" y="4663746"/>
              <a:ext cx="4170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/>
                <a:t>is</a:t>
              </a:r>
            </a:p>
          </p:txBody>
        </p:sp>
        <p:cxnSp>
          <p:nvCxnSpPr>
            <p:cNvPr id="160" name="Connector: Elbow 159">
              <a:extLst>
                <a:ext uri="{FF2B5EF4-FFF2-40B4-BE49-F238E27FC236}">
                  <a16:creationId xmlns:a16="http://schemas.microsoft.com/office/drawing/2014/main" id="{075A8947-48F5-CAEF-EA34-4F8B271A3FE8}"/>
                </a:ext>
              </a:extLst>
            </p:cNvPr>
            <p:cNvCxnSpPr>
              <a:cxnSpLocks/>
              <a:stCxn id="70" idx="0"/>
              <a:endCxn id="112" idx="0"/>
            </p:cNvCxnSpPr>
            <p:nvPr/>
          </p:nvCxnSpPr>
          <p:spPr>
            <a:xfrm rot="16200000" flipV="1">
              <a:off x="2069449" y="3936572"/>
              <a:ext cx="5309" cy="1459658"/>
            </a:xfrm>
            <a:prstGeom prst="bentConnector3">
              <a:avLst>
                <a:gd name="adj1" fmla="val 4405896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TextBox 168">
              <a:extLst>
                <a:ext uri="{FF2B5EF4-FFF2-40B4-BE49-F238E27FC236}">
                  <a16:creationId xmlns:a16="http://schemas.microsoft.com/office/drawing/2014/main" id="{4C3598C4-32F0-4DE7-67B8-4561C42EAA2A}"/>
                </a:ext>
              </a:extLst>
            </p:cNvPr>
            <p:cNvSpPr txBox="1"/>
            <p:nvPr/>
          </p:nvSpPr>
          <p:spPr>
            <a:xfrm>
              <a:off x="1829772" y="4473012"/>
              <a:ext cx="26481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2</a:t>
              </a:r>
            </a:p>
          </p:txBody>
        </p:sp>
      </p:grp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9AD0437C-A91E-AAB1-C8C6-C5737F393942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3906599" y="3030914"/>
            <a:ext cx="550490" cy="827978"/>
            <a:chOff x="7715165" y="1693760"/>
            <a:chExt cx="2554941" cy="3842824"/>
          </a:xfrm>
        </p:grpSpPr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558B19D8-7521-B408-75CA-200F69E9FF58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51BF8EA4-543B-9C4D-B874-633DB2BEC061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BA0DB53E-B69B-2E10-F01D-4E296E73470D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B431DE53-7AA8-F11E-E2F2-59453E025374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08030EB2-5C7F-F290-BBFF-9B25EA6985A7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B335FBD9-6868-7C52-102F-5C9CBB56F5B9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E073D606-0DEB-D3C7-2C8C-83F03E7F2A93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BE89726B-75F9-E137-B8CA-9333BCB37393}"/>
                </a:ext>
              </a:extLst>
            </p:cNvPr>
            <p:cNvCxnSpPr>
              <a:stCxn id="171" idx="6"/>
              <a:endCxn id="175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05ED5432-9E9B-D885-C087-2437A5767EC8}"/>
                </a:ext>
              </a:extLst>
            </p:cNvPr>
            <p:cNvCxnSpPr>
              <a:cxnSpLocks/>
              <a:stCxn id="172" idx="6"/>
              <a:endCxn id="175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990C6D02-5656-1AAA-3608-53A554FF6158}"/>
                </a:ext>
              </a:extLst>
            </p:cNvPr>
            <p:cNvCxnSpPr>
              <a:cxnSpLocks/>
              <a:stCxn id="171" idx="6"/>
              <a:endCxn id="176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2D31B885-CDFB-3DD8-A429-DD0FA6810C94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D2CC4821-F788-F0B8-A5F6-A8AD2B64578F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202B9405-B1A2-E36F-D01C-F3F8207D251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D09B2A13-D9B6-4742-FBF6-ACA9B7FC22E8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A33397D7-9E48-B37D-1577-079B6B9C184F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80D207E3-57F7-AD15-EC41-03CAEA2FB7E2}"/>
                </a:ext>
              </a:extLst>
            </p:cNvPr>
            <p:cNvCxnSpPr>
              <a:cxnSpLocks/>
              <a:stCxn id="174" idx="6"/>
              <a:endCxn id="176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8059BB6D-323C-5F66-1418-26D75200EE73}"/>
                </a:ext>
              </a:extLst>
            </p:cNvPr>
            <p:cNvCxnSpPr>
              <a:cxnSpLocks/>
              <a:stCxn id="174" idx="6"/>
              <a:endCxn id="175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4F627A9B-434F-F2DC-3669-3290451CCCB9}"/>
                </a:ext>
              </a:extLst>
            </p:cNvPr>
            <p:cNvCxnSpPr>
              <a:cxnSpLocks/>
              <a:stCxn id="177" idx="2"/>
              <a:endCxn id="171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0B5F2E81-0BB6-3FC7-C825-C41B7501870F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0" name="Straight Connector 189">
              <a:extLst>
                <a:ext uri="{FF2B5EF4-FFF2-40B4-BE49-F238E27FC236}">
                  <a16:creationId xmlns:a16="http://schemas.microsoft.com/office/drawing/2014/main" id="{F5967A88-A2D8-4B3D-F985-0096CDB14270}"/>
                </a:ext>
              </a:extLst>
            </p:cNvPr>
            <p:cNvCxnSpPr>
              <a:cxnSpLocks/>
              <a:stCxn id="189" idx="6"/>
              <a:endCxn id="175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1" name="Straight Connector 190">
              <a:extLst>
                <a:ext uri="{FF2B5EF4-FFF2-40B4-BE49-F238E27FC236}">
                  <a16:creationId xmlns:a16="http://schemas.microsoft.com/office/drawing/2014/main" id="{0AA3311C-6320-D1CD-8386-60B9F0227699}"/>
                </a:ext>
              </a:extLst>
            </p:cNvPr>
            <p:cNvCxnSpPr>
              <a:cxnSpLocks/>
              <a:stCxn id="189" idx="6"/>
              <a:endCxn id="176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2E418C27-6205-0A91-3D63-E699900E1C1D}"/>
                </a:ext>
              </a:extLst>
            </p:cNvPr>
            <p:cNvCxnSpPr>
              <a:cxnSpLocks/>
              <a:stCxn id="189" idx="6"/>
              <a:endCxn id="177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0746C052-FDF2-7126-3946-6109374D9B42}"/>
                </a:ext>
              </a:extLst>
            </p:cNvPr>
            <p:cNvCxnSpPr>
              <a:cxnSpLocks/>
              <a:stCxn id="173" idx="6"/>
              <a:endCxn id="175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2D446542-99B8-6C12-C66B-4AA3603F8CCC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7467B770-DFA4-0DC6-8FF8-FED57B5A5BC9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Oval 195">
              <a:extLst>
                <a:ext uri="{FF2B5EF4-FFF2-40B4-BE49-F238E27FC236}">
                  <a16:creationId xmlns:a16="http://schemas.microsoft.com/office/drawing/2014/main" id="{7ECF3CFD-279F-39FD-29C5-B8F6648A3921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4C526D8A-B57E-8172-8DD7-F4C1118FCBE3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8" name="Straight Connector 197">
              <a:extLst>
                <a:ext uri="{FF2B5EF4-FFF2-40B4-BE49-F238E27FC236}">
                  <a16:creationId xmlns:a16="http://schemas.microsoft.com/office/drawing/2014/main" id="{6444BBCC-BC5E-2249-DB8B-C65B7CC6E535}"/>
                </a:ext>
              </a:extLst>
            </p:cNvPr>
            <p:cNvCxnSpPr>
              <a:stCxn id="194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9" name="Straight Connector 198">
              <a:extLst>
                <a:ext uri="{FF2B5EF4-FFF2-40B4-BE49-F238E27FC236}">
                  <a16:creationId xmlns:a16="http://schemas.microsoft.com/office/drawing/2014/main" id="{46B1C809-5656-74C0-BF39-83344723864C}"/>
                </a:ext>
              </a:extLst>
            </p:cNvPr>
            <p:cNvCxnSpPr>
              <a:cxnSpLocks/>
              <a:stCxn id="195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:a16="http://schemas.microsoft.com/office/drawing/2014/main" id="{5C76F3BA-685C-B743-8952-F36CEDEC4D53}"/>
                </a:ext>
              </a:extLst>
            </p:cNvPr>
            <p:cNvCxnSpPr>
              <a:cxnSpLocks/>
              <a:stCxn id="194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:a16="http://schemas.microsoft.com/office/drawing/2014/main" id="{5782362D-BCB9-2ECA-486A-6711172347D9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id="{69D49E6E-9630-6CBB-2359-B624728E05EB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:a16="http://schemas.microsoft.com/office/drawing/2014/main" id="{96F8DB82-8B09-2BBC-DADD-E811CA8CA39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A359764C-7A2A-B784-372B-704F1535B4D7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886975E2-93E9-7F44-3DBB-6EA508D9114E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:a16="http://schemas.microsoft.com/office/drawing/2014/main" id="{3ED5ABE7-5BCF-0265-9148-F5A076F56DFB}"/>
                </a:ext>
              </a:extLst>
            </p:cNvPr>
            <p:cNvCxnSpPr>
              <a:cxnSpLocks/>
              <a:stCxn id="197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:a16="http://schemas.microsoft.com/office/drawing/2014/main" id="{51F60D5B-F196-B2A2-35F0-85AD206766AE}"/>
                </a:ext>
              </a:extLst>
            </p:cNvPr>
            <p:cNvCxnSpPr>
              <a:cxnSpLocks/>
              <a:stCxn id="197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:a16="http://schemas.microsoft.com/office/drawing/2014/main" id="{4C0BBEEF-BAAB-A369-3445-1AFAEC6DD89D}"/>
                </a:ext>
              </a:extLst>
            </p:cNvPr>
            <p:cNvCxnSpPr>
              <a:cxnSpLocks/>
              <a:endCxn id="194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C4B8B293-85C3-F804-14FF-A7820E0C2388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0" name="Straight Connector 209">
              <a:extLst>
                <a:ext uri="{FF2B5EF4-FFF2-40B4-BE49-F238E27FC236}">
                  <a16:creationId xmlns:a16="http://schemas.microsoft.com/office/drawing/2014/main" id="{77980080-61FF-EFA2-9DE9-793752228D8C}"/>
                </a:ext>
              </a:extLst>
            </p:cNvPr>
            <p:cNvCxnSpPr>
              <a:cxnSpLocks/>
              <a:stCxn id="209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1" name="Straight Connector 210">
              <a:extLst>
                <a:ext uri="{FF2B5EF4-FFF2-40B4-BE49-F238E27FC236}">
                  <a16:creationId xmlns:a16="http://schemas.microsoft.com/office/drawing/2014/main" id="{31611405-B249-72DC-68D7-71C63E271255}"/>
                </a:ext>
              </a:extLst>
            </p:cNvPr>
            <p:cNvCxnSpPr>
              <a:cxnSpLocks/>
              <a:stCxn id="209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5079C365-5944-EB8D-C691-DEAF5C7CF21F}"/>
                </a:ext>
              </a:extLst>
            </p:cNvPr>
            <p:cNvCxnSpPr>
              <a:cxnSpLocks/>
              <a:stCxn id="209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3" name="Straight Connector 212">
              <a:extLst>
                <a:ext uri="{FF2B5EF4-FFF2-40B4-BE49-F238E27FC236}">
                  <a16:creationId xmlns:a16="http://schemas.microsoft.com/office/drawing/2014/main" id="{FB7A56C0-C070-E3FE-FC12-F2453EE279AE}"/>
                </a:ext>
              </a:extLst>
            </p:cNvPr>
            <p:cNvCxnSpPr>
              <a:cxnSpLocks/>
              <a:stCxn id="196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215" name="Straight Arrow Connector 214">
            <a:extLst>
              <a:ext uri="{FF2B5EF4-FFF2-40B4-BE49-F238E27FC236}">
                <a16:creationId xmlns:a16="http://schemas.microsoft.com/office/drawing/2014/main" id="{CD9C420E-A31E-C6C5-F2D2-029E94C1000E}"/>
              </a:ext>
            </a:extLst>
          </p:cNvPr>
          <p:cNvCxnSpPr>
            <a:cxnSpLocks/>
            <a:stCxn id="5" idx="2"/>
            <a:endCxn id="85" idx="0"/>
          </p:cNvCxnSpPr>
          <p:nvPr/>
        </p:nvCxnSpPr>
        <p:spPr>
          <a:xfrm>
            <a:off x="4742210" y="3022565"/>
            <a:ext cx="13956" cy="763969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Straight Arrow Connector 217">
            <a:extLst>
              <a:ext uri="{FF2B5EF4-FFF2-40B4-BE49-F238E27FC236}">
                <a16:creationId xmlns:a16="http://schemas.microsoft.com/office/drawing/2014/main" id="{1427BB67-98B9-967C-6DF6-4DDAAA3315D0}"/>
              </a:ext>
            </a:extLst>
          </p:cNvPr>
          <p:cNvCxnSpPr>
            <a:cxnSpLocks/>
          </p:cNvCxnSpPr>
          <p:nvPr/>
        </p:nvCxnSpPr>
        <p:spPr>
          <a:xfrm flipV="1">
            <a:off x="5627746" y="4845737"/>
            <a:ext cx="744329" cy="1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1" name="Group 220">
            <a:extLst>
              <a:ext uri="{FF2B5EF4-FFF2-40B4-BE49-F238E27FC236}">
                <a16:creationId xmlns:a16="http://schemas.microsoft.com/office/drawing/2014/main" id="{25984AF0-4C05-68F7-5CC0-3C31027B9793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1415551" y="3197892"/>
            <a:ext cx="550490" cy="827978"/>
            <a:chOff x="7715165" y="1693760"/>
            <a:chExt cx="2554941" cy="3842824"/>
          </a:xfrm>
        </p:grpSpPr>
        <p:sp>
          <p:nvSpPr>
            <p:cNvPr id="222" name="Oval 221">
              <a:extLst>
                <a:ext uri="{FF2B5EF4-FFF2-40B4-BE49-F238E27FC236}">
                  <a16:creationId xmlns:a16="http://schemas.microsoft.com/office/drawing/2014/main" id="{50758ABA-2AF2-B5F8-4A9E-6B925C7BC4B9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Oval 222">
              <a:extLst>
                <a:ext uri="{FF2B5EF4-FFF2-40B4-BE49-F238E27FC236}">
                  <a16:creationId xmlns:a16="http://schemas.microsoft.com/office/drawing/2014/main" id="{4736DDB6-DF97-52C1-6449-770DB46C3112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87B1F2AE-C82A-0458-3FEE-2CF96BA5997B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Oval 224">
              <a:extLst>
                <a:ext uri="{FF2B5EF4-FFF2-40B4-BE49-F238E27FC236}">
                  <a16:creationId xmlns:a16="http://schemas.microsoft.com/office/drawing/2014/main" id="{7FF18CB3-E3C9-E032-C05D-903B229EA640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Oval 225">
              <a:extLst>
                <a:ext uri="{FF2B5EF4-FFF2-40B4-BE49-F238E27FC236}">
                  <a16:creationId xmlns:a16="http://schemas.microsoft.com/office/drawing/2014/main" id="{7ACACC84-649D-11DF-4258-751BD83A74D9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0EF83FCA-0E1B-C900-047A-15414DDE52C8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Oval 227">
              <a:extLst>
                <a:ext uri="{FF2B5EF4-FFF2-40B4-BE49-F238E27FC236}">
                  <a16:creationId xmlns:a16="http://schemas.microsoft.com/office/drawing/2014/main" id="{E9716A4B-E1E1-7231-4D53-C1BB5011C8F4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9" name="Straight Connector 228">
              <a:extLst>
                <a:ext uri="{FF2B5EF4-FFF2-40B4-BE49-F238E27FC236}">
                  <a16:creationId xmlns:a16="http://schemas.microsoft.com/office/drawing/2014/main" id="{0139C9B9-CC42-3803-CEC6-B209DDA1C9E3}"/>
                </a:ext>
              </a:extLst>
            </p:cNvPr>
            <p:cNvCxnSpPr>
              <a:stCxn id="222" idx="6"/>
              <a:endCxn id="226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0" name="Straight Connector 229">
              <a:extLst>
                <a:ext uri="{FF2B5EF4-FFF2-40B4-BE49-F238E27FC236}">
                  <a16:creationId xmlns:a16="http://schemas.microsoft.com/office/drawing/2014/main" id="{3EDB98D2-D55F-B557-D755-85B13159B3DA}"/>
                </a:ext>
              </a:extLst>
            </p:cNvPr>
            <p:cNvCxnSpPr>
              <a:cxnSpLocks/>
              <a:stCxn id="223" idx="6"/>
              <a:endCxn id="226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1" name="Straight Connector 230">
              <a:extLst>
                <a:ext uri="{FF2B5EF4-FFF2-40B4-BE49-F238E27FC236}">
                  <a16:creationId xmlns:a16="http://schemas.microsoft.com/office/drawing/2014/main" id="{D9C448C7-38F7-375C-DFE3-055852F3BB96}"/>
                </a:ext>
              </a:extLst>
            </p:cNvPr>
            <p:cNvCxnSpPr>
              <a:cxnSpLocks/>
              <a:stCxn id="222" idx="6"/>
              <a:endCxn id="227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2" name="Straight Connector 231">
              <a:extLst>
                <a:ext uri="{FF2B5EF4-FFF2-40B4-BE49-F238E27FC236}">
                  <a16:creationId xmlns:a16="http://schemas.microsoft.com/office/drawing/2014/main" id="{5E4C6C0A-B9C4-9FDA-3508-B67A21C5599A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3" name="Straight Connector 232">
              <a:extLst>
                <a:ext uri="{FF2B5EF4-FFF2-40B4-BE49-F238E27FC236}">
                  <a16:creationId xmlns:a16="http://schemas.microsoft.com/office/drawing/2014/main" id="{9C29977F-D630-478D-691F-0A460B6647CB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4" name="Straight Connector 233">
              <a:extLst>
                <a:ext uri="{FF2B5EF4-FFF2-40B4-BE49-F238E27FC236}">
                  <a16:creationId xmlns:a16="http://schemas.microsoft.com/office/drawing/2014/main" id="{423BBE5E-AE84-8129-8159-58A7DD3373B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5" name="Straight Connector 234">
              <a:extLst>
                <a:ext uri="{FF2B5EF4-FFF2-40B4-BE49-F238E27FC236}">
                  <a16:creationId xmlns:a16="http://schemas.microsoft.com/office/drawing/2014/main" id="{B4846160-447B-2D6F-50A2-071719FA4512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6" name="Straight Connector 235">
              <a:extLst>
                <a:ext uri="{FF2B5EF4-FFF2-40B4-BE49-F238E27FC236}">
                  <a16:creationId xmlns:a16="http://schemas.microsoft.com/office/drawing/2014/main" id="{E0048714-89D0-2B52-1881-CD1C74D9D207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7" name="Straight Connector 236">
              <a:extLst>
                <a:ext uri="{FF2B5EF4-FFF2-40B4-BE49-F238E27FC236}">
                  <a16:creationId xmlns:a16="http://schemas.microsoft.com/office/drawing/2014/main" id="{A28CA565-3F97-C2E1-7B4C-DEE28FFB5842}"/>
                </a:ext>
              </a:extLst>
            </p:cNvPr>
            <p:cNvCxnSpPr>
              <a:cxnSpLocks/>
              <a:stCxn id="225" idx="6"/>
              <a:endCxn id="227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8" name="Straight Connector 237">
              <a:extLst>
                <a:ext uri="{FF2B5EF4-FFF2-40B4-BE49-F238E27FC236}">
                  <a16:creationId xmlns:a16="http://schemas.microsoft.com/office/drawing/2014/main" id="{5D2D1D81-B695-47F4-1D57-A6F60DAC7FE4}"/>
                </a:ext>
              </a:extLst>
            </p:cNvPr>
            <p:cNvCxnSpPr>
              <a:cxnSpLocks/>
              <a:stCxn id="225" idx="6"/>
              <a:endCxn id="226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9" name="Straight Connector 238">
              <a:extLst>
                <a:ext uri="{FF2B5EF4-FFF2-40B4-BE49-F238E27FC236}">
                  <a16:creationId xmlns:a16="http://schemas.microsoft.com/office/drawing/2014/main" id="{518365FC-E68E-4656-A8D6-A2CA926E1AFE}"/>
                </a:ext>
              </a:extLst>
            </p:cNvPr>
            <p:cNvCxnSpPr>
              <a:cxnSpLocks/>
              <a:stCxn id="228" idx="2"/>
              <a:endCxn id="222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0" name="Oval 239">
              <a:extLst>
                <a:ext uri="{FF2B5EF4-FFF2-40B4-BE49-F238E27FC236}">
                  <a16:creationId xmlns:a16="http://schemas.microsoft.com/office/drawing/2014/main" id="{155AEB77-F78B-FD0A-4B0F-64696AC15A29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1" name="Straight Connector 240">
              <a:extLst>
                <a:ext uri="{FF2B5EF4-FFF2-40B4-BE49-F238E27FC236}">
                  <a16:creationId xmlns:a16="http://schemas.microsoft.com/office/drawing/2014/main" id="{A4CA8943-C042-0F43-E25F-349D5EC51E86}"/>
                </a:ext>
              </a:extLst>
            </p:cNvPr>
            <p:cNvCxnSpPr>
              <a:cxnSpLocks/>
              <a:stCxn id="240" idx="6"/>
              <a:endCxn id="226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2" name="Straight Connector 241">
              <a:extLst>
                <a:ext uri="{FF2B5EF4-FFF2-40B4-BE49-F238E27FC236}">
                  <a16:creationId xmlns:a16="http://schemas.microsoft.com/office/drawing/2014/main" id="{C9FDAA7C-0B32-49EE-503B-3B71E1B9BAC0}"/>
                </a:ext>
              </a:extLst>
            </p:cNvPr>
            <p:cNvCxnSpPr>
              <a:cxnSpLocks/>
              <a:stCxn id="240" idx="6"/>
              <a:endCxn id="227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3" name="Straight Connector 242">
              <a:extLst>
                <a:ext uri="{FF2B5EF4-FFF2-40B4-BE49-F238E27FC236}">
                  <a16:creationId xmlns:a16="http://schemas.microsoft.com/office/drawing/2014/main" id="{B5458AE4-E757-95CF-62A7-049B29726D96}"/>
                </a:ext>
              </a:extLst>
            </p:cNvPr>
            <p:cNvCxnSpPr>
              <a:cxnSpLocks/>
              <a:stCxn id="240" idx="6"/>
              <a:endCxn id="228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4" name="Straight Connector 243">
              <a:extLst>
                <a:ext uri="{FF2B5EF4-FFF2-40B4-BE49-F238E27FC236}">
                  <a16:creationId xmlns:a16="http://schemas.microsoft.com/office/drawing/2014/main" id="{C2808941-1918-1F31-A197-54A328BE77A4}"/>
                </a:ext>
              </a:extLst>
            </p:cNvPr>
            <p:cNvCxnSpPr>
              <a:cxnSpLocks/>
              <a:stCxn id="224" idx="6"/>
              <a:endCxn id="226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9FB916A8-19DD-F284-76B6-5E83BD7814E0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Oval 245">
              <a:extLst>
                <a:ext uri="{FF2B5EF4-FFF2-40B4-BE49-F238E27FC236}">
                  <a16:creationId xmlns:a16="http://schemas.microsoft.com/office/drawing/2014/main" id="{D38EEF3F-C726-C911-9A3C-C90DA551CFB0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Oval 246">
              <a:extLst>
                <a:ext uri="{FF2B5EF4-FFF2-40B4-BE49-F238E27FC236}">
                  <a16:creationId xmlns:a16="http://schemas.microsoft.com/office/drawing/2014/main" id="{CB39CD0D-9F55-0548-E684-5CD18BB60CAA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Oval 247">
              <a:extLst>
                <a:ext uri="{FF2B5EF4-FFF2-40B4-BE49-F238E27FC236}">
                  <a16:creationId xmlns:a16="http://schemas.microsoft.com/office/drawing/2014/main" id="{B43D510B-ACC0-569A-D026-8D7C9C2D5CF3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9" name="Straight Connector 248">
              <a:extLst>
                <a:ext uri="{FF2B5EF4-FFF2-40B4-BE49-F238E27FC236}">
                  <a16:creationId xmlns:a16="http://schemas.microsoft.com/office/drawing/2014/main" id="{B27B6884-D7AE-2B33-66A1-FEEF7E91BEA9}"/>
                </a:ext>
              </a:extLst>
            </p:cNvPr>
            <p:cNvCxnSpPr>
              <a:stCxn id="245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0" name="Straight Connector 249">
              <a:extLst>
                <a:ext uri="{FF2B5EF4-FFF2-40B4-BE49-F238E27FC236}">
                  <a16:creationId xmlns:a16="http://schemas.microsoft.com/office/drawing/2014/main" id="{CF8F09E8-7A81-54D9-7C4B-F383F238CECD}"/>
                </a:ext>
              </a:extLst>
            </p:cNvPr>
            <p:cNvCxnSpPr>
              <a:cxnSpLocks/>
              <a:stCxn id="246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1" name="Straight Connector 250">
              <a:extLst>
                <a:ext uri="{FF2B5EF4-FFF2-40B4-BE49-F238E27FC236}">
                  <a16:creationId xmlns:a16="http://schemas.microsoft.com/office/drawing/2014/main" id="{53703396-10D6-34E9-9C79-FF1C3B855ABF}"/>
                </a:ext>
              </a:extLst>
            </p:cNvPr>
            <p:cNvCxnSpPr>
              <a:cxnSpLocks/>
              <a:stCxn id="245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2" name="Straight Connector 251">
              <a:extLst>
                <a:ext uri="{FF2B5EF4-FFF2-40B4-BE49-F238E27FC236}">
                  <a16:creationId xmlns:a16="http://schemas.microsoft.com/office/drawing/2014/main" id="{0259293A-83C7-554A-6A74-27F5B3D928AA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3" name="Straight Connector 252">
              <a:extLst>
                <a:ext uri="{FF2B5EF4-FFF2-40B4-BE49-F238E27FC236}">
                  <a16:creationId xmlns:a16="http://schemas.microsoft.com/office/drawing/2014/main" id="{6FB1AA6E-B724-BBA3-8AD2-C2F385B4A8C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4" name="Straight Connector 253">
              <a:extLst>
                <a:ext uri="{FF2B5EF4-FFF2-40B4-BE49-F238E27FC236}">
                  <a16:creationId xmlns:a16="http://schemas.microsoft.com/office/drawing/2014/main" id="{3928B350-E03C-05BF-1E6B-569D90AA3C1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5" name="Straight Connector 254">
              <a:extLst>
                <a:ext uri="{FF2B5EF4-FFF2-40B4-BE49-F238E27FC236}">
                  <a16:creationId xmlns:a16="http://schemas.microsoft.com/office/drawing/2014/main" id="{EFF0B8D1-0015-9E5C-FBEA-80B41295973A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6" name="Straight Connector 255">
              <a:extLst>
                <a:ext uri="{FF2B5EF4-FFF2-40B4-BE49-F238E27FC236}">
                  <a16:creationId xmlns:a16="http://schemas.microsoft.com/office/drawing/2014/main" id="{971D2E28-634C-744D-3CB7-37851F1D187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7" name="Straight Connector 256">
              <a:extLst>
                <a:ext uri="{FF2B5EF4-FFF2-40B4-BE49-F238E27FC236}">
                  <a16:creationId xmlns:a16="http://schemas.microsoft.com/office/drawing/2014/main" id="{3BF817B3-5F72-79CC-1BC1-2CDF4B4A08C3}"/>
                </a:ext>
              </a:extLst>
            </p:cNvPr>
            <p:cNvCxnSpPr>
              <a:cxnSpLocks/>
              <a:stCxn id="248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8" name="Straight Connector 257">
              <a:extLst>
                <a:ext uri="{FF2B5EF4-FFF2-40B4-BE49-F238E27FC236}">
                  <a16:creationId xmlns:a16="http://schemas.microsoft.com/office/drawing/2014/main" id="{DDE47D5B-E7A9-39A2-27B2-C9B75FB69216}"/>
                </a:ext>
              </a:extLst>
            </p:cNvPr>
            <p:cNvCxnSpPr>
              <a:cxnSpLocks/>
              <a:stCxn id="248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9" name="Straight Connector 258">
              <a:extLst>
                <a:ext uri="{FF2B5EF4-FFF2-40B4-BE49-F238E27FC236}">
                  <a16:creationId xmlns:a16="http://schemas.microsoft.com/office/drawing/2014/main" id="{00801CB9-E973-5528-17C4-DC301FEE3AAB}"/>
                </a:ext>
              </a:extLst>
            </p:cNvPr>
            <p:cNvCxnSpPr>
              <a:cxnSpLocks/>
              <a:endCxn id="245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0" name="Oval 259">
              <a:extLst>
                <a:ext uri="{FF2B5EF4-FFF2-40B4-BE49-F238E27FC236}">
                  <a16:creationId xmlns:a16="http://schemas.microsoft.com/office/drawing/2014/main" id="{7214EEA2-C5EA-2EA9-0516-C14459A3F349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61" name="Straight Connector 260">
              <a:extLst>
                <a:ext uri="{FF2B5EF4-FFF2-40B4-BE49-F238E27FC236}">
                  <a16:creationId xmlns:a16="http://schemas.microsoft.com/office/drawing/2014/main" id="{F7C4A3E8-1690-0E10-D32E-A4FBE84B0F75}"/>
                </a:ext>
              </a:extLst>
            </p:cNvPr>
            <p:cNvCxnSpPr>
              <a:cxnSpLocks/>
              <a:stCxn id="260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2" name="Straight Connector 261">
              <a:extLst>
                <a:ext uri="{FF2B5EF4-FFF2-40B4-BE49-F238E27FC236}">
                  <a16:creationId xmlns:a16="http://schemas.microsoft.com/office/drawing/2014/main" id="{34148DA9-2C52-8A1E-5FDE-32B38570D9FD}"/>
                </a:ext>
              </a:extLst>
            </p:cNvPr>
            <p:cNvCxnSpPr>
              <a:cxnSpLocks/>
              <a:stCxn id="260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3" name="Straight Connector 262">
              <a:extLst>
                <a:ext uri="{FF2B5EF4-FFF2-40B4-BE49-F238E27FC236}">
                  <a16:creationId xmlns:a16="http://schemas.microsoft.com/office/drawing/2014/main" id="{3D1AC6F0-2E2B-72A3-2A0F-109C4E85B82F}"/>
                </a:ext>
              </a:extLst>
            </p:cNvPr>
            <p:cNvCxnSpPr>
              <a:cxnSpLocks/>
              <a:stCxn id="260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4" name="Straight Connector 263">
              <a:extLst>
                <a:ext uri="{FF2B5EF4-FFF2-40B4-BE49-F238E27FC236}">
                  <a16:creationId xmlns:a16="http://schemas.microsoft.com/office/drawing/2014/main" id="{D7A5D7CF-7E72-52EE-3724-B4DC08804A12}"/>
                </a:ext>
              </a:extLst>
            </p:cNvPr>
            <p:cNvCxnSpPr>
              <a:cxnSpLocks/>
              <a:stCxn id="247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266" name="Straight Arrow Connector 265">
            <a:extLst>
              <a:ext uri="{FF2B5EF4-FFF2-40B4-BE49-F238E27FC236}">
                <a16:creationId xmlns:a16="http://schemas.microsoft.com/office/drawing/2014/main" id="{95F729C3-5EE6-9A26-DFEB-A4E6EB019171}"/>
              </a:ext>
            </a:extLst>
          </p:cNvPr>
          <p:cNvCxnSpPr>
            <a:cxnSpLocks/>
          </p:cNvCxnSpPr>
          <p:nvPr/>
        </p:nvCxnSpPr>
        <p:spPr>
          <a:xfrm flipV="1">
            <a:off x="2334698" y="3429000"/>
            <a:ext cx="1254723" cy="572787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1" name="Straight Arrow Connector 270">
            <a:extLst>
              <a:ext uri="{FF2B5EF4-FFF2-40B4-BE49-F238E27FC236}">
                <a16:creationId xmlns:a16="http://schemas.microsoft.com/office/drawing/2014/main" id="{018BDD20-5C70-4E90-A3FD-4E038E21AA05}"/>
              </a:ext>
            </a:extLst>
          </p:cNvPr>
          <p:cNvCxnSpPr>
            <a:cxnSpLocks/>
          </p:cNvCxnSpPr>
          <p:nvPr/>
        </p:nvCxnSpPr>
        <p:spPr>
          <a:xfrm flipH="1">
            <a:off x="2208152" y="2731759"/>
            <a:ext cx="1442175" cy="1157034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4E0A260B-0222-5EB2-13F2-289D182CB7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87653" y="-1496106"/>
            <a:ext cx="13716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059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16AB8-60AE-5270-F12D-E9AA0304F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Image </a:t>
            </a:r>
            <a:r>
              <a:rPr lang="de-DE" dirty="0" err="1"/>
              <a:t>generation</a:t>
            </a:r>
            <a:r>
              <a:rPr lang="de-DE" dirty="0"/>
              <a:t> in Python: </a:t>
            </a:r>
            <a:r>
              <a:rPr lang="de-DE" dirty="0" err="1"/>
              <a:t>Huggingface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5338DC-9E8F-488A-8912-F0A8F2ECABC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72843"/>
          </a:xfrm>
        </p:spPr>
        <p:txBody>
          <a:bodyPr/>
          <a:lstStyle/>
          <a:p>
            <a:r>
              <a:rPr lang="de-DE" sz="2800" dirty="0"/>
              <a:t>Most [Huggingface] image-generation models require a GPU.</a:t>
            </a:r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FC97EF-68BD-1F19-3209-D1024AF92D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566" y="2358086"/>
            <a:ext cx="8144886" cy="11207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4E4A207-5589-E92C-3B26-AF0D32C97C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566" y="3493523"/>
            <a:ext cx="2691415" cy="582353"/>
          </a:xfrm>
          <a:prstGeom prst="rect">
            <a:avLst/>
          </a:prstGeom>
        </p:spPr>
      </p:pic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C6773C50-EDDB-0293-343D-4FF0A27F4273}"/>
              </a:ext>
            </a:extLst>
          </p:cNvPr>
          <p:cNvSpPr/>
          <p:nvPr/>
        </p:nvSpPr>
        <p:spPr>
          <a:xfrm>
            <a:off x="9161719" y="2245847"/>
            <a:ext cx="1525695" cy="812280"/>
          </a:xfrm>
          <a:prstGeom prst="wedgeRectCallout">
            <a:avLst>
              <a:gd name="adj1" fmla="val -55114"/>
              <a:gd name="adj2" fmla="val 19203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Downloads 4.8 GB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B37F13C6-702D-D271-17B5-745491D6C183}"/>
              </a:ext>
            </a:extLst>
          </p:cNvPr>
          <p:cNvSpPr/>
          <p:nvPr/>
        </p:nvSpPr>
        <p:spPr>
          <a:xfrm>
            <a:off x="3843699" y="3267745"/>
            <a:ext cx="1525695" cy="812280"/>
          </a:xfrm>
          <a:prstGeom prst="wedgeRectCallout">
            <a:avLst>
              <a:gd name="adj1" fmla="val -55114"/>
              <a:gd name="adj2" fmla="val 19203"/>
            </a:avLst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C00000"/>
                </a:solidFill>
              </a:rPr>
              <a:t>Needs Nvidia GPU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028F30-5E07-10FD-92A1-3F4AEF218FA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82463"/>
          <a:stretch/>
        </p:blipFill>
        <p:spPr>
          <a:xfrm>
            <a:off x="875566" y="4112601"/>
            <a:ext cx="6428934" cy="1812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54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7DB6C-8CCB-3316-B2B1-FDA7AB742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Image </a:t>
            </a:r>
            <a:r>
              <a:rPr lang="de-DE" dirty="0" err="1"/>
              <a:t>generation</a:t>
            </a:r>
            <a:r>
              <a:rPr lang="de-DE" dirty="0"/>
              <a:t> in Python: </a:t>
            </a:r>
            <a:r>
              <a:rPr lang="de-DE" dirty="0" err="1"/>
              <a:t>Huggingface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655EFE-6EB5-86C8-04D9-1E7C60E99F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8190"/>
          <a:stretch/>
        </p:blipFill>
        <p:spPr>
          <a:xfrm>
            <a:off x="356433" y="3207657"/>
            <a:ext cx="2869405" cy="28520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B0540B4-FE80-C8C9-AD95-DA111DAA38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4179" y="2048365"/>
            <a:ext cx="2848958" cy="398036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9738980-0DF6-2687-56A2-AF485EA096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2957" y="1896050"/>
            <a:ext cx="2835327" cy="410986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91AA0DD-5A8B-6CC4-B762-51FF219195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7457" y="2240626"/>
            <a:ext cx="2842143" cy="375544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663D331-63BE-BB2E-16F1-7B5A21755F8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7732"/>
          <a:stretch/>
        </p:blipFill>
        <p:spPr>
          <a:xfrm>
            <a:off x="288092" y="2174814"/>
            <a:ext cx="2869405" cy="102752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C4F224-8AF5-E1FC-B446-55BA30FFFCD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sz="2800" dirty="0"/>
              <a:t>Works </a:t>
            </a:r>
            <a:r>
              <a:rPr lang="de-DE" sz="2800" dirty="0" err="1"/>
              <a:t>well</a:t>
            </a:r>
            <a:r>
              <a:rPr lang="de-DE" sz="2800" dirty="0"/>
              <a:t> </a:t>
            </a:r>
            <a:r>
              <a:rPr lang="de-DE" sz="2800" dirty="0" err="1"/>
              <a:t>if</a:t>
            </a:r>
            <a:r>
              <a:rPr lang="de-DE" sz="2800" dirty="0"/>
              <a:t> </a:t>
            </a:r>
            <a:r>
              <a:rPr lang="de-DE" sz="2800" dirty="0" err="1"/>
              <a:t>the</a:t>
            </a:r>
            <a:r>
              <a:rPr lang="de-DE" sz="2800" dirty="0"/>
              <a:t> prompt </a:t>
            </a:r>
            <a:r>
              <a:rPr lang="de-DE" sz="2800" dirty="0" err="1"/>
              <a:t>overlaps</a:t>
            </a:r>
            <a:r>
              <a:rPr lang="de-DE" sz="2800" dirty="0"/>
              <a:t> </a:t>
            </a:r>
            <a:r>
              <a:rPr lang="de-DE" sz="2800" dirty="0" err="1"/>
              <a:t>with</a:t>
            </a:r>
            <a:r>
              <a:rPr lang="de-DE" sz="2800" dirty="0"/>
              <a:t> </a:t>
            </a:r>
            <a:r>
              <a:rPr lang="de-DE" sz="2800" dirty="0" err="1"/>
              <a:t>training</a:t>
            </a:r>
            <a:r>
              <a:rPr lang="de-DE" sz="2800" dirty="0"/>
              <a:t> </a:t>
            </a:r>
            <a:r>
              <a:rPr lang="de-DE" sz="2800" dirty="0" err="1"/>
              <a:t>data</a:t>
            </a:r>
            <a:r>
              <a:rPr lang="de-DE" sz="2800" dirty="0"/>
              <a:t>, </a:t>
            </a:r>
            <a:r>
              <a:rPr lang="de-DE" sz="2800" dirty="0" err="1"/>
              <a:t>potentially</a:t>
            </a:r>
            <a:r>
              <a:rPr lang="de-DE" sz="2800" dirty="0"/>
              <a:t> </a:t>
            </a:r>
            <a:r>
              <a:rPr lang="de-DE" sz="2800" dirty="0" err="1"/>
              <a:t>huge</a:t>
            </a:r>
            <a:r>
              <a:rPr lang="de-DE" sz="2800" dirty="0"/>
              <a:t> </a:t>
            </a:r>
            <a:r>
              <a:rPr lang="de-DE" sz="2800" dirty="0" err="1"/>
              <a:t>variation</a:t>
            </a:r>
            <a:r>
              <a:rPr lang="de-DE" sz="2800" dirty="0"/>
              <a:t> </a:t>
            </a:r>
            <a:r>
              <a:rPr lang="de-DE" sz="2800" dirty="0" err="1"/>
              <a:t>between</a:t>
            </a:r>
            <a:r>
              <a:rPr lang="de-DE" sz="2800" dirty="0"/>
              <a:t> </a:t>
            </a:r>
            <a:r>
              <a:rPr lang="de-DE" sz="2800" dirty="0" err="1"/>
              <a:t>attempts</a:t>
            </a:r>
            <a:endParaRPr lang="en-US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B8B30E-62CE-FD35-F720-C46EE70AEC59}"/>
              </a:ext>
            </a:extLst>
          </p:cNvPr>
          <p:cNvSpPr txBox="1"/>
          <p:nvPr/>
        </p:nvSpPr>
        <p:spPr>
          <a:xfrm>
            <a:off x="3225838" y="6084666"/>
            <a:ext cx="479209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400" dirty="0">
                <a:hlinkClick r:id="rId6"/>
              </a:rPr>
              <a:t>https://scads.github.io/generative-ai-notebooks/41_image_generation_huggingface/30_generating_images_using_huggingface.html</a:t>
            </a:r>
            <a:r>
              <a:rPr lang="en-GB" sz="1400" dirty="0"/>
              <a:t> </a:t>
            </a:r>
            <a:endParaRPr lang="LID4096" sz="1400" dirty="0"/>
          </a:p>
        </p:txBody>
      </p:sp>
    </p:spTree>
    <p:extLst>
      <p:ext uri="{BB962C8B-B14F-4D97-AF65-F5344CB8AC3E}">
        <p14:creationId xmlns:p14="http://schemas.microsoft.com/office/powerpoint/2010/main" val="401615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0906BD-5D2A-D35D-CC7D-9F093F8BD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D26FA-CFD9-31C9-1484-F5B5C8BCA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51B02F"/>
                </a:solidFill>
              </a:rPr>
              <a:t>Multi-modal </a:t>
            </a:r>
            <a:r>
              <a:rPr lang="en-US" sz="4400" dirty="0"/>
              <a:t>LLMs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F5648C-1240-8CDF-24F8-3B2E2BF9E6E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4"/>
            <a:ext cx="10644901" cy="4911985"/>
          </a:xfrm>
        </p:spPr>
        <p:txBody>
          <a:bodyPr>
            <a:normAutofit/>
          </a:bodyPr>
          <a:lstStyle/>
          <a:p>
            <a:r>
              <a:rPr lang="en-US" dirty="0"/>
              <a:t>Combining image, text and […] data, to gain new [biological] insights.</a:t>
            </a:r>
            <a:endParaRPr lang="en-US" u="sng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A895A87-6A58-69CE-5F6C-96140F2D56C5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452589" y="2981563"/>
            <a:ext cx="1569155" cy="2360127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72C96B3-73B3-E5DE-2058-04BEB9806292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27F2AA3A-82DB-9F57-7A58-66BB16CA5C75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0E35732-4739-06D1-9A82-8273E9655748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B20541F-C839-8184-1DB1-F75B79A827D8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56D73D5-ABED-6FFD-22E8-6E568D92CB62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91B48181-7F94-D2F1-11AD-F9B9E7194DE3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B9C055C2-1D66-E807-01D0-E9B6256A469B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9642D5B9-12AC-3669-2DF0-22E8057F1CB1}"/>
                </a:ext>
              </a:extLst>
            </p:cNvPr>
            <p:cNvCxnSpPr>
              <a:stCxn id="8" idx="6"/>
              <a:endCxn id="12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52DDDA8-40E7-4DC0-037E-2FA30084FB8B}"/>
                </a:ext>
              </a:extLst>
            </p:cNvPr>
            <p:cNvCxnSpPr>
              <a:cxnSpLocks/>
              <a:stCxn id="9" idx="6"/>
              <a:endCxn id="12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EF0EBA54-351B-D525-7A4D-EB0C5E324FED}"/>
                </a:ext>
              </a:extLst>
            </p:cNvPr>
            <p:cNvCxnSpPr>
              <a:cxnSpLocks/>
              <a:stCxn id="8" idx="6"/>
              <a:endCxn id="13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BC3C085E-65BA-2343-EE4B-6F922090DC5A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0689D9C-442D-EF90-5C39-71A643A7D8C4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3617E6AB-8CEC-418F-911E-6F7A91CC841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E9FDD26-DC6D-49BB-7358-C9462ABEA9CC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51534569-3DB8-5205-835E-9E62604C117E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DEDA9927-E701-3149-7E86-A755EB4C5A73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D0DE127-F3DF-DCE6-73AB-D333E1B227FC}"/>
                </a:ext>
              </a:extLst>
            </p:cNvPr>
            <p:cNvCxnSpPr>
              <a:cxnSpLocks/>
              <a:stCxn id="11" idx="6"/>
              <a:endCxn id="12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09B0DC02-787F-7C56-0B7D-08D79BDD2AFC}"/>
                </a:ext>
              </a:extLst>
            </p:cNvPr>
            <p:cNvCxnSpPr>
              <a:cxnSpLocks/>
              <a:stCxn id="14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761F21D-8E1B-8660-C960-DCA970A5A9C6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AE762C4-D0BF-F8D2-A1AA-E069937A2FED}"/>
                </a:ext>
              </a:extLst>
            </p:cNvPr>
            <p:cNvCxnSpPr>
              <a:cxnSpLocks/>
              <a:stCxn id="26" idx="6"/>
              <a:endCxn id="12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F0B6637-EEA6-14A3-4493-07663AFB63F0}"/>
                </a:ext>
              </a:extLst>
            </p:cNvPr>
            <p:cNvCxnSpPr>
              <a:cxnSpLocks/>
              <a:stCxn id="26" idx="6"/>
              <a:endCxn id="13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A8789EF9-D2F3-ECA2-E6B2-3299BB70846B}"/>
                </a:ext>
              </a:extLst>
            </p:cNvPr>
            <p:cNvCxnSpPr>
              <a:cxnSpLocks/>
              <a:stCxn id="26" idx="6"/>
              <a:endCxn id="14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AE3BE05-94BB-C6D7-0A9D-1174BF7EA74C}"/>
                </a:ext>
              </a:extLst>
            </p:cNvPr>
            <p:cNvCxnSpPr>
              <a:cxnSpLocks/>
              <a:stCxn id="10" idx="6"/>
              <a:endCxn id="12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8C921B6-9602-211E-CF65-060B591C19F9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4F023A7-D014-9ADC-35C9-C59E1B17302D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2D20A025-E3E3-EA79-E375-CD5CFCFEAC4D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90DB2C63-67D0-8D8F-5F93-7852A75E7C8B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0A3218BA-B8D8-C2EE-D298-F055458E5F41}"/>
                </a:ext>
              </a:extLst>
            </p:cNvPr>
            <p:cNvCxnSpPr>
              <a:stCxn id="31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CA1906C4-1480-AC3D-AC4C-33ED323D3D67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1F0D447B-5C4E-899D-3249-1FE013B3DB16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280A067A-5474-5F19-5954-B29640820C33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0DB0810D-78A2-D5D2-A1C7-F4845EAAC45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B1E9ACBE-D2F2-2A1B-3E1B-96D834EA6F7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33B971A2-A355-59FD-E97B-D3B36E83E013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65CB0B54-A166-4F7B-FD94-B9E4E6BCB687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C5D62E2-1226-6759-10A4-4EEDBB5A0A91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C58FAA59-CC38-12D1-4ABB-BD62A4822116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1952EDC-8424-94CF-2968-A219840FBEC2}"/>
                </a:ext>
              </a:extLst>
            </p:cNvPr>
            <p:cNvCxnSpPr>
              <a:cxnSpLocks/>
              <a:endCxn id="31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AC3151BD-105A-C989-F951-6C4F0AF99029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50C8D0CD-AEA3-D731-5D2B-C4D25EB16F09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FD130950-5230-658D-F9FA-4AF4ECA3F445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85BC9F58-D3BE-DF9D-559F-ACEBADF70B5A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397C91C1-77D4-8A01-0F39-DF303A7B0805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4810392D-41CD-537E-EFCB-4EE545A8B210}"/>
              </a:ext>
            </a:extLst>
          </p:cNvPr>
          <p:cNvSpPr txBox="1">
            <a:spLocks/>
          </p:cNvSpPr>
          <p:nvPr/>
        </p:nvSpPr>
        <p:spPr>
          <a:xfrm>
            <a:off x="1059544" y="4713294"/>
            <a:ext cx="2582804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many cells are there?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F259175F-2F29-9E9E-30E6-6EC284C511B2}"/>
              </a:ext>
            </a:extLst>
          </p:cNvPr>
          <p:cNvCxnSpPr>
            <a:cxnSpLocks/>
            <a:stCxn id="4" idx="3"/>
            <a:endCxn id="9" idx="2"/>
          </p:cNvCxnSpPr>
          <p:nvPr/>
        </p:nvCxnSpPr>
        <p:spPr>
          <a:xfrm>
            <a:off x="3673142" y="3240867"/>
            <a:ext cx="1383961" cy="920759"/>
          </a:xfrm>
          <a:prstGeom prst="bentConnector3">
            <a:avLst/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62043AA6-ACFD-4F34-3130-67646BC7D2C5}"/>
              </a:ext>
            </a:extLst>
          </p:cNvPr>
          <p:cNvCxnSpPr>
            <a:cxnSpLocks/>
            <a:stCxn id="53" idx="3"/>
            <a:endCxn id="9" idx="2"/>
          </p:cNvCxnSpPr>
          <p:nvPr/>
        </p:nvCxnSpPr>
        <p:spPr>
          <a:xfrm flipV="1">
            <a:off x="3642348" y="4161626"/>
            <a:ext cx="1414755" cy="1028722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59DB8710-AD0C-BEB9-FBD6-509C9E567C95}"/>
              </a:ext>
            </a:extLst>
          </p:cNvPr>
          <p:cNvCxnSpPr>
            <a:cxnSpLocks/>
            <a:stCxn id="32" idx="2"/>
            <a:endCxn id="54" idx="1"/>
          </p:cNvCxnSpPr>
          <p:nvPr/>
        </p:nvCxnSpPr>
        <p:spPr>
          <a:xfrm flipV="1">
            <a:off x="7417230" y="3240867"/>
            <a:ext cx="1223001" cy="920760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789760C5-0D4C-2A16-7A61-6B6A0F616A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12" t="2756" r="20148" b="7097"/>
          <a:stretch/>
        </p:blipFill>
        <p:spPr>
          <a:xfrm>
            <a:off x="1267842" y="2079643"/>
            <a:ext cx="2405300" cy="2322447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14E6E5CA-F6D1-0BE3-4D78-8E4AB889392F}"/>
              </a:ext>
            </a:extLst>
          </p:cNvPr>
          <p:cNvSpPr txBox="1">
            <a:spLocks/>
          </p:cNvSpPr>
          <p:nvPr/>
        </p:nvSpPr>
        <p:spPr>
          <a:xfrm>
            <a:off x="8640231" y="4539125"/>
            <a:ext cx="3058283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are 4 cells. </a:t>
            </a:r>
            <a:b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just marked their nuclei.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EB4C9021-EC02-84B3-A9AC-1702291A3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0231" y="2079643"/>
            <a:ext cx="2206601" cy="2322447"/>
          </a:xfrm>
          <a:prstGeom prst="rect">
            <a:avLst/>
          </a:prstGeom>
        </p:spPr>
      </p:pic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4A755AEB-0752-5F32-585D-4F7922B48408}"/>
              </a:ext>
            </a:extLst>
          </p:cNvPr>
          <p:cNvCxnSpPr>
            <a:cxnSpLocks/>
            <a:stCxn id="32" idx="2"/>
            <a:endCxn id="51" idx="1"/>
          </p:cNvCxnSpPr>
          <p:nvPr/>
        </p:nvCxnSpPr>
        <p:spPr>
          <a:xfrm>
            <a:off x="7417230" y="4161627"/>
            <a:ext cx="1223001" cy="1069996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26923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AC8874-8908-732F-9DFB-D377FD787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Dall-E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21DAE5-C990-2A88-94A7-92288182E53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15756"/>
          </a:xfrm>
        </p:spPr>
        <p:txBody>
          <a:bodyPr/>
          <a:lstStyle/>
          <a:p>
            <a:r>
              <a:rPr lang="de-DE" sz="2400" dirty="0" err="1"/>
              <a:t>OpenAI‘s</a:t>
            </a:r>
            <a:r>
              <a:rPr lang="de-DE" sz="2400" dirty="0"/>
              <a:t> </a:t>
            </a:r>
            <a:r>
              <a:rPr lang="de-DE" sz="2400" dirty="0" err="1"/>
              <a:t>model</a:t>
            </a:r>
            <a:r>
              <a:rPr lang="de-DE" sz="2400" dirty="0"/>
              <a:t> </a:t>
            </a:r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image</a:t>
            </a:r>
            <a:r>
              <a:rPr lang="de-DE" sz="2400" dirty="0"/>
              <a:t> </a:t>
            </a:r>
            <a:r>
              <a:rPr lang="de-DE" sz="2400" dirty="0" err="1"/>
              <a:t>generation</a:t>
            </a:r>
            <a:r>
              <a:rPr lang="de-DE" sz="2400" dirty="0"/>
              <a:t> </a:t>
            </a:r>
            <a:r>
              <a:rPr lang="de-DE" sz="2400" dirty="0" err="1"/>
              <a:t>based</a:t>
            </a:r>
            <a:r>
              <a:rPr lang="de-DE" sz="2400" dirty="0"/>
              <a:t> on </a:t>
            </a:r>
            <a:r>
              <a:rPr lang="de-DE" sz="2400" dirty="0" err="1"/>
              <a:t>diffusion</a:t>
            </a:r>
            <a:r>
              <a:rPr lang="de-DE" sz="2400" dirty="0"/>
              <a:t> </a:t>
            </a:r>
            <a:r>
              <a:rPr lang="de-DE" sz="2400" dirty="0" err="1"/>
              <a:t>models</a:t>
            </a:r>
            <a:r>
              <a:rPr lang="de-DE" sz="2400" dirty="0"/>
              <a:t> + CLIP </a:t>
            </a:r>
            <a:r>
              <a:rPr lang="de-DE" sz="2400" dirty="0" err="1"/>
              <a:t>transformer</a:t>
            </a:r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5AFBBF-9C1D-94EA-E5CD-E08236C77F66}"/>
              </a:ext>
            </a:extLst>
          </p:cNvPr>
          <p:cNvSpPr txBox="1"/>
          <p:nvPr/>
        </p:nvSpPr>
        <p:spPr>
          <a:xfrm>
            <a:off x="3242700" y="6176735"/>
            <a:ext cx="47837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Source: Cropped from Ramesh et al. 2022, licensed </a:t>
            </a:r>
            <a:r>
              <a:rPr lang="en-US" sz="1400" dirty="0">
                <a:hlinkClick r:id="rId2"/>
              </a:rPr>
              <a:t>CC-BY 4.0</a:t>
            </a:r>
            <a:r>
              <a:rPr lang="en-US" sz="1400" dirty="0"/>
              <a:t> </a:t>
            </a:r>
            <a:r>
              <a:rPr lang="en-US" sz="1400" dirty="0">
                <a:hlinkClick r:id="rId3"/>
              </a:rPr>
              <a:t>https://arxiv.org/abs/2204.06125</a:t>
            </a:r>
            <a:r>
              <a:rPr lang="en-US" sz="1400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6BBD25-AB69-D64C-4182-906059DA1A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208" r="5909" b="26554"/>
          <a:stretch/>
        </p:blipFill>
        <p:spPr>
          <a:xfrm>
            <a:off x="671379" y="1908107"/>
            <a:ext cx="9284434" cy="40472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79BBDEA-DFAB-DE87-0737-4E6ABB1CAA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967413" y="3470950"/>
            <a:ext cx="5838825" cy="302895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5162932-97F4-8A75-6B78-B830D85F7F2A}"/>
              </a:ext>
            </a:extLst>
          </p:cNvPr>
          <p:cNvSpPr/>
          <p:nvPr/>
        </p:nvSpPr>
        <p:spPr>
          <a:xfrm>
            <a:off x="4292934" y="3796556"/>
            <a:ext cx="7857067" cy="219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230710C-746A-CEB3-2BD2-E001FB1345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40605" y="41950"/>
            <a:ext cx="47612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61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16AB8-60AE-5270-F12D-E9AA0304F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Image </a:t>
            </a:r>
            <a:r>
              <a:rPr lang="de-DE" dirty="0" err="1"/>
              <a:t>generation</a:t>
            </a:r>
            <a:r>
              <a:rPr lang="de-DE" dirty="0"/>
              <a:t> in Python: Dall-E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5338DC-9E8F-488A-8912-F0A8F2ECABC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sz="3200" dirty="0" err="1"/>
              <a:t>No</a:t>
            </a:r>
            <a:r>
              <a:rPr lang="de-DE" sz="3200" dirty="0"/>
              <a:t> </a:t>
            </a:r>
            <a:r>
              <a:rPr lang="de-DE" sz="3200" dirty="0" err="1"/>
              <a:t>need</a:t>
            </a:r>
            <a:r>
              <a:rPr lang="de-DE" sz="3200" dirty="0"/>
              <a:t> </a:t>
            </a:r>
            <a:r>
              <a:rPr lang="de-DE" sz="3200" dirty="0" err="1"/>
              <a:t>for</a:t>
            </a:r>
            <a:r>
              <a:rPr lang="de-DE" sz="3200" dirty="0"/>
              <a:t> a GPU, but </a:t>
            </a:r>
            <a:r>
              <a:rPr lang="de-DE" sz="3200" dirty="0" err="1"/>
              <a:t>costs</a:t>
            </a:r>
            <a:r>
              <a:rPr lang="de-DE" sz="3200" dirty="0"/>
              <a:t> 💸 💸 💸</a:t>
            </a:r>
            <a:endParaRPr lang="en-US" sz="3200" dirty="0"/>
          </a:p>
          <a:p>
            <a:endParaRPr lang="en-US" sz="32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98024F-0C2D-B2A9-88B6-2A51CE45E4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302" y="1996295"/>
            <a:ext cx="7162231" cy="2742461"/>
          </a:xfrm>
          <a:prstGeom prst="rect">
            <a:avLst/>
          </a:prstGeom>
        </p:spPr>
      </p:pic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52EA597E-02E1-995A-B7BC-AFD7FAFAC9AB}"/>
              </a:ext>
            </a:extLst>
          </p:cNvPr>
          <p:cNvSpPr/>
          <p:nvPr/>
        </p:nvSpPr>
        <p:spPr>
          <a:xfrm>
            <a:off x="6985339" y="2512603"/>
            <a:ext cx="1835644" cy="812280"/>
          </a:xfrm>
          <a:prstGeom prst="wedgeRectCallout">
            <a:avLst>
              <a:gd name="adj1" fmla="val -20293"/>
              <a:gd name="adj2" fmla="val -62767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Works </a:t>
            </a:r>
            <a:r>
              <a:rPr lang="de-DE" dirty="0" err="1">
                <a:solidFill>
                  <a:schemeClr val="tx1"/>
                </a:solidFill>
              </a:rPr>
              <a:t>with</a:t>
            </a:r>
            <a:r>
              <a:rPr lang="de-DE" dirty="0">
                <a:solidFill>
                  <a:schemeClr val="tx1"/>
                </a:solidFill>
              </a:rPr>
              <a:t> Dall-E 2 and 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0443D06A-0122-249D-BBF0-084B50230CC7}"/>
              </a:ext>
            </a:extLst>
          </p:cNvPr>
          <p:cNvSpPr/>
          <p:nvPr/>
        </p:nvSpPr>
        <p:spPr>
          <a:xfrm>
            <a:off x="6985339" y="3522499"/>
            <a:ext cx="2044027" cy="812280"/>
          </a:xfrm>
          <a:prstGeom prst="wedgeRectCallout">
            <a:avLst>
              <a:gd name="adj1" fmla="val -20293"/>
              <a:gd name="adj2" fmla="val -62767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May </a:t>
            </a:r>
            <a:r>
              <a:rPr lang="de-DE" dirty="0" err="1">
                <a:solidFill>
                  <a:schemeClr val="tx1"/>
                </a:solidFill>
              </a:rPr>
              <a:t>soon</a:t>
            </a:r>
            <a:r>
              <a:rPr lang="de-DE" dirty="0">
                <a:solidFill>
                  <a:schemeClr val="tx1"/>
                </a:solidFill>
              </a:rPr>
              <a:t> also </a:t>
            </a:r>
            <a:r>
              <a:rPr lang="de-DE" dirty="0" err="1">
                <a:solidFill>
                  <a:schemeClr val="tx1"/>
                </a:solidFill>
              </a:rPr>
              <a:t>work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with</a:t>
            </a:r>
            <a:r>
              <a:rPr lang="de-DE" dirty="0">
                <a:solidFill>
                  <a:schemeClr val="tx1"/>
                </a:solidFill>
              </a:rPr>
              <a:t> gpt-4o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71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30C37-04D9-61CB-3F85-F4BEE0C56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51B02F"/>
                </a:solidFill>
              </a:rPr>
              <a:t>Image Generation </a:t>
            </a:r>
            <a:r>
              <a:rPr lang="en-US" sz="4400" dirty="0"/>
              <a:t>LLMs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A136AA2-BF6C-EEFA-518E-8BB404F8F11B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452589" y="2981563"/>
            <a:ext cx="1569155" cy="2360127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49AE9BD-965F-5A75-F0D8-CF61599E4AEC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84FE5DD-18FB-30C8-6563-A8044E7AC3F3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B1DB52F-6328-DE0A-1897-57500170B381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E996849-F683-03D8-2FE7-6E6054D83B15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C594951-7AD4-87C9-8065-ED77329F7224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C88BFEC-B44E-9B69-04CC-D61CFDA0215A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E4B24D3-DD65-CC8F-21FE-8F0DEFEA2B9A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FBDD8FE-DB28-D56D-DCB7-D10B9237ED75}"/>
                </a:ext>
              </a:extLst>
            </p:cNvPr>
            <p:cNvCxnSpPr>
              <a:stCxn id="8" idx="6"/>
              <a:endCxn id="12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2EBAF2C-DE4A-A421-CC5B-11D93F70CCEC}"/>
                </a:ext>
              </a:extLst>
            </p:cNvPr>
            <p:cNvCxnSpPr>
              <a:cxnSpLocks/>
              <a:stCxn id="9" idx="6"/>
              <a:endCxn id="12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A818109-6A43-1C02-940B-AE287A8AC9A6}"/>
                </a:ext>
              </a:extLst>
            </p:cNvPr>
            <p:cNvCxnSpPr>
              <a:cxnSpLocks/>
              <a:stCxn id="8" idx="6"/>
              <a:endCxn id="13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250EB62-134A-6508-D580-8B688B8845D8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E3D149F-AF73-E668-7F00-A1A957458A24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85EDEFE-DDCC-8D19-C599-8E8B6CA1B99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7903F6B-DFD3-BBCC-6CDD-9A0EAC9F4DB0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9D56AA5-9326-62BF-46D5-3E62707DA3E9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AC29764A-5450-7154-E6CE-441FCC10FA0E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9F6E940-03A6-77EB-708B-DF9B8EAD97C8}"/>
                </a:ext>
              </a:extLst>
            </p:cNvPr>
            <p:cNvCxnSpPr>
              <a:cxnSpLocks/>
              <a:stCxn id="11" idx="6"/>
              <a:endCxn id="12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2DAD1ED-D38F-523F-88A3-4709920623BE}"/>
                </a:ext>
              </a:extLst>
            </p:cNvPr>
            <p:cNvCxnSpPr>
              <a:cxnSpLocks/>
              <a:stCxn id="14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54EFBE4-91F1-C0D6-A3E9-843323D89974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5A2D77C-395A-1C76-3885-8F1084A1D3F9}"/>
                </a:ext>
              </a:extLst>
            </p:cNvPr>
            <p:cNvCxnSpPr>
              <a:cxnSpLocks/>
              <a:stCxn id="26" idx="6"/>
              <a:endCxn id="12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EECEDB83-D2EF-7AF4-14CA-79E56D55E093}"/>
                </a:ext>
              </a:extLst>
            </p:cNvPr>
            <p:cNvCxnSpPr>
              <a:cxnSpLocks/>
              <a:stCxn id="26" idx="6"/>
              <a:endCxn id="13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22E557F-6EF0-9DF1-E320-4EDEC93BD3FD}"/>
                </a:ext>
              </a:extLst>
            </p:cNvPr>
            <p:cNvCxnSpPr>
              <a:cxnSpLocks/>
              <a:stCxn id="26" idx="6"/>
              <a:endCxn id="14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8973EDC-43B8-B6D2-B8D1-C44AF66D1E87}"/>
                </a:ext>
              </a:extLst>
            </p:cNvPr>
            <p:cNvCxnSpPr>
              <a:cxnSpLocks/>
              <a:stCxn id="10" idx="6"/>
              <a:endCxn id="12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6AA4E62-861B-E3B1-6179-0A12E3015124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15069EA-C131-79A4-FF0D-F2ECB20C1853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7D8FAF0-FF7A-07CF-B4B2-0F20A0CDECED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C8C0896-4870-3521-A7B7-55A6C1515A1C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78E29605-9D1F-081F-781E-C76B09F5E351}"/>
                </a:ext>
              </a:extLst>
            </p:cNvPr>
            <p:cNvCxnSpPr>
              <a:stCxn id="31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1204968-B45D-4026-BFA9-2D59CFBBBA86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760CE1F-2ACB-F802-2931-50EDF815AD22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CB6BD19-E623-EC22-CE8F-C5D5564E3D3F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4F72C17B-0044-1A06-7AF1-1638E36A76D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8848102-4C55-5F28-7B9A-B8460E56712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D7AA2B9-9A00-A417-8EB5-25AAC2B24837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C6AAAB7-9156-B198-E132-5AB72EA160A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EADF2DA-4CC1-07ED-DF19-5EF8B378BD57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E212C7E-00E3-6FDF-CD69-F1D0A8E35328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C2291EE-0B53-F598-3478-EB2B2C61030D}"/>
                </a:ext>
              </a:extLst>
            </p:cNvPr>
            <p:cNvCxnSpPr>
              <a:cxnSpLocks/>
              <a:endCxn id="31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18314ECE-7FCF-1D66-A97C-ACBBFEBE13F7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DC0F098-FE47-51B3-BA77-C304F0EE94DE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13D152CB-2F7D-78E8-D681-C96032AA392B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A8896D8B-2357-E287-162A-BD030E38F14F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BA7823F8-5AEA-BF1C-837A-1BF64FF267EC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F7862B18-A3E1-1348-99BD-7681DA5F6588}"/>
              </a:ext>
            </a:extLst>
          </p:cNvPr>
          <p:cNvSpPr txBox="1">
            <a:spLocks/>
          </p:cNvSpPr>
          <p:nvPr/>
        </p:nvSpPr>
        <p:spPr>
          <a:xfrm>
            <a:off x="431800" y="3466648"/>
            <a:ext cx="3210548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histology image of lung cancer cells and some healthy tissue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CD8317D1-2B1D-E281-F0FC-5303DC823818}"/>
              </a:ext>
            </a:extLst>
          </p:cNvPr>
          <p:cNvCxnSpPr>
            <a:cxnSpLocks/>
            <a:stCxn id="53" idx="3"/>
            <a:endCxn id="9" idx="2"/>
          </p:cNvCxnSpPr>
          <p:nvPr/>
        </p:nvCxnSpPr>
        <p:spPr>
          <a:xfrm>
            <a:off x="3642348" y="4159146"/>
            <a:ext cx="1414755" cy="2480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34E247B3-BC77-3DF8-2B17-811614B35BB3}"/>
              </a:ext>
            </a:extLst>
          </p:cNvPr>
          <p:cNvCxnSpPr>
            <a:cxnSpLocks/>
            <a:stCxn id="32" idx="2"/>
          </p:cNvCxnSpPr>
          <p:nvPr/>
        </p:nvCxnSpPr>
        <p:spPr>
          <a:xfrm flipV="1">
            <a:off x="7417230" y="4161625"/>
            <a:ext cx="1223001" cy="2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Content Placeholder 57">
            <a:extLst>
              <a:ext uri="{FF2B5EF4-FFF2-40B4-BE49-F238E27FC236}">
                <a16:creationId xmlns:a16="http://schemas.microsoft.com/office/drawing/2014/main" id="{679A2C05-6540-72A6-F266-27DC1C7B608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03779"/>
          </a:xfrm>
        </p:spPr>
        <p:txBody>
          <a:bodyPr/>
          <a:lstStyle/>
          <a:p>
            <a:r>
              <a:rPr lang="de-DE" sz="3200" dirty="0"/>
              <a:t>Challenges: fake-images</a:t>
            </a:r>
            <a:endParaRPr lang="en-US" sz="3200" dirty="0"/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6A730993-2FAA-ACA4-C00D-99E87D95F8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0231" y="2728366"/>
            <a:ext cx="2880236" cy="28665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761A1EB-1EAC-603C-F82B-9589A2908B3D}"/>
              </a:ext>
            </a:extLst>
          </p:cNvPr>
          <p:cNvSpPr txBox="1"/>
          <p:nvPr/>
        </p:nvSpPr>
        <p:spPr>
          <a:xfrm>
            <a:off x="3374086" y="6051972"/>
            <a:ext cx="45234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4"/>
              </a:rPr>
              <a:t>https://scads.github.io/generative-ai-notebooks/40_image_generation_openai/10_generating_images_dall_e.html</a:t>
            </a:r>
            <a:r>
              <a:rPr lang="en-US" sz="1600" dirty="0"/>
              <a:t> </a:t>
            </a:r>
          </a:p>
        </p:txBody>
      </p:sp>
      <p:sp>
        <p:nvSpPr>
          <p:cNvPr id="3" name="Speech Bubble: Rectangle 2">
            <a:extLst>
              <a:ext uri="{FF2B5EF4-FFF2-40B4-BE49-F238E27FC236}">
                <a16:creationId xmlns:a16="http://schemas.microsoft.com/office/drawing/2014/main" id="{88E0BE22-DA71-585B-1D91-BC49332693D2}"/>
              </a:ext>
            </a:extLst>
          </p:cNvPr>
          <p:cNvSpPr/>
          <p:nvPr/>
        </p:nvSpPr>
        <p:spPr>
          <a:xfrm>
            <a:off x="7276831" y="1181056"/>
            <a:ext cx="3651278" cy="1320724"/>
          </a:xfrm>
          <a:prstGeom prst="wedgeRectCallout">
            <a:avLst>
              <a:gd name="adj1" fmla="val 21156"/>
              <a:gd name="adj2" fmla="val 61880"/>
            </a:avLst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Interesting challenges for our community ahead</a:t>
            </a:r>
          </a:p>
        </p:txBody>
      </p:sp>
    </p:spTree>
    <p:extLst>
      <p:ext uri="{BB962C8B-B14F-4D97-AF65-F5344CB8AC3E}">
        <p14:creationId xmlns:p14="http://schemas.microsoft.com/office/powerpoint/2010/main" val="356653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4A1274-B10E-C4C2-8CF9-243082652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Image </a:t>
            </a:r>
            <a:r>
              <a:rPr lang="de-DE" dirty="0" err="1"/>
              <a:t>generation</a:t>
            </a:r>
            <a:r>
              <a:rPr lang="de-DE" dirty="0"/>
              <a:t> in Python: Dall-E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F5F84B-645E-B5FE-74AA-589D3ED03FA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err="1"/>
              <a:t>Is</a:t>
            </a:r>
            <a:r>
              <a:rPr lang="de-DE" dirty="0"/>
              <a:t> Dall-E 2 </a:t>
            </a:r>
            <a:r>
              <a:rPr lang="de-DE" dirty="0" err="1"/>
              <a:t>more</a:t>
            </a:r>
            <a:r>
              <a:rPr lang="de-DE" dirty="0"/>
              <a:t> </a:t>
            </a:r>
            <a:r>
              <a:rPr lang="de-DE" dirty="0" err="1"/>
              <a:t>capable</a:t>
            </a:r>
            <a:r>
              <a:rPr lang="de-DE" dirty="0"/>
              <a:t> of </a:t>
            </a:r>
            <a:r>
              <a:rPr lang="de-DE" dirty="0" err="1"/>
              <a:t>creating</a:t>
            </a:r>
            <a:r>
              <a:rPr lang="de-DE" dirty="0"/>
              <a:t> </a:t>
            </a:r>
            <a:r>
              <a:rPr lang="de-DE" dirty="0" err="1"/>
              <a:t>realistic</a:t>
            </a:r>
            <a:r>
              <a:rPr lang="de-DE" dirty="0"/>
              <a:t> </a:t>
            </a:r>
            <a:r>
              <a:rPr lang="de-DE" dirty="0" err="1"/>
              <a:t>microscopy</a:t>
            </a:r>
            <a:r>
              <a:rPr lang="de-DE" dirty="0"/>
              <a:t> </a:t>
            </a:r>
            <a:r>
              <a:rPr lang="de-DE" dirty="0" err="1"/>
              <a:t>images</a:t>
            </a:r>
            <a:r>
              <a:rPr lang="de-DE" dirty="0"/>
              <a:t> </a:t>
            </a:r>
            <a:r>
              <a:rPr lang="de-DE" dirty="0" err="1"/>
              <a:t>than</a:t>
            </a:r>
            <a:r>
              <a:rPr lang="de-DE" dirty="0"/>
              <a:t> Dall-E 3?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CC1E7D-0442-BEA2-736A-F90103757F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583" y="1712885"/>
            <a:ext cx="5146595" cy="40833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178B6A0-39AF-85E2-F566-7AC1C3758E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9113" y="1712884"/>
            <a:ext cx="5080140" cy="4223605"/>
          </a:xfrm>
          <a:prstGeom prst="rect">
            <a:avLst/>
          </a:prstGeom>
        </p:spPr>
      </p:pic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77C35C7B-4894-2514-5B9B-488180571A25}"/>
              </a:ext>
            </a:extLst>
          </p:cNvPr>
          <p:cNvSpPr/>
          <p:nvPr/>
        </p:nvSpPr>
        <p:spPr>
          <a:xfrm>
            <a:off x="4600668" y="3320248"/>
            <a:ext cx="1374004" cy="615867"/>
          </a:xfrm>
          <a:prstGeom prst="wedgeRectCallout">
            <a:avLst>
              <a:gd name="adj1" fmla="val -56081"/>
              <a:gd name="adj2" fmla="val 21389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Dall-E 3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561192F8-754D-5DA5-53A9-BBABD91C95FD}"/>
              </a:ext>
            </a:extLst>
          </p:cNvPr>
          <p:cNvSpPr/>
          <p:nvPr/>
        </p:nvSpPr>
        <p:spPr>
          <a:xfrm>
            <a:off x="9834232" y="3312849"/>
            <a:ext cx="1374004" cy="615867"/>
          </a:xfrm>
          <a:prstGeom prst="wedgeRectCallout">
            <a:avLst>
              <a:gd name="adj1" fmla="val -56081"/>
              <a:gd name="adj2" fmla="val 21389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Dall-E 2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95474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C0D1E8-5D4E-4A8C-271B-5793C41ADB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5666D-6AA4-7B70-A9BB-622E48DA9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rgbClr val="51B02F"/>
                </a:solidFill>
              </a:rPr>
              <a:t>Image Generation </a:t>
            </a:r>
            <a:r>
              <a:rPr lang="en-US" sz="4400" dirty="0"/>
              <a:t>LLMs</a:t>
            </a:r>
            <a:endParaRPr lang="LID4096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F25AE0-75AA-9C77-02E6-247B69B73BC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3200" dirty="0"/>
              <a:t>Challenges: physical / physiological hallucinations</a:t>
            </a:r>
            <a:endParaRPr lang="LID4096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7233DF-C977-ED88-9EFF-F6BAC1626A52}"/>
              </a:ext>
            </a:extLst>
          </p:cNvPr>
          <p:cNvSpPr txBox="1"/>
          <p:nvPr/>
        </p:nvSpPr>
        <p:spPr>
          <a:xfrm>
            <a:off x="2552923" y="2997368"/>
            <a:ext cx="267369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Prompt: “</a:t>
            </a:r>
            <a:r>
              <a:rPr lang="LID4096" dirty="0"/>
              <a:t>Draw a close-up picture of people's hands</a:t>
            </a:r>
            <a:r>
              <a:rPr lang="en-GB" dirty="0"/>
              <a:t>”</a:t>
            </a:r>
            <a:endParaRPr lang="LID4096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3A96CB0-1236-ED35-27B8-0E0F3DFED438}"/>
              </a:ext>
            </a:extLst>
          </p:cNvPr>
          <p:cNvSpPr txBox="1"/>
          <p:nvPr/>
        </p:nvSpPr>
        <p:spPr>
          <a:xfrm>
            <a:off x="2157284" y="5364719"/>
            <a:ext cx="78774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Source: </a:t>
            </a:r>
            <a:r>
              <a:rPr lang="en-US" dirty="0">
                <a:hlinkClick r:id="rId2"/>
              </a:rPr>
              <a:t>https://replicate.com/black-forest-labs/flux-schnell-lora</a:t>
            </a:r>
            <a:r>
              <a:rPr lang="en-US" dirty="0"/>
              <a:t> </a:t>
            </a:r>
            <a:endParaRPr lang="LID4096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39595CD-3CAA-D43C-BBE9-7356BDAFB5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2890" y="2140773"/>
            <a:ext cx="3442928" cy="303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24037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A1E1F0-D0AD-B97A-2CA2-144EC9260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D88A32-FBDB-F897-36C4-0AF028A99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rgbClr val="51B02F"/>
                </a:solidFill>
              </a:rPr>
              <a:t>Image Generation </a:t>
            </a:r>
            <a:r>
              <a:rPr lang="en-US" sz="4400" dirty="0"/>
              <a:t>LLMs</a:t>
            </a:r>
            <a:endParaRPr lang="LID4096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3927FA-BB7A-987C-2133-F75EA81DDEF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3200" dirty="0"/>
              <a:t>Challenges: Text in images</a:t>
            </a:r>
            <a:endParaRPr lang="LID4096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A09772-88F3-41A8-E0B4-CA9CFFAE80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8460" y="1184015"/>
            <a:ext cx="4015740" cy="40157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F0014B-37A2-1400-8F99-94E80591CF77}"/>
              </a:ext>
            </a:extLst>
          </p:cNvPr>
          <p:cNvSpPr txBox="1"/>
          <p:nvPr/>
        </p:nvSpPr>
        <p:spPr>
          <a:xfrm>
            <a:off x="2157284" y="5364719"/>
            <a:ext cx="78774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Source: </a:t>
            </a:r>
            <a:r>
              <a:rPr lang="en-US" dirty="0">
                <a:hlinkClick r:id="rId3"/>
              </a:rPr>
              <a:t>https://replicate.com/black-forest-labs/flux-schnell-lora</a:t>
            </a:r>
            <a:r>
              <a:rPr lang="en-US" dirty="0"/>
              <a:t> </a:t>
            </a:r>
            <a:endParaRPr lang="LID4096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131697-00D5-747E-34CE-786548818CBB}"/>
              </a:ext>
            </a:extLst>
          </p:cNvPr>
          <p:cNvSpPr txBox="1"/>
          <p:nvPr/>
        </p:nvSpPr>
        <p:spPr>
          <a:xfrm>
            <a:off x="1081542" y="2951201"/>
            <a:ext cx="54409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/>
              <a:t>Prompt: </a:t>
            </a:r>
            <a:r>
              <a:rPr lang="en-US" dirty="0"/>
              <a:t>‘</a:t>
            </a:r>
            <a:r>
              <a:rPr lang="en-GB" dirty="0"/>
              <a:t>please draw a picture of a professor writing "large language models" on a blackboard</a:t>
            </a:r>
            <a:r>
              <a:rPr lang="en-US" dirty="0"/>
              <a:t>’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49238555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FA83F0-40C3-7B3C-7F3C-D1DF39D35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rgbClr val="51B02F"/>
                </a:solidFill>
              </a:rPr>
              <a:t>Image Generation </a:t>
            </a:r>
            <a:r>
              <a:rPr lang="en-US" sz="4400" dirty="0"/>
              <a:t>LLMs</a:t>
            </a:r>
            <a:endParaRPr lang="LID4096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602BA9-08B6-04FD-DDAA-34E9821010A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1843390"/>
          </a:xfrm>
        </p:spPr>
        <p:txBody>
          <a:bodyPr/>
          <a:lstStyle/>
          <a:p>
            <a:r>
              <a:rPr lang="en-GB" sz="3200" dirty="0"/>
              <a:t>Challenges: Bias</a:t>
            </a:r>
          </a:p>
          <a:p>
            <a:endParaRPr lang="en-GB" sz="3200" dirty="0"/>
          </a:p>
          <a:p>
            <a:endParaRPr lang="LID4096" sz="32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4CC23FF-168E-D5E0-4641-CBE75571FB81}"/>
              </a:ext>
            </a:extLst>
          </p:cNvPr>
          <p:cNvGrpSpPr>
            <a:grpSpLocks noChangeAspect="1"/>
          </p:cNvGrpSpPr>
          <p:nvPr/>
        </p:nvGrpSpPr>
        <p:grpSpPr>
          <a:xfrm>
            <a:off x="304706" y="2844308"/>
            <a:ext cx="5886030" cy="1471507"/>
            <a:chOff x="4849034" y="1288873"/>
            <a:chExt cx="7250484" cy="1812621"/>
          </a:xfrm>
        </p:grpSpPr>
        <p:pic>
          <p:nvPicPr>
            <p:cNvPr id="5" name="Picture 2" descr="output">
              <a:extLst>
                <a:ext uri="{FF2B5EF4-FFF2-40B4-BE49-F238E27FC236}">
                  <a16:creationId xmlns:a16="http://schemas.microsoft.com/office/drawing/2014/main" id="{02758D98-B5CB-9E07-D8B8-BCCF5C8629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9034" y="1288873"/>
              <a:ext cx="1812621" cy="1812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output">
              <a:extLst>
                <a:ext uri="{FF2B5EF4-FFF2-40B4-BE49-F238E27FC236}">
                  <a16:creationId xmlns:a16="http://schemas.microsoft.com/office/drawing/2014/main" id="{E95CFA4C-F42A-E2B4-F5B6-AE313890DF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1655" y="1288873"/>
              <a:ext cx="1812621" cy="1812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 descr="output">
              <a:extLst>
                <a:ext uri="{FF2B5EF4-FFF2-40B4-BE49-F238E27FC236}">
                  <a16:creationId xmlns:a16="http://schemas.microsoft.com/office/drawing/2014/main" id="{4B1B38FE-688D-8219-B44C-B628BE3188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4276" y="1288873"/>
              <a:ext cx="1812621" cy="1812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8" descr="output">
              <a:extLst>
                <a:ext uri="{FF2B5EF4-FFF2-40B4-BE49-F238E27FC236}">
                  <a16:creationId xmlns:a16="http://schemas.microsoft.com/office/drawing/2014/main" id="{A742F4EA-0A32-A0F3-654C-B28CC2FE481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86897" y="1288873"/>
              <a:ext cx="1812621" cy="1812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570BC4E7-A0AB-2E0E-F551-C71E7A95DCE6}"/>
              </a:ext>
            </a:extLst>
          </p:cNvPr>
          <p:cNvSpPr txBox="1"/>
          <p:nvPr/>
        </p:nvSpPr>
        <p:spPr>
          <a:xfrm>
            <a:off x="-249241" y="4299233"/>
            <a:ext cx="69939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Source: </a:t>
            </a:r>
            <a:r>
              <a:rPr lang="en-US" dirty="0">
                <a:hlinkClick r:id="rId6"/>
              </a:rPr>
              <a:t>https://replicate.com/stability-ai/stable-diffusion</a:t>
            </a:r>
            <a:r>
              <a:rPr lang="en-US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FB60A15-C504-F2C0-4530-8F063407721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10460" y="2328133"/>
            <a:ext cx="3070903" cy="300492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0297F12-B055-52E5-4785-26AE23F5B559}"/>
              </a:ext>
            </a:extLst>
          </p:cNvPr>
          <p:cNvSpPr txBox="1"/>
          <p:nvPr/>
        </p:nvSpPr>
        <p:spPr>
          <a:xfrm>
            <a:off x="1410637" y="2418679"/>
            <a:ext cx="42302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/>
              <a:t>Prompt: </a:t>
            </a:r>
            <a:r>
              <a:rPr lang="en-US" sz="1800" dirty="0"/>
              <a:t>“a nice photo of a human”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A57A08C-DFB2-6B51-1905-A932B68863C7}"/>
              </a:ext>
            </a:extLst>
          </p:cNvPr>
          <p:cNvSpPr txBox="1"/>
          <p:nvPr/>
        </p:nvSpPr>
        <p:spPr>
          <a:xfrm>
            <a:off x="6525439" y="1598828"/>
            <a:ext cx="54409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/>
              <a:t>Prompt: </a:t>
            </a:r>
            <a:r>
              <a:rPr lang="en-US" dirty="0"/>
              <a:t>‘</a:t>
            </a:r>
            <a:r>
              <a:rPr lang="en-GB" dirty="0"/>
              <a:t>please draw a picture of a professor writing "large language models" on a blackboard</a:t>
            </a:r>
            <a:r>
              <a:rPr lang="en-US" dirty="0"/>
              <a:t>’</a:t>
            </a:r>
            <a:endParaRPr lang="en-US" sz="18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F423FAE-4ABB-6C62-0755-82A98F9AF334}"/>
              </a:ext>
            </a:extLst>
          </p:cNvPr>
          <p:cNvSpPr txBox="1"/>
          <p:nvPr/>
        </p:nvSpPr>
        <p:spPr>
          <a:xfrm>
            <a:off x="7660160" y="5333059"/>
            <a:ext cx="78774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Source: </a:t>
            </a:r>
            <a:r>
              <a:rPr lang="LID4096" dirty="0">
                <a:hlinkClick r:id="rId8"/>
              </a:rPr>
              <a:t>https://chatgpt.com/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02987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D3EE43-085D-EC52-2E63-5001E47861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2BA59-8171-73E4-93BF-A9C0FC3F8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002060"/>
                </a:solidFill>
              </a:rPr>
              <a:t>Image Generation LLMs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81EFEA3-DB0A-DCAE-FFA6-577D8B8DE148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452589" y="2981563"/>
            <a:ext cx="1569155" cy="2360127"/>
            <a:chOff x="7715165" y="1693760"/>
            <a:chExt cx="2554941" cy="3842824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37AD343-D0B2-12EB-9494-FE93C48AFDF7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68EB991E-DCF7-5189-347A-4DCB7B14CA4C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D29E585-2EF4-15C0-0901-31142A2805A2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52148E79-D2F4-133C-7401-AFFBF9F4C044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6C843038-E302-46FF-1AE2-26C8B63F2372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EE9D4406-B877-6C36-E567-E8F72C47D70E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BBAD6E1F-6150-4993-E344-64274E44E936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2ECC592-0155-517F-B72A-2A03FCDDF367}"/>
                </a:ext>
              </a:extLst>
            </p:cNvPr>
            <p:cNvCxnSpPr>
              <a:stCxn id="8" idx="6"/>
              <a:endCxn id="12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CCBB3F5-998E-4108-7933-B607847C9EC0}"/>
                </a:ext>
              </a:extLst>
            </p:cNvPr>
            <p:cNvCxnSpPr>
              <a:cxnSpLocks/>
              <a:stCxn id="9" idx="6"/>
              <a:endCxn id="12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314ED30-10BA-CA36-9F87-84050883AF5F}"/>
                </a:ext>
              </a:extLst>
            </p:cNvPr>
            <p:cNvCxnSpPr>
              <a:cxnSpLocks/>
              <a:stCxn id="8" idx="6"/>
              <a:endCxn id="13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A784970E-9090-19B2-B2E6-1ED3AD616888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F70B6E87-39E7-A8D3-6759-0CDDDE75CB16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A8BAEF9-ED17-4934-235F-A2AD39BB47A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4DE41867-D262-4BD9-79BD-41AABEAE0048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8384D2B-6114-9441-63E9-AE35A6CCC6B8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C2F58F0A-0949-8184-0EB3-B90228A42AE9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4816A5CA-A7AD-0D75-C8B9-B3C031B13B8C}"/>
                </a:ext>
              </a:extLst>
            </p:cNvPr>
            <p:cNvCxnSpPr>
              <a:cxnSpLocks/>
              <a:stCxn id="11" idx="6"/>
              <a:endCxn id="12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0B0859C1-4376-5B0F-B92E-FD2DEB160429}"/>
                </a:ext>
              </a:extLst>
            </p:cNvPr>
            <p:cNvCxnSpPr>
              <a:cxnSpLocks/>
              <a:stCxn id="14" idx="2"/>
              <a:endCxn id="8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A2F30C9A-6638-FA46-4CE0-873B475A176C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E84FCEA-E5EF-5729-DE54-BAA2E705B798}"/>
                </a:ext>
              </a:extLst>
            </p:cNvPr>
            <p:cNvCxnSpPr>
              <a:cxnSpLocks/>
              <a:stCxn id="26" idx="6"/>
              <a:endCxn id="12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80666775-885B-4CBB-4C1D-65EECB3D589D}"/>
                </a:ext>
              </a:extLst>
            </p:cNvPr>
            <p:cNvCxnSpPr>
              <a:cxnSpLocks/>
              <a:stCxn id="26" idx="6"/>
              <a:endCxn id="13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1553D674-BB84-C627-42EC-28600FC37C53}"/>
                </a:ext>
              </a:extLst>
            </p:cNvPr>
            <p:cNvCxnSpPr>
              <a:cxnSpLocks/>
              <a:stCxn id="26" idx="6"/>
              <a:endCxn id="14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2A8F8DC-160C-3A68-0607-92E82B336E40}"/>
                </a:ext>
              </a:extLst>
            </p:cNvPr>
            <p:cNvCxnSpPr>
              <a:cxnSpLocks/>
              <a:stCxn id="10" idx="6"/>
              <a:endCxn id="12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D5145253-9DBF-8D87-E94E-541E73370264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C812CA6-306E-994E-FBA8-A1A607559C30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A101099B-A033-DB0D-FA82-52B9327A1E04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22947E53-BAAB-4D1B-C144-0A616984FB36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3350721-D409-C111-3E81-D8CC2EFE1C3D}"/>
                </a:ext>
              </a:extLst>
            </p:cNvPr>
            <p:cNvCxnSpPr>
              <a:stCxn id="31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53809CF4-62BD-326F-683E-646685323FC5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6FFB5D76-37EE-7D1A-779D-367CF6361411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0B296C0-3E0E-47E3-84C5-E71F070A54CF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535D0219-6502-4150-FBB2-898DDD8244C0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BBEF4834-49E8-FECD-38AE-60EE26584FA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E517347-6639-7BB9-5455-F3E18CFBC3B1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49E4F88C-1A0B-56D6-2C68-7E67B2D601B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9225A1CB-64D0-BC5F-36E7-2F2D4100CD44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8444412E-858C-8859-D4DB-F38BE0EFE7FA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65E49E7A-CD78-52DE-B3A0-FC91D149883D}"/>
                </a:ext>
              </a:extLst>
            </p:cNvPr>
            <p:cNvCxnSpPr>
              <a:cxnSpLocks/>
              <a:endCxn id="31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A2801166-B9E5-94D3-6AC9-1D9F5A389EE9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3011CC8C-D0A1-8EE6-D5E9-6BD4A67F531D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B51632F6-FD0F-B132-B661-D2CBC6A2DCAD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8AC4AE31-50EA-ED48-6170-02D714CD2627}"/>
                </a:ext>
              </a:extLst>
            </p:cNvPr>
            <p:cNvCxnSpPr>
              <a:cxnSpLocks/>
              <a:stCxn id="46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19C37110-8C15-B5BC-60A0-0BB64D1923F5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68ABFA14-5C5F-9B5D-3F37-836E8F6B75CC}"/>
              </a:ext>
            </a:extLst>
          </p:cNvPr>
          <p:cNvSpPr txBox="1">
            <a:spLocks/>
          </p:cNvSpPr>
          <p:nvPr/>
        </p:nvSpPr>
        <p:spPr>
          <a:xfrm>
            <a:off x="1286779" y="4898411"/>
            <a:ext cx="243840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Blur the image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9" name="Connector: Elbow 58">
            <a:extLst>
              <a:ext uri="{FF2B5EF4-FFF2-40B4-BE49-F238E27FC236}">
                <a16:creationId xmlns:a16="http://schemas.microsoft.com/office/drawing/2014/main" id="{0E059F0A-781E-F848-6F3D-CA02EA575707}"/>
              </a:ext>
            </a:extLst>
          </p:cNvPr>
          <p:cNvCxnSpPr>
            <a:cxnSpLocks/>
            <a:stCxn id="1026" idx="3"/>
            <a:endCxn id="9" idx="2"/>
          </p:cNvCxnSpPr>
          <p:nvPr/>
        </p:nvCxnSpPr>
        <p:spPr>
          <a:xfrm>
            <a:off x="3725179" y="3176616"/>
            <a:ext cx="1331924" cy="985010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190C97C3-5A41-4241-F828-25DA715C5AD9}"/>
              </a:ext>
            </a:extLst>
          </p:cNvPr>
          <p:cNvCxnSpPr>
            <a:cxnSpLocks/>
            <a:stCxn id="32" idx="2"/>
            <a:endCxn id="1028" idx="1"/>
          </p:cNvCxnSpPr>
          <p:nvPr/>
        </p:nvCxnSpPr>
        <p:spPr>
          <a:xfrm flipV="1">
            <a:off x="7417230" y="3178926"/>
            <a:ext cx="1129610" cy="982701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Content Placeholder 57">
            <a:extLst>
              <a:ext uri="{FF2B5EF4-FFF2-40B4-BE49-F238E27FC236}">
                <a16:creationId xmlns:a16="http://schemas.microsoft.com/office/drawing/2014/main" id="{13CC7F69-071D-007F-4E34-648363DAE0B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85471"/>
          </a:xfrm>
        </p:spPr>
        <p:txBody>
          <a:bodyPr/>
          <a:lstStyle/>
          <a:p>
            <a:r>
              <a:rPr lang="de-DE" sz="3200" dirty="0"/>
              <a:t>Image-</a:t>
            </a:r>
            <a:r>
              <a:rPr lang="de-DE" sz="3200" dirty="0" err="1"/>
              <a:t>to</a:t>
            </a:r>
            <a:r>
              <a:rPr lang="de-DE" sz="3200" dirty="0"/>
              <a:t>-image </a:t>
            </a:r>
            <a:r>
              <a:rPr lang="de-DE" sz="3200" dirty="0" err="1"/>
              <a:t>prompting</a:t>
            </a:r>
            <a:r>
              <a:rPr lang="de-DE" sz="3200" dirty="0"/>
              <a:t>, </a:t>
            </a:r>
            <a:r>
              <a:rPr lang="de-DE" sz="3200" dirty="0" err="1">
                <a:solidFill>
                  <a:srgbClr val="51B02F"/>
                </a:solidFill>
              </a:rPr>
              <a:t>image</a:t>
            </a:r>
            <a:r>
              <a:rPr lang="de-DE" sz="3200" dirty="0">
                <a:solidFill>
                  <a:srgbClr val="51B02F"/>
                </a:solidFill>
              </a:rPr>
              <a:t> </a:t>
            </a:r>
            <a:r>
              <a:rPr lang="de-DE" sz="3200" dirty="0" err="1">
                <a:solidFill>
                  <a:srgbClr val="51B02F"/>
                </a:solidFill>
              </a:rPr>
              <a:t>variations</a:t>
            </a:r>
            <a:endParaRPr lang="en-US" sz="3200" dirty="0">
              <a:solidFill>
                <a:srgbClr val="51B02F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77FCC5-7A7F-A875-7C56-55C5733C1D87}"/>
              </a:ext>
            </a:extLst>
          </p:cNvPr>
          <p:cNvSpPr txBox="1"/>
          <p:nvPr/>
        </p:nvSpPr>
        <p:spPr>
          <a:xfrm>
            <a:off x="3754704" y="6063466"/>
            <a:ext cx="449917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2"/>
              </a:rPr>
              <a:t>https://arxiv.org/abs/2211.09800</a:t>
            </a:r>
            <a:r>
              <a:rPr lang="en-US" sz="1200" dirty="0"/>
              <a:t> </a:t>
            </a:r>
          </a:p>
          <a:p>
            <a:r>
              <a:rPr lang="en-US" sz="1200" dirty="0">
                <a:hlinkClick r:id="rId3"/>
              </a:rPr>
              <a:t>https://scads.github.io/generative-ai-notebooks/41_image_generation_huggingface/60_image_variations_pix2pix.html</a:t>
            </a:r>
            <a:r>
              <a:rPr lang="en-US" sz="1200" dirty="0"/>
              <a:t>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470EB63-15E3-DEA8-11D2-4DD405E122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779" y="1957416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B223F997-8334-D009-D136-23DAFB98C2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78" t="12875" r="20310" b="11903"/>
          <a:stretch/>
        </p:blipFill>
        <p:spPr bwMode="auto">
          <a:xfrm>
            <a:off x="8546840" y="1962036"/>
            <a:ext cx="2468145" cy="2433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905E5B68-0947-6B6F-B3FB-AE3A31CB3779}"/>
              </a:ext>
            </a:extLst>
          </p:cNvPr>
          <p:cNvCxnSpPr>
            <a:cxnSpLocks/>
            <a:endCxn id="9" idx="2"/>
          </p:cNvCxnSpPr>
          <p:nvPr/>
        </p:nvCxnSpPr>
        <p:spPr>
          <a:xfrm flipV="1">
            <a:off x="3707106" y="4161626"/>
            <a:ext cx="1349997" cy="998395"/>
          </a:xfrm>
          <a:prstGeom prst="bentConnector3">
            <a:avLst>
              <a:gd name="adj1" fmla="val 50000"/>
            </a:avLst>
          </a:prstGeom>
          <a:ln w="444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53">
            <a:extLst>
              <a:ext uri="{FF2B5EF4-FFF2-40B4-BE49-F238E27FC236}">
                <a16:creationId xmlns:a16="http://schemas.microsoft.com/office/drawing/2014/main" id="{F20A0BA6-615A-A9DC-58FA-F0DAC6E468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2748" y="5040980"/>
            <a:ext cx="5210175" cy="942975"/>
          </a:xfrm>
          <a:prstGeom prst="rect">
            <a:avLst/>
          </a:prstGeom>
        </p:spPr>
      </p:pic>
      <p:sp>
        <p:nvSpPr>
          <p:cNvPr id="55" name="Speech Bubble: Rectangle 54">
            <a:extLst>
              <a:ext uri="{FF2B5EF4-FFF2-40B4-BE49-F238E27FC236}">
                <a16:creationId xmlns:a16="http://schemas.microsoft.com/office/drawing/2014/main" id="{7230D51D-B69A-5317-96A2-87E8DACAA26F}"/>
              </a:ext>
            </a:extLst>
          </p:cNvPr>
          <p:cNvSpPr/>
          <p:nvPr/>
        </p:nvSpPr>
        <p:spPr>
          <a:xfrm>
            <a:off x="6812748" y="5040980"/>
            <a:ext cx="5210175" cy="966270"/>
          </a:xfrm>
          <a:prstGeom prst="wedgeRectCallout">
            <a:avLst>
              <a:gd name="adj1" fmla="val -52528"/>
              <a:gd name="adj2" fmla="val 66409"/>
            </a:avLst>
          </a:prstGeom>
          <a:noFill/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645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FD853-EA08-9EB4-BBF6-6F2A0E640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Image variation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65B57E-BAC3-6A2F-37F0-9A47A825570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09613"/>
          </a:xfrm>
        </p:spPr>
        <p:txBody>
          <a:bodyPr/>
          <a:lstStyle/>
          <a:p>
            <a:r>
              <a:rPr lang="en-US" dirty="0"/>
              <a:t>Generate images, e.g. for augmenting data</a:t>
            </a:r>
          </a:p>
        </p:txBody>
      </p:sp>
      <p:pic>
        <p:nvPicPr>
          <p:cNvPr id="5" name="Picture 4" descr="A close-up of a black and white speckled surface&#10;&#10;Description automatically generated">
            <a:extLst>
              <a:ext uri="{FF2B5EF4-FFF2-40B4-BE49-F238E27FC236}">
                <a16:creationId xmlns:a16="http://schemas.microsoft.com/office/drawing/2014/main" id="{BA545534-41C5-8B13-95E1-A91BFE6137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43" y="2442183"/>
            <a:ext cx="2304000" cy="228600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AD61F8E-2D74-912A-149F-45CA0FAEA9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250" y="1693628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EE820156-DB47-9BE1-3660-3BFAB261A55B}"/>
              </a:ext>
            </a:extLst>
          </p:cNvPr>
          <p:cNvSpPr/>
          <p:nvPr/>
        </p:nvSpPr>
        <p:spPr>
          <a:xfrm>
            <a:off x="2829590" y="2956419"/>
            <a:ext cx="1947910" cy="177694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2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22D8AC-5CA1-2B43-F63B-E2778136F9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8252" y="3585183"/>
            <a:ext cx="2290346" cy="2286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8285093-354B-1AF6-469A-B4EDA5DCBF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6751" y="2639406"/>
            <a:ext cx="2286000" cy="2286000"/>
          </a:xfrm>
          <a:prstGeom prst="rect">
            <a:avLst/>
          </a:prstGeom>
        </p:spPr>
      </p:pic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C0F64AE4-31B9-BF7C-5007-0EC6E2F3B473}"/>
              </a:ext>
            </a:extLst>
          </p:cNvPr>
          <p:cNvSpPr/>
          <p:nvPr/>
        </p:nvSpPr>
        <p:spPr>
          <a:xfrm>
            <a:off x="7576286" y="1075087"/>
            <a:ext cx="3142514" cy="1237083"/>
          </a:xfrm>
          <a:prstGeom prst="wedgeRectCallout">
            <a:avLst>
              <a:gd name="adj1" fmla="val -55477"/>
              <a:gd name="adj2" fmla="val 22462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Potentially useful to make algorithms more robust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2024A3-1691-3BC0-2C4E-82370F218413}"/>
              </a:ext>
            </a:extLst>
          </p:cNvPr>
          <p:cNvSpPr txBox="1"/>
          <p:nvPr/>
        </p:nvSpPr>
        <p:spPr>
          <a:xfrm>
            <a:off x="3266162" y="6246029"/>
            <a:ext cx="48117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6"/>
              </a:rPr>
              <a:t>https://haesleinhuepf.github.io/BioImageAnalysisNotebooks/07_prompt_engineering/60_image_variations_huggingface.html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0382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3D52A-1CCB-B31B-08C7-807B15249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dirty="0" err="1"/>
              <a:t>Inpainting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8C6E9-6565-C403-CCBB-98495540966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550036"/>
          </a:xfrm>
        </p:spPr>
        <p:txBody>
          <a:bodyPr/>
          <a:lstStyle/>
          <a:p>
            <a:r>
              <a:rPr lang="de-DE" sz="2800" dirty="0" err="1"/>
              <a:t>Replacing</a:t>
            </a:r>
            <a:r>
              <a:rPr lang="de-DE" sz="2800" dirty="0"/>
              <a:t> </a:t>
            </a:r>
            <a:r>
              <a:rPr lang="de-DE" sz="2800" dirty="0" err="1"/>
              <a:t>regions</a:t>
            </a:r>
            <a:r>
              <a:rPr lang="de-DE" sz="2800" dirty="0"/>
              <a:t> in </a:t>
            </a:r>
            <a:r>
              <a:rPr lang="de-DE" sz="2800" dirty="0" err="1"/>
              <a:t>images</a:t>
            </a:r>
            <a:endParaRPr lang="de-DE" sz="2800" dirty="0"/>
          </a:p>
          <a:p>
            <a:r>
              <a:rPr lang="de-DE" sz="2800" dirty="0"/>
              <a:t>(also „Gap-</a:t>
            </a:r>
            <a:r>
              <a:rPr lang="de-DE" sz="2800" dirty="0" err="1"/>
              <a:t>filling</a:t>
            </a:r>
            <a:r>
              <a:rPr lang="de-DE" sz="2800" dirty="0"/>
              <a:t>“, „</a:t>
            </a:r>
            <a:r>
              <a:rPr lang="de-DE" sz="2800" dirty="0" err="1"/>
              <a:t>Replacing</a:t>
            </a:r>
            <a:r>
              <a:rPr lang="de-DE" sz="2800" dirty="0"/>
              <a:t>“)</a:t>
            </a:r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6C07B9-B7F2-0B31-2694-F0EBFB3357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346" y="2764692"/>
            <a:ext cx="2072429" cy="206841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30B8A57A-E89E-C2F3-A106-E7603BA76583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6231294" y="3403094"/>
            <a:ext cx="1298080" cy="1952410"/>
            <a:chOff x="7715165" y="1693760"/>
            <a:chExt cx="2554941" cy="3842824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9FFE522-3585-F9EB-8479-5410C2F21145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0274C1B-CB91-4B62-CAE9-BF37D416CAB3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93542B1E-1865-10B5-8DDA-F868692DD412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4BC205A-EF7F-FDBD-927D-98A31F114D9B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91820643-4409-A261-1277-8F2EA5D89A60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CDA645C-1572-A35C-AA38-1864CA0E10F2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907B4F10-6718-49CC-C52F-4768F58D663C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479A3962-5240-9572-C72E-4E0FB516186B}"/>
                </a:ext>
              </a:extLst>
            </p:cNvPr>
            <p:cNvCxnSpPr>
              <a:stCxn id="9" idx="6"/>
              <a:endCxn id="13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99B47F4-CBD1-1469-0587-7E8EB4FC32C4}"/>
                </a:ext>
              </a:extLst>
            </p:cNvPr>
            <p:cNvCxnSpPr>
              <a:cxnSpLocks/>
              <a:stCxn id="10" idx="6"/>
              <a:endCxn id="13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EF0002C-37CE-0D2B-F311-1A4D9DA3528E}"/>
                </a:ext>
              </a:extLst>
            </p:cNvPr>
            <p:cNvCxnSpPr>
              <a:cxnSpLocks/>
              <a:stCxn id="9" idx="6"/>
              <a:endCxn id="14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6CF3B71-398B-3C5D-141B-DE5D01E774AA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A0D7E29-A533-9633-366B-CCD33003438F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D579E410-7842-669D-8084-47FB3D56954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94A90F9C-9110-D27E-CA8F-F7229038566D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38AE33E-4438-3217-55DD-5B7177A366A3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0F4E2836-286E-7332-153A-57F6C2E93B03}"/>
                </a:ext>
              </a:extLst>
            </p:cNvPr>
            <p:cNvCxnSpPr>
              <a:cxnSpLocks/>
              <a:stCxn id="12" idx="6"/>
              <a:endCxn id="14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D387B6D-A723-B7D2-CBD9-6BAB58D5BDE3}"/>
                </a:ext>
              </a:extLst>
            </p:cNvPr>
            <p:cNvCxnSpPr>
              <a:cxnSpLocks/>
              <a:stCxn id="12" idx="6"/>
              <a:endCxn id="13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FF122297-7D2F-97AB-060D-95B47F096144}"/>
                </a:ext>
              </a:extLst>
            </p:cNvPr>
            <p:cNvCxnSpPr>
              <a:cxnSpLocks/>
              <a:stCxn id="15" idx="2"/>
              <a:endCxn id="9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5631F77E-DB03-D81A-B880-637AFF850AED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BA6FC6E-2CFA-B793-74DB-7453686625DA}"/>
                </a:ext>
              </a:extLst>
            </p:cNvPr>
            <p:cNvCxnSpPr>
              <a:cxnSpLocks/>
              <a:stCxn id="27" idx="6"/>
              <a:endCxn id="13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1EA23476-DA88-CCB2-B874-7FC4F314F505}"/>
                </a:ext>
              </a:extLst>
            </p:cNvPr>
            <p:cNvCxnSpPr>
              <a:cxnSpLocks/>
              <a:stCxn id="27" idx="6"/>
              <a:endCxn id="14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C21E67A-F8F4-246B-5310-A14AB156F38B}"/>
                </a:ext>
              </a:extLst>
            </p:cNvPr>
            <p:cNvCxnSpPr>
              <a:cxnSpLocks/>
              <a:stCxn id="27" idx="6"/>
              <a:endCxn id="15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C0FED66-F4EC-15C5-8DD7-92EBB727933B}"/>
                </a:ext>
              </a:extLst>
            </p:cNvPr>
            <p:cNvCxnSpPr>
              <a:cxnSpLocks/>
              <a:stCxn id="11" idx="6"/>
              <a:endCxn id="13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8B93F951-CAA8-3545-5255-C4A9708DDE24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188FEF69-8266-5DC4-586B-DE00B40F2B64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56C97C19-DE2B-67E9-D7AE-8EB3985EE09B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832F3A93-C36F-EBC5-76B5-556785BD15D5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E94B155-25F6-0C8D-6FA7-1DDD8B7A322A}"/>
                </a:ext>
              </a:extLst>
            </p:cNvPr>
            <p:cNvCxnSpPr>
              <a:stCxn id="32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21426BE8-9DC5-6801-04DD-9231446CCF94}"/>
                </a:ext>
              </a:extLst>
            </p:cNvPr>
            <p:cNvCxnSpPr>
              <a:cxnSpLocks/>
              <a:stCxn id="33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62227B4-EBC5-8A40-DFC1-FBC2430732EB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35BF880F-BA9E-5143-54F4-C83A31CFF0CB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E1165120-1582-B478-4A45-5ECE9A1B4C8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178E8A1D-C7C9-5CE3-4953-80BC54AEA53E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CFB4950-E21D-4DF3-9435-5263349AF60A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FF5235BC-5CCF-9427-9AEC-1284E77A618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4822D7B-9CFC-6C5F-7C72-58025984D1CF}"/>
                </a:ext>
              </a:extLst>
            </p:cNvPr>
            <p:cNvCxnSpPr>
              <a:cxnSpLocks/>
              <a:stCxn id="35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D53A121E-8DF3-DAA3-3CE8-B7006B5A6827}"/>
                </a:ext>
              </a:extLst>
            </p:cNvPr>
            <p:cNvCxnSpPr>
              <a:cxnSpLocks/>
              <a:stCxn id="35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39277ADA-AC31-B64E-1F68-9688E15EB488}"/>
                </a:ext>
              </a:extLst>
            </p:cNvPr>
            <p:cNvCxnSpPr>
              <a:cxnSpLocks/>
              <a:endCxn id="32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0836732F-07DB-AE7B-B1CD-E008B309F503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FDDF575D-26B0-9B10-BDDC-7E7F00187E84}"/>
                </a:ext>
              </a:extLst>
            </p:cNvPr>
            <p:cNvCxnSpPr>
              <a:cxnSpLocks/>
              <a:stCxn id="47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2352E632-56DB-BDF2-F6D3-7224765A5AF1}"/>
                </a:ext>
              </a:extLst>
            </p:cNvPr>
            <p:cNvCxnSpPr>
              <a:cxnSpLocks/>
              <a:stCxn id="47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F9BC6F2F-C987-8610-E344-B17A9E30C757}"/>
                </a:ext>
              </a:extLst>
            </p:cNvPr>
            <p:cNvCxnSpPr>
              <a:cxnSpLocks/>
              <a:stCxn id="47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F8069F6B-102B-36AC-497F-B9DDE0A16453}"/>
                </a:ext>
              </a:extLst>
            </p:cNvPr>
            <p:cNvCxnSpPr>
              <a:cxnSpLocks/>
              <a:stCxn id="34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B04A69E4-1DA8-53FF-69CF-1FB473E52EF3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5216439" y="3562431"/>
            <a:ext cx="687690" cy="816868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E6617748-AAEE-310F-B005-678BA9B858FF}"/>
              </a:ext>
            </a:extLst>
          </p:cNvPr>
          <p:cNvSpPr txBox="1">
            <a:spLocks/>
          </p:cNvSpPr>
          <p:nvPr/>
        </p:nvSpPr>
        <p:spPr>
          <a:xfrm>
            <a:off x="3550122" y="5177659"/>
            <a:ext cx="1666317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black white cat fur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75DD9E1C-1F05-9CC2-24F6-4C690281A1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362" t="5179" r="26575" b="11711"/>
          <a:stretch/>
        </p:blipFill>
        <p:spPr>
          <a:xfrm>
            <a:off x="1021931" y="2764693"/>
            <a:ext cx="2063903" cy="2068413"/>
          </a:xfrm>
          <a:prstGeom prst="rect">
            <a:avLst/>
          </a:prstGeom>
        </p:spPr>
      </p:pic>
      <p:cxnSp>
        <p:nvCxnSpPr>
          <p:cNvPr id="55" name="Connector: Elbow 54">
            <a:extLst>
              <a:ext uri="{FF2B5EF4-FFF2-40B4-BE49-F238E27FC236}">
                <a16:creationId xmlns:a16="http://schemas.microsoft.com/office/drawing/2014/main" id="{56A9B903-A7CC-8C63-1343-AC80B7B62E5A}"/>
              </a:ext>
            </a:extLst>
          </p:cNvPr>
          <p:cNvCxnSpPr>
            <a:cxnSpLocks/>
            <a:stCxn id="53" idx="3"/>
            <a:endCxn id="10" idx="2"/>
          </p:cNvCxnSpPr>
          <p:nvPr/>
        </p:nvCxnSpPr>
        <p:spPr>
          <a:xfrm flipV="1">
            <a:off x="5216439" y="4379299"/>
            <a:ext cx="687690" cy="1152303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or: Elbow 60">
            <a:extLst>
              <a:ext uri="{FF2B5EF4-FFF2-40B4-BE49-F238E27FC236}">
                <a16:creationId xmlns:a16="http://schemas.microsoft.com/office/drawing/2014/main" id="{3CCC92FB-D74F-8C0E-59CA-4E101D1EBDF5}"/>
              </a:ext>
            </a:extLst>
          </p:cNvPr>
          <p:cNvCxnSpPr>
            <a:cxnSpLocks/>
            <a:stCxn id="54" idx="2"/>
            <a:endCxn id="10" idx="2"/>
          </p:cNvCxnSpPr>
          <p:nvPr/>
        </p:nvCxnSpPr>
        <p:spPr>
          <a:xfrm rot="5400000" flipH="1" flipV="1">
            <a:off x="3752102" y="2681080"/>
            <a:ext cx="453807" cy="3850246"/>
          </a:xfrm>
          <a:prstGeom prst="bentConnector4">
            <a:avLst>
              <a:gd name="adj1" fmla="val -50374"/>
              <a:gd name="adj2" fmla="val 9092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64D220FB-1E33-A329-5022-882E6CD7B505}"/>
              </a:ext>
            </a:extLst>
          </p:cNvPr>
          <p:cNvSpPr txBox="1"/>
          <p:nvPr/>
        </p:nvSpPr>
        <p:spPr>
          <a:xfrm>
            <a:off x="1021931" y="2322286"/>
            <a:ext cx="20639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Raw </a:t>
            </a:r>
            <a:r>
              <a:rPr lang="de-DE" dirty="0" err="1"/>
              <a:t>image</a:t>
            </a:r>
            <a:endParaRPr lang="en-US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C3F9B37-29E4-D14E-30A2-5F17F0061741}"/>
              </a:ext>
            </a:extLst>
          </p:cNvPr>
          <p:cNvSpPr txBox="1"/>
          <p:nvPr/>
        </p:nvSpPr>
        <p:spPr>
          <a:xfrm>
            <a:off x="3207053" y="2347941"/>
            <a:ext cx="20639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/>
              <a:t>Mask</a:t>
            </a:r>
            <a:r>
              <a:rPr lang="de-DE" dirty="0"/>
              <a:t> </a:t>
            </a:r>
            <a:r>
              <a:rPr lang="de-DE" dirty="0" err="1"/>
              <a:t>image</a:t>
            </a:r>
            <a:endParaRPr lang="en-US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97C170F-63BF-AAC6-DC37-875FED23F866}"/>
              </a:ext>
            </a:extLst>
          </p:cNvPr>
          <p:cNvSpPr txBox="1"/>
          <p:nvPr/>
        </p:nvSpPr>
        <p:spPr>
          <a:xfrm>
            <a:off x="8274817" y="2118361"/>
            <a:ext cx="2063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/>
              <a:t>Manipulated</a:t>
            </a:r>
            <a:r>
              <a:rPr lang="de-DE" dirty="0"/>
              <a:t> </a:t>
            </a:r>
            <a:r>
              <a:rPr lang="de-DE" dirty="0" err="1"/>
              <a:t>image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2F6BBBF-C3BA-B5F1-18B6-9C131385BF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7920" y="2764694"/>
            <a:ext cx="2079686" cy="2068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733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9E9D6D-41CF-CAF0-3F04-147EF16E9C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9CC80-87F3-1606-FD66-B7B59FBEF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Vision Models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46C91B-90CB-903F-FC3F-0861839B4F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3200" dirty="0"/>
              <a:t>Classifying images (decades old research field🥱)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811DFB-D94C-23A7-DFD1-D1313FFD98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362" t="5179" r="26575" b="11711"/>
          <a:stretch/>
        </p:blipFill>
        <p:spPr>
          <a:xfrm>
            <a:off x="1667988" y="2829811"/>
            <a:ext cx="2571392" cy="257701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C924F46-E434-FF50-FDB5-6179B56B7B16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533685" y="3142113"/>
            <a:ext cx="1298080" cy="1952410"/>
            <a:chOff x="7715165" y="1693760"/>
            <a:chExt cx="2554941" cy="3842824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4B576C5-E684-5EA1-F94A-D5E17624B287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7DCC56CE-3A3E-A14A-89BE-9AF12DDED5B8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C247088B-37CF-7F06-78B3-EE6DBD69DF99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365686F-8B85-2A23-FD59-D8F853409A94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47F97F6-EEC8-2D67-8D2A-5457A7FE81EE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2477E79-D3D9-F520-7583-D104FD0D5F85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2C7B86AF-CF62-99B8-57D8-9FA632C4519E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92358218-17D8-3577-D421-2969EC08A9AC}"/>
                </a:ext>
              </a:extLst>
            </p:cNvPr>
            <p:cNvCxnSpPr>
              <a:stCxn id="6" idx="6"/>
              <a:endCxn id="10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D6753649-D728-9078-9FEE-13CB61E8EFD3}"/>
                </a:ext>
              </a:extLst>
            </p:cNvPr>
            <p:cNvCxnSpPr>
              <a:cxnSpLocks/>
              <a:stCxn id="7" idx="6"/>
              <a:endCxn id="10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C1ABF14A-F6A0-78B7-7BEE-008498201C0A}"/>
                </a:ext>
              </a:extLst>
            </p:cNvPr>
            <p:cNvCxnSpPr>
              <a:cxnSpLocks/>
              <a:stCxn id="6" idx="6"/>
              <a:endCxn id="11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3986634-7C67-BCDF-17A5-278ACDC7F8B2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D7CD3C7-1807-0DA3-EF4E-90F651FE4F58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B6376C8-7079-B361-C9D3-5C5CADD0BE8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4204FD7-DBA0-B363-4ED1-11BA50345DF7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016E94AD-D9E2-C97E-40D6-69E9806457F2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6ABF9267-D7BA-DE52-9214-C27ACDBBF77A}"/>
                </a:ext>
              </a:extLst>
            </p:cNvPr>
            <p:cNvCxnSpPr>
              <a:cxnSpLocks/>
              <a:stCxn id="9" idx="6"/>
              <a:endCxn id="11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BB5B06D-44E8-8E71-0B08-764BE146771E}"/>
                </a:ext>
              </a:extLst>
            </p:cNvPr>
            <p:cNvCxnSpPr>
              <a:cxnSpLocks/>
              <a:stCxn id="9" idx="6"/>
              <a:endCxn id="10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42324D6-9675-37D9-E027-0B7A0C03FE0D}"/>
                </a:ext>
              </a:extLst>
            </p:cNvPr>
            <p:cNvCxnSpPr>
              <a:cxnSpLocks/>
              <a:stCxn id="12" idx="2"/>
              <a:endCxn id="6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8DC12BC1-4B9B-0DFE-9B0B-9AC2225F80C2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6688D6DF-49B7-6FB9-DE8B-4D5A488E51A0}"/>
                </a:ext>
              </a:extLst>
            </p:cNvPr>
            <p:cNvCxnSpPr>
              <a:cxnSpLocks/>
              <a:stCxn id="24" idx="6"/>
              <a:endCxn id="10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0CA7473-CEE6-F98B-F3FA-7E4CC05741D9}"/>
                </a:ext>
              </a:extLst>
            </p:cNvPr>
            <p:cNvCxnSpPr>
              <a:cxnSpLocks/>
              <a:stCxn id="24" idx="6"/>
              <a:endCxn id="11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DF68FE0E-1D0D-EA5D-196A-E883144CD154}"/>
                </a:ext>
              </a:extLst>
            </p:cNvPr>
            <p:cNvCxnSpPr>
              <a:cxnSpLocks/>
              <a:stCxn id="24" idx="6"/>
              <a:endCxn id="12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0D242A9E-C933-50F0-FC47-21BE7E890A71}"/>
                </a:ext>
              </a:extLst>
            </p:cNvPr>
            <p:cNvCxnSpPr>
              <a:cxnSpLocks/>
              <a:stCxn id="8" idx="6"/>
              <a:endCxn id="10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12AD7714-ECB4-21FB-AC95-96432F0A09BA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067012B3-FEAD-4EB5-5AD5-3463EF0A313C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solidFill>
              <a:schemeClr val="tx1">
                <a:lumMod val="10000"/>
                <a:lumOff val="9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F9D0621B-5E1D-5CEB-B29D-D5811DE091FC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solidFill>
              <a:schemeClr val="tx1">
                <a:lumMod val="10000"/>
                <a:lumOff val="9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DB07EC61-E570-848A-525C-73B78356A58F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solidFill>
              <a:schemeClr val="tx1">
                <a:lumMod val="90000"/>
                <a:lumOff val="10000"/>
              </a:schemeClr>
            </a:solidFill>
            <a:ln w="28575">
              <a:solidFill>
                <a:schemeClr val="tx1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7DFD02-D626-A863-5EAB-5711C1C82B84}"/>
                </a:ext>
              </a:extLst>
            </p:cNvPr>
            <p:cNvCxnSpPr>
              <a:stCxn id="29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2D0DC5B1-AFFA-19DE-B1DF-BC8EB7013434}"/>
                </a:ext>
              </a:extLst>
            </p:cNvPr>
            <p:cNvCxnSpPr>
              <a:cxnSpLocks/>
              <a:stCxn id="30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BF018807-3484-01ED-BD1C-48B144B6967B}"/>
                </a:ext>
              </a:extLst>
            </p:cNvPr>
            <p:cNvCxnSpPr>
              <a:cxnSpLocks/>
              <a:stCxn id="29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83F38859-484C-F8B9-F3AC-03A107DF9F61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A87BF72-DCB1-5ECB-466E-13508D6A0116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432D51FC-95A8-C5AF-EA46-4CAA69D0460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9D299C94-557A-8D64-6B4F-16111E391780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AA46B837-AEFC-B229-4DDC-B87AABE6F7BB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1E21D11D-7FE7-4CAF-2411-4CFF006411B7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E191944D-4E5C-2659-61BD-E6B13E3355A9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C306396B-906B-7CC6-F7FC-DF85C8D8A154}"/>
                </a:ext>
              </a:extLst>
            </p:cNvPr>
            <p:cNvCxnSpPr>
              <a:cxnSpLocks/>
              <a:endCxn id="29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34585E92-D7BA-00CC-03FA-A42D25D28AA0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solidFill>
              <a:schemeClr val="tx1">
                <a:lumMod val="10000"/>
                <a:lumOff val="9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12832119-7872-F615-1D8C-BE90C1BD3426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B155C2AD-9ACE-1F92-15B7-C9CD2041AC59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A83DBD9A-D261-5844-84D2-0F44D82F13B9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B08B618E-D354-24DE-F101-C00E909F9044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id="{62DB2C92-A9C0-C80B-CCDA-F71FDB3DDF64}"/>
              </a:ext>
            </a:extLst>
          </p:cNvPr>
          <p:cNvCxnSpPr>
            <a:cxnSpLocks/>
            <a:stCxn id="4" idx="3"/>
            <a:endCxn id="7" idx="2"/>
          </p:cNvCxnSpPr>
          <p:nvPr/>
        </p:nvCxnSpPr>
        <p:spPr>
          <a:xfrm>
            <a:off x="4239380" y="4118317"/>
            <a:ext cx="967140" cy="1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5570BF2B-CE74-2F03-6698-978FDA31F122}"/>
              </a:ext>
            </a:extLst>
          </p:cNvPr>
          <p:cNvCxnSpPr>
            <a:cxnSpLocks/>
            <a:stCxn id="30" idx="2"/>
          </p:cNvCxnSpPr>
          <p:nvPr/>
        </p:nvCxnSpPr>
        <p:spPr>
          <a:xfrm flipV="1">
            <a:off x="7158930" y="4118316"/>
            <a:ext cx="1287104" cy="2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10588E74-BFC9-A57B-598D-54EC76A726C3}"/>
              </a:ext>
            </a:extLst>
          </p:cNvPr>
          <p:cNvCxnSpPr>
            <a:cxnSpLocks/>
          </p:cNvCxnSpPr>
          <p:nvPr/>
        </p:nvCxnSpPr>
        <p:spPr>
          <a:xfrm flipV="1">
            <a:off x="7143150" y="4379812"/>
            <a:ext cx="1287104" cy="2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FEA8794E-DEC9-5215-4B8E-355F018C75FF}"/>
              </a:ext>
            </a:extLst>
          </p:cNvPr>
          <p:cNvCxnSpPr>
            <a:cxnSpLocks/>
          </p:cNvCxnSpPr>
          <p:nvPr/>
        </p:nvCxnSpPr>
        <p:spPr>
          <a:xfrm flipV="1">
            <a:off x="7158930" y="4662199"/>
            <a:ext cx="1287104" cy="2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or: Elbow 53">
            <a:extLst>
              <a:ext uri="{FF2B5EF4-FFF2-40B4-BE49-F238E27FC236}">
                <a16:creationId xmlns:a16="http://schemas.microsoft.com/office/drawing/2014/main" id="{BDAF5A67-44B5-0B7C-8757-F1E457132EF1}"/>
              </a:ext>
            </a:extLst>
          </p:cNvPr>
          <p:cNvCxnSpPr>
            <a:cxnSpLocks/>
          </p:cNvCxnSpPr>
          <p:nvPr/>
        </p:nvCxnSpPr>
        <p:spPr>
          <a:xfrm flipV="1">
            <a:off x="7158930" y="3841535"/>
            <a:ext cx="1287104" cy="2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or: Elbow 54">
            <a:extLst>
              <a:ext uri="{FF2B5EF4-FFF2-40B4-BE49-F238E27FC236}">
                <a16:creationId xmlns:a16="http://schemas.microsoft.com/office/drawing/2014/main" id="{2CA476C6-E5D0-0E80-B003-F5D13F09EC86}"/>
              </a:ext>
            </a:extLst>
          </p:cNvPr>
          <p:cNvCxnSpPr>
            <a:cxnSpLocks/>
          </p:cNvCxnSpPr>
          <p:nvPr/>
        </p:nvCxnSpPr>
        <p:spPr>
          <a:xfrm flipV="1">
            <a:off x="7141996" y="3571203"/>
            <a:ext cx="1287104" cy="2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332A6C13-E414-68D3-C9E3-C42829FE4C1D}"/>
              </a:ext>
            </a:extLst>
          </p:cNvPr>
          <p:cNvSpPr txBox="1"/>
          <p:nvPr/>
        </p:nvSpPr>
        <p:spPr>
          <a:xfrm>
            <a:off x="8446034" y="3429000"/>
            <a:ext cx="207797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00" dirty="0"/>
              <a:t>Cat</a:t>
            </a:r>
          </a:p>
          <a:p>
            <a:r>
              <a:rPr lang="en-GB" sz="1700" dirty="0"/>
              <a:t>Dog</a:t>
            </a:r>
          </a:p>
          <a:p>
            <a:r>
              <a:rPr lang="en-GB" sz="1700" dirty="0"/>
              <a:t>House</a:t>
            </a:r>
          </a:p>
          <a:p>
            <a:r>
              <a:rPr lang="en-GB" sz="1700" dirty="0"/>
              <a:t>Microscope</a:t>
            </a:r>
          </a:p>
          <a:p>
            <a:r>
              <a:rPr lang="en-GB" sz="1700" dirty="0"/>
              <a:t>Tree</a:t>
            </a:r>
            <a:endParaRPr lang="LID4096" sz="1700" dirty="0"/>
          </a:p>
        </p:txBody>
      </p:sp>
      <p:sp>
        <p:nvSpPr>
          <p:cNvPr id="57" name="Right Brace 56">
            <a:extLst>
              <a:ext uri="{FF2B5EF4-FFF2-40B4-BE49-F238E27FC236}">
                <a16:creationId xmlns:a16="http://schemas.microsoft.com/office/drawing/2014/main" id="{E2987BFD-04CF-CF90-AB63-615859B1EEB1}"/>
              </a:ext>
            </a:extLst>
          </p:cNvPr>
          <p:cNvSpPr/>
          <p:nvPr/>
        </p:nvSpPr>
        <p:spPr>
          <a:xfrm>
            <a:off x="9779000" y="3234267"/>
            <a:ext cx="387156" cy="17780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FCA668A-A7D8-C078-9070-5FB3F6AC0160}"/>
              </a:ext>
            </a:extLst>
          </p:cNvPr>
          <p:cNvSpPr txBox="1"/>
          <p:nvPr/>
        </p:nvSpPr>
        <p:spPr>
          <a:xfrm>
            <a:off x="10173672" y="3247818"/>
            <a:ext cx="16971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Typically a fixed number of classes, defined during training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329861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5C7E00-08FD-CEF8-840C-B7166DDCAE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Inpainting</a:t>
            </a:r>
            <a:r>
              <a:rPr lang="de-DE" dirty="0"/>
              <a:t> in Python: </a:t>
            </a:r>
            <a:r>
              <a:rPr lang="de-DE" dirty="0" err="1"/>
              <a:t>Huggingface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0E454E-99E2-E26D-3855-F5AC4B4348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3048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00C9F1-6B4E-103C-3E22-EB632B4CAE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566" y="1184016"/>
            <a:ext cx="7805086" cy="1994420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FE8D8AF6-8981-643B-56D1-2CD4968762CF}"/>
              </a:ext>
            </a:extLst>
          </p:cNvPr>
          <p:cNvSpPr/>
          <p:nvPr/>
        </p:nvSpPr>
        <p:spPr>
          <a:xfrm>
            <a:off x="8680652" y="1486971"/>
            <a:ext cx="1525695" cy="812280"/>
          </a:xfrm>
          <a:prstGeom prst="wedgeRectCallout">
            <a:avLst>
              <a:gd name="adj1" fmla="val -55114"/>
              <a:gd name="adj2" fmla="val 19203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Downloads 4.8 GB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C4310B20-3310-1EDC-1286-328191C74EB4}"/>
              </a:ext>
            </a:extLst>
          </p:cNvPr>
          <p:cNvSpPr/>
          <p:nvPr/>
        </p:nvSpPr>
        <p:spPr>
          <a:xfrm>
            <a:off x="8680652" y="2393821"/>
            <a:ext cx="1525695" cy="812280"/>
          </a:xfrm>
          <a:prstGeom prst="wedgeRectCallout">
            <a:avLst>
              <a:gd name="adj1" fmla="val -55114"/>
              <a:gd name="adj2" fmla="val 19203"/>
            </a:avLst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C00000"/>
                </a:solidFill>
              </a:rPr>
              <a:t>Needs Nvidia GPU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9AD8092-6E7B-5EF4-592A-43D1E46645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7469" y="3274969"/>
            <a:ext cx="4414123" cy="27370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15EEADB-F071-3971-1BB5-2C050C27D8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159" y="4697418"/>
            <a:ext cx="1308920" cy="130638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74317BB-C43B-CC9D-CD1D-61F04415695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3362" t="5179" r="26575" b="11711"/>
          <a:stretch/>
        </p:blipFill>
        <p:spPr>
          <a:xfrm>
            <a:off x="939543" y="3337122"/>
            <a:ext cx="1303536" cy="1306384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C898A04-0766-455D-6C59-E8C7354F3095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2243079" y="3990314"/>
            <a:ext cx="1833621" cy="12813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F61E2FD-A9EE-A33B-E0D0-6B717F49B6AC}"/>
              </a:ext>
            </a:extLst>
          </p:cNvPr>
          <p:cNvCxnSpPr>
            <a:cxnSpLocks/>
            <a:stCxn id="10" idx="3"/>
          </p:cNvCxnSpPr>
          <p:nvPr/>
        </p:nvCxnSpPr>
        <p:spPr>
          <a:xfrm flipV="1">
            <a:off x="2243079" y="4417933"/>
            <a:ext cx="1728846" cy="93267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422CA49C-55A7-5497-86DE-202CBDF3C02B}"/>
              </a:ext>
            </a:extLst>
          </p:cNvPr>
          <p:cNvCxnSpPr>
            <a:cxnSpLocks/>
          </p:cNvCxnSpPr>
          <p:nvPr/>
        </p:nvCxnSpPr>
        <p:spPr>
          <a:xfrm flipV="1">
            <a:off x="5307351" y="5673985"/>
            <a:ext cx="2569142" cy="11900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FB17505A-0214-7637-6B8F-FFA9F7A536C4}"/>
              </a:ext>
            </a:extLst>
          </p:cNvPr>
          <p:cNvSpPr txBox="1"/>
          <p:nvPr/>
        </p:nvSpPr>
        <p:spPr>
          <a:xfrm>
            <a:off x="3184406" y="6030683"/>
            <a:ext cx="424589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Read more: </a:t>
            </a:r>
            <a:r>
              <a:rPr lang="en-US" sz="1600" dirty="0">
                <a:hlinkClick r:id="rId6"/>
              </a:rPr>
              <a:t>https://huggingface.co/docs/diffusers/api/pipelines/stable_diffusion/inpaint</a:t>
            </a:r>
            <a:r>
              <a:rPr lang="en-US" sz="1600" dirty="0"/>
              <a:t> 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992F2B58-74D4-DAC9-6775-D7FF4F3E54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76493" y="4417932"/>
            <a:ext cx="1532515" cy="1524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65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2D8602C-C34F-EF71-ADE7-06AE7081B3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566" y="1714500"/>
            <a:ext cx="5729053" cy="14639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533A92-1A30-6EEC-28A7-7C12F4DFA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Inpainting</a:t>
            </a:r>
            <a:r>
              <a:rPr lang="de-DE" dirty="0"/>
              <a:t> in Python: </a:t>
            </a:r>
            <a:r>
              <a:rPr lang="de-DE" dirty="0" err="1"/>
              <a:t>Huggingface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39B04F-F204-64E0-2F13-54B6EDE8E25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sz="2800" dirty="0"/>
              <a:t>Check out </a:t>
            </a:r>
            <a:r>
              <a:rPr lang="de-DE" sz="2800" dirty="0" err="1"/>
              <a:t>the</a:t>
            </a:r>
            <a:r>
              <a:rPr lang="de-DE" sz="2800" dirty="0"/>
              <a:t> </a:t>
            </a:r>
            <a:r>
              <a:rPr lang="de-DE" sz="2800" i="1" dirty="0" err="1"/>
              <a:t>model</a:t>
            </a:r>
            <a:r>
              <a:rPr lang="de-DE" sz="2800" i="1" dirty="0"/>
              <a:t> </a:t>
            </a:r>
            <a:r>
              <a:rPr lang="de-DE" sz="2800" i="1" dirty="0" err="1"/>
              <a:t>cards</a:t>
            </a:r>
            <a:r>
              <a:rPr lang="de-DE" sz="2800" dirty="0"/>
              <a:t> online in </a:t>
            </a:r>
            <a:r>
              <a:rPr lang="de-DE" sz="2800" dirty="0" err="1"/>
              <a:t>the</a:t>
            </a:r>
            <a:r>
              <a:rPr lang="de-DE" sz="2800" dirty="0"/>
              <a:t> </a:t>
            </a:r>
            <a:r>
              <a:rPr lang="de-DE" sz="2800" dirty="0" err="1"/>
              <a:t>Huggingface</a:t>
            </a:r>
            <a:r>
              <a:rPr lang="de-DE" sz="2800" dirty="0"/>
              <a:t> hub.</a:t>
            </a:r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B6A9CC-4F71-AC15-9663-7A69E3BA97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7142" y="2321514"/>
            <a:ext cx="5729053" cy="36091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34E31FE-B99F-20DC-8FB2-74CFF5EA0D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1668" y="2361543"/>
            <a:ext cx="5729053" cy="3609128"/>
          </a:xfrm>
          <a:prstGeom prst="rect">
            <a:avLst/>
          </a:prstGeom>
        </p:spPr>
      </p:pic>
      <p:sp>
        <p:nvSpPr>
          <p:cNvPr id="9" name="Arrow: Bent 8">
            <a:extLst>
              <a:ext uri="{FF2B5EF4-FFF2-40B4-BE49-F238E27FC236}">
                <a16:creationId xmlns:a16="http://schemas.microsoft.com/office/drawing/2014/main" id="{3FE261BF-E8B1-C04C-ACE8-2603A521AACC}"/>
              </a:ext>
            </a:extLst>
          </p:cNvPr>
          <p:cNvSpPr/>
          <p:nvPr/>
        </p:nvSpPr>
        <p:spPr>
          <a:xfrm rot="10800000" flipH="1">
            <a:off x="3293522" y="2347044"/>
            <a:ext cx="703620" cy="685800"/>
          </a:xfrm>
          <a:prstGeom prst="ben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FFE2FE-B580-11F0-3CFA-DFB14585E7F4}"/>
              </a:ext>
            </a:extLst>
          </p:cNvPr>
          <p:cNvSpPr txBox="1"/>
          <p:nvPr/>
        </p:nvSpPr>
        <p:spPr>
          <a:xfrm>
            <a:off x="3293521" y="6112300"/>
            <a:ext cx="37676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https://huggingface.co/stabilityai/stable-diffusion-2-inpainting</a:t>
            </a:r>
            <a:r>
              <a:rPr lang="en-US" dirty="0"/>
              <a:t>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6BEC219-6552-3C4D-7247-318D17647F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43745" y="2395667"/>
            <a:ext cx="5729053" cy="360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0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F3B72-99AB-9E88-986F-E4C6D6D3D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Inpainting</a:t>
            </a:r>
            <a:r>
              <a:rPr lang="de-DE" dirty="0"/>
              <a:t> in Python: </a:t>
            </a:r>
            <a:r>
              <a:rPr lang="de-DE" dirty="0" err="1"/>
              <a:t>Huggingface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70EE82-2093-E7AB-2BFA-F27611C1934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87635"/>
          </a:xfrm>
        </p:spPr>
        <p:txBody>
          <a:bodyPr/>
          <a:lstStyle/>
          <a:p>
            <a:r>
              <a:rPr lang="de-DE" sz="2800" dirty="0" err="1"/>
              <a:t>You</a:t>
            </a:r>
            <a:r>
              <a:rPr lang="de-DE" sz="2800" dirty="0"/>
              <a:t> find </a:t>
            </a:r>
            <a:r>
              <a:rPr lang="de-DE" sz="2800" dirty="0" err="1"/>
              <a:t>the</a:t>
            </a:r>
            <a:r>
              <a:rPr lang="de-DE" sz="2800" dirty="0"/>
              <a:t> </a:t>
            </a:r>
            <a:r>
              <a:rPr lang="de-DE" sz="2800" dirty="0" err="1"/>
              <a:t>downloaded</a:t>
            </a:r>
            <a:r>
              <a:rPr lang="de-DE" sz="2800" dirty="0"/>
              <a:t> </a:t>
            </a:r>
            <a:r>
              <a:rPr lang="de-DE" sz="2800" dirty="0" err="1"/>
              <a:t>models</a:t>
            </a:r>
            <a:r>
              <a:rPr lang="de-DE" sz="2800" dirty="0"/>
              <a:t> </a:t>
            </a:r>
            <a:r>
              <a:rPr lang="de-DE" sz="2800" dirty="0" err="1"/>
              <a:t>cached</a:t>
            </a:r>
            <a:r>
              <a:rPr lang="de-DE" sz="2800" dirty="0"/>
              <a:t> in </a:t>
            </a:r>
            <a:r>
              <a:rPr lang="de-DE" sz="2800" dirty="0" err="1"/>
              <a:t>your</a:t>
            </a:r>
            <a:r>
              <a:rPr lang="de-DE" sz="2800" dirty="0"/>
              <a:t> </a:t>
            </a:r>
            <a:r>
              <a:rPr lang="de-DE" sz="2800" dirty="0" err="1"/>
              <a:t>home</a:t>
            </a:r>
            <a:r>
              <a:rPr lang="de-DE" sz="2800" dirty="0"/>
              <a:t> </a:t>
            </a:r>
            <a:r>
              <a:rPr lang="de-DE" sz="2800" dirty="0" err="1"/>
              <a:t>directory</a:t>
            </a:r>
            <a:endParaRPr lang="de-DE" sz="2800" dirty="0"/>
          </a:p>
          <a:p>
            <a:r>
              <a:rPr lang="de-DE" sz="2800" dirty="0" err="1">
                <a:solidFill>
                  <a:schemeClr val="bg1">
                    <a:lumMod val="65000"/>
                  </a:schemeClr>
                </a:solidFill>
              </a:rPr>
              <a:t>They</a:t>
            </a:r>
            <a:r>
              <a:rPr lang="de-DE" sz="28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de-DE" sz="2800" dirty="0" err="1">
                <a:solidFill>
                  <a:schemeClr val="bg1">
                    <a:lumMod val="65000"/>
                  </a:schemeClr>
                </a:solidFill>
              </a:rPr>
              <a:t>are</a:t>
            </a:r>
            <a:r>
              <a:rPr lang="de-DE" sz="28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de-DE" sz="2800" dirty="0" err="1">
                <a:solidFill>
                  <a:schemeClr val="bg1">
                    <a:lumMod val="65000"/>
                  </a:schemeClr>
                </a:solidFill>
              </a:rPr>
              <a:t>big</a:t>
            </a:r>
            <a:r>
              <a:rPr lang="de-DE" sz="2800" dirty="0">
                <a:solidFill>
                  <a:schemeClr val="bg1">
                    <a:lumMod val="65000"/>
                  </a:schemeClr>
                </a:solidFill>
              </a:rPr>
              <a:t>! Clean </a:t>
            </a:r>
            <a:r>
              <a:rPr lang="de-DE" sz="2800" dirty="0" err="1">
                <a:solidFill>
                  <a:schemeClr val="bg1">
                    <a:lumMod val="65000"/>
                  </a:schemeClr>
                </a:solidFill>
              </a:rPr>
              <a:t>up</a:t>
            </a:r>
            <a:r>
              <a:rPr lang="de-DE" sz="28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de-DE" sz="2800" dirty="0" err="1">
                <a:solidFill>
                  <a:schemeClr val="bg1">
                    <a:lumMod val="65000"/>
                  </a:schemeClr>
                </a:solidFill>
              </a:rPr>
              <a:t>here</a:t>
            </a:r>
            <a:r>
              <a:rPr lang="de-DE" sz="28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de-DE" sz="2800" dirty="0" err="1">
                <a:solidFill>
                  <a:schemeClr val="bg1">
                    <a:lumMod val="65000"/>
                  </a:schemeClr>
                </a:solidFill>
              </a:rPr>
              <a:t>from</a:t>
            </a:r>
            <a:r>
              <a:rPr lang="de-DE" sz="2800" dirty="0">
                <a:solidFill>
                  <a:schemeClr val="bg1">
                    <a:lumMod val="65000"/>
                  </a:schemeClr>
                </a:solidFill>
              </a:rPr>
              <a:t> time </a:t>
            </a:r>
            <a:r>
              <a:rPr lang="de-DE" sz="2800" dirty="0" err="1">
                <a:solidFill>
                  <a:schemeClr val="bg1">
                    <a:lumMod val="65000"/>
                  </a:schemeClr>
                </a:solidFill>
              </a:rPr>
              <a:t>to</a:t>
            </a:r>
            <a:r>
              <a:rPr lang="de-DE" sz="2800" dirty="0">
                <a:solidFill>
                  <a:schemeClr val="bg1">
                    <a:lumMod val="65000"/>
                  </a:schemeClr>
                </a:solidFill>
              </a:rPr>
              <a:t> time.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1A9AED-0A6E-FB3E-B05B-7255E9D703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566" y="2355850"/>
            <a:ext cx="8615843" cy="356488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28067660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97CAA-624D-203F-BBAF-79486CE36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Inpainting</a:t>
            </a:r>
            <a:r>
              <a:rPr lang="de-DE" dirty="0"/>
              <a:t> in Python: Dall-E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240620-4A08-C9B4-D869-E1780F36BEA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44785"/>
          </a:xfrm>
        </p:spPr>
        <p:txBody>
          <a:bodyPr/>
          <a:lstStyle/>
          <a:p>
            <a:r>
              <a:rPr lang="de-DE" sz="3200" dirty="0" err="1"/>
              <a:t>No</a:t>
            </a:r>
            <a:r>
              <a:rPr lang="de-DE" sz="3200" dirty="0"/>
              <a:t> </a:t>
            </a:r>
            <a:r>
              <a:rPr lang="de-DE" sz="3200" dirty="0" err="1"/>
              <a:t>need</a:t>
            </a:r>
            <a:r>
              <a:rPr lang="de-DE" sz="3200" dirty="0"/>
              <a:t> </a:t>
            </a:r>
            <a:r>
              <a:rPr lang="de-DE" sz="3200" dirty="0" err="1"/>
              <a:t>for</a:t>
            </a:r>
            <a:r>
              <a:rPr lang="de-DE" sz="3200" dirty="0"/>
              <a:t> a GPU, but </a:t>
            </a:r>
            <a:r>
              <a:rPr lang="de-DE" sz="3200" dirty="0" err="1"/>
              <a:t>costs</a:t>
            </a:r>
            <a:r>
              <a:rPr lang="de-DE" sz="3200" dirty="0"/>
              <a:t> 💸 💸 💸</a:t>
            </a:r>
            <a:endParaRPr lang="en-US" sz="3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CE3B3F5-8566-75BD-DCD2-8C512E8016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566" y="1955539"/>
            <a:ext cx="5168923" cy="2606935"/>
          </a:xfrm>
          <a:prstGeom prst="rect">
            <a:avLst/>
          </a:prstGeom>
        </p:spPr>
      </p:pic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04EB5EDE-7F67-7F38-6674-23B6FD9352EF}"/>
              </a:ext>
            </a:extLst>
          </p:cNvPr>
          <p:cNvSpPr/>
          <p:nvPr/>
        </p:nvSpPr>
        <p:spPr>
          <a:xfrm>
            <a:off x="5305425" y="3607061"/>
            <a:ext cx="2066925" cy="955413"/>
          </a:xfrm>
          <a:prstGeom prst="wedgeRectCallout">
            <a:avLst>
              <a:gd name="adj1" fmla="val -54474"/>
              <a:gd name="adj2" fmla="val -21244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Supported</a:t>
            </a:r>
            <a:r>
              <a:rPr lang="de-DE" dirty="0">
                <a:solidFill>
                  <a:schemeClr val="tx1"/>
                </a:solidFill>
              </a:rPr>
              <a:t>: 256, 512, 1024 </a:t>
            </a:r>
            <a:r>
              <a:rPr lang="de-DE" dirty="0" err="1">
                <a:solidFill>
                  <a:schemeClr val="tx1"/>
                </a:solidFill>
              </a:rPr>
              <a:t>pixels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4E7EB3D1-561C-216B-A68B-A7421A5A4486}"/>
              </a:ext>
            </a:extLst>
          </p:cNvPr>
          <p:cNvSpPr/>
          <p:nvPr/>
        </p:nvSpPr>
        <p:spPr>
          <a:xfrm>
            <a:off x="6147513" y="2488267"/>
            <a:ext cx="2066925" cy="955413"/>
          </a:xfrm>
          <a:prstGeom prst="wedgeRectCallout">
            <a:avLst>
              <a:gd name="adj1" fmla="val -54474"/>
              <a:gd name="adj2" fmla="val -21244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2D RGB </a:t>
            </a:r>
            <a:r>
              <a:rPr lang="de-DE" dirty="0" err="1">
                <a:solidFill>
                  <a:schemeClr val="tx1"/>
                </a:solidFill>
              </a:rPr>
              <a:t>images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only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Arrow: Bent 10">
            <a:extLst>
              <a:ext uri="{FF2B5EF4-FFF2-40B4-BE49-F238E27FC236}">
                <a16:creationId xmlns:a16="http://schemas.microsoft.com/office/drawing/2014/main" id="{7B4619ED-7201-87A5-ACD0-588148281870}"/>
              </a:ext>
            </a:extLst>
          </p:cNvPr>
          <p:cNvSpPr/>
          <p:nvPr/>
        </p:nvSpPr>
        <p:spPr>
          <a:xfrm flipV="1">
            <a:off x="961291" y="4689213"/>
            <a:ext cx="737473" cy="622038"/>
          </a:xfrm>
          <a:prstGeom prst="ben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9AE5CE-D8A8-D194-824E-353E4129F3A7}"/>
              </a:ext>
            </a:extLst>
          </p:cNvPr>
          <p:cNvSpPr txBox="1"/>
          <p:nvPr/>
        </p:nvSpPr>
        <p:spPr>
          <a:xfrm>
            <a:off x="1698764" y="4990707"/>
            <a:ext cx="3273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/>
              <a:t>Result</a:t>
            </a:r>
            <a:r>
              <a:rPr lang="de-DE" sz="2400" dirty="0"/>
              <a:t>: List of URL(s)</a:t>
            </a:r>
            <a:endParaRPr lang="en-US" sz="2400" dirty="0"/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9D99C19D-EB14-08D9-56B6-2F63B1A09C4A}"/>
              </a:ext>
            </a:extLst>
          </p:cNvPr>
          <p:cNvSpPr/>
          <p:nvPr/>
        </p:nvSpPr>
        <p:spPr>
          <a:xfrm>
            <a:off x="7848600" y="3281754"/>
            <a:ext cx="2066925" cy="955413"/>
          </a:xfrm>
          <a:prstGeom prst="wedgeRectCallout">
            <a:avLst>
              <a:gd name="adj1" fmla="val -58161"/>
              <a:gd name="adj2" fmla="val -54143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Size </a:t>
            </a:r>
            <a:r>
              <a:rPr lang="de-DE" dirty="0" err="1">
                <a:solidFill>
                  <a:schemeClr val="tx1"/>
                </a:solidFill>
              </a:rPr>
              <a:t>must</a:t>
            </a:r>
            <a:r>
              <a:rPr lang="de-DE" dirty="0">
                <a:solidFill>
                  <a:schemeClr val="tx1"/>
                </a:solidFill>
              </a:rPr>
              <a:t> match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234E84B7-93C2-1597-2C57-ADC68E446A25}"/>
              </a:ext>
            </a:extLst>
          </p:cNvPr>
          <p:cNvSpPr/>
          <p:nvPr/>
        </p:nvSpPr>
        <p:spPr>
          <a:xfrm>
            <a:off x="7848599" y="3281754"/>
            <a:ext cx="2066925" cy="955413"/>
          </a:xfrm>
          <a:prstGeom prst="wedgeRectCallout">
            <a:avLst>
              <a:gd name="adj1" fmla="val -70142"/>
              <a:gd name="adj2" fmla="val 41564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Size </a:t>
            </a:r>
            <a:r>
              <a:rPr lang="de-DE" dirty="0" err="1">
                <a:solidFill>
                  <a:schemeClr val="tx1"/>
                </a:solidFill>
              </a:rPr>
              <a:t>must</a:t>
            </a:r>
            <a:r>
              <a:rPr lang="de-DE" dirty="0">
                <a:solidFill>
                  <a:schemeClr val="tx1"/>
                </a:solidFill>
              </a:rPr>
              <a:t> match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 animBg="1"/>
      <p:bldP spid="1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33BF6F-786E-2BE8-6AF4-7D5D65240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New technologies bring new risks…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29128F-F3DD-0CB0-E622-F6376DE5EEB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If you can generate images, </a:t>
            </a:r>
            <a:br>
              <a:rPr lang="en-US" dirty="0"/>
            </a:br>
            <a:r>
              <a:rPr lang="en-US" dirty="0"/>
              <a:t>you can also generate parts of images…. </a:t>
            </a:r>
          </a:p>
        </p:txBody>
      </p:sp>
      <p:pic>
        <p:nvPicPr>
          <p:cNvPr id="8" name="Picture 7" descr="A screenshot of a cell&#10;&#10;Description automatically generated">
            <a:extLst>
              <a:ext uri="{FF2B5EF4-FFF2-40B4-BE49-F238E27FC236}">
                <a16:creationId xmlns:a16="http://schemas.microsoft.com/office/drawing/2014/main" id="{0A7DEEDD-EDAB-7225-8012-E141AF1DED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47" y="1995523"/>
            <a:ext cx="5044947" cy="389059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E0FA868-4772-F69C-6588-311238A31537}"/>
              </a:ext>
            </a:extLst>
          </p:cNvPr>
          <p:cNvSpPr txBox="1"/>
          <p:nvPr/>
        </p:nvSpPr>
        <p:spPr>
          <a:xfrm>
            <a:off x="4102873" y="6216704"/>
            <a:ext cx="38404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https://github.com/haesleinhuepf/darth-d/blob/main/demo/demo_replacing.ipynb</a:t>
            </a:r>
            <a:r>
              <a:rPr lang="en-US" sz="1400" dirty="0"/>
              <a:t> </a:t>
            </a:r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F2C8FC88-72F3-84B2-328F-5B87590461CF}"/>
              </a:ext>
            </a:extLst>
          </p:cNvPr>
          <p:cNvSpPr/>
          <p:nvPr/>
        </p:nvSpPr>
        <p:spPr>
          <a:xfrm>
            <a:off x="5746614" y="1335161"/>
            <a:ext cx="3651278" cy="1320724"/>
          </a:xfrm>
          <a:prstGeom prst="wedgeRectCallout">
            <a:avLst>
              <a:gd name="adj1" fmla="val -56039"/>
              <a:gd name="adj2" fmla="val 21196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Interesting challenges for our community ahead</a:t>
            </a:r>
          </a:p>
        </p:txBody>
      </p:sp>
    </p:spTree>
    <p:extLst>
      <p:ext uri="{BB962C8B-B14F-4D97-AF65-F5344CB8AC3E}">
        <p14:creationId xmlns:p14="http://schemas.microsoft.com/office/powerpoint/2010/main" val="144457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1A765-88BE-3F3C-0AEC-C8A333DA0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Image </a:t>
            </a:r>
            <a:r>
              <a:rPr lang="de-DE" dirty="0" err="1"/>
              <a:t>manipulation</a:t>
            </a:r>
            <a:r>
              <a:rPr lang="de-DE" dirty="0"/>
              <a:t> </a:t>
            </a:r>
            <a:r>
              <a:rPr lang="de-DE" dirty="0" err="1"/>
              <a:t>detection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3D04C4-BD22-721B-E0F9-DA7CE09C470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6"/>
            <a:ext cx="10644901" cy="618152"/>
          </a:xfrm>
        </p:spPr>
        <p:txBody>
          <a:bodyPr/>
          <a:lstStyle/>
          <a:p>
            <a:r>
              <a:rPr lang="de-DE" dirty="0"/>
              <a:t>The </a:t>
            </a:r>
            <a:r>
              <a:rPr lang="de-DE" dirty="0" err="1"/>
              <a:t>noise</a:t>
            </a:r>
            <a:r>
              <a:rPr lang="de-DE" dirty="0"/>
              <a:t> </a:t>
            </a:r>
            <a:r>
              <a:rPr lang="de-DE" dirty="0" err="1"/>
              <a:t>pattern</a:t>
            </a:r>
            <a:r>
              <a:rPr lang="de-DE" dirty="0"/>
              <a:t> </a:t>
            </a:r>
            <a:r>
              <a:rPr lang="de-DE" dirty="0" err="1"/>
              <a:t>differs</a:t>
            </a:r>
            <a:r>
              <a:rPr lang="de-DE" dirty="0"/>
              <a:t> </a:t>
            </a:r>
            <a:r>
              <a:rPr lang="de-DE" dirty="0" err="1"/>
              <a:t>between</a:t>
            </a:r>
            <a:r>
              <a:rPr lang="de-DE" dirty="0"/>
              <a:t> </a:t>
            </a:r>
            <a:r>
              <a:rPr lang="de-DE" dirty="0" err="1"/>
              <a:t>raw</a:t>
            </a:r>
            <a:r>
              <a:rPr lang="de-DE" dirty="0"/>
              <a:t> and </a:t>
            </a:r>
            <a:r>
              <a:rPr lang="de-DE" dirty="0" err="1"/>
              <a:t>processed</a:t>
            </a:r>
            <a:r>
              <a:rPr lang="de-DE" dirty="0"/>
              <a:t> </a:t>
            </a:r>
            <a:r>
              <a:rPr lang="de-DE" dirty="0" err="1"/>
              <a:t>images</a:t>
            </a:r>
            <a:r>
              <a:rPr lang="de-DE" dirty="0"/>
              <a:t>…</a:t>
            </a:r>
            <a:endParaRPr lang="en-US" dirty="0"/>
          </a:p>
        </p:txBody>
      </p:sp>
      <p:pic>
        <p:nvPicPr>
          <p:cNvPr id="5" name="Picture 4" descr="A blurry image of a light&#10;&#10;Description automatically generated">
            <a:extLst>
              <a:ext uri="{FF2B5EF4-FFF2-40B4-BE49-F238E27FC236}">
                <a16:creationId xmlns:a16="http://schemas.microsoft.com/office/drawing/2014/main" id="{67E89B19-247F-6B01-E1D7-959D27DA85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6010" y="1674966"/>
            <a:ext cx="4200526" cy="4200526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29541C5D-107F-AE80-5369-BA7C7FAA90FC}"/>
              </a:ext>
            </a:extLst>
          </p:cNvPr>
          <p:cNvSpPr/>
          <p:nvPr/>
        </p:nvSpPr>
        <p:spPr>
          <a:xfrm>
            <a:off x="1536576" y="3210733"/>
            <a:ext cx="2066925" cy="955413"/>
          </a:xfrm>
          <a:prstGeom prst="wedgeRectCallout">
            <a:avLst>
              <a:gd name="adj1" fmla="val 63006"/>
              <a:gd name="adj2" fmla="val 29484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Original </a:t>
            </a:r>
            <a:r>
              <a:rPr lang="de-DE" dirty="0" err="1">
                <a:solidFill>
                  <a:schemeClr val="tx1"/>
                </a:solidFill>
              </a:rPr>
              <a:t>raw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image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76C343F6-E788-878D-5F8C-B0FC51AE0DE0}"/>
              </a:ext>
            </a:extLst>
          </p:cNvPr>
          <p:cNvSpPr/>
          <p:nvPr/>
        </p:nvSpPr>
        <p:spPr>
          <a:xfrm>
            <a:off x="8229044" y="2748637"/>
            <a:ext cx="2353139" cy="618152"/>
          </a:xfrm>
          <a:prstGeom prst="wedgeRectCallout">
            <a:avLst>
              <a:gd name="adj1" fmla="val -58668"/>
              <a:gd name="adj2" fmla="val 21966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„</a:t>
            </a:r>
            <a:r>
              <a:rPr lang="de-DE" dirty="0" err="1">
                <a:solidFill>
                  <a:schemeClr val="tx1"/>
                </a:solidFill>
              </a:rPr>
              <a:t>Untouched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region</a:t>
            </a:r>
            <a:r>
              <a:rPr lang="de-DE" dirty="0">
                <a:solidFill>
                  <a:schemeClr val="tx1"/>
                </a:solidFill>
              </a:rPr>
              <a:t>“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B651F00C-4F90-0F81-1764-4B4754FBFB41}"/>
              </a:ext>
            </a:extLst>
          </p:cNvPr>
          <p:cNvSpPr/>
          <p:nvPr/>
        </p:nvSpPr>
        <p:spPr>
          <a:xfrm>
            <a:off x="8229045" y="3547994"/>
            <a:ext cx="2353138" cy="618152"/>
          </a:xfrm>
          <a:prstGeom prst="wedgeRectCallout">
            <a:avLst>
              <a:gd name="adj1" fmla="val -59463"/>
              <a:gd name="adj2" fmla="val -24667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Manipulated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region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05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0584A-DD1D-D2F4-07A2-7A0E969A7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dirty="0"/>
              <a:t>Image </a:t>
            </a:r>
            <a:r>
              <a:rPr lang="de-DE" sz="3600" dirty="0" err="1"/>
              <a:t>manipulation</a:t>
            </a:r>
            <a:r>
              <a:rPr lang="de-DE" sz="3600" dirty="0"/>
              <a:t> </a:t>
            </a:r>
            <a:r>
              <a:rPr lang="de-DE" sz="3600" dirty="0" err="1"/>
              <a:t>detection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20C59B-D218-D98A-6078-BFEE9D56613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812280"/>
          </a:xfrm>
        </p:spPr>
        <p:txBody>
          <a:bodyPr/>
          <a:lstStyle/>
          <a:p>
            <a:r>
              <a:rPr lang="de-DE" sz="2800" dirty="0"/>
              <a:t>e.g. </a:t>
            </a:r>
            <a:r>
              <a:rPr lang="de-DE" sz="2800" dirty="0" err="1"/>
              <a:t>by</a:t>
            </a:r>
            <a:r>
              <a:rPr lang="de-DE" sz="2800" dirty="0"/>
              <a:t> </a:t>
            </a:r>
            <a:r>
              <a:rPr lang="de-DE" sz="2800" dirty="0" err="1"/>
              <a:t>studying</a:t>
            </a:r>
            <a:r>
              <a:rPr lang="de-DE" sz="2800" dirty="0"/>
              <a:t> </a:t>
            </a:r>
            <a:r>
              <a:rPr lang="de-DE" sz="2800" dirty="0" err="1"/>
              <a:t>noise</a:t>
            </a:r>
            <a:r>
              <a:rPr lang="de-DE" sz="2800" dirty="0"/>
              <a:t>-patterns</a:t>
            </a:r>
            <a:endParaRPr lang="en-US" sz="2800" dirty="0"/>
          </a:p>
        </p:txBody>
      </p: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38818CFF-105E-41F9-431F-392E5F2E2CCD}"/>
              </a:ext>
            </a:extLst>
          </p:cNvPr>
          <p:cNvSpPr/>
          <p:nvPr/>
        </p:nvSpPr>
        <p:spPr>
          <a:xfrm>
            <a:off x="8229044" y="2748637"/>
            <a:ext cx="2353139" cy="618152"/>
          </a:xfrm>
          <a:prstGeom prst="wedgeRectCallout">
            <a:avLst>
              <a:gd name="adj1" fmla="val -58668"/>
              <a:gd name="adj2" fmla="val 21966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„</a:t>
            </a:r>
            <a:r>
              <a:rPr lang="de-DE" dirty="0" err="1">
                <a:solidFill>
                  <a:schemeClr val="tx1"/>
                </a:solidFill>
              </a:rPr>
              <a:t>Untouched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region</a:t>
            </a:r>
            <a:r>
              <a:rPr lang="de-DE" dirty="0">
                <a:solidFill>
                  <a:schemeClr val="tx1"/>
                </a:solidFill>
              </a:rPr>
              <a:t>“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898C8BD3-8FE8-9619-F798-EB61E38A989C}"/>
              </a:ext>
            </a:extLst>
          </p:cNvPr>
          <p:cNvSpPr/>
          <p:nvPr/>
        </p:nvSpPr>
        <p:spPr>
          <a:xfrm>
            <a:off x="8229045" y="3547994"/>
            <a:ext cx="2353138" cy="618152"/>
          </a:xfrm>
          <a:prstGeom prst="wedgeRectCallout">
            <a:avLst>
              <a:gd name="adj1" fmla="val -59463"/>
              <a:gd name="adj2" fmla="val -24667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Manipulated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region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8A5B469-988D-C971-D277-A510264BEE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6008" y="1677834"/>
            <a:ext cx="4220471" cy="419765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4994FAA-2C7C-8BC0-E4E3-A56BC4A13F42}"/>
              </a:ext>
            </a:extLst>
          </p:cNvPr>
          <p:cNvSpPr txBox="1"/>
          <p:nvPr/>
        </p:nvSpPr>
        <p:spPr>
          <a:xfrm>
            <a:off x="1441596" y="1673129"/>
            <a:ext cx="2374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err="1"/>
              <a:t>Local</a:t>
            </a:r>
            <a:r>
              <a:rPr lang="de-DE" dirty="0"/>
              <a:t> </a:t>
            </a:r>
            <a:r>
              <a:rPr lang="de-DE" dirty="0" err="1"/>
              <a:t>standard</a:t>
            </a:r>
            <a:r>
              <a:rPr lang="de-DE" dirty="0"/>
              <a:t> </a:t>
            </a:r>
            <a:r>
              <a:rPr lang="de-DE" dirty="0" err="1"/>
              <a:t>deviation</a:t>
            </a:r>
            <a:r>
              <a:rPr lang="de-DE" dirty="0"/>
              <a:t> </a:t>
            </a:r>
            <a:r>
              <a:rPr lang="de-DE" dirty="0" err="1"/>
              <a:t>filter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903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3D7BA27-CCA8-D25A-C016-58A05A03AE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6008" y="1677834"/>
            <a:ext cx="4220471" cy="419747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60584A-DD1D-D2F4-07A2-7A0E969A7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dirty="0"/>
              <a:t>Image </a:t>
            </a:r>
            <a:r>
              <a:rPr lang="de-DE" sz="3600" dirty="0" err="1"/>
              <a:t>manipulation</a:t>
            </a:r>
            <a:r>
              <a:rPr lang="de-DE" sz="3600" dirty="0"/>
              <a:t> </a:t>
            </a:r>
            <a:r>
              <a:rPr lang="de-DE" sz="3600" dirty="0" err="1"/>
              <a:t>detection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20C59B-D218-D98A-6078-BFEE9D56613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812280"/>
          </a:xfrm>
        </p:spPr>
        <p:txBody>
          <a:bodyPr/>
          <a:lstStyle/>
          <a:p>
            <a:r>
              <a:rPr lang="de-DE" sz="2800" dirty="0"/>
              <a:t>e.g. </a:t>
            </a:r>
            <a:r>
              <a:rPr lang="de-DE" sz="2800" dirty="0" err="1"/>
              <a:t>by</a:t>
            </a:r>
            <a:r>
              <a:rPr lang="de-DE" sz="2800" dirty="0"/>
              <a:t> </a:t>
            </a:r>
            <a:r>
              <a:rPr lang="de-DE" sz="2800" dirty="0" err="1"/>
              <a:t>studying</a:t>
            </a:r>
            <a:r>
              <a:rPr lang="de-DE" sz="2800" dirty="0"/>
              <a:t> </a:t>
            </a:r>
            <a:r>
              <a:rPr lang="de-DE" sz="2800" dirty="0" err="1"/>
              <a:t>noise</a:t>
            </a:r>
            <a:r>
              <a:rPr lang="de-DE" sz="2800" dirty="0"/>
              <a:t>-patterns</a:t>
            </a:r>
            <a:endParaRPr lang="en-US" sz="2800" dirty="0"/>
          </a:p>
        </p:txBody>
      </p: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38818CFF-105E-41F9-431F-392E5F2E2CCD}"/>
              </a:ext>
            </a:extLst>
          </p:cNvPr>
          <p:cNvSpPr/>
          <p:nvPr/>
        </p:nvSpPr>
        <p:spPr>
          <a:xfrm>
            <a:off x="8229044" y="2748637"/>
            <a:ext cx="2353139" cy="618152"/>
          </a:xfrm>
          <a:prstGeom prst="wedgeRectCallout">
            <a:avLst>
              <a:gd name="adj1" fmla="val -58668"/>
              <a:gd name="adj2" fmla="val 21966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„</a:t>
            </a:r>
            <a:r>
              <a:rPr lang="de-DE" dirty="0" err="1">
                <a:solidFill>
                  <a:schemeClr val="tx1"/>
                </a:solidFill>
              </a:rPr>
              <a:t>Untouched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region</a:t>
            </a:r>
            <a:r>
              <a:rPr lang="de-DE" dirty="0">
                <a:solidFill>
                  <a:schemeClr val="tx1"/>
                </a:solidFill>
              </a:rPr>
              <a:t>“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898C8BD3-8FE8-9619-F798-EB61E38A989C}"/>
              </a:ext>
            </a:extLst>
          </p:cNvPr>
          <p:cNvSpPr/>
          <p:nvPr/>
        </p:nvSpPr>
        <p:spPr>
          <a:xfrm>
            <a:off x="8229045" y="3547994"/>
            <a:ext cx="2353138" cy="618152"/>
          </a:xfrm>
          <a:prstGeom prst="wedgeRectCallout">
            <a:avLst>
              <a:gd name="adj1" fmla="val -59463"/>
              <a:gd name="adj2" fmla="val -24667"/>
            </a:avLst>
          </a:prstGeom>
          <a:solidFill>
            <a:schemeClr val="bg1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Manipulated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region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7CCDDD-4341-3FC2-A124-80E7D19F7799}"/>
              </a:ext>
            </a:extLst>
          </p:cNvPr>
          <p:cNvSpPr txBox="1"/>
          <p:nvPr/>
        </p:nvSpPr>
        <p:spPr>
          <a:xfrm>
            <a:off x="1441596" y="1673129"/>
            <a:ext cx="2374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Sobel </a:t>
            </a:r>
            <a:r>
              <a:rPr lang="de-DE" dirty="0" err="1"/>
              <a:t>filter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921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E5BD0-CA66-8332-A16D-86C4E9929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Benchmarking image generation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49B1C9-BE33-E8EE-E265-EAEE47A22BF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When asking humans to evaluate results, make sure </a:t>
            </a:r>
            <a:br>
              <a:rPr lang="en-US" dirty="0"/>
            </a:br>
            <a:r>
              <a:rPr lang="en-US" dirty="0"/>
              <a:t>they are the right target audience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F129C0FB-DFB9-68C4-6686-EA5C26BD536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663363" y="6262688"/>
            <a:ext cx="528637" cy="48418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smtClean="0"/>
              <a:t>68</a:t>
            </a:fld>
            <a:endParaRPr lang="en-US" dirty="0"/>
          </a:p>
        </p:txBody>
      </p:sp>
      <p:pic>
        <p:nvPicPr>
          <p:cNvPr id="1026" name="Picture 2" descr="Image">
            <a:extLst>
              <a:ext uri="{FF2B5EF4-FFF2-40B4-BE49-F238E27FC236}">
                <a16:creationId xmlns:a16="http://schemas.microsoft.com/office/drawing/2014/main" id="{90D2C1BF-F306-D0F0-963C-0170633064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69" y="3639869"/>
            <a:ext cx="7751616" cy="1858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700062D-EB50-3F54-FA2C-88F47540066F}"/>
              </a:ext>
            </a:extLst>
          </p:cNvPr>
          <p:cNvSpPr txBox="1"/>
          <p:nvPr/>
        </p:nvSpPr>
        <p:spPr>
          <a:xfrm>
            <a:off x="2917370" y="6179790"/>
            <a:ext cx="5849257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0" i="0" dirty="0">
                <a:effectLst/>
                <a:latin typeface="-apple-system"/>
              </a:rPr>
              <a:t>Credit: </a:t>
            </a:r>
            <a:r>
              <a:rPr lang="en-US" sz="900" b="0" i="0" u="sng" dirty="0">
                <a:effectLst/>
                <a:latin typeface="-apple-system"/>
                <a:hlinkClick r:id="rId3"/>
              </a:rPr>
              <a:t>"Mandarin orange, axial view, MRI."</a:t>
            </a:r>
            <a:r>
              <a:rPr lang="en-US" sz="900" b="0" i="0" dirty="0">
                <a:effectLst/>
                <a:latin typeface="-apple-system"/>
              </a:rPr>
              <a:t> is licensed </a:t>
            </a:r>
            <a:r>
              <a:rPr lang="en-US" sz="900" b="0" i="0" u="none" strike="noStrike" dirty="0">
                <a:effectLst/>
                <a:latin typeface="-apple-system"/>
                <a:hlinkClick r:id="rId4"/>
              </a:rPr>
              <a:t>(CC-BY 4.0)</a:t>
            </a:r>
            <a:r>
              <a:rPr lang="en-US" sz="900" b="0" i="0" dirty="0">
                <a:effectLst/>
                <a:latin typeface="-apple-system"/>
              </a:rPr>
              <a:t> by Alexandr </a:t>
            </a:r>
            <a:r>
              <a:rPr lang="en-US" sz="900" b="0" i="0" dirty="0" err="1">
                <a:effectLst/>
                <a:latin typeface="-apple-system"/>
              </a:rPr>
              <a:t>Khrapichev</a:t>
            </a:r>
            <a:r>
              <a:rPr lang="en-US" sz="900" b="0" i="0" dirty="0">
                <a:effectLst/>
                <a:latin typeface="-apple-system"/>
              </a:rPr>
              <a:t>, University of Oxford</a:t>
            </a:r>
          </a:p>
          <a:p>
            <a:r>
              <a:rPr lang="en-US" sz="900" dirty="0">
                <a:latin typeface="-apple-system"/>
                <a:hlinkClick r:id="rId5"/>
              </a:rPr>
              <a:t>https://haesleinhuepf.github.io/BioImageAnalysisNotebooks/07_prompt_engineering/02_generating_mri_images.html</a:t>
            </a:r>
            <a:r>
              <a:rPr lang="en-US" sz="900" dirty="0">
                <a:latin typeface="-apple-system"/>
              </a:rPr>
              <a:t> </a:t>
            </a:r>
          </a:p>
          <a:p>
            <a:r>
              <a:rPr lang="en-US" sz="900" b="0" i="0" dirty="0">
                <a:solidFill>
                  <a:srgbClr val="000000"/>
                </a:solidFill>
                <a:effectLst/>
                <a:hlinkClick r:id="rId6"/>
              </a:rPr>
              <a:t>https://twitter.com/haesleinhuepf/status/1659138282641342466</a:t>
            </a:r>
            <a:r>
              <a:rPr lang="en-US" sz="900" b="0" i="0" dirty="0">
                <a:solidFill>
                  <a:srgbClr val="000000"/>
                </a:solidFill>
                <a:effectLst/>
              </a:rPr>
              <a:t>  </a:t>
            </a:r>
            <a:endParaRPr lang="en-US" sz="9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54F98D5-264A-6FD0-0AB0-D1D71875417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5267" y="2201740"/>
            <a:ext cx="5748028" cy="138610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5398340-B536-2C86-7B81-92CC6C06DFE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06026" y="1648123"/>
            <a:ext cx="4030996" cy="398349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A9ABCC7-6AD2-FF3A-87A5-1FAA28A9131D}"/>
              </a:ext>
            </a:extLst>
          </p:cNvPr>
          <p:cNvSpPr/>
          <p:nvPr/>
        </p:nvSpPr>
        <p:spPr>
          <a:xfrm>
            <a:off x="420433" y="3676485"/>
            <a:ext cx="1674419" cy="1683439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E41BB50-454C-13B9-4F75-04DCADFD8F39}"/>
              </a:ext>
            </a:extLst>
          </p:cNvPr>
          <p:cNvSpPr/>
          <p:nvPr/>
        </p:nvSpPr>
        <p:spPr>
          <a:xfrm>
            <a:off x="2332138" y="3673517"/>
            <a:ext cx="1674419" cy="1683439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62B1BD9-7712-EA5F-83F3-54F7D22358B5}"/>
              </a:ext>
            </a:extLst>
          </p:cNvPr>
          <p:cNvSpPr/>
          <p:nvPr/>
        </p:nvSpPr>
        <p:spPr>
          <a:xfrm>
            <a:off x="4279468" y="3673517"/>
            <a:ext cx="1674419" cy="1683439"/>
          </a:xfrm>
          <a:prstGeom prst="rect">
            <a:avLst/>
          </a:prstGeom>
          <a:noFill/>
          <a:ln w="76200">
            <a:solidFill>
              <a:srgbClr val="E010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FEC8ABD-5D09-5EB0-A2FC-554F4E459179}"/>
              </a:ext>
            </a:extLst>
          </p:cNvPr>
          <p:cNvSpPr/>
          <p:nvPr/>
        </p:nvSpPr>
        <p:spPr>
          <a:xfrm>
            <a:off x="6208989" y="3675791"/>
            <a:ext cx="1674419" cy="1683439"/>
          </a:xfrm>
          <a:prstGeom prst="rect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8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A4583-C2B8-7F39-FDAB-CD1C626BE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Benchmarking image generation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DF46CB-FC73-5573-37C3-6AAE4BFD9E5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Prompt engineering to optimize images</a:t>
            </a:r>
          </a:p>
        </p:txBody>
      </p:sp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14F1C468-809B-D245-D8ED-D4847954999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663363" y="6262688"/>
            <a:ext cx="528637" cy="48418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smtClean="0"/>
              <a:t>69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1A68F93-37F8-1DB1-A544-933AEFE695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556" y="3312478"/>
            <a:ext cx="10906125" cy="26384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D2A34B0-A8D8-4E00-46FF-56B84B7EF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383" y="2019503"/>
            <a:ext cx="5362575" cy="1181100"/>
          </a:xfrm>
          <a:prstGeom prst="rect">
            <a:avLst/>
          </a:prstGeom>
        </p:spPr>
      </p:pic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0D210E44-B7EB-2768-F78A-D66B270A3BB3}"/>
              </a:ext>
            </a:extLst>
          </p:cNvPr>
          <p:cNvSpPr/>
          <p:nvPr/>
        </p:nvSpPr>
        <p:spPr>
          <a:xfrm>
            <a:off x="6935189" y="2303752"/>
            <a:ext cx="1436915" cy="896851"/>
          </a:xfrm>
          <a:prstGeom prst="wedgeRectCallout">
            <a:avLst>
              <a:gd name="adj1" fmla="val 31923"/>
              <a:gd name="adj2" fmla="val 69430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One cat </a:t>
            </a:r>
            <a:br>
              <a:rPr lang="en-US" sz="2400" dirty="0"/>
            </a:br>
            <a:r>
              <a:rPr lang="en-US" sz="2400" dirty="0"/>
              <a:t>is real.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52CA66-5D52-602A-C64A-2C2FD089436E}"/>
              </a:ext>
            </a:extLst>
          </p:cNvPr>
          <p:cNvSpPr txBox="1"/>
          <p:nvPr/>
        </p:nvSpPr>
        <p:spPr>
          <a:xfrm>
            <a:off x="3454400" y="6215035"/>
            <a:ext cx="469739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hlinkClick r:id="rId4"/>
              </a:rPr>
              <a:t>https://haesleinhuepf.github.io/BioImageAnalysisNotebooks/07_prompt_engineering/02_generating_images.html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7917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ACC6E6-66DA-CEA0-4709-96CEBA691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Vision Language Models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C6D830-6D4A-F62B-D8FF-2DA4BA0B167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3200" dirty="0"/>
              <a:t>Classifying images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3200" dirty="0" err="1">
                <a:solidFill>
                  <a:srgbClr val="00B050"/>
                </a:solidFill>
              </a:rPr>
              <a:t>Describing</a:t>
            </a:r>
            <a:r>
              <a:rPr lang="de-DE" sz="3200" dirty="0">
                <a:solidFill>
                  <a:srgbClr val="00B050"/>
                </a:solidFill>
              </a:rPr>
              <a:t> </a:t>
            </a:r>
            <a:r>
              <a:rPr lang="de-DE" sz="3200" dirty="0" err="1">
                <a:solidFill>
                  <a:srgbClr val="00B050"/>
                </a:solidFill>
              </a:rPr>
              <a:t>images</a:t>
            </a:r>
            <a:r>
              <a:rPr lang="de-DE" sz="3200" dirty="0">
                <a:solidFill>
                  <a:srgbClr val="00B050"/>
                </a:solidFill>
              </a:rPr>
              <a:t> </a:t>
            </a:r>
            <a:endParaRPr lang="en-US" sz="3200" dirty="0">
              <a:solidFill>
                <a:srgbClr val="00B05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D419EF-2C39-3898-BD73-E1EB6552B0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362" t="5179" r="26575" b="11711"/>
          <a:stretch/>
        </p:blipFill>
        <p:spPr>
          <a:xfrm>
            <a:off x="1667988" y="2829811"/>
            <a:ext cx="2571392" cy="257701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626F38C-E292-D0BC-4A5D-E917D6C2740D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533685" y="3142113"/>
            <a:ext cx="1298080" cy="1952410"/>
            <a:chOff x="7715165" y="1693760"/>
            <a:chExt cx="2554941" cy="3842824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6309F2ED-DBA3-849F-CF56-4475465FAB92}"/>
                </a:ext>
              </a:extLst>
            </p:cNvPr>
            <p:cNvSpPr/>
            <p:nvPr/>
          </p:nvSpPr>
          <p:spPr>
            <a:xfrm rot="5400000">
              <a:off x="928847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060BF96-FC86-B514-CE35-57342A971BE0}"/>
                </a:ext>
              </a:extLst>
            </p:cNvPr>
            <p:cNvSpPr/>
            <p:nvPr/>
          </p:nvSpPr>
          <p:spPr>
            <a:xfrm rot="5400000">
              <a:off x="876403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1269D69-5E46-5EB4-5636-80E8AEA383D3}"/>
                </a:ext>
              </a:extLst>
            </p:cNvPr>
            <p:cNvSpPr/>
            <p:nvPr/>
          </p:nvSpPr>
          <p:spPr>
            <a:xfrm rot="5400000">
              <a:off x="8239601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9866789-B659-3B63-FDCF-DDCF451FFC91}"/>
                </a:ext>
              </a:extLst>
            </p:cNvPr>
            <p:cNvSpPr/>
            <p:nvPr/>
          </p:nvSpPr>
          <p:spPr>
            <a:xfrm rot="5400000">
              <a:off x="771516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D6B1945-ED7F-EA69-4689-8D7C96636E24}"/>
                </a:ext>
              </a:extLst>
            </p:cNvPr>
            <p:cNvSpPr/>
            <p:nvPr/>
          </p:nvSpPr>
          <p:spPr>
            <a:xfrm rot="5400000">
              <a:off x="928847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ED0EE42-6046-724E-9692-E6326A064DA3}"/>
                </a:ext>
              </a:extLst>
            </p:cNvPr>
            <p:cNvSpPr/>
            <p:nvPr/>
          </p:nvSpPr>
          <p:spPr>
            <a:xfrm rot="5400000">
              <a:off x="8764036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B18EE482-B923-2571-2135-6DCEA42492D8}"/>
                </a:ext>
              </a:extLst>
            </p:cNvPr>
            <p:cNvSpPr/>
            <p:nvPr/>
          </p:nvSpPr>
          <p:spPr>
            <a:xfrm rot="5400000">
              <a:off x="8239601" y="3386572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06AB249-5A48-F424-3A6E-020BAF79024D}"/>
                </a:ext>
              </a:extLst>
            </p:cNvPr>
            <p:cNvCxnSpPr>
              <a:stCxn id="6" idx="6"/>
              <a:endCxn id="10" idx="2"/>
            </p:cNvCxnSpPr>
            <p:nvPr/>
          </p:nvCxnSpPr>
          <p:spPr>
            <a:xfrm rot="5400000">
              <a:off x="8899265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F3295ED1-FCF3-08B7-8ABC-7D9015298216}"/>
                </a:ext>
              </a:extLst>
            </p:cNvPr>
            <p:cNvCxnSpPr>
              <a:cxnSpLocks/>
              <a:stCxn id="7" idx="6"/>
              <a:endCxn id="10" idx="2"/>
            </p:cNvCxnSpPr>
            <p:nvPr/>
          </p:nvCxnSpPr>
          <p:spPr>
            <a:xfrm rot="5400000" flipV="1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A1F9643-CF48-554C-9D90-7FACE1A2F013}"/>
                </a:ext>
              </a:extLst>
            </p:cNvPr>
            <p:cNvCxnSpPr>
              <a:cxnSpLocks/>
              <a:stCxn id="6" idx="6"/>
              <a:endCxn id="11" idx="2"/>
            </p:cNvCxnSpPr>
            <p:nvPr/>
          </p:nvCxnSpPr>
          <p:spPr>
            <a:xfrm rot="5400000">
              <a:off x="8637047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AD8D665-09CB-3746-D9FB-C3165EBB0EC0}"/>
                </a:ext>
              </a:extLst>
            </p:cNvPr>
            <p:cNvCxnSpPr/>
            <p:nvPr/>
          </p:nvCxnSpPr>
          <p:spPr>
            <a:xfrm rot="5400000">
              <a:off x="837483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715ACFE-2290-2A65-684C-0F170951BAEB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923793C6-5A13-C111-8711-2EF019F49A5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261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C9BE6FFB-E894-7992-D34F-C7FA24F43276}"/>
                </a:ext>
              </a:extLst>
            </p:cNvPr>
            <p:cNvCxnSpPr/>
            <p:nvPr/>
          </p:nvCxnSpPr>
          <p:spPr>
            <a:xfrm rot="5400000">
              <a:off x="7839120" y="2768766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D47D89F-2CB2-2471-BD31-D3B69B40BD6F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7576902" y="2506548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28FD1C3-64EF-AF66-B064-2CBBA9DEAADA}"/>
                </a:ext>
              </a:extLst>
            </p:cNvPr>
            <p:cNvCxnSpPr>
              <a:cxnSpLocks/>
              <a:stCxn id="9" idx="6"/>
              <a:endCxn id="11" idx="2"/>
            </p:cNvCxnSpPr>
            <p:nvPr/>
          </p:nvCxnSpPr>
          <p:spPr>
            <a:xfrm>
              <a:off x="794376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41D10E1-E90F-9BF8-4114-F24129B53F02}"/>
                </a:ext>
              </a:extLst>
            </p:cNvPr>
            <p:cNvCxnSpPr>
              <a:cxnSpLocks/>
              <a:stCxn id="9" idx="6"/>
              <a:endCxn id="10" idx="2"/>
            </p:cNvCxnSpPr>
            <p:nvPr/>
          </p:nvCxnSpPr>
          <p:spPr>
            <a:xfrm>
              <a:off x="7943766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97E5249-B710-F191-83AF-632A6687FF1C}"/>
                </a:ext>
              </a:extLst>
            </p:cNvPr>
            <p:cNvCxnSpPr>
              <a:cxnSpLocks/>
              <a:stCxn id="12" idx="2"/>
              <a:endCxn id="6" idx="6"/>
            </p:cNvCxnSpPr>
            <p:nvPr/>
          </p:nvCxnSpPr>
          <p:spPr>
            <a:xfrm flipV="1"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67B20D1F-97A5-4AD5-97A2-F3D06A9113BF}"/>
                </a:ext>
              </a:extLst>
            </p:cNvPr>
            <p:cNvSpPr/>
            <p:nvPr/>
          </p:nvSpPr>
          <p:spPr>
            <a:xfrm rot="5400000">
              <a:off x="9812906" y="1693760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BEF67618-A60C-B93D-8DB1-A262E11BD0CC}"/>
                </a:ext>
              </a:extLst>
            </p:cNvPr>
            <p:cNvCxnSpPr>
              <a:cxnSpLocks/>
              <a:stCxn id="24" idx="6"/>
              <a:endCxn id="10" idx="2"/>
            </p:cNvCxnSpPr>
            <p:nvPr/>
          </p:nvCxnSpPr>
          <p:spPr>
            <a:xfrm flipH="1">
              <a:off x="9517071" y="2150960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C8E9B92D-056B-2CDB-5145-2E47D248CA2E}"/>
                </a:ext>
              </a:extLst>
            </p:cNvPr>
            <p:cNvCxnSpPr>
              <a:cxnSpLocks/>
              <a:stCxn id="24" idx="6"/>
              <a:endCxn id="11" idx="2"/>
            </p:cNvCxnSpPr>
            <p:nvPr/>
          </p:nvCxnSpPr>
          <p:spPr>
            <a:xfrm flipH="1">
              <a:off x="8992636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384EB92-E561-BFBF-1F76-3F2948965C92}"/>
                </a:ext>
              </a:extLst>
            </p:cNvPr>
            <p:cNvCxnSpPr>
              <a:cxnSpLocks/>
              <a:stCxn id="24" idx="6"/>
              <a:endCxn id="12" idx="2"/>
            </p:cNvCxnSpPr>
            <p:nvPr/>
          </p:nvCxnSpPr>
          <p:spPr>
            <a:xfrm flipH="1">
              <a:off x="8468201" y="2150960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4CE801F-EE1A-8A3D-3AE2-8BFEBEBE6FBA}"/>
                </a:ext>
              </a:extLst>
            </p:cNvPr>
            <p:cNvCxnSpPr>
              <a:cxnSpLocks/>
              <a:stCxn id="8" idx="6"/>
              <a:endCxn id="10" idx="2"/>
            </p:cNvCxnSpPr>
            <p:nvPr/>
          </p:nvCxnSpPr>
          <p:spPr>
            <a:xfrm>
              <a:off x="8468201" y="2150960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41D61F8C-7703-1A41-92EE-FEBEEE77BCAD}"/>
                </a:ext>
              </a:extLst>
            </p:cNvPr>
            <p:cNvSpPr/>
            <p:nvPr/>
          </p:nvSpPr>
          <p:spPr>
            <a:xfrm rot="16200000">
              <a:off x="823960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749DF39-BA9C-23E9-9E1E-6CBF8F451A7A}"/>
                </a:ext>
              </a:extLst>
            </p:cNvPr>
            <p:cNvSpPr/>
            <p:nvPr/>
          </p:nvSpPr>
          <p:spPr>
            <a:xfrm rot="16200000">
              <a:off x="876403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75043DE0-137E-F4E2-125D-691925F18FF9}"/>
                </a:ext>
              </a:extLst>
            </p:cNvPr>
            <p:cNvSpPr/>
            <p:nvPr/>
          </p:nvSpPr>
          <p:spPr>
            <a:xfrm rot="16200000">
              <a:off x="9288470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6E7509C5-F333-D6A0-8B0D-2066FBBA60FC}"/>
                </a:ext>
              </a:extLst>
            </p:cNvPr>
            <p:cNvSpPr/>
            <p:nvPr/>
          </p:nvSpPr>
          <p:spPr>
            <a:xfrm rot="16200000">
              <a:off x="981290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6BE22442-5243-7B7C-83AB-7756F3FE5AA2}"/>
                </a:ext>
              </a:extLst>
            </p:cNvPr>
            <p:cNvCxnSpPr>
              <a:stCxn id="29" idx="6"/>
            </p:cNvCxnSpPr>
            <p:nvPr/>
          </p:nvCxnSpPr>
          <p:spPr>
            <a:xfrm rot="16200000">
              <a:off x="7850394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9657E148-B53A-2864-43D8-58880C685DAD}"/>
                </a:ext>
              </a:extLst>
            </p:cNvPr>
            <p:cNvCxnSpPr>
              <a:cxnSpLocks/>
              <a:stCxn id="30" idx="6"/>
            </p:cNvCxnSpPr>
            <p:nvPr/>
          </p:nvCxnSpPr>
          <p:spPr>
            <a:xfrm rot="16200000" flipV="1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A3D456F3-0632-42B1-6D6C-E180B27956E5}"/>
                </a:ext>
              </a:extLst>
            </p:cNvPr>
            <p:cNvCxnSpPr>
              <a:cxnSpLocks/>
              <a:stCxn id="29" idx="6"/>
            </p:cNvCxnSpPr>
            <p:nvPr/>
          </p:nvCxnSpPr>
          <p:spPr>
            <a:xfrm rot="16200000">
              <a:off x="8112612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97A47D08-C7EE-9ACF-87CA-B7B5BFB277F9}"/>
                </a:ext>
              </a:extLst>
            </p:cNvPr>
            <p:cNvCxnSpPr/>
            <p:nvPr/>
          </p:nvCxnSpPr>
          <p:spPr>
            <a:xfrm rot="16200000">
              <a:off x="837482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2125944D-24E7-248F-2429-1F82B2F53E62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6492EF85-4988-EF02-210E-5288E86AE99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63704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CA020313-978F-2CF7-449A-0301AE01C43C}"/>
                </a:ext>
              </a:extLst>
            </p:cNvPr>
            <p:cNvCxnSpPr/>
            <p:nvPr/>
          </p:nvCxnSpPr>
          <p:spPr>
            <a:xfrm rot="16200000">
              <a:off x="8910539" y="4461578"/>
              <a:ext cx="1235612" cy="0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63BCA9EA-E359-10DF-6852-6477E2CBD35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9172757" y="4199361"/>
              <a:ext cx="1235612" cy="524435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4E29A8CC-88DE-1E29-8AC9-D10116B19DA8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0800000">
              <a:off x="899263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F24B8A0-047D-5538-D35A-13FDDE96D7EA}"/>
                </a:ext>
              </a:extLst>
            </p:cNvPr>
            <p:cNvCxnSpPr>
              <a:cxnSpLocks/>
              <a:stCxn id="32" idx="6"/>
            </p:cNvCxnSpPr>
            <p:nvPr/>
          </p:nvCxnSpPr>
          <p:spPr>
            <a:xfrm rot="10800000">
              <a:off x="8468200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C16CCC91-4D73-EDAF-B964-272E21D5A498}"/>
                </a:ext>
              </a:extLst>
            </p:cNvPr>
            <p:cNvCxnSpPr>
              <a:cxnSpLocks/>
              <a:endCxn id="29" idx="6"/>
            </p:cNvCxnSpPr>
            <p:nvPr/>
          </p:nvCxnSpPr>
          <p:spPr>
            <a:xfrm rot="10800000" flipV="1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6EAA8F79-96F5-C120-E5AC-7F87FFF74F2D}"/>
                </a:ext>
              </a:extLst>
            </p:cNvPr>
            <p:cNvSpPr/>
            <p:nvPr/>
          </p:nvSpPr>
          <p:spPr>
            <a:xfrm rot="16200000">
              <a:off x="7715165" y="5079384"/>
              <a:ext cx="457200" cy="457200"/>
            </a:xfrm>
            <a:prstGeom prst="ellips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B583AD8-CB70-A2B4-B7A1-69051818CE55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52443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AE247A52-652A-AF13-6005-D08D58F2EF47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83E205D5-059D-8385-7410-2B9EA431FA49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 rot="10800000" flipH="1">
              <a:off x="7943765" y="3843772"/>
              <a:ext cx="1573305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4018BAE7-20A0-19F0-41D9-0934E78D161C}"/>
                </a:ext>
              </a:extLst>
            </p:cNvPr>
            <p:cNvCxnSpPr>
              <a:cxnSpLocks/>
              <a:stCxn id="31" idx="6"/>
            </p:cNvCxnSpPr>
            <p:nvPr/>
          </p:nvCxnSpPr>
          <p:spPr>
            <a:xfrm rot="10800000">
              <a:off x="8468200" y="3843772"/>
              <a:ext cx="1048870" cy="1235612"/>
            </a:xfrm>
            <a:prstGeom prst="line">
              <a:avLst/>
            </a:prstGeom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id="{68EF25BF-D49D-43ED-3155-1EC8459CF3A0}"/>
              </a:ext>
            </a:extLst>
          </p:cNvPr>
          <p:cNvCxnSpPr>
            <a:cxnSpLocks/>
            <a:stCxn id="4" idx="3"/>
            <a:endCxn id="7" idx="2"/>
          </p:cNvCxnSpPr>
          <p:nvPr/>
        </p:nvCxnSpPr>
        <p:spPr>
          <a:xfrm>
            <a:off x="4239380" y="4118317"/>
            <a:ext cx="967140" cy="1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999D0DCB-E27A-C3B7-4B31-2ED218EC3B3B}"/>
              </a:ext>
            </a:extLst>
          </p:cNvPr>
          <p:cNvSpPr txBox="1">
            <a:spLocks/>
          </p:cNvSpPr>
          <p:nvPr/>
        </p:nvSpPr>
        <p:spPr>
          <a:xfrm>
            <a:off x="8446034" y="3610484"/>
            <a:ext cx="1555040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“A picture of a cat and a microscope”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A5DC4F2D-2C50-1B9F-1964-1A4D14FEBD0A}"/>
              </a:ext>
            </a:extLst>
          </p:cNvPr>
          <p:cNvCxnSpPr>
            <a:cxnSpLocks/>
            <a:stCxn id="30" idx="2"/>
            <a:endCxn id="50" idx="1"/>
          </p:cNvCxnSpPr>
          <p:nvPr/>
        </p:nvCxnSpPr>
        <p:spPr>
          <a:xfrm flipV="1">
            <a:off x="7158930" y="4118316"/>
            <a:ext cx="1287104" cy="2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539299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A4583-C2B8-7F39-FDAB-CD1C626BE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Benchmarking image generation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DF46CB-FC73-5573-37C3-6AAE4BFD9E5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Prompt engineering to optimize images</a:t>
            </a:r>
          </a:p>
        </p:txBody>
      </p:sp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14F1C468-809B-D245-D8ED-D4847954999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663363" y="6262688"/>
            <a:ext cx="528637" cy="48418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en-US" smtClean="0"/>
              <a:t>70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66C44D-9BCF-D3DE-F7C7-653CAD0BE0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526" b="61684"/>
          <a:stretch/>
        </p:blipFill>
        <p:spPr>
          <a:xfrm>
            <a:off x="213973" y="1907628"/>
            <a:ext cx="11961573" cy="125952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EC45430-6AF8-66AC-9D40-017E50F93E1F}"/>
              </a:ext>
            </a:extLst>
          </p:cNvPr>
          <p:cNvSpPr txBox="1"/>
          <p:nvPr/>
        </p:nvSpPr>
        <p:spPr>
          <a:xfrm>
            <a:off x="3454400" y="6215035"/>
            <a:ext cx="469739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hlinkClick r:id="rId3"/>
              </a:rPr>
              <a:t>https://haesleinhuepf.github.io/BioImageAnalysisNotebooks/07_prompt_engineering/02_generating_images.html</a:t>
            </a:r>
            <a:r>
              <a:rPr lang="en-US" sz="1200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B5325B-2887-9B0E-E016-9ED582F3B8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0558" b="-1618"/>
          <a:stretch/>
        </p:blipFill>
        <p:spPr>
          <a:xfrm>
            <a:off x="213975" y="3240681"/>
            <a:ext cx="11961571" cy="2752311"/>
          </a:xfrm>
          <a:prstGeom prst="rect">
            <a:avLst/>
          </a:prstGeom>
        </p:spPr>
      </p:pic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E0082ABF-067E-0949-CFBC-084CBD30A3AC}"/>
              </a:ext>
            </a:extLst>
          </p:cNvPr>
          <p:cNvSpPr/>
          <p:nvPr/>
        </p:nvSpPr>
        <p:spPr>
          <a:xfrm>
            <a:off x="6935189" y="2303752"/>
            <a:ext cx="1436915" cy="896851"/>
          </a:xfrm>
          <a:prstGeom prst="wedgeRectCallout">
            <a:avLst>
              <a:gd name="adj1" fmla="val 31923"/>
              <a:gd name="adj2" fmla="val 69430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One cat </a:t>
            </a:r>
            <a:br>
              <a:rPr lang="en-US" sz="2400" dirty="0"/>
            </a:br>
            <a:r>
              <a:rPr lang="en-US" sz="2400" dirty="0"/>
              <a:t>is real.</a:t>
            </a:r>
          </a:p>
        </p:txBody>
      </p:sp>
    </p:spTree>
    <p:extLst>
      <p:ext uri="{BB962C8B-B14F-4D97-AF65-F5344CB8AC3E}">
        <p14:creationId xmlns:p14="http://schemas.microsoft.com/office/powerpoint/2010/main" val="92535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1505B132-9812-5A8D-BC64-D1F49BBEDB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9716" y="4659312"/>
            <a:ext cx="5269593" cy="11108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AFF238-1397-AAE1-4717-63900A430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CLIP </a:t>
            </a:r>
            <a:r>
              <a:rPr lang="de-DE" dirty="0" err="1"/>
              <a:t>scores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700A54-7E86-320C-012B-702265BD205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sz="2400" dirty="0" err="1"/>
              <a:t>Contrastive</a:t>
            </a:r>
            <a:r>
              <a:rPr lang="de-DE" sz="2400" dirty="0"/>
              <a:t> Language-Image </a:t>
            </a:r>
            <a:r>
              <a:rPr lang="de-DE" sz="2400" dirty="0" err="1"/>
              <a:t>Pre</a:t>
            </a:r>
            <a:r>
              <a:rPr lang="de-DE" sz="2400" dirty="0"/>
              <a:t>-Training (CLIP)</a:t>
            </a:r>
          </a:p>
          <a:p>
            <a:pPr lvl="1"/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image</a:t>
            </a:r>
            <a:r>
              <a:rPr lang="de-DE" sz="2400" dirty="0"/>
              <a:t> </a:t>
            </a:r>
            <a:r>
              <a:rPr lang="de-DE" sz="2400" dirty="0" err="1"/>
              <a:t>describing</a:t>
            </a:r>
            <a:endParaRPr lang="de-DE" sz="2400" dirty="0"/>
          </a:p>
          <a:p>
            <a:r>
              <a:rPr lang="de-DE" sz="2400" dirty="0"/>
              <a:t>Here: </a:t>
            </a:r>
            <a:r>
              <a:rPr lang="de-DE" sz="2400" dirty="0" err="1"/>
              <a:t>Similarity</a:t>
            </a:r>
            <a:r>
              <a:rPr lang="de-DE" sz="2400" dirty="0"/>
              <a:t> </a:t>
            </a:r>
            <a:r>
              <a:rPr lang="de-DE" sz="2400" dirty="0" err="1"/>
              <a:t>between</a:t>
            </a:r>
            <a:r>
              <a:rPr lang="de-DE" sz="2400" dirty="0"/>
              <a:t> </a:t>
            </a:r>
            <a:r>
              <a:rPr lang="de-DE" sz="2400" dirty="0" err="1"/>
              <a:t>image</a:t>
            </a:r>
            <a:r>
              <a:rPr lang="de-DE" sz="2400" dirty="0"/>
              <a:t> and prompt</a:t>
            </a:r>
            <a:endParaRPr lang="en-US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E60B4F3-5F65-A1B5-B07E-1F84F556A0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10" y="2507159"/>
            <a:ext cx="7682593" cy="8419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C948E29-D000-4968-7375-4FCDB0E6C0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226" y="4653953"/>
            <a:ext cx="4598602" cy="115629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1BD66F5-1FCB-FAFA-12A2-3BE60A0F16E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2466" t="62941" r="28907" b="4045"/>
          <a:stretch/>
        </p:blipFill>
        <p:spPr>
          <a:xfrm>
            <a:off x="4781537" y="3305728"/>
            <a:ext cx="1861470" cy="1848870"/>
          </a:xfrm>
          <a:prstGeom prst="rect">
            <a:avLst/>
          </a:prstGeom>
        </p:spPr>
      </p:pic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C22A325A-998C-17AB-C5CB-06AB24583CFC}"/>
              </a:ext>
            </a:extLst>
          </p:cNvPr>
          <p:cNvCxnSpPr>
            <a:cxnSpLocks/>
            <a:stCxn id="11" idx="1"/>
          </p:cNvCxnSpPr>
          <p:nvPr/>
        </p:nvCxnSpPr>
        <p:spPr>
          <a:xfrm rot="10800000" flipV="1">
            <a:off x="3476625" y="4230162"/>
            <a:ext cx="1304912" cy="589487"/>
          </a:xfrm>
          <a:prstGeom prst="bentConnector3">
            <a:avLst>
              <a:gd name="adj1" fmla="val 100365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3ADFBFBD-C926-4694-5B7C-C2C5ED224507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6643007" y="4230163"/>
            <a:ext cx="3405868" cy="589487"/>
          </a:xfrm>
          <a:prstGeom prst="bentConnector3">
            <a:avLst>
              <a:gd name="adj1" fmla="val 10006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9B94115-F7B0-5B09-206A-7968311C74D4}"/>
              </a:ext>
            </a:extLst>
          </p:cNvPr>
          <p:cNvCxnSpPr/>
          <p:nvPr/>
        </p:nvCxnSpPr>
        <p:spPr>
          <a:xfrm>
            <a:off x="3952875" y="5030773"/>
            <a:ext cx="5715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D2F1CE9-92B3-A272-27F1-093D6272F8E1}"/>
              </a:ext>
            </a:extLst>
          </p:cNvPr>
          <p:cNvCxnSpPr/>
          <p:nvPr/>
        </p:nvCxnSpPr>
        <p:spPr>
          <a:xfrm>
            <a:off x="1009650" y="5716573"/>
            <a:ext cx="57150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E065116-0B46-C82B-D653-4EC06BA89634}"/>
              </a:ext>
            </a:extLst>
          </p:cNvPr>
          <p:cNvCxnSpPr>
            <a:cxnSpLocks/>
          </p:cNvCxnSpPr>
          <p:nvPr/>
        </p:nvCxnSpPr>
        <p:spPr>
          <a:xfrm>
            <a:off x="6819900" y="5716573"/>
            <a:ext cx="1743075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17AC8F0-70BD-4083-7289-F706588899F7}"/>
              </a:ext>
            </a:extLst>
          </p:cNvPr>
          <p:cNvCxnSpPr>
            <a:cxnSpLocks/>
          </p:cNvCxnSpPr>
          <p:nvPr/>
        </p:nvCxnSpPr>
        <p:spPr>
          <a:xfrm>
            <a:off x="10629900" y="5030773"/>
            <a:ext cx="1190625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272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956BD-D673-08C5-DDE9-893E86754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CLIP scores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67D131-CAD1-9AD8-2AD8-F4F4115938E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/>
              <a:t>Example: Prompt optimization</a:t>
            </a:r>
            <a:endParaRPr lang="en-US" dirty="0"/>
          </a:p>
          <a:p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0F4508-7348-D8CD-D9A4-8E83C7A95403}"/>
              </a:ext>
            </a:extLst>
          </p:cNvPr>
          <p:cNvSpPr txBox="1"/>
          <p:nvPr/>
        </p:nvSpPr>
        <p:spPr>
          <a:xfrm>
            <a:off x="3071267" y="6053204"/>
            <a:ext cx="439051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600" dirty="0">
                <a:hlinkClick r:id="rId2"/>
              </a:rPr>
              <a:t>https://scads.github.io/generative-ai-notebooks/80_benchmarking_llms/10_CLIP_scores.html</a:t>
            </a:r>
            <a:r>
              <a:rPr lang="en-GB" sz="1600" dirty="0"/>
              <a:t> </a:t>
            </a:r>
            <a:endParaRPr lang="LID4096" sz="1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1A71E5A-9738-BA5E-77CA-F189D1DEF0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566" y="1606162"/>
            <a:ext cx="6163535" cy="3705742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1462C5E-986C-CE42-39D4-A8552C048DAF}"/>
              </a:ext>
            </a:extLst>
          </p:cNvPr>
          <p:cNvCxnSpPr>
            <a:cxnSpLocks/>
          </p:cNvCxnSpPr>
          <p:nvPr/>
        </p:nvCxnSpPr>
        <p:spPr>
          <a:xfrm>
            <a:off x="1731078" y="4278834"/>
            <a:ext cx="558412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90A02FC-68FC-E99D-D4A7-EFC56601F451}"/>
              </a:ext>
            </a:extLst>
          </p:cNvPr>
          <p:cNvCxnSpPr>
            <a:cxnSpLocks/>
          </p:cNvCxnSpPr>
          <p:nvPr/>
        </p:nvCxnSpPr>
        <p:spPr>
          <a:xfrm>
            <a:off x="1731077" y="4749842"/>
            <a:ext cx="5584123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1863151-50F0-363A-F291-6A57CFD76CFA}"/>
              </a:ext>
            </a:extLst>
          </p:cNvPr>
          <p:cNvSpPr txBox="1"/>
          <p:nvPr/>
        </p:nvSpPr>
        <p:spPr>
          <a:xfrm>
            <a:off x="7384999" y="4565176"/>
            <a:ext cx="3252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Quality measurement</a:t>
            </a:r>
            <a:endParaRPr lang="LID4096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9F7FC4-FD58-6792-E64F-800292F870C5}"/>
              </a:ext>
            </a:extLst>
          </p:cNvPr>
          <p:cNvSpPr txBox="1"/>
          <p:nvPr/>
        </p:nvSpPr>
        <p:spPr>
          <a:xfrm>
            <a:off x="7385000" y="4094168"/>
            <a:ext cx="3252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Image generation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514601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84FA0B5-162A-3374-7A86-CFACB1693F82}"/>
              </a:ext>
            </a:extLst>
          </p:cNvPr>
          <p:cNvSpPr txBox="1"/>
          <p:nvPr/>
        </p:nvSpPr>
        <p:spPr>
          <a:xfrm>
            <a:off x="3071267" y="6053204"/>
            <a:ext cx="439051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600" dirty="0">
                <a:hlinkClick r:id="rId2"/>
              </a:rPr>
              <a:t>https://scads.github.io/generative-ai-notebooks/80_benchmarking_llms/10_CLIP_scores.html</a:t>
            </a:r>
            <a:r>
              <a:rPr lang="en-GB" sz="1600" dirty="0"/>
              <a:t> </a:t>
            </a:r>
            <a:endParaRPr lang="LID4096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713734-57C1-9338-B2CF-6D0B38EEB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CLIP </a:t>
            </a:r>
            <a:r>
              <a:rPr lang="de-DE" dirty="0" err="1"/>
              <a:t>scores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F4AD30-DCE4-BDFC-BEF0-265EA6137EE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 err="1"/>
              <a:t>Example</a:t>
            </a:r>
            <a:r>
              <a:rPr lang="de-DE" dirty="0"/>
              <a:t>: Prompt </a:t>
            </a:r>
            <a:r>
              <a:rPr lang="de-DE" dirty="0" err="1"/>
              <a:t>optimization</a:t>
            </a:r>
            <a:endParaRPr lang="en-US" dirty="0"/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BFE2286B-5329-E605-D8DD-BC71ACB31291}"/>
              </a:ext>
            </a:extLst>
          </p:cNvPr>
          <p:cNvSpPr/>
          <p:nvPr/>
        </p:nvSpPr>
        <p:spPr>
          <a:xfrm>
            <a:off x="8396557" y="4428067"/>
            <a:ext cx="2618576" cy="1466547"/>
          </a:xfrm>
          <a:prstGeom prst="wedgeRectCallout">
            <a:avLst>
              <a:gd name="adj1" fmla="val -71054"/>
              <a:gd name="adj2" fmla="val 36255"/>
            </a:avLst>
          </a:prstGeom>
          <a:ln w="38100">
            <a:solidFill>
              <a:srgbClr val="C0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800" dirty="0"/>
              <a:t>Always </a:t>
            </a:r>
            <a:r>
              <a:rPr lang="de-DE" sz="2800" dirty="0" err="1"/>
              <a:t>have</a:t>
            </a:r>
            <a:r>
              <a:rPr lang="de-DE" sz="2800" dirty="0"/>
              <a:t> a </a:t>
            </a:r>
            <a:r>
              <a:rPr lang="de-DE" sz="2800" dirty="0" err="1"/>
              <a:t>control</a:t>
            </a:r>
            <a:r>
              <a:rPr lang="de-DE" sz="2800" dirty="0"/>
              <a:t> </a:t>
            </a:r>
            <a:r>
              <a:rPr lang="de-DE" sz="2800" dirty="0" err="1"/>
              <a:t>experiment</a:t>
            </a:r>
            <a:r>
              <a:rPr lang="de-DE" sz="2800" dirty="0"/>
              <a:t>!</a:t>
            </a:r>
            <a:endParaRPr lang="en-US" sz="2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5AFAEB8-4F96-DA7F-A06B-09A543517E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566" y="1503168"/>
            <a:ext cx="6894482" cy="4430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936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22587E-8026-93F2-3297-13EEF19892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47CAA-4BB4-2F53-6F44-7954069D5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rgbClr val="002060"/>
                </a:solidFill>
              </a:rPr>
              <a:t>Summary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DA24B9-0A4C-43AC-609D-A0C2965A0F3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4"/>
            <a:ext cx="10644901" cy="4911985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Multi-modal models combine image, text and […]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Combination of pre-existing model architectures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APIs not standardized (yet)</a:t>
            </a:r>
          </a:p>
          <a:p>
            <a:endParaRPr lang="en-US" sz="2400" u="sng" dirty="0"/>
          </a:p>
          <a:p>
            <a:r>
              <a:rPr lang="en-US" sz="2400" dirty="0"/>
              <a:t>Trade-off:</a:t>
            </a:r>
          </a:p>
          <a:p>
            <a:pPr marL="342900" indent="-342900">
              <a:buFontTx/>
              <a:buChar char="-"/>
            </a:pPr>
            <a:r>
              <a:rPr lang="en-US" sz="2400" dirty="0"/>
              <a:t>LLM capacity / size limited </a:t>
            </a:r>
          </a:p>
          <a:p>
            <a:pPr marL="342900" indent="-342900">
              <a:buFontTx/>
              <a:buChar char="-"/>
            </a:pPr>
            <a:r>
              <a:rPr lang="en-US" sz="2400" dirty="0"/>
              <a:t>Multi-modal LLMs presumably perform worse compared to specialized models.</a:t>
            </a:r>
          </a:p>
          <a:p>
            <a:pPr marL="342900" indent="-342900">
              <a:buFontTx/>
              <a:buChar char="-"/>
            </a:pPr>
            <a:r>
              <a:rPr lang="en-US" sz="2400" dirty="0"/>
              <a:t>Example: Ask a vision-language model to write code</a:t>
            </a:r>
          </a:p>
          <a:p>
            <a:pPr marL="342900" indent="-342900">
              <a:buFontTx/>
              <a:buChar char="-"/>
            </a:pPr>
            <a:r>
              <a:rPr lang="en-US" sz="2400" dirty="0"/>
              <a:t>Potential for mixture-of-experts and multi-agent systems</a:t>
            </a:r>
          </a:p>
        </p:txBody>
      </p:sp>
    </p:spTree>
    <p:extLst>
      <p:ext uri="{BB962C8B-B14F-4D97-AF65-F5344CB8AC3E}">
        <p14:creationId xmlns:p14="http://schemas.microsoft.com/office/powerpoint/2010/main" val="420405279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2BDB284B-876B-EF41-B780-30B88DFEE22A}"/>
              </a:ext>
            </a:extLst>
          </p:cNvPr>
          <p:cNvSpPr txBox="1"/>
          <p:nvPr/>
        </p:nvSpPr>
        <p:spPr>
          <a:xfrm>
            <a:off x="3453285" y="122589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71F6301-FF2F-1D49-8CFA-05396B073F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74" y="844514"/>
            <a:ext cx="3009900" cy="1225622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D07F4BE4-CBA1-C248-B08F-4CA8E5D3C2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427"/>
          <a:stretch/>
        </p:blipFill>
        <p:spPr>
          <a:xfrm>
            <a:off x="9646920" y="3251200"/>
            <a:ext cx="2545080" cy="1309041"/>
          </a:xfrm>
          <a:prstGeom prst="rect">
            <a:avLst/>
          </a:prstGeom>
        </p:spPr>
      </p:pic>
      <p:sp>
        <p:nvSpPr>
          <p:cNvPr id="9" name="Textplatzhalter 2">
            <a:extLst>
              <a:ext uri="{FF2B5EF4-FFF2-40B4-BE49-F238E27FC236}">
                <a16:creationId xmlns:a16="http://schemas.microsoft.com/office/drawing/2014/main" id="{31221FD6-08D6-3F40-ACE8-C0B9BADE7F5D}"/>
              </a:ext>
            </a:extLst>
          </p:cNvPr>
          <p:cNvSpPr txBox="1">
            <a:spLocks/>
          </p:cNvSpPr>
          <p:nvPr/>
        </p:nvSpPr>
        <p:spPr>
          <a:xfrm>
            <a:off x="694374" y="2179304"/>
            <a:ext cx="8462326" cy="3020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Font typeface="Open Sans" panose="020B0606030504020204" pitchFamily="34" charset="0"/>
              <a:buChar char="—"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396000" indent="-216000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576000" indent="-179388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4406900" algn="l"/>
              </a:tabLst>
            </a:pPr>
            <a:r>
              <a:rPr lang="en-US" sz="1100" dirty="0">
                <a:solidFill>
                  <a:schemeClr val="bg2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CENTER FOR SCALABLE DATA ANALYTICS AND </a:t>
            </a:r>
            <a:br>
              <a:rPr lang="en-US" sz="1100" dirty="0">
                <a:solidFill>
                  <a:schemeClr val="bg2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100" dirty="0">
                <a:solidFill>
                  <a:schemeClr val="bg2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ARTIFICIAL INTELLIGENCE</a:t>
            </a:r>
          </a:p>
          <a:p>
            <a:endParaRPr lang="en-US" sz="2400" dirty="0">
              <a:solidFill>
                <a:schemeClr val="bg2">
                  <a:lumMod val="7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sz="2800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r>
              <a:rPr lang="en-US" sz="3600" b="1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Exercises</a:t>
            </a:r>
          </a:p>
          <a:p>
            <a:r>
              <a:rPr lang="en-US" sz="3200" dirty="0">
                <a:solidFill>
                  <a:srgbClr val="51B02F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Robert Haase</a:t>
            </a:r>
            <a:endParaRPr lang="en-US" sz="3200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6951598-1305-8841-8866-3EAAC7B214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063" y="4268141"/>
            <a:ext cx="604100" cy="90615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93C7B70E-714F-E34A-B234-65D2E4D6253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1163" y="4509561"/>
            <a:ext cx="1642275" cy="42330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9187E3B-5C76-E856-BE2C-38A7BD406DE2}"/>
              </a:ext>
            </a:extLst>
          </p:cNvPr>
          <p:cNvSpPr txBox="1"/>
          <p:nvPr/>
        </p:nvSpPr>
        <p:spPr>
          <a:xfrm>
            <a:off x="9767063" y="2974201"/>
            <a:ext cx="17305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Funded by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F1B55-AA80-BF3B-5AD9-6022C89A47FC}"/>
              </a:ext>
            </a:extLst>
          </p:cNvPr>
          <p:cNvSpPr txBox="1"/>
          <p:nvPr/>
        </p:nvSpPr>
        <p:spPr>
          <a:xfrm>
            <a:off x="3453285" y="6198911"/>
            <a:ext cx="4879792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1100" dirty="0"/>
              <a:t>These slides and the related training materials can be reused under the terms of the </a:t>
            </a:r>
            <a:r>
              <a:rPr lang="en-US" sz="1100" dirty="0">
                <a:hlinkClick r:id="rId6"/>
              </a:rPr>
              <a:t>CC-BY 4.0</a:t>
            </a:r>
            <a:r>
              <a:rPr lang="en-US" sz="1100" dirty="0"/>
              <a:t> license unless mentioned otherwise.</a:t>
            </a:r>
          </a:p>
        </p:txBody>
      </p:sp>
    </p:spTree>
    <p:extLst>
      <p:ext uri="{BB962C8B-B14F-4D97-AF65-F5344CB8AC3E}">
        <p14:creationId xmlns:p14="http://schemas.microsoft.com/office/powerpoint/2010/main" val="98605117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F58AB-954B-8DDF-30AD-F2EE9ECAD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Image Generation</a:t>
            </a:r>
            <a:endParaRPr lang="LID4096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D53E2DD-6B9A-8846-69CD-243127F7166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81156"/>
          </a:xfrm>
        </p:spPr>
        <p:txBody>
          <a:bodyPr/>
          <a:lstStyle/>
          <a:p>
            <a:r>
              <a:rPr lang="en-GB" dirty="0"/>
              <a:t>Challenge: Install everything necessary to generate image on your PC, or on ZIH`s </a:t>
            </a:r>
            <a:r>
              <a:rPr lang="en-GB" dirty="0" err="1"/>
              <a:t>JupyterHub</a:t>
            </a:r>
            <a:endParaRPr lang="LID4096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EAE875-6B99-C218-8110-EBB8E434900D}"/>
              </a:ext>
            </a:extLst>
          </p:cNvPr>
          <p:cNvSpPr txBox="1"/>
          <p:nvPr/>
        </p:nvSpPr>
        <p:spPr>
          <a:xfrm>
            <a:off x="3070459" y="6059447"/>
            <a:ext cx="488963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050" dirty="0">
                <a:hlinkClick r:id="rId2"/>
              </a:rPr>
              <a:t>https://scads.github.io/generative-ai-notebooks/00_setup/install_paula.html</a:t>
            </a:r>
            <a:r>
              <a:rPr lang="en-GB" sz="1050" dirty="0"/>
              <a:t>  </a:t>
            </a:r>
          </a:p>
          <a:p>
            <a:r>
              <a:rPr lang="LID4096" sz="1050" dirty="0">
                <a:hlinkClick r:id="rId3"/>
              </a:rPr>
              <a:t>https://scads.github.io/generative-ai-notebooks/41_image_generation_huggingface/30_generating_images_using_huggingface.html</a:t>
            </a:r>
            <a:r>
              <a:rPr lang="en-GB" sz="1050" dirty="0"/>
              <a:t> </a:t>
            </a:r>
            <a:endParaRPr lang="LID4096" sz="105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D858C1E-CDFE-CAB0-13DA-DD94365EF9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2468" y="1951604"/>
            <a:ext cx="5317688" cy="37223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44920B-5941-A971-4E87-DFCCD46DC5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846" y="1951604"/>
            <a:ext cx="5317688" cy="3722381"/>
          </a:xfrm>
          <a:prstGeom prst="rect">
            <a:avLst/>
          </a:prstGeom>
        </p:spPr>
      </p:pic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B2A77BDF-EF4F-6D0B-91AD-5BAB769DFCD2}"/>
              </a:ext>
            </a:extLst>
          </p:cNvPr>
          <p:cNvSpPr/>
          <p:nvPr/>
        </p:nvSpPr>
        <p:spPr>
          <a:xfrm>
            <a:off x="4186989" y="4466122"/>
            <a:ext cx="2964582" cy="1309036"/>
          </a:xfrm>
          <a:prstGeom prst="wedgeRectCallout">
            <a:avLst>
              <a:gd name="adj1" fmla="val -56223"/>
              <a:gd name="adj2" fmla="val -22194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A pull-request with installation instructions working on ZIH’s </a:t>
            </a:r>
            <a:r>
              <a:rPr lang="en-GB" dirty="0" err="1"/>
              <a:t>Jupyter</a:t>
            </a:r>
            <a:r>
              <a:rPr lang="en-GB" dirty="0"/>
              <a:t> Hub would be welcome!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14416761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0B00D4B8-129D-EBD6-BD33-6262FCA76A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CLIP Scores</a:t>
            </a:r>
            <a:endParaRPr lang="LID4096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0736087D-8F85-0641-A421-5B3F731FA0D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Improve given prompts and measure the improvement</a:t>
            </a:r>
            <a:endParaRPr lang="LID4096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0E37F6-9FA1-8336-179B-6A6561781C43}"/>
              </a:ext>
            </a:extLst>
          </p:cNvPr>
          <p:cNvSpPr txBox="1"/>
          <p:nvPr/>
        </p:nvSpPr>
        <p:spPr>
          <a:xfrm>
            <a:off x="3071267" y="6053204"/>
            <a:ext cx="439051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600" dirty="0">
                <a:hlinkClick r:id="rId2"/>
              </a:rPr>
              <a:t>https://scads.github.io/generative-ai-notebooks/80_benchmarking_llms/10_CLIP_scores.html</a:t>
            </a:r>
            <a:r>
              <a:rPr lang="en-GB" sz="1600" dirty="0"/>
              <a:t> </a:t>
            </a:r>
            <a:endParaRPr lang="LID4096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039BE1E-D049-629F-4460-017AD438E3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5922" y="1617044"/>
            <a:ext cx="4185318" cy="428324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7A49BCD-0DBA-0CA1-A738-173A7778EE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1311" y="1617044"/>
            <a:ext cx="4185318" cy="4283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4295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C03000-3F32-8924-D434-CC299AAC2E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Gamification: VLM-Pictionary</a:t>
            </a:r>
            <a:endParaRPr lang="LID4096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A838816-FC9C-95D6-BFF9-8F9CC19FF79A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418" y="1184275"/>
            <a:ext cx="6557951" cy="4549775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0D16B8-8A14-C5DD-00D7-DF4F3870C4DB}"/>
              </a:ext>
            </a:extLst>
          </p:cNvPr>
          <p:cNvSpPr txBox="1"/>
          <p:nvPr/>
        </p:nvSpPr>
        <p:spPr>
          <a:xfrm>
            <a:off x="3573780" y="6163099"/>
            <a:ext cx="39166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3"/>
              </a:rPr>
              <a:t>https://github.com/haesleinhuepf/vlm-pictionary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7418187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3AB5E-24C9-9535-B011-B103F4A80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4400" dirty="0"/>
              <a:t>Use </a:t>
            </a:r>
            <a:r>
              <a:rPr lang="de-DE" sz="4400" dirty="0" err="1"/>
              <a:t>case</a:t>
            </a:r>
            <a:r>
              <a:rPr lang="de-DE" sz="4400" dirty="0"/>
              <a:t>: </a:t>
            </a:r>
            <a:r>
              <a:rPr lang="de-DE" sz="4400" dirty="0" err="1"/>
              <a:t>Descriptive</a:t>
            </a:r>
            <a:r>
              <a:rPr lang="de-DE" sz="4400" dirty="0"/>
              <a:t> </a:t>
            </a:r>
            <a:r>
              <a:rPr lang="de-DE" sz="4400" dirty="0" err="1"/>
              <a:t>biology</a:t>
            </a:r>
            <a:endParaRPr lang="en-US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48A87-51E2-7422-C644-B4353C84736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5EF3F9-E6DA-36EC-24D6-B3A97555B27B}"/>
              </a:ext>
            </a:extLst>
          </p:cNvPr>
          <p:cNvSpPr txBox="1"/>
          <p:nvPr/>
        </p:nvSpPr>
        <p:spPr>
          <a:xfrm>
            <a:off x="4260850" y="6080984"/>
            <a:ext cx="41592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Cropped from Paci &amp; </a:t>
            </a:r>
            <a:r>
              <a:rPr lang="en-US" sz="1200" dirty="0" err="1"/>
              <a:t>Nanni</a:t>
            </a:r>
            <a:r>
              <a:rPr lang="en-US" sz="1200" dirty="0"/>
              <a:t> (2024), licensed </a:t>
            </a:r>
            <a:r>
              <a:rPr lang="en-US" sz="1200" dirty="0">
                <a:hlinkClick r:id="rId2"/>
              </a:rPr>
              <a:t>CC-BY 4.0</a:t>
            </a:r>
            <a:endParaRPr lang="en-US" sz="1200" dirty="0"/>
          </a:p>
          <a:p>
            <a:r>
              <a:rPr lang="en-US" sz="1200" dirty="0">
                <a:hlinkClick r:id="rId3"/>
              </a:rPr>
              <a:t>https://www.biorxiv.org/content/10.1101/2024.05.27.594652v1</a:t>
            </a:r>
            <a:r>
              <a:rPr lang="en-US" sz="1200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2D5235E-96D1-581F-0E6B-FE8CCF6549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0649" y="1028699"/>
            <a:ext cx="5244710" cy="48006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2A37BF1-9470-8DC4-75A9-01E0E86DF9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177" y="1123949"/>
            <a:ext cx="4286331" cy="42760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BC9DEC6-03A0-B5FC-4C45-052139D8E8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32222" y="3552288"/>
            <a:ext cx="3157537" cy="2648907"/>
          </a:xfrm>
          <a:prstGeom prst="rect">
            <a:avLst/>
          </a:prstGeom>
        </p:spPr>
      </p:pic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A56509E8-AF5A-638A-22CB-BA9E95F35393}"/>
              </a:ext>
            </a:extLst>
          </p:cNvPr>
          <p:cNvSpPr/>
          <p:nvPr/>
        </p:nvSpPr>
        <p:spPr>
          <a:xfrm>
            <a:off x="562177" y="4519050"/>
            <a:ext cx="4829175" cy="1418502"/>
          </a:xfrm>
          <a:prstGeom prst="wedgeRectCallout">
            <a:avLst>
              <a:gd name="adj1" fmla="val 41100"/>
              <a:gd name="adj2" fmla="val 62500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0" i="0" dirty="0">
                <a:solidFill>
                  <a:srgbClr val="191919"/>
                </a:solidFill>
                <a:effectLst/>
                <a:highlight>
                  <a:srgbClr val="FFFFFF"/>
                </a:highlight>
                <a:latin typeface="Lucida Sans" panose="020B0602030504020204" pitchFamily="34" charset="0"/>
              </a:rPr>
              <a:t>“… while </a:t>
            </a:r>
            <a:r>
              <a:rPr lang="en-US" b="0" i="0" dirty="0">
                <a:solidFill>
                  <a:srgbClr val="22B14C"/>
                </a:solidFill>
                <a:effectLst/>
                <a:highlight>
                  <a:srgbClr val="FFFFFF"/>
                </a:highlight>
                <a:latin typeface="Lucida Sans" panose="020B0602030504020204" pitchFamily="34" charset="0"/>
              </a:rPr>
              <a:t>visual language models </a:t>
            </a:r>
            <a:r>
              <a:rPr lang="en-US" b="0" i="0" dirty="0">
                <a:solidFill>
                  <a:srgbClr val="191919"/>
                </a:solidFill>
                <a:effectLst/>
                <a:highlight>
                  <a:srgbClr val="FFFFFF"/>
                </a:highlight>
                <a:latin typeface="Lucida Sans" panose="020B0602030504020204" pitchFamily="34" charset="0"/>
              </a:rPr>
              <a:t>are in their infancy, they already show potential for multiple applications in automated phenotyping studies. We encourage the community to carefully test them… “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85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TUD_2018">
  <a:themeElements>
    <a:clrScheme name="TUD_Farben">
      <a:dk1>
        <a:srgbClr val="00305E"/>
      </a:dk1>
      <a:lt1>
        <a:srgbClr val="FFFFFF"/>
      </a:lt1>
      <a:dk2>
        <a:srgbClr val="00305E"/>
      </a:dk2>
      <a:lt2>
        <a:srgbClr val="727879"/>
      </a:lt2>
      <a:accent1>
        <a:srgbClr val="009EE0"/>
      </a:accent1>
      <a:accent2>
        <a:srgbClr val="006AB3"/>
      </a:accent2>
      <a:accent3>
        <a:srgbClr val="6AB023"/>
      </a:accent3>
      <a:accent4>
        <a:srgbClr val="007D40"/>
      </a:accent4>
      <a:accent5>
        <a:srgbClr val="93107E"/>
      </a:accent5>
      <a:accent6>
        <a:srgbClr val="54378A"/>
      </a:accent6>
      <a:hlink>
        <a:srgbClr val="009EE0"/>
      </a:hlink>
      <a:folHlink>
        <a:srgbClr val="006AB3"/>
      </a:folHlink>
    </a:clrScheme>
    <a:fontScheme name="TUD_Open Sans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5" id="{F5DABC0C-316B-434E-B9F8-D3370FD95A3E}" vid="{19CB8540-6DD6-924D-B8D0-2D0F9399859F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086261e-0429-4196-aa9d-895edc846c16">ZIHTEAMSITE-196109956-1493</_dlc_DocId>
    <_dlc_DocIdUrl xmlns="a086261e-0429-4196-aa9d-895edc846c16">
      <Url>https://sharepoint.tu-dresden.de/sites/zih/projekte/scads/_layouts/15/DocIdRedir.aspx?ID=ZIHTEAMSITE-196109956-1493</Url>
      <Description>ZIHTEAMSITE-196109956-1493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BEE476C9DF2F248B265B4A3C7AC3448" ma:contentTypeVersion="11" ma:contentTypeDescription="Ein neues Dokument erstellen." ma:contentTypeScope="" ma:versionID="0793756170811d0eb752a3111ee68051">
  <xsd:schema xmlns:xsd="http://www.w3.org/2001/XMLSchema" xmlns:xs="http://www.w3.org/2001/XMLSchema" xmlns:p="http://schemas.microsoft.com/office/2006/metadata/properties" xmlns:ns2="a086261e-0429-4196-aa9d-895edc846c16" targetNamespace="http://schemas.microsoft.com/office/2006/metadata/properties" ma:root="true" ma:fieldsID="dda6790b4f1926a9a2f1b57ce85fcf7a" ns2:_="">
    <xsd:import namespace="a086261e-0429-4196-aa9d-895edc846c1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86261e-0429-4196-aa9d-895edc846c16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ert der Dokument-ID" ma:description="Der Wert der diesem Element zugewiesenen Dokument-ID." ma:internalName="_dlc_DocId" ma:readOnly="true">
      <xsd:simpleType>
        <xsd:restriction base="dms:Text"/>
      </xsd:simpleType>
    </xsd:element>
    <xsd:element name="_dlc_DocIdUrl" ma:index="9" nillable="true" ma:displayName="Dokument-ID" ma:description="Permanenter Hyperlink zu diesem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Beständige ID" ma:description="ID beim Hinzufügen beibehalten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941C5575-D805-4D41-AA18-4E77B970908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18F8D1C-8693-43B4-9141-AEF95057B684}">
  <ds:schemaRefs>
    <ds:schemaRef ds:uri="http://schemas.microsoft.com/office/2006/metadata/properties"/>
    <ds:schemaRef ds:uri="http://schemas.microsoft.com/office/infopath/2007/PartnerControls"/>
    <ds:schemaRef ds:uri="a086261e-0429-4196-aa9d-895edc846c16"/>
  </ds:schemaRefs>
</ds:datastoreItem>
</file>

<file path=customXml/itemProps3.xml><?xml version="1.0" encoding="utf-8"?>
<ds:datastoreItem xmlns:ds="http://schemas.openxmlformats.org/officeDocument/2006/customXml" ds:itemID="{3F7354A6-EABF-4029-B3F4-181CA108D2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86261e-0429-4196-aa9d-895edc846c1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6DC3C5C-13A8-4AE9-9F1D-E2AC52CBD043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3380</TotalTime>
  <Words>2808</Words>
  <Application>Microsoft Office PowerPoint</Application>
  <PresentationFormat>Widescreen</PresentationFormat>
  <Paragraphs>440</Paragraphs>
  <Slides>77</Slides>
  <Notes>1</Notes>
  <HiddenSlides>3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77</vt:i4>
      </vt:variant>
    </vt:vector>
  </HeadingPairs>
  <TitlesOfParts>
    <vt:vector size="88" baseType="lpstr">
      <vt:lpstr>-apple-system</vt:lpstr>
      <vt:lpstr>Arial</vt:lpstr>
      <vt:lpstr>Calibri</vt:lpstr>
      <vt:lpstr>GillSansRegular</vt:lpstr>
      <vt:lpstr>Helvetica Neue</vt:lpstr>
      <vt:lpstr>Lucida Sans</vt:lpstr>
      <vt:lpstr>Open Sans</vt:lpstr>
      <vt:lpstr>Open Sans ExtraBold</vt:lpstr>
      <vt:lpstr>Times New Roman</vt:lpstr>
      <vt:lpstr>Wingdings</vt:lpstr>
      <vt:lpstr>TUD_2018</vt:lpstr>
      <vt:lpstr>PowerPoint Presentation</vt:lpstr>
      <vt:lpstr>Multi-modal LLMs</vt:lpstr>
      <vt:lpstr>Multi-modal LLMs</vt:lpstr>
      <vt:lpstr>Use case: Paper to Podcast</vt:lpstr>
      <vt:lpstr>Multi-modal LLMs</vt:lpstr>
      <vt:lpstr>Vision Models</vt:lpstr>
      <vt:lpstr>Vision Language Models</vt:lpstr>
      <vt:lpstr>Gamification: VLM-Pictionary</vt:lpstr>
      <vt:lpstr>Use case: Descriptive biology</vt:lpstr>
      <vt:lpstr>Vision Language Models (VLMs)</vt:lpstr>
      <vt:lpstr>Variational Auto-Encoder</vt:lpstr>
      <vt:lpstr>Image classification -&gt; image describing</vt:lpstr>
      <vt:lpstr>Image classification -&gt; image describing</vt:lpstr>
      <vt:lpstr>Contrastive Language-Image Pre-Training</vt:lpstr>
      <vt:lpstr>CLIP transformers in Python</vt:lpstr>
      <vt:lpstr>LLAVA</vt:lpstr>
      <vt:lpstr>LLAVA 1.5</vt:lpstr>
      <vt:lpstr>LLAVA 1.5 HD</vt:lpstr>
      <vt:lpstr>Vision-Transformer (ViT)</vt:lpstr>
      <vt:lpstr>Accessing VLMs using Python</vt:lpstr>
      <vt:lpstr>Accessing VLMs using Python: No common API</vt:lpstr>
      <vt:lpstr>Generating notebooks using vision models </vt:lpstr>
      <vt:lpstr>Generating notebooks using vision models </vt:lpstr>
      <vt:lpstr>Including vision language models (VLMs)</vt:lpstr>
      <vt:lpstr>Structured output</vt:lpstr>
      <vt:lpstr>Benchmarking vision models</vt:lpstr>
      <vt:lpstr>Benchmarking vision models</vt:lpstr>
      <vt:lpstr>Segment Anything Model</vt:lpstr>
      <vt:lpstr>Segment Anything Model</vt:lpstr>
      <vt:lpstr>Segment Anything Model</vt:lpstr>
      <vt:lpstr>Segment Anything Model</vt:lpstr>
      <vt:lpstr>Segment Anything Model 2</vt:lpstr>
      <vt:lpstr>Segment Anything Model</vt:lpstr>
      <vt:lpstr>Segment Anything for Microscopy</vt:lpstr>
      <vt:lpstr>Segment Anything for Microscopy</vt:lpstr>
      <vt:lpstr>Segment Anything for Microscopy</vt:lpstr>
      <vt:lpstr>Segment Anything for Microscopy</vt:lpstr>
      <vt:lpstr>Image Generation</vt:lpstr>
      <vt:lpstr>Variational Auto-Encoder</vt:lpstr>
      <vt:lpstr>Image Generation</vt:lpstr>
      <vt:lpstr>Stable Diffusion</vt:lpstr>
      <vt:lpstr>Stable Diffusion</vt:lpstr>
      <vt:lpstr>How does it work?</vt:lpstr>
      <vt:lpstr>How does it work?</vt:lpstr>
      <vt:lpstr>How does it work?</vt:lpstr>
      <vt:lpstr>How does it work?</vt:lpstr>
      <vt:lpstr>How does it work?</vt:lpstr>
      <vt:lpstr>Image generation in Python: Huggingface</vt:lpstr>
      <vt:lpstr>Image generation in Python: Huggingface</vt:lpstr>
      <vt:lpstr>Dall-E</vt:lpstr>
      <vt:lpstr>Image generation in Python: Dall-E</vt:lpstr>
      <vt:lpstr>Image Generation LLMs</vt:lpstr>
      <vt:lpstr>Image generation in Python: Dall-E</vt:lpstr>
      <vt:lpstr>Image Generation LLMs</vt:lpstr>
      <vt:lpstr>Image Generation LLMs</vt:lpstr>
      <vt:lpstr>Image Generation LLMs</vt:lpstr>
      <vt:lpstr>Image Generation LLMs</vt:lpstr>
      <vt:lpstr>Image variation</vt:lpstr>
      <vt:lpstr>Inpainting</vt:lpstr>
      <vt:lpstr>Inpainting in Python: Huggingface</vt:lpstr>
      <vt:lpstr>Inpainting in Python: Huggingface</vt:lpstr>
      <vt:lpstr>Inpainting in Python: Huggingface</vt:lpstr>
      <vt:lpstr>Inpainting in Python: Dall-E</vt:lpstr>
      <vt:lpstr>New technologies bring new risks…</vt:lpstr>
      <vt:lpstr>Image manipulation detection</vt:lpstr>
      <vt:lpstr>Image manipulation detection</vt:lpstr>
      <vt:lpstr>Image manipulation detection</vt:lpstr>
      <vt:lpstr>Benchmarking image generation</vt:lpstr>
      <vt:lpstr>Benchmarking image generation</vt:lpstr>
      <vt:lpstr>Benchmarking image generation</vt:lpstr>
      <vt:lpstr>CLIP scores</vt:lpstr>
      <vt:lpstr>CLIP scores</vt:lpstr>
      <vt:lpstr>CLIP scores</vt:lpstr>
      <vt:lpstr>Summary</vt:lpstr>
      <vt:lpstr>PowerPoint Presentation</vt:lpstr>
      <vt:lpstr>Image Generation</vt:lpstr>
      <vt:lpstr>CLIP Scores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Thomas Burghardt</dc:creator>
  <cp:lastModifiedBy>Robert Haase</cp:lastModifiedBy>
  <cp:revision>125</cp:revision>
  <dcterms:modified xsi:type="dcterms:W3CDTF">2025-01-20T07:32:37Z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0x0101003BEE476C9DF2F248B265B4A3C7AC3448</vt:lpwstr>
  </property>
  <property fmtid="{D5CDD505-2E9C-101B-9397-08002B2CF9AE}" pid="3" name="_dlc_DocIdItemGuid">
    <vt:lpwstr>72f4eced-47dd-49c0-bdfa-f3d2425fc663</vt:lpwstr>
  </property>
</Properties>
</file>