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82"/>
  </p:notesMasterIdLst>
  <p:sldIdLst>
    <p:sldId id="1421" r:id="rId2"/>
    <p:sldId id="1553" r:id="rId3"/>
    <p:sldId id="1531" r:id="rId4"/>
    <p:sldId id="1532" r:id="rId5"/>
    <p:sldId id="1430" r:id="rId6"/>
    <p:sldId id="1431" r:id="rId7"/>
    <p:sldId id="1433" r:id="rId8"/>
    <p:sldId id="1432" r:id="rId9"/>
    <p:sldId id="1434" r:id="rId10"/>
    <p:sldId id="1562" r:id="rId11"/>
    <p:sldId id="1593" r:id="rId12"/>
    <p:sldId id="1429" r:id="rId13"/>
    <p:sldId id="1436" r:id="rId14"/>
    <p:sldId id="1422" r:id="rId15"/>
    <p:sldId id="1512" r:id="rId16"/>
    <p:sldId id="1564" r:id="rId17"/>
    <p:sldId id="1563" r:id="rId18"/>
    <p:sldId id="1528" r:id="rId19"/>
    <p:sldId id="1482" r:id="rId20"/>
    <p:sldId id="1522" r:id="rId21"/>
    <p:sldId id="1524" r:id="rId22"/>
    <p:sldId id="1534" r:id="rId23"/>
    <p:sldId id="1475" r:id="rId24"/>
    <p:sldId id="1500" r:id="rId25"/>
    <p:sldId id="1533" r:id="rId26"/>
    <p:sldId id="1502" r:id="rId27"/>
    <p:sldId id="1505" r:id="rId28"/>
    <p:sldId id="1501" r:id="rId29"/>
    <p:sldId id="1504" r:id="rId30"/>
    <p:sldId id="1503" r:id="rId31"/>
    <p:sldId id="1506" r:id="rId32"/>
    <p:sldId id="1565" r:id="rId33"/>
    <p:sldId id="1566" r:id="rId34"/>
    <p:sldId id="1567" r:id="rId35"/>
    <p:sldId id="1570" r:id="rId36"/>
    <p:sldId id="1568" r:id="rId37"/>
    <p:sldId id="1569" r:id="rId38"/>
    <p:sldId id="1542" r:id="rId39"/>
    <p:sldId id="1543" r:id="rId40"/>
    <p:sldId id="1535" r:id="rId41"/>
    <p:sldId id="1536" r:id="rId42"/>
    <p:sldId id="1537" r:id="rId43"/>
    <p:sldId id="1476" r:id="rId44"/>
    <p:sldId id="1571" r:id="rId45"/>
    <p:sldId id="1473" r:id="rId46"/>
    <p:sldId id="1474" r:id="rId47"/>
    <p:sldId id="1477" r:id="rId48"/>
    <p:sldId id="1582" r:id="rId49"/>
    <p:sldId id="1583" r:id="rId50"/>
    <p:sldId id="1572" r:id="rId51"/>
    <p:sldId id="1468" r:id="rId52"/>
    <p:sldId id="1469" r:id="rId53"/>
    <p:sldId id="1513" r:id="rId54"/>
    <p:sldId id="1573" r:id="rId55"/>
    <p:sldId id="1538" r:id="rId56"/>
    <p:sldId id="1544" r:id="rId57"/>
    <p:sldId id="1546" r:id="rId58"/>
    <p:sldId id="1548" r:id="rId59"/>
    <p:sldId id="1549" r:id="rId60"/>
    <p:sldId id="1579" r:id="rId61"/>
    <p:sldId id="1554" r:id="rId62"/>
    <p:sldId id="1580" r:id="rId63"/>
    <p:sldId id="1585" r:id="rId64"/>
    <p:sldId id="1589" r:id="rId65"/>
    <p:sldId id="1584" r:id="rId66"/>
    <p:sldId id="1590" r:id="rId67"/>
    <p:sldId id="1587" r:id="rId68"/>
    <p:sldId id="1574" r:id="rId69"/>
    <p:sldId id="1581" r:id="rId70"/>
    <p:sldId id="1575" r:id="rId71"/>
    <p:sldId id="1591" r:id="rId72"/>
    <p:sldId id="1556" r:id="rId73"/>
    <p:sldId id="1550" r:id="rId74"/>
    <p:sldId id="1578" r:id="rId75"/>
    <p:sldId id="1576" r:id="rId76"/>
    <p:sldId id="1577" r:id="rId77"/>
    <p:sldId id="1551" r:id="rId78"/>
    <p:sldId id="1445" r:id="rId79"/>
    <p:sldId id="1525" r:id="rId80"/>
    <p:sldId id="1592" r:id="rId8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29"/>
    <a:srgbClr val="232323"/>
    <a:srgbClr val="E1D5E7"/>
    <a:srgbClr val="FFE494"/>
    <a:srgbClr val="CCE5FF"/>
    <a:srgbClr val="F8CECC"/>
    <a:srgbClr val="ED7D31"/>
    <a:srgbClr val="F7F7F7"/>
    <a:srgbClr val="FF7F27"/>
    <a:srgbClr val="F3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4660"/>
  </p:normalViewPr>
  <p:slideViewPr>
    <p:cSldViewPr snapToGrid="0">
      <p:cViewPr varScale="1">
        <p:scale>
          <a:sx n="91" d="100"/>
          <a:sy n="91" d="100"/>
        </p:scale>
        <p:origin x="60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82AD3-BC3D-4F70-960E-460BD1443922}" type="datetimeFigureOut">
              <a:rPr lang="en-US" smtClean="0"/>
              <a:t>1/12/2025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61E45-18C9-450B-BF5F-1F3C96E28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81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D6A82-2BE8-40C9-9925-1915079936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9AC09-DF60-43F4-96BF-67D4D9A74094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789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149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287"/>
            <a:ext cx="11455400" cy="669470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4929416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377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enutzerdefiniertes Layout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/>
        </p:nvSpPr>
        <p:spPr>
          <a:xfrm>
            <a:off x="92482" y="99962"/>
            <a:ext cx="12007036" cy="929276"/>
          </a:xfrm>
          <a:prstGeom prst="rect">
            <a:avLst/>
          </a:prstGeom>
          <a:solidFill>
            <a:srgbClr val="EEEEEE"/>
          </a:soli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4C82A6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grpSp>
        <p:nvGrpSpPr>
          <p:cNvPr id="24" name="Group"/>
          <p:cNvGrpSpPr/>
          <p:nvPr/>
        </p:nvGrpSpPr>
        <p:grpSpPr>
          <a:xfrm>
            <a:off x="9241288" y="6245450"/>
            <a:ext cx="2815325" cy="532579"/>
            <a:chOff x="18211800" y="0"/>
            <a:chExt cx="5630647" cy="1065157"/>
          </a:xfrm>
        </p:grpSpPr>
        <p:pic>
          <p:nvPicPr>
            <p:cNvPr id="22" name="Grafik 8" descr="Grafik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502099" y="0"/>
              <a:ext cx="2340348" cy="106515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" name="Grafik 9" descr="Grafik 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8211800" y="95817"/>
              <a:ext cx="3004167" cy="8736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5" name="Rectangle"/>
          <p:cNvSpPr/>
          <p:nvPr/>
        </p:nvSpPr>
        <p:spPr>
          <a:xfrm>
            <a:off x="-49651" y="6021857"/>
            <a:ext cx="12291301" cy="129294"/>
          </a:xfrm>
          <a:prstGeom prst="rect">
            <a:avLst/>
          </a:prstGeom>
          <a:gradFill>
            <a:gsLst>
              <a:gs pos="0">
                <a:srgbClr val="2E358C"/>
              </a:gs>
              <a:gs pos="50000">
                <a:srgbClr val="3D8AAC"/>
              </a:gs>
              <a:gs pos="100000">
                <a:srgbClr val="98C356"/>
              </a:gs>
            </a:gsLst>
          </a:gradFill>
          <a:ln w="12700">
            <a:miter lim="400000"/>
          </a:ln>
        </p:spPr>
        <p:txBody>
          <a:bodyPr tIns="45720" bIns="45720" anchor="ctr"/>
          <a:lstStyle/>
          <a:p>
            <a:pPr algn="l" defTabSz="822960">
              <a:defRPr b="0">
                <a:solidFill>
                  <a:srgbClr val="00305E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endParaRPr sz="900"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646179" y="6378083"/>
            <a:ext cx="300817" cy="246222"/>
          </a:xfrm>
          <a:prstGeom prst="rect">
            <a:avLst/>
          </a:prstGeom>
        </p:spPr>
        <p:txBody>
          <a:bodyPr wrap="square"/>
          <a:lstStyle>
            <a:lvl1pPr algn="ctr">
              <a:defRPr sz="1600"/>
            </a:lvl1pPr>
          </a:lstStyle>
          <a:p>
            <a:pPr algn="ctr"/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7" name="unknown.pdf" descr="unknown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3282" y="254362"/>
            <a:ext cx="1644397" cy="620477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6348139-121F-4756-83C5-F3F13C83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974" y="225577"/>
            <a:ext cx="10201531" cy="673325"/>
          </a:xfrm>
        </p:spPr>
        <p:txBody>
          <a:bodyPr>
            <a:normAutofit/>
          </a:bodyPr>
          <a:lstStyle>
            <a:lvl1pPr>
              <a:defRPr kumimoji="0" lang="en-US" sz="4300" b="0" i="0" u="none" strike="noStrike" cap="none" spc="0" normalizeH="0" baseline="0" dirty="0">
                <a:ln>
                  <a:noFill/>
                </a:ln>
                <a:solidFill>
                  <a:srgbClr val="0F305A"/>
                </a:solidFill>
                <a:effectLst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Helvetica Neue 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3BD2E0-2CCD-4C29-8B63-0ABD48CA4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4313" y="1171445"/>
            <a:ext cx="11885205" cy="4756114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5250686-1DA4-4721-B64D-08B5EE757AF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9322" y="6320755"/>
            <a:ext cx="2065229" cy="381965"/>
            <a:chOff x="8870141" y="6255003"/>
            <a:chExt cx="2706721" cy="50060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C6909FD-FFD4-44EF-A057-7749A6D0D7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backgroundMark x1="75591" y1="30769" x2="75591" y2="307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870141" y="6255003"/>
              <a:ext cx="543396" cy="500609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97E7D3-C6FE-4949-BDCD-B3ECCFC83E82}"/>
                </a:ext>
              </a:extLst>
            </p:cNvPr>
            <p:cNvSpPr txBox="1"/>
            <p:nvPr/>
          </p:nvSpPr>
          <p:spPr>
            <a:xfrm>
              <a:off x="9326183" y="6287957"/>
              <a:ext cx="2250679" cy="403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4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@haesleinhuepf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31759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_TUD">
    <p:bg>
      <p:bgPr>
        <a:solidFill>
          <a:schemeClr val="bg1">
            <a:alpha val="3842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980790"/>
            <a:ext cx="12192000" cy="587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3680673668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91302" y="371735"/>
            <a:ext cx="10267951" cy="81228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err="1"/>
              <a:t>Mastertitelformat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50036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3pPr>
              <a:spcBef>
                <a:spcPts val="1200"/>
              </a:spcBef>
              <a:defRPr/>
            </a:lvl3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0940233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fik 17">
            <a:extLst>
              <a:ext uri="{FF2B5EF4-FFF2-40B4-BE49-F238E27FC236}">
                <a16:creationId xmlns:a16="http://schemas.microsoft.com/office/drawing/2014/main" id="{33886E7A-D0CA-9B98-EF32-E21297EBBDC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11" name="Textfeld 3">
            <a:extLst>
              <a:ext uri="{FF2B5EF4-FFF2-40B4-BE49-F238E27FC236}">
                <a16:creationId xmlns:a16="http://schemas.microsoft.com/office/drawing/2014/main" id="{7B68CF11-B71C-A4B1-9FE7-60441E34623E}"/>
              </a:ext>
            </a:extLst>
          </p:cNvPr>
          <p:cNvSpPr/>
          <p:nvPr userDrawn="1"/>
        </p:nvSpPr>
        <p:spPr>
          <a:xfrm>
            <a:off x="1821390" y="6164150"/>
            <a:ext cx="2102910" cy="61555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Secrets of LLMs Lecture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Jan 13th 2025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Gerade Verbindung 14">
            <a:extLst>
              <a:ext uri="{FF2B5EF4-FFF2-40B4-BE49-F238E27FC236}">
                <a16:creationId xmlns:a16="http://schemas.microsoft.com/office/drawing/2014/main" id="{44781EB8-A6A5-E1C6-78BB-4697618F31CC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" name="Textfeld 8">
            <a:extLst>
              <a:ext uri="{FF2B5EF4-FFF2-40B4-BE49-F238E27FC236}">
                <a16:creationId xmlns:a16="http://schemas.microsoft.com/office/drawing/2014/main" id="{3F52940B-0B13-454D-36A7-79EC4B51682D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Grafik 19">
            <a:extLst>
              <a:ext uri="{FF2B5EF4-FFF2-40B4-BE49-F238E27FC236}">
                <a16:creationId xmlns:a16="http://schemas.microsoft.com/office/drawing/2014/main" id="{C055A98F-6690-DAED-F82D-3D83C282972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5" name="Grafik 21">
            <a:extLst>
              <a:ext uri="{FF2B5EF4-FFF2-40B4-BE49-F238E27FC236}">
                <a16:creationId xmlns:a16="http://schemas.microsoft.com/office/drawing/2014/main" id="{ADDBE1EA-70DC-06F2-6556-A2BCCCC5C62C}"/>
              </a:ext>
            </a:extLst>
          </p:cNvPr>
          <p:cNvPicPr/>
          <p:nvPr userDrawn="1"/>
        </p:nvPicPr>
        <p:blipFill>
          <a:blip r:embed="rId9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7" name="Grafik 4">
            <a:extLst>
              <a:ext uri="{FF2B5EF4-FFF2-40B4-BE49-F238E27FC236}">
                <a16:creationId xmlns:a16="http://schemas.microsoft.com/office/drawing/2014/main" id="{B5F8879B-84AC-E972-8892-5D3D338B4333}"/>
              </a:ext>
            </a:extLst>
          </p:cNvPr>
          <p:cNvPicPr/>
          <p:nvPr userDrawn="1"/>
        </p:nvPicPr>
        <p:blipFill>
          <a:blip r:embed="rId10"/>
          <a:stretch/>
        </p:blipFill>
        <p:spPr>
          <a:xfrm>
            <a:off x="-159840" y="-198000"/>
            <a:ext cx="1204920" cy="1625760"/>
          </a:xfrm>
          <a:prstGeom prst="rect">
            <a:avLst/>
          </a:prstGeom>
          <a:ln w="0">
            <a:noFill/>
          </a:ln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39C7E364-E83F-0993-339F-64D3537053A5}"/>
              </a:ext>
            </a:extLst>
          </p:cNvPr>
          <p:cNvPicPr/>
          <p:nvPr userDrawn="1"/>
        </p:nvPicPr>
        <p:blipFill>
          <a:blip r:embed="rId11">
            <a:alphaModFix amt="80000"/>
          </a:blip>
          <a:stretch/>
        </p:blipFill>
        <p:spPr>
          <a:xfrm rot="11023800">
            <a:off x="10451000" y="-12133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E1157613-2A40-F827-1985-103C9AEDF877}"/>
              </a:ext>
            </a:extLst>
          </p:cNvPr>
          <p:cNvPicPr/>
          <p:nvPr userDrawn="1"/>
        </p:nvPicPr>
        <p:blipFill>
          <a:blip r:embed="rId12"/>
          <a:stretch/>
        </p:blipFill>
        <p:spPr>
          <a:xfrm>
            <a:off x="10734320" y="-82260"/>
            <a:ext cx="2710800" cy="26802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4290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9" r:id="rId2"/>
    <p:sldLayoutId id="2147483662" r:id="rId3"/>
    <p:sldLayoutId id="2147483663" r:id="rId4"/>
    <p:sldLayoutId id="214748366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/4.0/deed.e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1.11903" TargetMode="External"/><Relationship Id="rId2" Type="http://schemas.openxmlformats.org/officeDocument/2006/relationships/hyperlink" Target="https://creativecommons.org/licenses/by/4.0/deed.e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github.com/gkamradt/LLMTest_NeedleInAHaystack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github.com/gkamradt/LLMTest_NeedleInAHaystack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github.com/haesleinhuepf/bia-bob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github.com/haesleinhuepf/bia-bob/blob/main/src/bia_bob/suggestions/_scikit_image.py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github.com/haesleinhuepf/human-eval-bia/blob/biabob/demo/summarize_by_case.ipynb" TargetMode="External"/><Relationship Id="rId5" Type="http://schemas.openxmlformats.org/officeDocument/2006/relationships/hyperlink" Target="https://github.com/haesleinhuepf/human-eval-bia" TargetMode="Externa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303.11366" TargetMode="External"/><Relationship Id="rId2" Type="http://schemas.openxmlformats.org/officeDocument/2006/relationships/hyperlink" Target="https://creativecommons.org/licenses/by/4.0/deed.en.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ScaDS/BIDS-lecture-2024/blob/main/11a_prompt_engineering/10_reflection.ipynb" TargetMode="Externa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ScaDS/BIDS-lecture-2024/blob/main/11a_prompt_engineering/10_reflection.ipynb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5.11401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rxiv.org/abs/2005.11401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60_rag/20-simple-rag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60_rag/20-simple-rag.html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60_rag/20-simple-rag.html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scads.github.io/generative-ai-notebooks/60_rag/20-simple-ra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astic.co/what-is/retrieval-augmented-" TargetMode="External"/><Relationship Id="rId2" Type="http://schemas.openxmlformats.org/officeDocument/2006/relationships/hyperlink" Target="https://github.com/langchain-ai/langgraph/tree/main/examples/ra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uggingface.co/docs/smolagents/en/examples/rag" TargetMode="External"/><Relationship Id="rId5" Type="http://schemas.openxmlformats.org/officeDocument/2006/relationships/hyperlink" Target="https://docs.llamaindex.ai/en/stable/understanding/rag/" TargetMode="External"/><Relationship Id="rId4" Type="http://schemas.openxmlformats.org/officeDocument/2006/relationships/hyperlink" Target="https://www.elastic.co/what-is/retrieval-augmented-generation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mpendium.hpc.tu-dresden.de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scads.github.io/generative-ai-notebooks/63_chat_with_docs/long-context-prompting.html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llama.com/library/mistral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llama.com/library/mistral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30_function_calling/10_function_calling.html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cads.github.io/generative-ai-notebooks/30_function_calling/10_function_calling.html" TargetMode="External"/><Relationship Id="rId4" Type="http://schemas.openxmlformats.org/officeDocument/2006/relationships/hyperlink" Target="https://github.com/ScaDS/generative-ai-notebooks/blob/main/docs/30_function_calling/function_calling.py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huggingface/smolagents/blob/5991206ae52b1d6d485ffeb918d765c11071cdd1/src/smolagents/prompts.py#L114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s://github.com/huggingface/smolagents/blob/5991206ae52b1d6d485ffeb918d765c11071cdd1/src/smolagents/prompts.py#L140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scads.github.io/prompt-engineering-tutorial-2023/01_prompts/03_prompt_engineerin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ollama.com/blog/functions-as-tools" TargetMode="External"/><Relationship Id="rId2" Type="http://schemas.openxmlformats.org/officeDocument/2006/relationships/hyperlink" Target="https://python.langchain.com/docs/how_to/tool_calling/#pydantic-clas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huggingface/smolagents/blob/main/examples/tool_calling_agent_ollama.py" TargetMode="External"/><Relationship Id="rId4" Type="http://schemas.openxmlformats.org/officeDocument/2006/relationships/hyperlink" Target="https://docs.llamaindex.ai/en/stable/examples/output_parsing/function_program/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7_langchain.html" TargetMode="External"/><Relationship Id="rId7" Type="http://schemas.openxmlformats.org/officeDocument/2006/relationships/image" Target="../media/image69.png"/><Relationship Id="rId2" Type="http://schemas.openxmlformats.org/officeDocument/2006/relationships/hyperlink" Target="https://github.com/langchain-ai/langchain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hyperlink" Target="https://scads.github.io/prompt-engineering-tutorial-2023/01_prompts/07_langchain.html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github.com/langchain-ai/langchain" TargetMode="Externa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hyperlink" Target="https://github.com/haesleinhuepf/blablado/blob/4bc55c70f5219a9bcab571e96f09b1cd664baead/src/blablado/_assistant.py#L42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hyperlink" Target="https://scads.github.io/generative-ai-notebooks/35_agents/react_agent_llama_index.html" TargetMode="Externa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scads.github.io/generative-ai-notebooks/35_agents/react_agent_llama_index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hyperlink" Target="https://scads.github.io/generative-ai-notebooks/35_agents/react_agent_llama_index.html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hyperlink" Target="https://scads.github.io/generative-ai-notebooks/66_arxiv_agent/multiagent_write_review.html" TargetMode="Externa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generative-ai-notebooks/66_arxiv_agent/multiagent_write_review.html" TargetMode="Externa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thub.com/haesleinhuepf/stackview/issues/79" TargetMode="Externa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github.com/haesleinhuepf/stackview/issues/80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9.jpeg"/><Relationship Id="rId4" Type="http://schemas.openxmlformats.org/officeDocument/2006/relationships/image" Target="../media/image108.gi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scads.github.io/generative-ai-notebooks/63_chat_with_docs/hpc-compendium-prepare-data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4.07547" TargetMode="External"/><Relationship Id="rId2" Type="http://schemas.openxmlformats.org/officeDocument/2006/relationships/hyperlink" Target="https://arxiv.org/abs/2407.1875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cads.github.io/generative-ai-notebooks/66_arxiv_agent/multiagent_write_review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prompt-engineering-tutorial-2023/01_prompts/03_prompt_engineering.html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Textfeld 1"/>
          <p:cNvSpPr/>
          <p:nvPr/>
        </p:nvSpPr>
        <p:spPr>
          <a:xfrm>
            <a:off x="3211820" y="12258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838" name="Grafik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53140" y="361455"/>
            <a:ext cx="2125742" cy="864346"/>
          </a:xfrm>
          <a:prstGeom prst="rect">
            <a:avLst/>
          </a:prstGeom>
          <a:ln w="0">
            <a:noFill/>
          </a:ln>
        </p:spPr>
      </p:pic>
      <p:sp>
        <p:nvSpPr>
          <p:cNvPr id="1840" name="Textplatzhalter 2"/>
          <p:cNvSpPr/>
          <p:nvPr/>
        </p:nvSpPr>
        <p:spPr>
          <a:xfrm>
            <a:off x="453139" y="1326600"/>
            <a:ext cx="10807528" cy="31496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</a:t>
            </a:r>
            <a:b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</a:b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de-DE" sz="4000" dirty="0">
                <a:solidFill>
                  <a:srgbClr val="000000"/>
                </a:solidFill>
                <a:latin typeface="Open Sans"/>
              </a:rPr>
              <a:t>Prompt Engineering,</a:t>
            </a: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de-DE" sz="2800" dirty="0">
                <a:solidFill>
                  <a:srgbClr val="000000"/>
                </a:solidFill>
                <a:latin typeface="Open Sans"/>
              </a:rPr>
              <a:t>Retrieval Augmented Generation and Agents</a:t>
            </a:r>
            <a:endParaRPr lang="de-DE" sz="28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3200" b="0" strike="noStrike" spc="-1" dirty="0">
                <a:solidFill>
                  <a:srgbClr val="51B02F"/>
                </a:solidFill>
                <a:uFillTx/>
                <a:latin typeface="Barlow"/>
                <a:ea typeface="DejaVu Sans"/>
              </a:rPr>
              <a:t>Robert Haase</a:t>
            </a:r>
            <a:endParaRPr lang="en-US" sz="3200" b="0" strike="noStrike" spc="-1" dirty="0">
              <a:solidFill>
                <a:srgbClr val="51B02F"/>
              </a:solidFill>
              <a:latin typeface="Calibri"/>
            </a:endParaRPr>
          </a:p>
        </p:txBody>
      </p:sp>
      <p:sp>
        <p:nvSpPr>
          <p:cNvPr id="1843" name="Rectangle 148"/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85FFD9FA-2C0E-2961-17AA-9506E72F8F51}"/>
              </a:ext>
            </a:extLst>
          </p:cNvPr>
          <p:cNvSpPr/>
          <p:nvPr/>
        </p:nvSpPr>
        <p:spPr>
          <a:xfrm>
            <a:off x="28283" y="5729868"/>
            <a:ext cx="8262577" cy="30632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400" spc="-1" dirty="0">
                <a:solidFill>
                  <a:schemeClr val="dk1"/>
                </a:solidFill>
                <a:latin typeface="Calibri"/>
                <a:hlinkClick r:id="rId4"/>
              </a:rPr>
              <a:t>CC-BY 4.0</a:t>
            </a:r>
            <a:r>
              <a:rPr lang="en-US" sz="1400" b="0" strike="noStrike" spc="-1" dirty="0">
                <a:solidFill>
                  <a:schemeClr val="dk1"/>
                </a:solidFill>
                <a:latin typeface="Calibri"/>
              </a:rPr>
              <a:t> license unless mentioned otherwise.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AE0B4-4DE0-C974-E099-9EBE9CBB3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CBDDA0-5EC2-64BF-8A8D-3C2F0BEC3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107042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Also known as </a:t>
            </a:r>
            <a:r>
              <a:rPr lang="en-GB" i="1" dirty="0"/>
              <a:t>in-context learning</a:t>
            </a:r>
          </a:p>
          <a:p>
            <a:r>
              <a:rPr lang="en-GB" dirty="0"/>
              <a:t>Context with plenty of knowledge provided in system message</a:t>
            </a:r>
          </a:p>
          <a:p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29EA15-FA66-B330-90CD-73DA657ADC4C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1A90D22-4024-99C9-C271-4DFDCC088EDE}"/>
              </a:ext>
            </a:extLst>
          </p:cNvPr>
          <p:cNvSpPr/>
          <p:nvPr/>
        </p:nvSpPr>
        <p:spPr>
          <a:xfrm>
            <a:off x="2931086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4CC7BE7-3589-D1D3-EF48-733863EC0991}"/>
              </a:ext>
            </a:extLst>
          </p:cNvPr>
          <p:cNvSpPr/>
          <p:nvPr/>
        </p:nvSpPr>
        <p:spPr>
          <a:xfrm>
            <a:off x="3416388" y="2406650"/>
            <a:ext cx="2917843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22CAAA-CF0D-9057-585E-A85BCA8E3E90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9B17A0D-0C28-AD12-98B7-B359A6E13D76}"/>
              </a:ext>
            </a:extLst>
          </p:cNvPr>
          <p:cNvSpPr/>
          <p:nvPr/>
        </p:nvSpPr>
        <p:spPr>
          <a:xfrm>
            <a:off x="6848538" y="2413904"/>
            <a:ext cx="2993961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75CB76-E96E-27CF-375D-EEFBD6FD4640}"/>
              </a:ext>
            </a:extLst>
          </p:cNvPr>
          <p:cNvSpPr/>
          <p:nvPr/>
        </p:nvSpPr>
        <p:spPr>
          <a:xfrm>
            <a:off x="6299262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B3D3E80-CDFE-3EDB-DE7D-3112FF341BF2}"/>
              </a:ext>
            </a:extLst>
          </p:cNvPr>
          <p:cNvSpPr/>
          <p:nvPr/>
        </p:nvSpPr>
        <p:spPr>
          <a:xfrm rot="16200000">
            <a:off x="3226588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D6E622A-D7C4-32A3-4524-9BEB3E546F43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195CC53-4B68-0800-27CB-F13F8F6EA51F}"/>
              </a:ext>
            </a:extLst>
          </p:cNvPr>
          <p:cNvSpPr/>
          <p:nvPr/>
        </p:nvSpPr>
        <p:spPr>
          <a:xfrm>
            <a:off x="422146" y="2413904"/>
            <a:ext cx="2444836" cy="1186546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System message (1000s of tokens)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5F979F-52F5-FB5D-CF19-1096CC9B1AA6}"/>
              </a:ext>
            </a:extLst>
          </p:cNvPr>
          <p:cNvSpPr/>
          <p:nvPr/>
        </p:nvSpPr>
        <p:spPr>
          <a:xfrm>
            <a:off x="2870288" y="2637055"/>
            <a:ext cx="634998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976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B2365-7C13-A6C0-556A-020F84A21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133BC6-ED62-9129-9CE4-C72FE3118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5322366" cy="614129"/>
          </a:xfrm>
        </p:spPr>
        <p:txBody>
          <a:bodyPr/>
          <a:lstStyle/>
          <a:p>
            <a:r>
              <a:rPr lang="en-GB" dirty="0"/>
              <a:t>Single-shot prompting:</a:t>
            </a:r>
            <a:endParaRPr lang="LID4096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1DF4C6-B893-7EDC-00B0-6DA2F8F55268}"/>
              </a:ext>
            </a:extLst>
          </p:cNvPr>
          <p:cNvSpPr txBox="1">
            <a:spLocks/>
          </p:cNvSpPr>
          <p:nvPr/>
        </p:nvSpPr>
        <p:spPr>
          <a:xfrm>
            <a:off x="6026198" y="963385"/>
            <a:ext cx="5322366" cy="6141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Few-shot prompting: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E084F-53BA-0BFA-3A41-B28CE6F930ED}"/>
              </a:ext>
            </a:extLst>
          </p:cNvPr>
          <p:cNvSpPr txBox="1"/>
          <p:nvPr/>
        </p:nvSpPr>
        <p:spPr>
          <a:xfrm>
            <a:off x="3216717" y="6154338"/>
            <a:ext cx="46790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Cropped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Wei et al 2022,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r>
              <a:rPr lang="de-DE" dirty="0"/>
              <a:t> </a:t>
            </a:r>
            <a:r>
              <a:rPr lang="de-DE" dirty="0">
                <a:hlinkClick r:id="rId3"/>
              </a:rPr>
              <a:t>https://arxiv.org/abs/2201.11903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BB6A52-4C0D-9671-2DF8-96E5D7D34C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666" r="1919" b="14243"/>
          <a:stretch/>
        </p:blipFill>
        <p:spPr>
          <a:xfrm>
            <a:off x="6096000" y="1577514"/>
            <a:ext cx="4259215" cy="4122964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D785D0-6219-4AA3-D72A-9580362CD088}"/>
              </a:ext>
            </a:extLst>
          </p:cNvPr>
          <p:cNvSpPr/>
          <p:nvPr/>
        </p:nvSpPr>
        <p:spPr>
          <a:xfrm>
            <a:off x="556060" y="2031375"/>
            <a:ext cx="4362595" cy="3064287"/>
          </a:xfrm>
          <a:prstGeom prst="roundRect">
            <a:avLst>
              <a:gd name="adj" fmla="val 7328"/>
            </a:avLst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I’m interested in how to repair a motorcycle tire.</a:t>
            </a:r>
          </a:p>
          <a:p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800" i="1" dirty="0">
                <a:latin typeface="Courier New" panose="02070309020205020404" pitchFamily="49" charset="0"/>
                <a:cs typeface="Courier New" panose="02070309020205020404" pitchFamily="49" charset="0"/>
              </a:rPr>
              <a:t>&lt;book about motorcycle repair&gt;</a:t>
            </a:r>
          </a:p>
          <a:p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GB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Tell me how to repair a motorcycle tire.</a:t>
            </a:r>
            <a:endParaRPr lang="LID4096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4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36DF8-E073-4014-6A9C-D20C09669C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DD76A-85E4-ECCB-0A61-E0EDB763927F}"/>
              </a:ext>
            </a:extLst>
          </p:cNvPr>
          <p:cNvSpPr txBox="1"/>
          <p:nvPr/>
        </p:nvSpPr>
        <p:spPr>
          <a:xfrm>
            <a:off x="3664875" y="6255432"/>
            <a:ext cx="4938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Visualization by Greg </a:t>
            </a:r>
            <a:r>
              <a:rPr lang="en-US" sz="1200" dirty="0" err="1"/>
              <a:t>Kamradt</a:t>
            </a:r>
            <a:r>
              <a:rPr lang="en-US" sz="1200" dirty="0"/>
              <a:t>, Licensed MIT (modified), Source: </a:t>
            </a:r>
            <a:r>
              <a:rPr lang="en-US" sz="1200" dirty="0">
                <a:hlinkClick r:id="rId2"/>
              </a:rPr>
              <a:t>https://github.com/gkamradt/LLMTest_NeedleInAHaystack</a:t>
            </a:r>
            <a:r>
              <a:rPr lang="en-US" sz="12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8C30BC8-B16E-87C3-DB56-73374C1E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777874"/>
            <a:ext cx="9423642" cy="523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PT-4-128 Context Testing">
            <a:extLst>
              <a:ext uri="{FF2B5EF4-FFF2-40B4-BE49-F238E27FC236}">
                <a16:creationId xmlns:a16="http://schemas.microsoft.com/office/drawing/2014/main" id="{02723D24-89E2-CD29-7E48-9A3BB24E7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666120"/>
            <a:ext cx="9508124" cy="532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BDFDAC-647B-4C3C-F82D-324722B4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 length</a:t>
            </a:r>
          </a:p>
        </p:txBody>
      </p:sp>
    </p:spTree>
    <p:extLst>
      <p:ext uri="{BB962C8B-B14F-4D97-AF65-F5344CB8AC3E}">
        <p14:creationId xmlns:p14="http://schemas.microsoft.com/office/powerpoint/2010/main" val="1067879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DFDAC-647B-4C3C-F82D-324722B40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Context length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A1D0F4-741A-00CD-EE3F-E35E012DA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EDD76A-85E4-ECCB-0A61-E0EDB763927F}"/>
              </a:ext>
            </a:extLst>
          </p:cNvPr>
          <p:cNvSpPr txBox="1"/>
          <p:nvPr/>
        </p:nvSpPr>
        <p:spPr>
          <a:xfrm>
            <a:off x="3664875" y="6255432"/>
            <a:ext cx="493843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/>
              <a:t>Visualization by Greg </a:t>
            </a:r>
            <a:r>
              <a:rPr lang="en-US" sz="1200" dirty="0" err="1"/>
              <a:t>Kamradt</a:t>
            </a:r>
            <a:r>
              <a:rPr lang="en-US" sz="1200" dirty="0"/>
              <a:t>, Licensed MIT (modified), Source: </a:t>
            </a:r>
            <a:r>
              <a:rPr lang="en-US" sz="1200" dirty="0">
                <a:hlinkClick r:id="rId2"/>
              </a:rPr>
              <a:t>https://github.com/gkamradt/LLMTest_NeedleInAHaystack</a:t>
            </a:r>
            <a:r>
              <a:rPr lang="en-US" sz="1200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8C30BC8-B16E-87C3-DB56-73374C1E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784" y="777874"/>
            <a:ext cx="9423642" cy="523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34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BABE-80DC-B31A-EDE6-3AF4BC17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1F524-2DD0-34D3-CF3E-8B19FB4D3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54" y="371735"/>
            <a:ext cx="10657000" cy="812280"/>
          </a:xfrm>
        </p:spPr>
        <p:txBody>
          <a:bodyPr>
            <a:normAutofit/>
          </a:bodyPr>
          <a:lstStyle/>
          <a:p>
            <a:r>
              <a:rPr lang="en-GB" dirty="0"/>
              <a:t>Example: Scientific code writing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35CA7-FF25-A6B3-282E-2391FE3EE0F7}"/>
              </a:ext>
            </a:extLst>
          </p:cNvPr>
          <p:cNvSpPr txBox="1"/>
          <p:nvPr/>
        </p:nvSpPr>
        <p:spPr>
          <a:xfrm>
            <a:off x="3688171" y="6262891"/>
            <a:ext cx="5757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https://github.com/haesleinhuepf/bia-bob</a:t>
            </a:r>
            <a:r>
              <a:rPr lang="en-US" dirty="0"/>
              <a:t>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C14548D-4001-8647-F3EE-099BCE992B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30" b="57009"/>
          <a:stretch/>
        </p:blipFill>
        <p:spPr bwMode="auto">
          <a:xfrm>
            <a:off x="3474098" y="1184013"/>
            <a:ext cx="4631678" cy="205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D7E0970-CD44-54B6-AA60-AD49BBBF9CCF}"/>
              </a:ext>
            </a:extLst>
          </p:cNvPr>
          <p:cNvSpPr txBox="1">
            <a:spLocks/>
          </p:cNvSpPr>
          <p:nvPr/>
        </p:nvSpPr>
        <p:spPr>
          <a:xfrm>
            <a:off x="135992" y="1184014"/>
            <a:ext cx="3194604" cy="4778806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285750" indent="-285750" algn="l" defTabSz="914400" rtl="0" eaLnBrk="1" latinLnBrk="0" hangingPunct="1">
              <a:spcBef>
                <a:spcPts val="12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465750" indent="-285750" algn="l" defTabSz="914400" rtl="0" eaLnBrk="1" latinLnBrk="0" hangingPunct="1">
              <a:spcBef>
                <a:spcPts val="300"/>
              </a:spcBef>
              <a:buClr>
                <a:srgbClr val="51B02F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682362" indent="-285750" algn="l" defTabSz="914400" rtl="0" eaLnBrk="1" latinLnBrk="0" hangingPunct="1">
              <a:spcBef>
                <a:spcPts val="3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7pPr>
            <a:lvl8pPr marL="893763" indent="-2286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/>
              <a:t>bia</a:t>
            </a:r>
            <a:r>
              <a:rPr lang="en-US" dirty="0"/>
              <a:t>-bob: long-context prompting for image-analysis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62E3B61-F3CB-0B45-DE20-D7A4728321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53" y="5102167"/>
            <a:ext cx="778098" cy="926897"/>
          </a:xfrm>
          <a:prstGeom prst="rect">
            <a:avLst/>
          </a:prstGeom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D91CE513-DA98-3CAE-ACF9-CB22C8B8AD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7"/>
          <a:stretch/>
        </p:blipFill>
        <p:spPr bwMode="auto">
          <a:xfrm>
            <a:off x="8743950" y="1184012"/>
            <a:ext cx="3312057" cy="477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B8C4C0E6-A4BB-5585-111D-4E2E9E02A8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69" r="46030" b="2"/>
          <a:stretch/>
        </p:blipFill>
        <p:spPr bwMode="auto">
          <a:xfrm>
            <a:off x="3474098" y="3533774"/>
            <a:ext cx="4631678" cy="242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D6CBA6B9-8394-A87A-4899-6A52BD38382C}"/>
              </a:ext>
            </a:extLst>
          </p:cNvPr>
          <p:cNvSpPr/>
          <p:nvPr/>
        </p:nvSpPr>
        <p:spPr>
          <a:xfrm>
            <a:off x="8105776" y="1819275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3724A4B-4F7D-93F0-1CF6-C8900CAC0DE9}"/>
              </a:ext>
            </a:extLst>
          </p:cNvPr>
          <p:cNvSpPr/>
          <p:nvPr/>
        </p:nvSpPr>
        <p:spPr>
          <a:xfrm rot="10800000">
            <a:off x="8105776" y="3986469"/>
            <a:ext cx="638174" cy="63817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8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CB8B0-6952-EC8E-0245-8A2A11A1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10925560" cy="812280"/>
          </a:xfrm>
        </p:spPr>
        <p:txBody>
          <a:bodyPr/>
          <a:lstStyle/>
          <a:p>
            <a:r>
              <a:rPr lang="en-GB" dirty="0"/>
              <a:t>Under the hood: long-context prompting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E1BA-6325-D0DF-441C-99CF63AF55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3766773" cy="4550036"/>
          </a:xfrm>
        </p:spPr>
        <p:txBody>
          <a:bodyPr/>
          <a:lstStyle/>
          <a:p>
            <a:r>
              <a:rPr lang="en-US" dirty="0">
                <a:solidFill>
                  <a:srgbClr val="51B02F"/>
                </a:solidFill>
              </a:rPr>
              <a:t>Context-dependent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system prompt </a:t>
            </a:r>
            <a:r>
              <a:rPr lang="en-US" dirty="0"/>
              <a:t>considering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local variables and functions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installed python libraries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chat history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0A352D3F-DB89-7857-9081-467AB0EAF014}"/>
              </a:ext>
            </a:extLst>
          </p:cNvPr>
          <p:cNvSpPr/>
          <p:nvPr/>
        </p:nvSpPr>
        <p:spPr>
          <a:xfrm>
            <a:off x="4248812" y="1174513"/>
            <a:ext cx="6245018" cy="57240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You are a extremely talented bioimage analyst and you use Python to solve your tasks ...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F06601A8-AC72-F2D8-4708-FED056F273E6}"/>
              </a:ext>
            </a:extLst>
          </p:cNvPr>
          <p:cNvSpPr/>
          <p:nvPr/>
        </p:nvSpPr>
        <p:spPr>
          <a:xfrm>
            <a:off x="4248812" y="2138615"/>
            <a:ext cx="6245018" cy="2017486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Python specific code snippets</a:t>
            </a:r>
          </a:p>
          <a:p>
            <a:r>
              <a:rPr lang="en-US" sz="1600" dirty="0"/>
              <a:t>If the user asks for those simple tasks, use these code snippets.</a:t>
            </a:r>
          </a:p>
          <a:p>
            <a:endParaRPr lang="en-US" sz="1600" dirty="0"/>
          </a:p>
          <a:p>
            <a:r>
              <a:rPr lang="en-US" sz="1600" dirty="0"/>
              <a:t>    * Load an image file from disc and store it in a variable:</a:t>
            </a:r>
          </a:p>
          <a:p>
            <a:r>
              <a:rPr lang="en-US" sz="1600" dirty="0"/>
              <a:t>    ```</a:t>
            </a:r>
          </a:p>
          <a:p>
            <a:r>
              <a:rPr lang="en-US" sz="1600" dirty="0"/>
              <a:t>    from skimage.io import </a:t>
            </a:r>
            <a:r>
              <a:rPr lang="en-US" sz="1600" dirty="0" err="1"/>
              <a:t>imread</a:t>
            </a:r>
            <a:endParaRPr lang="en-US" sz="1600" dirty="0"/>
          </a:p>
          <a:p>
            <a:r>
              <a:rPr lang="en-US" sz="1600" dirty="0"/>
              <a:t>    image = </a:t>
            </a:r>
            <a:r>
              <a:rPr lang="en-US" sz="1600" dirty="0" err="1"/>
              <a:t>imread</a:t>
            </a:r>
            <a:r>
              <a:rPr lang="en-US" sz="1600" dirty="0"/>
              <a:t>(filename)</a:t>
            </a:r>
          </a:p>
          <a:p>
            <a:r>
              <a:rPr lang="en-US" sz="1600" dirty="0"/>
              <a:t>    ```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293A5BA2-7E49-BBA4-EA61-C07128A9BC2D}"/>
              </a:ext>
            </a:extLst>
          </p:cNvPr>
          <p:cNvSpPr/>
          <p:nvPr/>
        </p:nvSpPr>
        <p:spPr>
          <a:xfrm>
            <a:off x="4248812" y="4508912"/>
            <a:ext cx="6245018" cy="1309807"/>
          </a:xfrm>
          <a:prstGeom prst="wedgeRectCallout">
            <a:avLst>
              <a:gd name="adj1" fmla="val -52786"/>
              <a:gd name="adj2" fmla="val 2583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## </a:t>
            </a:r>
            <a:r>
              <a:rPr lang="en-US" sz="1600" dirty="0" err="1"/>
              <a:t>Todos</a:t>
            </a:r>
            <a:endParaRPr lang="en-US" sz="1600" dirty="0"/>
          </a:p>
          <a:p>
            <a:r>
              <a:rPr lang="en-US" sz="1600" dirty="0"/>
              <a:t>Answer your response in three sections:</a:t>
            </a:r>
          </a:p>
          <a:p>
            <a:r>
              <a:rPr lang="en-US" sz="1600" dirty="0"/>
              <a:t>    1. Summary: First provide a short summary of the task.</a:t>
            </a:r>
          </a:p>
          <a:p>
            <a:r>
              <a:rPr lang="en-US" sz="1600" dirty="0"/>
              <a:t>    2. Plan: Provide a concise step-by-step plan without any code.</a:t>
            </a:r>
          </a:p>
          <a:p>
            <a:r>
              <a:rPr lang="en-US" sz="1600" dirty="0"/>
              <a:t>    3. Code: Provide the code.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DFE9975E-7C79-3B90-7ED4-7C26F09018AC}"/>
              </a:ext>
            </a:extLst>
          </p:cNvPr>
          <p:cNvSpPr/>
          <p:nvPr/>
        </p:nvSpPr>
        <p:spPr>
          <a:xfrm>
            <a:off x="410309" y="5050971"/>
            <a:ext cx="3058606" cy="767748"/>
          </a:xfrm>
          <a:prstGeom prst="wedgeRectCallout">
            <a:avLst>
              <a:gd name="adj1" fmla="val 69167"/>
              <a:gd name="adj2" fmla="val 66282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 your prompt</a:t>
            </a:r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7826B35E-DEAE-0001-8FCA-12A9267ADA66}"/>
              </a:ext>
            </a:extLst>
          </p:cNvPr>
          <p:cNvSpPr/>
          <p:nvPr/>
        </p:nvSpPr>
        <p:spPr>
          <a:xfrm>
            <a:off x="10578959" y="1184015"/>
            <a:ext cx="358880" cy="4634704"/>
          </a:xfrm>
          <a:prstGeom prst="rightBrac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60D036-FDD4-E636-B167-27F47D73C2EC}"/>
              </a:ext>
            </a:extLst>
          </p:cNvPr>
          <p:cNvSpPr txBox="1"/>
          <p:nvPr/>
        </p:nvSpPr>
        <p:spPr>
          <a:xfrm>
            <a:off x="10937839" y="2901202"/>
            <a:ext cx="14561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About 6500 tokens </a:t>
            </a:r>
            <a:br>
              <a:rPr lang="en-US" sz="2000" dirty="0"/>
            </a:br>
            <a:r>
              <a:rPr lang="en-US" sz="2000" dirty="0"/>
              <a:t>(</a:t>
            </a:r>
            <a:r>
              <a:rPr lang="en-US" sz="2000" dirty="0">
                <a:sym typeface="Symbol" panose="05050102010706020507" pitchFamily="18" charset="2"/>
              </a:rPr>
              <a:t>words</a:t>
            </a:r>
            <a:r>
              <a:rPr lang="en-US" sz="2000" dirty="0"/>
              <a:t>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0AAA93-6FC3-9D92-C2B4-8450E5B6BF06}"/>
              </a:ext>
            </a:extLst>
          </p:cNvPr>
          <p:cNvSpPr txBox="1"/>
          <p:nvPr/>
        </p:nvSpPr>
        <p:spPr>
          <a:xfrm>
            <a:off x="7220977" y="1460716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602607-D74C-5EBE-2166-E0BDB51E177E}"/>
              </a:ext>
            </a:extLst>
          </p:cNvPr>
          <p:cNvSpPr txBox="1"/>
          <p:nvPr/>
        </p:nvSpPr>
        <p:spPr>
          <a:xfrm>
            <a:off x="7220977" y="3859082"/>
            <a:ext cx="5870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61726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A3445-B092-1EEF-9AD1-2F8BA0434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Under the hood: long-context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20D66-473D-42D1-FF15-7E2F42A802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3242262" cy="1583408"/>
          </a:xfrm>
        </p:spPr>
        <p:txBody>
          <a:bodyPr/>
          <a:lstStyle/>
          <a:p>
            <a:r>
              <a:rPr lang="en-GB" dirty="0"/>
              <a:t>E.g. giving advice for how to use scikit-image</a:t>
            </a:r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992D37-0AAD-8FA3-9B5C-F9D9D854055C}"/>
              </a:ext>
            </a:extLst>
          </p:cNvPr>
          <p:cNvSpPr txBox="1"/>
          <p:nvPr/>
        </p:nvSpPr>
        <p:spPr>
          <a:xfrm>
            <a:off x="3316971" y="6104885"/>
            <a:ext cx="7796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https://github.com/haesleinhuepf/bia-bob/blob/main/src/bia_bob/suggestions/_scikit_image.py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70E60F-0B90-1BD1-10D4-81284F6BBD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5860"/>
          <a:stretch/>
        </p:blipFill>
        <p:spPr>
          <a:xfrm>
            <a:off x="3826854" y="1184016"/>
            <a:ext cx="7894126" cy="484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05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568AED83-EC43-C0D5-8E11-010D6A97AF08}"/>
              </a:ext>
            </a:extLst>
          </p:cNvPr>
          <p:cNvSpPr txBox="1"/>
          <p:nvPr/>
        </p:nvSpPr>
        <p:spPr>
          <a:xfrm>
            <a:off x="7089290" y="4426035"/>
            <a:ext cx="2549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39 ± 38%</a:t>
            </a:r>
          </a:p>
          <a:p>
            <a:endParaRPr lang="en-GB" dirty="0"/>
          </a:p>
          <a:p>
            <a:r>
              <a:rPr lang="en-GB" dirty="0"/>
              <a:t>33 ± 38%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0972C21-C2F5-1A16-E8A1-20293E817524}"/>
              </a:ext>
            </a:extLst>
          </p:cNvPr>
          <p:cNvSpPr txBox="1"/>
          <p:nvPr/>
        </p:nvSpPr>
        <p:spPr>
          <a:xfrm>
            <a:off x="7089290" y="3426883"/>
            <a:ext cx="2549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53 ± 39%</a:t>
            </a:r>
          </a:p>
          <a:p>
            <a:endParaRPr lang="en-GB" dirty="0"/>
          </a:p>
          <a:p>
            <a:r>
              <a:rPr lang="en-GB" dirty="0"/>
              <a:t>51 ± 41%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4F8FEAC-885F-74B2-9BD4-1B82777F738F}"/>
              </a:ext>
            </a:extLst>
          </p:cNvPr>
          <p:cNvSpPr txBox="1"/>
          <p:nvPr/>
        </p:nvSpPr>
        <p:spPr>
          <a:xfrm>
            <a:off x="7078532" y="1184015"/>
            <a:ext cx="25495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57 ± 45%</a:t>
            </a:r>
          </a:p>
          <a:p>
            <a:endParaRPr lang="en-GB" dirty="0"/>
          </a:p>
          <a:p>
            <a:r>
              <a:rPr lang="en-GB" dirty="0"/>
              <a:t>58 ± 40%</a:t>
            </a:r>
          </a:p>
          <a:p>
            <a:endParaRPr lang="en-GB" dirty="0"/>
          </a:p>
          <a:p>
            <a:r>
              <a:rPr lang="en-GB" dirty="0"/>
              <a:t>35 ± 32%</a:t>
            </a:r>
          </a:p>
          <a:p>
            <a:endParaRPr lang="en-GB" dirty="0"/>
          </a:p>
          <a:p>
            <a:r>
              <a:rPr lang="en-GB" dirty="0"/>
              <a:t>37 ± 34%</a:t>
            </a:r>
          </a:p>
        </p:txBody>
      </p:sp>
      <p:pic>
        <p:nvPicPr>
          <p:cNvPr id="17" name="Picture 16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4B2F5088-2B3D-EFF1-4720-F49D97FE62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7" b="54088"/>
          <a:stretch/>
        </p:blipFill>
        <p:spPr>
          <a:xfrm>
            <a:off x="745660" y="1073511"/>
            <a:ext cx="6367727" cy="223373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3F3874-D1B7-34F3-125C-E81B90B55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600" dirty="0"/>
              <a:t>Benchmarking plain LLMs vs. long-context prompting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123D5A-AAA2-36DE-0882-E70D41F14C07}"/>
              </a:ext>
            </a:extLst>
          </p:cNvPr>
          <p:cNvSpPr txBox="1"/>
          <p:nvPr/>
        </p:nvSpPr>
        <p:spPr>
          <a:xfrm>
            <a:off x="9016915" y="4484212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+ 6 %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4AE44B-64AB-7435-8B30-44A73F6EF1D0}"/>
              </a:ext>
            </a:extLst>
          </p:cNvPr>
          <p:cNvSpPr txBox="1"/>
          <p:nvPr/>
        </p:nvSpPr>
        <p:spPr>
          <a:xfrm>
            <a:off x="8966905" y="1254273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- 1 %</a:t>
            </a:r>
            <a:endParaRPr lang="en-US" sz="4400" dirty="0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840D39E5-4F0B-7595-ED4B-336DB846E2AD}"/>
              </a:ext>
            </a:extLst>
          </p:cNvPr>
          <p:cNvSpPr/>
          <p:nvPr/>
        </p:nvSpPr>
        <p:spPr>
          <a:xfrm rot="18921278">
            <a:off x="8255705" y="1254273"/>
            <a:ext cx="711200" cy="76944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FE3081-B819-B254-0D80-B9D1A93A0432}"/>
              </a:ext>
            </a:extLst>
          </p:cNvPr>
          <p:cNvSpPr txBox="1"/>
          <p:nvPr/>
        </p:nvSpPr>
        <p:spPr>
          <a:xfrm>
            <a:off x="9016915" y="2385322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- 2 %</a:t>
            </a:r>
            <a:endParaRPr lang="en-US" sz="4400" dirty="0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B0611705-0F0A-EBF4-A492-3191B47C799C}"/>
              </a:ext>
            </a:extLst>
          </p:cNvPr>
          <p:cNvSpPr/>
          <p:nvPr/>
        </p:nvSpPr>
        <p:spPr>
          <a:xfrm rot="18921278">
            <a:off x="8305715" y="2385322"/>
            <a:ext cx="711200" cy="76944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43968D2C-67EC-8C49-68AF-2DCFE5C78B43}"/>
              </a:ext>
            </a:extLst>
          </p:cNvPr>
          <p:cNvSpPr/>
          <p:nvPr/>
        </p:nvSpPr>
        <p:spPr>
          <a:xfrm rot="13495295">
            <a:off x="8305715" y="4484212"/>
            <a:ext cx="711200" cy="76944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4B094-7C8F-65C7-D5B8-B9ABE2CA7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00067"/>
            <a:ext cx="12192000" cy="2548538"/>
          </a:xfrm>
          <a:prstGeom prst="rect">
            <a:avLst/>
          </a:prstGeom>
        </p:spPr>
      </p:pic>
      <p:pic>
        <p:nvPicPr>
          <p:cNvPr id="51" name="Picture 50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0386DC98-468C-9E39-2856-38EB0A0446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95" b="32751"/>
          <a:stretch/>
        </p:blipFill>
        <p:spPr>
          <a:xfrm>
            <a:off x="776957" y="4388316"/>
            <a:ext cx="6367727" cy="1090670"/>
          </a:xfrm>
          <a:prstGeom prst="rect">
            <a:avLst/>
          </a:prstGeom>
        </p:spPr>
      </p:pic>
      <p:pic>
        <p:nvPicPr>
          <p:cNvPr id="52" name="Picture 51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81227C83-C5EF-A6E6-319F-ABAE756FE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34" b="13450"/>
          <a:stretch/>
        </p:blipFill>
        <p:spPr>
          <a:xfrm>
            <a:off x="742892" y="3336304"/>
            <a:ext cx="6367727" cy="982568"/>
          </a:xfrm>
          <a:prstGeom prst="rect">
            <a:avLst/>
          </a:prstGeom>
        </p:spPr>
      </p:pic>
      <p:pic>
        <p:nvPicPr>
          <p:cNvPr id="53" name="Picture 52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7BAB8CF2-E601-A563-2E92-32660804E2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41" b="2471"/>
          <a:stretch/>
        </p:blipFill>
        <p:spPr>
          <a:xfrm>
            <a:off x="745660" y="5495031"/>
            <a:ext cx="6367727" cy="551241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5B8D120-11EC-3908-A690-D4DA3554FF83}"/>
              </a:ext>
            </a:extLst>
          </p:cNvPr>
          <p:cNvCxnSpPr>
            <a:cxnSpLocks/>
          </p:cNvCxnSpPr>
          <p:nvPr/>
        </p:nvCxnSpPr>
        <p:spPr>
          <a:xfrm>
            <a:off x="2877651" y="1452758"/>
            <a:ext cx="448053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37DEBA-FA0E-400D-2F23-45D6F3F64C35}"/>
              </a:ext>
            </a:extLst>
          </p:cNvPr>
          <p:cNvCxnSpPr>
            <a:cxnSpLocks/>
          </p:cNvCxnSpPr>
          <p:nvPr/>
        </p:nvCxnSpPr>
        <p:spPr>
          <a:xfrm>
            <a:off x="2877651" y="2571553"/>
            <a:ext cx="460599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0764F3B-7FD4-A981-854C-FEC897B4BFD7}"/>
              </a:ext>
            </a:extLst>
          </p:cNvPr>
          <p:cNvCxnSpPr>
            <a:cxnSpLocks/>
          </p:cNvCxnSpPr>
          <p:nvPr/>
        </p:nvCxnSpPr>
        <p:spPr>
          <a:xfrm>
            <a:off x="2877651" y="3701106"/>
            <a:ext cx="448053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40CBC75-5CA5-7786-E45A-25393D063412}"/>
              </a:ext>
            </a:extLst>
          </p:cNvPr>
          <p:cNvCxnSpPr>
            <a:cxnSpLocks/>
          </p:cNvCxnSpPr>
          <p:nvPr/>
        </p:nvCxnSpPr>
        <p:spPr>
          <a:xfrm>
            <a:off x="2877651" y="4755355"/>
            <a:ext cx="460599" cy="0"/>
          </a:xfrm>
          <a:prstGeom prst="line">
            <a:avLst/>
          </a:prstGeom>
          <a:ln w="57150">
            <a:solidFill>
              <a:srgbClr val="DF8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3DFC2611-E763-3B3E-D33F-5B1F8E4FBBC0}"/>
              </a:ext>
            </a:extLst>
          </p:cNvPr>
          <p:cNvSpPr txBox="1"/>
          <p:nvPr/>
        </p:nvSpPr>
        <p:spPr>
          <a:xfrm>
            <a:off x="9016915" y="3464417"/>
            <a:ext cx="1905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dirty="0"/>
              <a:t>+ 2 %</a:t>
            </a:r>
            <a:endParaRPr lang="en-US" sz="4400" dirty="0"/>
          </a:p>
        </p:txBody>
      </p:sp>
      <p:sp>
        <p:nvSpPr>
          <p:cNvPr id="55" name="Arrow: Down 54">
            <a:extLst>
              <a:ext uri="{FF2B5EF4-FFF2-40B4-BE49-F238E27FC236}">
                <a16:creationId xmlns:a16="http://schemas.microsoft.com/office/drawing/2014/main" id="{90656D6D-114D-6DFA-E6DF-7D422EE92661}"/>
              </a:ext>
            </a:extLst>
          </p:cNvPr>
          <p:cNvSpPr/>
          <p:nvPr/>
        </p:nvSpPr>
        <p:spPr>
          <a:xfrm rot="13495295">
            <a:off x="8305715" y="3464417"/>
            <a:ext cx="711200" cy="76944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03EA4E-4FBE-2EA4-9382-FA7C3372B875}"/>
              </a:ext>
            </a:extLst>
          </p:cNvPr>
          <p:cNvSpPr txBox="1"/>
          <p:nvPr/>
        </p:nvSpPr>
        <p:spPr>
          <a:xfrm>
            <a:off x="3615016" y="6116933"/>
            <a:ext cx="44729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hlinkClick r:id="rId5"/>
              </a:rPr>
              <a:t>https://github.com/haesleinhuepf/human-eval-bia</a:t>
            </a:r>
            <a:r>
              <a:rPr lang="en-GB" sz="1400" dirty="0"/>
              <a:t> </a:t>
            </a:r>
          </a:p>
          <a:p>
            <a:r>
              <a:rPr lang="LID4096" sz="1400" dirty="0">
                <a:hlinkClick r:id="rId6"/>
              </a:rPr>
              <a:t>https://github.com/haesleinhuepf/human-eval-bia/blob/biabob/demo/summarize_by_case.ipynb</a:t>
            </a:r>
            <a:r>
              <a:rPr lang="en-GB" sz="1400" dirty="0"/>
              <a:t>  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1437847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  <p:bldP spid="47" grpId="0"/>
      <p:bldP spid="8" grpId="0"/>
      <p:bldP spid="10" grpId="0"/>
      <p:bldP spid="11" grpId="0" animBg="1"/>
      <p:bldP spid="12" grpId="0"/>
      <p:bldP spid="13" grpId="0" animBg="1"/>
      <p:bldP spid="9" grpId="0" animBg="1"/>
      <p:bldP spid="54" grpId="0"/>
      <p:bldP spid="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C6949CE-1676-23C5-C524-61A89E599FD0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4E6D1E-4DAD-932F-83FF-20ED57951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673AF-FE92-D56F-DDBA-322A1FE20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 err="1"/>
              <a:t>Combining</a:t>
            </a:r>
            <a:r>
              <a:rPr lang="de-DE" dirty="0"/>
              <a:t> LLMs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33BF1A4-0700-C627-5191-48EE7C3BAD7F}"/>
              </a:ext>
            </a:extLst>
          </p:cNvPr>
          <p:cNvSpPr/>
          <p:nvPr/>
        </p:nvSpPr>
        <p:spPr>
          <a:xfrm>
            <a:off x="193675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D81A92F-DC7A-4A06-49FB-5C9DAC434B6B}"/>
              </a:ext>
            </a:extLst>
          </p:cNvPr>
          <p:cNvSpPr/>
          <p:nvPr/>
        </p:nvSpPr>
        <p:spPr>
          <a:xfrm>
            <a:off x="4191000" y="2413905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F6B0917-0B41-6D86-4FA9-F99478FDA793}"/>
              </a:ext>
            </a:extLst>
          </p:cNvPr>
          <p:cNvSpPr/>
          <p:nvPr/>
        </p:nvSpPr>
        <p:spPr>
          <a:xfrm>
            <a:off x="599440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620B24F-6C1B-FB27-05EA-05BF26DC6899}"/>
              </a:ext>
            </a:extLst>
          </p:cNvPr>
          <p:cNvSpPr/>
          <p:nvPr/>
        </p:nvSpPr>
        <p:spPr>
          <a:xfrm>
            <a:off x="8229600" y="2413904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26043BA-5EF3-F5DA-CE58-E5DAF62B0446}"/>
              </a:ext>
            </a:extLst>
          </p:cNvPr>
          <p:cNvSpPr/>
          <p:nvPr/>
        </p:nvSpPr>
        <p:spPr>
          <a:xfrm>
            <a:off x="38195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16876E6-CB22-9956-22BC-C3A9759E79F6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66CBE35-EA96-1D1C-093F-F9DD9D663B8E}"/>
              </a:ext>
            </a:extLst>
          </p:cNvPr>
          <p:cNvSpPr/>
          <p:nvPr/>
        </p:nvSpPr>
        <p:spPr>
          <a:xfrm>
            <a:off x="78708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4BC53FF-8371-57E6-80F7-75FDE49B2771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48B12E0-0B80-995E-9B63-EB2AA8B5A620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617CE1-343B-CEC4-DD8C-1D69934CC024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ED86D2F-9467-CD2F-2124-94272544C6A7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988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16BA-AA77-425E-AF99-C91CB8FC4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Reflexion / Reflection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AED53-C9BF-0C68-78B0-FD84C8337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Iterating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</a:t>
            </a:r>
            <a:r>
              <a:rPr lang="de-DE" dirty="0" err="1"/>
              <a:t>tasks</a:t>
            </a:r>
            <a:r>
              <a:rPr lang="de-DE" dirty="0"/>
              <a:t>/</a:t>
            </a:r>
            <a:r>
              <a:rPr lang="de-DE" dirty="0" err="1"/>
              <a:t>solutions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94BCD0-0972-FD8E-0FC1-7F0563BE6136}"/>
              </a:ext>
            </a:extLst>
          </p:cNvPr>
          <p:cNvSpPr txBox="1">
            <a:spLocks/>
          </p:cNvSpPr>
          <p:nvPr/>
        </p:nvSpPr>
        <p:spPr>
          <a:xfrm>
            <a:off x="3650570" y="6127474"/>
            <a:ext cx="44275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dirty="0" err="1"/>
              <a:t>Cropped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Shinn</a:t>
            </a:r>
            <a:r>
              <a:rPr lang="de-DE" dirty="0"/>
              <a:t> et al 2023, </a:t>
            </a:r>
            <a:r>
              <a:rPr lang="de-DE" dirty="0" err="1"/>
              <a:t>licensed</a:t>
            </a:r>
            <a:r>
              <a:rPr lang="de-DE" dirty="0"/>
              <a:t> </a:t>
            </a:r>
            <a:r>
              <a:rPr lang="de-DE" dirty="0">
                <a:hlinkClick r:id="rId2"/>
              </a:rPr>
              <a:t>CC-BY 4.0</a:t>
            </a:r>
            <a:r>
              <a:rPr lang="de-DE" dirty="0"/>
              <a:t> </a:t>
            </a:r>
            <a:r>
              <a:rPr lang="en-US" dirty="0">
                <a:hlinkClick r:id="rId3"/>
              </a:rPr>
              <a:t>https://arxiv.org/abs/2303.11366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A4535D-EC58-424D-E824-58FA88EE02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7273925"/>
            <a:ext cx="4267200" cy="29241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B0485B-DA2D-8B64-F7E0-F7C8A8A6FA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85" r="30506" b="55107"/>
          <a:stretch/>
        </p:blipFill>
        <p:spPr>
          <a:xfrm>
            <a:off x="7138142" y="1366374"/>
            <a:ext cx="3683000" cy="20626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F931916-C40A-45E1-B79C-C6506BC6B6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794648"/>
            <a:ext cx="4852884" cy="4215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A2D1B43-616F-11E0-B767-480DDB5110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90692"/>
          <a:stretch/>
        </p:blipFill>
        <p:spPr>
          <a:xfrm>
            <a:off x="5850907" y="1416209"/>
            <a:ext cx="1134835" cy="459452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B044C7F-F036-D5C9-EC1F-C326BFFEF4EF}"/>
              </a:ext>
            </a:extLst>
          </p:cNvPr>
          <p:cNvSpPr/>
          <p:nvPr/>
        </p:nvSpPr>
        <p:spPr>
          <a:xfrm>
            <a:off x="2057400" y="2476500"/>
            <a:ext cx="2857500" cy="838200"/>
          </a:xfrm>
          <a:prstGeom prst="rect">
            <a:avLst/>
          </a:prstGeom>
          <a:solidFill>
            <a:srgbClr val="F7F7F7">
              <a:alpha val="84000"/>
            </a:srgbClr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C53EF8-ACA4-3DA5-A3C5-B9DDD5A6046B}"/>
              </a:ext>
            </a:extLst>
          </p:cNvPr>
          <p:cNvSpPr/>
          <p:nvPr/>
        </p:nvSpPr>
        <p:spPr>
          <a:xfrm>
            <a:off x="3006839" y="3270251"/>
            <a:ext cx="1806461" cy="726301"/>
          </a:xfrm>
          <a:prstGeom prst="rect">
            <a:avLst/>
          </a:prstGeom>
          <a:solidFill>
            <a:srgbClr val="F7F7F7">
              <a:alpha val="84000"/>
            </a:srgbClr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189522-B4B7-594C-9B06-D509E95B4496}"/>
              </a:ext>
            </a:extLst>
          </p:cNvPr>
          <p:cNvSpPr/>
          <p:nvPr/>
        </p:nvSpPr>
        <p:spPr>
          <a:xfrm>
            <a:off x="869617" y="2359164"/>
            <a:ext cx="1365583" cy="415172"/>
          </a:xfrm>
          <a:prstGeom prst="rect">
            <a:avLst/>
          </a:prstGeom>
          <a:solidFill>
            <a:srgbClr val="F7F7F7">
              <a:alpha val="84000"/>
            </a:srgbClr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B9B2AFF-F153-9C77-FB1E-0228969C9A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85" t="44816" r="30506" b="43575"/>
          <a:stretch/>
        </p:blipFill>
        <p:spPr>
          <a:xfrm>
            <a:off x="7138142" y="3503137"/>
            <a:ext cx="3683000" cy="5333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3C166AE-91B6-C5FD-4FF1-1D6C6B65BED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285" t="56484" r="30506" b="950"/>
          <a:stretch/>
        </p:blipFill>
        <p:spPr>
          <a:xfrm>
            <a:off x="7138142" y="4110673"/>
            <a:ext cx="36830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78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6FA37-4ECB-B9EE-BC17-456E5E2C7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Agenda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5B67D-42AE-E3C4-1F05-6E30F47424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Prompt engineering</a:t>
            </a:r>
          </a:p>
          <a:p>
            <a:pPr lvl="1"/>
            <a:r>
              <a:rPr lang="en-GB" dirty="0"/>
              <a:t>Long-context prompting</a:t>
            </a:r>
          </a:p>
          <a:p>
            <a:pPr lvl="1"/>
            <a:r>
              <a:rPr lang="en-GB" dirty="0"/>
              <a:t>Reflexion</a:t>
            </a:r>
          </a:p>
          <a:p>
            <a:pPr lvl="1"/>
            <a:r>
              <a:rPr lang="en-GB" dirty="0"/>
              <a:t>Retrieval-Augmented-Generation (RAG)</a:t>
            </a:r>
          </a:p>
          <a:p>
            <a:pPr lvl="1"/>
            <a:r>
              <a:rPr lang="en-GB" dirty="0"/>
              <a:t>Function-calling</a:t>
            </a:r>
          </a:p>
          <a:p>
            <a:pPr lvl="1"/>
            <a:r>
              <a:rPr lang="en-GB" dirty="0"/>
              <a:t>Agents</a:t>
            </a:r>
          </a:p>
          <a:p>
            <a:pPr lvl="1"/>
            <a:r>
              <a:rPr lang="en-GB" dirty="0"/>
              <a:t>Multi-agent systems</a:t>
            </a:r>
          </a:p>
          <a:p>
            <a:pPr lvl="1"/>
            <a:r>
              <a:rPr lang="en-GB" dirty="0"/>
              <a:t>Long-context prompting</a:t>
            </a:r>
            <a:endParaRPr lang="LID4096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675168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C7E8E-B4A3-C76C-8F77-B2DD8BFA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Reflection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323E6-B33C-0106-F722-2B4BE8732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954314"/>
          </a:xfrm>
        </p:spPr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task</a:t>
            </a:r>
            <a:r>
              <a:rPr lang="de-DE" dirty="0"/>
              <a:t>: Generate a </a:t>
            </a:r>
            <a:r>
              <a:rPr lang="de-DE" dirty="0" err="1"/>
              <a:t>Jupyter</a:t>
            </a:r>
            <a:r>
              <a:rPr lang="de-DE" dirty="0"/>
              <a:t> </a:t>
            </a:r>
            <a:r>
              <a:rPr lang="de-DE" dirty="0" err="1"/>
              <a:t>notebook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DACF930-EF00-CC84-1C39-1D37E094D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12" y="1639886"/>
            <a:ext cx="6746875" cy="251046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248735C-17A9-9EB1-2994-965FD130E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250" y="4151204"/>
            <a:ext cx="4705350" cy="17907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ED4AA38-AA77-789C-FFC6-427EA313D0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1301" y="2696059"/>
            <a:ext cx="5422106" cy="32239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C3D023-D467-D3F1-B25C-9ED8FC528A99}"/>
              </a:ext>
            </a:extLst>
          </p:cNvPr>
          <p:cNvSpPr txBox="1"/>
          <p:nvPr/>
        </p:nvSpPr>
        <p:spPr>
          <a:xfrm>
            <a:off x="3721100" y="6052404"/>
            <a:ext cx="4279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5"/>
              </a:rPr>
              <a:t>https://github.com/ScaDS/BIDS-lecture-2024/blob/main/11a_prompt_engineering/10_reflection.ipynb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307639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C7E8E-B4A3-C76C-8F77-B2DD8BFA3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Reflection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323E6-B33C-0106-F722-2B4BE8732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954314"/>
          </a:xfrm>
        </p:spPr>
        <p:txBody>
          <a:bodyPr/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task</a:t>
            </a:r>
            <a:r>
              <a:rPr lang="de-DE" dirty="0"/>
              <a:t>: Generate a </a:t>
            </a:r>
            <a:r>
              <a:rPr lang="de-DE" dirty="0" err="1"/>
              <a:t>Jupyter</a:t>
            </a:r>
            <a:r>
              <a:rPr lang="de-DE" dirty="0"/>
              <a:t> </a:t>
            </a:r>
            <a:r>
              <a:rPr lang="de-DE" dirty="0" err="1"/>
              <a:t>notebook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100DC8-94F3-029A-6549-B04DC9A86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598612"/>
            <a:ext cx="5527248" cy="33416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9CFD4E-8752-DEB6-8EBD-C3429A0DA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008" y="3860800"/>
            <a:ext cx="6790692" cy="204538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57A91A-1F71-BB17-2835-12C2C91587E9}"/>
              </a:ext>
            </a:extLst>
          </p:cNvPr>
          <p:cNvSpPr txBox="1"/>
          <p:nvPr/>
        </p:nvSpPr>
        <p:spPr>
          <a:xfrm>
            <a:off x="3721100" y="6052404"/>
            <a:ext cx="4279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4"/>
              </a:rPr>
              <a:t>https://github.com/ScaDS/BIDS-lecture-2024/blob/main/11a_prompt_engineering/10_reflection.ipynb</a:t>
            </a:r>
            <a:r>
              <a:rPr lang="en-GB" sz="1600" dirty="0"/>
              <a:t> 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23255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019B4-9086-7BF3-C44B-1CE5B917C6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8F6A4-FE41-FB3F-E998-96A85DB7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287"/>
            <a:ext cx="11366499" cy="669470"/>
          </a:xfrm>
        </p:spPr>
        <p:txBody>
          <a:bodyPr>
            <a:normAutofit fontScale="90000"/>
          </a:bodyPr>
          <a:lstStyle/>
          <a:p>
            <a:r>
              <a:rPr lang="de-DE" dirty="0"/>
              <a:t>Retrieval Augmented Generation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0360E2-CD91-969A-B5E4-3B7D107BC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Enriching a prompt with </a:t>
            </a:r>
            <a:r>
              <a:rPr lang="de-DE" u="sng" dirty="0"/>
              <a:t>relevant</a:t>
            </a:r>
            <a:r>
              <a:rPr lang="de-DE" dirty="0"/>
              <a:t> context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BA22FB-8D62-189C-5C78-D4100CE708AE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827375-AE58-470B-CCFB-214BB3989943}"/>
              </a:ext>
            </a:extLst>
          </p:cNvPr>
          <p:cNvSpPr/>
          <p:nvPr/>
        </p:nvSpPr>
        <p:spPr>
          <a:xfrm>
            <a:off x="5485410" y="2406650"/>
            <a:ext cx="1771688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F20FB33-FA15-4DC3-129F-70BED0CBBC02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1A02540-DF56-0305-5D60-54AFDF2D80AB}"/>
              </a:ext>
            </a:extLst>
          </p:cNvPr>
          <p:cNvSpPr/>
          <p:nvPr/>
        </p:nvSpPr>
        <p:spPr>
          <a:xfrm>
            <a:off x="7814733" y="2413904"/>
            <a:ext cx="2027766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D7635F1C-72AC-FF4B-1F90-B4E15AD90E8D}"/>
              </a:ext>
            </a:extLst>
          </p:cNvPr>
          <p:cNvSpPr/>
          <p:nvPr/>
        </p:nvSpPr>
        <p:spPr>
          <a:xfrm>
            <a:off x="7222129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784651F4-F36F-E166-C87E-5A82EA809757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C30883EA-05EA-FD5F-C469-FF02853CBABA}"/>
              </a:ext>
            </a:extLst>
          </p:cNvPr>
          <p:cNvSpPr/>
          <p:nvPr/>
        </p:nvSpPr>
        <p:spPr>
          <a:xfrm>
            <a:off x="422146" y="2413904"/>
            <a:ext cx="2444836" cy="1186546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Knowledge base (billion of documents)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26CF4816-5864-6074-D5A7-0A3F2E11463B}"/>
              </a:ext>
            </a:extLst>
          </p:cNvPr>
          <p:cNvSpPr/>
          <p:nvPr/>
        </p:nvSpPr>
        <p:spPr>
          <a:xfrm>
            <a:off x="2870288" y="2814855"/>
            <a:ext cx="634998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3EBAE5E-9C38-B3D2-59F8-70E630253139}"/>
              </a:ext>
            </a:extLst>
          </p:cNvPr>
          <p:cNvSpPr/>
          <p:nvPr/>
        </p:nvSpPr>
        <p:spPr>
          <a:xfrm>
            <a:off x="3451249" y="2406649"/>
            <a:ext cx="1771688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Selection by relevance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327F613-6F3D-E6F1-D57E-2B60B624F82C}"/>
              </a:ext>
            </a:extLst>
          </p:cNvPr>
          <p:cNvSpPr/>
          <p:nvPr/>
        </p:nvSpPr>
        <p:spPr>
          <a:xfrm>
            <a:off x="4343485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761B41A-BC26-E973-30C9-98072D9A2D71}"/>
              </a:ext>
            </a:extLst>
          </p:cNvPr>
          <p:cNvSpPr/>
          <p:nvPr/>
        </p:nvSpPr>
        <p:spPr>
          <a:xfrm rot="16200000">
            <a:off x="4064787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D63FA56D-7894-463E-3E2A-813628C1BA67}"/>
              </a:ext>
            </a:extLst>
          </p:cNvPr>
          <p:cNvSpPr/>
          <p:nvPr/>
        </p:nvSpPr>
        <p:spPr>
          <a:xfrm rot="16200000">
            <a:off x="5277595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4CA24E3D-9EB8-FD7C-30DE-D41D7D870182}"/>
              </a:ext>
            </a:extLst>
          </p:cNvPr>
          <p:cNvSpPr/>
          <p:nvPr/>
        </p:nvSpPr>
        <p:spPr>
          <a:xfrm>
            <a:off x="5050429" y="2813048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2278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7E14365-7632-275F-CA5F-63851E046D36}"/>
              </a:ext>
            </a:extLst>
          </p:cNvPr>
          <p:cNvSpPr/>
          <p:nvPr/>
        </p:nvSpPr>
        <p:spPr>
          <a:xfrm>
            <a:off x="508000" y="1930400"/>
            <a:ext cx="1460500" cy="35052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Query </a:t>
            </a:r>
            <a:r>
              <a:rPr lang="de-DE" dirty="0" err="1">
                <a:solidFill>
                  <a:schemeClr val="tx1"/>
                </a:solidFill>
              </a:rPr>
              <a:t>encoder</a:t>
            </a: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39D1E9B-8D5C-2992-7DBD-17FEDCCD6CA5}"/>
              </a:ext>
            </a:extLst>
          </p:cNvPr>
          <p:cNvSpPr/>
          <p:nvPr/>
        </p:nvSpPr>
        <p:spPr>
          <a:xfrm>
            <a:off x="3175000" y="1930400"/>
            <a:ext cx="2368550" cy="35052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>
                <a:solidFill>
                  <a:schemeClr val="tx1"/>
                </a:solidFill>
              </a:rPr>
              <a:t>Document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index</a:t>
            </a: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228FFD-D5E4-40F9-1E78-E3C6AB54D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Retrieval Augmented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27250-77E1-75B2-ED57-C4E1369AD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Enriching a prompt with relevant context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335973-177B-1CF8-D11E-4E4A8A006FE2}"/>
              </a:ext>
            </a:extLst>
          </p:cNvPr>
          <p:cNvSpPr/>
          <p:nvPr/>
        </p:nvSpPr>
        <p:spPr>
          <a:xfrm>
            <a:off x="3924300" y="2400300"/>
            <a:ext cx="1435100" cy="1485900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Document</a:t>
            </a:r>
            <a:r>
              <a:rPr lang="de-DE" dirty="0"/>
              <a:t> A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FB5D87-58FD-9338-AA87-D2AA8A22D63A}"/>
              </a:ext>
            </a:extLst>
          </p:cNvPr>
          <p:cNvSpPr/>
          <p:nvPr/>
        </p:nvSpPr>
        <p:spPr>
          <a:xfrm>
            <a:off x="3746500" y="2812144"/>
            <a:ext cx="1435100" cy="14859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Document</a:t>
            </a:r>
            <a:r>
              <a:rPr lang="de-DE" dirty="0"/>
              <a:t> B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4F6D3D-EC94-7684-C2CB-40CE70BC69AB}"/>
              </a:ext>
            </a:extLst>
          </p:cNvPr>
          <p:cNvSpPr/>
          <p:nvPr/>
        </p:nvSpPr>
        <p:spPr>
          <a:xfrm>
            <a:off x="3568700" y="3234872"/>
            <a:ext cx="1435100" cy="1485900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Document</a:t>
            </a:r>
            <a:r>
              <a:rPr lang="de-DE" dirty="0"/>
              <a:t> C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303082-4D71-D618-2DE4-E76F8904AB44}"/>
              </a:ext>
            </a:extLst>
          </p:cNvPr>
          <p:cNvSpPr/>
          <p:nvPr/>
        </p:nvSpPr>
        <p:spPr>
          <a:xfrm>
            <a:off x="3390900" y="3614519"/>
            <a:ext cx="1435100" cy="14859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Document</a:t>
            </a:r>
            <a:r>
              <a:rPr lang="de-DE" dirty="0"/>
              <a:t> C</a:t>
            </a:r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de-DE" dirty="0"/>
          </a:p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74C6D39-EAFD-ACD9-D8A5-224E9906FA63}"/>
              </a:ext>
            </a:extLst>
          </p:cNvPr>
          <p:cNvSpPr/>
          <p:nvPr/>
        </p:nvSpPr>
        <p:spPr>
          <a:xfrm>
            <a:off x="6515100" y="1930400"/>
            <a:ext cx="1943100" cy="350520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Generator </a:t>
            </a:r>
            <a:br>
              <a:rPr lang="de-DE" dirty="0">
                <a:solidFill>
                  <a:schemeClr val="tx1"/>
                </a:solidFill>
              </a:rPr>
            </a:br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de-DE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46E6AD0A-15A4-B24B-E69C-809F18EE6B10}"/>
              </a:ext>
            </a:extLst>
          </p:cNvPr>
          <p:cNvCxnSpPr>
            <a:cxnSpLocks/>
            <a:stCxn id="64" idx="2"/>
            <a:endCxn id="15" idx="2"/>
          </p:cNvCxnSpPr>
          <p:nvPr/>
        </p:nvCxnSpPr>
        <p:spPr>
          <a:xfrm rot="16200000" flipH="1">
            <a:off x="3803197" y="1752147"/>
            <a:ext cx="1137556" cy="6229350"/>
          </a:xfrm>
          <a:prstGeom prst="bentConnector3">
            <a:avLst>
              <a:gd name="adj1" fmla="val 120096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3BDE2591-2941-F697-DD3A-9FCC4CFE4CFD}"/>
              </a:ext>
            </a:extLst>
          </p:cNvPr>
          <p:cNvCxnSpPr>
            <a:cxnSpLocks/>
          </p:cNvCxnSpPr>
          <p:nvPr/>
        </p:nvCxnSpPr>
        <p:spPr>
          <a:xfrm flipV="1">
            <a:off x="1289050" y="2641600"/>
            <a:ext cx="2635250" cy="913494"/>
          </a:xfrm>
          <a:prstGeom prst="bentConnector3">
            <a:avLst>
              <a:gd name="adj1" fmla="val 6734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18B192A1-9949-4836-D68B-7885206C3C02}"/>
              </a:ext>
            </a:extLst>
          </p:cNvPr>
          <p:cNvCxnSpPr>
            <a:cxnSpLocks/>
          </p:cNvCxnSpPr>
          <p:nvPr/>
        </p:nvCxnSpPr>
        <p:spPr>
          <a:xfrm flipV="1">
            <a:off x="1289050" y="3008531"/>
            <a:ext cx="2486025" cy="546563"/>
          </a:xfrm>
          <a:prstGeom prst="bentConnector3">
            <a:avLst>
              <a:gd name="adj1" fmla="val 7247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6472770C-0531-F9B3-E354-DB0C17C7DD4C}"/>
              </a:ext>
            </a:extLst>
          </p:cNvPr>
          <p:cNvCxnSpPr>
            <a:cxnSpLocks/>
          </p:cNvCxnSpPr>
          <p:nvPr/>
        </p:nvCxnSpPr>
        <p:spPr>
          <a:xfrm flipV="1">
            <a:off x="1765300" y="3443015"/>
            <a:ext cx="1828800" cy="112079"/>
          </a:xfrm>
          <a:prstGeom prst="bentConnector3">
            <a:avLst>
              <a:gd name="adj1" fmla="val 71528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71B96F86-B628-132B-D4BF-453622D419F5}"/>
              </a:ext>
            </a:extLst>
          </p:cNvPr>
          <p:cNvCxnSpPr>
            <a:cxnSpLocks/>
          </p:cNvCxnSpPr>
          <p:nvPr/>
        </p:nvCxnSpPr>
        <p:spPr>
          <a:xfrm>
            <a:off x="1289050" y="3555094"/>
            <a:ext cx="2101850" cy="267357"/>
          </a:xfrm>
          <a:prstGeom prst="bentConnector3">
            <a:avLst>
              <a:gd name="adj1" fmla="val 83837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4123308B-2F6C-1E3A-0066-2A00845810AC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5181600" y="3008531"/>
            <a:ext cx="1333500" cy="674469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351F4AA0-6C5F-2C14-CD92-EAB3F5E9188F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4826000" y="3683000"/>
            <a:ext cx="1689100" cy="112079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CC2848B4-9CF0-DA0B-189F-2B1ACE87B678}"/>
              </a:ext>
            </a:extLst>
          </p:cNvPr>
          <p:cNvSpPr/>
          <p:nvPr/>
        </p:nvSpPr>
        <p:spPr>
          <a:xfrm>
            <a:off x="6934200" y="2812144"/>
            <a:ext cx="1187450" cy="14858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Prompt</a:t>
            </a:r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CB7F164-3DAA-4759-F8E0-1F03C1DA09A3}"/>
              </a:ext>
            </a:extLst>
          </p:cNvPr>
          <p:cNvSpPr txBox="1"/>
          <p:nvPr/>
        </p:nvSpPr>
        <p:spPr>
          <a:xfrm>
            <a:off x="1997347" y="3008530"/>
            <a:ext cx="933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MIPS</a:t>
            </a:r>
            <a:endParaRPr lang="en-US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ABBE6B4-29DF-1CAA-1C79-C4281590A5AC}"/>
              </a:ext>
            </a:extLst>
          </p:cNvPr>
          <p:cNvSpPr/>
          <p:nvPr/>
        </p:nvSpPr>
        <p:spPr>
          <a:xfrm>
            <a:off x="730250" y="2812144"/>
            <a:ext cx="1054100" cy="14859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Query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D8E005A-4431-F9C6-8A96-9F2064666D71}"/>
              </a:ext>
            </a:extLst>
          </p:cNvPr>
          <p:cNvSpPr txBox="1"/>
          <p:nvPr/>
        </p:nvSpPr>
        <p:spPr>
          <a:xfrm>
            <a:off x="8728219" y="4388057"/>
            <a:ext cx="35015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Maximum </a:t>
            </a:r>
            <a:r>
              <a:rPr lang="de-DE" sz="2800" dirty="0" err="1"/>
              <a:t>inner</a:t>
            </a:r>
            <a:r>
              <a:rPr lang="de-DE" sz="2800" dirty="0"/>
              <a:t> </a:t>
            </a:r>
            <a:r>
              <a:rPr lang="de-DE" sz="2800" dirty="0" err="1"/>
              <a:t>product</a:t>
            </a:r>
            <a:r>
              <a:rPr lang="de-DE" sz="2800" dirty="0"/>
              <a:t> </a:t>
            </a:r>
            <a:r>
              <a:rPr lang="de-DE" sz="2800" dirty="0" err="1"/>
              <a:t>search</a:t>
            </a:r>
            <a:r>
              <a:rPr lang="de-DE" sz="2800" dirty="0"/>
              <a:t> (MIPS)</a:t>
            </a:r>
            <a:endParaRPr lang="en-US" sz="2800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996FABAD-41A7-573D-EAC5-0C232F7E6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8219" y="5342164"/>
            <a:ext cx="2886075" cy="55245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805E7A9A-CBF2-2E32-9C14-86C50C34D558}"/>
              </a:ext>
            </a:extLst>
          </p:cNvPr>
          <p:cNvSpPr txBox="1"/>
          <p:nvPr/>
        </p:nvSpPr>
        <p:spPr>
          <a:xfrm>
            <a:off x="1566756" y="4226256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q</a:t>
            </a:r>
            <a:endParaRPr lang="en-US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5146E6C-95F4-3F0F-CB22-7C7F3854F11C}"/>
              </a:ext>
            </a:extLst>
          </p:cNvPr>
          <p:cNvSpPr txBox="1"/>
          <p:nvPr/>
        </p:nvSpPr>
        <p:spPr>
          <a:xfrm>
            <a:off x="4586181" y="5037393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1</a:t>
            </a:r>
            <a:endParaRPr lang="en-US" baseline="-250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6EDB6CC-CFD0-0A7B-15ED-74B8859BDFE4}"/>
              </a:ext>
            </a:extLst>
          </p:cNvPr>
          <p:cNvSpPr txBox="1"/>
          <p:nvPr/>
        </p:nvSpPr>
        <p:spPr>
          <a:xfrm>
            <a:off x="4810269" y="4628351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2</a:t>
            </a:r>
            <a:endParaRPr lang="en-US" baseline="-250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9203381-E854-115A-460D-B44461F8A417}"/>
              </a:ext>
            </a:extLst>
          </p:cNvPr>
          <p:cNvSpPr txBox="1"/>
          <p:nvPr/>
        </p:nvSpPr>
        <p:spPr>
          <a:xfrm>
            <a:off x="4990775" y="421650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3</a:t>
            </a:r>
            <a:endParaRPr lang="en-US" baseline="-250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7BBA5FE9-D86D-B5CD-D632-8AEA64C76FFC}"/>
              </a:ext>
            </a:extLst>
          </p:cNvPr>
          <p:cNvSpPr txBox="1"/>
          <p:nvPr/>
        </p:nvSpPr>
        <p:spPr>
          <a:xfrm>
            <a:off x="5153025" y="378493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x</a:t>
            </a:r>
            <a:r>
              <a:rPr lang="de-DE" baseline="-25000" dirty="0"/>
              <a:t>4</a:t>
            </a:r>
            <a:endParaRPr lang="en-US" baseline="-25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91902B-6F0E-98C1-BBE5-F6873E6E98BF}"/>
              </a:ext>
            </a:extLst>
          </p:cNvPr>
          <p:cNvSpPr txBox="1"/>
          <p:nvPr/>
        </p:nvSpPr>
        <p:spPr>
          <a:xfrm>
            <a:off x="3975100" y="60833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Read </a:t>
            </a:r>
            <a:r>
              <a:rPr lang="de-DE" dirty="0" err="1"/>
              <a:t>more</a:t>
            </a:r>
            <a:r>
              <a:rPr lang="de-DE" dirty="0"/>
              <a:t>: Lewis et al 2020</a:t>
            </a:r>
          </a:p>
          <a:p>
            <a:r>
              <a:rPr lang="en-US" dirty="0">
                <a:hlinkClick r:id="rId3"/>
              </a:rPr>
              <a:t>https://arxiv.org/abs/2005.11401</a:t>
            </a:r>
            <a:r>
              <a:rPr lang="de-DE" dirty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32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4" grpId="0"/>
      <p:bldP spid="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06CE7-4F27-FE27-BBCD-75B5B495A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Query encoder: Text-embeddings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ADF08-3D22-FCF7-90C4-4258A6331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6900333" cy="2465614"/>
          </a:xfrm>
        </p:spPr>
        <p:txBody>
          <a:bodyPr/>
          <a:lstStyle/>
          <a:p>
            <a:r>
              <a:rPr lang="de-DE" dirty="0"/>
              <a:t>Abstract numeric representation of words or text </a:t>
            </a:r>
            <a:br>
              <a:rPr lang="de-DE" dirty="0"/>
            </a:br>
            <a:r>
              <a:rPr lang="de-DE" dirty="0"/>
              <a:t>[or images]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46C430-A1C3-967F-F1C6-5BD871517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272" y="1437519"/>
            <a:ext cx="5286728" cy="45314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98C60B7-49B2-832E-0F2F-C8E5DCE5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08" y="3539817"/>
            <a:ext cx="6525025" cy="215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40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9AD9-478C-E72C-299A-097472549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Query encoder: Text-embeddings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4D73F-EB46-1CA7-00C8-E469034B2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0320867" cy="4929416"/>
          </a:xfrm>
        </p:spPr>
        <p:txBody>
          <a:bodyPr/>
          <a:lstStyle/>
          <a:p>
            <a:r>
              <a:rPr lang="en-GB" dirty="0"/>
              <a:t>Embeddings sometimes do not reflect relationships we have in mind.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62704-EB30-E381-7531-A8DB560B7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38" y="2239582"/>
            <a:ext cx="5818583" cy="35644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20AED3-8AAB-8686-9E48-EE3AC5578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881" y="2150533"/>
            <a:ext cx="5610160" cy="3564467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7205F65-9C47-4D11-5DD4-2D2F3B942FEC}"/>
              </a:ext>
            </a:extLst>
          </p:cNvPr>
          <p:cNvSpPr txBox="1">
            <a:spLocks/>
          </p:cNvSpPr>
          <p:nvPr/>
        </p:nvSpPr>
        <p:spPr>
          <a:xfrm>
            <a:off x="3835400" y="1454225"/>
            <a:ext cx="6468534" cy="696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.. unless we formulate precisely.</a:t>
            </a:r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DDCFE89-A195-142E-8E94-029E04262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5833" y="2239582"/>
            <a:ext cx="5363323" cy="43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6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ACC58-DF6D-6CC0-BF24-A6632F824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Quiz: </a:t>
            </a:r>
            <a:r>
              <a:rPr lang="en-US" dirty="0"/>
              <a:t>Similarity in embedding space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7DCB0-FDCA-5EC7-8FAF-4E4A1CA84D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1550506"/>
          </a:xfrm>
        </p:spPr>
        <p:txBody>
          <a:bodyPr>
            <a:normAutofit/>
          </a:bodyPr>
          <a:lstStyle/>
          <a:p>
            <a:r>
              <a:rPr lang="de-DE" dirty="0"/>
              <a:t>Why might inner product search more common than Euclidean distance?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16D9FE-AB96-F554-4F2D-2B3F3E3C54AF}"/>
              </a:ext>
            </a:extLst>
          </p:cNvPr>
          <p:cNvSpPr txBox="1"/>
          <p:nvPr/>
        </p:nvSpPr>
        <p:spPr>
          <a:xfrm>
            <a:off x="6915150" y="3774519"/>
            <a:ext cx="4997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Maximum </a:t>
            </a:r>
            <a:r>
              <a:rPr lang="de-DE" sz="2800" dirty="0" err="1"/>
              <a:t>inner</a:t>
            </a:r>
            <a:r>
              <a:rPr lang="de-DE" sz="2800" dirty="0"/>
              <a:t> </a:t>
            </a:r>
            <a:r>
              <a:rPr lang="de-DE" sz="2800" dirty="0" err="1"/>
              <a:t>product</a:t>
            </a:r>
            <a:r>
              <a:rPr lang="de-DE" sz="2800" dirty="0"/>
              <a:t> </a:t>
            </a:r>
            <a:r>
              <a:rPr lang="de-DE" sz="2800" dirty="0" err="1"/>
              <a:t>search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6C758F-A1AC-05FE-1D72-F13FECFAB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565190"/>
            <a:ext cx="5807075" cy="1084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7C0F10-60DE-D9AD-5253-73438B2E3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3390" y="2692797"/>
            <a:ext cx="4500110" cy="8614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448258-0F8E-60A5-4FDB-FFCF6D1CB984}"/>
              </a:ext>
            </a:extLst>
          </p:cNvPr>
          <p:cNvSpPr txBox="1"/>
          <p:nvPr/>
        </p:nvSpPr>
        <p:spPr>
          <a:xfrm>
            <a:off x="1165564" y="3758302"/>
            <a:ext cx="37997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/>
              <a:t>Nearest neighbor search </a:t>
            </a:r>
            <a:br>
              <a:rPr lang="de-DE" sz="2800" dirty="0"/>
            </a:br>
            <a:r>
              <a:rPr lang="de-DE" sz="2800" dirty="0"/>
              <a:t>(Euclidean distance)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315395-840A-197E-ECF9-C86C490A6CE8}"/>
              </a:ext>
            </a:extLst>
          </p:cNvPr>
          <p:cNvSpPr txBox="1"/>
          <p:nvPr/>
        </p:nvSpPr>
        <p:spPr>
          <a:xfrm>
            <a:off x="3975100" y="60833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Lewis et al 2020</a:t>
            </a:r>
          </a:p>
          <a:p>
            <a:r>
              <a:rPr lang="en-US" dirty="0">
                <a:hlinkClick r:id="rId4"/>
              </a:rPr>
              <a:t>https://arxiv.org/abs/2005.11401</a:t>
            </a:r>
            <a:r>
              <a:rPr lang="de-DE" dirty="0"/>
              <a:t> 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9BED27-6470-5A09-7280-972060CF605F}"/>
              </a:ext>
            </a:extLst>
          </p:cNvPr>
          <p:cNvSpPr txBox="1"/>
          <p:nvPr/>
        </p:nvSpPr>
        <p:spPr>
          <a:xfrm>
            <a:off x="8424334" y="4817944"/>
            <a:ext cx="3886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/>
              <a:t>vectors in embedding space:</a:t>
            </a:r>
          </a:p>
          <a:p>
            <a:r>
              <a:rPr lang="de-DE" sz="2400" dirty="0"/>
              <a:t>x</a:t>
            </a:r>
            <a:r>
              <a:rPr lang="de-DE" sz="2400" baseline="-25000" dirty="0"/>
              <a:t>i</a:t>
            </a:r>
            <a:r>
              <a:rPr lang="de-DE" sz="2400" dirty="0"/>
              <a:t> ... document</a:t>
            </a:r>
          </a:p>
          <a:p>
            <a:r>
              <a:rPr lang="de-DE" sz="2400" dirty="0"/>
              <a:t>q ... query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926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B13F3-EF11-0E07-2E3F-CE6942596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RAG from scratch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50144-BF31-5D39-05B1-1EA7D6C06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0. </a:t>
            </a:r>
            <a:r>
              <a:rPr lang="de-DE" dirty="0" err="1"/>
              <a:t>Encode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base</a:t>
            </a:r>
            <a:r>
              <a:rPr lang="de-DE" dirty="0"/>
              <a:t> (code </a:t>
            </a:r>
            <a:r>
              <a:rPr lang="de-DE" dirty="0" err="1"/>
              <a:t>snippets</a:t>
            </a:r>
            <a:r>
              <a:rPr lang="de-DE" dirty="0"/>
              <a:t>)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7ECA1B-703E-B0DB-04E6-51234E6E7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30" y="1632856"/>
            <a:ext cx="11647770" cy="32693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A704DB-D8FF-B7EF-6866-92A52D554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30" y="5432445"/>
            <a:ext cx="3927538" cy="543813"/>
          </a:xfrm>
          <a:prstGeom prst="rect">
            <a:avLst/>
          </a:prstGeom>
        </p:spPr>
      </p:pic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EEC71323-7910-C959-EEDB-AE54A4E877E9}"/>
              </a:ext>
            </a:extLst>
          </p:cNvPr>
          <p:cNvSpPr/>
          <p:nvPr/>
        </p:nvSpPr>
        <p:spPr>
          <a:xfrm>
            <a:off x="4699000" y="4951657"/>
            <a:ext cx="4724400" cy="942957"/>
          </a:xfrm>
          <a:prstGeom prst="wedgeRectCallout">
            <a:avLst>
              <a:gd name="adj1" fmla="val -56489"/>
              <a:gd name="adj2" fmla="val 958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/>
              <a:t>Should be cached ideally!</a:t>
            </a:r>
            <a:endParaRPr lang="en-US" sz="2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57FFB3-2DA9-CC68-5DCB-88E6095D7CE8}"/>
              </a:ext>
            </a:extLst>
          </p:cNvPr>
          <p:cNvSpPr txBox="1"/>
          <p:nvPr/>
        </p:nvSpPr>
        <p:spPr>
          <a:xfrm>
            <a:off x="544230" y="4458008"/>
            <a:ext cx="6623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5400" dirty="0"/>
              <a:t>…</a:t>
            </a:r>
            <a:endParaRPr lang="en-US" sz="5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0C9894-75A4-9F72-E123-DE1525F772FC}"/>
              </a:ext>
            </a:extLst>
          </p:cNvPr>
          <p:cNvSpPr txBox="1"/>
          <p:nvPr/>
        </p:nvSpPr>
        <p:spPr>
          <a:xfrm>
            <a:off x="4051301" y="6141002"/>
            <a:ext cx="5143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https://scads.github.io/generative-ai-notebooks/60_rag/20-simple-rag.html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01043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B13F3-EF11-0E07-2E3F-CE6942596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RAG from scratch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50144-BF31-5D39-05B1-1EA7D6C06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1. </a:t>
            </a:r>
            <a:r>
              <a:rPr lang="de-DE" dirty="0" err="1"/>
              <a:t>Encode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question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A19080-58F2-88F4-9FD6-8CD1DF1E04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2258319"/>
            <a:ext cx="6819900" cy="11706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03FF3D-9A77-7BAD-B191-177664478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1692135"/>
            <a:ext cx="4968593" cy="49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8B00A3-6CF2-FBE0-A2EE-2F98342B6214}"/>
              </a:ext>
            </a:extLst>
          </p:cNvPr>
          <p:cNvSpPr txBox="1"/>
          <p:nvPr/>
        </p:nvSpPr>
        <p:spPr>
          <a:xfrm>
            <a:off x="4051301" y="6141002"/>
            <a:ext cx="5143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https://scads.github.io/generative-ai-notebooks/60_rag/20-simple-rag.html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3570697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B13F3-EF11-0E07-2E3F-CE6942596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RAG from scratch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50144-BF31-5D39-05B1-1EA7D6C06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2. </a:t>
            </a:r>
            <a:r>
              <a:rPr lang="de-DE" dirty="0" err="1"/>
              <a:t>Identify</a:t>
            </a:r>
            <a:r>
              <a:rPr lang="de-DE" dirty="0"/>
              <a:t> </a:t>
            </a:r>
            <a:r>
              <a:rPr lang="de-DE" dirty="0" err="1"/>
              <a:t>related</a:t>
            </a:r>
            <a:r>
              <a:rPr lang="de-DE" dirty="0"/>
              <a:t> code-</a:t>
            </a:r>
            <a:r>
              <a:rPr lang="de-DE" dirty="0" err="1"/>
              <a:t>snippets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EFB532B-DF14-7475-BF40-94528466A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87" y="1527174"/>
            <a:ext cx="8875713" cy="4431453"/>
          </a:xfrm>
          <a:prstGeom prst="rect">
            <a:avLst/>
          </a:prstGeom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8A94FEEC-911B-9424-FEA1-C1FAC57A542B}"/>
              </a:ext>
            </a:extLst>
          </p:cNvPr>
          <p:cNvSpPr/>
          <p:nvPr/>
        </p:nvSpPr>
        <p:spPr>
          <a:xfrm>
            <a:off x="9702800" y="1460044"/>
            <a:ext cx="2209800" cy="1473200"/>
          </a:xfrm>
          <a:prstGeom prst="wedgeRectCallout">
            <a:avLst>
              <a:gd name="adj1" fmla="val -57615"/>
              <a:gd name="adj2" fmla="val 3663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/>
              <a:t>Sorted</a:t>
            </a:r>
            <a:r>
              <a:rPr lang="de-DE" sz="2800" dirty="0"/>
              <a:t> </a:t>
            </a:r>
            <a:r>
              <a:rPr lang="de-DE" sz="2800" dirty="0" err="1"/>
              <a:t>by</a:t>
            </a:r>
            <a:r>
              <a:rPr lang="de-DE" sz="2800" dirty="0"/>
              <a:t> </a:t>
            </a:r>
            <a:r>
              <a:rPr lang="de-DE" sz="2800" dirty="0" err="1"/>
              <a:t>distance</a:t>
            </a:r>
            <a:r>
              <a:rPr lang="de-DE" sz="2800" dirty="0"/>
              <a:t> </a:t>
            </a:r>
            <a:r>
              <a:rPr lang="de-DE" sz="2800" dirty="0" err="1"/>
              <a:t>decending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4531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F7231-8A22-3AE5-DF83-9651D1A2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LLM inference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FF272-B6D4-72C6-0C75-61ACA46F79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a nutshell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7D60D47-D9CC-A93A-97BB-2CB53C09D09C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E4DB424-53DC-E6C3-BF72-FBE82E36679F}"/>
              </a:ext>
            </a:extLst>
          </p:cNvPr>
          <p:cNvSpPr/>
          <p:nvPr/>
        </p:nvSpPr>
        <p:spPr>
          <a:xfrm>
            <a:off x="1955968" y="2413904"/>
            <a:ext cx="7886532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68BA6C-C97D-9EBC-0BD4-44F898DC3A87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BBDF5AD-4C3D-ADC3-08FB-4EA9189DC21C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57A97ABE-B0D0-4468-3F50-D5330F36C1CD}"/>
              </a:ext>
            </a:extLst>
          </p:cNvPr>
          <p:cNvSpPr/>
          <p:nvPr/>
        </p:nvSpPr>
        <p:spPr>
          <a:xfrm>
            <a:off x="9067800" y="1049867"/>
            <a:ext cx="1718733" cy="635000"/>
          </a:xfrm>
          <a:prstGeom prst="wedgeRectCallout">
            <a:avLst>
              <a:gd name="adj1" fmla="val -21425"/>
              <a:gd name="adj2" fmla="val 92659"/>
            </a:avLst>
          </a:prstGeom>
          <a:solidFill>
            <a:schemeClr val="bg1"/>
          </a:solidFill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Black box</a:t>
            </a:r>
            <a:endParaRPr lang="LID4096" sz="2800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E537E09-8CCA-51A4-E0BE-DAC816E3BAAC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6355BF0-350E-48D6-AB75-943976C70E02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72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2DA07-6AB4-75CB-3142-F6D2C18DE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RAG from scratch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DB0D90-04EC-7005-8E56-E310BD34A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3. Generate prompt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A44B48-EB01-0E0E-9799-E9CDD1D43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520824"/>
            <a:ext cx="7976566" cy="35972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598BC9-2D80-3F00-D75F-8835BB88BC2D}"/>
              </a:ext>
            </a:extLst>
          </p:cNvPr>
          <p:cNvSpPr txBox="1"/>
          <p:nvPr/>
        </p:nvSpPr>
        <p:spPr>
          <a:xfrm>
            <a:off x="4051301" y="6141002"/>
            <a:ext cx="5143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https://scads.github.io/generative-ai-notebooks/60_rag/20-simple-rag.html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564766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E2526BA-6891-A837-A2D7-9C8222F8D8A5}"/>
              </a:ext>
            </a:extLst>
          </p:cNvPr>
          <p:cNvSpPr txBox="1"/>
          <p:nvPr/>
        </p:nvSpPr>
        <p:spPr>
          <a:xfrm>
            <a:off x="4051301" y="6141002"/>
            <a:ext cx="5143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https://scads.github.io/generative-ai-notebooks/60_rag/20-simple-rag.html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909E16-0B5B-7E05-C5EB-8E63E50BD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RAG from scratch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AC2324-A7B0-26DB-F1BE-B620C3712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4. </a:t>
            </a:r>
            <a:r>
              <a:rPr lang="de-DE" dirty="0" err="1"/>
              <a:t>Retrieve</a:t>
            </a:r>
            <a:r>
              <a:rPr lang="de-DE" dirty="0"/>
              <a:t> </a:t>
            </a:r>
            <a:r>
              <a:rPr lang="de-DE" dirty="0" err="1"/>
              <a:t>answer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EA84D7-6085-39C4-4F16-D66354028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1594756"/>
            <a:ext cx="5986932" cy="37773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58EE43-90AD-B1D9-0769-6BF32F464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2600" y="854641"/>
            <a:ext cx="5435600" cy="6003359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2B1DEF-C059-845E-A076-B1B53EDB97C1}"/>
              </a:ext>
            </a:extLst>
          </p:cNvPr>
          <p:cNvCxnSpPr/>
          <p:nvPr/>
        </p:nvCxnSpPr>
        <p:spPr>
          <a:xfrm>
            <a:off x="1219200" y="5372100"/>
            <a:ext cx="25527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4715785-350F-F807-DAA0-7C80A63AC464}"/>
              </a:ext>
            </a:extLst>
          </p:cNvPr>
          <p:cNvSpPr txBox="1"/>
          <p:nvPr/>
        </p:nvSpPr>
        <p:spPr>
          <a:xfrm>
            <a:off x="1154004" y="5410201"/>
            <a:ext cx="2617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00B050"/>
                </a:solidFill>
              </a:rPr>
              <a:t>From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our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knowledge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base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8D3FFF2F-85D4-C6FB-7127-E33E1123135D}"/>
              </a:ext>
            </a:extLst>
          </p:cNvPr>
          <p:cNvSpPr/>
          <p:nvPr/>
        </p:nvSpPr>
        <p:spPr>
          <a:xfrm>
            <a:off x="10337800" y="347436"/>
            <a:ext cx="1816100" cy="1231900"/>
          </a:xfrm>
          <a:prstGeom prst="wedge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 err="1"/>
              <a:t>Without</a:t>
            </a:r>
            <a:r>
              <a:rPr lang="de-DE" sz="3200" dirty="0"/>
              <a:t> RAG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2684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09732-CE45-6FC1-2E59-E3B6FC9FD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Use RAG frameworks!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E02C7-895C-4B7B-38A7-E3E7910960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5064882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Implementing RAG from scratch only makes sense for academic purposes. </a:t>
            </a:r>
          </a:p>
          <a:p>
            <a:r>
              <a:rPr lang="en-GB" dirty="0"/>
              <a:t>In projects, use frameworks!</a:t>
            </a:r>
          </a:p>
          <a:p>
            <a:pPr lvl="1"/>
            <a:r>
              <a:rPr lang="en-US" dirty="0" err="1"/>
              <a:t>LangChain</a:t>
            </a:r>
            <a:r>
              <a:rPr lang="en-US" dirty="0"/>
              <a:t> / </a:t>
            </a:r>
            <a:r>
              <a:rPr lang="en-US" dirty="0" err="1"/>
              <a:t>LangGraph</a:t>
            </a:r>
            <a:r>
              <a:rPr lang="en-US" dirty="0"/>
              <a:t> </a:t>
            </a:r>
            <a:br>
              <a:rPr lang="en-US" dirty="0"/>
            </a:br>
            <a:r>
              <a:rPr lang="en-US" sz="2200" dirty="0">
                <a:hlinkClick r:id="rId2"/>
              </a:rPr>
              <a:t>https://github.com/langchain-ai/langgraph/tree/main/examples/rag</a:t>
            </a:r>
            <a:r>
              <a:rPr lang="en-US" sz="2200" dirty="0"/>
              <a:t> </a:t>
            </a:r>
          </a:p>
          <a:p>
            <a:pPr lvl="1"/>
            <a:r>
              <a:rPr lang="en-US" dirty="0"/>
              <a:t>Elastic Search </a:t>
            </a:r>
            <a:br>
              <a:rPr lang="en-US" dirty="0"/>
            </a:br>
            <a:r>
              <a:rPr lang="en-US" sz="2200" dirty="0">
                <a:hlinkClick r:id="rId3"/>
              </a:rPr>
              <a:t>https://www.elastic.co/what-is/retrieval-augmented-</a:t>
            </a:r>
            <a:r>
              <a:rPr lang="en-US" sz="2200" dirty="0">
                <a:hlinkClick r:id="rId4"/>
              </a:rPr>
              <a:t>generation</a:t>
            </a:r>
            <a:r>
              <a:rPr lang="en-US" sz="2200" dirty="0"/>
              <a:t> </a:t>
            </a:r>
          </a:p>
          <a:p>
            <a:pPr lvl="1"/>
            <a:r>
              <a:rPr lang="en-US" dirty="0"/>
              <a:t>Llama-index </a:t>
            </a:r>
            <a:br>
              <a:rPr lang="en-US" dirty="0"/>
            </a:br>
            <a:r>
              <a:rPr lang="en-US" sz="2200" dirty="0">
                <a:hlinkClick r:id="rId5"/>
              </a:rPr>
              <a:t>https://docs.llamaindex.ai/en/stable/understanding/rag/</a:t>
            </a:r>
            <a:r>
              <a:rPr lang="en-US" sz="2200" dirty="0"/>
              <a:t> </a:t>
            </a:r>
          </a:p>
          <a:p>
            <a:pPr lvl="1"/>
            <a:r>
              <a:rPr lang="en-US" dirty="0" err="1"/>
              <a:t>Smolagents</a:t>
            </a:r>
            <a:r>
              <a:rPr lang="en-US" dirty="0"/>
              <a:t> </a:t>
            </a:r>
            <a:br>
              <a:rPr lang="en-US" dirty="0"/>
            </a:br>
            <a:r>
              <a:rPr lang="en-US" sz="2200" dirty="0">
                <a:hlinkClick r:id="rId6"/>
              </a:rPr>
              <a:t>https://huggingface.co/docs/smolagents/en/examples/rag</a:t>
            </a:r>
            <a:r>
              <a:rPr lang="en-US" sz="2200" dirty="0"/>
              <a:t> </a:t>
            </a:r>
          </a:p>
          <a:p>
            <a:pPr lvl="1"/>
            <a:r>
              <a:rPr lang="en-US" dirty="0"/>
              <a:t>…</a:t>
            </a:r>
            <a:endParaRPr lang="LID4096" dirty="0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16D2FBBB-3541-00EA-C084-B4810D146684}"/>
              </a:ext>
            </a:extLst>
          </p:cNvPr>
          <p:cNvSpPr/>
          <p:nvPr/>
        </p:nvSpPr>
        <p:spPr>
          <a:xfrm>
            <a:off x="8788400" y="4207933"/>
            <a:ext cx="3183467" cy="1540934"/>
          </a:xfrm>
          <a:prstGeom prst="wedgeRectCallout">
            <a:avLst/>
          </a:prstGeom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/>
              <a:t>The field is moving fast, revise your decision for a framework from time to time!</a:t>
            </a:r>
            <a:endParaRPr lang="LID4096" sz="2400" dirty="0"/>
          </a:p>
        </p:txBody>
      </p:sp>
    </p:spTree>
    <p:extLst>
      <p:ext uri="{BB962C8B-B14F-4D97-AF65-F5344CB8AC3E}">
        <p14:creationId xmlns:p14="http://schemas.microsoft.com/office/powerpoint/2010/main" val="367484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44E2A-931C-898F-5CE6-A49BC6DBD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Example: RAG/LLM-based HPC-expert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06074-6E90-5F68-7A07-D6DCF5E047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0253133" cy="57754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Step 1: Setup embedding &amp; LLM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F19B19-86F4-8A4B-89B3-8A23C3FC66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97" y="1671563"/>
            <a:ext cx="10156972" cy="40860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262F0C-1F0A-8CF7-BFBA-EA802C247325}"/>
              </a:ext>
            </a:extLst>
          </p:cNvPr>
          <p:cNvSpPr txBox="1"/>
          <p:nvPr/>
        </p:nvSpPr>
        <p:spPr>
          <a:xfrm>
            <a:off x="3357034" y="6213081"/>
            <a:ext cx="505036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Knowledge base source: ZIH HPC compendium, licensed </a:t>
            </a:r>
            <a:r>
              <a:rPr lang="en-GB" sz="1400" dirty="0">
                <a:hlinkClick r:id="rId3"/>
              </a:rPr>
              <a:t>CC-BY 4.0</a:t>
            </a:r>
            <a:br>
              <a:rPr lang="en-GB" sz="1400" dirty="0"/>
            </a:br>
            <a:r>
              <a:rPr lang="en-GB" sz="1400" dirty="0">
                <a:hlinkClick r:id="rId4"/>
              </a:rPr>
              <a:t>https://compendium.hpc.tu-dresden.de/</a:t>
            </a:r>
            <a:r>
              <a:rPr lang="en-GB" sz="1400" dirty="0"/>
              <a:t> </a:t>
            </a:r>
          </a:p>
          <a:p>
            <a:endParaRPr lang="LID4096" sz="1400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49D33A6-216B-A8BD-C959-2F32375E7B7C}"/>
              </a:ext>
            </a:extLst>
          </p:cNvPr>
          <p:cNvSpPr/>
          <p:nvPr/>
        </p:nvSpPr>
        <p:spPr>
          <a:xfrm>
            <a:off x="9635066" y="4224867"/>
            <a:ext cx="2150533" cy="1342570"/>
          </a:xfrm>
          <a:prstGeom prst="wedgeRectCallout">
            <a:avLst>
              <a:gd name="adj1" fmla="val -57053"/>
              <a:gd name="adj2" fmla="val 1961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dirty="0"/>
              <a:t>Our institutional server. Prompting without limits </a:t>
            </a:r>
            <a:r>
              <a:rPr lang="en-GB" sz="2000" dirty="0">
                <a:sym typeface="Wingdings" panose="05000000000000000000" pitchFamily="2" charset="2"/>
              </a:rPr>
              <a:t></a:t>
            </a:r>
            <a:endParaRPr lang="LID4096" sz="2000" dirty="0"/>
          </a:p>
        </p:txBody>
      </p:sp>
    </p:spTree>
    <p:extLst>
      <p:ext uri="{BB962C8B-B14F-4D97-AF65-F5344CB8AC3E}">
        <p14:creationId xmlns:p14="http://schemas.microsoft.com/office/powerpoint/2010/main" val="8937872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E3DE2-CF3F-932A-9C0A-894FA943C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Example: RAG/LLM-based HPC-expert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271637-03DD-0EAD-C350-17E89C5750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823081"/>
          </a:xfrm>
        </p:spPr>
        <p:txBody>
          <a:bodyPr/>
          <a:lstStyle/>
          <a:p>
            <a:r>
              <a:rPr lang="en-GB" dirty="0"/>
              <a:t>Step 2: Index knowledge base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B36F3E-A79E-15C6-DD37-A3D283209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97" y="1447244"/>
            <a:ext cx="5541403" cy="302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7DBA44-1857-5943-7726-4B5232553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331" y="1807031"/>
            <a:ext cx="7226269" cy="371131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CFA747E-4C3D-3B4C-ADDB-6888AC5A3FB3}"/>
              </a:ext>
            </a:extLst>
          </p:cNvPr>
          <p:cNvSpPr txBox="1">
            <a:spLocks/>
          </p:cNvSpPr>
          <p:nvPr/>
        </p:nvSpPr>
        <p:spPr>
          <a:xfrm>
            <a:off x="457200" y="5543852"/>
            <a:ext cx="11455400" cy="823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Step 3: Query</a:t>
            </a:r>
            <a:endParaRPr lang="LID4096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511447-DFF1-739A-04C6-AA4E970CB794}"/>
              </a:ext>
            </a:extLst>
          </p:cNvPr>
          <p:cNvSpPr/>
          <p:nvPr/>
        </p:nvSpPr>
        <p:spPr>
          <a:xfrm>
            <a:off x="1329267" y="3445934"/>
            <a:ext cx="6646333" cy="406400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D8202FB-68CF-9C19-48D4-B6F6D00C6DD6}"/>
              </a:ext>
            </a:extLst>
          </p:cNvPr>
          <p:cNvCxnSpPr>
            <a:endCxn id="8" idx="2"/>
          </p:cNvCxnSpPr>
          <p:nvPr/>
        </p:nvCxnSpPr>
        <p:spPr>
          <a:xfrm>
            <a:off x="1896533" y="5518349"/>
            <a:ext cx="2465933" cy="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8376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277D7-4C95-7BD7-F1E9-778043BD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Example: RAG/LLM-based HPC-expert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1FE81-6961-36F1-3975-12DD24161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963386"/>
            <a:ext cx="5424407" cy="4929416"/>
          </a:xfrm>
        </p:spPr>
        <p:txBody>
          <a:bodyPr/>
          <a:lstStyle/>
          <a:p>
            <a:r>
              <a:rPr lang="en-GB" dirty="0"/>
              <a:t>Common implementation: </a:t>
            </a:r>
            <a:br>
              <a:rPr lang="en-GB" dirty="0"/>
            </a:br>
            <a:r>
              <a:rPr lang="en-GB" dirty="0"/>
              <a:t>RAG </a:t>
            </a:r>
            <a:br>
              <a:rPr lang="en-GB" dirty="0"/>
            </a:br>
            <a:r>
              <a:rPr lang="en-GB" sz="3200" dirty="0"/>
              <a:t>+ Text-based knowledge base </a:t>
            </a:r>
            <a:br>
              <a:rPr lang="en-GB" sz="3200" dirty="0"/>
            </a:br>
            <a:r>
              <a:rPr lang="en-GB" sz="3200" dirty="0"/>
              <a:t>+ </a:t>
            </a:r>
            <a:r>
              <a:rPr lang="en-GB" sz="3200" dirty="0" err="1"/>
              <a:t>Streamlit</a:t>
            </a:r>
            <a:r>
              <a:rPr lang="en-GB" sz="3200" dirty="0"/>
              <a:t> User interface</a:t>
            </a:r>
            <a:endParaRPr lang="LID4096" sz="3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699B9B-2493-2EA3-C25B-0CA565E98C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6871"/>
          <a:stretch/>
        </p:blipFill>
        <p:spPr>
          <a:xfrm>
            <a:off x="5635483" y="2510381"/>
            <a:ext cx="6318449" cy="28897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1D21B-B3DE-9675-DEF4-E4D7741D1C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33" b="68727"/>
          <a:stretch/>
        </p:blipFill>
        <p:spPr>
          <a:xfrm>
            <a:off x="5635483" y="1020368"/>
            <a:ext cx="6318449" cy="143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815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E214E-E787-2219-980D-A59AB1879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Quiz: Why not long-context prompting?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CA69B-F7C7-46F9-3168-6061CBC1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4004733" cy="3862614"/>
          </a:xfrm>
        </p:spPr>
        <p:txBody>
          <a:bodyPr>
            <a:normAutofit/>
          </a:bodyPr>
          <a:lstStyle/>
          <a:p>
            <a:r>
              <a:rPr lang="en-GB" dirty="0"/>
              <a:t>One can also program an HPC-expert using long-context prompting. </a:t>
            </a:r>
          </a:p>
          <a:p>
            <a:r>
              <a:rPr lang="en-GB" dirty="0"/>
              <a:t>What are advantages / disadvantages?</a:t>
            </a:r>
            <a:endParaRPr lang="LID4096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B5649E-C9D3-5CB0-6D8A-160DC4729AB0}"/>
              </a:ext>
            </a:extLst>
          </p:cNvPr>
          <p:cNvSpPr txBox="1"/>
          <p:nvPr/>
        </p:nvSpPr>
        <p:spPr>
          <a:xfrm>
            <a:off x="3306234" y="6171493"/>
            <a:ext cx="49995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400" dirty="0">
                <a:hlinkClick r:id="rId2"/>
              </a:rPr>
              <a:t>https://scads.github.io/generative-ai-notebooks/63_chat_with_docs/long-context-prompting.html</a:t>
            </a:r>
            <a:r>
              <a:rPr lang="en-GB" sz="1400" dirty="0"/>
              <a:t> </a:t>
            </a:r>
            <a:endParaRPr lang="LID4096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E75BA8-7707-7757-3B23-70A6D387C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567" y="963386"/>
            <a:ext cx="5816600" cy="4964111"/>
          </a:xfrm>
          <a:prstGeom prst="rect">
            <a:avLst/>
          </a:prstGeo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2E45CBC0-23CF-68D8-A2B0-8C35853E3735}"/>
              </a:ext>
            </a:extLst>
          </p:cNvPr>
          <p:cNvSpPr/>
          <p:nvPr/>
        </p:nvSpPr>
        <p:spPr>
          <a:xfrm>
            <a:off x="8462433" y="1976966"/>
            <a:ext cx="2167468" cy="1071034"/>
          </a:xfrm>
          <a:prstGeom prst="wedgeRectCallout">
            <a:avLst>
              <a:gd name="adj1" fmla="val -43489"/>
              <a:gd name="adj2" fmla="val -60770"/>
            </a:avLst>
          </a:prstGeom>
          <a:noFill/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Hint: These are 800kb</a:t>
            </a:r>
            <a:endParaRPr lang="LID4096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79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8193D-F288-A12F-E055-785F5427E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Retrieval augmented generation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A2301-ABB0-5351-E454-89CA117A8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There are various alternate solutions to embedding-</a:t>
            </a:r>
            <a:br>
              <a:rPr lang="en-GB" dirty="0"/>
            </a:br>
            <a:r>
              <a:rPr lang="en-GB" dirty="0"/>
              <a:t>based RAGs</a:t>
            </a:r>
          </a:p>
          <a:p>
            <a:pPr lvl="1"/>
            <a:r>
              <a:rPr lang="en-GB" dirty="0"/>
              <a:t>full / specialised LLM to find relevant documents</a:t>
            </a:r>
          </a:p>
          <a:p>
            <a:pPr lvl="1"/>
            <a:r>
              <a:rPr lang="en-GB" dirty="0"/>
              <a:t>database-queries</a:t>
            </a:r>
          </a:p>
          <a:p>
            <a:pPr lvl="1"/>
            <a:r>
              <a:rPr lang="en-GB" dirty="0"/>
              <a:t>online searches</a:t>
            </a:r>
          </a:p>
          <a:p>
            <a:pPr lvl="1"/>
            <a:r>
              <a:rPr lang="en-GB" dirty="0"/>
              <a:t>…</a:t>
            </a:r>
          </a:p>
          <a:p>
            <a:r>
              <a:rPr lang="en-GB" dirty="0"/>
              <a:t>Best choice depends on requirements (knowledge base quality, response time, costs, …)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083476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64FCA-8F44-EDBB-F9C2-0BC911E22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E1D3D2-80CE-4B0B-AED8-6B9CF15C1602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927785-E172-D882-9DF5-A57C02AFE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en-GB" dirty="0"/>
              <a:t>Function calling / “tool calling”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1457E-5D37-8B61-2DB1-1FB490E82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Enabling LLMs to interact with the world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4A16EA5-6D83-F56D-199C-2A918E95EBCB}"/>
              </a:ext>
            </a:extLst>
          </p:cNvPr>
          <p:cNvSpPr/>
          <p:nvPr/>
        </p:nvSpPr>
        <p:spPr>
          <a:xfrm>
            <a:off x="193675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19354FB-274F-29F3-476A-E8EBAB68ACC4}"/>
              </a:ext>
            </a:extLst>
          </p:cNvPr>
          <p:cNvSpPr/>
          <p:nvPr/>
        </p:nvSpPr>
        <p:spPr>
          <a:xfrm>
            <a:off x="4191000" y="2413905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2223C6B-2067-CD71-AD9D-514A03C4EDB6}"/>
              </a:ext>
            </a:extLst>
          </p:cNvPr>
          <p:cNvSpPr/>
          <p:nvPr/>
        </p:nvSpPr>
        <p:spPr>
          <a:xfrm>
            <a:off x="599440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D8E46BE-9ED4-43DA-B896-B3D317D29778}"/>
              </a:ext>
            </a:extLst>
          </p:cNvPr>
          <p:cNvSpPr/>
          <p:nvPr/>
        </p:nvSpPr>
        <p:spPr>
          <a:xfrm>
            <a:off x="8229600" y="2413904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6C75C07-75F3-0255-EE10-F637637D661A}"/>
              </a:ext>
            </a:extLst>
          </p:cNvPr>
          <p:cNvSpPr/>
          <p:nvPr/>
        </p:nvSpPr>
        <p:spPr>
          <a:xfrm>
            <a:off x="38195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6C43005-2A26-C7DF-F535-EC048ABB9444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4A4905A-A4EB-56BF-6E5B-48138ADCFEFA}"/>
              </a:ext>
            </a:extLst>
          </p:cNvPr>
          <p:cNvSpPr/>
          <p:nvPr/>
        </p:nvSpPr>
        <p:spPr>
          <a:xfrm>
            <a:off x="78708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D037A55-E7B0-10A0-3C47-88D1B1D5BCF1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65005F0-E07F-53A7-B113-28FAAFDAA8DD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166AA18-F0D5-9837-9A57-130B280F1DBA}"/>
              </a:ext>
            </a:extLst>
          </p:cNvPr>
          <p:cNvSpPr/>
          <p:nvPr/>
        </p:nvSpPr>
        <p:spPr>
          <a:xfrm>
            <a:off x="3614477" y="4838699"/>
            <a:ext cx="1881187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Function call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1262773-79D6-631D-A0CE-0E5B6534F1BD}"/>
              </a:ext>
            </a:extLst>
          </p:cNvPr>
          <p:cNvSpPr/>
          <p:nvPr/>
        </p:nvSpPr>
        <p:spPr>
          <a:xfrm rot="5400000">
            <a:off x="4355230" y="3983567"/>
            <a:ext cx="1324126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1A48F29-0CA0-0CA0-E01C-D601428217BC}"/>
              </a:ext>
            </a:extLst>
          </p:cNvPr>
          <p:cNvSpPr/>
          <p:nvPr/>
        </p:nvSpPr>
        <p:spPr>
          <a:xfrm>
            <a:off x="5762323" y="4836128"/>
            <a:ext cx="22352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Execution result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456CB764-3C28-4266-47EF-875B4F9C2E8C}"/>
              </a:ext>
            </a:extLst>
          </p:cNvPr>
          <p:cNvSpPr/>
          <p:nvPr/>
        </p:nvSpPr>
        <p:spPr>
          <a:xfrm rot="16200000">
            <a:off x="6341194" y="3983565"/>
            <a:ext cx="1324126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49A72177-0D26-3FAB-3F9F-06EAEDDF184B}"/>
              </a:ext>
            </a:extLst>
          </p:cNvPr>
          <p:cNvSpPr/>
          <p:nvPr/>
        </p:nvSpPr>
        <p:spPr>
          <a:xfrm>
            <a:off x="5495664" y="4916814"/>
            <a:ext cx="342859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8F97C650-3731-5452-4F17-3F2D6071A798}"/>
              </a:ext>
            </a:extLst>
          </p:cNvPr>
          <p:cNvSpPr/>
          <p:nvPr/>
        </p:nvSpPr>
        <p:spPr>
          <a:xfrm>
            <a:off x="4549246" y="5508724"/>
            <a:ext cx="1422400" cy="838200"/>
          </a:xfrm>
          <a:prstGeom prst="wedgeRectCallout">
            <a:avLst>
              <a:gd name="adj1" fmla="val 22619"/>
              <a:gd name="adj2" fmla="val -64773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User is responsible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2F90E78-546A-A76A-E2E6-B7F918FFE1E8}"/>
              </a:ext>
            </a:extLst>
          </p:cNvPr>
          <p:cNvSpPr/>
          <p:nvPr/>
        </p:nvSpPr>
        <p:spPr>
          <a:xfrm>
            <a:off x="1496483" y="4830233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3E38F0D-4AD4-16AC-8284-0E735B3F5796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35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AE30B-66DD-93DC-7B21-86D58925E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6D2C992-A126-F3DB-FBE9-4EC7C6E8ABEE}"/>
              </a:ext>
            </a:extLst>
          </p:cNvPr>
          <p:cNvSpPr/>
          <p:nvPr/>
        </p:nvSpPr>
        <p:spPr>
          <a:xfrm>
            <a:off x="1727200" y="1460501"/>
            <a:ext cx="8343900" cy="252729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7A586B-4DF5-9816-5AAD-5D6B8AB40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en-GB" dirty="0"/>
              <a:t>Function calling / “tool calling”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A5ADA0-34B1-2B45-6599-F699EAF3A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Enabling LLMs to interact with the world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463ACF9-E1E3-E864-03FC-4401B3FCE7B3}"/>
              </a:ext>
            </a:extLst>
          </p:cNvPr>
          <p:cNvSpPr/>
          <p:nvPr/>
        </p:nvSpPr>
        <p:spPr>
          <a:xfrm>
            <a:off x="193675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808AED-5BEE-8796-45CD-007C4D03D5EE}"/>
              </a:ext>
            </a:extLst>
          </p:cNvPr>
          <p:cNvSpPr/>
          <p:nvPr/>
        </p:nvSpPr>
        <p:spPr>
          <a:xfrm>
            <a:off x="4191000" y="2413905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5C7E8D5-C6FF-57F1-2983-023955E18ECE}"/>
              </a:ext>
            </a:extLst>
          </p:cNvPr>
          <p:cNvSpPr/>
          <p:nvPr/>
        </p:nvSpPr>
        <p:spPr>
          <a:xfrm>
            <a:off x="5994400" y="2413905"/>
            <a:ext cx="2044700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ACA55DD-BBCC-28FA-09FA-8FD5EBE6B03B}"/>
              </a:ext>
            </a:extLst>
          </p:cNvPr>
          <p:cNvSpPr/>
          <p:nvPr/>
        </p:nvSpPr>
        <p:spPr>
          <a:xfrm>
            <a:off x="8229600" y="2413904"/>
            <a:ext cx="16129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1B3430E-8296-2CAB-5100-26E01522D3FE}"/>
              </a:ext>
            </a:extLst>
          </p:cNvPr>
          <p:cNvSpPr/>
          <p:nvPr/>
        </p:nvSpPr>
        <p:spPr>
          <a:xfrm>
            <a:off x="38195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C66A7E0-58CA-8C81-AE53-A25494426450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E06E1A1-E6E5-5ABC-BADD-ECBD34C4FB0E}"/>
              </a:ext>
            </a:extLst>
          </p:cNvPr>
          <p:cNvSpPr/>
          <p:nvPr/>
        </p:nvSpPr>
        <p:spPr>
          <a:xfrm>
            <a:off x="7870825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462052D-AAC6-7E89-7E8A-5FB46F7952BD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1680E56-FEDC-82CF-0ED2-8B6ED8C318BD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ADD6A8B-EB62-3A0B-C540-6772A1CA0C4B}"/>
              </a:ext>
            </a:extLst>
          </p:cNvPr>
          <p:cNvSpPr/>
          <p:nvPr/>
        </p:nvSpPr>
        <p:spPr>
          <a:xfrm>
            <a:off x="3486191" y="1669065"/>
            <a:ext cx="1881187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Function call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C8EE64A-2F7E-9675-5D94-19CA8A42BDD9}"/>
              </a:ext>
            </a:extLst>
          </p:cNvPr>
          <p:cNvSpPr/>
          <p:nvPr/>
        </p:nvSpPr>
        <p:spPr>
          <a:xfrm rot="16200000">
            <a:off x="4754526" y="2096481"/>
            <a:ext cx="387504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E06C534-FA75-7CE8-9184-F2D3002BDBF1}"/>
              </a:ext>
            </a:extLst>
          </p:cNvPr>
          <p:cNvSpPr/>
          <p:nvPr/>
        </p:nvSpPr>
        <p:spPr>
          <a:xfrm>
            <a:off x="5634037" y="1666494"/>
            <a:ext cx="22352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Execution result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60DEB3ED-6632-835C-5907-E1589F5B66E9}"/>
              </a:ext>
            </a:extLst>
          </p:cNvPr>
          <p:cNvSpPr/>
          <p:nvPr/>
        </p:nvSpPr>
        <p:spPr>
          <a:xfrm>
            <a:off x="5367378" y="1747180"/>
            <a:ext cx="342859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peech Bubble: Rectangle 21">
            <a:extLst>
              <a:ext uri="{FF2B5EF4-FFF2-40B4-BE49-F238E27FC236}">
                <a16:creationId xmlns:a16="http://schemas.microsoft.com/office/drawing/2014/main" id="{FF636F04-2E3F-75A1-36A9-86B6E8E7E4F4}"/>
              </a:ext>
            </a:extLst>
          </p:cNvPr>
          <p:cNvSpPr/>
          <p:nvPr/>
        </p:nvSpPr>
        <p:spPr>
          <a:xfrm>
            <a:off x="5367378" y="3835286"/>
            <a:ext cx="1422400" cy="838200"/>
          </a:xfrm>
          <a:prstGeom prst="wedgeRectCallout">
            <a:avLst>
              <a:gd name="adj1" fmla="val -45238"/>
              <a:gd name="adj2" fmla="val -245581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Developer is responsible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E11A961-EE6A-426C-5E9B-BE3AAE5E1904}"/>
              </a:ext>
            </a:extLst>
          </p:cNvPr>
          <p:cNvSpPr/>
          <p:nvPr/>
        </p:nvSpPr>
        <p:spPr>
          <a:xfrm rot="5400000">
            <a:off x="6818276" y="2129513"/>
            <a:ext cx="387504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D0F9365-F233-2085-E0C0-9874B55F4FF9}"/>
              </a:ext>
            </a:extLst>
          </p:cNvPr>
          <p:cNvSpPr/>
          <p:nvPr/>
        </p:nvSpPr>
        <p:spPr>
          <a:xfrm>
            <a:off x="1496483" y="4830233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E4B281D-9BEC-02F3-8777-662E1DD06F53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7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E9120-F2A1-C21A-F803-728AC2F54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7087191-67E3-9CBC-6E2C-59FBF7374A26}"/>
              </a:ext>
            </a:extLst>
          </p:cNvPr>
          <p:cNvSpPr/>
          <p:nvPr/>
        </p:nvSpPr>
        <p:spPr>
          <a:xfrm>
            <a:off x="1727200" y="2019300"/>
            <a:ext cx="8343900" cy="19685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11731E-EB47-004E-B8E9-15A6A3C5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163287"/>
            <a:ext cx="11455400" cy="669470"/>
          </a:xfrm>
        </p:spPr>
        <p:txBody>
          <a:bodyPr>
            <a:normAutofit fontScale="90000"/>
          </a:bodyPr>
          <a:lstStyle/>
          <a:p>
            <a:r>
              <a:rPr lang="de-DE" dirty="0"/>
              <a:t>Prompt Engineering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E5A6A-2467-6972-2C0D-CB2AA9EAB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en-GB" dirty="0"/>
              <a:t>In a nutshell</a:t>
            </a:r>
            <a:endParaRPr lang="LID4096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E03B937-512F-BBA5-7C58-248A662CD971}"/>
              </a:ext>
            </a:extLst>
          </p:cNvPr>
          <p:cNvSpPr/>
          <p:nvPr/>
        </p:nvSpPr>
        <p:spPr>
          <a:xfrm>
            <a:off x="1936750" y="4838700"/>
            <a:ext cx="1917700" cy="558800"/>
          </a:xfrm>
          <a:prstGeom prst="roundRect">
            <a:avLst/>
          </a:prstGeom>
          <a:solidFill>
            <a:srgbClr val="F8CE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User‘s query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9F68DE0-8DF1-484E-AE36-DEB944917F53}"/>
              </a:ext>
            </a:extLst>
          </p:cNvPr>
          <p:cNvSpPr/>
          <p:nvPr/>
        </p:nvSpPr>
        <p:spPr>
          <a:xfrm>
            <a:off x="1936750" y="2413905"/>
            <a:ext cx="3810042" cy="1193799"/>
          </a:xfrm>
          <a:prstGeom prst="roundRect">
            <a:avLst/>
          </a:prstGeom>
          <a:solidFill>
            <a:srgbClr val="CCE5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Prompt Engineering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ED465BC-1EBC-D4F8-5BFD-82B24A6B5598}"/>
              </a:ext>
            </a:extLst>
          </p:cNvPr>
          <p:cNvSpPr/>
          <p:nvPr/>
        </p:nvSpPr>
        <p:spPr>
          <a:xfrm>
            <a:off x="8229600" y="4838700"/>
            <a:ext cx="1612900" cy="558800"/>
          </a:xfrm>
          <a:prstGeom prst="roundRect">
            <a:avLst/>
          </a:prstGeom>
          <a:solidFill>
            <a:srgbClr val="E1D5E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Response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704E39A-1C8D-7235-EFB8-11D14A4D97E0}"/>
              </a:ext>
            </a:extLst>
          </p:cNvPr>
          <p:cNvSpPr/>
          <p:nvPr/>
        </p:nvSpPr>
        <p:spPr>
          <a:xfrm>
            <a:off x="6096000" y="2413904"/>
            <a:ext cx="3746500" cy="1193799"/>
          </a:xfrm>
          <a:prstGeom prst="roundRect">
            <a:avLst/>
          </a:prstGeom>
          <a:solidFill>
            <a:srgbClr val="FFE49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chemeClr val="tx1"/>
                </a:solidFill>
              </a:rPr>
              <a:t>LLM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E2D9B8-EC95-8DBD-03B3-B9CBF76BE7C4}"/>
              </a:ext>
            </a:extLst>
          </p:cNvPr>
          <p:cNvSpPr/>
          <p:nvPr/>
        </p:nvSpPr>
        <p:spPr>
          <a:xfrm>
            <a:off x="5634037" y="2820303"/>
            <a:ext cx="641350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11A6A6F-ABD0-33A3-72C7-741BF50131AE}"/>
              </a:ext>
            </a:extLst>
          </p:cNvPr>
          <p:cNvSpPr/>
          <p:nvPr/>
        </p:nvSpPr>
        <p:spPr>
          <a:xfrm rot="16200000">
            <a:off x="2314801" y="3984851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B0452A3-0580-D76C-29BA-ADBE0BA89038}"/>
              </a:ext>
            </a:extLst>
          </p:cNvPr>
          <p:cNvSpPr/>
          <p:nvPr/>
        </p:nvSpPr>
        <p:spPr>
          <a:xfrm rot="5400000">
            <a:off x="8391751" y="3901849"/>
            <a:ext cx="1326697" cy="38100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998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75E33-CE0B-2F8B-970D-595B9EF45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A49E2-DBB9-2A59-BDE5-79BF2C470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>
            <a:normAutofit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r>
              <a:rPr lang="de-DE" dirty="0"/>
              <a:t> (</a:t>
            </a:r>
            <a:r>
              <a:rPr lang="de-DE" dirty="0" err="1"/>
              <a:t>choosing</a:t>
            </a:r>
            <a:r>
              <a:rPr lang="de-DE" dirty="0"/>
              <a:t> a </a:t>
            </a:r>
            <a:r>
              <a:rPr lang="de-DE" dirty="0" err="1"/>
              <a:t>tool</a:t>
            </a:r>
            <a:r>
              <a:rPr lang="de-DE" dirty="0"/>
              <a:t>)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C89ACF-976A-B6C0-DB27-078603B5F74C}"/>
              </a:ext>
            </a:extLst>
          </p:cNvPr>
          <p:cNvSpPr txBox="1"/>
          <p:nvPr/>
        </p:nvSpPr>
        <p:spPr>
          <a:xfrm>
            <a:off x="1019175" y="1623746"/>
            <a:ext cx="516572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list of </a:t>
            </a:r>
            <a:r>
              <a:rPr lang="de-DE" sz="3200" dirty="0" err="1"/>
              <a:t>tools</a:t>
            </a:r>
            <a:r>
              <a:rPr lang="de-DE" sz="3200" dirty="0"/>
              <a:t>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get_current_time</a:t>
            </a:r>
            <a:endParaRPr lang="de-DE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order_food</a:t>
            </a:r>
            <a:endParaRPr lang="de-DE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book_room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Please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meeting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3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Robert at 3pm.</a:t>
            </a:r>
          </a:p>
          <a:p>
            <a:r>
              <a:rPr lang="de-DE" sz="3200" i="1" dirty="0" err="1"/>
              <a:t>Which</a:t>
            </a:r>
            <a:r>
              <a:rPr lang="de-DE" sz="3200" i="1" dirty="0"/>
              <a:t> </a:t>
            </a:r>
            <a:r>
              <a:rPr lang="de-DE" sz="3200" i="1" dirty="0" err="1"/>
              <a:t>is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right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 </a:t>
            </a:r>
            <a:r>
              <a:rPr lang="de-DE" sz="3200" i="1" dirty="0" err="1"/>
              <a:t>to</a:t>
            </a:r>
            <a:r>
              <a:rPr lang="de-DE" sz="3200" i="1" dirty="0"/>
              <a:t> </a:t>
            </a:r>
            <a:r>
              <a:rPr lang="de-DE" sz="3200" i="1" dirty="0" err="1"/>
              <a:t>use</a:t>
            </a:r>
            <a:r>
              <a:rPr lang="de-DE" sz="3200" i="1" dirty="0"/>
              <a:t>?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394E0D8-AD74-AC15-57F8-0331A811DF8B}"/>
              </a:ext>
            </a:extLst>
          </p:cNvPr>
          <p:cNvSpPr/>
          <p:nvPr/>
        </p:nvSpPr>
        <p:spPr>
          <a:xfrm>
            <a:off x="6734173" y="2287911"/>
            <a:ext cx="1504950" cy="6694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5F81C1-1C5D-30B4-DD9E-37E920B9F296}"/>
              </a:ext>
            </a:extLst>
          </p:cNvPr>
          <p:cNvSpPr txBox="1"/>
          <p:nvPr/>
        </p:nvSpPr>
        <p:spPr>
          <a:xfrm>
            <a:off x="8886825" y="2294231"/>
            <a:ext cx="3305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book_room</a:t>
            </a:r>
            <a:endParaRPr lang="en-US" sz="32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A63A001F-95AE-77ED-8D76-182983D94D91}"/>
              </a:ext>
            </a:extLst>
          </p:cNvPr>
          <p:cNvSpPr/>
          <p:nvPr/>
        </p:nvSpPr>
        <p:spPr>
          <a:xfrm>
            <a:off x="9061450" y="607558"/>
            <a:ext cx="2673350" cy="138112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kind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next-word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prediction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task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4F6E32-6551-E053-C832-504823A6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173" y="3488083"/>
            <a:ext cx="5346378" cy="24718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068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7C01-DBE7-19A7-A625-F2BD2BFE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C5EA2-4FCC-0A69-0B5E-B606A433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1389289"/>
          </a:xfrm>
        </p:spPr>
        <p:txBody>
          <a:bodyPr/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r>
              <a:rPr lang="de-DE" dirty="0"/>
              <a:t> (p</a:t>
            </a:r>
            <a:r>
              <a:rPr lang="en-US" dirty="0" err="1"/>
              <a:t>arameterizing</a:t>
            </a:r>
            <a:r>
              <a:rPr lang="en-US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3ACD5-E04D-F371-2D95-11802D89C078}"/>
              </a:ext>
            </a:extLst>
          </p:cNvPr>
          <p:cNvSpPr txBox="1"/>
          <p:nvPr/>
        </p:nvSpPr>
        <p:spPr>
          <a:xfrm>
            <a:off x="152400" y="2457244"/>
            <a:ext cx="5600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</a:t>
            </a:r>
            <a:r>
              <a:rPr lang="de-DE" sz="3200" dirty="0" err="1"/>
              <a:t>function</a:t>
            </a:r>
            <a:r>
              <a:rPr lang="de-DE" sz="3200" dirty="0"/>
              <a:t> </a:t>
            </a:r>
            <a:r>
              <a:rPr lang="de-DE" sz="3200" dirty="0" err="1"/>
              <a:t>signature</a:t>
            </a:r>
            <a:r>
              <a:rPr lang="de-DE" sz="3200" dirty="0"/>
              <a:t>…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book_room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, time,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person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Please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meeting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3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Robert at 3pm.</a:t>
            </a:r>
          </a:p>
          <a:p>
            <a:r>
              <a:rPr lang="de-DE" sz="3200" i="1" dirty="0" err="1"/>
              <a:t>How</a:t>
            </a:r>
            <a:r>
              <a:rPr lang="de-DE" sz="3200" i="1" dirty="0"/>
              <a:t> </a:t>
            </a:r>
            <a:r>
              <a:rPr lang="de-DE" sz="3200" i="1" dirty="0" err="1"/>
              <a:t>could</a:t>
            </a:r>
            <a:r>
              <a:rPr lang="de-DE" sz="3200" i="1" dirty="0"/>
              <a:t> I </a:t>
            </a:r>
            <a:r>
              <a:rPr lang="de-DE" sz="3200" i="1" dirty="0" err="1"/>
              <a:t>use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?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EDE7F22-CF3C-6082-BA76-F08A81499D04}"/>
              </a:ext>
            </a:extLst>
          </p:cNvPr>
          <p:cNvSpPr/>
          <p:nvPr/>
        </p:nvSpPr>
        <p:spPr>
          <a:xfrm>
            <a:off x="5819777" y="3646003"/>
            <a:ext cx="962023" cy="66947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7E8F49-25DF-BE92-9409-D3A6CE026D49}"/>
              </a:ext>
            </a:extLst>
          </p:cNvPr>
          <p:cNvSpPr txBox="1"/>
          <p:nvPr/>
        </p:nvSpPr>
        <p:spPr>
          <a:xfrm>
            <a:off x="6848477" y="3442129"/>
            <a:ext cx="55054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/>
              <a:t>book_room</a:t>
            </a:r>
            <a:r>
              <a:rPr lang="de-DE" sz="3200" dirty="0"/>
              <a:t>(“Meeting Room 3“,</a:t>
            </a:r>
            <a:br>
              <a:rPr lang="de-DE" sz="3200" dirty="0"/>
            </a:br>
            <a:r>
              <a:rPr lang="de-DE" sz="3200" dirty="0"/>
              <a:t>                      “3pm“, “Robert“)</a:t>
            </a:r>
            <a:endParaRPr lang="en-US" sz="3200" dirty="0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923E1EDA-3ED2-C241-2027-BD158AFB9523}"/>
              </a:ext>
            </a:extLst>
          </p:cNvPr>
          <p:cNvSpPr/>
          <p:nvPr/>
        </p:nvSpPr>
        <p:spPr>
          <a:xfrm>
            <a:off x="9401175" y="1623746"/>
            <a:ext cx="2673350" cy="1381125"/>
          </a:xfrm>
          <a:prstGeom prst="wedgeRectCallou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Some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kind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translation</a:t>
            </a:r>
            <a:r>
              <a:rPr lang="de-DE" sz="2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800" dirty="0" err="1">
                <a:solidFill>
                  <a:schemeClr val="bg1">
                    <a:lumMod val="50000"/>
                  </a:schemeClr>
                </a:solidFill>
              </a:rPr>
              <a:t>task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14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7C01-DBE7-19A7-A625-F2BD2BFEB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Example</a:t>
            </a:r>
            <a:r>
              <a:rPr lang="de-DE" dirty="0"/>
              <a:t> </a:t>
            </a:r>
            <a:r>
              <a:rPr lang="de-DE" dirty="0" err="1"/>
              <a:t>applications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EC5EA2-4FCC-0A69-0B5E-B606A4335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1389289"/>
          </a:xfrm>
        </p:spPr>
        <p:txBody>
          <a:bodyPr/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r>
              <a:rPr lang="de-DE" dirty="0"/>
              <a:t> (p</a:t>
            </a:r>
            <a:r>
              <a:rPr lang="en-US" dirty="0" err="1"/>
              <a:t>arameterizing</a:t>
            </a:r>
            <a:r>
              <a:rPr lang="en-US" dirty="0"/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A3ACD5-E04D-F371-2D95-11802D89C078}"/>
              </a:ext>
            </a:extLst>
          </p:cNvPr>
          <p:cNvSpPr txBox="1"/>
          <p:nvPr/>
        </p:nvSpPr>
        <p:spPr>
          <a:xfrm>
            <a:off x="152400" y="2457244"/>
            <a:ext cx="56007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/>
              <a:t>Given a </a:t>
            </a:r>
            <a:r>
              <a:rPr lang="de-DE" sz="3200" dirty="0" err="1"/>
              <a:t>function</a:t>
            </a:r>
            <a:r>
              <a:rPr lang="de-DE" sz="3200" dirty="0"/>
              <a:t> </a:t>
            </a:r>
            <a:r>
              <a:rPr lang="de-DE" sz="3200" dirty="0" err="1"/>
              <a:t>signature</a:t>
            </a:r>
            <a:r>
              <a:rPr lang="de-DE" sz="3200" dirty="0"/>
              <a:t>…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book_room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, time,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person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de-DE" sz="3200" dirty="0"/>
              <a:t>… and a </a:t>
            </a:r>
            <a:r>
              <a:rPr lang="de-DE" sz="3200" dirty="0" err="1"/>
              <a:t>task</a:t>
            </a:r>
            <a:r>
              <a:rPr lang="de-DE" sz="3200" dirty="0"/>
              <a:t>:</a:t>
            </a:r>
          </a:p>
          <a:p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Please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book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meeting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room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3 </a:t>
            </a:r>
            <a:r>
              <a:rPr lang="de-DE" sz="3200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de-DE" sz="3200" dirty="0">
                <a:solidFill>
                  <a:schemeClr val="accent1">
                    <a:lumMod val="75000"/>
                  </a:schemeClr>
                </a:solidFill>
              </a:rPr>
              <a:t> Robert at 3pm.</a:t>
            </a:r>
          </a:p>
          <a:p>
            <a:r>
              <a:rPr lang="de-DE" sz="3200" i="1" dirty="0" err="1"/>
              <a:t>How</a:t>
            </a:r>
            <a:r>
              <a:rPr lang="de-DE" sz="3200" i="1" dirty="0"/>
              <a:t> </a:t>
            </a:r>
            <a:r>
              <a:rPr lang="de-DE" sz="3200" i="1" dirty="0" err="1"/>
              <a:t>could</a:t>
            </a:r>
            <a:r>
              <a:rPr lang="de-DE" sz="3200" i="1" dirty="0"/>
              <a:t> I </a:t>
            </a:r>
            <a:r>
              <a:rPr lang="de-DE" sz="3200" i="1" dirty="0" err="1"/>
              <a:t>use</a:t>
            </a:r>
            <a:r>
              <a:rPr lang="de-DE" sz="3200" i="1" dirty="0"/>
              <a:t> </a:t>
            </a:r>
            <a:r>
              <a:rPr lang="de-DE" sz="3200" i="1" dirty="0" err="1"/>
              <a:t>the</a:t>
            </a:r>
            <a:r>
              <a:rPr lang="de-DE" sz="3200" i="1" dirty="0"/>
              <a:t> </a:t>
            </a:r>
            <a:r>
              <a:rPr lang="de-DE" sz="3200" i="1" dirty="0" err="1"/>
              <a:t>tool</a:t>
            </a:r>
            <a:r>
              <a:rPr lang="de-DE" sz="3200" i="1" dirty="0"/>
              <a:t>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33C58C-9E15-2123-55D8-90A007BF8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172" y="1511559"/>
            <a:ext cx="5889083" cy="443904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9996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58FA0-CD93-55E9-9212-BD89F55A5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17438-4FE8-E4F2-086D-31F1E943D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Compatible models are rare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293C35-E3F7-EC39-3E6F-A507FDED5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83" y="1578783"/>
            <a:ext cx="4913544" cy="30958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DBE2F4-D89B-9BE8-7B86-0757E2428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144" y="2239734"/>
            <a:ext cx="6828162" cy="37277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BD3AC19-DD83-FF71-AFAD-57BFB59B1612}"/>
              </a:ext>
            </a:extLst>
          </p:cNvPr>
          <p:cNvSpPr txBox="1"/>
          <p:nvPr/>
        </p:nvSpPr>
        <p:spPr>
          <a:xfrm>
            <a:off x="4245430" y="6236259"/>
            <a:ext cx="3704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https://ollama.com/library/mistral</a:t>
            </a:r>
            <a:r>
              <a:rPr lang="en-US" dirty="0"/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2E84CE-10A1-4382-9572-1D15ED1492C6}"/>
              </a:ext>
            </a:extLst>
          </p:cNvPr>
          <p:cNvCxnSpPr/>
          <p:nvPr/>
        </p:nvCxnSpPr>
        <p:spPr>
          <a:xfrm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77B3001-3446-B1E8-76C2-5778CDE26EA2}"/>
              </a:ext>
            </a:extLst>
          </p:cNvPr>
          <p:cNvCxnSpPr>
            <a:cxnSpLocks/>
          </p:cNvCxnSpPr>
          <p:nvPr/>
        </p:nvCxnSpPr>
        <p:spPr>
          <a:xfrm flipV="1"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5C80FFD5-C480-A183-1938-01289A23E58F}"/>
              </a:ext>
            </a:extLst>
          </p:cNvPr>
          <p:cNvSpPr/>
          <p:nvPr/>
        </p:nvSpPr>
        <p:spPr>
          <a:xfrm>
            <a:off x="8127550" y="232834"/>
            <a:ext cx="2868385" cy="1199846"/>
          </a:xfrm>
          <a:prstGeom prst="wedgeRectCallout">
            <a:avLst>
              <a:gd name="adj1" fmla="val -55092"/>
              <a:gd name="adj2" fmla="val -20641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That slide is 8 months old</a:t>
            </a:r>
            <a:endParaRPr lang="LID4096" sz="3600" dirty="0"/>
          </a:p>
        </p:txBody>
      </p:sp>
    </p:spTree>
    <p:extLst>
      <p:ext uri="{BB962C8B-B14F-4D97-AF65-F5344CB8AC3E}">
        <p14:creationId xmlns:p14="http://schemas.microsoft.com/office/powerpoint/2010/main" val="357690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BC9E0-0A70-9BBD-D736-B568251CA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A9D9C-E85A-634C-AF39-6F326D70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28840-75CE-9F2A-4656-57F3EE476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Compatible models are rare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F247D9-CDEB-DFD5-FE36-68250D06B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83" y="1578783"/>
            <a:ext cx="4913544" cy="30958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EF3F49-A539-AB11-D21B-BF821E9910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144" y="2239734"/>
            <a:ext cx="6828162" cy="372771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052489-704C-0953-FC81-FEA4F919EE96}"/>
              </a:ext>
            </a:extLst>
          </p:cNvPr>
          <p:cNvSpPr txBox="1"/>
          <p:nvPr/>
        </p:nvSpPr>
        <p:spPr>
          <a:xfrm>
            <a:off x="4245430" y="6236259"/>
            <a:ext cx="3704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https://ollama.com/library/mistral</a:t>
            </a:r>
            <a:r>
              <a:rPr lang="en-US" dirty="0"/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B29E46F-7AB4-1FE4-970F-D908054396BD}"/>
              </a:ext>
            </a:extLst>
          </p:cNvPr>
          <p:cNvCxnSpPr/>
          <p:nvPr/>
        </p:nvCxnSpPr>
        <p:spPr>
          <a:xfrm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06B87F2-47BB-B530-F0A2-AA817063AD84}"/>
              </a:ext>
            </a:extLst>
          </p:cNvPr>
          <p:cNvCxnSpPr>
            <a:cxnSpLocks/>
          </p:cNvCxnSpPr>
          <p:nvPr/>
        </p:nvCxnSpPr>
        <p:spPr>
          <a:xfrm flipV="1">
            <a:off x="5108727" y="963386"/>
            <a:ext cx="851806" cy="6153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897E085-0311-73EC-9253-DFCE90836476}"/>
              </a:ext>
            </a:extLst>
          </p:cNvPr>
          <p:cNvSpPr txBox="1">
            <a:spLocks/>
          </p:cNvSpPr>
          <p:nvPr/>
        </p:nvSpPr>
        <p:spPr>
          <a:xfrm>
            <a:off x="6029477" y="964644"/>
            <a:ext cx="1836056" cy="614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>
                <a:solidFill>
                  <a:schemeClr val="accent6">
                    <a:lumMod val="75000"/>
                  </a:schemeClr>
                </a:solidFill>
              </a:rPr>
              <a:t>common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5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8F2107A-911D-8678-8EDF-B934D211D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6F867DD-6283-C9ED-3BF9-EEE7CD6329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Under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hood</a:t>
            </a:r>
            <a:r>
              <a:rPr lang="de-DE" dirty="0"/>
              <a:t>: JSON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F4F52E-C6D7-9731-EB04-767B739A5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3485"/>
            <a:ext cx="5715000" cy="37909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4DF3E1-5009-BD46-DF44-6D3BF7A61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432" y="0"/>
            <a:ext cx="5546766" cy="6044062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FFA01E-1CF0-4C21-B92E-8D6B0FAB593B}"/>
              </a:ext>
            </a:extLst>
          </p:cNvPr>
          <p:cNvCxnSpPr/>
          <p:nvPr/>
        </p:nvCxnSpPr>
        <p:spPr>
          <a:xfrm>
            <a:off x="760396" y="2579571"/>
            <a:ext cx="80852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02F5A44-0129-2AA8-29B7-2A62BDBC1D57}"/>
              </a:ext>
            </a:extLst>
          </p:cNvPr>
          <p:cNvCxnSpPr/>
          <p:nvPr/>
        </p:nvCxnSpPr>
        <p:spPr>
          <a:xfrm>
            <a:off x="7819782" y="715393"/>
            <a:ext cx="80852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367FE38-C5BC-4D23-3303-72944AEABF62}"/>
              </a:ext>
            </a:extLst>
          </p:cNvPr>
          <p:cNvCxnSpPr>
            <a:cxnSpLocks/>
          </p:cNvCxnSpPr>
          <p:nvPr/>
        </p:nvCxnSpPr>
        <p:spPr>
          <a:xfrm>
            <a:off x="760396" y="2941522"/>
            <a:ext cx="461170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9AA973F-7C0D-FF7B-31E8-C3AB68A68D0D}"/>
              </a:ext>
            </a:extLst>
          </p:cNvPr>
          <p:cNvCxnSpPr>
            <a:cxnSpLocks/>
          </p:cNvCxnSpPr>
          <p:nvPr/>
        </p:nvCxnSpPr>
        <p:spPr>
          <a:xfrm>
            <a:off x="8224043" y="881741"/>
            <a:ext cx="392333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5BE9B9-83A4-CBF3-F1D2-099CF830AD96}"/>
              </a:ext>
            </a:extLst>
          </p:cNvPr>
          <p:cNvCxnSpPr>
            <a:cxnSpLocks/>
          </p:cNvCxnSpPr>
          <p:nvPr/>
        </p:nvCxnSpPr>
        <p:spPr>
          <a:xfrm>
            <a:off x="1568918" y="2579571"/>
            <a:ext cx="184375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91DD967F-9DB5-2530-E486-D027133469B7}"/>
              </a:ext>
            </a:extLst>
          </p:cNvPr>
          <p:cNvSpPr/>
          <p:nvPr/>
        </p:nvSpPr>
        <p:spPr>
          <a:xfrm>
            <a:off x="7609114" y="1159328"/>
            <a:ext cx="1987789" cy="173082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8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E11E2-922C-0645-4787-EACF20A51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E4D33-2CF3-C23F-35D2-A43372CE2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986712"/>
          </a:xfrm>
        </p:spPr>
        <p:txBody>
          <a:bodyPr>
            <a:normAutofit/>
          </a:bodyPr>
          <a:lstStyle/>
          <a:p>
            <a:r>
              <a:rPr lang="de-DE" dirty="0"/>
              <a:t>In Python / </a:t>
            </a:r>
            <a:r>
              <a:rPr lang="de-DE" dirty="0" err="1"/>
              <a:t>ollama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1AAEBE-1571-4FA7-BBCA-998AA97C6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3660"/>
            <a:ext cx="5715000" cy="37909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9AC284-918C-73E8-C2D8-DAEB0030C2A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0941"/>
          <a:stretch/>
        </p:blipFill>
        <p:spPr>
          <a:xfrm>
            <a:off x="5715000" y="1843660"/>
            <a:ext cx="6477000" cy="40773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87D8AD-6D3C-09CA-CA45-4391C748C21D}"/>
              </a:ext>
            </a:extLst>
          </p:cNvPr>
          <p:cNvSpPr txBox="1"/>
          <p:nvPr/>
        </p:nvSpPr>
        <p:spPr>
          <a:xfrm>
            <a:off x="3280833" y="615497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https://scads.github.io/generative-ai-notebooks/30_function_calling/10_function_calling.html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1067954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FD700-7DC5-180C-C576-568F0ABD8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F676D-CA10-4083-9296-EC8ADE3E2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455400" cy="669470"/>
          </a:xfrm>
        </p:spPr>
        <p:txBody>
          <a:bodyPr/>
          <a:lstStyle/>
          <a:p>
            <a:r>
              <a:rPr lang="de-DE" dirty="0"/>
              <a:t>API-compatibility yet challenging (in python)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C52DAE-D4DE-B72B-8A43-1A55BA3E0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1654769"/>
            <a:ext cx="7483734" cy="41024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70A815-CA79-6E62-8FF5-810623750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963" y="2095148"/>
            <a:ext cx="6265409" cy="3938257"/>
          </a:xfrm>
          <a:prstGeom prst="rect">
            <a:avLst/>
          </a:prstGeom>
        </p:spPr>
      </p:pic>
      <p:sp>
        <p:nvSpPr>
          <p:cNvPr id="8" name="Right Brace 7">
            <a:extLst>
              <a:ext uri="{FF2B5EF4-FFF2-40B4-BE49-F238E27FC236}">
                <a16:creationId xmlns:a16="http://schemas.microsoft.com/office/drawing/2014/main" id="{6240CA4E-6872-4E5E-E9F1-76C9435AE12A}"/>
              </a:ext>
            </a:extLst>
          </p:cNvPr>
          <p:cNvSpPr/>
          <p:nvPr/>
        </p:nvSpPr>
        <p:spPr>
          <a:xfrm>
            <a:off x="3256384" y="3107094"/>
            <a:ext cx="177281" cy="188478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D30681-D402-D384-EE02-931EE1D97062}"/>
              </a:ext>
            </a:extLst>
          </p:cNvPr>
          <p:cNvSpPr txBox="1"/>
          <p:nvPr/>
        </p:nvSpPr>
        <p:spPr>
          <a:xfrm>
            <a:off x="3433665" y="3429000"/>
            <a:ext cx="2118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chemeClr val="accent1">
                    <a:lumMod val="50000"/>
                  </a:schemeClr>
                </a:solidFill>
              </a:rPr>
              <a:t>Directly</a:t>
            </a:r>
            <a:r>
              <a:rPr lang="de-DE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accent1">
                    <a:lumMod val="50000"/>
                  </a:schemeClr>
                </a:solidFill>
              </a:rPr>
              <a:t>accessing</a:t>
            </a:r>
            <a:r>
              <a:rPr lang="de-DE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de-DE" sz="2400" dirty="0" err="1">
                <a:solidFill>
                  <a:schemeClr val="accent1">
                    <a:lumMod val="50000"/>
                  </a:schemeClr>
                </a:solidFill>
              </a:rPr>
              <a:t>the</a:t>
            </a:r>
            <a:r>
              <a:rPr lang="de-DE" sz="2400" dirty="0">
                <a:solidFill>
                  <a:schemeClr val="accent1">
                    <a:lumMod val="50000"/>
                  </a:schemeClr>
                </a:solidFill>
              </a:rPr>
              <a:t> REST API</a:t>
            </a:r>
            <a:endParaRPr lang="en-US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F27860-DE66-815A-671F-7E61AA8BE189}"/>
              </a:ext>
            </a:extLst>
          </p:cNvPr>
          <p:cNvSpPr txBox="1"/>
          <p:nvPr/>
        </p:nvSpPr>
        <p:spPr>
          <a:xfrm>
            <a:off x="3302864" y="6033405"/>
            <a:ext cx="47869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hlinkClick r:id="rId4"/>
              </a:rPr>
              <a:t>https://github.com/ScaDS/generative-ai-notebooks/blob/main/docs/30_function_calling/function_calling.py</a:t>
            </a:r>
            <a:r>
              <a:rPr lang="de-DE" sz="1200" dirty="0"/>
              <a:t> </a:t>
            </a:r>
          </a:p>
          <a:p>
            <a:r>
              <a:rPr lang="LID4096" sz="1200" dirty="0">
                <a:hlinkClick r:id="rId5"/>
              </a:rPr>
              <a:t>https://scads.github.io/generative-ai-notebooks/30_function_calling/10_function_calling.html</a:t>
            </a:r>
            <a:r>
              <a:rPr lang="en-GB" sz="1200" dirty="0"/>
              <a:t> </a:t>
            </a:r>
            <a:endParaRPr lang="LID4096" sz="1200" dirty="0"/>
          </a:p>
          <a:p>
            <a:endParaRPr lang="en-US" sz="1200" dirty="0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3545A9C5-782A-2B2E-B409-52EAC674D746}"/>
              </a:ext>
            </a:extLst>
          </p:cNvPr>
          <p:cNvSpPr/>
          <p:nvPr/>
        </p:nvSpPr>
        <p:spPr>
          <a:xfrm>
            <a:off x="6815667" y="215155"/>
            <a:ext cx="5215466" cy="621836"/>
          </a:xfrm>
          <a:prstGeom prst="wedgeRectCallout">
            <a:avLst>
              <a:gd name="adj1" fmla="val -36423"/>
              <a:gd name="adj2" fmla="val 73307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That slide is 8 months old</a:t>
            </a:r>
            <a:endParaRPr lang="LID4096" sz="36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797B297-D52C-0F79-A3D4-478F8D3A0258}"/>
              </a:ext>
            </a:extLst>
          </p:cNvPr>
          <p:cNvCxnSpPr>
            <a:cxnSpLocks/>
          </p:cNvCxnSpPr>
          <p:nvPr/>
        </p:nvCxnSpPr>
        <p:spPr>
          <a:xfrm>
            <a:off x="4013200" y="963386"/>
            <a:ext cx="2870200" cy="5436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E66310F-161B-46FF-C9A7-461A22B6D50F}"/>
              </a:ext>
            </a:extLst>
          </p:cNvPr>
          <p:cNvCxnSpPr>
            <a:cxnSpLocks/>
          </p:cNvCxnSpPr>
          <p:nvPr/>
        </p:nvCxnSpPr>
        <p:spPr>
          <a:xfrm flipV="1">
            <a:off x="4013200" y="963386"/>
            <a:ext cx="2802467" cy="54368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00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A69AB5-061A-662A-6687-F68AEF4CF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E491A-0966-09E4-D418-82C3B4B42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Smolagents</a:t>
            </a:r>
            <a:r>
              <a:rPr lang="en-GB" dirty="0"/>
              <a:t> Framework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21D51-87B6-0B82-DABC-2F0171615E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26899"/>
          </a:xfrm>
        </p:spPr>
        <p:txBody>
          <a:bodyPr/>
          <a:lstStyle/>
          <a:p>
            <a:r>
              <a:rPr lang="en-GB" dirty="0"/>
              <a:t>Tool calling system prompts are some kind of long-context prompts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401182-23A1-17BB-9609-2A3A485D52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7885"/>
          <a:stretch/>
        </p:blipFill>
        <p:spPr>
          <a:xfrm>
            <a:off x="965199" y="1668583"/>
            <a:ext cx="10862459" cy="41649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B18EA2-3A44-3889-0CD1-27903C8A4E00}"/>
              </a:ext>
            </a:extLst>
          </p:cNvPr>
          <p:cNvSpPr txBox="1"/>
          <p:nvPr/>
        </p:nvSpPr>
        <p:spPr>
          <a:xfrm>
            <a:off x="3433233" y="6233048"/>
            <a:ext cx="4914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3"/>
              </a:rPr>
              <a:t>https://github.com/huggingface/smolagents/blob/5991206ae52b1d6d485ffeb918d765c11071cdd1/src/smolagents/prompts.py#L114</a:t>
            </a:r>
            <a:r>
              <a:rPr lang="en-GB" sz="1200" dirty="0"/>
              <a:t> </a:t>
            </a:r>
            <a:endParaRPr lang="LID4096" sz="1200" dirty="0"/>
          </a:p>
        </p:txBody>
      </p:sp>
    </p:spTree>
    <p:extLst>
      <p:ext uri="{BB962C8B-B14F-4D97-AF65-F5344CB8AC3E}">
        <p14:creationId xmlns:p14="http://schemas.microsoft.com/office/powerpoint/2010/main" val="20727580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8CBBE-46F3-623F-5869-37B7C5298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19E81-BD8A-9D4F-ACBF-12D3CC909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Smolagents</a:t>
            </a:r>
            <a:r>
              <a:rPr lang="en-GB" dirty="0"/>
              <a:t> Framework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1CBCA-2F18-47FB-84D8-BD0290DB26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626899"/>
          </a:xfrm>
        </p:spPr>
        <p:txBody>
          <a:bodyPr/>
          <a:lstStyle/>
          <a:p>
            <a:r>
              <a:rPr lang="en-GB" dirty="0"/>
              <a:t>Use lists of actions + observations to drive conversations</a:t>
            </a:r>
            <a:endParaRPr lang="LID4096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CA1DF5-EE21-BAD7-E234-FB9D6EA2109E}"/>
              </a:ext>
            </a:extLst>
          </p:cNvPr>
          <p:cNvSpPr txBox="1"/>
          <p:nvPr/>
        </p:nvSpPr>
        <p:spPr>
          <a:xfrm>
            <a:off x="3433233" y="6233048"/>
            <a:ext cx="4914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200" dirty="0">
                <a:hlinkClick r:id="rId2"/>
              </a:rPr>
              <a:t>https://github.com/huggingface/smolagents/blob/5991206ae52b1d6d485ffeb918d765c11071cdd1/src/smolagents/prompts.py#L1</a:t>
            </a:r>
            <a:r>
              <a:rPr lang="en-GB" sz="1200" dirty="0">
                <a:hlinkClick r:id="rId2"/>
              </a:rPr>
              <a:t>40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5E1E5E-CC66-A558-BACE-5A1466937B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835" y="1625285"/>
            <a:ext cx="7607032" cy="4398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144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51F2CE-858C-239C-6504-B573CE0DE9C7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CE4238-6AC2-36BA-966F-781830E1D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617" y="908041"/>
            <a:ext cx="7287152" cy="18080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0494D3-2252-D972-A8B2-720EA9EDB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617" y="2880632"/>
            <a:ext cx="7287152" cy="869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4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L 0.00221 -0.8277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4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421C2-FBD1-F0BB-F401-1FC2A0CA5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Use Frameworks!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9658D-A5AE-5DF6-B6CB-F8C1F41F3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5"/>
            <a:ext cx="11455400" cy="5047947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Implementing</a:t>
            </a:r>
            <a:r>
              <a:rPr lang="en-GB" i="1" dirty="0"/>
              <a:t> Function Calling</a:t>
            </a:r>
            <a:r>
              <a:rPr lang="en-GB" dirty="0"/>
              <a:t> from scratch only makes sense for academic purposes. </a:t>
            </a:r>
          </a:p>
          <a:p>
            <a:r>
              <a:rPr lang="en-GB" dirty="0"/>
              <a:t>In projects, use frameworks!</a:t>
            </a:r>
          </a:p>
          <a:p>
            <a:pPr lvl="1"/>
            <a:r>
              <a:rPr lang="en-US" dirty="0" err="1"/>
              <a:t>LangChain</a:t>
            </a:r>
            <a:r>
              <a:rPr lang="en-US" dirty="0"/>
              <a:t> / </a:t>
            </a:r>
            <a:r>
              <a:rPr lang="en-US" dirty="0" err="1"/>
              <a:t>LangGraph</a:t>
            </a:r>
            <a:r>
              <a:rPr lang="en-US" dirty="0"/>
              <a:t> </a:t>
            </a:r>
            <a:br>
              <a:rPr lang="en-US" dirty="0"/>
            </a:br>
            <a:r>
              <a:rPr lang="en-US" sz="2600" dirty="0">
                <a:hlinkClick r:id="rId2"/>
              </a:rPr>
              <a:t>https://python.langchain.com/docs/how_to/tool_calling/#pydantic-class</a:t>
            </a:r>
            <a:r>
              <a:rPr lang="en-US" sz="2600" dirty="0"/>
              <a:t> </a:t>
            </a:r>
          </a:p>
          <a:p>
            <a:pPr lvl="1"/>
            <a:r>
              <a:rPr lang="en-US" dirty="0" err="1"/>
              <a:t>Ollama</a:t>
            </a:r>
            <a:br>
              <a:rPr lang="en-US" dirty="0"/>
            </a:br>
            <a:r>
              <a:rPr lang="en-US" sz="2600" dirty="0">
                <a:hlinkClick r:id="rId3"/>
              </a:rPr>
              <a:t>https://ollama.com/blog/functions-as-tools</a:t>
            </a:r>
            <a:r>
              <a:rPr lang="en-US" sz="2600" dirty="0"/>
              <a:t> </a:t>
            </a:r>
          </a:p>
          <a:p>
            <a:pPr lvl="1"/>
            <a:r>
              <a:rPr lang="en-US" dirty="0"/>
              <a:t>Llama-index </a:t>
            </a:r>
            <a:br>
              <a:rPr lang="en-US" dirty="0"/>
            </a:br>
            <a:r>
              <a:rPr lang="en-US" sz="2400" dirty="0">
                <a:hlinkClick r:id="rId4"/>
              </a:rPr>
              <a:t>https://docs.llamaindex.ai/en/stable/examples/output_parsing/function_program/</a:t>
            </a:r>
            <a:r>
              <a:rPr lang="en-US" sz="2400" dirty="0"/>
              <a:t> </a:t>
            </a:r>
          </a:p>
          <a:p>
            <a:pPr lvl="1"/>
            <a:r>
              <a:rPr lang="en-US" dirty="0" err="1"/>
              <a:t>Smolagents</a:t>
            </a:r>
            <a:r>
              <a:rPr lang="en-US" dirty="0"/>
              <a:t> </a:t>
            </a:r>
            <a:br>
              <a:rPr lang="en-US" dirty="0"/>
            </a:br>
            <a:r>
              <a:rPr lang="en-US" sz="2400" dirty="0">
                <a:hlinkClick r:id="rId5"/>
              </a:rPr>
              <a:t>https://github.com/huggingface/smolagents/blob/main/examples/tool_calling_agent_ollama.py</a:t>
            </a:r>
            <a:r>
              <a:rPr lang="en-US" sz="2400" dirty="0"/>
              <a:t> </a:t>
            </a:r>
          </a:p>
          <a:p>
            <a:pPr lvl="1"/>
            <a:r>
              <a:rPr lang="en-US" dirty="0"/>
              <a:t>…</a:t>
            </a:r>
            <a:endParaRPr lang="LID4096" dirty="0"/>
          </a:p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7872406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70E21-EA0F-0939-8A49-996C820B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Function Calling using </a:t>
            </a:r>
            <a:r>
              <a:rPr lang="en-US" sz="4000" dirty="0" err="1"/>
              <a:t>LangChain</a:t>
            </a:r>
            <a:endParaRPr lang="en-US" sz="4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30D783-CE41-D8E3-DB8E-3C7727DF2B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5982488" cy="951922"/>
          </a:xfrm>
        </p:spPr>
        <p:txBody>
          <a:bodyPr>
            <a:normAutofit/>
          </a:bodyPr>
          <a:lstStyle/>
          <a:p>
            <a:r>
              <a:rPr lang="en-US" sz="2400" dirty="0" err="1"/>
              <a:t>Lang</a:t>
            </a:r>
            <a:r>
              <a:rPr lang="en-US" sz="2400" i="1" dirty="0" err="1"/>
              <a:t>Chain</a:t>
            </a:r>
            <a:r>
              <a:rPr lang="en-US" sz="2400" dirty="0"/>
              <a:t> can be used to combine tools.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18B8AB-A87F-3509-B1F2-5F880A8FFDF0}"/>
              </a:ext>
            </a:extLst>
          </p:cNvPr>
          <p:cNvSpPr txBox="1"/>
          <p:nvPr/>
        </p:nvSpPr>
        <p:spPr>
          <a:xfrm>
            <a:off x="3836201" y="6090086"/>
            <a:ext cx="61436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https://github.com/langchain-ai/langchain</a:t>
            </a:r>
            <a:r>
              <a:rPr lang="en-US" sz="1400" dirty="0"/>
              <a:t>  </a:t>
            </a:r>
          </a:p>
          <a:p>
            <a:r>
              <a:rPr lang="en-US" sz="1400" dirty="0">
                <a:hlinkClick r:id="rId3"/>
              </a:rPr>
              <a:t>https://scads.github.io/prompt-engineering-tutorial-2023/01_prompts/07_langchain.html</a:t>
            </a:r>
            <a:r>
              <a:rPr lang="en-US" sz="1400" dirty="0"/>
              <a:t>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58C94B8-1082-902D-8613-4A87168012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0302" b="24999"/>
          <a:stretch/>
        </p:blipFill>
        <p:spPr>
          <a:xfrm>
            <a:off x="7172971" y="1130860"/>
            <a:ext cx="4962070" cy="11800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7B28CD-BF8C-2960-7A72-D0BA5824B7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7340" y="3928139"/>
            <a:ext cx="5988254" cy="15825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E32AFC-EE82-0E5B-EF59-7EFBC693A6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54" y="3109622"/>
            <a:ext cx="8968092" cy="7574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E6E3586-9F15-8F3C-BA48-4B7569C96DF3}"/>
              </a:ext>
            </a:extLst>
          </p:cNvPr>
          <p:cNvGrpSpPr>
            <a:grpSpLocks noChangeAspect="1"/>
          </p:cNvGrpSpPr>
          <p:nvPr/>
        </p:nvGrpSpPr>
        <p:grpSpPr>
          <a:xfrm>
            <a:off x="138896" y="2135937"/>
            <a:ext cx="6510559" cy="3374706"/>
            <a:chOff x="789888" y="1879549"/>
            <a:chExt cx="4544059" cy="235538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A1A3486-3512-FBA6-4EE5-812D7764CA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61125"/>
            <a:stretch/>
          </p:blipFill>
          <p:spPr>
            <a:xfrm>
              <a:off x="789888" y="1879549"/>
              <a:ext cx="4544059" cy="128507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02105A1-4C30-D7FE-6753-479D22869B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67404"/>
            <a:stretch/>
          </p:blipFill>
          <p:spPr>
            <a:xfrm>
              <a:off x="789888" y="3157428"/>
              <a:ext cx="4544059" cy="10775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455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C4E8A-6A4D-060A-B7B1-1A24A52F2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Function Calling using </a:t>
            </a:r>
            <a:r>
              <a:rPr lang="en-US" sz="4000" dirty="0" err="1"/>
              <a:t>LangChain</a:t>
            </a:r>
            <a:endParaRPr lang="en-US" sz="37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573965-A7DB-36E6-7D1C-C3A1D8CC45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After combining tools, large langue model and memory in an </a:t>
            </a:r>
            <a:r>
              <a:rPr lang="en-US" sz="1800" i="1" dirty="0"/>
              <a:t>agent</a:t>
            </a:r>
            <a:r>
              <a:rPr lang="en-US" sz="1800" dirty="0"/>
              <a:t>, you can interact with it.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5F825F-17D6-70A6-959B-F8188C234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792" y="1599980"/>
            <a:ext cx="6315034" cy="983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748997-CA82-9988-92A3-FF2FF1A2D5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91" y="2690920"/>
            <a:ext cx="3472501" cy="10601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920F79-E8A3-4311-0C20-264C291F0E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92" y="3829492"/>
            <a:ext cx="4271486" cy="10140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D4EF186-2FAB-5E92-C94F-F5CDA248DD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792" y="4939485"/>
            <a:ext cx="6499416" cy="10909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49535E-8494-0EDB-E954-9C992B617D2A}"/>
              </a:ext>
            </a:extLst>
          </p:cNvPr>
          <p:cNvSpPr txBox="1"/>
          <p:nvPr/>
        </p:nvSpPr>
        <p:spPr>
          <a:xfrm>
            <a:off x="3836201" y="6090086"/>
            <a:ext cx="61436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6"/>
              </a:rPr>
              <a:t>https://github.com/langchain-ai/langchain</a:t>
            </a:r>
            <a:r>
              <a:rPr lang="en-US" sz="1400" dirty="0"/>
              <a:t>  </a:t>
            </a:r>
          </a:p>
          <a:p>
            <a:r>
              <a:rPr lang="en-US" sz="1400" dirty="0">
                <a:hlinkClick r:id="rId7"/>
              </a:rPr>
              <a:t>https://scads.github.io/prompt-engineering-tutorial-2023/01_prompts/07_langchain.html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535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A27D-5D27-5C39-6277-DA862F3D3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2623423" cy="812280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CB3BF9-0C62-A9DB-8C62-34F7BB5896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84799" y="1469780"/>
            <a:ext cx="10644901" cy="501910"/>
          </a:xfrm>
        </p:spPr>
        <p:txBody>
          <a:bodyPr/>
          <a:lstStyle/>
          <a:p>
            <a:r>
              <a:rPr lang="de-DE" dirty="0" err="1"/>
              <a:t>Hallucinations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C77524-430D-E35B-C848-59319D716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117" y="121374"/>
            <a:ext cx="7055671" cy="1168396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212B75D-3850-BF3B-EB65-A68EE2AE0064}"/>
              </a:ext>
            </a:extLst>
          </p:cNvPr>
          <p:cNvSpPr/>
          <p:nvPr/>
        </p:nvSpPr>
        <p:spPr>
          <a:xfrm>
            <a:off x="10550228" y="615136"/>
            <a:ext cx="1500939" cy="1276529"/>
          </a:xfrm>
          <a:prstGeom prst="wedgeRectCallout">
            <a:avLst>
              <a:gd name="adj1" fmla="val -70793"/>
              <a:gd name="adj2" fmla="val -2411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Obviously, that’s not true.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3B302C-4FCA-F13F-4AE6-63B2C464B36F}"/>
              </a:ext>
            </a:extLst>
          </p:cNvPr>
          <p:cNvCxnSpPr/>
          <p:nvPr/>
        </p:nvCxnSpPr>
        <p:spPr>
          <a:xfrm>
            <a:off x="3843867" y="1226350"/>
            <a:ext cx="24638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08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F89A4-2792-E30D-C1A5-4148C6831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57B96-5AC5-B27E-7B97-313F61D72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2623423" cy="812280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9D04F5-CBA2-EEED-A5F2-B9A2F7C1EF7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84799" y="1469780"/>
            <a:ext cx="10644901" cy="501910"/>
          </a:xfrm>
        </p:spPr>
        <p:txBody>
          <a:bodyPr/>
          <a:lstStyle/>
          <a:p>
            <a:r>
              <a:rPr lang="de-DE" dirty="0" err="1"/>
              <a:t>Hallucinations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B7B106-430A-8C67-56AA-BDEF74EF1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117" y="121374"/>
            <a:ext cx="7055671" cy="11683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90DECA-1297-11A9-C2F9-0E31970A9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488" y="1253401"/>
            <a:ext cx="7010386" cy="4709819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C8CAAD8F-CF68-F219-DA68-BD4E9F38171B}"/>
              </a:ext>
            </a:extLst>
          </p:cNvPr>
          <p:cNvSpPr/>
          <p:nvPr/>
        </p:nvSpPr>
        <p:spPr>
          <a:xfrm>
            <a:off x="10550228" y="615136"/>
            <a:ext cx="1500939" cy="1276529"/>
          </a:xfrm>
          <a:prstGeom prst="wedgeRectCallout">
            <a:avLst>
              <a:gd name="adj1" fmla="val -70793"/>
              <a:gd name="adj2" fmla="val -2411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Obviously, that’s not true.</a:t>
            </a:r>
          </a:p>
        </p:txBody>
      </p:sp>
    </p:spTree>
    <p:extLst>
      <p:ext uri="{BB962C8B-B14F-4D97-AF65-F5344CB8AC3E}">
        <p14:creationId xmlns:p14="http://schemas.microsoft.com/office/powerpoint/2010/main" val="23868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012BE-6B2F-82C5-39D8-18CD1D249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371735"/>
            <a:ext cx="2598026" cy="1493708"/>
          </a:xfrm>
        </p:spPr>
        <p:txBody>
          <a:bodyPr>
            <a:normAutofit/>
          </a:bodyPr>
          <a:lstStyle/>
          <a:p>
            <a:r>
              <a:rPr lang="de-DE" dirty="0" err="1"/>
              <a:t>Function</a:t>
            </a:r>
            <a:r>
              <a:rPr lang="de-DE" dirty="0"/>
              <a:t> </a:t>
            </a:r>
            <a:r>
              <a:rPr lang="de-DE" dirty="0" err="1"/>
              <a:t>calling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436E17-4E38-BC0B-D60C-B97E5CAD51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90501" y="2298439"/>
            <a:ext cx="2969500" cy="3692787"/>
          </a:xfrm>
        </p:spPr>
        <p:txBody>
          <a:bodyPr>
            <a:normAutofit lnSpcReduction="10000"/>
          </a:bodyPr>
          <a:lstStyle/>
          <a:p>
            <a:r>
              <a:rPr lang="de-DE" dirty="0"/>
              <a:t>Mapping multi-parameter / type </a:t>
            </a:r>
            <a:r>
              <a:rPr lang="de-DE" dirty="0" err="1"/>
              <a:t>functions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challenging</a:t>
            </a:r>
            <a:r>
              <a:rPr lang="de-DE" dirty="0"/>
              <a:t>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LangChain</a:t>
            </a:r>
            <a:endParaRPr lang="de-DE" dirty="0"/>
          </a:p>
          <a:p>
            <a:r>
              <a:rPr lang="de-DE" dirty="0" err="1"/>
              <a:t>Necessary</a:t>
            </a:r>
            <a:r>
              <a:rPr lang="de-DE" dirty="0"/>
              <a:t> </a:t>
            </a:r>
            <a:r>
              <a:rPr lang="de-DE" dirty="0" err="1"/>
              <a:t>because</a:t>
            </a:r>
            <a:r>
              <a:rPr lang="de-DE" dirty="0"/>
              <a:t> of </a:t>
            </a:r>
            <a:r>
              <a:rPr lang="de-DE" dirty="0" err="1"/>
              <a:t>lazy</a:t>
            </a:r>
            <a:r>
              <a:rPr lang="de-DE" dirty="0"/>
              <a:t> (</a:t>
            </a:r>
            <a:r>
              <a:rPr lang="de-DE" dirty="0" err="1"/>
              <a:t>delayed</a:t>
            </a:r>
            <a:r>
              <a:rPr lang="de-DE" dirty="0"/>
              <a:t>) </a:t>
            </a:r>
            <a:r>
              <a:rPr lang="de-DE" dirty="0" err="1"/>
              <a:t>evaluation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DC0DD6-F5E0-E94F-05D1-1C73AA1A9247}"/>
              </a:ext>
            </a:extLst>
          </p:cNvPr>
          <p:cNvSpPr txBox="1"/>
          <p:nvPr/>
        </p:nvSpPr>
        <p:spPr>
          <a:xfrm>
            <a:off x="4009647" y="6070766"/>
            <a:ext cx="43767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https://github.com/haesleinhuepf/blablado/blob/4bc55c70f5219a9bcab571e96f09b1cd664baead/src/blablado/_assistant.py#L42</a:t>
            </a:r>
            <a:r>
              <a:rPr lang="en-US" sz="1600" dirty="0"/>
              <a:t>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F3401-57E7-37B3-8C70-8B6C14FE8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278" y="240268"/>
            <a:ext cx="6795527" cy="3335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820A3E-A16B-FABA-243B-BC4064DF2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433" y="612149"/>
            <a:ext cx="3529787" cy="12090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625BB7-56E9-6835-8F1E-03D8C8BF2D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434" y="1903709"/>
            <a:ext cx="7476477" cy="12785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D66EA94-AA5C-620E-AD48-F3D9043DB7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9433" y="3100294"/>
            <a:ext cx="7877965" cy="2696484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A1D61CF-DFC1-D556-A0F7-30337586433F}"/>
              </a:ext>
            </a:extLst>
          </p:cNvPr>
          <p:cNvCxnSpPr>
            <a:cxnSpLocks/>
          </p:cNvCxnSpPr>
          <p:nvPr/>
        </p:nvCxnSpPr>
        <p:spPr>
          <a:xfrm flipV="1">
            <a:off x="3285275" y="540193"/>
            <a:ext cx="418648" cy="16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50DECB1-4985-2C9F-B851-D2D4C41F3F48}"/>
              </a:ext>
            </a:extLst>
          </p:cNvPr>
          <p:cNvCxnSpPr>
            <a:cxnSpLocks/>
          </p:cNvCxnSpPr>
          <p:nvPr/>
        </p:nvCxnSpPr>
        <p:spPr>
          <a:xfrm flipV="1">
            <a:off x="4103927" y="1180619"/>
            <a:ext cx="418648" cy="16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003E8D-8498-CFD1-84A5-F439CD400994}"/>
              </a:ext>
            </a:extLst>
          </p:cNvPr>
          <p:cNvCxnSpPr>
            <a:cxnSpLocks/>
          </p:cNvCxnSpPr>
          <p:nvPr/>
        </p:nvCxnSpPr>
        <p:spPr>
          <a:xfrm>
            <a:off x="4865002" y="1506114"/>
            <a:ext cx="8375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6CE6F50-4512-4A3C-F13B-50B7DD69288E}"/>
              </a:ext>
            </a:extLst>
          </p:cNvPr>
          <p:cNvCxnSpPr>
            <a:cxnSpLocks/>
          </p:cNvCxnSpPr>
          <p:nvPr/>
        </p:nvCxnSpPr>
        <p:spPr>
          <a:xfrm>
            <a:off x="9526335" y="2805789"/>
            <a:ext cx="83758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A74B05D-3D4E-8700-FB02-595BEB0E6C3D}"/>
              </a:ext>
            </a:extLst>
          </p:cNvPr>
          <p:cNvCxnSpPr>
            <a:cxnSpLocks/>
          </p:cNvCxnSpPr>
          <p:nvPr/>
        </p:nvCxnSpPr>
        <p:spPr>
          <a:xfrm flipV="1">
            <a:off x="7374069" y="3360017"/>
            <a:ext cx="418648" cy="166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34B134-47FB-E5C3-AEB0-D3F9B87F7662}"/>
              </a:ext>
            </a:extLst>
          </p:cNvPr>
          <p:cNvCxnSpPr>
            <a:cxnSpLocks/>
          </p:cNvCxnSpPr>
          <p:nvPr/>
        </p:nvCxnSpPr>
        <p:spPr>
          <a:xfrm>
            <a:off x="10226904" y="3355497"/>
            <a:ext cx="837584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2EF2E89-F59A-972C-8B83-6A5118C92FC1}"/>
              </a:ext>
            </a:extLst>
          </p:cNvPr>
          <p:cNvCxnSpPr>
            <a:cxnSpLocks/>
          </p:cNvCxnSpPr>
          <p:nvPr/>
        </p:nvCxnSpPr>
        <p:spPr>
          <a:xfrm>
            <a:off x="3277899" y="2207346"/>
            <a:ext cx="837584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58D51C9-7681-F3F3-555C-EC0963FA17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9432" y="5710395"/>
            <a:ext cx="4865526" cy="38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4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D486D-202E-97AA-91CC-3CF72D837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 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F06FB-FEB1-D5FB-C97B-72F22222C48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Agent:</a:t>
            </a:r>
          </a:p>
          <a:p>
            <a:r>
              <a:rPr lang="en-GB" dirty="0"/>
              <a:t>[computer program] that represents a legal entity (e.g. a person)</a:t>
            </a:r>
          </a:p>
          <a:p>
            <a:r>
              <a:rPr lang="en-GB" dirty="0"/>
              <a:t>can </a:t>
            </a:r>
            <a:r>
              <a:rPr lang="en-GB" u="sng" dirty="0"/>
              <a:t>interact with the world </a:t>
            </a:r>
            <a:r>
              <a:rPr lang="en-GB" i="1" u="sng" dirty="0"/>
              <a:t>on behalf</a:t>
            </a:r>
            <a:r>
              <a:rPr lang="en-GB" u="sng" dirty="0"/>
              <a:t> </a:t>
            </a:r>
            <a:r>
              <a:rPr lang="en-GB" dirty="0"/>
              <a:t>of them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LLM-based agent:</a:t>
            </a:r>
          </a:p>
          <a:p>
            <a:r>
              <a:rPr lang="en-GB" dirty="0"/>
              <a:t>Control flow of a program based on an LLM</a:t>
            </a:r>
          </a:p>
          <a:p>
            <a:r>
              <a:rPr lang="en-GB" dirty="0"/>
              <a:t>The LLM </a:t>
            </a:r>
            <a:r>
              <a:rPr lang="en-GB" i="1" dirty="0"/>
              <a:t>decides</a:t>
            </a:r>
            <a:r>
              <a:rPr lang="en-GB" dirty="0"/>
              <a:t> what action to execution, </a:t>
            </a:r>
            <a:r>
              <a:rPr lang="en-GB" i="1" dirty="0"/>
              <a:t>what function to call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6658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E8BDF-67D0-E52E-8AD7-AD05D1F15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Shopping assistant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16086-7A25-0BFB-C1D8-54A55C9CA0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054712"/>
          </a:xfrm>
        </p:spPr>
        <p:txBody>
          <a:bodyPr>
            <a:normAutofit/>
          </a:bodyPr>
          <a:lstStyle/>
          <a:p>
            <a:r>
              <a:rPr lang="en-GB" dirty="0"/>
              <a:t>Agent </a:t>
            </a:r>
            <a:r>
              <a:rPr lang="en-GB" i="1" dirty="0"/>
              <a:t>representing a customer </a:t>
            </a:r>
            <a:r>
              <a:rPr lang="en-GB" dirty="0"/>
              <a:t>buys a product, e.g. in an online store, calling a store application programming interface (API).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D632ECE-AE8C-69AE-45A4-4EB5CBB21861}"/>
              </a:ext>
            </a:extLst>
          </p:cNvPr>
          <p:cNvSpPr/>
          <p:nvPr/>
        </p:nvSpPr>
        <p:spPr>
          <a:xfrm>
            <a:off x="875566" y="3149600"/>
            <a:ext cx="1461234" cy="13885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User</a:t>
            </a:r>
            <a:endParaRPr lang="LID4096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33EAD7-CD96-E386-5473-9FC1EC65151C}"/>
              </a:ext>
            </a:extLst>
          </p:cNvPr>
          <p:cNvSpPr/>
          <p:nvPr/>
        </p:nvSpPr>
        <p:spPr>
          <a:xfrm>
            <a:off x="4817533" y="2794000"/>
            <a:ext cx="1278467" cy="214206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Agent</a:t>
            </a:r>
            <a:endParaRPr lang="LID4096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86D000-3BFE-65F8-5432-3CB26582A894}"/>
              </a:ext>
            </a:extLst>
          </p:cNvPr>
          <p:cNvSpPr/>
          <p:nvPr/>
        </p:nvSpPr>
        <p:spPr>
          <a:xfrm>
            <a:off x="8726488" y="2793998"/>
            <a:ext cx="2497667" cy="2142068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Online store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33D1E5AF-100D-E87F-2854-A75A82217D55}"/>
              </a:ext>
            </a:extLst>
          </p:cNvPr>
          <p:cNvSpPr/>
          <p:nvPr/>
        </p:nvSpPr>
        <p:spPr>
          <a:xfrm>
            <a:off x="2319866" y="2243665"/>
            <a:ext cx="2201333" cy="1100667"/>
          </a:xfrm>
          <a:prstGeom prst="wedgeRectCallout">
            <a:avLst>
              <a:gd name="adj1" fmla="val -24679"/>
              <a:gd name="adj2" fmla="val 5942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“Order Salami Pizza!”</a:t>
            </a:r>
            <a:endParaRPr lang="LID4096" sz="28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8E9F0F5-AC57-71DA-4230-DEC5990056F6}"/>
              </a:ext>
            </a:extLst>
          </p:cNvPr>
          <p:cNvSpPr/>
          <p:nvPr/>
        </p:nvSpPr>
        <p:spPr>
          <a:xfrm>
            <a:off x="2277533" y="3429000"/>
            <a:ext cx="2540000" cy="2963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6AFC73A-6129-0045-C2DB-50809558D63D}"/>
              </a:ext>
            </a:extLst>
          </p:cNvPr>
          <p:cNvSpPr/>
          <p:nvPr/>
        </p:nvSpPr>
        <p:spPr>
          <a:xfrm>
            <a:off x="6096000" y="3001433"/>
            <a:ext cx="2630488" cy="27516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3D69D48E-ACAF-85E8-39B9-90F2EBC347A0}"/>
              </a:ext>
            </a:extLst>
          </p:cNvPr>
          <p:cNvSpPr/>
          <p:nvPr/>
        </p:nvSpPr>
        <p:spPr>
          <a:xfrm>
            <a:off x="6198015" y="2479414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/>
              <a:t>list_products</a:t>
            </a:r>
            <a:r>
              <a:rPr lang="en-GB" dirty="0"/>
              <a:t>(“pizza”)</a:t>
            </a:r>
            <a:endParaRPr lang="LID4096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2D49236-19CF-DFFE-4D58-374C18762C7D}"/>
              </a:ext>
            </a:extLst>
          </p:cNvPr>
          <p:cNvSpPr/>
          <p:nvPr/>
        </p:nvSpPr>
        <p:spPr>
          <a:xfrm rot="10800000">
            <a:off x="6096000" y="3759198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1BA9E633-0862-B6C8-AB6F-1E6C85E6FBB2}"/>
              </a:ext>
            </a:extLst>
          </p:cNvPr>
          <p:cNvSpPr/>
          <p:nvPr/>
        </p:nvSpPr>
        <p:spPr>
          <a:xfrm>
            <a:off x="6198016" y="3237840"/>
            <a:ext cx="2349400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[‘fungi’, ‘salami’, …]</a:t>
            </a:r>
            <a:endParaRPr lang="LID4096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9192850-9590-2033-5F7A-B9DB9BA6815D}"/>
              </a:ext>
            </a:extLst>
          </p:cNvPr>
          <p:cNvSpPr/>
          <p:nvPr/>
        </p:nvSpPr>
        <p:spPr>
          <a:xfrm>
            <a:off x="6096000" y="4589636"/>
            <a:ext cx="2630488" cy="27516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C4E3DF8C-4A2B-D5F2-6ED4-CE65CEA97B24}"/>
              </a:ext>
            </a:extLst>
          </p:cNvPr>
          <p:cNvSpPr/>
          <p:nvPr/>
        </p:nvSpPr>
        <p:spPr>
          <a:xfrm>
            <a:off x="6198016" y="4057457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/>
              <a:t>order_product</a:t>
            </a:r>
            <a:r>
              <a:rPr lang="en-GB" dirty="0"/>
              <a:t> (…)</a:t>
            </a:r>
            <a:endParaRPr lang="LID4096" dirty="0"/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ACE1C753-A988-1DB1-DE41-0AEEEEDDC72A}"/>
              </a:ext>
            </a:extLst>
          </p:cNvPr>
          <p:cNvSpPr/>
          <p:nvPr/>
        </p:nvSpPr>
        <p:spPr>
          <a:xfrm>
            <a:off x="4673600" y="5198534"/>
            <a:ext cx="1422400" cy="838200"/>
          </a:xfrm>
          <a:prstGeom prst="wedgeRectCallout">
            <a:avLst>
              <a:gd name="adj1" fmla="val -9524"/>
              <a:gd name="adj2" fmla="val -78914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Customer is responsible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3145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B92C3-F27E-5B58-FFE0-E8B6767BD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27AED0-1E70-CEA5-CC22-7FBE008F7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CA2A35-4FDE-AC01-C912-95209981F3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1008852"/>
          </a:xfrm>
        </p:spPr>
        <p:txBody>
          <a:bodyPr>
            <a:normAutofit/>
          </a:bodyPr>
          <a:lstStyle/>
          <a:p>
            <a:r>
              <a:rPr lang="en-GB" dirty="0"/>
              <a:t>Agent </a:t>
            </a:r>
            <a:r>
              <a:rPr lang="en-GB" i="1" dirty="0"/>
              <a:t>representing a seller</a:t>
            </a:r>
            <a:r>
              <a:rPr lang="en-GB" dirty="0"/>
              <a:t> communicates with customer on their behalf.</a:t>
            </a:r>
            <a:endParaRPr lang="LID4096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CE8FBAC-D502-00EA-CE95-EF0699488284}"/>
              </a:ext>
            </a:extLst>
          </p:cNvPr>
          <p:cNvSpPr/>
          <p:nvPr/>
        </p:nvSpPr>
        <p:spPr>
          <a:xfrm>
            <a:off x="875566" y="3149600"/>
            <a:ext cx="1461234" cy="138853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User</a:t>
            </a:r>
            <a:endParaRPr lang="LID4096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39D6BB-4471-F15B-66D2-2F1FBE58F00A}"/>
              </a:ext>
            </a:extLst>
          </p:cNvPr>
          <p:cNvSpPr/>
          <p:nvPr/>
        </p:nvSpPr>
        <p:spPr>
          <a:xfrm>
            <a:off x="4817533" y="2794000"/>
            <a:ext cx="1278467" cy="296333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Agent</a:t>
            </a:r>
            <a:endParaRPr lang="LID409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BB09BB-3A77-D19E-9BFC-BEF662EEB2A4}"/>
              </a:ext>
            </a:extLst>
          </p:cNvPr>
          <p:cNvSpPr/>
          <p:nvPr/>
        </p:nvSpPr>
        <p:spPr>
          <a:xfrm>
            <a:off x="8726488" y="2793997"/>
            <a:ext cx="2497667" cy="2963333"/>
          </a:xfrm>
          <a:prstGeom prst="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Online store</a:t>
            </a:r>
            <a:endParaRPr lang="LID4096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011497BA-0B9D-66A1-CA7C-AEBEDD4B0B66}"/>
              </a:ext>
            </a:extLst>
          </p:cNvPr>
          <p:cNvSpPr/>
          <p:nvPr/>
        </p:nvSpPr>
        <p:spPr>
          <a:xfrm>
            <a:off x="2319866" y="2243665"/>
            <a:ext cx="2201333" cy="1100667"/>
          </a:xfrm>
          <a:prstGeom prst="wedgeRectCallout">
            <a:avLst>
              <a:gd name="adj1" fmla="val -24679"/>
              <a:gd name="adj2" fmla="val 5942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When will my order arrive?</a:t>
            </a:r>
            <a:endParaRPr lang="LID4096" sz="2800" dirty="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CAF70CD-A2D5-6F58-8F46-E6AD227A1D8B}"/>
              </a:ext>
            </a:extLst>
          </p:cNvPr>
          <p:cNvSpPr/>
          <p:nvPr/>
        </p:nvSpPr>
        <p:spPr>
          <a:xfrm>
            <a:off x="2277533" y="3429000"/>
            <a:ext cx="2540000" cy="29633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6044145-804A-41C9-A3D6-0A1A27B97040}"/>
              </a:ext>
            </a:extLst>
          </p:cNvPr>
          <p:cNvSpPr/>
          <p:nvPr/>
        </p:nvSpPr>
        <p:spPr>
          <a:xfrm>
            <a:off x="6096000" y="3001433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6FA85E96-F555-441B-B3A4-26B99422359E}"/>
              </a:ext>
            </a:extLst>
          </p:cNvPr>
          <p:cNvSpPr/>
          <p:nvPr/>
        </p:nvSpPr>
        <p:spPr>
          <a:xfrm>
            <a:off x="6198015" y="2479414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err="1"/>
              <a:t>get_order_id</a:t>
            </a:r>
            <a:r>
              <a:rPr lang="en-GB" dirty="0"/>
              <a:t>(“user”)</a:t>
            </a:r>
            <a:endParaRPr lang="LID4096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CCAE235-7C68-CFF5-256A-169D0D1C6DDF}"/>
              </a:ext>
            </a:extLst>
          </p:cNvPr>
          <p:cNvSpPr/>
          <p:nvPr/>
        </p:nvSpPr>
        <p:spPr>
          <a:xfrm rot="10800000">
            <a:off x="6096000" y="3759198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E5BA31D3-7ECD-777B-B6EB-C6CE500A61B5}"/>
              </a:ext>
            </a:extLst>
          </p:cNvPr>
          <p:cNvSpPr/>
          <p:nvPr/>
        </p:nvSpPr>
        <p:spPr>
          <a:xfrm>
            <a:off x="6198016" y="3237840"/>
            <a:ext cx="2349400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‘292123’</a:t>
            </a:r>
            <a:endParaRPr lang="LID4096" dirty="0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91862CA-1F37-490C-D55A-C8EBED0BF4FB}"/>
              </a:ext>
            </a:extLst>
          </p:cNvPr>
          <p:cNvSpPr/>
          <p:nvPr/>
        </p:nvSpPr>
        <p:spPr>
          <a:xfrm>
            <a:off x="6096000" y="4589636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A8F507E2-B975-00D1-7E79-B47988511CF7}"/>
              </a:ext>
            </a:extLst>
          </p:cNvPr>
          <p:cNvSpPr/>
          <p:nvPr/>
        </p:nvSpPr>
        <p:spPr>
          <a:xfrm>
            <a:off x="6198016" y="4057457"/>
            <a:ext cx="2349399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 err="1"/>
              <a:t>get_delivery_date</a:t>
            </a:r>
            <a:r>
              <a:rPr lang="en-GB" sz="1400" dirty="0"/>
              <a:t>(‘292123’)</a:t>
            </a:r>
            <a:endParaRPr lang="LID4096" sz="1400" dirty="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2908255-F291-3E93-6BB8-53284745314E}"/>
              </a:ext>
            </a:extLst>
          </p:cNvPr>
          <p:cNvSpPr/>
          <p:nvPr/>
        </p:nvSpPr>
        <p:spPr>
          <a:xfrm rot="10800000">
            <a:off x="6096000" y="5482163"/>
            <a:ext cx="2630488" cy="275167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18" name="Speech Bubble: Rectangle 17">
            <a:extLst>
              <a:ext uri="{FF2B5EF4-FFF2-40B4-BE49-F238E27FC236}">
                <a16:creationId xmlns:a16="http://schemas.microsoft.com/office/drawing/2014/main" id="{3E96BA4A-F302-670C-34F2-16D1ECADCBC7}"/>
              </a:ext>
            </a:extLst>
          </p:cNvPr>
          <p:cNvSpPr/>
          <p:nvPr/>
        </p:nvSpPr>
        <p:spPr>
          <a:xfrm>
            <a:off x="6198016" y="4960805"/>
            <a:ext cx="2349400" cy="509319"/>
          </a:xfrm>
          <a:prstGeom prst="wedgeRect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‘Friday’</a:t>
            </a:r>
            <a:endParaRPr lang="LID4096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8A5A4E-E9D2-291D-5061-691A29D394D9}"/>
              </a:ext>
            </a:extLst>
          </p:cNvPr>
          <p:cNvSpPr txBox="1"/>
          <p:nvPr/>
        </p:nvSpPr>
        <p:spPr>
          <a:xfrm>
            <a:off x="3361453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https://scads.github.io/generative-ai-notebooks/35_agents/react_agent_llama_index.html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9" name="Speech Bubble: Rectangle 18">
            <a:extLst>
              <a:ext uri="{FF2B5EF4-FFF2-40B4-BE49-F238E27FC236}">
                <a16:creationId xmlns:a16="http://schemas.microsoft.com/office/drawing/2014/main" id="{26ECF32A-447E-1DA8-8DC0-6BF6B99B089C}"/>
              </a:ext>
            </a:extLst>
          </p:cNvPr>
          <p:cNvSpPr/>
          <p:nvPr/>
        </p:nvSpPr>
        <p:spPr>
          <a:xfrm>
            <a:off x="3183467" y="5122015"/>
            <a:ext cx="1485899" cy="838200"/>
          </a:xfrm>
          <a:prstGeom prst="wedgeRectCallout">
            <a:avLst>
              <a:gd name="adj1" fmla="val 58928"/>
              <a:gd name="adj2" fmla="val -19318"/>
            </a:avLst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Store owner is responsible</a:t>
            </a:r>
            <a:endParaRPr lang="LID4096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9722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2F5D0-D10E-A221-8937-E73C97CFE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7A841-0024-CA74-8FB2-6A79F8D8BD2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2FA438-BB3E-CB77-D5D1-301BD0DB0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900" y="3323985"/>
            <a:ext cx="6458362" cy="1143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933D7D-9375-0390-3EEE-CB64560734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900" y="1682420"/>
            <a:ext cx="5439534" cy="1143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87D29C-3CC8-DE1B-D8CB-47660D978E85}"/>
              </a:ext>
            </a:extLst>
          </p:cNvPr>
          <p:cNvSpPr txBox="1"/>
          <p:nvPr/>
        </p:nvSpPr>
        <p:spPr>
          <a:xfrm>
            <a:off x="3289299" y="6137698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https://scads.github.io/generative-ai-notebooks/35_agents/react_agent_llama_index.html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857787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364FBF2-B9A2-96B7-BD9E-8F14C6F751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160"/>
          <a:stretch/>
        </p:blipFill>
        <p:spPr>
          <a:xfrm>
            <a:off x="4787617" y="908042"/>
            <a:ext cx="7287152" cy="18224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0DFF3E4-034F-B5ED-D218-EF3CA80D0833}"/>
              </a:ext>
            </a:extLst>
          </p:cNvPr>
          <p:cNvCxnSpPr>
            <a:cxnSpLocks/>
          </p:cNvCxnSpPr>
          <p:nvPr/>
        </p:nvCxnSpPr>
        <p:spPr>
          <a:xfrm>
            <a:off x="4887343" y="1553533"/>
            <a:ext cx="102047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C5FF185-3A64-F7C4-0AAB-83B61695C22E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E1935-1DD1-B620-67B2-1E9313D036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840"/>
          <a:stretch/>
        </p:blipFill>
        <p:spPr>
          <a:xfrm>
            <a:off x="4787617" y="2730501"/>
            <a:ext cx="7287152" cy="26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7FAC0-7B6A-98AC-DEC3-8AC7DA2FB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0A42C9-2244-EE49-50B2-7BF57CD71987}"/>
              </a:ext>
            </a:extLst>
          </p:cNvPr>
          <p:cNvSpPr txBox="1"/>
          <p:nvPr/>
        </p:nvSpPr>
        <p:spPr>
          <a:xfrm>
            <a:off x="3289299" y="6137698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https://scads.github.io/generative-ai-notebooks/35_agents/react_agent_llama_index.html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70939CC-A482-FDF8-8661-3CA29D6234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78073"/>
          </a:xfrm>
        </p:spPr>
        <p:txBody>
          <a:bodyPr/>
          <a:lstStyle/>
          <a:p>
            <a:endParaRPr lang="LID4096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9E5767-5C01-BF32-D714-FA18BBF65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65" y="1018986"/>
            <a:ext cx="5927228" cy="4884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2D5B5A-3E71-E1B0-1CFF-CC2D8433A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735" y="2373641"/>
            <a:ext cx="7899401" cy="3520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2F673C-6F1D-AAD4-8E11-C05A858A8B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867" y="2783825"/>
            <a:ext cx="7979110" cy="3119701"/>
          </a:xfrm>
          <a:prstGeom prst="rect">
            <a:avLst/>
          </a:prstGeom>
        </p:spPr>
      </p:pic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980FB537-F087-A7EF-46ED-95BB30CEE7BE}"/>
              </a:ext>
            </a:extLst>
          </p:cNvPr>
          <p:cNvSpPr/>
          <p:nvPr/>
        </p:nvSpPr>
        <p:spPr>
          <a:xfrm>
            <a:off x="7289800" y="371736"/>
            <a:ext cx="3885189" cy="1888866"/>
          </a:xfrm>
          <a:prstGeom prst="wedgeRectCallout">
            <a:avLst/>
          </a:prstGeom>
          <a:ln w="38100">
            <a:solidFill>
              <a:srgbClr val="232323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/>
              <a:t>To some degree, the underlying LLM can reason in which order to call the functions</a:t>
            </a:r>
            <a:endParaRPr lang="LID4096" sz="2800" dirty="0"/>
          </a:p>
        </p:txBody>
      </p:sp>
    </p:spTree>
    <p:extLst>
      <p:ext uri="{BB962C8B-B14F-4D97-AF65-F5344CB8AC3E}">
        <p14:creationId xmlns:p14="http://schemas.microsoft.com/office/powerpoint/2010/main" val="149198234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6F540-F210-E237-5F45-D9B979261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Limits of agents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00D19-78D1-4972-201A-0EE2B6D59C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6027851" cy="4768668"/>
          </a:xfrm>
        </p:spPr>
        <p:txBody>
          <a:bodyPr>
            <a:normAutofit/>
          </a:bodyPr>
          <a:lstStyle/>
          <a:p>
            <a:r>
              <a:rPr lang="en-GB" dirty="0"/>
              <a:t>An LLM control the program flow -&gt; LLM outputs are </a:t>
            </a:r>
            <a:r>
              <a:rPr lang="en-GB" i="1" dirty="0"/>
              <a:t>non-deterministic</a:t>
            </a:r>
            <a:r>
              <a:rPr lang="en-GB" dirty="0"/>
              <a:t>!</a:t>
            </a:r>
          </a:p>
          <a:p>
            <a:endParaRPr lang="en-GB" dirty="0"/>
          </a:p>
          <a:p>
            <a:r>
              <a:rPr lang="en-GB" dirty="0"/>
              <a:t>Long [internal] chat history confuses tool-selection.</a:t>
            </a:r>
          </a:p>
          <a:p>
            <a:r>
              <a:rPr lang="en-GB" dirty="0"/>
              <a:t>Agents with too many diverse tools tend to act confused.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15B1791-47FA-8B9E-0854-2EA5DDB531FB}"/>
              </a:ext>
            </a:extLst>
          </p:cNvPr>
          <p:cNvSpPr/>
          <p:nvPr/>
        </p:nvSpPr>
        <p:spPr>
          <a:xfrm>
            <a:off x="7112562" y="1184015"/>
            <a:ext cx="3769404" cy="677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Multi-talent agent</a:t>
            </a:r>
            <a:endParaRPr lang="LID4096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1F2BB5-4C83-E04A-3C6F-A9DD0FFAF93E}"/>
              </a:ext>
            </a:extLst>
          </p:cNvPr>
          <p:cNvSpPr/>
          <p:nvPr/>
        </p:nvSpPr>
        <p:spPr>
          <a:xfrm>
            <a:off x="7112562" y="1861347"/>
            <a:ext cx="3769404" cy="26767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abstracts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Summarize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Provide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Write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Incorporate feedback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Print the final paper</a:t>
            </a:r>
          </a:p>
        </p:txBody>
      </p:sp>
    </p:spTree>
    <p:extLst>
      <p:ext uri="{BB962C8B-B14F-4D97-AF65-F5344CB8AC3E}">
        <p14:creationId xmlns:p14="http://schemas.microsoft.com/office/powerpoint/2010/main" val="36645421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96E72-7D80-50D9-8797-90D7F1387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302" y="371735"/>
            <a:ext cx="5670365" cy="812280"/>
          </a:xfrm>
        </p:spPr>
        <p:txBody>
          <a:bodyPr>
            <a:normAutofit/>
          </a:bodyPr>
          <a:lstStyle/>
          <a:p>
            <a:r>
              <a:rPr lang="en-GB" dirty="0"/>
              <a:t>Multi-agent systems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E11BB-008C-4D79-AF5E-4C662EA6815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039283"/>
            <a:ext cx="5881618" cy="1430865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Multiple agents with </a:t>
            </a:r>
          </a:p>
          <a:p>
            <a:pPr lvl="1"/>
            <a:r>
              <a:rPr lang="en-GB" dirty="0"/>
              <a:t>different specialities</a:t>
            </a:r>
          </a:p>
          <a:p>
            <a:pPr lvl="1"/>
            <a:r>
              <a:rPr lang="en-GB" dirty="0"/>
              <a:t>Independent memory (inner chat history)</a:t>
            </a:r>
          </a:p>
          <a:p>
            <a:r>
              <a:rPr lang="en-GB" dirty="0"/>
              <a:t>Scheduler agent distributes tasks</a:t>
            </a:r>
            <a:endParaRPr lang="LID4096" dirty="0"/>
          </a:p>
          <a:p>
            <a:endParaRPr lang="LID4096" dirty="0"/>
          </a:p>
        </p:txBody>
      </p:sp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78A931FD-4E68-1473-914E-AFFEB08A41A3}"/>
              </a:ext>
            </a:extLst>
          </p:cNvPr>
          <p:cNvSpPr/>
          <p:nvPr/>
        </p:nvSpPr>
        <p:spPr>
          <a:xfrm>
            <a:off x="304800" y="4961466"/>
            <a:ext cx="3149600" cy="1083733"/>
          </a:xfrm>
          <a:prstGeom prst="flowChartMagneticDisk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 err="1"/>
              <a:t>arxiv</a:t>
            </a:r>
            <a:endParaRPr lang="LID4096" sz="4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572955-525E-9400-C6DA-16B49607555C}"/>
              </a:ext>
            </a:extLst>
          </p:cNvPr>
          <p:cNvSpPr/>
          <p:nvPr/>
        </p:nvSpPr>
        <p:spPr>
          <a:xfrm>
            <a:off x="304801" y="2870201"/>
            <a:ext cx="3149598" cy="67733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Research assistant</a:t>
            </a:r>
            <a:endParaRPr lang="LID4096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46C5F8-A18F-5BE9-7432-6669AF9EB82A}"/>
              </a:ext>
            </a:extLst>
          </p:cNvPr>
          <p:cNvSpPr/>
          <p:nvPr/>
        </p:nvSpPr>
        <p:spPr>
          <a:xfrm>
            <a:off x="304800" y="3547535"/>
            <a:ext cx="3149599" cy="8043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</a:t>
            </a:r>
            <a:r>
              <a:rPr lang="en-GB" sz="2400" dirty="0" err="1"/>
              <a:t>arxiv</a:t>
            </a:r>
            <a:r>
              <a:rPr lang="en-GB" sz="2400" dirty="0"/>
              <a:t> abstracts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CF9B22-DC1D-066E-2D47-96425672FFEC}"/>
              </a:ext>
            </a:extLst>
          </p:cNvPr>
          <p:cNvSpPr/>
          <p:nvPr/>
        </p:nvSpPr>
        <p:spPr>
          <a:xfrm>
            <a:off x="3927413" y="2870199"/>
            <a:ext cx="3328938" cy="67733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Science writer</a:t>
            </a:r>
            <a:endParaRPr lang="LID4096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A9B919-B921-AE9F-107F-462BCE85F538}"/>
              </a:ext>
            </a:extLst>
          </p:cNvPr>
          <p:cNvSpPr/>
          <p:nvPr/>
        </p:nvSpPr>
        <p:spPr>
          <a:xfrm>
            <a:off x="3927413" y="3547531"/>
            <a:ext cx="3328938" cy="11260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Write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Incorporate feedback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1303DB-CB69-B0DD-6CC6-000A35D3F71D}"/>
              </a:ext>
            </a:extLst>
          </p:cNvPr>
          <p:cNvSpPr/>
          <p:nvPr/>
        </p:nvSpPr>
        <p:spPr>
          <a:xfrm>
            <a:off x="7729364" y="2870198"/>
            <a:ext cx="2676587" cy="67733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Reviewer</a:t>
            </a:r>
            <a:endParaRPr lang="LID4096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CAB75F-9B9F-9EF6-00DE-E34663557878}"/>
              </a:ext>
            </a:extLst>
          </p:cNvPr>
          <p:cNvSpPr/>
          <p:nvPr/>
        </p:nvSpPr>
        <p:spPr>
          <a:xfrm>
            <a:off x="7729364" y="3547531"/>
            <a:ext cx="2676587" cy="112606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Provide feedback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706032-31F6-A996-180C-B007A437CBC2}"/>
              </a:ext>
            </a:extLst>
          </p:cNvPr>
          <p:cNvSpPr/>
          <p:nvPr/>
        </p:nvSpPr>
        <p:spPr>
          <a:xfrm>
            <a:off x="6628111" y="233281"/>
            <a:ext cx="4412421" cy="677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Scheduler agent</a:t>
            </a:r>
            <a:endParaRPr lang="LID4096" sz="2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A777E4-9D1D-AB08-F0AB-A711A88D41EA}"/>
              </a:ext>
            </a:extLst>
          </p:cNvPr>
          <p:cNvSpPr/>
          <p:nvPr/>
        </p:nvSpPr>
        <p:spPr>
          <a:xfrm>
            <a:off x="6628111" y="910613"/>
            <a:ext cx="4412421" cy="12060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Split complex tasks in sub-tasks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Distribute tasks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ADAB35-BBF4-5B32-DA9E-F27F1818FC32}"/>
              </a:ext>
            </a:extLst>
          </p:cNvPr>
          <p:cNvSpPr/>
          <p:nvPr/>
        </p:nvSpPr>
        <p:spPr>
          <a:xfrm>
            <a:off x="10761134" y="2870198"/>
            <a:ext cx="1308649" cy="67733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Printer</a:t>
            </a:r>
            <a:endParaRPr lang="LID4096" sz="2400" dirty="0"/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208E8E52-0317-A81B-6F5B-2B2C742D04CE}"/>
              </a:ext>
            </a:extLst>
          </p:cNvPr>
          <p:cNvCxnSpPr>
            <a:cxnSpLocks/>
            <a:endCxn id="5" idx="0"/>
          </p:cNvCxnSpPr>
          <p:nvPr/>
        </p:nvCxnSpPr>
        <p:spPr>
          <a:xfrm rot="10800000" flipV="1">
            <a:off x="1879600" y="2116667"/>
            <a:ext cx="6954722" cy="753534"/>
          </a:xfrm>
          <a:prstGeom prst="curvedConnector2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7F6794F9-D861-4C86-4EEB-528E48BE1D9A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8834321" y="2116667"/>
            <a:ext cx="2581138" cy="753531"/>
          </a:xfrm>
          <a:prstGeom prst="curvedConnector2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Curved 15">
            <a:extLst>
              <a:ext uri="{FF2B5EF4-FFF2-40B4-BE49-F238E27FC236}">
                <a16:creationId xmlns:a16="http://schemas.microsoft.com/office/drawing/2014/main" id="{A6FBE0EC-741F-EF5A-5ED9-095DCAE6ADA2}"/>
              </a:ext>
            </a:extLst>
          </p:cNvPr>
          <p:cNvCxnSpPr>
            <a:cxnSpLocks/>
            <a:stCxn id="12" idx="2"/>
            <a:endCxn id="9" idx="0"/>
          </p:cNvCxnSpPr>
          <p:nvPr/>
        </p:nvCxnSpPr>
        <p:spPr>
          <a:xfrm rot="16200000" flipH="1">
            <a:off x="8574225" y="2376764"/>
            <a:ext cx="753531" cy="233336"/>
          </a:xfrm>
          <a:prstGeom prst="curved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9645C5D2-D83A-C206-3E3A-6A5BEDEF45FA}"/>
              </a:ext>
            </a:extLst>
          </p:cNvPr>
          <p:cNvCxnSpPr>
            <a:cxnSpLocks/>
            <a:endCxn id="7" idx="0"/>
          </p:cNvCxnSpPr>
          <p:nvPr/>
        </p:nvCxnSpPr>
        <p:spPr>
          <a:xfrm rot="10800000" flipV="1">
            <a:off x="5591882" y="2116667"/>
            <a:ext cx="3242440" cy="753532"/>
          </a:xfrm>
          <a:prstGeom prst="curvedConnector2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1AEFEA06-8F0A-80C9-E406-AA86760089C2}"/>
              </a:ext>
            </a:extLst>
          </p:cNvPr>
          <p:cNvCxnSpPr>
            <a:cxnSpLocks/>
            <a:stCxn id="6" idx="2"/>
            <a:endCxn id="4" idx="1"/>
          </p:cNvCxnSpPr>
          <p:nvPr/>
        </p:nvCxnSpPr>
        <p:spPr>
          <a:xfrm rot="5400000">
            <a:off x="1574801" y="4656667"/>
            <a:ext cx="609598" cy="12700"/>
          </a:xfrm>
          <a:prstGeom prst="curved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5AC9A18F-90F1-405E-3A13-5AD40D36BFE6}"/>
              </a:ext>
            </a:extLst>
          </p:cNvPr>
          <p:cNvSpPr/>
          <p:nvPr/>
        </p:nvSpPr>
        <p:spPr>
          <a:xfrm>
            <a:off x="10761134" y="4961467"/>
            <a:ext cx="1308650" cy="838200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Manuscript</a:t>
            </a:r>
            <a:endParaRPr lang="LID4096" dirty="0"/>
          </a:p>
        </p:txBody>
      </p:sp>
      <p:cxnSp>
        <p:nvCxnSpPr>
          <p:cNvPr id="30" name="Connector: Curved 29">
            <a:extLst>
              <a:ext uri="{FF2B5EF4-FFF2-40B4-BE49-F238E27FC236}">
                <a16:creationId xmlns:a16="http://schemas.microsoft.com/office/drawing/2014/main" id="{D6A9E104-C80F-3314-0A51-93F4CF8B3BC8}"/>
              </a:ext>
            </a:extLst>
          </p:cNvPr>
          <p:cNvCxnSpPr>
            <a:cxnSpLocks/>
            <a:stCxn id="13" idx="2"/>
            <a:endCxn id="26" idx="0"/>
          </p:cNvCxnSpPr>
          <p:nvPr/>
        </p:nvCxnSpPr>
        <p:spPr>
          <a:xfrm rot="5400000">
            <a:off x="10708491" y="4254499"/>
            <a:ext cx="1413936" cy="12700"/>
          </a:xfrm>
          <a:prstGeom prst="curved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44747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2BD9B-7AB1-1202-C509-11F1D4E0F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982C9-73BA-4CDB-AA56-21AEFBF93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73C9F-4CD5-5B54-CB2E-A4DAF85D3D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1FD0C0-306D-C38F-20E3-53268B6069DC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05F42F6-792D-ABF6-A5E9-F5047D23BC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922" y="1647620"/>
            <a:ext cx="3337883" cy="1798334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B40243-44E6-F243-66B9-E752A6CD55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038" y="1167709"/>
            <a:ext cx="3693350" cy="1798334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AF559B3-EFDE-2C6B-1B6E-7377FF0BF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400" y="3246531"/>
            <a:ext cx="3745456" cy="1993310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1E944E-BC8B-E4D0-65B7-6F9AAC2B87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7685" y="3164236"/>
            <a:ext cx="3359814" cy="2758907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3335E2-CA1B-F7E2-10C4-704AB14FD0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4568" y="3689878"/>
            <a:ext cx="3773405" cy="1993310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63973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9A2DD-70F1-FE82-C30F-B947EE4D0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2C244-45E4-C5D3-AE50-DDF943E7A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EF6B3-9BDE-EBE9-B225-AB169457C1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A818AD-9809-92E2-3205-F5BF4C050473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3F1FDA-4275-43A5-56A4-90DA60B7A2A9}"/>
              </a:ext>
            </a:extLst>
          </p:cNvPr>
          <p:cNvSpPr/>
          <p:nvPr/>
        </p:nvSpPr>
        <p:spPr>
          <a:xfrm>
            <a:off x="304801" y="2870201"/>
            <a:ext cx="3149598" cy="67733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Research assistant</a:t>
            </a:r>
            <a:endParaRPr lang="LID4096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DA957E-74E6-5EFE-89AA-90B899855DEB}"/>
              </a:ext>
            </a:extLst>
          </p:cNvPr>
          <p:cNvSpPr/>
          <p:nvPr/>
        </p:nvSpPr>
        <p:spPr>
          <a:xfrm>
            <a:off x="304800" y="3547535"/>
            <a:ext cx="3149599" cy="8043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</a:t>
            </a:r>
            <a:r>
              <a:rPr lang="en-GB" sz="2400" dirty="0" err="1"/>
              <a:t>arxiv</a:t>
            </a:r>
            <a:r>
              <a:rPr lang="en-GB" sz="2400" dirty="0"/>
              <a:t> abstracts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85DFAC-7A41-507D-0A6D-78AF30ED9A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6790"/>
          <a:stretch/>
        </p:blipFill>
        <p:spPr>
          <a:xfrm>
            <a:off x="3635698" y="4224433"/>
            <a:ext cx="8412367" cy="12893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99E327-BA31-20EA-ED39-9808B8361C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6393" b="372"/>
          <a:stretch/>
        </p:blipFill>
        <p:spPr>
          <a:xfrm>
            <a:off x="3644166" y="2103398"/>
            <a:ext cx="8412367" cy="1846303"/>
          </a:xfrm>
          <a:prstGeom prst="rect">
            <a:avLst/>
          </a:prstGeom>
        </p:spPr>
      </p:pic>
      <p:sp>
        <p:nvSpPr>
          <p:cNvPr id="6" name="Arrow: Down 5">
            <a:extLst>
              <a:ext uri="{FF2B5EF4-FFF2-40B4-BE49-F238E27FC236}">
                <a16:creationId xmlns:a16="http://schemas.microsoft.com/office/drawing/2014/main" id="{AF307D1F-E05C-7834-83F6-B208BF7F8AD5}"/>
              </a:ext>
            </a:extLst>
          </p:cNvPr>
          <p:cNvSpPr/>
          <p:nvPr/>
        </p:nvSpPr>
        <p:spPr>
          <a:xfrm>
            <a:off x="5350933" y="3234267"/>
            <a:ext cx="287867" cy="122766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781B927E-B873-4137-DFD4-B536EF22DC63}"/>
              </a:ext>
            </a:extLst>
          </p:cNvPr>
          <p:cNvSpPr/>
          <p:nvPr/>
        </p:nvSpPr>
        <p:spPr>
          <a:xfrm>
            <a:off x="9567333" y="789165"/>
            <a:ext cx="2302934" cy="1176867"/>
          </a:xfrm>
          <a:prstGeom prst="wedgeRectCallout">
            <a:avLst>
              <a:gd name="adj1" fmla="val -58167"/>
              <a:gd name="adj2" fmla="val 91009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Scheduler needs this information to decide about which agent can do which tasks</a:t>
            </a:r>
            <a:endParaRPr lang="LID4096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669EC3C8-EE4D-32E7-F38D-65A7C01179CD}"/>
              </a:ext>
            </a:extLst>
          </p:cNvPr>
          <p:cNvSpPr/>
          <p:nvPr/>
        </p:nvSpPr>
        <p:spPr>
          <a:xfrm>
            <a:off x="6849439" y="4979482"/>
            <a:ext cx="2717894" cy="923618"/>
          </a:xfrm>
          <a:prstGeom prst="wedgeRectCallout">
            <a:avLst>
              <a:gd name="adj1" fmla="val -55675"/>
              <a:gd name="adj2" fmla="val -17879"/>
            </a:avLst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The </a:t>
            </a:r>
            <a:r>
              <a:rPr lang="en-GB" dirty="0" err="1"/>
              <a:t>smolagents</a:t>
            </a:r>
            <a:r>
              <a:rPr lang="en-GB" dirty="0"/>
              <a:t> framework needs this information to set parameters accordingly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99391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F0A30-E9C9-D990-5814-A2CF3EC17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5C784-F564-41F9-E2F9-48F7954715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9984CB-B2B3-E991-FFB7-2C477E104C76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E6F277-B57E-2CA0-B096-8B6B60BF8429}"/>
              </a:ext>
            </a:extLst>
          </p:cNvPr>
          <p:cNvSpPr/>
          <p:nvPr/>
        </p:nvSpPr>
        <p:spPr>
          <a:xfrm>
            <a:off x="379463" y="2954865"/>
            <a:ext cx="3328938" cy="67733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Science writer</a:t>
            </a:r>
            <a:endParaRPr lang="LID4096" sz="24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2D54E2-5910-CCAB-23FA-C9D5F025A5F2}"/>
              </a:ext>
            </a:extLst>
          </p:cNvPr>
          <p:cNvSpPr/>
          <p:nvPr/>
        </p:nvSpPr>
        <p:spPr>
          <a:xfrm>
            <a:off x="379463" y="3632197"/>
            <a:ext cx="3328938" cy="11260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Write papers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Incorporate feedback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4D11428-0EED-E36E-2E5F-8ADA4608C6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6790"/>
          <a:stretch/>
        </p:blipFill>
        <p:spPr>
          <a:xfrm>
            <a:off x="3896511" y="1109606"/>
            <a:ext cx="6009490" cy="14115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F0865A-DA8B-6210-871F-4CA8FFB4AD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3847" b="36"/>
          <a:stretch/>
        </p:blipFill>
        <p:spPr>
          <a:xfrm>
            <a:off x="3896511" y="2634888"/>
            <a:ext cx="6009490" cy="34126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FC1E58E-616D-66FB-83B8-08141C88BF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91"/>
          <a:stretch/>
        </p:blipFill>
        <p:spPr>
          <a:xfrm>
            <a:off x="6265333" y="3124222"/>
            <a:ext cx="5779196" cy="14162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239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205DB-ADD4-2ED9-120E-24E1C6A0E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D0DCF-3E7C-89D5-F707-6C9840130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A69EE-4C94-BEA2-FF71-31305BB83A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E6F3D1-DE8B-432C-0476-2DFAE317BF11}"/>
              </a:ext>
            </a:extLst>
          </p:cNvPr>
          <p:cNvSpPr/>
          <p:nvPr/>
        </p:nvSpPr>
        <p:spPr>
          <a:xfrm>
            <a:off x="363364" y="3198282"/>
            <a:ext cx="2676587" cy="677333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Reviewer</a:t>
            </a:r>
            <a:endParaRPr lang="LID4096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63F3B1-5DCA-D40E-411A-F24FA9CB4D92}"/>
              </a:ext>
            </a:extLst>
          </p:cNvPr>
          <p:cNvSpPr/>
          <p:nvPr/>
        </p:nvSpPr>
        <p:spPr>
          <a:xfrm>
            <a:off x="363364" y="3875615"/>
            <a:ext cx="2676587" cy="112606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Read text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Provide feedback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94F9E2-B091-B8B9-15B0-8F228F674F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9102"/>
          <a:stretch/>
        </p:blipFill>
        <p:spPr>
          <a:xfrm>
            <a:off x="3941620" y="1284625"/>
            <a:ext cx="8163919" cy="11554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5EC4AAA-FB38-1FFF-7CA2-4F35FA52EE70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7B843-9133-0358-3B81-EAFD691695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6376" b="-347"/>
          <a:stretch/>
        </p:blipFill>
        <p:spPr>
          <a:xfrm>
            <a:off x="3941620" y="2494916"/>
            <a:ext cx="8163919" cy="35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95597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945F9-1F59-10F2-509D-F1A0CE2EB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66D28-BC62-69ED-AEC7-C0B1A3C70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B77AF-1947-1AF0-9A1E-E32B21F1B5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7" y="1184015"/>
            <a:ext cx="2832834" cy="4550036"/>
          </a:xfrm>
        </p:spPr>
        <p:txBody>
          <a:bodyPr/>
          <a:lstStyle/>
          <a:p>
            <a:r>
              <a:rPr lang="en-GB" dirty="0"/>
              <a:t>Task: Read 5 </a:t>
            </a:r>
            <a:r>
              <a:rPr lang="en-GB" dirty="0" err="1"/>
              <a:t>arxiv</a:t>
            </a:r>
            <a:r>
              <a:rPr lang="en-GB" dirty="0"/>
              <a:t> papers and write a review about them</a:t>
            </a:r>
            <a:endParaRPr lang="LID4096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C272F0-7F19-B18E-F17E-7CC50B0DAF81}"/>
              </a:ext>
            </a:extLst>
          </p:cNvPr>
          <p:cNvSpPr txBox="1"/>
          <p:nvPr/>
        </p:nvSpPr>
        <p:spPr>
          <a:xfrm>
            <a:off x="3376277" y="6163099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/>
              <a:t>https://scads.github.io/generative-ai-notebooks/66_arxiv_agent/multiagent_write_review.html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0BD299-E6CD-3FB6-3CE6-E971AE8AB0A2}"/>
              </a:ext>
            </a:extLst>
          </p:cNvPr>
          <p:cNvSpPr/>
          <p:nvPr/>
        </p:nvSpPr>
        <p:spPr>
          <a:xfrm>
            <a:off x="159578" y="3018815"/>
            <a:ext cx="3216700" cy="6773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Scheduler agent</a:t>
            </a:r>
            <a:endParaRPr lang="LID4096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21CF35-49A3-9C2E-48B9-8D4483C2BD72}"/>
              </a:ext>
            </a:extLst>
          </p:cNvPr>
          <p:cNvSpPr/>
          <p:nvPr/>
        </p:nvSpPr>
        <p:spPr>
          <a:xfrm>
            <a:off x="159578" y="3696147"/>
            <a:ext cx="3216700" cy="16293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/>
              <a:t>Can: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Split complex tasks in sub-tasks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Distribute tasks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3CB664-9A5D-BECC-6816-1171D592F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0" y="1113767"/>
            <a:ext cx="6615051" cy="492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64934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9249B-7BD1-7B30-1BF6-2506DC2FB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B75B60-1E5B-6DEA-735E-9E8F06C40E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1200" y="1184015"/>
            <a:ext cx="10809267" cy="517785"/>
          </a:xfrm>
        </p:spPr>
        <p:txBody>
          <a:bodyPr/>
          <a:lstStyle/>
          <a:p>
            <a:r>
              <a:rPr lang="en-GB" dirty="0"/>
              <a:t>Log</a:t>
            </a:r>
            <a:endParaRPr lang="LID4096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F9785B-EDA9-FB09-F647-DB81A584EC0E}"/>
              </a:ext>
            </a:extLst>
          </p:cNvPr>
          <p:cNvSpPr txBox="1"/>
          <p:nvPr/>
        </p:nvSpPr>
        <p:spPr>
          <a:xfrm>
            <a:off x="3255433" y="6134686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https://scads.github.io/generative-ai-notebooks/66_arxiv_agent/multiagent_write_review.html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9859BE2-689F-3D9F-A9A8-915BF1708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161" y="1119921"/>
            <a:ext cx="9316072" cy="494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0727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8AF13-3A5E-F4C0-A3BE-B1E30C3D8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C3D48-CEBF-88DC-E225-8055BF8EAB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Summarizing </a:t>
            </a:r>
            <a:r>
              <a:rPr lang="en-GB" dirty="0" err="1"/>
              <a:t>Arxiv</a:t>
            </a:r>
            <a:r>
              <a:rPr lang="en-GB" dirty="0"/>
              <a:t>-Papers</a:t>
            </a:r>
            <a:endParaRPr lang="LID4096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D9BB82-1DA9-74C9-C3DA-9FCF8FB1FF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17785"/>
          </a:xfrm>
        </p:spPr>
        <p:txBody>
          <a:bodyPr/>
          <a:lstStyle/>
          <a:p>
            <a:r>
              <a:rPr lang="en-GB" dirty="0"/>
              <a:t>Output</a:t>
            </a:r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3F0CDD-686B-6D0C-E6F6-320B9CC12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076" y="1184015"/>
            <a:ext cx="8497157" cy="4802320"/>
          </a:xfrm>
          <a:prstGeom prst="rect">
            <a:avLst/>
          </a:prstGeom>
          <a:ln>
            <a:solidFill>
              <a:srgbClr val="2323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9F7B05F-5D52-5094-A48C-9756CCB22792}"/>
              </a:ext>
            </a:extLst>
          </p:cNvPr>
          <p:cNvSpPr txBox="1"/>
          <p:nvPr/>
        </p:nvSpPr>
        <p:spPr>
          <a:xfrm>
            <a:off x="3255433" y="6134686"/>
            <a:ext cx="7797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https://scads.github.io/generative-ai-notebooks/66_arxiv_agent/multiagent_write_review.html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42362178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D71125-56D6-5593-7C60-C712EAF9E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908041"/>
            <a:ext cx="7287152" cy="32856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5AE728-1E4C-DF1E-BA58-6F99713B524D}"/>
              </a:ext>
            </a:extLst>
          </p:cNvPr>
          <p:cNvCxnSpPr>
            <a:cxnSpLocks/>
          </p:cNvCxnSpPr>
          <p:nvPr/>
        </p:nvCxnSpPr>
        <p:spPr>
          <a:xfrm>
            <a:off x="4887343" y="1744364"/>
            <a:ext cx="158501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FE34D6-37E1-470C-BC1C-3073A2A02248}"/>
              </a:ext>
            </a:extLst>
          </p:cNvPr>
          <p:cNvCxnSpPr>
            <a:cxnSpLocks/>
          </p:cNvCxnSpPr>
          <p:nvPr/>
        </p:nvCxnSpPr>
        <p:spPr>
          <a:xfrm>
            <a:off x="5095402" y="3566538"/>
            <a:ext cx="310239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9931BBC-D41F-D7CB-5133-C500AA1018E3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360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680C3-8B62-2C9D-53FC-90BC60EFF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Solving the same task with long-context prompting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B51F0-33E5-C0C5-E652-2BCEBAD305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43185"/>
          </a:xfrm>
        </p:spPr>
        <p:txBody>
          <a:bodyPr>
            <a:normAutofit/>
          </a:bodyPr>
          <a:lstStyle/>
          <a:p>
            <a:r>
              <a:rPr lang="en-GB" dirty="0"/>
              <a:t>Also possible; less flexible</a:t>
            </a:r>
            <a:endParaRPr lang="LID4096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38E47E-1C91-0460-0614-43F917C53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00" y="1625600"/>
            <a:ext cx="11895799" cy="41161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F9279B-2B0B-7D52-EDF7-268B26D336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63" t="3762" r="1571" b="3001"/>
          <a:stretch/>
        </p:blipFill>
        <p:spPr>
          <a:xfrm>
            <a:off x="5545666" y="1996295"/>
            <a:ext cx="4076766" cy="183832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129FB880-6E34-36B2-E775-72D7EF4D0C09}"/>
              </a:ext>
            </a:extLst>
          </p:cNvPr>
          <p:cNvSpPr/>
          <p:nvPr/>
        </p:nvSpPr>
        <p:spPr>
          <a:xfrm rot="10800000">
            <a:off x="1634067" y="2878667"/>
            <a:ext cx="3733800" cy="21166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35200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39B39-86FB-5772-0767-64C65A6D4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Solving the same task with long-context prompting</a:t>
            </a:r>
            <a:endParaRPr lang="LID4096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A7BBC-6111-EB53-9BB1-8725A09E30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92385"/>
          </a:xfrm>
        </p:spPr>
        <p:txBody>
          <a:bodyPr/>
          <a:lstStyle/>
          <a:p>
            <a:r>
              <a:rPr lang="en-GB" dirty="0"/>
              <a:t>Output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4F349D-207B-06BE-C53A-6C86893B9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586" y="1184015"/>
            <a:ext cx="8261081" cy="471773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773305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ED38-351E-A9E0-07AA-936D7CA7C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Agentic workflows vs. [long-context] prompting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5E28BD-D78E-4EE2-0DD8-F474245DCC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459871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If agents had a success-rate of 99%, and we chain 5 agents in a workflow, our workflow’s success rate: 0.99</a:t>
            </a:r>
            <a:r>
              <a:rPr lang="en-GB" baseline="30000" dirty="0"/>
              <a:t>5</a:t>
            </a:r>
            <a:r>
              <a:rPr lang="en-GB" dirty="0"/>
              <a:t> = </a:t>
            </a:r>
            <a:r>
              <a:rPr lang="en-GB" dirty="0">
                <a:solidFill>
                  <a:srgbClr val="00B050"/>
                </a:solidFill>
              </a:rPr>
              <a:t>95%</a:t>
            </a:r>
          </a:p>
          <a:p>
            <a:pPr lvl="1"/>
            <a:r>
              <a:rPr lang="en-GB" dirty="0">
                <a:solidFill>
                  <a:srgbClr val="4BAC29"/>
                </a:solidFill>
              </a:rPr>
              <a:t>Commercial models </a:t>
            </a:r>
            <a:r>
              <a:rPr lang="en-GB" dirty="0">
                <a:solidFill>
                  <a:schemeClr val="tx1"/>
                </a:solidFill>
              </a:rPr>
              <a:t>may actually have a success-rate of 99% when calling a function.</a:t>
            </a:r>
          </a:p>
          <a:p>
            <a:pPr lvl="1"/>
            <a:r>
              <a:rPr lang="en-GB" dirty="0">
                <a:solidFill>
                  <a:schemeClr val="accent4">
                    <a:lumMod val="75000"/>
                  </a:schemeClr>
                </a:solidFill>
              </a:rPr>
              <a:t>Open weight models may not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r>
              <a:rPr lang="en-GB" dirty="0"/>
              <a:t>If agents had a success-rate of 90%, and we chain 5 agents in a workflow, our workflow’s success rate: 0.9</a:t>
            </a:r>
            <a:r>
              <a:rPr lang="en-GB" baseline="30000" dirty="0"/>
              <a:t>5</a:t>
            </a:r>
            <a:r>
              <a:rPr lang="en-GB" dirty="0"/>
              <a:t> = </a:t>
            </a:r>
            <a:r>
              <a:rPr lang="en-GB" dirty="0">
                <a:solidFill>
                  <a:srgbClr val="FF0000"/>
                </a:solidFill>
              </a:rPr>
              <a:t>59%</a:t>
            </a:r>
          </a:p>
          <a:p>
            <a:r>
              <a:rPr lang="en-GB" dirty="0"/>
              <a:t>If agents had a success-rate of 50%, and we chain 5 agents in a workflow, our workflow’s success rate: 0.5</a:t>
            </a:r>
            <a:r>
              <a:rPr lang="en-GB" baseline="30000" dirty="0"/>
              <a:t>5</a:t>
            </a:r>
            <a:r>
              <a:rPr lang="en-GB" dirty="0"/>
              <a:t> = </a:t>
            </a:r>
            <a:r>
              <a:rPr lang="en-GB" dirty="0">
                <a:solidFill>
                  <a:srgbClr val="FF0000"/>
                </a:solidFill>
              </a:rPr>
              <a:t>3%</a:t>
            </a:r>
          </a:p>
          <a:p>
            <a:r>
              <a:rPr lang="en-GB" dirty="0"/>
              <a:t>Many frameworks solve this problem by calling functions in loops and checking results, e.g. for consistency -&gt; </a:t>
            </a:r>
            <a:r>
              <a:rPr lang="en-GB" dirty="0">
                <a:solidFill>
                  <a:srgbClr val="FF0000"/>
                </a:solidFill>
              </a:rPr>
              <a:t>high costs!</a:t>
            </a:r>
          </a:p>
        </p:txBody>
      </p:sp>
    </p:spTree>
    <p:extLst>
      <p:ext uri="{BB962C8B-B14F-4D97-AF65-F5344CB8AC3E}">
        <p14:creationId xmlns:p14="http://schemas.microsoft.com/office/powerpoint/2010/main" val="373404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E0788-6705-9C06-3855-A54CD0016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Example: Customer support</a:t>
            </a:r>
            <a:endParaRPr lang="LID4096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3F93E94-8EE5-00B8-53F0-2BF3E24A941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6250485" y="1429548"/>
            <a:ext cx="5858053" cy="4549775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EE69C6-1922-B758-3A72-D366AEBBA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49" y="2068669"/>
            <a:ext cx="6118736" cy="28758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4F322B0-783B-3885-24EC-AB08D4F3BB02}"/>
              </a:ext>
            </a:extLst>
          </p:cNvPr>
          <p:cNvSpPr txBox="1"/>
          <p:nvPr/>
        </p:nvSpPr>
        <p:spPr>
          <a:xfrm>
            <a:off x="3128433" y="6249112"/>
            <a:ext cx="7797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https://github.com/haesleinhuepf/stackview/issues/79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08716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699C04F-0283-C3F9-433D-306E1AF5AA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FC54-7F5A-D516-3920-325D463B4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18CB5-89FE-DB97-26BF-30455ECE19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26252"/>
          </a:xfrm>
        </p:spPr>
        <p:txBody>
          <a:bodyPr/>
          <a:lstStyle/>
          <a:p>
            <a:r>
              <a:rPr lang="en-GB" dirty="0"/>
              <a:t>Under the hood: Long-context prompting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D0518E-B988-7953-A5D3-C9EF539705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4507"/>
          <a:stretch/>
        </p:blipFill>
        <p:spPr>
          <a:xfrm>
            <a:off x="93133" y="1611598"/>
            <a:ext cx="10343260" cy="25116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ABF8A4-5A77-DC25-C11B-1AC529C9D0E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1906" b="-670"/>
          <a:stretch/>
        </p:blipFill>
        <p:spPr>
          <a:xfrm>
            <a:off x="93133" y="4402667"/>
            <a:ext cx="10343264" cy="1035975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3426CD4-14C5-4533-5B14-19B31CFD2824}"/>
              </a:ext>
            </a:extLst>
          </p:cNvPr>
          <p:cNvCxnSpPr/>
          <p:nvPr/>
        </p:nvCxnSpPr>
        <p:spPr>
          <a:xfrm>
            <a:off x="1667933" y="5438642"/>
            <a:ext cx="451273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23678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DECF8-718C-B749-C68C-1D7AD70F3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48A94-E29A-DF34-0A38-8C54F4771B7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50FD0A-8244-70B8-E2CE-913BAA50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55" y="1595411"/>
            <a:ext cx="5790822" cy="24987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564A48-F458-1B54-22D6-1DCF1BE58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1" y="3093700"/>
            <a:ext cx="6959600" cy="28853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1D8DB0-43A3-9D01-72D6-B64F1C1C4BF2}"/>
              </a:ext>
            </a:extLst>
          </p:cNvPr>
          <p:cNvSpPr txBox="1"/>
          <p:nvPr/>
        </p:nvSpPr>
        <p:spPr>
          <a:xfrm>
            <a:off x="3256865" y="6267731"/>
            <a:ext cx="7797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https://github.com/haesleinhuepf/stackview/issues/80</a:t>
            </a:r>
            <a:r>
              <a:rPr lang="en-GB" dirty="0"/>
              <a:t> </a:t>
            </a:r>
            <a:endParaRPr lang="LID4096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545303-E911-9FC7-6DED-7C532A56FAEB}"/>
              </a:ext>
            </a:extLst>
          </p:cNvPr>
          <p:cNvCxnSpPr>
            <a:cxnSpLocks/>
          </p:cNvCxnSpPr>
          <p:nvPr/>
        </p:nvCxnSpPr>
        <p:spPr>
          <a:xfrm>
            <a:off x="8009467" y="5184642"/>
            <a:ext cx="410652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93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DCE4D-357C-2F85-18B7-AC40D3AD1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Agents: Customer support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8DBFE-1F60-59E1-D116-E492FDEFD5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5566" y="1184015"/>
            <a:ext cx="10644901" cy="526252"/>
          </a:xfrm>
        </p:spPr>
        <p:txBody>
          <a:bodyPr/>
          <a:lstStyle/>
          <a:p>
            <a:r>
              <a:rPr lang="en-GB" dirty="0"/>
              <a:t>Under the hood: Long-context prompting</a:t>
            </a:r>
            <a:endParaRPr lang="LID4096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B0D32D-84A9-2151-FF90-D9A9A8CC61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4507"/>
          <a:stretch/>
        </p:blipFill>
        <p:spPr>
          <a:xfrm>
            <a:off x="93133" y="1611598"/>
            <a:ext cx="10343260" cy="25116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18F8F6-A21C-50A1-6188-D936AFDC3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19601"/>
            <a:ext cx="10343260" cy="12749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AC605FC-259C-9BB4-7940-DA414B59DEBC}"/>
              </a:ext>
            </a:extLst>
          </p:cNvPr>
          <p:cNvCxnSpPr>
            <a:cxnSpLocks/>
          </p:cNvCxnSpPr>
          <p:nvPr/>
        </p:nvCxnSpPr>
        <p:spPr>
          <a:xfrm>
            <a:off x="1744133" y="5497909"/>
            <a:ext cx="691745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8418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85256-0A15-7E28-2EC3-9BA9BF7C1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2268D-F453-1207-C539-15A8B4CEB5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511800" y="1336415"/>
            <a:ext cx="3242733" cy="45500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Pros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2400" dirty="0"/>
              <a:t>Simple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2400" dirty="0"/>
              <a:t>Supports big data </a:t>
            </a:r>
            <a:br>
              <a:rPr lang="en-GB" sz="2400" dirty="0"/>
            </a:br>
            <a:r>
              <a:rPr lang="en-GB" sz="2400" dirty="0"/>
              <a:t>(many, long documents)</a:t>
            </a:r>
          </a:p>
          <a:p>
            <a:pPr marL="0" indent="0">
              <a:buNone/>
            </a:pPr>
            <a:endParaRPr lang="en-GB" sz="1000" dirty="0"/>
          </a:p>
          <a:p>
            <a:pPr marL="0" indent="0">
              <a:buNone/>
            </a:pPr>
            <a:r>
              <a:rPr lang="en-GB" sz="2400" dirty="0"/>
              <a:t>Flexible / versatile</a:t>
            </a:r>
          </a:p>
          <a:p>
            <a:pPr marL="0" indent="0">
              <a:buNone/>
            </a:pPr>
            <a:endParaRPr lang="en-GB" sz="1050" dirty="0"/>
          </a:p>
          <a:p>
            <a:pPr marL="0" indent="0">
              <a:buNone/>
            </a:pPr>
            <a:endParaRPr lang="en-GB" sz="1100" dirty="0"/>
          </a:p>
          <a:p>
            <a:pPr marL="0" indent="0">
              <a:buNone/>
            </a:pPr>
            <a:r>
              <a:rPr lang="en-GB" sz="2400" dirty="0"/>
              <a:t>Most flexible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D7D0EEF-9F07-7088-2494-DE05DC5CC751}"/>
              </a:ext>
            </a:extLst>
          </p:cNvPr>
          <p:cNvSpPr txBox="1">
            <a:spLocks/>
          </p:cNvSpPr>
          <p:nvPr/>
        </p:nvSpPr>
        <p:spPr>
          <a:xfrm>
            <a:off x="1027966" y="1336415"/>
            <a:ext cx="4670101" cy="45500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Prompt Engineering</a:t>
            </a:r>
          </a:p>
          <a:p>
            <a:pPr lvl="1"/>
            <a:r>
              <a:rPr lang="en-GB" dirty="0"/>
              <a:t>Long-context prompting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Reflexion / reflection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Retrieval-Augmented-Generation (RAG)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Function-calling</a:t>
            </a:r>
          </a:p>
          <a:p>
            <a:pPr lvl="1"/>
            <a:endParaRPr lang="en-GB" sz="2800" dirty="0"/>
          </a:p>
          <a:p>
            <a:pPr lvl="1"/>
            <a:r>
              <a:rPr lang="en-GB" dirty="0"/>
              <a:t>Agents</a:t>
            </a:r>
          </a:p>
          <a:p>
            <a:pPr lvl="1"/>
            <a:r>
              <a:rPr lang="en-GB" dirty="0"/>
              <a:t>Multi-agent workflows</a:t>
            </a:r>
            <a:endParaRPr lang="LID4096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D7F737-9BDD-F4F0-C426-DEC3B7A36421}"/>
              </a:ext>
            </a:extLst>
          </p:cNvPr>
          <p:cNvSpPr txBox="1">
            <a:spLocks/>
          </p:cNvSpPr>
          <p:nvPr/>
        </p:nvSpPr>
        <p:spPr>
          <a:xfrm>
            <a:off x="8983135" y="1336415"/>
            <a:ext cx="3242733" cy="45500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Cons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Expensive, slow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32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Often not good / depends on domain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05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Hard to debug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11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Even harder to debug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Most expensive</a:t>
            </a:r>
          </a:p>
        </p:txBody>
      </p:sp>
    </p:spTree>
    <p:extLst>
      <p:ext uri="{BB962C8B-B14F-4D97-AF65-F5344CB8AC3E}">
        <p14:creationId xmlns:p14="http://schemas.microsoft.com/office/powerpoint/2010/main" val="298641055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2BDB284B-876B-EF41-B780-30B88DFEE22A}"/>
              </a:ext>
            </a:extLst>
          </p:cNvPr>
          <p:cNvSpPr txBox="1"/>
          <p:nvPr/>
        </p:nvSpPr>
        <p:spPr>
          <a:xfrm>
            <a:off x="3453285" y="122589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71F6301-FF2F-1D49-8CFA-05396B073F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4" y="844514"/>
            <a:ext cx="3009900" cy="12256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07F4BE4-CBA1-C248-B08F-4CA8E5D3C2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9646920" y="3251200"/>
            <a:ext cx="2545080" cy="1309041"/>
          </a:xfrm>
          <a:prstGeom prst="rect">
            <a:avLst/>
          </a:prstGeom>
        </p:spPr>
      </p:pic>
      <p:sp>
        <p:nvSpPr>
          <p:cNvPr id="9" name="Textplatzhalter 2">
            <a:extLst>
              <a:ext uri="{FF2B5EF4-FFF2-40B4-BE49-F238E27FC236}">
                <a16:creationId xmlns:a16="http://schemas.microsoft.com/office/drawing/2014/main" id="{31221FD6-08D6-3F40-ACE8-C0B9BADE7F5D}"/>
              </a:ext>
            </a:extLst>
          </p:cNvPr>
          <p:cNvSpPr txBox="1">
            <a:spLocks/>
          </p:cNvSpPr>
          <p:nvPr/>
        </p:nvSpPr>
        <p:spPr>
          <a:xfrm>
            <a:off x="694374" y="2179304"/>
            <a:ext cx="8462326" cy="302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396000" indent="-324000" algn="l" defTabSz="914400" rtl="0" eaLnBrk="1" latinLnBrk="0" hangingPunct="1">
              <a:spcBef>
                <a:spcPts val="300"/>
              </a:spcBef>
              <a:buFont typeface="Open Sans" panose="020B0606030504020204" pitchFamily="34" charset="0"/>
              <a:buChar char="—"/>
              <a:defRPr sz="16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3pPr>
            <a:lvl4pPr marL="396000" indent="-216000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4pPr>
            <a:lvl5pPr marL="576000" indent="-179388" algn="l" defTabSz="914400" rtl="0" eaLnBrk="1" latinLnBrk="0" hangingPunct="1">
              <a:spcBef>
                <a:spcPts val="300"/>
              </a:spcBef>
              <a:buFont typeface="Symbol" panose="05050102010706020507" pitchFamily="18" charset="2"/>
              <a:buChar char="-"/>
              <a:defRPr sz="1400" kern="1200" baseline="0">
                <a:solidFill>
                  <a:schemeClr val="tx2"/>
                </a:solidFill>
                <a:latin typeface="Open Sans" panose="020B0606030504020204" pitchFamily="34" charset="0"/>
                <a:ea typeface="+mn-ea"/>
                <a:cs typeface="+mn-cs"/>
              </a:defRPr>
            </a:lvl5pPr>
            <a:lvl6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358775" indent="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406900" algn="l"/>
              </a:tabLst>
            </a:pP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CENTER FOR SCALABLE DATA ANALYTICS AND </a:t>
            </a:r>
            <a:b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100" dirty="0">
                <a:solidFill>
                  <a:schemeClr val="bg2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ARTIFICIAL INTELLIGENCE</a:t>
            </a:r>
          </a:p>
          <a:p>
            <a:endParaRPr lang="en-US" sz="2400" dirty="0">
              <a:solidFill>
                <a:schemeClr val="bg2">
                  <a:lumMod val="75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8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r>
              <a:rPr lang="en-US" sz="3600" b="1" dirty="0">
                <a:solidFill>
                  <a:srgbClr val="064569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Exercises</a:t>
            </a:r>
          </a:p>
          <a:p>
            <a:r>
              <a:rPr lang="en-US" sz="3200" dirty="0">
                <a:solidFill>
                  <a:srgbClr val="51B02F"/>
                </a:solidFill>
                <a:ea typeface="Open Sans ExtraBold" panose="020B0606030504020204" pitchFamily="34" charset="0"/>
                <a:cs typeface="Open Sans ExtraBold" panose="020B0606030504020204" pitchFamily="34" charset="0"/>
              </a:rPr>
              <a:t>Robert Haase</a:t>
            </a:r>
            <a:endParaRPr lang="en-US" sz="3200" dirty="0">
              <a:solidFill>
                <a:srgbClr val="064569"/>
              </a:solidFill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6951598-1305-8841-8866-3EAAC7B214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063" y="4268141"/>
            <a:ext cx="604100" cy="90615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3C7B70E-714F-E34A-B234-65D2E4D625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163" y="4509561"/>
            <a:ext cx="1642275" cy="423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187E3B-5C76-E856-BE2C-38A7BD406DE2}"/>
              </a:ext>
            </a:extLst>
          </p:cNvPr>
          <p:cNvSpPr txBox="1"/>
          <p:nvPr/>
        </p:nvSpPr>
        <p:spPr>
          <a:xfrm>
            <a:off x="9767063" y="2974201"/>
            <a:ext cx="1730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Funded by</a:t>
            </a:r>
          </a:p>
        </p:txBody>
      </p:sp>
    </p:spTree>
    <p:extLst>
      <p:ext uri="{BB962C8B-B14F-4D97-AF65-F5344CB8AC3E}">
        <p14:creationId xmlns:p14="http://schemas.microsoft.com/office/powerpoint/2010/main" val="98605117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F5177-4BBF-D6D8-9EA6-3A69DF4A7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4400" dirty="0"/>
              <a:t>Exercise: Chat with documents (llama-index)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B7670-8D48-E73B-69CC-F21A1CF2F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386"/>
            <a:ext cx="11036300" cy="221161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Setup the Chat-App(s) for the HPC systems on your computer (or on </a:t>
            </a:r>
            <a:r>
              <a:rPr lang="en-US" dirty="0" err="1"/>
              <a:t>Jupyter</a:t>
            </a:r>
            <a:r>
              <a:rPr lang="en-US" dirty="0"/>
              <a:t> Hub)</a:t>
            </a:r>
          </a:p>
          <a:p>
            <a:r>
              <a:rPr lang="en-US" dirty="0"/>
              <a:t>Ask it out about HPC systems at TU Dresden.</a:t>
            </a:r>
          </a:p>
          <a:p>
            <a:r>
              <a:rPr lang="en-US" dirty="0"/>
              <a:t>Ask it out about how to make chocolate cookies.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F16BB5-5385-A026-8825-E3B1556F66A3}"/>
              </a:ext>
            </a:extLst>
          </p:cNvPr>
          <p:cNvSpPr txBox="1"/>
          <p:nvPr/>
        </p:nvSpPr>
        <p:spPr>
          <a:xfrm>
            <a:off x="3306233" y="6040365"/>
            <a:ext cx="5016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600" dirty="0">
                <a:hlinkClick r:id="rId2"/>
              </a:rPr>
              <a:t>https://scads.github.io/generative-ai-notebooks/63_chat_with_docs/hpc-compendium-prepare-data.html</a:t>
            </a:r>
            <a:r>
              <a:rPr lang="en-GB" sz="1600" dirty="0"/>
              <a:t> </a:t>
            </a:r>
            <a:endParaRPr lang="LID4096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45AA55-2FAE-804F-67E8-1D54F39B97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6872" b="34261"/>
          <a:stretch/>
        </p:blipFill>
        <p:spPr>
          <a:xfrm>
            <a:off x="146282" y="4580519"/>
            <a:ext cx="6980183" cy="14598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83B67C-B1EE-4CBF-0D2C-B4613E8B8B3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33" b="68727"/>
          <a:stretch/>
        </p:blipFill>
        <p:spPr>
          <a:xfrm>
            <a:off x="146282" y="2997405"/>
            <a:ext cx="6980183" cy="158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959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D12326-12DB-1037-2FF1-4D801DF85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617" y="908041"/>
            <a:ext cx="7287152" cy="3616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196AA5-B725-8610-2F97-BE22F227F73F}"/>
              </a:ext>
            </a:extLst>
          </p:cNvPr>
          <p:cNvCxnSpPr>
            <a:cxnSpLocks/>
          </p:cNvCxnSpPr>
          <p:nvPr/>
        </p:nvCxnSpPr>
        <p:spPr>
          <a:xfrm>
            <a:off x="4887343" y="1744364"/>
            <a:ext cx="172814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A038C35-28AE-20BB-2CE8-CD4B7A483954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094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F501B-BC3F-C863-BC85-59BA05B01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Exercise: Multi-agent systems (</a:t>
            </a:r>
            <a:r>
              <a:rPr lang="en-GB" sz="4400" dirty="0" err="1"/>
              <a:t>smolagents</a:t>
            </a:r>
            <a:r>
              <a:rPr lang="en-GB" sz="4400" dirty="0"/>
              <a:t>)</a:t>
            </a:r>
            <a:endParaRPr lang="LID4096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FDA1C-E23D-1AE9-E3F1-AD70666AA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Setup the multi-agent system on your computer.</a:t>
            </a:r>
          </a:p>
          <a:p>
            <a:r>
              <a:rPr lang="en-GB" dirty="0"/>
              <a:t>Ask it to write a summary about different papers, e.g.:</a:t>
            </a:r>
          </a:p>
          <a:p>
            <a:pPr lvl="1"/>
            <a:r>
              <a:rPr lang="en-US" dirty="0">
                <a:hlinkClick r:id="rId2"/>
              </a:rPr>
              <a:t>https://arxiv.org/abs/2407.18752</a:t>
            </a:r>
            <a:endParaRPr lang="en-GB" dirty="0"/>
          </a:p>
          <a:p>
            <a:pPr lvl="1"/>
            <a:r>
              <a:rPr lang="en-US" dirty="0">
                <a:hlinkClick r:id="rId3"/>
              </a:rPr>
              <a:t>https://arxiv.org/abs/2411.04920</a:t>
            </a:r>
          </a:p>
          <a:p>
            <a:pPr lvl="1"/>
            <a:r>
              <a:rPr lang="en-US" dirty="0">
                <a:hlinkClick r:id="rId3"/>
              </a:rPr>
              <a:t>https://arxiv.org/abs/2204.07547</a:t>
            </a:r>
            <a:endParaRPr lang="en-US" dirty="0"/>
          </a:p>
          <a:p>
            <a:r>
              <a:rPr lang="en-US" dirty="0"/>
              <a:t>Try to predict the topic of the review the agents will come up with.</a:t>
            </a:r>
          </a:p>
          <a:p>
            <a:pPr lvl="1"/>
            <a:endParaRPr lang="LID4096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F0873B-8C92-FA9E-8910-B881F5995B8D}"/>
              </a:ext>
            </a:extLst>
          </p:cNvPr>
          <p:cNvSpPr txBox="1"/>
          <p:nvPr/>
        </p:nvSpPr>
        <p:spPr>
          <a:xfrm>
            <a:off x="3365416" y="6023431"/>
            <a:ext cx="45492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https://scads.github.io/generative-ai-notebooks/66_arxiv_agent/multiagent_write_review.html</a:t>
            </a:r>
            <a:r>
              <a:rPr lang="en-GB" dirty="0"/>
              <a:t>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13597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ADDB3A-F417-232B-9971-3A05EA975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917" y="908041"/>
            <a:ext cx="7287152" cy="469310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31E5-E515-B253-10C1-0E911019F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900" dirty="0"/>
              <a:t>Prompt Engineering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5D087-ADF3-FCB6-70CB-3C194412C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Set context / assign role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u="sng" dirty="0"/>
              <a:t>Define output style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Give hints / conditions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tasks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data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B3E57C-CEB6-6827-2BA1-A613B54E833B}"/>
              </a:ext>
            </a:extLst>
          </p:cNvPr>
          <p:cNvCxnSpPr>
            <a:cxnSpLocks/>
          </p:cNvCxnSpPr>
          <p:nvPr/>
        </p:nvCxnSpPr>
        <p:spPr>
          <a:xfrm>
            <a:off x="5095402" y="4170837"/>
            <a:ext cx="3499958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2B6EF4C-81C8-66C6-5F06-7C5771AD2189}"/>
              </a:ext>
            </a:extLst>
          </p:cNvPr>
          <p:cNvCxnSpPr>
            <a:cxnSpLocks/>
          </p:cNvCxnSpPr>
          <p:nvPr/>
        </p:nvCxnSpPr>
        <p:spPr>
          <a:xfrm>
            <a:off x="7863840" y="4410702"/>
            <a:ext cx="280018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09FA0A1-DAB0-D21A-39BB-E32EF8001394}"/>
              </a:ext>
            </a:extLst>
          </p:cNvPr>
          <p:cNvSpPr txBox="1"/>
          <p:nvPr/>
        </p:nvSpPr>
        <p:spPr>
          <a:xfrm>
            <a:off x="3684693" y="6237326"/>
            <a:ext cx="4155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https://scads.github.io/prompt-engineering-tutorial-2023/01_prompts/03_prompt_engineering.html</a:t>
            </a:r>
            <a:r>
              <a:rPr lang="en-US" sz="1200" dirty="0"/>
              <a:t>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1D025C8-7D48-29CE-37B1-377EB1E2D799}"/>
              </a:ext>
            </a:extLst>
          </p:cNvPr>
          <p:cNvCxnSpPr>
            <a:cxnSpLocks/>
          </p:cNvCxnSpPr>
          <p:nvPr/>
        </p:nvCxnSpPr>
        <p:spPr>
          <a:xfrm>
            <a:off x="4896603" y="1922937"/>
            <a:ext cx="2164597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12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13913</TotalTime>
  <Words>3183</Words>
  <Application>Microsoft Office PowerPoint</Application>
  <PresentationFormat>Widescreen</PresentationFormat>
  <Paragraphs>561</Paragraphs>
  <Slides>80</Slides>
  <Notes>2</Notes>
  <HiddenSlides>7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90" baseType="lpstr">
      <vt:lpstr>Arial</vt:lpstr>
      <vt:lpstr>Barlow</vt:lpstr>
      <vt:lpstr>Calibri</vt:lpstr>
      <vt:lpstr>Calibri Light</vt:lpstr>
      <vt:lpstr>Courier New</vt:lpstr>
      <vt:lpstr>Open Sans</vt:lpstr>
      <vt:lpstr>Open Sans ExtraBold</vt:lpstr>
      <vt:lpstr>Symbol</vt:lpstr>
      <vt:lpstr>Wingdings</vt:lpstr>
      <vt:lpstr>1_Office Theme</vt:lpstr>
      <vt:lpstr>PowerPoint Presentation</vt:lpstr>
      <vt:lpstr>Agenda</vt:lpstr>
      <vt:lpstr>LLM inference</vt:lpstr>
      <vt:lpstr>Prompt Engineering</vt:lpstr>
      <vt:lpstr>Prompt Engineering</vt:lpstr>
      <vt:lpstr>Prompt Engineering</vt:lpstr>
      <vt:lpstr>Prompt Engineering</vt:lpstr>
      <vt:lpstr>Prompt Engineering</vt:lpstr>
      <vt:lpstr>Prompt Engineering</vt:lpstr>
      <vt:lpstr>Long-context prompting</vt:lpstr>
      <vt:lpstr>Long-context prompting</vt:lpstr>
      <vt:lpstr>Context length</vt:lpstr>
      <vt:lpstr>Context length</vt:lpstr>
      <vt:lpstr>Example: Scientific code writing</vt:lpstr>
      <vt:lpstr>Under the hood: long-context prompting</vt:lpstr>
      <vt:lpstr>Under the hood: long-context prompting</vt:lpstr>
      <vt:lpstr>Benchmarking plain LLMs vs. long-context prompting</vt:lpstr>
      <vt:lpstr>Prompt Engineering</vt:lpstr>
      <vt:lpstr>Reflexion / Reflection</vt:lpstr>
      <vt:lpstr>Reflection</vt:lpstr>
      <vt:lpstr>Reflection</vt:lpstr>
      <vt:lpstr>Retrieval Augmented Generation</vt:lpstr>
      <vt:lpstr>Retrieval Augmented Generation</vt:lpstr>
      <vt:lpstr>Query encoder: Text-embeddings</vt:lpstr>
      <vt:lpstr>Query encoder: Text-embeddings</vt:lpstr>
      <vt:lpstr>Quiz: Similarity in embedding space</vt:lpstr>
      <vt:lpstr>RAG from scratch</vt:lpstr>
      <vt:lpstr>RAG from scratch</vt:lpstr>
      <vt:lpstr>RAG from scratch</vt:lpstr>
      <vt:lpstr>RAG from scratch</vt:lpstr>
      <vt:lpstr>RAG from scratch</vt:lpstr>
      <vt:lpstr>Use RAG frameworks!</vt:lpstr>
      <vt:lpstr>Example: RAG/LLM-based HPC-expert</vt:lpstr>
      <vt:lpstr>Example: RAG/LLM-based HPC-expert</vt:lpstr>
      <vt:lpstr>Example: RAG/LLM-based HPC-expert</vt:lpstr>
      <vt:lpstr>Quiz: Why not long-context prompting?</vt:lpstr>
      <vt:lpstr>Retrieval augmented generation</vt:lpstr>
      <vt:lpstr>Function calling / “tool calling”</vt:lpstr>
      <vt:lpstr>Function calling / “tool calling”</vt:lpstr>
      <vt:lpstr>Example applications</vt:lpstr>
      <vt:lpstr>Example applications</vt:lpstr>
      <vt:lpstr>Example applications</vt:lpstr>
      <vt:lpstr>Function calling</vt:lpstr>
      <vt:lpstr>Function calling</vt:lpstr>
      <vt:lpstr>Function calling</vt:lpstr>
      <vt:lpstr>Function calling</vt:lpstr>
      <vt:lpstr>Function calling</vt:lpstr>
      <vt:lpstr>Smolagents Framework</vt:lpstr>
      <vt:lpstr>Smolagents Framework</vt:lpstr>
      <vt:lpstr>Use Frameworks!</vt:lpstr>
      <vt:lpstr>Function Calling using LangChain</vt:lpstr>
      <vt:lpstr>Function Calling using LangChain</vt:lpstr>
      <vt:lpstr>Function calling</vt:lpstr>
      <vt:lpstr>Function calling</vt:lpstr>
      <vt:lpstr>Function calling</vt:lpstr>
      <vt:lpstr>Agents </vt:lpstr>
      <vt:lpstr>Agents: Shopping assistant</vt:lpstr>
      <vt:lpstr>Agents: Customer support</vt:lpstr>
      <vt:lpstr>Agents: Customer support</vt:lpstr>
      <vt:lpstr>Agents: Customer support</vt:lpstr>
      <vt:lpstr>Limits of agents</vt:lpstr>
      <vt:lpstr>Multi-agent systems</vt:lpstr>
      <vt:lpstr>Example: Summarizing Arxiv-Papers</vt:lpstr>
      <vt:lpstr>Example: Summarizing Arxiv-Papers</vt:lpstr>
      <vt:lpstr>Example: Summarizing Arxiv-Papers</vt:lpstr>
      <vt:lpstr>Example: Summarizing Arxiv-Papers</vt:lpstr>
      <vt:lpstr>Example: Summarizing Arxiv-Papers</vt:lpstr>
      <vt:lpstr>Example: Summarizing Arxiv-Papers</vt:lpstr>
      <vt:lpstr>Example: Summarizing Arxiv-Papers</vt:lpstr>
      <vt:lpstr>Solving the same task with long-context prompting</vt:lpstr>
      <vt:lpstr>Solving the same task with long-context prompting</vt:lpstr>
      <vt:lpstr>Agentic workflows vs. [long-context] prompting</vt:lpstr>
      <vt:lpstr>Example: Customer support</vt:lpstr>
      <vt:lpstr>Agents: Customer support</vt:lpstr>
      <vt:lpstr>Agents: Customer support</vt:lpstr>
      <vt:lpstr>Agents: Customer support</vt:lpstr>
      <vt:lpstr>Summary</vt:lpstr>
      <vt:lpstr>PowerPoint Presentation</vt:lpstr>
      <vt:lpstr>Exercise: Chat with documents (llama-index)</vt:lpstr>
      <vt:lpstr>Exercise: Multi-agent systems (smolagents)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Haase</dc:creator>
  <cp:lastModifiedBy>Robert Haase</cp:lastModifiedBy>
  <cp:revision>657</cp:revision>
  <dcterms:created xsi:type="dcterms:W3CDTF">2017-11-02T09:03:29Z</dcterms:created>
  <dcterms:modified xsi:type="dcterms:W3CDTF">2025-01-12T19:34:06Z</dcterms:modified>
</cp:coreProperties>
</file>