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8" r:id="rId4"/>
  </p:sldMasterIdLst>
  <p:notesMasterIdLst>
    <p:notesMasterId r:id="rId34"/>
  </p:notesMasterIdLst>
  <p:handoutMasterIdLst>
    <p:handoutMasterId r:id="rId35"/>
  </p:handoutMasterIdLst>
  <p:sldIdLst>
    <p:sldId id="428" r:id="rId5"/>
    <p:sldId id="452" r:id="rId6"/>
    <p:sldId id="475" r:id="rId7"/>
    <p:sldId id="472" r:id="rId8"/>
    <p:sldId id="451" r:id="rId9"/>
    <p:sldId id="471" r:id="rId10"/>
    <p:sldId id="450" r:id="rId11"/>
    <p:sldId id="455" r:id="rId12"/>
    <p:sldId id="469" r:id="rId13"/>
    <p:sldId id="458" r:id="rId14"/>
    <p:sldId id="456" r:id="rId15"/>
    <p:sldId id="461" r:id="rId16"/>
    <p:sldId id="453" r:id="rId17"/>
    <p:sldId id="470" r:id="rId18"/>
    <p:sldId id="468" r:id="rId19"/>
    <p:sldId id="473" r:id="rId20"/>
    <p:sldId id="474" r:id="rId21"/>
    <p:sldId id="454" r:id="rId22"/>
    <p:sldId id="457" r:id="rId23"/>
    <p:sldId id="459" r:id="rId24"/>
    <p:sldId id="464" r:id="rId25"/>
    <p:sldId id="460" r:id="rId26"/>
    <p:sldId id="467" r:id="rId27"/>
    <p:sldId id="465" r:id="rId28"/>
    <p:sldId id="462" r:id="rId29"/>
    <p:sldId id="463" r:id="rId30"/>
    <p:sldId id="429" r:id="rId31"/>
    <p:sldId id="466" r:id="rId32"/>
    <p:sldId id="446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7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1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3D"/>
    <a:srgbClr val="CF5493"/>
    <a:srgbClr val="E8E83A"/>
    <a:srgbClr val="74B5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75" autoAdjust="0"/>
    <p:restoredTop sz="93979" autoAdjust="0"/>
  </p:normalViewPr>
  <p:slideViewPr>
    <p:cSldViewPr snapToGrid="0">
      <p:cViewPr varScale="1">
        <p:scale>
          <a:sx n="73" d="100"/>
          <a:sy n="73" d="100"/>
        </p:scale>
        <p:origin x="36" y="1888"/>
      </p:cViewPr>
      <p:guideLst>
        <p:guide orient="horz" pos="3672"/>
        <p:guide pos="3840"/>
      </p:guideLst>
    </p:cSldViewPr>
  </p:slideViewPr>
  <p:outlineViewPr>
    <p:cViewPr>
      <p:scale>
        <a:sx n="33" d="100"/>
        <a:sy n="33" d="100"/>
      </p:scale>
      <p:origin x="0" y="-10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2800" y="8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F3A0C9-EE51-4DC9-95EE-2E20892BD2BF}" type="datetimeFigureOut">
              <a:rPr lang="de-DE" smtClean="0"/>
              <a:t>18.12.2024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82DC8-9E79-4EEF-AB64-BDBF81A34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79136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7A52F-9D89-7442-A8E9-48D1527B5F6B}" type="datetimeFigureOut">
              <a:rPr lang="en-US" smtClean="0"/>
              <a:t>12/18/2024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C7E07-3C67-C64C-8DA0-0404F6303970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062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E31DFB3-42E8-9540-92FB-4AE3F4203FE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/>
          </p:cNvSpPr>
          <p:nvPr userDrawn="1"/>
        </p:nvSpPr>
        <p:spPr bwMode="auto">
          <a:xfrm>
            <a:off x="1" y="0"/>
            <a:ext cx="12191999" cy="6857999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8E2CE6-6A25-40B9-BD31-82C7507389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0373" y="914400"/>
            <a:ext cx="6297809" cy="2701846"/>
          </a:xfrm>
          <a:prstGeom prst="rect">
            <a:avLst/>
          </a:prstGeom>
          <a:noFill/>
        </p:spPr>
        <p:txBody>
          <a:bodyPr anchor="b"/>
          <a:lstStyle>
            <a:lvl1pPr>
              <a:defRPr sz="4000" b="0" baseline="0">
                <a:solidFill>
                  <a:schemeClr val="tx1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Calibri Light" panose="020F0302020204030204" pitchFamily="34" charset="0"/>
              </a:defRPr>
            </a:lvl1pPr>
          </a:lstStyle>
          <a:p>
            <a:r>
              <a:rPr lang="de-DE" dirty="0" smtClean="0"/>
              <a:t>Überschrift</a:t>
            </a:r>
            <a:endParaRPr lang="en-US" dirty="0"/>
          </a:p>
        </p:txBody>
      </p:sp>
      <p:sp>
        <p:nvSpPr>
          <p:cNvPr id="6" name="Rechteck 5"/>
          <p:cNvSpPr/>
          <p:nvPr userDrawn="1"/>
        </p:nvSpPr>
        <p:spPr>
          <a:xfrm>
            <a:off x="5915134" y="3649526"/>
            <a:ext cx="725939" cy="5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799" y="5555449"/>
            <a:ext cx="2467058" cy="962191"/>
          </a:xfrm>
          <a:prstGeom prst="rect">
            <a:avLst/>
          </a:prstGeom>
        </p:spPr>
      </p:pic>
      <p:sp>
        <p:nvSpPr>
          <p:cNvPr id="10" name="Bildplatzhalter 19">
            <a:extLst>
              <a:ext uri="{FF2B5EF4-FFF2-40B4-BE49-F238E27FC236}">
                <a16:creationId xmlns:a16="http://schemas.microsoft.com/office/drawing/2014/main" id="{DD856098-3659-4A6F-B23D-17F2B2D4A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474" y="1257425"/>
            <a:ext cx="5400000" cy="54000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3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7108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A116A2E3-682D-BD4F-9FC9-4546B0C9A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699" y="999068"/>
            <a:ext cx="10216105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chemeClr val="tx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1056DE-470B-C64D-99AE-5039A021EC5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41616" y="2328553"/>
            <a:ext cx="2286000" cy="911029"/>
          </a:xfrm>
          <a:prstGeom prst="rect">
            <a:avLst/>
          </a:prstGeom>
        </p:spPr>
        <p:txBody>
          <a:bodyPr/>
          <a:lstStyle>
            <a:lvl1pPr>
              <a:buNone/>
              <a:defRPr sz="1800" b="0">
                <a:solidFill>
                  <a:schemeClr val="tx1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4ADA9C53-0DC4-4D43-B80C-9B0A9E0EBDE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06672" y="2328553"/>
            <a:ext cx="2286000" cy="911029"/>
          </a:xfrm>
          <a:prstGeom prst="rect">
            <a:avLst/>
          </a:prstGeom>
        </p:spPr>
        <p:txBody>
          <a:bodyPr/>
          <a:lstStyle>
            <a:lvl1pPr>
              <a:buNone/>
              <a:defRPr sz="1800" b="0">
                <a:solidFill>
                  <a:schemeClr val="tx1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F8E68047-DF25-AB45-A0F0-F4DFE23516C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206672" y="3336211"/>
            <a:ext cx="2286000" cy="24909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61DB1B27-14E7-1549-BDAA-6DD31A1B1FC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839200" y="2328553"/>
            <a:ext cx="2286000" cy="911029"/>
          </a:xfrm>
          <a:prstGeom prst="rect">
            <a:avLst/>
          </a:prstGeom>
        </p:spPr>
        <p:txBody>
          <a:bodyPr/>
          <a:lstStyle>
            <a:lvl1pPr>
              <a:buNone/>
              <a:defRPr sz="1800" b="0">
                <a:solidFill>
                  <a:schemeClr val="tx1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69D66743-22F2-C84F-9FD2-F350766D6CD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839200" y="3331030"/>
            <a:ext cx="2286000" cy="24665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4A38EF55-8739-4A40-A228-67296EA938B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574144" y="2328553"/>
            <a:ext cx="2286000" cy="911029"/>
          </a:xfrm>
          <a:prstGeom prst="rect">
            <a:avLst/>
          </a:prstGeom>
        </p:spPr>
        <p:txBody>
          <a:bodyPr/>
          <a:lstStyle>
            <a:lvl1pPr>
              <a:buNone/>
              <a:defRPr sz="1800" b="0">
                <a:solidFill>
                  <a:schemeClr val="tx1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268DC74C-B0F9-2649-BEC3-BBA0BD73765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557921" y="3331029"/>
            <a:ext cx="2286000" cy="24665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B1422B-E6C5-43B2-9F2B-DECEB381214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68377" y="3331029"/>
            <a:ext cx="2286000" cy="2466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17" name="Textfeld 16"/>
          <p:cNvSpPr txBox="1"/>
          <p:nvPr userDrawn="1"/>
        </p:nvSpPr>
        <p:spPr>
          <a:xfrm>
            <a:off x="947063" y="6435673"/>
            <a:ext cx="5465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0" dirty="0" smtClean="0">
                <a:solidFill>
                  <a:schemeClr val="tx1"/>
                </a:solidFill>
                <a:latin typeface="+mj-lt"/>
              </a:rPr>
              <a:t>Hochschule für nachhaltige Entwicklung Eberswalde (HNEE) </a:t>
            </a:r>
            <a:endParaRPr lang="de-DE" sz="1000" b="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8" name="Gerade Verbindung 17"/>
          <p:cNvCxnSpPr/>
          <p:nvPr userDrawn="1"/>
        </p:nvCxnSpPr>
        <p:spPr>
          <a:xfrm>
            <a:off x="1037344" y="6693468"/>
            <a:ext cx="36296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/>
          <p:cNvSpPr/>
          <p:nvPr userDrawn="1"/>
        </p:nvSpPr>
        <p:spPr>
          <a:xfrm>
            <a:off x="1067960" y="1821827"/>
            <a:ext cx="725939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16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3567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9" name="Rechteck 18"/>
          <p:cNvSpPr/>
          <p:nvPr userDrawn="1"/>
        </p:nvSpPr>
        <p:spPr>
          <a:xfrm>
            <a:off x="0" y="0"/>
            <a:ext cx="825233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9316" y="6486484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>
                <a:solidFill>
                  <a:srgbClr val="004D3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‹Nr.›</a:t>
            </a:fld>
            <a:endParaRPr lang="en-US" sz="1000" dirty="0">
              <a:solidFill>
                <a:srgbClr val="004D3D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61" y="186863"/>
            <a:ext cx="48297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256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440">
          <p15:clr>
            <a:srgbClr val="FBAE40"/>
          </p15:clr>
        </p15:guide>
        <p15:guide id="14" pos="148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91C010F4-E1E5-354F-9B4A-6253D3DC2F9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036641" y="3044590"/>
            <a:ext cx="4868860" cy="19421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Medium durch Klicken hinzufügen  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C2F7C8C0-EB32-3C44-930E-DE05403C543A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6285649" y="3044590"/>
            <a:ext cx="4868860" cy="19421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Medium durch Klicken hinzufügen  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06473F2-000A-7C44-9048-A0C0D4B65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305" y="999068"/>
            <a:ext cx="10125809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EAB7162A-656B-3447-976F-951853C325A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1616" y="2328554"/>
            <a:ext cx="4963884" cy="645284"/>
          </a:xfrm>
          <a:prstGeom prst="rect">
            <a:avLst/>
          </a:prstGeom>
        </p:spPr>
        <p:txBody>
          <a:bodyPr/>
          <a:lstStyle>
            <a:lvl1pPr>
              <a:buNone/>
              <a:defRPr sz="1800" b="0" baseline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Inhalte hier einfügen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C8B98E47-9A5A-E54C-A093-86D516AAD0F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58199" y="2328554"/>
            <a:ext cx="4868860" cy="645284"/>
          </a:xfrm>
          <a:prstGeom prst="rect">
            <a:avLst/>
          </a:prstGeom>
        </p:spPr>
        <p:txBody>
          <a:bodyPr/>
          <a:lstStyle>
            <a:lvl1pPr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Inhalte hier einfügen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1032566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10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4612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‹Nr.›</a:t>
            </a:fld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67541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4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2476683E-62F2-7746-A136-3A729C70D88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036641" y="3052691"/>
            <a:ext cx="3078159" cy="19421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Medium durch Klicken hinzufügen  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EF5BDE3-656A-414E-BE18-702CA738A9D2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8039099" y="3044590"/>
            <a:ext cx="3115409" cy="19421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Medium durch Klicken hinzufügen  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EAADDF0-090D-2C4F-BE2D-160C2C550298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539760" y="3044590"/>
            <a:ext cx="3115409" cy="19421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Medium durch Klicken hinzufügen  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E0EAFBC-DE77-7648-95EC-91DDA529F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204" y="999068"/>
            <a:ext cx="9741543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B4BD319C-69C3-3D46-977C-F80FD35E3C6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1616" y="2328554"/>
            <a:ext cx="3173184" cy="645284"/>
          </a:xfrm>
          <a:prstGeom prst="rect">
            <a:avLst/>
          </a:prstGeom>
        </p:spPr>
        <p:txBody>
          <a:bodyPr/>
          <a:lstStyle>
            <a:lvl1pPr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Inhalte hier einfügen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4F6FB95E-AD0D-3843-8241-AB907F5915C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66252" y="2328554"/>
            <a:ext cx="3115409" cy="645284"/>
          </a:xfrm>
          <a:prstGeom prst="rect">
            <a:avLst/>
          </a:prstGeom>
        </p:spPr>
        <p:txBody>
          <a:bodyPr/>
          <a:lstStyle>
            <a:lvl1pPr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Inhalte hier einfügen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CC85BB87-C622-304F-9F58-8716188AA54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33114" y="2328554"/>
            <a:ext cx="3115409" cy="645284"/>
          </a:xfrm>
          <a:prstGeom prst="rect">
            <a:avLst/>
          </a:prstGeom>
        </p:spPr>
        <p:txBody>
          <a:bodyPr/>
          <a:lstStyle>
            <a:lvl1pPr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Inhalte hier einfügen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1032566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12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4612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‹Nr.›</a:t>
            </a:fld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98064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8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D6FA74B-53F8-584F-85D3-47FB14D40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699" y="999068"/>
            <a:ext cx="9557439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8921E4-02B0-3748-9844-933F710058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4487" y="2269840"/>
            <a:ext cx="4876800" cy="3825952"/>
          </a:xfrm>
          <a:prstGeom prst="rect">
            <a:avLst/>
          </a:prstGeom>
        </p:spPr>
        <p:txBody>
          <a:bodyPr/>
          <a:lstStyle>
            <a:lvl1pPr>
              <a:buNone/>
              <a:defRPr sz="1800" baseline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Inhalten hinzufügen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43048678-0BD6-C448-8690-BD61FC6095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8400" y="2286000"/>
            <a:ext cx="4876800" cy="2746375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Inhalte hinzufügen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1032566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8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4612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‹Nr.›</a:t>
            </a:fld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8897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4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B35C0DBA-B958-984A-8540-551D3604D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57106" y="999068"/>
            <a:ext cx="5482312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 durch Klicken bearbeiten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41785DC-164D-344A-8D61-85C59CABEC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4400" y="1011607"/>
            <a:ext cx="4837176" cy="4837176"/>
          </a:xfrm>
          <a:prstGeom prst="rect">
            <a:avLst/>
          </a:prstGeom>
          <a:solidFill>
            <a:srgbClr val="004D3D"/>
          </a:solidFill>
        </p:spPr>
        <p:txBody>
          <a:bodyPr/>
          <a:lstStyle>
            <a:lvl1pPr marL="0" indent="0">
              <a:buNone/>
              <a:defRPr sz="1800">
                <a:solidFill>
                  <a:srgbClr val="004D3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7" name="Rechteck 6"/>
          <p:cNvSpPr/>
          <p:nvPr userDrawn="1"/>
        </p:nvSpPr>
        <p:spPr>
          <a:xfrm>
            <a:off x="6316409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8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4612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/>
              <a:pPr/>
              <a:t>‹Nr.›</a:t>
            </a:fld>
            <a:endParaRPr lang="en-US" sz="1000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3048678-0BD6-C448-8690-BD61FC6095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91250" y="2286000"/>
            <a:ext cx="4876800" cy="2746375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Text hinzufügen</a:t>
            </a:r>
          </a:p>
        </p:txBody>
      </p:sp>
    </p:spTree>
    <p:extLst>
      <p:ext uri="{BB962C8B-B14F-4D97-AF65-F5344CB8AC3E}">
        <p14:creationId xmlns:p14="http://schemas.microsoft.com/office/powerpoint/2010/main" val="12185415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4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meli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A116A2E3-682D-BD4F-9FC9-4546B0C9A1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699" y="999068"/>
            <a:ext cx="10216105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chemeClr val="tx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Schlussfolie</a:t>
            </a:r>
            <a:endParaRPr lang="en-US" dirty="0"/>
          </a:p>
        </p:txBody>
      </p:sp>
      <p:sp>
        <p:nvSpPr>
          <p:cNvPr id="17" name="Textfeld 16"/>
          <p:cNvSpPr txBox="1"/>
          <p:nvPr userDrawn="1"/>
        </p:nvSpPr>
        <p:spPr>
          <a:xfrm>
            <a:off x="947063" y="6435673"/>
            <a:ext cx="5465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0" dirty="0" smtClean="0">
                <a:solidFill>
                  <a:schemeClr val="tx1"/>
                </a:solidFill>
                <a:latin typeface="+mj-lt"/>
              </a:rPr>
              <a:t>Hochschule für nachhaltige Entwicklung Eberswalde (HNEE) </a:t>
            </a:r>
            <a:endParaRPr lang="de-DE" sz="1000" b="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8" name="Gerade Verbindung 17"/>
          <p:cNvCxnSpPr/>
          <p:nvPr userDrawn="1"/>
        </p:nvCxnSpPr>
        <p:spPr>
          <a:xfrm>
            <a:off x="1037344" y="6693468"/>
            <a:ext cx="36296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/>
          <p:cNvSpPr/>
          <p:nvPr userDrawn="1"/>
        </p:nvSpPr>
        <p:spPr>
          <a:xfrm>
            <a:off x="1067960" y="1821827"/>
            <a:ext cx="725939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16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3567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9" name="Rechteck 18"/>
          <p:cNvSpPr/>
          <p:nvPr userDrawn="1"/>
        </p:nvSpPr>
        <p:spPr>
          <a:xfrm>
            <a:off x="0" y="0"/>
            <a:ext cx="825233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9316" y="6486484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>
                <a:solidFill>
                  <a:srgbClr val="004D3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‹Nr.›</a:t>
            </a:fld>
            <a:endParaRPr lang="en-US" sz="1000" dirty="0">
              <a:solidFill>
                <a:srgbClr val="004D3D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61" y="186863"/>
            <a:ext cx="482976" cy="468000"/>
          </a:xfrm>
          <a:prstGeom prst="rect">
            <a:avLst/>
          </a:prstGeom>
        </p:spPr>
      </p:pic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BFC26CF-26CC-354C-BB60-AD3E01D575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3475" y="2265100"/>
            <a:ext cx="8285625" cy="29045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800" b="0" baseline="0">
                <a:solidFill>
                  <a:schemeClr val="tx1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Nach Möglichkeit bitte kein „Danke für Ihre Aufmerksamkeit!“. Verwenden Sie stattdessen ein inspirierendes Zitat, Foto, eine konkrete Fragestellung, eine Aufforderung oder einen zum Thema passenden interessanten Fakt. </a:t>
            </a:r>
          </a:p>
        </p:txBody>
      </p:sp>
    </p:spTree>
    <p:extLst>
      <p:ext uri="{BB962C8B-B14F-4D97-AF65-F5344CB8AC3E}">
        <p14:creationId xmlns:p14="http://schemas.microsoft.com/office/powerpoint/2010/main" val="1363081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440">
          <p15:clr>
            <a:srgbClr val="FBAE40"/>
          </p15:clr>
        </p15:guide>
        <p15:guide id="14" pos="148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C26CF-26CC-354C-BB60-AD3E01D575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8700" y="2286000"/>
            <a:ext cx="7810499" cy="29045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Inhalte bitte hier einfügen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8BFD865-74BB-5B40-8DA8-7D7B921A75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3815" y="999068"/>
            <a:ext cx="7810500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Titeltext steht hier</a:t>
            </a:r>
            <a:endParaRPr lang="en-US" dirty="0"/>
          </a:p>
        </p:txBody>
      </p:sp>
      <p:sp>
        <p:nvSpPr>
          <p:cNvPr id="8" name="Rechteck 7"/>
          <p:cNvSpPr/>
          <p:nvPr userDrawn="1"/>
        </p:nvSpPr>
        <p:spPr>
          <a:xfrm>
            <a:off x="1032566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9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4612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8826243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4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C26CF-26CC-354C-BB60-AD3E01D575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8700" y="2286000"/>
            <a:ext cx="7810499" cy="29045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Inhalte bitte hier einfügen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8BFD865-74BB-5B40-8DA8-7D7B921A75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2689" y="999068"/>
            <a:ext cx="7810500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Titeltext steht hier</a:t>
            </a:r>
            <a:endParaRPr lang="en-US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1067960" y="1821827"/>
            <a:ext cx="725939" cy="6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 userDrawn="1"/>
        </p:nvSpPr>
        <p:spPr>
          <a:xfrm>
            <a:off x="1032566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4612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‹Nr.›</a:t>
            </a:fld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63122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B35C0DBA-B958-984A-8540-551D3604D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699" y="999068"/>
            <a:ext cx="6280713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 durch Klicken bearbeiten</a:t>
            </a:r>
            <a:endParaRPr lang="en-US" dirty="0"/>
          </a:p>
        </p:txBody>
      </p:sp>
      <p:sp>
        <p:nvSpPr>
          <p:cNvPr id="11" name="Rechteck 10"/>
          <p:cNvSpPr/>
          <p:nvPr userDrawn="1"/>
        </p:nvSpPr>
        <p:spPr>
          <a:xfrm>
            <a:off x="1032566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12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4612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‹Nr.›</a:t>
            </a:fld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Bildplatzhalter 19">
            <a:extLst>
              <a:ext uri="{FF2B5EF4-FFF2-40B4-BE49-F238E27FC236}">
                <a16:creationId xmlns:a16="http://schemas.microsoft.com/office/drawing/2014/main" id="{DD856098-3659-4A6F-B23D-17F2B2D4A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9469" y="1910351"/>
            <a:ext cx="4320000" cy="432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3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BFC26CF-26CC-354C-BB60-AD3E01D575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28701" y="2285999"/>
            <a:ext cx="6280712" cy="382847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Inhalte bitte hier einfügen</a:t>
            </a:r>
          </a:p>
        </p:txBody>
      </p:sp>
    </p:spTree>
    <p:extLst>
      <p:ext uri="{BB962C8B-B14F-4D97-AF65-F5344CB8AC3E}">
        <p14:creationId xmlns:p14="http://schemas.microsoft.com/office/powerpoint/2010/main" val="242601658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4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B9E731-6B9B-024E-9360-F9F34CC663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8700" y="4313437"/>
            <a:ext cx="1828800" cy="4012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FD3D9C96-2F42-E545-BD97-AC8568E2F4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28700" y="5198377"/>
            <a:ext cx="1828800" cy="552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3B64062A-6292-0441-95CB-9A91F49DBA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0107" y="999068"/>
            <a:ext cx="10096500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 durch Klicken bearbeiten</a:t>
            </a:r>
            <a:endParaRPr lang="en-US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15B9E731-6B9B-024E-9360-F9F34CC6638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784600" y="4313437"/>
            <a:ext cx="1828800" cy="4012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FD3D9C96-2F42-E545-BD97-AC8568E2F49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784600" y="5198377"/>
            <a:ext cx="1828800" cy="552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15B9E731-6B9B-024E-9360-F9F34CC6638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40500" y="4313437"/>
            <a:ext cx="1828800" cy="4012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FD3D9C96-2F42-E545-BD97-AC8568E2F49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40500" y="5198377"/>
            <a:ext cx="1828800" cy="552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15B9E731-6B9B-024E-9360-F9F34CC6638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294953" y="4313437"/>
            <a:ext cx="1828800" cy="4012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FD3D9C96-2F42-E545-BD97-AC8568E2F49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294953" y="5198377"/>
            <a:ext cx="1828800" cy="552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1032566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21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4612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‹Nr.›</a:t>
            </a:fld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Bildplatzhalter 19">
            <a:extLst>
              <a:ext uri="{FF2B5EF4-FFF2-40B4-BE49-F238E27FC236}">
                <a16:creationId xmlns:a16="http://schemas.microsoft.com/office/drawing/2014/main" id="{DD856098-3659-4A6F-B23D-17F2B2D4A16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28700" y="2256517"/>
            <a:ext cx="1800000" cy="180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3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8" name="Bildplatzhalter 19">
            <a:extLst>
              <a:ext uri="{FF2B5EF4-FFF2-40B4-BE49-F238E27FC236}">
                <a16:creationId xmlns:a16="http://schemas.microsoft.com/office/drawing/2014/main" id="{DD856098-3659-4A6F-B23D-17F2B2D4A16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3755800" y="2256517"/>
            <a:ext cx="1800000" cy="180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3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9" name="Bildplatzhalter 19">
            <a:extLst>
              <a:ext uri="{FF2B5EF4-FFF2-40B4-BE49-F238E27FC236}">
                <a16:creationId xmlns:a16="http://schemas.microsoft.com/office/drawing/2014/main" id="{DD856098-3659-4A6F-B23D-17F2B2D4A169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482900" y="2256517"/>
            <a:ext cx="1800000" cy="180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3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22" name="Bildplatzhalter 19">
            <a:extLst>
              <a:ext uri="{FF2B5EF4-FFF2-40B4-BE49-F238E27FC236}">
                <a16:creationId xmlns:a16="http://schemas.microsoft.com/office/drawing/2014/main" id="{DD856098-3659-4A6F-B23D-17F2B2D4A169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9210000" y="2200676"/>
            <a:ext cx="1800000" cy="180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3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44546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440">
          <p15:clr>
            <a:srgbClr val="FBAE40"/>
          </p15:clr>
        </p15:guide>
        <p15:guide id="8" orient="horz" pos="3072">
          <p15:clr>
            <a:srgbClr val="FBAE40"/>
          </p15:clr>
        </p15:guide>
        <p15:guide id="13" pos="6384">
          <p15:clr>
            <a:srgbClr val="FBAE40"/>
          </p15:clr>
        </p15:guide>
        <p15:guide id="14" orient="horz" pos="32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3B64062A-6292-0441-95CB-9A91F49DBA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7407" y="999068"/>
            <a:ext cx="10096500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Titeltext steht hier</a:t>
            </a:r>
            <a:endParaRPr lang="en-US" dirty="0"/>
          </a:p>
        </p:txBody>
      </p:sp>
      <p:sp>
        <p:nvSpPr>
          <p:cNvPr id="20" name="Rechteck 19"/>
          <p:cNvSpPr/>
          <p:nvPr userDrawn="1"/>
        </p:nvSpPr>
        <p:spPr>
          <a:xfrm>
            <a:off x="1032566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21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4612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‹Nr.›</a:t>
            </a:fld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Bildplatzhalter 19">
            <a:extLst>
              <a:ext uri="{FF2B5EF4-FFF2-40B4-BE49-F238E27FC236}">
                <a16:creationId xmlns:a16="http://schemas.microsoft.com/office/drawing/2014/main" id="{DD856098-3659-4A6F-B23D-17F2B2D4A169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476907" y="3999042"/>
            <a:ext cx="2520000" cy="252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3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29" name="Bildplatzhalter 19">
            <a:extLst>
              <a:ext uri="{FF2B5EF4-FFF2-40B4-BE49-F238E27FC236}">
                <a16:creationId xmlns:a16="http://schemas.microsoft.com/office/drawing/2014/main" id="{DD856098-3659-4A6F-B23D-17F2B2D4A169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9435977" y="1288061"/>
            <a:ext cx="2520000" cy="252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3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8BFC26CF-26CC-354C-BB60-AD3E01D575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3475" y="2265100"/>
            <a:ext cx="7810499" cy="29045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Inhalte bitte hier einfügen</a:t>
            </a:r>
          </a:p>
        </p:txBody>
      </p:sp>
    </p:spTree>
    <p:extLst>
      <p:ext uri="{BB962C8B-B14F-4D97-AF65-F5344CB8AC3E}">
        <p14:creationId xmlns:p14="http://schemas.microsoft.com/office/powerpoint/2010/main" val="8896946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440">
          <p15:clr>
            <a:srgbClr val="FBAE40"/>
          </p15:clr>
        </p15:guide>
        <p15:guide id="8" orient="horz" pos="3072">
          <p15:clr>
            <a:srgbClr val="FBAE40"/>
          </p15:clr>
        </p15:guide>
        <p15:guide id="13" pos="6384">
          <p15:clr>
            <a:srgbClr val="FBAE40"/>
          </p15:clr>
        </p15:guide>
        <p15:guide id="14" orient="horz" pos="321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hart Placeholder 3">
            <a:extLst>
              <a:ext uri="{FF2B5EF4-FFF2-40B4-BE49-F238E27FC236}">
                <a16:creationId xmlns:a16="http://schemas.microsoft.com/office/drawing/2014/main" id="{FCB9F5CF-0F1D-284B-B997-AC308FED47B9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951345" y="2286000"/>
            <a:ext cx="9145155" cy="31649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de-DE" dirty="0" smtClean="0"/>
              <a:t>Diagramm durch Klicken auf Symbol hinzufügen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5652B48-7CDD-5645-B29B-54727CA5FF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3587" y="999068"/>
            <a:ext cx="7810500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 durch Klicken bearbeiten</a:t>
            </a:r>
            <a:endParaRPr lang="en-US" dirty="0"/>
          </a:p>
        </p:txBody>
      </p:sp>
      <p:sp>
        <p:nvSpPr>
          <p:cNvPr id="9" name="Rechteck 8"/>
          <p:cNvSpPr/>
          <p:nvPr userDrawn="1"/>
        </p:nvSpPr>
        <p:spPr>
          <a:xfrm>
            <a:off x="1032566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3567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96585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440">
          <p15:clr>
            <a:srgbClr val="FBAE40"/>
          </p15:clr>
        </p15:guide>
        <p15:guide id="6" pos="636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mmar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D6FA74B-53F8-584F-85D3-47FB14D40E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9709" y="999068"/>
            <a:ext cx="9693293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 durch Klicken bearbeiten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BFC26CF-26CC-354C-BB60-AD3E01D575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8700" y="2922608"/>
            <a:ext cx="7810500" cy="21980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50000"/>
              </a:lnSpc>
              <a:buNone/>
              <a:defRPr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BA06611-233D-45FA-A146-AB9D4F4A787C}"/>
              </a:ext>
            </a:extLst>
          </p:cNvPr>
          <p:cNvSpPr txBox="1">
            <a:spLocks/>
          </p:cNvSpPr>
          <p:nvPr userDrawn="1"/>
        </p:nvSpPr>
        <p:spPr>
          <a:xfrm>
            <a:off x="914400" y="2274797"/>
            <a:ext cx="590310" cy="5344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kern="1200">
                <a:solidFill>
                  <a:srgbClr val="004D3D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“</a:t>
            </a:r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90097E88-8912-8A4F-9D00-BDA132434FE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033153" y="5234007"/>
            <a:ext cx="7806047" cy="21124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aseline="0">
                <a:solidFill>
                  <a:srgbClr val="004D3D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de-DE" dirty="0" smtClean="0"/>
              <a:t>Vorname Nachname, Funktion</a:t>
            </a:r>
          </a:p>
        </p:txBody>
      </p:sp>
      <p:sp>
        <p:nvSpPr>
          <p:cNvPr id="17" name="Rechteck 16"/>
          <p:cNvSpPr/>
          <p:nvPr userDrawn="1"/>
        </p:nvSpPr>
        <p:spPr>
          <a:xfrm>
            <a:off x="1032566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18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3567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‹Nr.›</a:t>
            </a:fld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Bildplatzhalter 19">
            <a:extLst>
              <a:ext uri="{FF2B5EF4-FFF2-40B4-BE49-F238E27FC236}">
                <a16:creationId xmlns:a16="http://schemas.microsoft.com/office/drawing/2014/main" id="{DD856098-3659-4A6F-B23D-17F2B2D4A16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869347" y="4128754"/>
            <a:ext cx="1800000" cy="180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3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116359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>
          <p15:clr>
            <a:srgbClr val="FBAE40"/>
          </p15:clr>
        </p15:guide>
        <p15:guide id="5" orient="horz" pos="14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B9E731-6B9B-024E-9360-F9F34CC663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8700" y="4313437"/>
            <a:ext cx="1828800" cy="4012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FD3D9C96-2F42-E545-BD97-AC8568E2F4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28700" y="5198377"/>
            <a:ext cx="1828800" cy="552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37" name="Picture Placeholder 25">
            <a:extLst>
              <a:ext uri="{FF2B5EF4-FFF2-40B4-BE49-F238E27FC236}">
                <a16:creationId xmlns:a16="http://schemas.microsoft.com/office/drawing/2014/main" id="{A2D87BC1-884E-CD4E-BABF-B7AF4DF7869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28700" y="2308936"/>
            <a:ext cx="1828800" cy="18315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38" name="Picture Placeholder 25">
            <a:extLst>
              <a:ext uri="{FF2B5EF4-FFF2-40B4-BE49-F238E27FC236}">
                <a16:creationId xmlns:a16="http://schemas.microsoft.com/office/drawing/2014/main" id="{DB0763B3-E65F-8A47-AA7C-C9A56C5060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784600" y="2308936"/>
            <a:ext cx="1828800" cy="18315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39" name="Picture Placeholder 25">
            <a:extLst>
              <a:ext uri="{FF2B5EF4-FFF2-40B4-BE49-F238E27FC236}">
                <a16:creationId xmlns:a16="http://schemas.microsoft.com/office/drawing/2014/main" id="{1E0F47CF-6DE7-F745-B9D8-55421009AF4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540500" y="2308936"/>
            <a:ext cx="1828800" cy="18315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0" name="Picture Placeholder 25">
            <a:extLst>
              <a:ext uri="{FF2B5EF4-FFF2-40B4-BE49-F238E27FC236}">
                <a16:creationId xmlns:a16="http://schemas.microsoft.com/office/drawing/2014/main" id="{B4621956-6AB4-E346-8900-9AE2A51ADBC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296400" y="2314278"/>
            <a:ext cx="1828800" cy="18315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3B64062A-6292-0441-95CB-9A91F49DBA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7407" y="999068"/>
            <a:ext cx="10096500" cy="645284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800" b="0">
                <a:solidFill>
                  <a:srgbClr val="004D3D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 durch Klicken bearbeiten</a:t>
            </a:r>
            <a:endParaRPr lang="en-US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15B9E731-6B9B-024E-9360-F9F34CC6638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784600" y="4313437"/>
            <a:ext cx="1828800" cy="4012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FD3D9C96-2F42-E545-BD97-AC8568E2F49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784600" y="5198377"/>
            <a:ext cx="1828800" cy="552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15B9E731-6B9B-024E-9360-F9F34CC6638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40500" y="4313437"/>
            <a:ext cx="1828800" cy="4012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FD3D9C96-2F42-E545-BD97-AC8568E2F49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40500" y="5198377"/>
            <a:ext cx="1828800" cy="552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15B9E731-6B9B-024E-9360-F9F34CC6638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294953" y="4313437"/>
            <a:ext cx="1828800" cy="4012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>
                <a:solidFill>
                  <a:srgbClr val="004D3D"/>
                </a:solidFill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FD3D9C96-2F42-E545-BD97-AC8568E2F49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294953" y="5198377"/>
            <a:ext cx="1828800" cy="552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0">
                <a:latin typeface="+mn-lt"/>
                <a:cs typeface="Calibri Light" panose="020F0302020204030204" pitchFamily="34" charset="0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1032566" y="1821827"/>
            <a:ext cx="725939" cy="36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4D3D"/>
              </a:solidFill>
            </a:endParaRPr>
          </a:p>
        </p:txBody>
      </p:sp>
      <p:sp>
        <p:nvSpPr>
          <p:cNvPr id="21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 txBox="1">
            <a:spLocks/>
          </p:cNvSpPr>
          <p:nvPr userDrawn="1"/>
        </p:nvSpPr>
        <p:spPr>
          <a:xfrm>
            <a:off x="83529" y="6446123"/>
            <a:ext cx="660686" cy="23118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9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16DC5D-D40D-4185-900D-7107343138F8}" type="slidenum">
              <a:rPr lang="en-US" sz="1000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‹Nr.›</a:t>
            </a:fld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96320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648" userDrawn="1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  <p15:guide id="8" orient="horz" pos="3072" userDrawn="1">
          <p15:clr>
            <a:srgbClr val="FBAE40"/>
          </p15:clr>
        </p15:guide>
        <p15:guide id="13" pos="6384" userDrawn="1">
          <p15:clr>
            <a:srgbClr val="FBAE40"/>
          </p15:clr>
        </p15:guide>
        <p15:guide id="14" orient="horz" pos="321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 userDrawn="1"/>
        </p:nvSpPr>
        <p:spPr>
          <a:xfrm>
            <a:off x="947093" y="6435673"/>
            <a:ext cx="5465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0" dirty="0" smtClean="0">
                <a:solidFill>
                  <a:srgbClr val="004D3D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Hochschule für nachhaltige Entwicklung Eberswalde (HNEE) </a:t>
            </a:r>
            <a:endParaRPr lang="de-DE" sz="1000" b="0" dirty="0">
              <a:solidFill>
                <a:srgbClr val="004D3D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825233" cy="6858000"/>
          </a:xfrm>
          <a:prstGeom prst="rect">
            <a:avLst/>
          </a:prstGeom>
          <a:solidFill>
            <a:srgbClr val="004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09" y="146111"/>
            <a:ext cx="482303" cy="467348"/>
          </a:xfrm>
          <a:prstGeom prst="rect">
            <a:avLst/>
          </a:prstGeom>
        </p:spPr>
      </p:pic>
      <p:sp>
        <p:nvSpPr>
          <p:cNvPr id="10" name="Slide Number Placeholder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529" y="6435673"/>
            <a:ext cx="660686" cy="231186"/>
          </a:xfrm>
          <a:prstGeom prst="rect">
            <a:avLst/>
          </a:prstGeom>
        </p:spPr>
        <p:txBody>
          <a:bodyPr/>
          <a:lstStyle>
            <a:lvl1pPr algn="ctr">
              <a:defRPr sz="900" b="0">
                <a:solidFill>
                  <a:schemeClr val="tx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  <a:cs typeface="Calibri Light" panose="020F0302020204030204" pitchFamily="34" charset="0"/>
              </a:defRPr>
            </a:lvl1pPr>
          </a:lstStyle>
          <a:p>
            <a:fld id="{B316DC5D-D40D-4185-900D-7107343138F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4" name="Gerade Verbindung 17"/>
          <p:cNvCxnSpPr/>
          <p:nvPr userDrawn="1"/>
        </p:nvCxnSpPr>
        <p:spPr>
          <a:xfrm>
            <a:off x="1035046" y="6693468"/>
            <a:ext cx="362969" cy="0"/>
          </a:xfrm>
          <a:prstGeom prst="line">
            <a:avLst/>
          </a:prstGeom>
          <a:ln w="19050">
            <a:solidFill>
              <a:srgbClr val="004D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85" r:id="rId2"/>
    <p:sldLayoutId id="2147483674" r:id="rId3"/>
    <p:sldLayoutId id="2147483673" r:id="rId4"/>
    <p:sldLayoutId id="2147483687" r:id="rId5"/>
    <p:sldLayoutId id="2147483688" r:id="rId6"/>
    <p:sldLayoutId id="2147483678" r:id="rId7"/>
    <p:sldLayoutId id="2147483686" r:id="rId8"/>
    <p:sldLayoutId id="2147483660" r:id="rId9"/>
    <p:sldLayoutId id="2147483675" r:id="rId10"/>
    <p:sldLayoutId id="2147483679" r:id="rId11"/>
    <p:sldLayoutId id="2147483680" r:id="rId12"/>
    <p:sldLayoutId id="2147483681" r:id="rId13"/>
    <p:sldLayoutId id="2147483684" r:id="rId14"/>
    <p:sldLayoutId id="2147483689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7008">
          <p15:clr>
            <a:srgbClr val="F26B43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24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orient="horz" pos="624">
          <p15:clr>
            <a:srgbClr val="F26B43"/>
          </p15:clr>
        </p15:guide>
        <p15:guide id="18" orient="horz" pos="3672">
          <p15:clr>
            <a:srgbClr val="F26B43"/>
          </p15:clr>
        </p15:guide>
        <p15:guide id="19" pos="3984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7741/OPUS4-677" TargetMode="External"/><Relationship Id="rId2" Type="http://schemas.openxmlformats.org/officeDocument/2006/relationships/hyperlink" Target="https://doi.org/10.5281/zenodo.1069274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doi.org/10.17192/bfdm.2024.2.8702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5281/ZENODO.3471707" TargetMode="External"/><Relationship Id="rId3" Type="http://schemas.openxmlformats.org/officeDocument/2006/relationships/hyperlink" Target="https://doi.org/10.5281/ZENODO.2549343" TargetMode="External"/><Relationship Id="rId7" Type="http://schemas.openxmlformats.org/officeDocument/2006/relationships/hyperlink" Target="https://mwfk.brandenburg.de/sixcms/media.php/9/MWFK_Forschungsdatenstrategie_Barrierefrei.pdf" TargetMode="External"/><Relationship Id="rId12" Type="http://schemas.openxmlformats.org/officeDocument/2006/relationships/image" Target="../media/image7.png"/><Relationship Id="rId2" Type="http://schemas.openxmlformats.org/officeDocument/2006/relationships/hyperlink" Target="https://doi.org/10.5281/ZENODO.837852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cience.aip.de/ak-forschungsdaten/wp-content/uploads/2022/07/2022-06-22-RISE-DE-%E2%80%93-Referenzmodell.pdf" TargetMode="External"/><Relationship Id="rId11" Type="http://schemas.openxmlformats.org/officeDocument/2006/relationships/hyperlink" Target="https://doi.org/10.57741/OPUS4-677" TargetMode="External"/><Relationship Id="rId5" Type="http://schemas.openxmlformats.org/officeDocument/2006/relationships/hyperlink" Target="https://doi.org/10.5281/zenodo.7737224" TargetMode="External"/><Relationship Id="rId10" Type="http://schemas.openxmlformats.org/officeDocument/2006/relationships/hyperlink" Target="https://doi.org/10.5281/zenodo.10692747" TargetMode="External"/><Relationship Id="rId4" Type="http://schemas.openxmlformats.org/officeDocument/2006/relationships/hyperlink" Target="https://fdm-bb.de/netzwerk/" TargetMode="External"/><Relationship Id="rId9" Type="http://schemas.openxmlformats.org/officeDocument/2006/relationships/hyperlink" Target="https://doi.org/10.5281/ZENODO.2669150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0000-0002-0413-0035" TargetMode="External"/><Relationship Id="rId2" Type="http://schemas.openxmlformats.org/officeDocument/2006/relationships/hyperlink" Target="mailto:ian.wolff@hnee.de" TargetMode="External"/><Relationship Id="rId1" Type="http://schemas.openxmlformats.org/officeDocument/2006/relationships/slideLayout" Target="../slideLayouts/slideLayout15.xml"/><Relationship Id="rId6" Type="http://schemas.microsoft.com/office/2007/relationships/hdphoto" Target="../media/hdphoto1.wdp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80373" y="914400"/>
            <a:ext cx="6411627" cy="2701846"/>
          </a:xfrm>
        </p:spPr>
        <p:txBody>
          <a:bodyPr/>
          <a:lstStyle/>
          <a:p>
            <a:r>
              <a:rPr lang="de-DE" sz="3200" dirty="0" smtClean="0"/>
              <a:t>Eine Forschungsdatenstrategie für nachhaltige FDM-Strukturen – Der Strategieprozess an der HNEE</a:t>
            </a:r>
            <a:endParaRPr lang="de-DE" sz="32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BFC26CF-26CC-354C-BB60-AD3E01D575ED}"/>
              </a:ext>
            </a:extLst>
          </p:cNvPr>
          <p:cNvSpPr txBox="1">
            <a:spLocks/>
          </p:cNvSpPr>
          <p:nvPr/>
        </p:nvSpPr>
        <p:spPr>
          <a:xfrm>
            <a:off x="5909347" y="4039178"/>
            <a:ext cx="5493634" cy="59030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Come2Data Workshop</a:t>
            </a:r>
          </a:p>
          <a:p>
            <a:endParaRPr lang="de-D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Ian Wolff</a:t>
            </a:r>
          </a:p>
          <a:p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11.12.2024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623" y="5463349"/>
            <a:ext cx="2217990" cy="108127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58" y="4382605"/>
            <a:ext cx="3523172" cy="247539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64594" cy="416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68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8700" y="2286000"/>
            <a:ext cx="10116116" cy="29045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Referenzmodell für Strategieprozesse im institutionellen </a:t>
            </a:r>
            <a:r>
              <a:rPr lang="de-DE" sz="2400" dirty="0" smtClean="0"/>
              <a:t>FDM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maßgeschneidertes Werkzeug, das den spezifischen Anforderungen und Bedürfnissen der deutschen Wissenschaftslandschaft gerecht wird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bietet </a:t>
            </a:r>
            <a:r>
              <a:rPr lang="de-DE" sz="2400" dirty="0"/>
              <a:t>einen Bewertungsrahmen zur Selbstevaluation und </a:t>
            </a:r>
            <a:r>
              <a:rPr lang="de-DE" sz="2400" dirty="0" smtClean="0"/>
              <a:t>Zielbestimmung</a:t>
            </a:r>
            <a:endParaRPr lang="de-D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eignet sich als Werkzeug zur Gestaltung einer strukturierten, Stakeholder-orientierten Strategieentwicklung für das FDM an </a:t>
            </a:r>
            <a:r>
              <a:rPr lang="de-DE" sz="2400" dirty="0" smtClean="0"/>
              <a:t>Hochschulen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Gliedert sich in 8 Themenbereiche mit 25 einzelnen Themen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Zeitlichen Ausgangspunkt bildet der Juni 2023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0886437" cy="645284"/>
          </a:xfrm>
        </p:spPr>
        <p:txBody>
          <a:bodyPr/>
          <a:lstStyle/>
          <a:p>
            <a:r>
              <a:rPr lang="de-DE" dirty="0"/>
              <a:t>Strategieprozess – RISE-DE </a:t>
            </a:r>
            <a:r>
              <a:rPr lang="de-DE" dirty="0" smtClean="0"/>
              <a:t>Referenzmodell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sp>
        <p:nvSpPr>
          <p:cNvPr id="7" name="Textplatzhalter 1"/>
          <p:cNvSpPr txBox="1">
            <a:spLocks/>
          </p:cNvSpPr>
          <p:nvPr/>
        </p:nvSpPr>
        <p:spPr>
          <a:xfrm>
            <a:off x="10483913" y="6589059"/>
            <a:ext cx="2006851" cy="26894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004D3D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Hartmann, 2019.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8419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5" y="999068"/>
            <a:ext cx="9341946" cy="645284"/>
          </a:xfrm>
        </p:spPr>
        <p:txBody>
          <a:bodyPr/>
          <a:lstStyle/>
          <a:p>
            <a:r>
              <a:rPr lang="de-DE" dirty="0"/>
              <a:t>Strategieprozess – </a:t>
            </a:r>
            <a:br>
              <a:rPr lang="de-DE" dirty="0"/>
            </a:br>
            <a:r>
              <a:rPr lang="de-DE" dirty="0" smtClean="0"/>
              <a:t>RISE-DE Themengebiete und Themen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815" y="2004060"/>
            <a:ext cx="10360763" cy="4365725"/>
          </a:xfrm>
          <a:prstGeom prst="rect">
            <a:avLst/>
          </a:prstGeom>
        </p:spPr>
      </p:pic>
      <p:sp>
        <p:nvSpPr>
          <p:cNvPr id="7" name="Textplatzhalter 1"/>
          <p:cNvSpPr txBox="1">
            <a:spLocks/>
          </p:cNvSpPr>
          <p:nvPr/>
        </p:nvSpPr>
        <p:spPr>
          <a:xfrm>
            <a:off x="10884221" y="6554481"/>
            <a:ext cx="1507030" cy="30351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004D3D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Jacob, 2022.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50237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3815" y="2286000"/>
            <a:ext cx="9623060" cy="29045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4 Stufen zur Ist- und Soll-Bewertung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Ziel ist nicht eine möglichst hohe Stufe zu erreichen, sondern sich an den realen Bedingungen zu orientieren</a:t>
            </a:r>
            <a:endParaRPr 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0394659" cy="645284"/>
          </a:xfrm>
        </p:spPr>
        <p:txBody>
          <a:bodyPr/>
          <a:lstStyle/>
          <a:p>
            <a:r>
              <a:rPr lang="de-DE" dirty="0"/>
              <a:t>Strategieprozess – RISE-DE </a:t>
            </a:r>
            <a:r>
              <a:rPr lang="de-DE" dirty="0" smtClean="0"/>
              <a:t>Stufensystem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8871" y="3796501"/>
            <a:ext cx="9339196" cy="2207172"/>
          </a:xfrm>
          <a:prstGeom prst="rect">
            <a:avLst/>
          </a:prstGeom>
        </p:spPr>
      </p:pic>
      <p:sp>
        <p:nvSpPr>
          <p:cNvPr id="7" name="Textplatzhalter 1"/>
          <p:cNvSpPr txBox="1">
            <a:spLocks/>
          </p:cNvSpPr>
          <p:nvPr/>
        </p:nvSpPr>
        <p:spPr>
          <a:xfrm>
            <a:off x="10579955" y="6489166"/>
            <a:ext cx="1507030" cy="30351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004D3D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Hartmann, 2019.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11674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540189" y="6500099"/>
            <a:ext cx="1507030" cy="303519"/>
          </a:xfrm>
        </p:spPr>
        <p:txBody>
          <a:bodyPr/>
          <a:lstStyle/>
          <a:p>
            <a:r>
              <a:rPr lang="de-DE" sz="1600" dirty="0" smtClean="0"/>
              <a:t>Hartmann, 2019.</a:t>
            </a:r>
            <a:endParaRPr lang="de-DE" sz="16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1023405" cy="645284"/>
          </a:xfrm>
        </p:spPr>
        <p:txBody>
          <a:bodyPr/>
          <a:lstStyle/>
          <a:p>
            <a:r>
              <a:rPr lang="de-DE" dirty="0"/>
              <a:t>Strategieprozess </a:t>
            </a:r>
            <a:r>
              <a:rPr lang="de-DE" dirty="0" smtClean="0"/>
              <a:t>– RISE-DE – </a:t>
            </a:r>
            <a:br>
              <a:rPr lang="de-DE" dirty="0" smtClean="0"/>
            </a:br>
            <a:r>
              <a:rPr lang="de-DE" dirty="0"/>
              <a:t>1</a:t>
            </a:r>
            <a:r>
              <a:rPr lang="de-DE" dirty="0" smtClean="0"/>
              <a:t>.1 Strategieentwicklung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797" y="1791762"/>
            <a:ext cx="7424175" cy="4560927"/>
          </a:xfrm>
          <a:prstGeom prst="rect">
            <a:avLst/>
          </a:prstGeom>
        </p:spPr>
      </p:pic>
      <p:sp>
        <p:nvSpPr>
          <p:cNvPr id="7" name="Pfeil nach rechts 6"/>
          <p:cNvSpPr/>
          <p:nvPr/>
        </p:nvSpPr>
        <p:spPr>
          <a:xfrm>
            <a:off x="2329532" y="3715930"/>
            <a:ext cx="594361" cy="5334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569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540189" y="6500099"/>
            <a:ext cx="1507030" cy="303519"/>
          </a:xfrm>
        </p:spPr>
        <p:txBody>
          <a:bodyPr/>
          <a:lstStyle/>
          <a:p>
            <a:r>
              <a:rPr lang="de-DE" sz="1600" dirty="0" smtClean="0"/>
              <a:t>Hartmann, 2019.</a:t>
            </a:r>
            <a:endParaRPr lang="de-DE" sz="16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1023405" cy="645284"/>
          </a:xfrm>
        </p:spPr>
        <p:txBody>
          <a:bodyPr/>
          <a:lstStyle/>
          <a:p>
            <a:r>
              <a:rPr lang="de-DE" dirty="0"/>
              <a:t>Strategieprozess </a:t>
            </a:r>
            <a:r>
              <a:rPr lang="de-DE" dirty="0" smtClean="0"/>
              <a:t>– RISE-DE – </a:t>
            </a:r>
            <a:br>
              <a:rPr lang="de-DE" dirty="0" smtClean="0"/>
            </a:br>
            <a:r>
              <a:rPr lang="de-DE" dirty="0" smtClean="0"/>
              <a:t>1.2 Strategische Ziele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814" y="2059982"/>
            <a:ext cx="6277851" cy="62873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2469" y="2830643"/>
            <a:ext cx="6296904" cy="2333951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4144" y="5164594"/>
            <a:ext cx="5830114" cy="123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87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0394659" cy="645284"/>
          </a:xfrm>
        </p:spPr>
        <p:txBody>
          <a:bodyPr/>
          <a:lstStyle/>
          <a:p>
            <a:r>
              <a:rPr lang="de-DE" dirty="0"/>
              <a:t>Strategieprozess – </a:t>
            </a:r>
            <a:r>
              <a:rPr lang="de-DE" dirty="0" smtClean="0"/>
              <a:t>RISE-DE</a:t>
            </a:r>
            <a:br>
              <a:rPr lang="de-DE" dirty="0" smtClean="0"/>
            </a:br>
            <a:r>
              <a:rPr lang="de-DE" dirty="0" smtClean="0"/>
              <a:t>6. Aktives Datenmanagement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814" y="1969669"/>
            <a:ext cx="6341686" cy="1807767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5432612" y="2650992"/>
            <a:ext cx="1352390" cy="437990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963827" y="3171568"/>
            <a:ext cx="6450227" cy="65078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9534" y="3450732"/>
            <a:ext cx="7606283" cy="3318700"/>
          </a:xfrm>
          <a:prstGeom prst="rect">
            <a:avLst/>
          </a:prstGeom>
        </p:spPr>
      </p:pic>
      <p:sp>
        <p:nvSpPr>
          <p:cNvPr id="11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664958" y="6554481"/>
            <a:ext cx="1507030" cy="303519"/>
          </a:xfrm>
        </p:spPr>
        <p:txBody>
          <a:bodyPr/>
          <a:lstStyle/>
          <a:p>
            <a:r>
              <a:rPr lang="de-DE" sz="1600" dirty="0" smtClean="0"/>
              <a:t>Hartmann, 2019.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16834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0394659" cy="645284"/>
          </a:xfrm>
        </p:spPr>
        <p:txBody>
          <a:bodyPr/>
          <a:lstStyle/>
          <a:p>
            <a:r>
              <a:rPr lang="de-DE" dirty="0"/>
              <a:t>Strategieprozess – </a:t>
            </a:r>
            <a:r>
              <a:rPr lang="de-DE" dirty="0" smtClean="0"/>
              <a:t>RISE-DE</a:t>
            </a:r>
            <a:br>
              <a:rPr lang="de-DE" dirty="0" smtClean="0"/>
            </a:br>
            <a:r>
              <a:rPr lang="de-DE" dirty="0"/>
              <a:t>7</a:t>
            </a:r>
            <a:r>
              <a:rPr lang="de-DE" dirty="0" smtClean="0"/>
              <a:t>. Datenpublikation und –</a:t>
            </a:r>
            <a:r>
              <a:rPr lang="de-DE" dirty="0" err="1" smtClean="0"/>
              <a:t>archivierung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sp>
        <p:nvSpPr>
          <p:cNvPr id="9" name="Rechteck 8"/>
          <p:cNvSpPr/>
          <p:nvPr/>
        </p:nvSpPr>
        <p:spPr>
          <a:xfrm>
            <a:off x="5432612" y="2650992"/>
            <a:ext cx="1352390" cy="437990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814" y="1974512"/>
            <a:ext cx="6220693" cy="179095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963827" y="3171568"/>
            <a:ext cx="6450227" cy="65078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8024" y="3252279"/>
            <a:ext cx="5830114" cy="3534268"/>
          </a:xfrm>
          <a:prstGeom prst="rect">
            <a:avLst/>
          </a:prstGeom>
        </p:spPr>
      </p:pic>
      <p:sp>
        <p:nvSpPr>
          <p:cNvPr id="10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684970" y="6563739"/>
            <a:ext cx="1507030" cy="303519"/>
          </a:xfrm>
        </p:spPr>
        <p:txBody>
          <a:bodyPr/>
          <a:lstStyle/>
          <a:p>
            <a:r>
              <a:rPr lang="de-DE" sz="1600" dirty="0" smtClean="0"/>
              <a:t>Hartmann, 2019.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02397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0394659" cy="645284"/>
          </a:xfrm>
        </p:spPr>
        <p:txBody>
          <a:bodyPr/>
          <a:lstStyle/>
          <a:p>
            <a:r>
              <a:rPr lang="de-DE" dirty="0"/>
              <a:t>Strategieprozess – </a:t>
            </a:r>
            <a:r>
              <a:rPr lang="de-DE" dirty="0" smtClean="0"/>
              <a:t>RISE-DE</a:t>
            </a:r>
            <a:br>
              <a:rPr lang="de-DE" dirty="0" smtClean="0"/>
            </a:br>
            <a:r>
              <a:rPr lang="de-DE" dirty="0"/>
              <a:t>7</a:t>
            </a:r>
            <a:r>
              <a:rPr lang="de-DE" dirty="0" smtClean="0"/>
              <a:t>. Datenpublikation und –</a:t>
            </a:r>
            <a:r>
              <a:rPr lang="de-DE" dirty="0" err="1" smtClean="0"/>
              <a:t>archivierung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sp>
        <p:nvSpPr>
          <p:cNvPr id="9" name="Rechteck 8"/>
          <p:cNvSpPr/>
          <p:nvPr/>
        </p:nvSpPr>
        <p:spPr>
          <a:xfrm>
            <a:off x="5432612" y="2650992"/>
            <a:ext cx="1352390" cy="437990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814" y="1974512"/>
            <a:ext cx="6220693" cy="179095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813" y="2583507"/>
            <a:ext cx="6220694" cy="572959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1023813" y="3135570"/>
            <a:ext cx="6450227" cy="65078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6305" y="3223951"/>
            <a:ext cx="5073371" cy="3581203"/>
          </a:xfrm>
          <a:prstGeom prst="rect">
            <a:avLst/>
          </a:prstGeom>
        </p:spPr>
      </p:pic>
      <p:sp>
        <p:nvSpPr>
          <p:cNvPr id="11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664958" y="6554481"/>
            <a:ext cx="1507030" cy="303519"/>
          </a:xfrm>
        </p:spPr>
        <p:txBody>
          <a:bodyPr/>
          <a:lstStyle/>
          <a:p>
            <a:r>
              <a:rPr lang="de-DE" sz="1600" dirty="0" smtClean="0"/>
              <a:t>Hartmann, 2019.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02469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14" y="1761529"/>
            <a:ext cx="5132541" cy="769423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167" y="-2227972"/>
            <a:ext cx="5235501" cy="7848586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899187" y="5571738"/>
            <a:ext cx="5457353" cy="13722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389" y="-977977"/>
            <a:ext cx="5427119" cy="263646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Strategieprozess – Zeitplan </a:t>
            </a:r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 rot="5400000">
            <a:off x="3430064" y="5599266"/>
            <a:ext cx="320040" cy="5334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 nach rechts 10"/>
          <p:cNvSpPr/>
          <p:nvPr/>
        </p:nvSpPr>
        <p:spPr>
          <a:xfrm rot="5400000">
            <a:off x="8938897" y="1078818"/>
            <a:ext cx="320040" cy="5334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platzhalter 1"/>
          <p:cNvSpPr txBox="1">
            <a:spLocks/>
          </p:cNvSpPr>
          <p:nvPr/>
        </p:nvSpPr>
        <p:spPr>
          <a:xfrm>
            <a:off x="11063045" y="6601668"/>
            <a:ext cx="1307245" cy="26894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004D3D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Wolff, 2024.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36286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5" y="999068"/>
            <a:ext cx="10866120" cy="645284"/>
          </a:xfrm>
        </p:spPr>
        <p:txBody>
          <a:bodyPr/>
          <a:lstStyle/>
          <a:p>
            <a:r>
              <a:rPr lang="de-DE" dirty="0"/>
              <a:t>Strategieprozess –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Arbeitsgruppe-Forschungsdatenmanagement (AG-FDM)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15" y="3079488"/>
            <a:ext cx="10866120" cy="1976571"/>
          </a:xfrm>
          <a:prstGeom prst="rect">
            <a:avLst/>
          </a:prstGeom>
        </p:spPr>
      </p:pic>
      <p:sp>
        <p:nvSpPr>
          <p:cNvPr id="7" name="Textplatzhalter 1"/>
          <p:cNvSpPr txBox="1">
            <a:spLocks/>
          </p:cNvSpPr>
          <p:nvPr/>
        </p:nvSpPr>
        <p:spPr>
          <a:xfrm>
            <a:off x="10966286" y="6589059"/>
            <a:ext cx="1307245" cy="26894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004D3D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Wolff, 2024.</a:t>
            </a:r>
            <a:endParaRPr lang="de-DE" sz="1600" dirty="0"/>
          </a:p>
        </p:txBody>
      </p:sp>
      <p:sp>
        <p:nvSpPr>
          <p:cNvPr id="8" name="Rechteck 7"/>
          <p:cNvSpPr/>
          <p:nvPr/>
        </p:nvSpPr>
        <p:spPr>
          <a:xfrm>
            <a:off x="4794837" y="3079488"/>
            <a:ext cx="2720148" cy="49358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794837" y="4366564"/>
            <a:ext cx="2720148" cy="5560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793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23814" y="6428792"/>
            <a:ext cx="3268268" cy="279918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3814" y="1989637"/>
            <a:ext cx="10492740" cy="29045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 smtClean="0"/>
              <a:t>Die HNEE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 smtClean="0"/>
              <a:t>Landesinitiative FDM-BB und Projekt IN-FDM-BB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 smtClean="0"/>
              <a:t>Data </a:t>
            </a:r>
            <a:r>
              <a:rPr lang="de-DE" sz="1800" dirty="0" err="1" smtClean="0"/>
              <a:t>Stewardship</a:t>
            </a:r>
            <a:r>
              <a:rPr lang="de-DE" sz="1800" dirty="0" smtClean="0"/>
              <a:t> im Verbund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 smtClean="0"/>
              <a:t>Rahmenbedingungen an HAWs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 smtClean="0"/>
              <a:t>Der Strategieprozess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1600" dirty="0" smtClean="0"/>
              <a:t>Zielsetzung und Grundsatzentscheidungen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1600" dirty="0" smtClean="0"/>
              <a:t>RISE-DE Referenzmodell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1600" dirty="0" smtClean="0"/>
              <a:t>Einordnung einiger Themenfelder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1600" dirty="0" smtClean="0"/>
              <a:t>Zeitplan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1600" dirty="0" smtClean="0"/>
              <a:t>Aufbau der AG-FDM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1600" dirty="0" err="1" smtClean="0"/>
              <a:t>Stakeholderabsprachen</a:t>
            </a:r>
            <a:endParaRPr lang="de-DE" sz="16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1600" dirty="0" smtClean="0"/>
              <a:t>Forschungsdaten </a:t>
            </a:r>
            <a:r>
              <a:rPr lang="de-DE" sz="1600" dirty="0" err="1" smtClean="0"/>
              <a:t>Governance</a:t>
            </a:r>
            <a:endParaRPr lang="de-DE" sz="1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 smtClean="0"/>
              <a:t>Vorteile des Strategieprozess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1800" dirty="0" smtClean="0"/>
              <a:t>Was kann RISE-DE, was kann es nicht</a:t>
            </a:r>
          </a:p>
          <a:p>
            <a:endParaRPr lang="de-D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0863385" cy="645284"/>
          </a:xfrm>
        </p:spPr>
        <p:txBody>
          <a:bodyPr/>
          <a:lstStyle/>
          <a:p>
            <a:r>
              <a:rPr lang="de-DE" dirty="0" smtClean="0"/>
              <a:t>Ablauf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9711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3815" y="2187161"/>
            <a:ext cx="2787466" cy="275830"/>
          </a:xfrm>
        </p:spPr>
        <p:txBody>
          <a:bodyPr/>
          <a:lstStyle/>
          <a:p>
            <a:r>
              <a:rPr lang="de-DE" sz="1600" dirty="0" smtClean="0"/>
              <a:t>Wolff, 2024; Della </a:t>
            </a:r>
            <a:r>
              <a:rPr lang="de-DE" sz="1600" dirty="0" err="1" smtClean="0"/>
              <a:t>Chiesa</a:t>
            </a:r>
            <a:r>
              <a:rPr lang="de-DE" sz="1600" dirty="0" smtClean="0"/>
              <a:t>, 2023.</a:t>
            </a:r>
            <a:endParaRPr lang="de-DE" sz="16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5" y="999068"/>
            <a:ext cx="5893033" cy="645284"/>
          </a:xfrm>
        </p:spPr>
        <p:txBody>
          <a:bodyPr/>
          <a:lstStyle/>
          <a:p>
            <a:r>
              <a:rPr lang="de-DE" dirty="0"/>
              <a:t>Strategieprozess </a:t>
            </a:r>
            <a:r>
              <a:rPr lang="de-DE" dirty="0" smtClean="0"/>
              <a:t>– Stakeholder-</a:t>
            </a:r>
            <a:br>
              <a:rPr lang="de-DE" dirty="0" smtClean="0"/>
            </a:br>
            <a:r>
              <a:rPr lang="de-DE" dirty="0" smtClean="0"/>
              <a:t>absprachen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612" y="0"/>
            <a:ext cx="6724842" cy="6876234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7799294" y="3603812"/>
            <a:ext cx="107577" cy="3765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7030890" y="3792070"/>
            <a:ext cx="1644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/>
              <a:t>Präsidium</a:t>
            </a:r>
            <a:endParaRPr lang="de-DE" sz="1100" b="1" dirty="0"/>
          </a:p>
        </p:txBody>
      </p:sp>
    </p:spTree>
    <p:extLst>
      <p:ext uri="{BB962C8B-B14F-4D97-AF65-F5344CB8AC3E}">
        <p14:creationId xmlns:p14="http://schemas.microsoft.com/office/powerpoint/2010/main" val="210011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Strategieprozess </a:t>
            </a:r>
            <a:r>
              <a:rPr lang="de-DE" dirty="0" smtClean="0"/>
              <a:t>– Data </a:t>
            </a:r>
            <a:r>
              <a:rPr lang="de-DE" dirty="0" err="1" smtClean="0"/>
              <a:t>Stewardship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095" y="1696321"/>
            <a:ext cx="8394906" cy="4722135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532601" y="6566667"/>
            <a:ext cx="3659399" cy="291333"/>
          </a:xfrm>
        </p:spPr>
        <p:txBody>
          <a:bodyPr/>
          <a:lstStyle/>
          <a:p>
            <a:r>
              <a:rPr lang="de-DE" sz="1600" dirty="0" smtClean="0"/>
              <a:t>Wolff 2024, Scholtens 2022, </a:t>
            </a:r>
            <a:r>
              <a:rPr lang="de-DE" sz="1600" dirty="0" err="1" smtClean="0"/>
              <a:t>Verheul</a:t>
            </a:r>
            <a:r>
              <a:rPr lang="de-DE" sz="1600" dirty="0" smtClean="0"/>
              <a:t> 2019.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0961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814" y="5417701"/>
            <a:ext cx="5456393" cy="1371719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996717" y="6589059"/>
            <a:ext cx="1307245" cy="268941"/>
          </a:xfrm>
        </p:spPr>
        <p:txBody>
          <a:bodyPr/>
          <a:lstStyle/>
          <a:p>
            <a:r>
              <a:rPr lang="de-DE" sz="1600" dirty="0" smtClean="0"/>
              <a:t>Wolff, 2024.</a:t>
            </a:r>
            <a:endParaRPr lang="de-DE" sz="16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0963277" cy="645284"/>
          </a:xfrm>
        </p:spPr>
        <p:txBody>
          <a:bodyPr/>
          <a:lstStyle/>
          <a:p>
            <a:r>
              <a:rPr lang="de-DE" dirty="0"/>
              <a:t>Strategieprozess – Forschungsdaten-</a:t>
            </a:r>
            <a:r>
              <a:rPr lang="de-DE" dirty="0" err="1"/>
              <a:t>Governance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425" y="1773728"/>
            <a:ext cx="8324196" cy="508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5" y="999068"/>
            <a:ext cx="10866120" cy="645284"/>
          </a:xfrm>
        </p:spPr>
        <p:txBody>
          <a:bodyPr/>
          <a:lstStyle/>
          <a:p>
            <a:r>
              <a:rPr lang="de-DE" dirty="0"/>
              <a:t>Strategieprozess –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Arbeitsgruppe-Forschungsdatenmanagement (AG-FDM)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15" y="1962368"/>
            <a:ext cx="10866120" cy="1976571"/>
          </a:xfrm>
          <a:prstGeom prst="rect">
            <a:avLst/>
          </a:prstGeom>
        </p:spPr>
      </p:pic>
      <p:sp>
        <p:nvSpPr>
          <p:cNvPr id="7" name="Textplatzhalter 1"/>
          <p:cNvSpPr txBox="1">
            <a:spLocks/>
          </p:cNvSpPr>
          <p:nvPr/>
        </p:nvSpPr>
        <p:spPr>
          <a:xfrm>
            <a:off x="11028191" y="6589059"/>
            <a:ext cx="1307245" cy="26894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004D3D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Wolff, 2024.</a:t>
            </a:r>
            <a:endParaRPr lang="de-DE" sz="1600" dirty="0"/>
          </a:p>
        </p:txBody>
      </p:sp>
      <p:sp>
        <p:nvSpPr>
          <p:cNvPr id="8" name="Textfeld 7"/>
          <p:cNvSpPr txBox="1"/>
          <p:nvPr/>
        </p:nvSpPr>
        <p:spPr>
          <a:xfrm>
            <a:off x="1023815" y="4441621"/>
            <a:ext cx="3696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Monatliche Treffen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507859" y="4441621"/>
            <a:ext cx="3696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Halbjährliche Treffen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659849" y="4072289"/>
            <a:ext cx="3696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>
                <a:solidFill>
                  <a:schemeClr val="bg1"/>
                </a:solidFill>
              </a:rPr>
              <a:t>Bericht</a:t>
            </a:r>
            <a:endParaRPr lang="de-DE" b="1" u="sng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292296" y="4845735"/>
            <a:ext cx="3696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>
                <a:solidFill>
                  <a:schemeClr val="bg1"/>
                </a:solidFill>
              </a:rPr>
              <a:t>Zusammenarbeit</a:t>
            </a:r>
            <a:endParaRPr lang="de-DE" b="1" u="sng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023815" y="5215067"/>
            <a:ext cx="113116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Unterstützung </a:t>
            </a:r>
            <a:r>
              <a:rPr lang="de-DE" dirty="0">
                <a:solidFill>
                  <a:schemeClr val="bg1"/>
                </a:solidFill>
              </a:rPr>
              <a:t>bei der Formulierung von Aussagen zur Handhabung von Forschungsdaten in </a:t>
            </a:r>
            <a:r>
              <a:rPr lang="de-DE" dirty="0" smtClean="0">
                <a:solidFill>
                  <a:schemeClr val="bg1"/>
                </a:solidFill>
              </a:rPr>
              <a:t>Forschungsanträgen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Beratung </a:t>
            </a:r>
            <a:r>
              <a:rPr lang="de-DE" dirty="0">
                <a:solidFill>
                  <a:schemeClr val="bg1"/>
                </a:solidFill>
              </a:rPr>
              <a:t>zu Forschungsdatenmanagement im Kontext von Datenschutz bzw. ethischen </a:t>
            </a:r>
            <a:r>
              <a:rPr lang="de-DE" dirty="0" smtClean="0">
                <a:solidFill>
                  <a:schemeClr val="bg1"/>
                </a:solidFill>
              </a:rPr>
              <a:t>Fragestellungen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Beratung </a:t>
            </a:r>
            <a:r>
              <a:rPr lang="de-DE" dirty="0">
                <a:solidFill>
                  <a:schemeClr val="bg1"/>
                </a:solidFill>
              </a:rPr>
              <a:t>bei der Aufstellung von Datenmanagementplänen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regelmäßige </a:t>
            </a:r>
            <a:r>
              <a:rPr lang="de-DE" dirty="0">
                <a:solidFill>
                  <a:schemeClr val="bg1"/>
                </a:solidFill>
              </a:rPr>
              <a:t>Informationsbereitstellung von Neuerungen im </a:t>
            </a:r>
            <a:r>
              <a:rPr lang="de-DE" dirty="0" smtClean="0">
                <a:solidFill>
                  <a:schemeClr val="bg1"/>
                </a:solidFill>
              </a:rPr>
              <a:t>Forschungsdatenmanagement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0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3815" y="2163055"/>
            <a:ext cx="10771177" cy="29045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FD-Strukturen einer Einrichtung analysieren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Nachhaltige FD-Strukturen aufbauen (FD-</a:t>
            </a:r>
            <a:r>
              <a:rPr lang="de-DE" dirty="0" err="1" smtClean="0"/>
              <a:t>Governance</a:t>
            </a:r>
            <a:r>
              <a:rPr lang="de-DE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Strategie als Maßnahme zur </a:t>
            </a:r>
            <a:r>
              <a:rPr lang="de-DE" dirty="0" smtClean="0"/>
              <a:t>Sensibilisierung von </a:t>
            </a:r>
            <a:r>
              <a:rPr lang="de-DE" dirty="0" err="1" smtClean="0"/>
              <a:t>Stakeholdergruppen</a:t>
            </a:r>
            <a:r>
              <a:rPr lang="de-DE" dirty="0" smtClean="0"/>
              <a:t> wie HS-Leitung und Gremien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Gesamte Wahrnehmung für das FDM gestärkt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FDM bekam </a:t>
            </a:r>
            <a:r>
              <a:rPr lang="de-DE" dirty="0" err="1" smtClean="0"/>
              <a:t>Momentum</a:t>
            </a:r>
            <a:r>
              <a:rPr lang="de-DE" dirty="0" smtClean="0"/>
              <a:t> an der ganzen Hochschule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Kleine Hochschule kann von Leistungen aus dem Verbund profitieren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endParaRPr lang="de-D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Vorteile des Strategieprozesses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9146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8699" y="2285999"/>
            <a:ext cx="10697135" cy="3953435"/>
          </a:xfrm>
        </p:spPr>
        <p:txBody>
          <a:bodyPr/>
          <a:lstStyle/>
          <a:p>
            <a:r>
              <a:rPr lang="de-DE" sz="2400" dirty="0" smtClean="0"/>
              <a:t>Vorteile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Strukturiertes sofort anwendbares Modell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Struktur ermöglicht zukünftige Vergleichbarkeit und standardisiertes Vorgehen für zukünftige Prozesse  </a:t>
            </a:r>
          </a:p>
          <a:p>
            <a:r>
              <a:rPr lang="de-DE" sz="2400" dirty="0" smtClean="0"/>
              <a:t>Nachteil </a:t>
            </a:r>
            <a:endParaRPr lang="de-D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Tools wie RDMO, oder </a:t>
            </a:r>
            <a:r>
              <a:rPr lang="de-DE" sz="2400" dirty="0" err="1" smtClean="0"/>
              <a:t>Coscine</a:t>
            </a:r>
            <a:r>
              <a:rPr lang="de-DE" sz="2400" dirty="0" smtClean="0"/>
              <a:t> passen schwer in den Referenzrahmen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Stufensystem nicht feingranular genug, keine Zwischenstufen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kann RISE-DE und was nicht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8848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8700" y="2286000"/>
            <a:ext cx="10366722" cy="29045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Evaluation der bestehenden Strategie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Vortrag auf den E-Science Tagen 2025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dirty="0" smtClean="0"/>
              <a:t>13.03.2025, 13:30 – 14:10 Uhr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dirty="0" smtClean="0"/>
              <a:t>Präsentation A3 HAWs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dirty="0" smtClean="0"/>
              <a:t>Evaluation zweier mit RISE-DE erarbeiteten Forschungsdatenstrategie am Beispiel einer Universität und einer Hochschule für angewandte Wissenschaften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Erarbeitung und Verabschiedung einer längerfristigen Strategie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kommt noch 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333004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8700" y="2286000"/>
            <a:ext cx="10581875" cy="29045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000" dirty="0"/>
              <a:t>Wolff, I., &amp; Spiecker, C. (2024). Die Entwicklung einer Forschungsdatenstrategie für eine kleine Hochschule im Verbund FDM-BB am Beispiel der HNEE. RDA Deutschland Tagung 2024, Potsdam. </a:t>
            </a:r>
            <a:r>
              <a:rPr lang="de-DE" sz="2000" dirty="0" err="1"/>
              <a:t>Zenodo</a:t>
            </a:r>
            <a:r>
              <a:rPr lang="de-DE" sz="2000" dirty="0"/>
              <a:t>. </a:t>
            </a:r>
            <a:r>
              <a:rPr lang="de-DE" sz="2000" dirty="0">
                <a:hlinkClick r:id="rId2"/>
              </a:rPr>
              <a:t>https://</a:t>
            </a:r>
            <a:r>
              <a:rPr lang="de-DE" sz="2000" dirty="0" smtClean="0">
                <a:hlinkClick r:id="rId2"/>
              </a:rPr>
              <a:t>doi.org/10.5281/zenodo.10692747</a:t>
            </a:r>
            <a:endParaRPr lang="de-DE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000" dirty="0"/>
              <a:t>Wolff, I. (2023). Forschungsdatenstrategie 2023 - 2025. </a:t>
            </a:r>
            <a:r>
              <a:rPr lang="de-DE" sz="2000" dirty="0">
                <a:hlinkClick r:id="rId3"/>
              </a:rPr>
              <a:t>https://doi.org/10.57741/OPUS4-677</a:t>
            </a:r>
            <a:r>
              <a:rPr lang="de-DE" sz="2000" dirty="0"/>
              <a:t> </a:t>
            </a:r>
            <a:endParaRPr lang="de-DE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000" dirty="0"/>
              <a:t>Wolff, I., &amp; Spiecker, C. (2024). Entwicklung einer Strategie und </a:t>
            </a:r>
            <a:r>
              <a:rPr lang="de-DE" sz="2000" dirty="0" err="1"/>
              <a:t>Governance</a:t>
            </a:r>
            <a:r>
              <a:rPr lang="de-DE" sz="2000" dirty="0"/>
              <a:t> für Forschungsdaten – Data </a:t>
            </a:r>
            <a:r>
              <a:rPr lang="de-DE" sz="2000" dirty="0" err="1"/>
              <a:t>Stewardship</a:t>
            </a:r>
            <a:r>
              <a:rPr lang="de-DE" sz="2000" dirty="0"/>
              <a:t> an der Eberswalder Hochschule und im brandenburgischen Verbund, Bausteine Forschungsdatenmanagement, Bausteine Forschungsdatenmanagement, (2), 1–13. </a:t>
            </a:r>
            <a:r>
              <a:rPr lang="de-DE" sz="2000" dirty="0">
                <a:hlinkClick r:id="rId4"/>
              </a:rPr>
              <a:t>https://</a:t>
            </a:r>
            <a:r>
              <a:rPr lang="de-DE" sz="2000" dirty="0" smtClean="0">
                <a:hlinkClick r:id="rId4"/>
              </a:rPr>
              <a:t>doi.org/10.17192/bfdm.2024.2.8702</a:t>
            </a:r>
            <a:r>
              <a:rPr lang="de-DE" sz="2000" dirty="0" smtClean="0"/>
              <a:t> </a:t>
            </a:r>
            <a:endParaRPr lang="de-DE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Literaturhinweise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73510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3815" y="2093899"/>
            <a:ext cx="10750924" cy="2904530"/>
          </a:xfrm>
        </p:spPr>
        <p:txBody>
          <a:bodyPr/>
          <a:lstStyle/>
          <a:p>
            <a:r>
              <a:rPr lang="de-DE" sz="1200" dirty="0"/>
              <a:t>Della </a:t>
            </a:r>
            <a:r>
              <a:rPr lang="de-DE" sz="1200" dirty="0" err="1"/>
              <a:t>Chiesa</a:t>
            </a:r>
            <a:r>
              <a:rPr lang="de-DE" sz="1200" dirty="0"/>
              <a:t>, S. (2023). </a:t>
            </a:r>
            <a:r>
              <a:rPr lang="en-GB" sz="1200" i="1" dirty="0"/>
              <a:t>The Transformative Power of a Data Steward. </a:t>
            </a:r>
            <a:r>
              <a:rPr lang="de-DE" sz="1200" u="sng" dirty="0">
                <a:hlinkClick r:id="rId2"/>
              </a:rPr>
              <a:t>https://</a:t>
            </a:r>
            <a:r>
              <a:rPr lang="de-DE" sz="1200" u="sng" dirty="0" smtClean="0">
                <a:hlinkClick r:id="rId2"/>
              </a:rPr>
              <a:t>doi.org/10.5281/ZENODO.8378528</a:t>
            </a:r>
            <a:endParaRPr lang="de-DE" sz="1200" u="sng" dirty="0" smtClean="0"/>
          </a:p>
          <a:p>
            <a:r>
              <a:rPr lang="de-DE" sz="1200" dirty="0" smtClean="0"/>
              <a:t>Hartmann</a:t>
            </a:r>
            <a:r>
              <a:rPr lang="de-DE" sz="1200" dirty="0"/>
              <a:t>, N. K., Jacob, B. &amp; Weiß, N. (2019). RISE-DE – Referenzmodell für Strategieprozesse im institutionellen </a:t>
            </a:r>
            <a:r>
              <a:rPr lang="de-DE" sz="1200" dirty="0" smtClean="0"/>
              <a:t>Forschungsdatenmanagement</a:t>
            </a:r>
            <a:r>
              <a:rPr lang="de-DE" sz="1200" dirty="0"/>
              <a:t>. </a:t>
            </a:r>
            <a:r>
              <a:rPr lang="de-DE" sz="1200" dirty="0">
                <a:hlinkClick r:id="rId3"/>
              </a:rPr>
              <a:t>https://</a:t>
            </a:r>
            <a:r>
              <a:rPr lang="de-DE" sz="1200" dirty="0" smtClean="0">
                <a:hlinkClick r:id="rId3"/>
              </a:rPr>
              <a:t>doi.org/10.5281/ZENODO.2549343</a:t>
            </a:r>
            <a:r>
              <a:rPr lang="de-DE" sz="1200" dirty="0" smtClean="0"/>
              <a:t>   </a:t>
            </a:r>
          </a:p>
          <a:p>
            <a:r>
              <a:rPr lang="de-DE" sz="1200" dirty="0" smtClean="0"/>
              <a:t>FDM-BB (2024), </a:t>
            </a:r>
            <a:r>
              <a:rPr lang="de-DE" sz="1200" dirty="0"/>
              <a:t>Webseite, </a:t>
            </a:r>
            <a:r>
              <a:rPr lang="de-DE" sz="1200" dirty="0">
                <a:hlinkClick r:id="rId4"/>
              </a:rPr>
              <a:t>https://fdm-bb.de/netzwerk</a:t>
            </a:r>
            <a:r>
              <a:rPr lang="de-DE" sz="1200" dirty="0" smtClean="0">
                <a:hlinkClick r:id="rId4"/>
              </a:rPr>
              <a:t>/</a:t>
            </a:r>
            <a:r>
              <a:rPr lang="de-DE" sz="1200" dirty="0" smtClean="0"/>
              <a:t> </a:t>
            </a:r>
            <a:endParaRPr lang="de-DE" sz="1200" dirty="0"/>
          </a:p>
          <a:p>
            <a:r>
              <a:rPr lang="de-DE" sz="1200" dirty="0" smtClean="0"/>
              <a:t>IN-FDM-BB/FHP</a:t>
            </a:r>
            <a:r>
              <a:rPr lang="de-DE" sz="1200" dirty="0"/>
              <a:t>, &amp; IN-FDM-BB/UP. (2023). IN-FDM-BB Förderantrag: Institutionalisiertes und nachhaltiges Forschungsdatenmanagement in Brandenburg. </a:t>
            </a:r>
            <a:r>
              <a:rPr lang="de-DE" sz="1200" dirty="0" err="1"/>
              <a:t>Zenodo</a:t>
            </a:r>
            <a:r>
              <a:rPr lang="de-DE" sz="1200" dirty="0"/>
              <a:t>. </a:t>
            </a:r>
            <a:r>
              <a:rPr lang="de-DE" sz="1200" dirty="0">
                <a:hlinkClick r:id="rId5"/>
              </a:rPr>
              <a:t>https://</a:t>
            </a:r>
            <a:r>
              <a:rPr lang="de-DE" sz="1200" dirty="0" smtClean="0">
                <a:hlinkClick r:id="rId5"/>
              </a:rPr>
              <a:t>doi.org/10.5281/zenodo.7737224</a:t>
            </a:r>
            <a:r>
              <a:rPr lang="de-DE" sz="1200" dirty="0" smtClean="0"/>
              <a:t> </a:t>
            </a:r>
          </a:p>
          <a:p>
            <a:r>
              <a:rPr lang="de-DE" sz="1200" dirty="0" smtClean="0"/>
              <a:t>Jacob, B. </a:t>
            </a:r>
            <a:r>
              <a:rPr lang="de-DE" sz="1200" dirty="0"/>
              <a:t>(2022). RISE-DE – Referenzmodell </a:t>
            </a:r>
            <a:r>
              <a:rPr lang="de-DE" sz="1200" dirty="0" smtClean="0"/>
              <a:t>für Strategieprozesse </a:t>
            </a:r>
            <a:r>
              <a:rPr lang="de-DE" sz="1200" dirty="0"/>
              <a:t>im institutionellen Forschungsdatenmanagement. </a:t>
            </a:r>
            <a:r>
              <a:rPr lang="de-DE" sz="1200" dirty="0">
                <a:hlinkClick r:id="rId6"/>
              </a:rPr>
              <a:t>https://escience.aip.de/ak-forschungsdaten/wp-content/uploads/2022/07/2022-06-22-RISE-DE-%</a:t>
            </a:r>
            <a:r>
              <a:rPr lang="de-DE" sz="1200" dirty="0" smtClean="0">
                <a:hlinkClick r:id="rId6"/>
              </a:rPr>
              <a:t>E2%80%93-Referenzmodell.pdf</a:t>
            </a:r>
            <a:r>
              <a:rPr lang="de-DE" sz="1200" dirty="0" smtClean="0"/>
              <a:t> </a:t>
            </a:r>
          </a:p>
          <a:p>
            <a:r>
              <a:rPr lang="de-DE" sz="1200" dirty="0" smtClean="0"/>
              <a:t>MWFK</a:t>
            </a:r>
            <a:r>
              <a:rPr lang="de-DE" sz="1200" dirty="0"/>
              <a:t>. (2022). Forschungsdatenstrategie für das Land Brandenburg. </a:t>
            </a:r>
            <a:r>
              <a:rPr lang="de-DE" sz="1200" dirty="0">
                <a:hlinkClick r:id="rId7"/>
              </a:rPr>
              <a:t>https://</a:t>
            </a:r>
            <a:r>
              <a:rPr lang="de-DE" sz="1200" dirty="0" smtClean="0">
                <a:hlinkClick r:id="rId7"/>
              </a:rPr>
              <a:t>mwfk.brandenburg.de/sixcms/media.php/9/MWFK_Forschungsdatenstrategie_Barrierefrei.pdf</a:t>
            </a:r>
            <a:r>
              <a:rPr lang="de-DE" sz="1200" dirty="0" smtClean="0"/>
              <a:t> </a:t>
            </a:r>
          </a:p>
          <a:p>
            <a:r>
              <a:rPr lang="de-DE" sz="1200" dirty="0"/>
              <a:t>Scholtens, S., Jetten, M., Böhmer, J., Staiger, C., </a:t>
            </a:r>
            <a:r>
              <a:rPr lang="de-DE" sz="1200" dirty="0" err="1"/>
              <a:t>Slouwerhof</a:t>
            </a:r>
            <a:r>
              <a:rPr lang="de-DE" sz="1200" dirty="0"/>
              <a:t> , I., van der Geest, M., &amp; van Gelder, C.  (2022). Final </a:t>
            </a:r>
            <a:r>
              <a:rPr lang="de-DE" sz="1200" dirty="0" err="1"/>
              <a:t>report</a:t>
            </a:r>
            <a:r>
              <a:rPr lang="de-DE" sz="1200" dirty="0"/>
              <a:t>: </a:t>
            </a:r>
            <a:r>
              <a:rPr lang="de-DE" sz="1200" dirty="0" err="1"/>
              <a:t>Towards</a:t>
            </a:r>
            <a:r>
              <a:rPr lang="de-DE" sz="1200" dirty="0"/>
              <a:t> FAIR </a:t>
            </a:r>
            <a:r>
              <a:rPr lang="de-DE" sz="1200" dirty="0" err="1"/>
              <a:t>data</a:t>
            </a:r>
            <a:r>
              <a:rPr lang="de-DE" sz="1200" dirty="0"/>
              <a:t> </a:t>
            </a:r>
            <a:r>
              <a:rPr lang="de-DE" sz="1200" dirty="0" err="1"/>
              <a:t>steward</a:t>
            </a:r>
            <a:r>
              <a:rPr lang="de-DE" sz="1200" dirty="0"/>
              <a:t> </a:t>
            </a:r>
            <a:r>
              <a:rPr lang="de-DE" sz="1200" dirty="0" err="1"/>
              <a:t>as</a:t>
            </a:r>
            <a:r>
              <a:rPr lang="de-DE" sz="1200" dirty="0"/>
              <a:t> </a:t>
            </a:r>
            <a:r>
              <a:rPr lang="de-DE" sz="1200" dirty="0" err="1"/>
              <a:t>profession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lifesciences</a:t>
            </a:r>
            <a:r>
              <a:rPr lang="de-DE" sz="1200" dirty="0"/>
              <a:t>. Report </a:t>
            </a:r>
            <a:r>
              <a:rPr lang="de-DE" sz="1200" dirty="0" err="1"/>
              <a:t>of</a:t>
            </a:r>
            <a:r>
              <a:rPr lang="de-DE" sz="1200" dirty="0"/>
              <a:t> a </a:t>
            </a:r>
            <a:r>
              <a:rPr lang="de-DE" sz="1200" dirty="0" err="1"/>
              <a:t>ZonMw</a:t>
            </a:r>
            <a:r>
              <a:rPr lang="de-DE" sz="1200" dirty="0"/>
              <a:t> </a:t>
            </a:r>
            <a:r>
              <a:rPr lang="de-DE" sz="1200" dirty="0" err="1"/>
              <a:t>funded</a:t>
            </a:r>
            <a:r>
              <a:rPr lang="de-DE" sz="1200" dirty="0"/>
              <a:t> </a:t>
            </a:r>
            <a:r>
              <a:rPr lang="de-DE" sz="1200" dirty="0" err="1"/>
              <a:t>collaborative</a:t>
            </a:r>
            <a:r>
              <a:rPr lang="de-DE" sz="1200" dirty="0"/>
              <a:t> </a:t>
            </a:r>
            <a:r>
              <a:rPr lang="de-DE" sz="1200" dirty="0" err="1"/>
              <a:t>approach</a:t>
            </a:r>
            <a:r>
              <a:rPr lang="de-DE" sz="1200" dirty="0"/>
              <a:t> </a:t>
            </a:r>
            <a:r>
              <a:rPr lang="de-DE" sz="1200" dirty="0" err="1"/>
              <a:t>built</a:t>
            </a:r>
            <a:r>
              <a:rPr lang="de-DE" sz="1200" dirty="0"/>
              <a:t> on </a:t>
            </a:r>
            <a:r>
              <a:rPr lang="de-DE" sz="1200" dirty="0" err="1"/>
              <a:t>existing</a:t>
            </a:r>
            <a:r>
              <a:rPr lang="de-DE" sz="1200" dirty="0"/>
              <a:t> </a:t>
            </a:r>
            <a:r>
              <a:rPr lang="de-DE" sz="1200" dirty="0" err="1"/>
              <a:t>expertise</a:t>
            </a:r>
            <a:r>
              <a:rPr lang="de-DE" sz="1200" dirty="0"/>
              <a:t>. </a:t>
            </a:r>
            <a:r>
              <a:rPr lang="de-DE" sz="1200" dirty="0">
                <a:hlinkClick r:id="rId8"/>
              </a:rPr>
              <a:t>https://</a:t>
            </a:r>
            <a:r>
              <a:rPr lang="de-DE" sz="1200" dirty="0" smtClean="0">
                <a:hlinkClick r:id="rId8"/>
              </a:rPr>
              <a:t>doi.org/10.5281/ZENODO.3471707</a:t>
            </a:r>
            <a:r>
              <a:rPr lang="de-DE" sz="1200" dirty="0" smtClean="0"/>
              <a:t> </a:t>
            </a:r>
          </a:p>
          <a:p>
            <a:r>
              <a:rPr lang="en-US" sz="1200" dirty="0" err="1"/>
              <a:t>Verheul</a:t>
            </a:r>
            <a:r>
              <a:rPr lang="en-US" sz="1200" dirty="0"/>
              <a:t>, I., </a:t>
            </a:r>
            <a:r>
              <a:rPr lang="en-US" sz="1200" dirty="0" err="1"/>
              <a:t>Imming</a:t>
            </a:r>
            <a:r>
              <a:rPr lang="en-US" sz="1200" dirty="0"/>
              <a:t>, M., </a:t>
            </a:r>
            <a:r>
              <a:rPr lang="en-US" sz="1200" dirty="0" err="1"/>
              <a:t>Ringerma</a:t>
            </a:r>
            <a:r>
              <a:rPr lang="en-US" sz="1200" dirty="0"/>
              <a:t>, J., Mordant, A., van der </a:t>
            </a:r>
            <a:r>
              <a:rPr lang="en-US" sz="1200" dirty="0" err="1"/>
              <a:t>Ploeg</a:t>
            </a:r>
            <a:r>
              <a:rPr lang="en-US" sz="1200" dirty="0"/>
              <a:t>, J.-L. &amp; </a:t>
            </a:r>
            <a:r>
              <a:rPr lang="en-US" sz="1200" dirty="0" err="1"/>
              <a:t>Pronk</a:t>
            </a:r>
            <a:r>
              <a:rPr lang="en-US" sz="1200" dirty="0"/>
              <a:t>, M. (2019). Data Stewardship on the map: A study of tasks and roles in Dutch research institutes. </a:t>
            </a:r>
            <a:r>
              <a:rPr lang="en-US" sz="1200" dirty="0">
                <a:hlinkClick r:id="rId9"/>
              </a:rPr>
              <a:t>https://</a:t>
            </a:r>
            <a:r>
              <a:rPr lang="en-US" sz="1200" dirty="0" smtClean="0">
                <a:hlinkClick r:id="rId9"/>
              </a:rPr>
              <a:t>doi.org/10.5281/ZENODO.2669150</a:t>
            </a:r>
            <a:r>
              <a:rPr lang="en-US" sz="1200" dirty="0" smtClean="0"/>
              <a:t> </a:t>
            </a:r>
            <a:endParaRPr lang="de-DE" sz="1200" dirty="0" smtClean="0"/>
          </a:p>
          <a:p>
            <a:r>
              <a:rPr lang="de-DE" sz="1200" dirty="0"/>
              <a:t>Wolff, I., &amp; Spiecker, C. (2024). Die Entwicklung einer Forschungsdatenstrategie für eine kleine Hochschule im Verbund FDM-BB am Beispiel der HNEE. RDA Deutschland Tagung 2024, Potsdam. </a:t>
            </a:r>
            <a:r>
              <a:rPr lang="de-DE" sz="1200" dirty="0" err="1"/>
              <a:t>Zenodo</a:t>
            </a:r>
            <a:r>
              <a:rPr lang="de-DE" sz="1200" dirty="0"/>
              <a:t>. </a:t>
            </a:r>
            <a:r>
              <a:rPr lang="de-DE" sz="1200" dirty="0">
                <a:hlinkClick r:id="rId10"/>
              </a:rPr>
              <a:t>https://</a:t>
            </a:r>
            <a:r>
              <a:rPr lang="de-DE" sz="1200" dirty="0" smtClean="0">
                <a:hlinkClick r:id="rId10"/>
              </a:rPr>
              <a:t>doi.org/10.5281/zenodo.10692747</a:t>
            </a:r>
            <a:r>
              <a:rPr lang="de-DE" sz="1200" dirty="0" smtClean="0"/>
              <a:t> </a:t>
            </a:r>
          </a:p>
          <a:p>
            <a:r>
              <a:rPr lang="de-DE" sz="1200" dirty="0"/>
              <a:t>Wolff, I. (2023). Forschungsdatenstrategie 2023 - 2025. </a:t>
            </a:r>
            <a:r>
              <a:rPr lang="de-DE" sz="1200" dirty="0">
                <a:hlinkClick r:id="rId11"/>
              </a:rPr>
              <a:t>https://</a:t>
            </a:r>
            <a:r>
              <a:rPr lang="de-DE" sz="1200" dirty="0" smtClean="0">
                <a:hlinkClick r:id="rId11"/>
              </a:rPr>
              <a:t>doi.org/10.57741/OPUS4-677</a:t>
            </a:r>
            <a:r>
              <a:rPr lang="de-DE" sz="1200" dirty="0" smtClean="0"/>
              <a:t> </a:t>
            </a:r>
            <a:endParaRPr lang="de-DE" sz="1200" dirty="0"/>
          </a:p>
          <a:p>
            <a:endParaRPr lang="de-DE" sz="1600" dirty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Literatur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340433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028699" y="2741510"/>
            <a:ext cx="8285625" cy="3175196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de-DE" sz="1800" dirty="0">
                <a:solidFill>
                  <a:prstClr val="white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Ian </a:t>
            </a:r>
            <a:r>
              <a:rPr lang="de-DE" sz="1800" dirty="0" smtClean="0">
                <a:solidFill>
                  <a:prstClr val="white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Wolff</a:t>
            </a:r>
            <a:endParaRPr lang="de-DE" sz="1800" dirty="0">
              <a:solidFill>
                <a:prstClr val="white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  <a:p>
            <a:pPr lvl="0">
              <a:spcBef>
                <a:spcPts val="0"/>
              </a:spcBef>
            </a:pPr>
            <a:r>
              <a:rPr lang="de-DE" sz="1800" dirty="0" smtClean="0">
                <a:solidFill>
                  <a:prstClr val="white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HNEE</a:t>
            </a:r>
            <a:endParaRPr lang="de-DE" sz="1800" dirty="0">
              <a:solidFill>
                <a:prstClr val="white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  <a:p>
            <a:pPr lvl="0">
              <a:spcBef>
                <a:spcPts val="0"/>
              </a:spcBef>
            </a:pPr>
            <a:r>
              <a:rPr lang="de-DE" sz="1800" dirty="0">
                <a:solidFill>
                  <a:prstClr val="white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ian.wolff@hnee.de</a:t>
            </a:r>
          </a:p>
          <a:p>
            <a:pPr lvl="0">
              <a:spcBef>
                <a:spcPts val="0"/>
              </a:spcBef>
            </a:pPr>
            <a:r>
              <a:rPr lang="de-DE" sz="1800" dirty="0">
                <a:solidFill>
                  <a:prstClr val="white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Tel.: + 49 3334 657-181</a:t>
            </a:r>
            <a:endParaRPr lang="de-DE" sz="1800" dirty="0">
              <a:solidFill>
                <a:prstClr val="white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+mn-cs"/>
              <a:hlinkClick r:id="rId2"/>
            </a:endParaRPr>
          </a:p>
          <a:p>
            <a:pPr lvl="0">
              <a:spcBef>
                <a:spcPts val="0"/>
              </a:spcBef>
            </a:pPr>
            <a:r>
              <a:rPr lang="de-DE" sz="1800" dirty="0">
                <a:solidFill>
                  <a:prstClr val="white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      </a:t>
            </a:r>
            <a:r>
              <a:rPr lang="de-DE" sz="18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hlinkClick r:id="rId3"/>
              </a:rPr>
              <a:t>https://</a:t>
            </a:r>
            <a:r>
              <a:rPr lang="de-DE" sz="1800" dirty="0" smtClean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hlinkClick r:id="rId3"/>
              </a:rPr>
              <a:t>orcid.org/0000-0002-0413-0035</a:t>
            </a:r>
            <a:endParaRPr lang="de-DE" sz="1800" dirty="0" smtClean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  <a:p>
            <a:pPr lvl="0">
              <a:spcBef>
                <a:spcPts val="0"/>
              </a:spcBef>
            </a:pPr>
            <a:endParaRPr lang="de-DE" sz="18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+mn-cs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699" y="3878735"/>
            <a:ext cx="237765" cy="237765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3583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solidFill>
                  <a:srgbClr val="004D3D"/>
                </a:solidFill>
              </a:rPr>
              <a:t>FDM-BB</a:t>
            </a:r>
            <a:endParaRPr lang="de-DE" sz="1200" b="1" dirty="0">
              <a:solidFill>
                <a:srgbClr val="004D3D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41" y="799032"/>
            <a:ext cx="464183" cy="58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74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3814" y="2062065"/>
            <a:ext cx="10492740" cy="29045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Ausrichtung in den Naturwissenschaften, Wirtschafts- und Sozialwissenschaften und Ingenieurswissenschaften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2.300 Studierende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400 Angestellte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dirty="0" smtClean="0"/>
              <a:t>130 Verwaltung (sonstige Mitarbeitende)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dirty="0" smtClean="0"/>
              <a:t>60 Professor*innen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dirty="0" smtClean="0"/>
              <a:t>210 wissenschaftliche Mitarbeitende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2023, 13 Million Drittmittel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Bis 10/2022 FDM durch die Forschungsreferentin betreut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0863385" cy="645284"/>
          </a:xfrm>
        </p:spPr>
        <p:txBody>
          <a:bodyPr/>
          <a:lstStyle/>
          <a:p>
            <a:r>
              <a:rPr lang="de-DE" dirty="0" smtClean="0"/>
              <a:t>Die HNEE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116120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8700" y="2286000"/>
            <a:ext cx="10492740" cy="29045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Seit 11/2019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8 Hochschulen und Unis beteiligt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Erarbeitung von Analysen und Handlungsempfehlungen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smtClean="0"/>
              <a:t>Seit 10/2022 Projekt IN-FDM-BB, gefördert durch BMBF und MWFK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0863385" cy="645284"/>
          </a:xfrm>
        </p:spPr>
        <p:txBody>
          <a:bodyPr/>
          <a:lstStyle/>
          <a:p>
            <a:r>
              <a:rPr lang="de-DE" dirty="0" smtClean="0"/>
              <a:t>Landesinitiative FDM-BB</a:t>
            </a:r>
            <a:br>
              <a:rPr lang="de-DE" dirty="0" smtClean="0"/>
            </a:br>
            <a:r>
              <a:rPr lang="de-DE" dirty="0" smtClean="0"/>
              <a:t>(Forschungsdatenmanagement-Brandenburg)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sp>
        <p:nvSpPr>
          <p:cNvPr id="7" name="Textplatzhalter 1"/>
          <p:cNvSpPr txBox="1">
            <a:spLocks/>
          </p:cNvSpPr>
          <p:nvPr/>
        </p:nvSpPr>
        <p:spPr>
          <a:xfrm>
            <a:off x="10579955" y="6489166"/>
            <a:ext cx="1507030" cy="30351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004D3D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IN-FDM-BB, 2023.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9243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5" y="999068"/>
            <a:ext cx="11078538" cy="645284"/>
          </a:xfrm>
        </p:spPr>
        <p:txBody>
          <a:bodyPr/>
          <a:lstStyle/>
          <a:p>
            <a:r>
              <a:rPr lang="de-DE" dirty="0" smtClean="0"/>
              <a:t>Projekt IN-FDM-BB </a:t>
            </a:r>
            <a:br>
              <a:rPr lang="de-DE" dirty="0" smtClean="0"/>
            </a:br>
            <a:r>
              <a:rPr lang="de-DE" dirty="0" smtClean="0"/>
              <a:t>(institutionalisiertes und nachhaltiges Forschungsdatenmanagement in Brandenburg)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7" name="Picture 79" descr="Map&#10;&#10;Description automatically generated">
            <a:extLst>
              <a:ext uri="{FF2B5EF4-FFF2-40B4-BE49-F238E27FC236}">
                <a16:creationId xmlns:a16="http://schemas.microsoft.com/office/drawing/2014/main" id="{E65C13DE-B9F3-836F-202C-D3A4E12B95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214" y="2642147"/>
            <a:ext cx="4122782" cy="3706473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4802016" y="2642147"/>
            <a:ext cx="1627829" cy="35505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862389" y="5230363"/>
            <a:ext cx="1175659" cy="632628"/>
          </a:xfrm>
          <a:prstGeom prst="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6165770" y="3402167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</a:t>
            </a:r>
            <a:endParaRPr lang="de-DE" sz="1400" b="1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059250" y="4221377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</a:t>
            </a:r>
            <a:endParaRPr lang="de-DE" sz="1400" b="1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615930" y="4909737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</a:t>
            </a:r>
            <a:endParaRPr lang="de-DE" sz="1400" b="1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555754" y="4389120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</a:t>
            </a:r>
            <a:endParaRPr lang="de-DE" sz="1400" b="1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894938" y="4187606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00B050"/>
                </a:solidFill>
              </a:rPr>
              <a:t>EA</a:t>
            </a:r>
            <a:endParaRPr lang="de-DE" sz="1400" b="1" dirty="0">
              <a:solidFill>
                <a:srgbClr val="00B05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524558" y="4609181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00B050"/>
                </a:solidFill>
              </a:rPr>
              <a:t>EA</a:t>
            </a:r>
            <a:endParaRPr lang="de-DE" sz="1400" b="1" dirty="0">
              <a:solidFill>
                <a:srgbClr val="00B05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524558" y="4762273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00B050"/>
                </a:solidFill>
              </a:rPr>
              <a:t>EA</a:t>
            </a:r>
            <a:endParaRPr lang="de-DE" sz="1400" b="1" dirty="0">
              <a:solidFill>
                <a:srgbClr val="00B05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170712" y="5238900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00B050"/>
                </a:solidFill>
              </a:rPr>
              <a:t>EA</a:t>
            </a:r>
            <a:endParaRPr lang="de-DE" sz="1400" b="1" dirty="0">
              <a:solidFill>
                <a:srgbClr val="00B050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065438" y="1996657"/>
            <a:ext cx="4224645" cy="4015740"/>
          </a:xfrm>
        </p:spPr>
        <p:txBody>
          <a:bodyPr/>
          <a:lstStyle/>
          <a:p>
            <a:r>
              <a:rPr lang="de-DE" sz="1800" b="1" dirty="0" smtClean="0">
                <a:solidFill>
                  <a:srgbClr val="00B050"/>
                </a:solidFill>
              </a:rPr>
              <a:t>EA</a:t>
            </a:r>
            <a:r>
              <a:rPr lang="de-DE" sz="1800" dirty="0" smtClean="0">
                <a:solidFill>
                  <a:srgbClr val="FFFF00"/>
                </a:solidFill>
              </a:rPr>
              <a:t> </a:t>
            </a:r>
            <a:r>
              <a:rPr lang="de-DE" sz="1800" dirty="0" smtClean="0"/>
              <a:t>– Early </a:t>
            </a:r>
            <a:r>
              <a:rPr lang="de-DE" sz="1800" dirty="0" err="1" smtClean="0"/>
              <a:t>Adopter</a:t>
            </a:r>
            <a:endParaRPr lang="de-DE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können auf etwas Erfahrung </a:t>
            </a:r>
            <a:r>
              <a:rPr lang="de-DE" sz="1800" dirty="0" smtClean="0"/>
              <a:t>aufbauen</a:t>
            </a:r>
          </a:p>
          <a:p>
            <a:r>
              <a:rPr lang="de-DE" sz="1800" u="sng" dirty="0" smtClean="0"/>
              <a:t>Aufgaben: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Qualifizierung/Schulung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Rechtliche/ethische Aspekte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RDMO (DMP-Tool)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RADAR (Daten-Archiv &amp; -Publikation)</a:t>
            </a:r>
          </a:p>
          <a:p>
            <a:endParaRPr lang="de-D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17" name="Textplatzhalter 1"/>
          <p:cNvSpPr txBox="1">
            <a:spLocks/>
          </p:cNvSpPr>
          <p:nvPr/>
        </p:nvSpPr>
        <p:spPr>
          <a:xfrm>
            <a:off x="1055979" y="1996657"/>
            <a:ext cx="4035194" cy="401574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004D3D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b="1" dirty="0">
                <a:solidFill>
                  <a:schemeClr val="bg1">
                    <a:lumMod val="50000"/>
                    <a:lumOff val="50000"/>
                  </a:schemeClr>
                </a:solidFill>
              </a:rPr>
              <a:t>B</a:t>
            </a:r>
            <a:r>
              <a:rPr lang="de-DE" sz="1800" dirty="0" smtClean="0">
                <a:solidFill>
                  <a:srgbClr val="FFFF00"/>
                </a:solidFill>
              </a:rPr>
              <a:t> </a:t>
            </a:r>
            <a:r>
              <a:rPr lang="de-DE" sz="1800" dirty="0" smtClean="0"/>
              <a:t>– Beginner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Stehen am Beginn des Prozesses</a:t>
            </a:r>
          </a:p>
          <a:p>
            <a:r>
              <a:rPr lang="de-DE" sz="1800" u="sng" dirty="0" smtClean="0"/>
              <a:t>Aufgaben: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Kompetenzaufbau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Gründung AG-FDM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FD-</a:t>
            </a:r>
            <a:r>
              <a:rPr lang="de-DE" sz="1800" dirty="0" err="1" smtClean="0"/>
              <a:t>Policy</a:t>
            </a:r>
            <a:endParaRPr lang="de-DE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FD-Handreichungen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FD-Strategie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Webseite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/>
              <a:t>Beratung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smtClean="0"/>
              <a:t>Veranstaltunge</a:t>
            </a:r>
            <a:r>
              <a:rPr lang="de-DE" sz="1800"/>
              <a:t>n</a:t>
            </a:r>
            <a:endParaRPr lang="de-DE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19" name="Textplatzhalter 1"/>
          <p:cNvSpPr txBox="1">
            <a:spLocks/>
          </p:cNvSpPr>
          <p:nvPr/>
        </p:nvSpPr>
        <p:spPr>
          <a:xfrm>
            <a:off x="10927656" y="6554481"/>
            <a:ext cx="1475591" cy="30351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004D3D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FDM-BB 2024.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9871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5" y="999068"/>
            <a:ext cx="9473124" cy="645284"/>
          </a:xfrm>
        </p:spPr>
        <p:txBody>
          <a:bodyPr/>
          <a:lstStyle/>
          <a:p>
            <a:r>
              <a:rPr lang="de-DE" dirty="0" smtClean="0"/>
              <a:t>Data </a:t>
            </a:r>
            <a:r>
              <a:rPr lang="de-DE" dirty="0" err="1" smtClean="0"/>
              <a:t>Stewardship</a:t>
            </a:r>
            <a:r>
              <a:rPr lang="de-DE" dirty="0" smtClean="0"/>
              <a:t> im Projekt IN-FDM-BB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095" y="1696321"/>
            <a:ext cx="8394906" cy="4722135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483221" y="6554481"/>
            <a:ext cx="4027435" cy="303519"/>
          </a:xfrm>
        </p:spPr>
        <p:txBody>
          <a:bodyPr/>
          <a:lstStyle/>
          <a:p>
            <a:r>
              <a:rPr lang="de-DE" sz="1600" dirty="0" smtClean="0"/>
              <a:t>Wolff 2024, Scholtens 2022, </a:t>
            </a:r>
            <a:r>
              <a:rPr lang="de-DE" sz="1600" dirty="0" err="1" smtClean="0"/>
              <a:t>Verheul</a:t>
            </a:r>
            <a:r>
              <a:rPr lang="de-DE" sz="1600" dirty="0" smtClean="0"/>
              <a:t> 2019.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4937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8700" y="2285999"/>
            <a:ext cx="10921874" cy="387941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Höheres Lehrdeputat der Professor*innen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Kein </a:t>
            </a:r>
            <a:r>
              <a:rPr lang="de-DE" sz="2400" dirty="0"/>
              <a:t>Mittelbau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Forschung </a:t>
            </a:r>
            <a:r>
              <a:rPr lang="de-DE" sz="2400" dirty="0"/>
              <a:t>läuft hauptsächlich über Drittmittelförderung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Infrastruktur auf Lehre </a:t>
            </a:r>
            <a:r>
              <a:rPr lang="de-DE" sz="2400" dirty="0" smtClean="0"/>
              <a:t>ausgelegt und muss erst auf Wissenschaftsunterstützung erweitert werden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Hochschulleitung </a:t>
            </a:r>
            <a:r>
              <a:rPr lang="de-DE" sz="2400" dirty="0"/>
              <a:t>muss überzeugt </a:t>
            </a:r>
            <a:r>
              <a:rPr lang="de-DE" sz="2400" dirty="0" smtClean="0"/>
              <a:t>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unterschiedliche </a:t>
            </a:r>
            <a:r>
              <a:rPr lang="de-DE" sz="2400" dirty="0"/>
              <a:t>Anforderungen durch die </a:t>
            </a:r>
            <a:r>
              <a:rPr lang="de-DE" sz="2400" dirty="0" smtClean="0"/>
              <a:t>verschiedenen </a:t>
            </a:r>
            <a:r>
              <a:rPr lang="de-DE" sz="2400" dirty="0"/>
              <a:t>Disziplinen/Communities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Rahmenbedingungen an HAWs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266185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8700" y="2286000"/>
            <a:ext cx="10858500" cy="29045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Befristung der Strategie auf 2 Jahre (2023-2025) gemäß Projektplan (IN-FDM-BB)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Personelle Ausstattung im FDM 1 VZÄ Data Steward (IN-FDM-BB)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Leitung des Strategieprozesses durch den IN-FDM-BB Data Steward, der in der Forschungsunterstützung verortet ist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Strategie sollte in Absprache mit für FD relevanten Akteuren geschehen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Nachhaltige Strukturen schaffen (FD-</a:t>
            </a:r>
            <a:r>
              <a:rPr lang="de-DE" sz="2400" dirty="0" err="1" smtClean="0"/>
              <a:t>Governance</a:t>
            </a:r>
            <a:r>
              <a:rPr lang="de-DE" sz="2400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Strukturiertes Werkzeug nutzen (RISE-DE)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Forschungsdatenstrategie des Landes Brandenburg berücksichtigen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400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4" y="999068"/>
            <a:ext cx="11055487" cy="645284"/>
          </a:xfrm>
        </p:spPr>
        <p:txBody>
          <a:bodyPr/>
          <a:lstStyle/>
          <a:p>
            <a:r>
              <a:rPr lang="de-DE" dirty="0" smtClean="0"/>
              <a:t>Strategieprozess – </a:t>
            </a:r>
            <a:br>
              <a:rPr lang="de-DE" dirty="0" smtClean="0"/>
            </a:br>
            <a:r>
              <a:rPr lang="de-DE" dirty="0" smtClean="0"/>
              <a:t>Zielsetzung und Grundsatzentscheidungen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sp>
        <p:nvSpPr>
          <p:cNvPr id="7" name="Textplatzhalter 1"/>
          <p:cNvSpPr txBox="1">
            <a:spLocks/>
          </p:cNvSpPr>
          <p:nvPr/>
        </p:nvSpPr>
        <p:spPr>
          <a:xfrm>
            <a:off x="10884755" y="6529617"/>
            <a:ext cx="1307245" cy="26894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004D3D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MWFK, 2022.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57368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23815" y="2055479"/>
            <a:ext cx="6678386" cy="290453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Lokaler Kompetenzaufbau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Interne Vernetzung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Materialien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Beratung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Veranstaltung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Organisationsentwicklung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Landesweite FDM-Dienstleistungen und IT-Dienste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Beratung und Schulung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000" dirty="0" smtClean="0"/>
              <a:t>Technische Dienste wie RDMO und RADAR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Vernetzung und Transfer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23815" y="999068"/>
            <a:ext cx="8819432" cy="645284"/>
          </a:xfrm>
        </p:spPr>
        <p:txBody>
          <a:bodyPr/>
          <a:lstStyle/>
          <a:p>
            <a:r>
              <a:rPr lang="de-DE" dirty="0" smtClean="0"/>
              <a:t>Die Forschungsdatenstrategie für das  Land </a:t>
            </a:r>
            <a:r>
              <a:rPr lang="de-DE" dirty="0"/>
              <a:t>Brandenburg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7" y="818921"/>
            <a:ext cx="448521" cy="5696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925" y="1388544"/>
            <a:ext cx="82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FDM-BB</a:t>
            </a:r>
            <a:endParaRPr lang="de-DE" sz="1200" b="1" dirty="0"/>
          </a:p>
        </p:txBody>
      </p:sp>
      <p:sp>
        <p:nvSpPr>
          <p:cNvPr id="7" name="Textplatzhalter 1"/>
          <p:cNvSpPr txBox="1">
            <a:spLocks/>
          </p:cNvSpPr>
          <p:nvPr/>
        </p:nvSpPr>
        <p:spPr>
          <a:xfrm>
            <a:off x="10884755" y="6529617"/>
            <a:ext cx="1307245" cy="26894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004D3D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MWFK, 2022.</a:t>
            </a:r>
            <a:endParaRPr lang="de-DE" sz="16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3616" y="1265097"/>
            <a:ext cx="3786042" cy="5163268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3481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HNEE">
      <a:dk1>
        <a:srgbClr val="004D3D"/>
      </a:dk1>
      <a:lt1>
        <a:sysClr val="window" lastClr="FFFFFF"/>
      </a:lt1>
      <a:dk2>
        <a:srgbClr val="004D3D"/>
      </a:dk2>
      <a:lt2>
        <a:srgbClr val="FFFFFF"/>
      </a:lt2>
      <a:accent1>
        <a:srgbClr val="E8E83A"/>
      </a:accent1>
      <a:accent2>
        <a:srgbClr val="CF5493"/>
      </a:accent2>
      <a:accent3>
        <a:srgbClr val="DEAB42"/>
      </a:accent3>
      <a:accent4>
        <a:srgbClr val="74B5BA"/>
      </a:accent4>
      <a:accent5>
        <a:srgbClr val="A8D0F2"/>
      </a:accent5>
      <a:accent6>
        <a:srgbClr val="DEAB42"/>
      </a:accent6>
      <a:hlink>
        <a:srgbClr val="E8E83A"/>
      </a:hlink>
      <a:folHlink>
        <a:srgbClr val="95B3D7"/>
      </a:folHlink>
    </a:clrScheme>
    <a:fontScheme name="HNEE">
      <a:majorFont>
        <a:latin typeface="Source Serif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issPresentation A_Win32_MW_JS_SL_v2.potx" id="{F3EA0D10-81D8-413D-A4CA-F5D1D5CC8037}" vid="{9BA86A48-81B4-441C-9F07-EEAF91A8FC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3BEC32FC8F0EB4F8EF65B28965E35D8" ma:contentTypeVersion="0" ma:contentTypeDescription="Ein neues Dokument erstellen." ma:contentTypeScope="" ma:versionID="ae96c1a093bcf755c4207281099dbb6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48A277-AA8B-42D2-B164-E7DBA0F2A7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24273A0-A4DF-47AA-BF1F-8758123399C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82F651C-E5DA-470F-A6A6-D70E9A5EBF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1137</Words>
  <Application>Microsoft Office PowerPoint</Application>
  <PresentationFormat>Breitbild</PresentationFormat>
  <Paragraphs>215</Paragraphs>
  <Slides>29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Source Sans Pro</vt:lpstr>
      <vt:lpstr>Source Sans Pro Light</vt:lpstr>
      <vt:lpstr>Source Serif Pro</vt:lpstr>
      <vt:lpstr>Theme1</vt:lpstr>
      <vt:lpstr>Eine Forschungsdatenstrategie für nachhaltige FDM-Strukturen – Der Strategieprozess an der HNEE</vt:lpstr>
      <vt:lpstr>Ablauf</vt:lpstr>
      <vt:lpstr>Die HNEE</vt:lpstr>
      <vt:lpstr>Landesinitiative FDM-BB (Forschungsdatenmanagement-Brandenburg)</vt:lpstr>
      <vt:lpstr>Projekt IN-FDM-BB  (institutionalisiertes und nachhaltiges Forschungsdatenmanagement in Brandenburg)</vt:lpstr>
      <vt:lpstr>Data Stewardship im Projekt IN-FDM-BB</vt:lpstr>
      <vt:lpstr>Rahmenbedingungen an HAWs</vt:lpstr>
      <vt:lpstr>Strategieprozess –  Zielsetzung und Grundsatzentscheidungen</vt:lpstr>
      <vt:lpstr>Die Forschungsdatenstrategie für das  Land Brandenburg </vt:lpstr>
      <vt:lpstr>Strategieprozess – RISE-DE Referenzmodell</vt:lpstr>
      <vt:lpstr>Strategieprozess –  RISE-DE Themengebiete und Themen</vt:lpstr>
      <vt:lpstr>Strategieprozess – RISE-DE Stufensystem</vt:lpstr>
      <vt:lpstr>Strategieprozess – RISE-DE –  1.1 Strategieentwicklung</vt:lpstr>
      <vt:lpstr>Strategieprozess – RISE-DE –  1.2 Strategische Ziele</vt:lpstr>
      <vt:lpstr>Strategieprozess – RISE-DE 6. Aktives Datenmanagement</vt:lpstr>
      <vt:lpstr>Strategieprozess – RISE-DE 7. Datenpublikation und –archivierung</vt:lpstr>
      <vt:lpstr>Strategieprozess – RISE-DE 7. Datenpublikation und –archivierung</vt:lpstr>
      <vt:lpstr>Strategieprozess – Zeitplan </vt:lpstr>
      <vt:lpstr>Strategieprozess – Arbeitsgruppe-Forschungsdatenmanagement (AG-FDM)</vt:lpstr>
      <vt:lpstr>Strategieprozess – Stakeholder- absprachen</vt:lpstr>
      <vt:lpstr>Strategieprozess – Data Stewardship </vt:lpstr>
      <vt:lpstr>Strategieprozess – Forschungsdaten-Governance</vt:lpstr>
      <vt:lpstr>Strategieprozess – Arbeitsgruppe-Forschungsdatenmanagement (AG-FDM)</vt:lpstr>
      <vt:lpstr>Vorteile des Strategieprozesses</vt:lpstr>
      <vt:lpstr>Was kann RISE-DE und was nicht</vt:lpstr>
      <vt:lpstr>Was kommt noch </vt:lpstr>
      <vt:lpstr>Literaturhinweise</vt:lpstr>
      <vt:lpstr>Literatur</vt:lpstr>
      <vt:lpstr>Fragen?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2022-03-17T14:24:25Z</dcterms:created>
  <dcterms:modified xsi:type="dcterms:W3CDTF">2024-12-18T13:28:12Z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0x01010073BEC32FC8F0EB4F8EF65B28965E35D8</vt:lpwstr>
  </property>
</Properties>
</file>