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3.xml" ContentType="application/vnd.openxmlformats-officedocument.presentationml.tags+xml"/>
  <Override PartName="/ppt/notesSlides/notesSlide15.xml" ContentType="application/vnd.openxmlformats-officedocument.presentationml.notesSlide+xml"/>
  <Override PartName="/ppt/tags/tag14.xml" ContentType="application/vnd.openxmlformats-officedocument.presentationml.tags+xml"/>
  <Override PartName="/ppt/notesSlides/notesSlide16.xml" ContentType="application/vnd.openxmlformats-officedocument.presentationml.notesSlide+xml"/>
  <Override PartName="/ppt/tags/tag15.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handoutMasterIdLst>
    <p:handoutMasterId r:id="rId23"/>
  </p:handoutMasterIdLst>
  <p:sldIdLst>
    <p:sldId id="256" r:id="rId2"/>
    <p:sldId id="283" r:id="rId3"/>
    <p:sldId id="284" r:id="rId4"/>
    <p:sldId id="313" r:id="rId5"/>
    <p:sldId id="324" r:id="rId6"/>
    <p:sldId id="309" r:id="rId7"/>
    <p:sldId id="307" r:id="rId8"/>
    <p:sldId id="325" r:id="rId9"/>
    <p:sldId id="293" r:id="rId10"/>
    <p:sldId id="295" r:id="rId11"/>
    <p:sldId id="303" r:id="rId12"/>
    <p:sldId id="296" r:id="rId13"/>
    <p:sldId id="304" r:id="rId14"/>
    <p:sldId id="320" r:id="rId15"/>
    <p:sldId id="326" r:id="rId16"/>
    <p:sldId id="264" r:id="rId17"/>
    <p:sldId id="319" r:id="rId18"/>
    <p:sldId id="277" r:id="rId19"/>
    <p:sldId id="323" r:id="rId20"/>
    <p:sldId id="270"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60" userDrawn="1">
          <p15:clr>
            <a:srgbClr val="A4A3A4"/>
          </p15:clr>
        </p15:guide>
        <p15:guide id="2" pos="4848" userDrawn="1">
          <p15:clr>
            <a:srgbClr val="A4A3A4"/>
          </p15:clr>
        </p15:guide>
        <p15:guide id="3" pos="288" userDrawn="1">
          <p15:clr>
            <a:srgbClr val="A4A3A4"/>
          </p15:clr>
        </p15:guide>
        <p15:guide id="4" pos="840" userDrawn="1">
          <p15:clr>
            <a:srgbClr val="A4A3A4"/>
          </p15:clr>
        </p15:guide>
        <p15:guide id="5" orient="horz" pos="264" userDrawn="1">
          <p15:clr>
            <a:srgbClr val="A4A3A4"/>
          </p15:clr>
        </p15:guide>
        <p15:guide id="8" pos="7416" userDrawn="1">
          <p15:clr>
            <a:srgbClr val="A4A3A4"/>
          </p15:clr>
        </p15:guide>
        <p15:guide id="9" orient="horz" pos="2232" userDrawn="1">
          <p15:clr>
            <a:srgbClr val="A4A3A4"/>
          </p15:clr>
        </p15:guide>
        <p15:guide id="11" orient="horz" pos="3624" userDrawn="1">
          <p15:clr>
            <a:srgbClr val="A4A3A4"/>
          </p15:clr>
        </p15:guide>
        <p15:guide id="12" orient="horz" pos="624" userDrawn="1">
          <p15:clr>
            <a:srgbClr val="A4A3A4"/>
          </p15:clr>
        </p15:guide>
        <p15:guide id="13" pos="352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24F"/>
    <a:srgbClr val="875297"/>
    <a:srgbClr val="4271C2"/>
    <a:srgbClr val="EAEAEA"/>
    <a:srgbClr val="D9D9D9"/>
    <a:srgbClr val="FDF3E4"/>
    <a:srgbClr val="8CBDA9"/>
    <a:srgbClr val="708CBB"/>
    <a:srgbClr val="C0584F"/>
    <a:srgbClr val="C1D8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160"/>
    <p:restoredTop sz="87698"/>
  </p:normalViewPr>
  <p:slideViewPr>
    <p:cSldViewPr snapToGrid="0" snapToObjects="1" showGuides="1">
      <p:cViewPr varScale="1">
        <p:scale>
          <a:sx n="160" d="100"/>
          <a:sy n="160" d="100"/>
        </p:scale>
        <p:origin x="192" y="216"/>
      </p:cViewPr>
      <p:guideLst>
        <p:guide orient="horz" pos="960"/>
        <p:guide pos="4848"/>
        <p:guide pos="288"/>
        <p:guide pos="840"/>
        <p:guide orient="horz" pos="264"/>
        <p:guide pos="7416"/>
        <p:guide orient="horz" pos="2232"/>
        <p:guide orient="horz" pos="3624"/>
        <p:guide orient="horz" pos="624"/>
        <p:guide pos="3528"/>
      </p:guideLst>
    </p:cSldViewPr>
  </p:slideViewPr>
  <p:outlineViewPr>
    <p:cViewPr>
      <p:scale>
        <a:sx n="33" d="100"/>
        <a:sy n="33" d="100"/>
      </p:scale>
      <p:origin x="0" y="0"/>
    </p:cViewPr>
  </p:outlineViewPr>
  <p:notesTextViewPr>
    <p:cViewPr>
      <p:scale>
        <a:sx n="1" d="1"/>
        <a:sy n="1" d="1"/>
      </p:scale>
      <p:origin x="0" y="0"/>
    </p:cViewPr>
  </p:notesTextViewPr>
  <p:sorterViewPr>
    <p:cViewPr>
      <p:scale>
        <a:sx n="140" d="100"/>
        <a:sy n="140" d="100"/>
      </p:scale>
      <p:origin x="0" y="0"/>
    </p:cViewPr>
  </p:sorterViewPr>
  <p:notesViewPr>
    <p:cSldViewPr snapToGrid="0" snapToObjects="1" showGuides="1">
      <p:cViewPr varScale="1">
        <p:scale>
          <a:sx n="135" d="100"/>
          <a:sy n="135" d="100"/>
        </p:scale>
        <p:origin x="5720"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079A51B-9E20-4D43-9C34-41ADA493610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C31F91B-F098-9A43-BFCA-CE7922A6FC3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87E679A-F39B-984A-A4D6-FBEF220D7385}" type="datetimeFigureOut">
              <a:rPr lang="en-US" smtClean="0"/>
              <a:t>1/10/25</a:t>
            </a:fld>
            <a:endParaRPr lang="en-US"/>
          </a:p>
        </p:txBody>
      </p:sp>
      <p:sp>
        <p:nvSpPr>
          <p:cNvPr id="4" name="Footer Placeholder 3">
            <a:extLst>
              <a:ext uri="{FF2B5EF4-FFF2-40B4-BE49-F238E27FC236}">
                <a16:creationId xmlns:a16="http://schemas.microsoft.com/office/drawing/2014/main" id="{3C6550EB-F903-6944-8CEA-1DF872FBF5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01AD60E-08D1-2240-9426-21711AA7D43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50FA9C7-D9F7-E54F-990C-DA1384316A24}" type="slidenum">
              <a:rPr lang="en-US" smtClean="0"/>
              <a:t>‹#›</a:t>
            </a:fld>
            <a:endParaRPr lang="en-US"/>
          </a:p>
        </p:txBody>
      </p:sp>
    </p:spTree>
    <p:extLst>
      <p:ext uri="{BB962C8B-B14F-4D97-AF65-F5344CB8AC3E}">
        <p14:creationId xmlns:p14="http://schemas.microsoft.com/office/powerpoint/2010/main" val="1877216061"/>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E70E72-246C-5E46-BADA-31BDE1A606DA}" type="datetimeFigureOut">
              <a:rPr lang="en-US" smtClean="0"/>
              <a:t>1/10/25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098602-5492-8042-96C8-1CE5FA5A19CD}" type="slidenum">
              <a:rPr lang="en-US" smtClean="0"/>
              <a:t>‹#›</a:t>
            </a:fld>
            <a:endParaRPr lang="en-US"/>
          </a:p>
        </p:txBody>
      </p:sp>
    </p:spTree>
    <p:extLst>
      <p:ext uri="{BB962C8B-B14F-4D97-AF65-F5344CB8AC3E}">
        <p14:creationId xmlns:p14="http://schemas.microsoft.com/office/powerpoint/2010/main" val="3454463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nsf.gov/awardsearch/" TargetMode="External"/><Relationship Id="rId2" Type="http://schemas.openxmlformats.org/officeDocument/2006/relationships/slide" Target="../slides/slide1.xml"/><Relationship Id="rId1" Type="http://schemas.openxmlformats.org/officeDocument/2006/relationships/notesMaster" Target="../notesMasters/notesMaster1.xml"/><Relationship Id="rId5" Type="http://schemas.openxmlformats.org/officeDocument/2006/relationships/hyperlink" Target="https://www.chorusaccess.org/" TargetMode="External"/><Relationship Id="rId4" Type="http://schemas.openxmlformats.org/officeDocument/2006/relationships/hyperlink" Target="https://par.nsf.gov/"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Abstract:</a:t>
            </a:r>
          </a:p>
          <a:p>
            <a:pPr marL="0" marR="0"/>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Data Journeys Through the Global Research Infrastructure</a:t>
            </a:r>
          </a:p>
          <a:p>
            <a:pPr marL="0" marR="0"/>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Ted Habermann, Metadata Game Changers</a:t>
            </a:r>
          </a:p>
          <a:p>
            <a:pPr marL="0" marR="0"/>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Jamaica Jones, University of Pittsburgh</a:t>
            </a:r>
          </a:p>
          <a:p>
            <a:pPr marL="0" marR="0"/>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 </a:t>
            </a:r>
          </a:p>
          <a:p>
            <a:pPr marL="0" marR="0"/>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The Global Research Infrastructure is built on persistent identifiers for people, organizations, articles, datasets, and many other kinds of research objects. It connects tens of millions of objects into an actively growing network of research objects and results that, together, embody open and connected scientific knowledge. The infrastructure is complex and data journeys through it face considerable obstacles. In this growing stage, users must clearly understand these obstacles with related caveats and limitations to reap the benefits effectively. CHORUS combines data from Crossref, </a:t>
            </a:r>
            <a:r>
              <a:rPr lang="en-US" sz="1800" kern="100" dirty="0" err="1">
                <a:effectLst/>
                <a:latin typeface="Century Gothic" panose="020B0502020202020204" pitchFamily="34" charset="0"/>
                <a:ea typeface="Aptos" panose="020B0004020202020204" pitchFamily="34" charset="0"/>
                <a:cs typeface="Times New Roman" panose="02020603050405020304" pitchFamily="18" charset="0"/>
              </a:rPr>
              <a:t>ScholeXplorer</a:t>
            </a:r>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 DataCite, and ORCID to produce broad views into the infrastructure for funders and publishers, i.e., analysis ready data for the global research infrastructure. The INFORMATE project characterized the CHORUS data journeys through these organizations and connections. Once these were understood, we used the data to address many questions about connected articles and datasets. For example: What projects are funded by multiple agencies; which agencies work together; what repositories are used for datasets resulting from funding by the National Science Foundation or the U.S. Geological Survey; what are temporal relationships between publication of articles and related datasets, or what outputs were connected to a given funder or award? Even with the known limitations the answers to these questions are informative and suggest further interesting questions. As more content is connected through the infrastructure and obstacles are overcome, these answers will improve.</a:t>
            </a:r>
          </a:p>
          <a:p>
            <a:pPr marL="0" marR="0"/>
            <a:endParaRPr lang="en-US" sz="1800" kern="100" dirty="0">
              <a:effectLst/>
              <a:latin typeface="Century Gothic" panose="020B0502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Some of these slides were presented </a:t>
            </a:r>
            <a:r>
              <a:rPr lang="en-US" sz="1800" kern="100" dirty="0">
                <a:latin typeface="Century Gothic" panose="020B0502020202020204" pitchFamily="34" charset="0"/>
                <a:cs typeface="Times New Roman" panose="02020603050405020304" pitchFamily="18" charset="0"/>
              </a:rPr>
              <a:t>at the </a:t>
            </a:r>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NISO Plus Global meeting during September 2024 and in talk </a:t>
            </a:r>
            <a:r>
              <a:rPr lang="en-US" sz="1800" b="0" i="0" dirty="0">
                <a:solidFill>
                  <a:schemeClr val="bg1">
                    <a:lumMod val="65000"/>
                  </a:schemeClr>
                </a:solidFill>
                <a:effectLst/>
                <a:latin typeface="Century Gothic" panose="020B0502020202020204" pitchFamily="34" charset="0"/>
              </a:rPr>
              <a:t>IN23C-06 </a:t>
            </a:r>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at the American Geophysical Union </a:t>
            </a:r>
            <a:r>
              <a:rPr lang="en-US" sz="1800" kern="100" dirty="0" err="1">
                <a:effectLst/>
                <a:latin typeface="Century Gothic" panose="020B0502020202020204" pitchFamily="34" charset="0"/>
                <a:ea typeface="Aptos" panose="020B0004020202020204" pitchFamily="34" charset="0"/>
                <a:cs typeface="Times New Roman" panose="02020603050405020304" pitchFamily="18" charset="0"/>
              </a:rPr>
              <a:t>Meeing</a:t>
            </a:r>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 in Washington DC during December 2024.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00" dirty="0">
              <a:effectLst/>
              <a:latin typeface="Century Gothic" panose="020B0502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The data journeys we compared all start with researchers that are uniquely and unambiguously identified by ORCIDs, i.e. PIDs that connect the researchers into the bigger picture. The researchers in this study are funded by the U.S. National Science Foundation and they produce articles and datasets, examined here, and many other kinds of research outputs.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00" dirty="0">
              <a:effectLst/>
              <a:latin typeface="Century Gothic" panose="020B0502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We explored three data sources:</a:t>
            </a:r>
          </a:p>
          <a:p>
            <a:pPr marL="342900" marR="0" indent="-342900">
              <a:buFont typeface="+mj-lt"/>
              <a:buAutoNum type="arabicPeriod"/>
            </a:pPr>
            <a:r>
              <a:rPr lang="en-US" sz="1800" dirty="0">
                <a:effectLst/>
                <a:latin typeface="Century Gothic" panose="020B0502020202020204" pitchFamily="34" charset="0"/>
                <a:ea typeface="Times New Roman" panose="02020603050405020304" pitchFamily="18" charset="0"/>
                <a:cs typeface="Times New Roman" panose="02020603050405020304" pitchFamily="18" charset="0"/>
              </a:rPr>
              <a:t>the </a:t>
            </a:r>
            <a:r>
              <a:rPr lang="en-US" sz="1800" u="sng" dirty="0">
                <a:solidFill>
                  <a:srgbClr val="0000FF"/>
                </a:solidFill>
                <a:effectLst/>
                <a:latin typeface="Century Gothic" panose="020B0502020202020204" pitchFamily="34" charset="0"/>
                <a:ea typeface="Times New Roman" panose="02020603050405020304" pitchFamily="18" charset="0"/>
                <a:cs typeface="Times New Roman" panose="02020603050405020304" pitchFamily="18" charset="0"/>
                <a:hlinkClick r:id="rId3"/>
              </a:rPr>
              <a:t>NSF Award Database</a:t>
            </a:r>
            <a:r>
              <a:rPr lang="en-US" sz="1800" dirty="0">
                <a:effectLst/>
                <a:latin typeface="Century Gothic" panose="020B0502020202020204" pitchFamily="34" charset="0"/>
                <a:ea typeface="Times New Roman" panose="02020603050405020304" pitchFamily="18" charset="0"/>
                <a:cs typeface="Times New Roman" panose="02020603050405020304" pitchFamily="18" charset="0"/>
              </a:rPr>
              <a:t>,</a:t>
            </a:r>
          </a:p>
          <a:p>
            <a:pPr marL="342900" marR="0" indent="-342900">
              <a:buFont typeface="+mj-lt"/>
              <a:buAutoNum type="arabicPeriod"/>
            </a:pPr>
            <a:r>
              <a:rPr lang="en-US" sz="1800" dirty="0">
                <a:effectLst/>
                <a:latin typeface="Century Gothic" panose="020B0502020202020204" pitchFamily="34" charset="0"/>
                <a:ea typeface="Times New Roman" panose="02020603050405020304" pitchFamily="18" charset="0"/>
                <a:cs typeface="Times New Roman" panose="02020603050405020304" pitchFamily="18" charset="0"/>
              </a:rPr>
              <a:t>the</a:t>
            </a:r>
            <a:r>
              <a:rPr lang="en-US" sz="1800" u="none" dirty="0">
                <a:solidFill>
                  <a:schemeClr val="tx1"/>
                </a:solidFill>
                <a:effectLst/>
                <a:latin typeface="Century Gothic" panose="020B0502020202020204" pitchFamily="34" charset="0"/>
                <a:ea typeface="Times New Roman" panose="02020603050405020304" pitchFamily="18" charset="0"/>
                <a:cs typeface="Times New Roman" panose="02020603050405020304" pitchFamily="18" charset="0"/>
              </a:rPr>
              <a:t> </a:t>
            </a:r>
            <a:r>
              <a:rPr lang="en-US" sz="1800" u="sng" dirty="0">
                <a:solidFill>
                  <a:srgbClr val="0000FF"/>
                </a:solidFill>
                <a:effectLst/>
                <a:latin typeface="Century Gothic" panose="020B0502020202020204" pitchFamily="34" charset="0"/>
                <a:ea typeface="Times New Roman" panose="02020603050405020304" pitchFamily="18" charset="0"/>
                <a:cs typeface="Times New Roman" panose="02020603050405020304" pitchFamily="18" charset="0"/>
                <a:hlinkClick r:id="rId4"/>
              </a:rPr>
              <a:t>NSF Public Access Repository</a:t>
            </a:r>
            <a:r>
              <a:rPr lang="en-US" sz="1800" dirty="0">
                <a:effectLst/>
                <a:latin typeface="Century Gothic" panose="020B0502020202020204" pitchFamily="34" charset="0"/>
                <a:ea typeface="Times New Roman" panose="02020603050405020304" pitchFamily="18" charset="0"/>
                <a:cs typeface="Times New Roman" panose="02020603050405020304" pitchFamily="18" charset="0"/>
              </a:rPr>
              <a:t>, and </a:t>
            </a:r>
          </a:p>
          <a:p>
            <a:pPr marL="342900" marR="0" indent="-342900">
              <a:buFont typeface="+mj-lt"/>
              <a:buAutoNum type="arabicPeriod"/>
            </a:pPr>
            <a:r>
              <a:rPr lang="en-US" sz="1800" dirty="0">
                <a:effectLst/>
                <a:latin typeface="Century Gothic" panose="020B0502020202020204" pitchFamily="34" charset="0"/>
                <a:ea typeface="Times New Roman" panose="02020603050405020304" pitchFamily="18" charset="0"/>
                <a:cs typeface="Times New Roman" panose="02020603050405020304" pitchFamily="18" charset="0"/>
              </a:rPr>
              <a:t>the global research infrastructure viewed through </a:t>
            </a:r>
            <a:r>
              <a:rPr lang="en-US" sz="1800" u="sng" dirty="0">
                <a:solidFill>
                  <a:srgbClr val="0000FF"/>
                </a:solidFill>
                <a:effectLst/>
                <a:latin typeface="Century Gothic" panose="020B0502020202020204" pitchFamily="34" charset="0"/>
                <a:ea typeface="Times New Roman" panose="02020603050405020304" pitchFamily="18" charset="0"/>
                <a:cs typeface="Times New Roman" panose="02020603050405020304" pitchFamily="18" charset="0"/>
                <a:hlinkClick r:id="rId5"/>
              </a:rPr>
              <a:t>CHORUS</a:t>
            </a:r>
            <a:r>
              <a:rPr lang="en-US" sz="1800" u="none" dirty="0">
                <a:solidFill>
                  <a:srgbClr val="0000FF"/>
                </a:solidFill>
                <a:effectLst/>
                <a:latin typeface="Century Gothic" panose="020B0502020202020204" pitchFamily="34" charset="0"/>
                <a:ea typeface="Times New Roman" panose="02020603050405020304" pitchFamily="18" charset="0"/>
                <a:cs typeface="Times New Roman" panose="02020603050405020304" pitchFamily="18" charset="0"/>
              </a:rPr>
              <a:t> which provides analysis ready views that combine data from several sources that also depend on publishers and institutional repositories.</a:t>
            </a:r>
            <a:endParaRPr lang="en-US" sz="1800" u="none" kern="100" dirty="0">
              <a:effectLst/>
              <a:latin typeface="Century Gothic" panose="020B0502020202020204" pitchFamily="34" charset="0"/>
              <a:ea typeface="Aptos" panose="020B0004020202020204" pitchFamily="34" charset="0"/>
              <a:cs typeface="Times New Roman" panose="02020603050405020304" pitchFamily="18" charset="0"/>
            </a:endParaRPr>
          </a:p>
          <a:p>
            <a:pPr marL="0" marR="0"/>
            <a:endParaRPr lang="en-US" sz="1800" kern="100" dirty="0">
              <a:effectLst/>
              <a:latin typeface="Century Gothic" panose="020B0502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All </a:t>
            </a:r>
            <a:r>
              <a:rPr lang="en-US" sz="1800" kern="100" dirty="0" err="1">
                <a:effectLst/>
                <a:latin typeface="Century Gothic" panose="020B0502020202020204" pitchFamily="34" charset="0"/>
                <a:ea typeface="Aptos" panose="020B0004020202020204" pitchFamily="34" charset="0"/>
                <a:cs typeface="Times New Roman" panose="02020603050405020304" pitchFamily="18" charset="0"/>
              </a:rPr>
              <a:t>referernces</a:t>
            </a:r>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 to NSF in this presentation refer to the </a:t>
            </a:r>
            <a:r>
              <a:rPr lang="en-US" sz="1800" i="0" dirty="0">
                <a:latin typeface="Century Gothic" panose="020B0502020202020204" pitchFamily="34" charset="0"/>
                <a:cs typeface="Times New Roman" panose="02020603050405020304" pitchFamily="18" charset="0"/>
              </a:rPr>
              <a:t>U.S. National Science Foundation (https://</a:t>
            </a:r>
            <a:r>
              <a:rPr lang="en-US" sz="1800" i="0" dirty="0" err="1">
                <a:latin typeface="Century Gothic" panose="020B0502020202020204" pitchFamily="34" charset="0"/>
                <a:cs typeface="Times New Roman" panose="02020603050405020304" pitchFamily="18" charset="0"/>
              </a:rPr>
              <a:t>ror.org</a:t>
            </a:r>
            <a:r>
              <a:rPr lang="en-US" sz="1800" i="0" dirty="0">
                <a:latin typeface="Century Gothic" panose="020B0502020202020204" pitchFamily="34" charset="0"/>
                <a:cs typeface="Times New Roman" panose="02020603050405020304" pitchFamily="18" charset="0"/>
              </a:rPr>
              <a:t>/021nxhr62) that funded this work through Award #</a:t>
            </a:r>
            <a:r>
              <a:rPr lang="en-US" sz="1800" b="0" i="0" dirty="0">
                <a:solidFill>
                  <a:srgbClr val="000000"/>
                </a:solidFill>
                <a:effectLst/>
                <a:latin typeface="Century Gothic" panose="020B0502020202020204" pitchFamily="34" charset="0"/>
              </a:rPr>
              <a:t>2334426.</a:t>
            </a:r>
            <a:endParaRPr lang="en-US" sz="1800" i="0" dirty="0">
              <a:latin typeface="Century Gothic" panose="020B0502020202020204" pitchFamily="34" charset="0"/>
            </a:endParaRPr>
          </a:p>
          <a:p>
            <a:pPr marL="0" marR="0"/>
            <a:endParaRPr lang="en-US" sz="1800" kern="100" dirty="0">
              <a:effectLst/>
              <a:latin typeface="Century Gothic" panose="020B0502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C098602-5492-8042-96C8-1CE5FA5A19CD}" type="slidenum">
              <a:rPr lang="en-US" smtClean="0"/>
              <a:t>1</a:t>
            </a:fld>
            <a:endParaRPr lang="en-US"/>
          </a:p>
        </p:txBody>
      </p:sp>
    </p:spTree>
    <p:extLst>
      <p:ext uri="{BB962C8B-B14F-4D97-AF65-F5344CB8AC3E}">
        <p14:creationId xmlns:p14="http://schemas.microsoft.com/office/powerpoint/2010/main" val="30982185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50000"/>
              </a:lnSpc>
              <a:spcBef>
                <a:spcPts val="0"/>
              </a:spcBef>
              <a:spcAft>
                <a:spcPts val="1000"/>
              </a:spcAft>
              <a:tabLst>
                <a:tab pos="182880" algn="l"/>
              </a:tabLst>
            </a:pPr>
            <a:r>
              <a:rPr lang="en-US" sz="1800" i="0">
                <a:solidFill>
                  <a:srgbClr val="44546A"/>
                </a:solidFill>
                <a:effectLst/>
                <a:latin typeface="Century Gothic" panose="020B0502020202020204" pitchFamily="34" charset="0"/>
                <a:ea typeface="Calibri" panose="020F0502020204030204" pitchFamily="34" charset="0"/>
                <a:cs typeface="Calibri" panose="020F0502020204030204" pitchFamily="34" charset="0"/>
              </a:rPr>
              <a:t>Percentage of DOIs per year found in CHORUS (blue), CHORUS and PAR (green) and not included in the test (Grey). The differences between CHORUS and PAR change significantly as a function of time. </a:t>
            </a:r>
            <a:r>
              <a:rPr lang="en-US" sz="1800">
                <a:effectLst/>
                <a:latin typeface="Century Gothic" panose="020B0502020202020204" pitchFamily="34" charset="0"/>
                <a:ea typeface="Calibri" panose="020F0502020204030204" pitchFamily="34" charset="0"/>
                <a:cs typeface="Calibri" panose="020F0502020204030204" pitchFamily="34" charset="0"/>
              </a:rPr>
              <a:t>Between 2000 and 2016, an average 25% of the DOIs in CHORUS were also in PAR. This increased to 64% between 2017 and 2023.</a:t>
            </a:r>
            <a:r>
              <a:rPr lang="en-US" sz="1800">
                <a:effectLst/>
              </a:rPr>
              <a:t> </a:t>
            </a:r>
            <a:r>
              <a:rPr lang="en-US" sz="1800" i="0">
                <a:solidFill>
                  <a:srgbClr val="44546A"/>
                </a:solidFill>
                <a:effectLst/>
                <a:latin typeface="Century Gothic" panose="020B0502020202020204" pitchFamily="34" charset="0"/>
                <a:ea typeface="Calibri" panose="020F0502020204030204" pitchFamily="34" charset="0"/>
                <a:cs typeface="Calibri" panose="020F0502020204030204" pitchFamily="34" charset="0"/>
              </a:rPr>
              <a:t>NSF required submissions to PAR at this time and that policy change had a clear impact.</a:t>
            </a:r>
          </a:p>
        </p:txBody>
      </p:sp>
      <p:sp>
        <p:nvSpPr>
          <p:cNvPr id="4" name="Slide Number Placeholder 3"/>
          <p:cNvSpPr>
            <a:spLocks noGrp="1"/>
          </p:cNvSpPr>
          <p:nvPr>
            <p:ph type="sldNum" sz="quarter" idx="5"/>
          </p:nvPr>
        </p:nvSpPr>
        <p:spPr/>
        <p:txBody>
          <a:bodyPr/>
          <a:lstStyle/>
          <a:p>
            <a:fld id="{CC098602-5492-8042-96C8-1CE5FA5A19CD}" type="slidenum">
              <a:rPr lang="en-US" smtClean="0"/>
              <a:t>10</a:t>
            </a:fld>
            <a:endParaRPr lang="en-US"/>
          </a:p>
        </p:txBody>
      </p:sp>
    </p:spTree>
    <p:extLst>
      <p:ext uri="{BB962C8B-B14F-4D97-AF65-F5344CB8AC3E}">
        <p14:creationId xmlns:p14="http://schemas.microsoft.com/office/powerpoint/2010/main" val="2425450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solidFill>
                  <a:srgbClr val="000000"/>
                </a:solidFill>
                <a:effectLst/>
                <a:latin typeface="Century Gothic" panose="020B0502020202020204" pitchFamily="34" charset="0"/>
                <a:ea typeface="Calibri" panose="020F0502020204030204" pitchFamily="34" charset="0"/>
                <a:cs typeface="Calibri" panose="020F0502020204030204" pitchFamily="34" charset="0"/>
              </a:rPr>
              <a:t>Distribution of references to NSF award numbers across PAR and CHORUS (Standard, Continuing and Fellowship awards granted 2004-2021) with data journeys.</a:t>
            </a:r>
            <a:r>
              <a:rPr lang="en-US" sz="2400">
                <a:effectLst/>
              </a:rPr>
              <a:t> </a:t>
            </a:r>
          </a:p>
          <a:p>
            <a:r>
              <a:rPr lang="en-US" sz="1600"/>
              <a:t>NSF-2024-02-10-CHORUS_AND_PAR__20240807.xlsx, </a:t>
            </a:r>
            <a:r>
              <a:rPr lang="en-US" sz="1600" dirty="0"/>
              <a:t>publicationsAndAcknowledgments.png</a:t>
            </a:r>
            <a:endParaRPr lang="en-US" sz="1600"/>
          </a:p>
          <a:p>
            <a:r>
              <a:rPr lang="en-US" sz="1600" b="0" i="0" u="none" strike="noStrike">
                <a:solidFill>
                  <a:srgbClr val="000000"/>
                </a:solidFill>
                <a:effectLst/>
                <a:latin typeface="Century Gothic" panose="020B0502020202020204" pitchFamily="34" charset="0"/>
              </a:rPr>
              <a:t>Numbers from Jamaica</a:t>
            </a:r>
            <a:r>
              <a:rPr lang="en-US" sz="1600">
                <a:latin typeface="Century Gothic" panose="020B0502020202020204" pitchFamily="34" charset="0"/>
              </a:rPr>
              <a:t> </a:t>
            </a:r>
          </a:p>
          <a:p>
            <a:r>
              <a:rPr lang="en-US" sz="1600" b="0" i="0" u="none" strike="noStrike">
                <a:solidFill>
                  <a:srgbClr val="000000"/>
                </a:solidFill>
                <a:effectLst/>
                <a:latin typeface="Century Gothic" panose="020B0502020202020204" pitchFamily="34" charset="0"/>
              </a:rPr>
              <a:t>PAR Only</a:t>
            </a:r>
            <a:r>
              <a:rPr lang="en-US" sz="1600">
                <a:latin typeface="Century Gothic" panose="020B0502020202020204" pitchFamily="34" charset="0"/>
              </a:rPr>
              <a:t> 		</a:t>
            </a:r>
            <a:r>
              <a:rPr lang="en-US" sz="1600" b="0" i="0" u="none" strike="noStrike">
                <a:solidFill>
                  <a:srgbClr val="000000"/>
                </a:solidFill>
                <a:effectLst/>
                <a:latin typeface="Century Gothic" panose="020B0502020202020204" pitchFamily="34" charset="0"/>
              </a:rPr>
              <a:t>16890</a:t>
            </a:r>
            <a:r>
              <a:rPr lang="en-US" sz="1600">
                <a:latin typeface="Century Gothic" panose="020B0502020202020204" pitchFamily="34" charset="0"/>
              </a:rPr>
              <a:t> 	</a:t>
            </a:r>
            <a:r>
              <a:rPr lang="en-US" sz="1600" b="0" i="0" u="none" strike="noStrike">
                <a:solidFill>
                  <a:srgbClr val="000000"/>
                </a:solidFill>
                <a:effectLst/>
                <a:latin typeface="Century Gothic" panose="020B0502020202020204" pitchFamily="34" charset="0"/>
              </a:rPr>
              <a:t>9%</a:t>
            </a:r>
            <a:r>
              <a:rPr lang="en-US" sz="1600">
                <a:latin typeface="Century Gothic" panose="020B0502020202020204" pitchFamily="34" charset="0"/>
              </a:rPr>
              <a:t> </a:t>
            </a:r>
          </a:p>
          <a:p>
            <a:r>
              <a:rPr lang="en-US" sz="1600" b="0" i="0" u="none" strike="noStrike">
                <a:solidFill>
                  <a:srgbClr val="000000"/>
                </a:solidFill>
                <a:effectLst/>
                <a:latin typeface="Century Gothic" panose="020B0502020202020204" pitchFamily="34" charset="0"/>
              </a:rPr>
              <a:t>CHORUS and PAR</a:t>
            </a:r>
            <a:r>
              <a:rPr lang="en-US" sz="1600">
                <a:latin typeface="Century Gothic" panose="020B0502020202020204" pitchFamily="34" charset="0"/>
              </a:rPr>
              <a:t> 	</a:t>
            </a:r>
            <a:r>
              <a:rPr lang="en-US" sz="1600" b="0" i="0" u="none" strike="noStrike">
                <a:solidFill>
                  <a:srgbClr val="000000"/>
                </a:solidFill>
                <a:effectLst/>
                <a:latin typeface="Century Gothic" panose="020B0502020202020204" pitchFamily="34" charset="0"/>
              </a:rPr>
              <a:t>13407</a:t>
            </a:r>
            <a:r>
              <a:rPr lang="en-US" sz="1600">
                <a:latin typeface="Century Gothic" panose="020B0502020202020204" pitchFamily="34" charset="0"/>
              </a:rPr>
              <a:t> 	</a:t>
            </a:r>
            <a:r>
              <a:rPr lang="en-US" sz="1600" b="0" i="0" u="none" strike="noStrike">
                <a:solidFill>
                  <a:srgbClr val="000000"/>
                </a:solidFill>
                <a:effectLst/>
                <a:latin typeface="Century Gothic" panose="020B0502020202020204" pitchFamily="34" charset="0"/>
              </a:rPr>
              <a:t>7%</a:t>
            </a:r>
          </a:p>
          <a:p>
            <a:r>
              <a:rPr lang="en-US" sz="1600" b="0" i="0" u="none" strike="noStrike">
                <a:solidFill>
                  <a:srgbClr val="000000"/>
                </a:solidFill>
                <a:effectLst/>
                <a:latin typeface="Century Gothic" panose="020B0502020202020204" pitchFamily="34" charset="0"/>
              </a:rPr>
              <a:t>CHORUS Only</a:t>
            </a:r>
            <a:r>
              <a:rPr lang="en-US" sz="1600">
                <a:latin typeface="Century Gothic" panose="020B0502020202020204" pitchFamily="34" charset="0"/>
              </a:rPr>
              <a:t> 	</a:t>
            </a:r>
            <a:r>
              <a:rPr lang="en-US" sz="1600" b="0" i="0" u="none" strike="noStrike">
                <a:solidFill>
                  <a:srgbClr val="000000"/>
                </a:solidFill>
                <a:effectLst/>
                <a:latin typeface="Century Gothic" panose="020B0502020202020204" pitchFamily="34" charset="0"/>
              </a:rPr>
              <a:t>62187</a:t>
            </a:r>
            <a:r>
              <a:rPr lang="en-US" sz="1600">
                <a:latin typeface="Century Gothic" panose="020B0502020202020204" pitchFamily="34" charset="0"/>
              </a:rPr>
              <a:t> 	</a:t>
            </a:r>
            <a:r>
              <a:rPr lang="en-US" sz="1600" b="0" i="0" u="none" strike="noStrike">
                <a:solidFill>
                  <a:srgbClr val="000000"/>
                </a:solidFill>
                <a:effectLst/>
                <a:latin typeface="Century Gothic" panose="020B0502020202020204" pitchFamily="34" charset="0"/>
              </a:rPr>
              <a:t>32%</a:t>
            </a:r>
            <a:r>
              <a:rPr lang="en-US" sz="1600">
                <a:latin typeface="Century Gothic" panose="020B0502020202020204" pitchFamily="34" charset="0"/>
              </a:rPr>
              <a:t> </a:t>
            </a:r>
          </a:p>
          <a:p>
            <a:r>
              <a:rPr lang="en-US" sz="1600" b="0" i="0" u="none" strike="noStrike">
                <a:solidFill>
                  <a:srgbClr val="000000"/>
                </a:solidFill>
                <a:effectLst/>
                <a:latin typeface="Century Gothic" panose="020B0502020202020204" pitchFamily="34" charset="0"/>
              </a:rPr>
              <a:t>No Reference</a:t>
            </a:r>
            <a:r>
              <a:rPr lang="en-US" sz="1600">
                <a:latin typeface="Century Gothic" panose="020B0502020202020204" pitchFamily="34" charset="0"/>
              </a:rPr>
              <a:t> 	</a:t>
            </a:r>
            <a:r>
              <a:rPr lang="en-US" sz="1600" b="0" i="0" u="none" strike="noStrike">
                <a:solidFill>
                  <a:srgbClr val="000000"/>
                </a:solidFill>
                <a:effectLst/>
                <a:latin typeface="Century Gothic" panose="020B0502020202020204" pitchFamily="34" charset="0"/>
              </a:rPr>
              <a:t>118528</a:t>
            </a:r>
            <a:r>
              <a:rPr lang="en-US" sz="1600">
                <a:latin typeface="Century Gothic" panose="020B0502020202020204" pitchFamily="34" charset="0"/>
              </a:rPr>
              <a:t> 	</a:t>
            </a:r>
            <a:r>
              <a:rPr lang="en-US" sz="1600" b="0" i="0" u="none" strike="noStrike">
                <a:solidFill>
                  <a:srgbClr val="000000"/>
                </a:solidFill>
                <a:effectLst/>
                <a:latin typeface="Century Gothic" panose="020B0502020202020204" pitchFamily="34" charset="0"/>
              </a:rPr>
              <a:t>61%</a:t>
            </a:r>
            <a:r>
              <a:rPr lang="en-US" sz="1600">
                <a:latin typeface="Century Gothic" panose="020B0502020202020204" pitchFamily="34" charset="0"/>
              </a:rPr>
              <a:t> </a:t>
            </a:r>
          </a:p>
          <a:p>
            <a:r>
              <a:rPr lang="en-US" sz="1600" b="0" i="0" u="none" strike="noStrike">
                <a:solidFill>
                  <a:srgbClr val="000000"/>
                </a:solidFill>
                <a:effectLst/>
                <a:latin typeface="Century Gothic" panose="020B0502020202020204" pitchFamily="34" charset="0"/>
              </a:rPr>
              <a:t>Total		194122</a:t>
            </a:r>
            <a:r>
              <a:rPr lang="en-US" sz="1600">
                <a:latin typeface="Century Gothic" panose="020B0502020202020204" pitchFamily="34" charset="0"/>
              </a:rPr>
              <a:t> </a:t>
            </a:r>
          </a:p>
        </p:txBody>
      </p:sp>
      <p:sp>
        <p:nvSpPr>
          <p:cNvPr id="4" name="Slide Number Placeholder 3"/>
          <p:cNvSpPr>
            <a:spLocks noGrp="1"/>
          </p:cNvSpPr>
          <p:nvPr>
            <p:ph type="sldNum" sz="quarter" idx="5"/>
          </p:nvPr>
        </p:nvSpPr>
        <p:spPr/>
        <p:txBody>
          <a:bodyPr/>
          <a:lstStyle/>
          <a:p>
            <a:fld id="{CC098602-5492-8042-96C8-1CE5FA5A19CD}" type="slidenum">
              <a:rPr lang="en-US" smtClean="0"/>
              <a:t>11</a:t>
            </a:fld>
            <a:endParaRPr lang="en-US"/>
          </a:p>
        </p:txBody>
      </p:sp>
    </p:spTree>
    <p:extLst>
      <p:ext uri="{BB962C8B-B14F-4D97-AF65-F5344CB8AC3E}">
        <p14:creationId xmlns:p14="http://schemas.microsoft.com/office/powerpoint/2010/main" val="40248400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latin typeface="Century Gothic" panose="020B0502020202020204" pitchFamily="34" charset="0"/>
              </a:rPr>
              <a:t>These pie charts show the evolution of references to NSF awards as a function of time in years after the award effective date. For awards with effective dates of 2014, references are dominated by CHORUS with a small slice of references from CHORUS and PAR. </a:t>
            </a:r>
          </a:p>
          <a:p>
            <a:endParaRPr lang="en-US" sz="1800">
              <a:latin typeface="Century Gothic" panose="020B0502020202020204" pitchFamily="34" charset="0"/>
            </a:endParaRPr>
          </a:p>
          <a:p>
            <a:r>
              <a:rPr lang="en-US" sz="1800">
                <a:latin typeface="Century Gothic" panose="020B0502020202020204" pitchFamily="34" charset="0"/>
              </a:rPr>
              <a:t>For more recent awards this picture changes significantly with items in PAR and CHORUS dominating even just 3 years after the award effective dates. Even with this increase, 36% of the awards remain un referenced and 17% of the items are only in PAR, re=emphasizing the question of how these items were missed by Crossref.</a:t>
            </a:r>
          </a:p>
          <a:p>
            <a:endParaRPr lang="en-US" sz="1800">
              <a:latin typeface="Century Gothic" panose="020B0502020202020204" pitchFamily="34" charset="0"/>
            </a:endParaRPr>
          </a:p>
          <a:p>
            <a:r>
              <a:rPr lang="en-US" sz="1800">
                <a:latin typeface="Century Gothic" panose="020B0502020202020204" pitchFamily="34" charset="0"/>
              </a:rPr>
              <a:t>Th diagonal line shows the year 2021 which is reshaped in the next slide.</a:t>
            </a:r>
          </a:p>
        </p:txBody>
      </p:sp>
      <p:sp>
        <p:nvSpPr>
          <p:cNvPr id="4" name="Slide Number Placeholder 3"/>
          <p:cNvSpPr>
            <a:spLocks noGrp="1"/>
          </p:cNvSpPr>
          <p:nvPr>
            <p:ph type="sldNum" sz="quarter" idx="5"/>
          </p:nvPr>
        </p:nvSpPr>
        <p:spPr/>
        <p:txBody>
          <a:bodyPr/>
          <a:lstStyle/>
          <a:p>
            <a:fld id="{CC098602-5492-8042-96C8-1CE5FA5A19CD}" type="slidenum">
              <a:rPr lang="en-US" smtClean="0"/>
              <a:t>12</a:t>
            </a:fld>
            <a:endParaRPr lang="en-US"/>
          </a:p>
        </p:txBody>
      </p:sp>
    </p:spTree>
    <p:extLst>
      <p:ext uri="{BB962C8B-B14F-4D97-AF65-F5344CB8AC3E}">
        <p14:creationId xmlns:p14="http://schemas.microsoft.com/office/powerpoint/2010/main" val="177366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0">
                <a:solidFill>
                  <a:srgbClr val="44546A"/>
                </a:solidFill>
                <a:effectLst/>
                <a:latin typeface="Century Gothic" panose="020B0502020202020204" pitchFamily="34" charset="0"/>
                <a:ea typeface="Calibri" panose="020F0502020204030204" pitchFamily="34" charset="0"/>
                <a:cs typeface="Calibri" panose="020F0502020204030204" pitchFamily="34" charset="0"/>
              </a:rPr>
              <a:t>The distribution of NSF award references during 2021 (slanted dashed line in the last slide) for awards with effective dates between 2014 and 2018. The completeness of PAR has certainly increased over this period and the NSF PAR requirement instituted for awards effective during 2017 definitely had a positive effect. Keep in mind that the last bar, and the last pie in the last slide) show references in only four years as compared to seven years for the 2014 data.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a:solidFill>
                <a:srgbClr val="44546A"/>
              </a:solidFill>
              <a:effectLst/>
              <a:latin typeface="Century Gothic" panose="020B0502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0">
                <a:solidFill>
                  <a:srgbClr val="44546A"/>
                </a:solidFill>
                <a:effectLst/>
                <a:latin typeface="Century Gothic" panose="020B0502020202020204" pitchFamily="34" charset="0"/>
                <a:ea typeface="Calibri" panose="020F0502020204030204" pitchFamily="34" charset="0"/>
                <a:cs typeface="Calibri" panose="020F0502020204030204" pitchFamily="34" charset="0"/>
              </a:rPr>
              <a:t>Awards referenced only in PAR have decreased significantly. Many awards are not referenced in PAR or CHORUS (grey) and the number of awards in PAR only (yellow) has increased. These references are not identified in Crossref which suggrests that they are not acknowledged in a way that can be recognized in submission systems.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a:solidFill>
                <a:srgbClr val="44546A"/>
              </a:solidFill>
              <a:effectLst/>
              <a:latin typeface="Century Gothic" panose="020B0502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0">
                <a:solidFill>
                  <a:srgbClr val="44546A"/>
                </a:solidFill>
                <a:effectLst/>
                <a:latin typeface="Century Gothic" panose="020B0502020202020204" pitchFamily="34" charset="0"/>
                <a:ea typeface="Calibri" panose="020F0502020204030204" pitchFamily="34" charset="0"/>
                <a:cs typeface="Calibri" panose="020F0502020204030204" pitchFamily="34" charset="0"/>
              </a:rPr>
              <a:t>The observation that PAR is becoming more complete is good but it is important to continue exploration of these data to bring the results up to date and determine clearly why over 30% of the NSF awards are missed.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a:solidFill>
                <a:srgbClr val="44546A"/>
              </a:solidFill>
              <a:effectLst/>
              <a:latin typeface="Century Gothic" panose="020B0502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0">
                <a:solidFill>
                  <a:srgbClr val="44546A"/>
                </a:solidFill>
                <a:effectLst/>
                <a:latin typeface="Century Gothic" panose="020B0502020202020204" pitchFamily="34" charset="0"/>
                <a:ea typeface="Calibri" panose="020F0502020204030204" pitchFamily="34" charset="0"/>
                <a:cs typeface="Calibri" panose="020F0502020204030204" pitchFamily="34" charset="0"/>
              </a:rPr>
              <a:t>NSFAwardsTemporalAnalysis_YearlyPies_WithSourceData_TH.xlsx, referenceEvolutionStackedBar.png</a:t>
            </a:r>
          </a:p>
          <a:p>
            <a:endParaRPr lang="en-US"/>
          </a:p>
        </p:txBody>
      </p:sp>
      <p:sp>
        <p:nvSpPr>
          <p:cNvPr id="4" name="Slide Number Placeholder 3"/>
          <p:cNvSpPr>
            <a:spLocks noGrp="1"/>
          </p:cNvSpPr>
          <p:nvPr>
            <p:ph type="sldNum" sz="quarter" idx="5"/>
          </p:nvPr>
        </p:nvSpPr>
        <p:spPr/>
        <p:txBody>
          <a:bodyPr/>
          <a:lstStyle/>
          <a:p>
            <a:fld id="{CC098602-5492-8042-96C8-1CE5FA5A19CD}" type="slidenum">
              <a:rPr lang="en-US" smtClean="0"/>
              <a:t>13</a:t>
            </a:fld>
            <a:endParaRPr lang="en-US"/>
          </a:p>
        </p:txBody>
      </p:sp>
    </p:spTree>
    <p:extLst>
      <p:ext uri="{BB962C8B-B14F-4D97-AF65-F5344CB8AC3E}">
        <p14:creationId xmlns:p14="http://schemas.microsoft.com/office/powerpoint/2010/main" val="10737121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a:solidFill>
                  <a:srgbClr val="212121"/>
                </a:solidFill>
                <a:effectLst/>
                <a:latin typeface="Century Gothic" panose="020B0502020202020204" pitchFamily="34" charset="0"/>
              </a:rPr>
              <a:t>This is a picture of a graph that connects researchers, </a:t>
            </a:r>
            <a:r>
              <a:rPr lang="en-US" sz="1800" b="0" i="0">
                <a:effectLst/>
                <a:latin typeface="Century Gothic" panose="020B0502020202020204" pitchFamily="34" charset="0"/>
              </a:rPr>
              <a:t>articles, data sets and projects </a:t>
            </a:r>
            <a:r>
              <a:rPr lang="en-US" sz="1800" b="0" i="0">
                <a:solidFill>
                  <a:srgbClr val="212121"/>
                </a:solidFill>
                <a:effectLst/>
                <a:latin typeface="Century Gothic" panose="020B0502020202020204" pitchFamily="34" charset="0"/>
              </a:rPr>
              <a:t>and many other kinds of things together. Creating this graph is an exciting project that's been going on that all of us are contributing to. DataCite has created something called DataCite Commons. Like CHORUS, Data Commons is a view into the graph, that brings together all of these different sources of metadata: DataCite itself, Crossref, ORCID, ROR, other sources of information. Now we all know that views that contain many sources can reflect multiple journeys and that understanding those journeys is critical to understanding the system.</a:t>
            </a:r>
            <a:endParaRPr lang="en-US" sz="180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CC098602-5492-8042-96C8-1CE5FA5A19CD}" type="slidenum">
              <a:rPr lang="en-US" smtClean="0"/>
              <a:t>14</a:t>
            </a:fld>
            <a:endParaRPr lang="en-US"/>
          </a:p>
        </p:txBody>
      </p:sp>
    </p:spTree>
    <p:extLst>
      <p:ext uri="{BB962C8B-B14F-4D97-AF65-F5344CB8AC3E}">
        <p14:creationId xmlns:p14="http://schemas.microsoft.com/office/powerpoint/2010/main" val="42576145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CB1C8-2A58-6BE1-BFDF-8082E37811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0669B8-50E7-AA57-91EA-15CFB7EECA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2AACC6-2E11-B961-8F85-22B977E7A35D}"/>
              </a:ext>
            </a:extLst>
          </p:cNvPr>
          <p:cNvSpPr>
            <a:spLocks noGrp="1"/>
          </p:cNvSpPr>
          <p:nvPr>
            <p:ph type="body" idx="1"/>
          </p:nvPr>
        </p:nvSpPr>
        <p:spPr/>
        <p:txBody>
          <a:bodyPr/>
          <a:lstStyle/>
          <a:p>
            <a:r>
              <a:rPr lang="en-US" sz="1800">
                <a:latin typeface="Century Gothic" panose="020B0502020202020204" pitchFamily="34" charset="0"/>
              </a:rPr>
              <a:t>This is a view of the DataCite Commons page for the National Science Foundation of Sri Lanka. This organization has the acronym “NSF” and it is commonly picked as the organization associated with that acronym by mistake. In order to understand these data in more detail, DOIs were retrieved for these 10,954 works from DataCite Commons and Crossref to compare funder metadata in these two systems. Ths plot shows the number of funders in Commons vs the number of funders in Crossref. </a:t>
            </a:r>
          </a:p>
          <a:p>
            <a:endParaRPr lang="en-US" sz="1800">
              <a:latin typeface="Century Gothic" panose="020B0502020202020204" pitchFamily="34" charset="0"/>
            </a:endParaRPr>
          </a:p>
          <a:p>
            <a:r>
              <a:rPr lang="en-US" sz="1800">
                <a:latin typeface="Century Gothic" panose="020B0502020202020204" pitchFamily="34" charset="0"/>
              </a:rPr>
              <a:t>In a perfect world, all of these points would fall on the line of equality, i.e. the funders identified in the two systems would be the same. This is true for just over 50% of the DOIs (5,557). The other half have different funder metadata in Commons and Crossref. These differences are related to details of the data journeys in these two cases.</a:t>
            </a:r>
          </a:p>
          <a:p>
            <a:r>
              <a:rPr lang="en-US" sz="1800">
                <a:latin typeface="Century Gothic" panose="020B0502020202020204" pitchFamily="34" charset="0"/>
              </a:rPr>
              <a:t> </a:t>
            </a:r>
          </a:p>
          <a:p>
            <a:r>
              <a:rPr lang="en-US" sz="1800">
                <a:latin typeface="Century Gothic" panose="020B0502020202020204" pitchFamily="34" charset="0"/>
              </a:rPr>
              <a:t>Data from combinedCommonsAndCrossref.xlsx</a:t>
            </a:r>
          </a:p>
        </p:txBody>
      </p:sp>
      <p:sp>
        <p:nvSpPr>
          <p:cNvPr id="4" name="Slide Number Placeholder 3">
            <a:extLst>
              <a:ext uri="{FF2B5EF4-FFF2-40B4-BE49-F238E27FC236}">
                <a16:creationId xmlns:a16="http://schemas.microsoft.com/office/drawing/2014/main" id="{01C07BCC-1599-C7DD-6F3F-A229DCB622CD}"/>
              </a:ext>
            </a:extLst>
          </p:cNvPr>
          <p:cNvSpPr>
            <a:spLocks noGrp="1"/>
          </p:cNvSpPr>
          <p:nvPr>
            <p:ph type="sldNum" sz="quarter" idx="5"/>
          </p:nvPr>
        </p:nvSpPr>
        <p:spPr/>
        <p:txBody>
          <a:bodyPr/>
          <a:lstStyle/>
          <a:p>
            <a:fld id="{CC098602-5492-8042-96C8-1CE5FA5A19CD}" type="slidenum">
              <a:rPr lang="en-US" smtClean="0"/>
              <a:t>15</a:t>
            </a:fld>
            <a:endParaRPr lang="en-US"/>
          </a:p>
        </p:txBody>
      </p:sp>
    </p:spTree>
    <p:extLst>
      <p:ext uri="{BB962C8B-B14F-4D97-AF65-F5344CB8AC3E}">
        <p14:creationId xmlns:p14="http://schemas.microsoft.com/office/powerpoint/2010/main" val="17109925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800">
                <a:latin typeface="Century Gothic" panose="020B0502020202020204" pitchFamily="34" charset="0"/>
              </a:rPr>
              <a:t>This plot shows another comparison of two data journeys, in this case the number of works in ORCID profiles vs. the number of works in DataCite Commons for over 400 researchers from the University Consortium for Atmospheric Research (UCAR). Most of these researchers have more works in their ORCID profiles than in DataCite Commons. Why might this be? </a:t>
            </a:r>
          </a:p>
          <a:p>
            <a:pPr marL="0" lvl="0" indent="0" algn="l" rtl="0">
              <a:spcBef>
                <a:spcPts val="0"/>
              </a:spcBef>
              <a:spcAft>
                <a:spcPts val="0"/>
              </a:spcAft>
              <a:buNone/>
            </a:pPr>
            <a:endParaRPr lang="en-US" sz="1800">
              <a:latin typeface="Century Gothic" panose="020B0502020202020204" pitchFamily="34" charset="0"/>
            </a:endParaRPr>
          </a:p>
          <a:p>
            <a:pPr marL="0" lvl="0" indent="0" algn="l" rtl="0">
              <a:spcBef>
                <a:spcPts val="0"/>
              </a:spcBef>
              <a:spcAft>
                <a:spcPts val="0"/>
              </a:spcAft>
              <a:buNone/>
            </a:pPr>
            <a:r>
              <a:rPr lang="en-US" sz="1800">
                <a:latin typeface="Century Gothic" panose="020B0502020202020204" pitchFamily="34" charset="0"/>
              </a:rPr>
              <a:t>Once again, the details of the Data Journey influence these numbers. item can be added to ORCID profiles whether or not they include ORCIDs in their DOI metadata. DataCite Commons depends on identifiers in the DOI metadata, ORCIDs in this case, so it includes fewer works.</a:t>
            </a:r>
          </a:p>
          <a:p>
            <a:pPr marL="0" lvl="0" indent="0" algn="l" rtl="0">
              <a:spcBef>
                <a:spcPts val="0"/>
              </a:spcBef>
              <a:spcAft>
                <a:spcPts val="0"/>
              </a:spcAft>
              <a:buNone/>
            </a:pPr>
            <a:endParaRPr lang="en-US" sz="1800">
              <a:latin typeface="Century Gothic" panose="020B0502020202020204" pitchFamily="34" charset="0"/>
            </a:endParaRPr>
          </a:p>
          <a:p>
            <a:pPr marL="0" lvl="0" indent="0" algn="l" rtl="0">
              <a:spcBef>
                <a:spcPts val="0"/>
              </a:spcBef>
              <a:spcAft>
                <a:spcPts val="0"/>
              </a:spcAft>
              <a:buNone/>
            </a:pPr>
            <a:r>
              <a:rPr lang="en-US" sz="1800">
                <a:latin typeface="Century Gothic" panose="020B0502020202020204" pitchFamily="34" charset="0"/>
              </a:rPr>
              <a:t>Re-curation is the on-going process of adding information to metadata records in repositories after they have been submitted. Adding identifiers of any kind is an important re-curarion process. In this case, adding ORCIDs to DOI metadata moves these points to the right.</a:t>
            </a:r>
          </a:p>
          <a:p>
            <a:pPr marL="0" lvl="0" indent="0" algn="l" rtl="0">
              <a:spcBef>
                <a:spcPts val="0"/>
              </a:spcBef>
              <a:spcAft>
                <a:spcPts val="0"/>
              </a:spcAft>
              <a:buNone/>
            </a:pPr>
            <a:endParaRPr lang="en-US" sz="1800">
              <a:latin typeface="Century Gothic" panose="020B0502020202020204" pitchFamily="34" charset="0"/>
            </a:endParaRPr>
          </a:p>
          <a:p>
            <a:pPr marL="0" lvl="0" indent="0" algn="l" rtl="0">
              <a:spcBef>
                <a:spcPts val="0"/>
              </a:spcBef>
              <a:spcAft>
                <a:spcPts val="0"/>
              </a:spcAft>
              <a:buNone/>
            </a:pPr>
            <a:r>
              <a:rPr lang="en-US" sz="1800">
                <a:latin typeface="Century Gothic" panose="020B0502020202020204" pitchFamily="34" charset="0"/>
              </a:rPr>
              <a:t> </a:t>
            </a:r>
          </a:p>
          <a:p>
            <a:pPr marL="0" lvl="0" indent="0" algn="l" rtl="0">
              <a:spcBef>
                <a:spcPts val="0"/>
              </a:spcBef>
              <a:spcAft>
                <a:spcPts val="0"/>
              </a:spcAft>
              <a:buNone/>
            </a:pPr>
            <a:endParaRPr lang="en-US" sz="1800"/>
          </a:p>
          <a:p>
            <a:pPr marL="0" lvl="0" indent="0" algn="l" rtl="0">
              <a:spcBef>
                <a:spcPts val="0"/>
              </a:spcBef>
              <a:spcAft>
                <a:spcPts val="0"/>
              </a:spcAft>
              <a:buNone/>
            </a:pPr>
            <a:r>
              <a:rPr lang="en-US" sz="1800"/>
              <a:t>Data from orcidDataciteCommonsComparison.xlsx</a:t>
            </a:r>
            <a:endParaRPr sz="1800"/>
          </a:p>
        </p:txBody>
      </p:sp>
      <p:sp>
        <p:nvSpPr>
          <p:cNvPr id="102" name="Google Shape;10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effectLst/>
                <a:latin typeface="Century Gothic" panose="020B0502020202020204" pitchFamily="34" charset="0"/>
              </a:rPr>
              <a:t>Re-curation can also involve correcting errors identified in metadata after it has been submitted. The National Science Foundation of Sri Lanka case described above is an example of an error that occurs across many publishers and repositories. The error likely originated in a tool for converting organization names to identifiers. There are many organizations with the acronym “NSF” and the wrong one was chosen, probably automatically.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a:effectLst/>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a:effectLst/>
                <a:latin typeface="Century Gothic" panose="020B0502020202020204" pitchFamily="34" charset="0"/>
              </a:rPr>
              <a:t>NSF awards with the wrong funder could be missed in the CHORUS data journey, contributing to the No Reference group in Slide 13.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a:effectLst/>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a:effectLst/>
                <a:latin typeface="Century Gothic" panose="020B0502020202020204" pitchFamily="34" charset="0"/>
              </a:rPr>
              <a:t>See Habermann, T., Jones, J., Ratner, H., Packer, T., (2024). Funder Acronyms Are Still Not Enough. Front Matter. https://doi.org/10.59350/cnkm2-18f84 for more details.</a:t>
            </a:r>
          </a:p>
          <a:p>
            <a:endParaRPr lang="en-US"/>
          </a:p>
        </p:txBody>
      </p:sp>
      <p:sp>
        <p:nvSpPr>
          <p:cNvPr id="4" name="Slide Number Placeholder 3"/>
          <p:cNvSpPr>
            <a:spLocks noGrp="1"/>
          </p:cNvSpPr>
          <p:nvPr>
            <p:ph type="sldNum" sz="quarter" idx="5"/>
          </p:nvPr>
        </p:nvSpPr>
        <p:spPr/>
        <p:txBody>
          <a:bodyPr/>
          <a:lstStyle/>
          <a:p>
            <a:fld id="{CC098602-5492-8042-96C8-1CE5FA5A19CD}" type="slidenum">
              <a:rPr lang="en-US" smtClean="0"/>
              <a:t>17</a:t>
            </a:fld>
            <a:endParaRPr lang="en-US"/>
          </a:p>
        </p:txBody>
      </p:sp>
    </p:spTree>
    <p:extLst>
      <p:ext uri="{BB962C8B-B14F-4D97-AF65-F5344CB8AC3E}">
        <p14:creationId xmlns:p14="http://schemas.microsoft.com/office/powerpoint/2010/main" val="35087704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effectLst/>
                <a:latin typeface="Century Gothic" panose="020B0502020202020204" pitchFamily="34" charset="0"/>
              </a:rPr>
              <a:t>Re-curation is a fundamental part of all continuous improvement processes applied in iterations as part of repository quality control. Each iteration includes measurement, identification of opportunities,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a:effectLst/>
                <a:latin typeface="Century Gothic" panose="020B0502020202020204" pitchFamily="34" charset="0"/>
              </a:rPr>
              <a:t>re-curation, and identification of wins.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a:effectLst/>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a:solidFill>
                  <a:srgbClr val="444444"/>
                </a:solidFill>
                <a:effectLst/>
                <a:latin typeface="Century Gothic" panose="020B0502020202020204" pitchFamily="34" charset="0"/>
              </a:rPr>
              <a:t>Habermann, T. (2024). BrightSpots Get Brighter. Front Matter. https://doi.org/10.59350/prqvd-2f082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a:effectLst/>
                <a:latin typeface="Century Gothic" panose="020B0502020202020204" pitchFamily="34" charset="0"/>
              </a:rPr>
              <a:t>Habermann, T. and Robinson, E., (2024). FAIR DataCite Metadata - University and College Bright Spots. Front Matter. https://doi.org/10.59350/v6enq-99z90</a:t>
            </a:r>
          </a:p>
          <a:p>
            <a:r>
              <a:rPr lang="en-US" sz="1600" kern="1200">
                <a:solidFill>
                  <a:schemeClr val="tx1"/>
                </a:solidFill>
                <a:effectLst/>
                <a:latin typeface="Century Gothic" panose="020B0502020202020204" pitchFamily="34" charset="0"/>
                <a:ea typeface="+mn-ea"/>
                <a:cs typeface="+mn-cs"/>
              </a:rPr>
              <a:t>Habermann, T. (2023). Repository Re-Curation for Open Science. Front Matter. https://doi.org/10.59350/e265t-esh97</a:t>
            </a:r>
          </a:p>
        </p:txBody>
      </p:sp>
      <p:sp>
        <p:nvSpPr>
          <p:cNvPr id="4" name="Slide Number Placeholder 3"/>
          <p:cNvSpPr>
            <a:spLocks noGrp="1"/>
          </p:cNvSpPr>
          <p:nvPr>
            <p:ph type="sldNum" sz="quarter" idx="5"/>
          </p:nvPr>
        </p:nvSpPr>
        <p:spPr/>
        <p:txBody>
          <a:bodyPr/>
          <a:lstStyle/>
          <a:p>
            <a:fld id="{CC098602-5492-8042-96C8-1CE5FA5A19CD}" type="slidenum">
              <a:rPr lang="en-US" smtClean="0"/>
              <a:t>18</a:t>
            </a:fld>
            <a:endParaRPr lang="en-US"/>
          </a:p>
        </p:txBody>
      </p:sp>
    </p:spTree>
    <p:extLst>
      <p:ext uri="{BB962C8B-B14F-4D97-AF65-F5344CB8AC3E}">
        <p14:creationId xmlns:p14="http://schemas.microsoft.com/office/powerpoint/2010/main" val="1941371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latin typeface="Century Gothic" panose="020B0502020202020204" pitchFamily="34" charset="0"/>
              </a:rPr>
              <a:t>The global research infrastructure is a complicated system with many evolving pieces. Understsanding these capabilities and limitations of these pieces is a critical step towards understanding and interpreting results derived from data in this infrastructure. Everyone involved in the research ecosystem contributes to the on-going understanding and improvement of these data.</a:t>
            </a:r>
          </a:p>
        </p:txBody>
      </p:sp>
      <p:sp>
        <p:nvSpPr>
          <p:cNvPr id="4" name="Slide Number Placeholder 3"/>
          <p:cNvSpPr>
            <a:spLocks noGrp="1"/>
          </p:cNvSpPr>
          <p:nvPr>
            <p:ph type="sldNum" sz="quarter" idx="5"/>
          </p:nvPr>
        </p:nvSpPr>
        <p:spPr/>
        <p:txBody>
          <a:bodyPr/>
          <a:lstStyle/>
          <a:p>
            <a:fld id="{CC098602-5492-8042-96C8-1CE5FA5A19CD}" type="slidenum">
              <a:rPr lang="en-US" smtClean="0"/>
              <a:t>19</a:t>
            </a:fld>
            <a:endParaRPr lang="en-US"/>
          </a:p>
        </p:txBody>
      </p:sp>
    </p:spTree>
    <p:extLst>
      <p:ext uri="{BB962C8B-B14F-4D97-AF65-F5344CB8AC3E}">
        <p14:creationId xmlns:p14="http://schemas.microsoft.com/office/powerpoint/2010/main" val="1917712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latin typeface="Century Gothic" panose="020B0502020202020204" pitchFamily="34" charset="0"/>
              </a:rPr>
              <a:t>The NSF Award Search Data Journey is short and sweet. </a:t>
            </a:r>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Researchers submit proposals along with metadata about themselves and their institutions, NSF funds some of those proposals as awards, and metadata about the awards is added to the award search. The award metadata are available through the web interface (https://www.nsf.gov/awardsearch/</a:t>
            </a:r>
            <a:r>
              <a:rPr lang="en-US" sz="1800" kern="100">
                <a:solidFill>
                  <a:schemeClr val="tx1"/>
                </a:solidFill>
                <a:effectLst/>
                <a:latin typeface="Century Gothic" panose="020B0502020202020204" pitchFamily="34" charset="0"/>
                <a:cs typeface="Times New Roman" panose="02020603050405020304" pitchFamily="18" charset="0"/>
              </a:rPr>
              <a:t>) </a:t>
            </a:r>
            <a:r>
              <a:rPr lang="en-US" sz="1800" kern="100" dirty="0">
                <a:solidFill>
                  <a:schemeClr val="tx1"/>
                </a:solidFill>
                <a:effectLst/>
                <a:latin typeface="Century Gothic" panose="020B0502020202020204" pitchFamily="34" charset="0"/>
                <a:ea typeface="Aptos" panose="020B0004020202020204" pitchFamily="34" charset="0"/>
                <a:cs typeface="Times New Roman" panose="02020603050405020304" pitchFamily="18" charset="0"/>
              </a:rPr>
              <a:t>or the </a:t>
            </a:r>
            <a:r>
              <a:rPr lang="en-US" sz="1800" kern="100" dirty="0">
                <a:effectLst/>
                <a:latin typeface="Century Gothic" panose="020B0502020202020204" pitchFamily="34" charset="0"/>
                <a:ea typeface="Aptos" panose="020B0004020202020204" pitchFamily="34" charset="0"/>
                <a:cs typeface="Times New Roman" panose="02020603050405020304" pitchFamily="18" charset="0"/>
              </a:rPr>
              <a:t>API (https://resources.research.gov/common/webapi/awardapisearch-v1.htm).</a:t>
            </a:r>
          </a:p>
          <a:p>
            <a:endParaRPr lang="en-US" sz="1800" kern="100" dirty="0">
              <a:effectLst/>
              <a:latin typeface="Century Gothic" panose="020B0502020202020204" pitchFamily="34" charset="0"/>
              <a:cs typeface="Times New Roman" panose="02020603050405020304" pitchFamily="18" charset="0"/>
            </a:endParaRPr>
          </a:p>
          <a:p>
            <a:r>
              <a:rPr lang="en-US" sz="1800" kern="100" dirty="0">
                <a:effectLst/>
                <a:latin typeface="Century Gothic" panose="020B0502020202020204" pitchFamily="34" charset="0"/>
                <a:cs typeface="Times New Roman" panose="02020603050405020304" pitchFamily="18" charset="0"/>
              </a:rPr>
              <a:t>The simple data journey contained in a single organization suggests that the NSF award database includes all NSF awards, i.e., coverage is 100%.</a:t>
            </a:r>
            <a:endParaRPr lang="en-US" sz="1800" dirty="0"/>
          </a:p>
        </p:txBody>
      </p:sp>
      <p:sp>
        <p:nvSpPr>
          <p:cNvPr id="4" name="Slide Number Placeholder 3"/>
          <p:cNvSpPr>
            <a:spLocks noGrp="1"/>
          </p:cNvSpPr>
          <p:nvPr>
            <p:ph type="sldNum" sz="quarter" idx="5"/>
          </p:nvPr>
        </p:nvSpPr>
        <p:spPr/>
        <p:txBody>
          <a:bodyPr/>
          <a:lstStyle/>
          <a:p>
            <a:fld id="{CC098602-5492-8042-96C8-1CE5FA5A19CD}" type="slidenum">
              <a:rPr lang="en-US" smtClean="0"/>
              <a:t>2</a:t>
            </a:fld>
            <a:endParaRPr lang="en-US"/>
          </a:p>
        </p:txBody>
      </p:sp>
    </p:spTree>
    <p:extLst>
      <p:ext uri="{BB962C8B-B14F-4D97-AF65-F5344CB8AC3E}">
        <p14:creationId xmlns:p14="http://schemas.microsoft.com/office/powerpoint/2010/main" val="1454000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C098602-5492-8042-96C8-1CE5FA5A19CD}" type="slidenum">
              <a:rPr lang="en-US" smtClean="0"/>
              <a:t>20</a:t>
            </a:fld>
            <a:endParaRPr lang="en-US"/>
          </a:p>
        </p:txBody>
      </p:sp>
    </p:spTree>
    <p:extLst>
      <p:ext uri="{BB962C8B-B14F-4D97-AF65-F5344CB8AC3E}">
        <p14:creationId xmlns:p14="http://schemas.microsoft.com/office/powerpoint/2010/main" val="808537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latin typeface="Century Gothic" panose="020B0502020202020204" pitchFamily="34" charset="0"/>
              </a:rPr>
              <a:t>The NSF Public Access Repository (PAR, https://par.nsf.gov/) Data Journey is more complex. Once researchers receive an award and start producing outputs, the outputs are required to be submitted to PAR by the researcher during the award period. Research outputs published after the award period may not make it into PAR and difficulties may arise during the submission process, so the coverage of PAR is unknown. Understanding this coverage is an important goal of this work.</a:t>
            </a:r>
          </a:p>
          <a:p>
            <a:endParaRPr lang="en-US" sz="1800" dirty="0">
              <a:latin typeface="Century Gothic" panose="020B0502020202020204" pitchFamily="34" charset="0"/>
            </a:endParaRPr>
          </a:p>
          <a:p>
            <a:r>
              <a:rPr lang="en-US" sz="1800" dirty="0">
                <a:latin typeface="Century Gothic" panose="020B0502020202020204" pitchFamily="34" charset="0"/>
              </a:rPr>
              <a:t> PAR also searches Crossref for articles that identify NSF as a funder in their DOI metadata. That capability is not considered here.</a:t>
            </a:r>
          </a:p>
          <a:p>
            <a:endParaRPr lang="en-US" sz="1800" dirty="0">
              <a:latin typeface="Century Gothic" panose="020B0502020202020204" pitchFamily="34" charset="0"/>
            </a:endParaRPr>
          </a:p>
          <a:p>
            <a:r>
              <a:rPr lang="en-US" sz="1800" dirty="0">
                <a:latin typeface="Century Gothic" panose="020B0502020202020204" pitchFamily="34" charset="0"/>
              </a:rPr>
              <a:t>See NSF’s Public Access Plan (Today’s Data, Tomorrow’s Discoveries Increasing Access to the Results of Research Funded by the National Science Foundation, https://</a:t>
            </a:r>
            <a:r>
              <a:rPr lang="en-US" sz="1800" dirty="0" err="1">
                <a:latin typeface="Century Gothic" panose="020B0502020202020204" pitchFamily="34" charset="0"/>
              </a:rPr>
              <a:t>nsf</a:t>
            </a:r>
            <a:r>
              <a:rPr lang="en-US" sz="1800" dirty="0">
                <a:latin typeface="Century Gothic" panose="020B0502020202020204" pitchFamily="34" charset="0"/>
              </a:rPr>
              <a:t>-gov-</a:t>
            </a:r>
            <a:r>
              <a:rPr lang="en-US" sz="1800" dirty="0" err="1">
                <a:latin typeface="Century Gothic" panose="020B0502020202020204" pitchFamily="34" charset="0"/>
              </a:rPr>
              <a:t>resources.nsf.gov</a:t>
            </a:r>
            <a:r>
              <a:rPr lang="en-US" sz="1800" dirty="0">
                <a:latin typeface="Century Gothic" panose="020B0502020202020204" pitchFamily="34" charset="0"/>
              </a:rPr>
              <a:t>/pubs/2015/nsf15052/nsf15052.pdf) for more information on PAR and related NSF systems / requirements.</a:t>
            </a:r>
          </a:p>
        </p:txBody>
      </p:sp>
      <p:sp>
        <p:nvSpPr>
          <p:cNvPr id="4" name="Slide Number Placeholder 3"/>
          <p:cNvSpPr>
            <a:spLocks noGrp="1"/>
          </p:cNvSpPr>
          <p:nvPr>
            <p:ph type="sldNum" sz="quarter" idx="5"/>
          </p:nvPr>
        </p:nvSpPr>
        <p:spPr/>
        <p:txBody>
          <a:bodyPr/>
          <a:lstStyle/>
          <a:p>
            <a:fld id="{CC098602-5492-8042-96C8-1CE5FA5A19CD}" type="slidenum">
              <a:rPr lang="en-US" smtClean="0"/>
              <a:t>3</a:t>
            </a:fld>
            <a:endParaRPr lang="en-US"/>
          </a:p>
        </p:txBody>
      </p:sp>
    </p:spTree>
    <p:extLst>
      <p:ext uri="{BB962C8B-B14F-4D97-AF65-F5344CB8AC3E}">
        <p14:creationId xmlns:p14="http://schemas.microsoft.com/office/powerpoint/2010/main" val="545114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dirty="0">
                <a:solidFill>
                  <a:srgbClr val="444444"/>
                </a:solidFill>
                <a:effectLst/>
                <a:latin typeface="Century Gothic" panose="020B0502020202020204" pitchFamily="34" charset="0"/>
              </a:rPr>
              <a:t>The CHORUS data journey includes more components and connections than either of the NSF journeys, so it is more complex. The CHORUS journey results in a variety of reports, three of which, the All Report, the Data Report, and the Author and Affiliation Report, were explored in this project.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dirty="0">
              <a:solidFill>
                <a:srgbClr val="444444"/>
              </a:solidFill>
              <a:effectLst/>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dirty="0">
                <a:solidFill>
                  <a:srgbClr val="444444"/>
                </a:solidFill>
                <a:effectLst/>
                <a:latin typeface="Century Gothic" panose="020B0502020202020204" pitchFamily="34" charset="0"/>
              </a:rPr>
              <a:t>Note that this journey starts with a query of Crossref for resources associated with a specific funder. Entrance into the journey therefore requires funder metadata (name, funder identifier, and award number) in the Crossref metadata (See slide 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dirty="0">
                <a:solidFill>
                  <a:srgbClr val="444444"/>
                </a:solidFill>
                <a:effectLst/>
                <a:latin typeface="Century Gothic" panose="020B0502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dirty="0">
                <a:solidFill>
                  <a:srgbClr val="444444"/>
                </a:solidFill>
                <a:effectLst/>
                <a:latin typeface="Century Gothic" panose="020B0502020202020204" pitchFamily="34" charset="0"/>
              </a:rPr>
              <a:t>See Habermann, T. , Jones, J., Ratner, H., and Packer, T. (2023). CHORUS Data Journeys. Front Matter. https://</a:t>
            </a:r>
            <a:r>
              <a:rPr lang="en-US" sz="1800" b="0" i="0" dirty="0" err="1">
                <a:solidFill>
                  <a:srgbClr val="444444"/>
                </a:solidFill>
                <a:effectLst/>
                <a:latin typeface="Century Gothic" panose="020B0502020202020204" pitchFamily="34" charset="0"/>
              </a:rPr>
              <a:t>doi.org</a:t>
            </a:r>
            <a:r>
              <a:rPr lang="en-US" sz="1800" b="0" i="0" dirty="0">
                <a:solidFill>
                  <a:srgbClr val="444444"/>
                </a:solidFill>
                <a:effectLst/>
                <a:latin typeface="Century Gothic" panose="020B0502020202020204" pitchFamily="34" charset="0"/>
              </a:rPr>
              <a:t>/10.59350/ksgzn-a6w37 for a complete discussion of the journey shown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dirty="0">
              <a:solidFill>
                <a:srgbClr val="444444"/>
              </a:solidFill>
              <a:effectLst/>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CC098602-5492-8042-96C8-1CE5FA5A19CD}" type="slidenum">
              <a:rPr lang="en-US" smtClean="0"/>
              <a:t>4</a:t>
            </a:fld>
            <a:endParaRPr lang="en-US"/>
          </a:p>
        </p:txBody>
      </p:sp>
    </p:spTree>
    <p:extLst>
      <p:ext uri="{BB962C8B-B14F-4D97-AF65-F5344CB8AC3E}">
        <p14:creationId xmlns:p14="http://schemas.microsoft.com/office/powerpoint/2010/main" val="462049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95F1B-D7D3-ED8E-FC6E-5BF5B860B1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44E88C-B7AC-E8A6-28E6-1206B4196E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DA8B28-8117-3345-4054-C9E1A2D5C541}"/>
              </a:ext>
            </a:extLst>
          </p:cNvPr>
          <p:cNvSpPr>
            <a:spLocks noGrp="1"/>
          </p:cNvSpPr>
          <p:nvPr>
            <p:ph type="body" idx="1"/>
          </p:nvPr>
        </p:nvSpPr>
        <p:spPr/>
        <p:txBody>
          <a:bodyPr/>
          <a:lstStyle/>
          <a:p>
            <a:r>
              <a:rPr lang="en-US" sz="1800" dirty="0">
                <a:latin typeface="Century Gothic" panose="020B0502020202020204" pitchFamily="34" charset="0"/>
              </a:rPr>
              <a:t>It is important to keep in mind that, while the Global Research Infrastructure Data Journey is complex, but it is: </a:t>
            </a:r>
            <a:r>
              <a:rPr lang="en-US" sz="1800" b="1" dirty="0">
                <a:latin typeface="Century Gothic" panose="020B0502020202020204" pitchFamily="34" charset="0"/>
              </a:rPr>
              <a:t>well described and reproducible (but time varying).</a:t>
            </a:r>
            <a:r>
              <a:rPr lang="en-US" sz="1800" b="0" dirty="0">
                <a:latin typeface="Century Gothic" panose="020B0502020202020204" pitchFamily="34" charset="0"/>
              </a:rPr>
              <a:t> Understanding the journey can require following specific results through steps </a:t>
            </a:r>
            <a:r>
              <a:rPr lang="en-US" sz="1800" b="0" dirty="0" err="1">
                <a:latin typeface="Century Gothic" panose="020B0502020202020204" pitchFamily="34" charset="0"/>
              </a:rPr>
              <a:t>separatly</a:t>
            </a:r>
            <a:r>
              <a:rPr lang="en-US" sz="1800" b="0" dirty="0">
                <a:latin typeface="Century Gothic" panose="020B0502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latin typeface="Century Gothic" panose="020B0502020202020204" pitchFamily="34" charset="0"/>
            </a:endParaRPr>
          </a:p>
        </p:txBody>
      </p:sp>
      <p:sp>
        <p:nvSpPr>
          <p:cNvPr id="4" name="Slide Number Placeholder 3">
            <a:extLst>
              <a:ext uri="{FF2B5EF4-FFF2-40B4-BE49-F238E27FC236}">
                <a16:creationId xmlns:a16="http://schemas.microsoft.com/office/drawing/2014/main" id="{7704497E-9A42-2E09-DB1A-45BA310034D9}"/>
              </a:ext>
            </a:extLst>
          </p:cNvPr>
          <p:cNvSpPr>
            <a:spLocks noGrp="1"/>
          </p:cNvSpPr>
          <p:nvPr>
            <p:ph type="sldNum" sz="quarter" idx="5"/>
          </p:nvPr>
        </p:nvSpPr>
        <p:spPr/>
        <p:txBody>
          <a:bodyPr/>
          <a:lstStyle/>
          <a:p>
            <a:fld id="{CC098602-5492-8042-96C8-1CE5FA5A19CD}" type="slidenum">
              <a:rPr lang="en-US" smtClean="0"/>
              <a:t>5</a:t>
            </a:fld>
            <a:endParaRPr lang="en-US"/>
          </a:p>
        </p:txBody>
      </p:sp>
    </p:spTree>
    <p:extLst>
      <p:ext uri="{BB962C8B-B14F-4D97-AF65-F5344CB8AC3E}">
        <p14:creationId xmlns:p14="http://schemas.microsoft.com/office/powerpoint/2010/main" val="1985646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latin typeface="Century Gothic" panose="020B0502020202020204" pitchFamily="34" charset="0"/>
              </a:rPr>
              <a:t>As noted in Slide 4, the first step in the CHORUS data journey that we examined is a query of Crossref for resources associated with a funder. The result is that Crossref metadata must include funder metadata for resources to be discovered in this way. The Crossref Statistics page (https://www.crossref.org/06members/53status.html) compiles many statistics about Crossref resources. It currently (01-2025) shows 162 million records in the database and ~2.5-3 million “unique DOIs with FundRef data”.</a:t>
            </a:r>
          </a:p>
          <a:p>
            <a:endParaRPr lang="en-US" sz="1800">
              <a:latin typeface="Century Gothic" panose="020B0502020202020204" pitchFamily="34" charset="0"/>
            </a:endParaRPr>
          </a:p>
          <a:p>
            <a:r>
              <a:rPr lang="en-US" sz="1800">
                <a:latin typeface="Century Gothic" panose="020B0502020202020204" pitchFamily="34" charset="0"/>
              </a:rPr>
              <a:t>Data from RI Paper.xlsx</a:t>
            </a:r>
          </a:p>
        </p:txBody>
      </p:sp>
      <p:sp>
        <p:nvSpPr>
          <p:cNvPr id="4" name="Slide Number Placeholder 3"/>
          <p:cNvSpPr>
            <a:spLocks noGrp="1"/>
          </p:cNvSpPr>
          <p:nvPr>
            <p:ph type="sldNum" sz="quarter" idx="5"/>
          </p:nvPr>
        </p:nvSpPr>
        <p:spPr/>
        <p:txBody>
          <a:bodyPr/>
          <a:lstStyle/>
          <a:p>
            <a:fld id="{CC098602-5492-8042-96C8-1CE5FA5A19CD}" type="slidenum">
              <a:rPr lang="en-US" smtClean="0"/>
              <a:t>6</a:t>
            </a:fld>
            <a:endParaRPr lang="en-US"/>
          </a:p>
        </p:txBody>
      </p:sp>
    </p:spTree>
    <p:extLst>
      <p:ext uri="{BB962C8B-B14F-4D97-AF65-F5344CB8AC3E}">
        <p14:creationId xmlns:p14="http://schemas.microsoft.com/office/powerpoint/2010/main" val="662068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latin typeface="Century Gothic" panose="020B0502020202020204" pitchFamily="34" charset="0"/>
              </a:rPr>
              <a:t>The paucity of funder metadata in Crossref covers all three primary funder metadata elements: name, identifier, and award number. Of the here, however, awards are the least common, i.e. there are many records that list funder names and identiiers (typically the Crossref funder ID), but no award number.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latin typeface="Century Gothic" panose="020B0502020202020204" pitchFamily="34" charset="0"/>
              </a:rPr>
              <a:t>This slide summarizes the award availability situation. There are 233 publishers responsible for 412,441 DOIs and 366,386 (89%) of those include award numbers. This is a significant portion, but the numbers are lare so it means over 46,000 records without award numbers.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latin typeface="Century Gothic" panose="020B0502020202020204" pitchFamily="34" charset="0"/>
              </a:rPr>
              <a:t>Whether or not award information occurs in Crossref metaata depends critically on researchers that must provide it and systems that ensure lossless transmission of that metadata into Crossref records. Almost 65% of publishers do this very well, i.e. all of their articles with funder metadata have award numbers. This landscape is dominated by publishers that are responsible for many published articles so only a few journals (4) are responsible for 83% of the missing awards.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latin typeface="Century Gothic" panose="020B0502020202020204" pitchFamily="34" charset="0"/>
              </a:rPr>
              <a:t>Data from NSF-2024-02-10-AllReport-ARD</a:t>
            </a:r>
          </a:p>
          <a:p>
            <a:endParaRPr lang="en-US"/>
          </a:p>
        </p:txBody>
      </p:sp>
      <p:sp>
        <p:nvSpPr>
          <p:cNvPr id="4" name="Slide Number Placeholder 3"/>
          <p:cNvSpPr>
            <a:spLocks noGrp="1"/>
          </p:cNvSpPr>
          <p:nvPr>
            <p:ph type="sldNum" sz="quarter" idx="5"/>
          </p:nvPr>
        </p:nvSpPr>
        <p:spPr/>
        <p:txBody>
          <a:bodyPr/>
          <a:lstStyle/>
          <a:p>
            <a:fld id="{CC098602-5492-8042-96C8-1CE5FA5A19CD}" type="slidenum">
              <a:rPr lang="en-US" smtClean="0"/>
              <a:t>7</a:t>
            </a:fld>
            <a:endParaRPr lang="en-US"/>
          </a:p>
        </p:txBody>
      </p:sp>
    </p:spTree>
    <p:extLst>
      <p:ext uri="{BB962C8B-B14F-4D97-AF65-F5344CB8AC3E}">
        <p14:creationId xmlns:p14="http://schemas.microsoft.com/office/powerpoint/2010/main" val="3447652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latin typeface="Century Gothic" panose="020B0502020202020204" pitchFamily="34" charset="0"/>
              </a:rPr>
              <a:t>Comparing the occurrence of DOIs (articles) in CHORUS and PAR requires being able to query each system for DOIs that are associated with a given award. PAR does not currently support a query API, so these queries are not straightforward. The process we developed has several steps:</a:t>
            </a:r>
          </a:p>
          <a:p>
            <a:pPr marL="342900" indent="-342900">
              <a:buAutoNum type="arabicParenR"/>
            </a:pPr>
            <a:r>
              <a:rPr lang="en-US" sz="1800">
                <a:latin typeface="Century Gothic" panose="020B0502020202020204" pitchFamily="34" charset="0"/>
              </a:rPr>
              <a:t>Query CHORUS for DOIs that are associated with an award number. </a:t>
            </a:r>
          </a:p>
          <a:p>
            <a:pPr marL="342900" indent="-342900">
              <a:buAutoNum type="arabicParenR"/>
            </a:pPr>
            <a:r>
              <a:rPr lang="en-US" sz="1800">
                <a:latin typeface="Century Gothic" panose="020B0502020202020204" pitchFamily="34" charset="0"/>
              </a:rPr>
              <a:t>Retrieve DOIs. </a:t>
            </a:r>
          </a:p>
          <a:p>
            <a:pPr marL="342900" indent="-342900">
              <a:buAutoNum type="arabicParenR"/>
            </a:pPr>
            <a:r>
              <a:rPr lang="en-US" sz="1800">
                <a:latin typeface="Century Gothic" panose="020B0502020202020204" pitchFamily="34" charset="0"/>
              </a:rPr>
              <a:t>Query PAR interface with URL (</a:t>
            </a:r>
            <a:r>
              <a:rPr lang="en-US" sz="1800">
                <a:effectLst/>
                <a:latin typeface="Century Gothic" panose="020B0502020202020204" pitchFamily="34" charset="0"/>
                <a:ea typeface="Calibri" panose="020F0502020204030204" pitchFamily="34" charset="0"/>
                <a:cs typeface="Calibri" panose="020F0502020204030204" pitchFamily="34" charset="0"/>
              </a:rPr>
              <a:t>https://par.nsf.gov/search/term:[awardID]/identifier:[DOI]</a:t>
            </a:r>
            <a:r>
              <a:rPr lang="en-US" sz="1800">
                <a:effectLst/>
              </a:rPr>
              <a:t>) </a:t>
            </a:r>
            <a:r>
              <a:rPr lang="en-US" sz="1800">
                <a:latin typeface="Century Gothic" panose="020B0502020202020204" pitchFamily="34" charset="0"/>
              </a:rPr>
              <a:t>for each award/DOI combination.</a:t>
            </a:r>
          </a:p>
          <a:p>
            <a:pPr marL="342900" indent="-342900">
              <a:buAutoNum type="arabicParenR"/>
            </a:pPr>
            <a:r>
              <a:rPr lang="en-US" sz="1800">
                <a:latin typeface="Century Gothic" panose="020B0502020202020204" pitchFamily="34" charset="0"/>
              </a:rPr>
              <a:t>If the response length &lt; 226,000 bytes then that combination is not in PAR, i.e. only in CHORUS else that combination is in both CHORUS and PAR. </a:t>
            </a:r>
          </a:p>
          <a:p>
            <a:pPr marL="342900" indent="-342900">
              <a:buAutoNum type="arabicParenR"/>
            </a:pPr>
            <a:r>
              <a:rPr lang="en-US" sz="1800">
                <a:latin typeface="Century Gothic" panose="020B0502020202020204" pitchFamily="34" charset="0"/>
              </a:rPr>
              <a:t>A manual PAR query can be used to find awards that are only in PAR.</a:t>
            </a:r>
          </a:p>
          <a:p>
            <a:pPr marL="342900" indent="-342900">
              <a:buAutoNum type="arabicParenR"/>
            </a:pPr>
            <a:endParaRPr lang="en-US" sz="1800">
              <a:latin typeface="Century Gothic" panose="020B0502020202020204" pitchFamily="34" charset="0"/>
            </a:endParaRPr>
          </a:p>
          <a:p>
            <a:pPr marL="0" indent="0">
              <a:buFontTx/>
              <a:buNone/>
            </a:pPr>
            <a:r>
              <a:rPr lang="en-US" sz="1800">
                <a:latin typeface="Century Gothic" panose="020B0502020202020204" pitchFamily="34" charset="0"/>
              </a:rPr>
              <a:t>In this example, the CHORUS query for award number 1314642 yielded 26 DOIs. Twenty-six PAR URLs were used to determine that 16 of the DOIs were in CHORUS and PAR, 8 were only in CHORUS, and 2 additional DOIs were found only in PAR.  </a:t>
            </a:r>
          </a:p>
        </p:txBody>
      </p:sp>
      <p:sp>
        <p:nvSpPr>
          <p:cNvPr id="4" name="Slide Number Placeholder 3"/>
          <p:cNvSpPr>
            <a:spLocks noGrp="1"/>
          </p:cNvSpPr>
          <p:nvPr>
            <p:ph type="sldNum" sz="quarter" idx="5"/>
          </p:nvPr>
        </p:nvSpPr>
        <p:spPr/>
        <p:txBody>
          <a:bodyPr/>
          <a:lstStyle/>
          <a:p>
            <a:fld id="{CC098602-5492-8042-96C8-1CE5FA5A19CD}" type="slidenum">
              <a:rPr lang="en-US" smtClean="0"/>
              <a:t>8</a:t>
            </a:fld>
            <a:endParaRPr lang="en-US"/>
          </a:p>
        </p:txBody>
      </p:sp>
    </p:spTree>
    <p:extLst>
      <p:ext uri="{BB962C8B-B14F-4D97-AF65-F5344CB8AC3E}">
        <p14:creationId xmlns:p14="http://schemas.microsoft.com/office/powerpoint/2010/main" val="31283916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0">
                <a:solidFill>
                  <a:srgbClr val="44546A"/>
                </a:solidFill>
                <a:effectLst/>
                <a:latin typeface="Century Gothic" panose="020B0502020202020204" pitchFamily="34" charset="0"/>
                <a:ea typeface="Calibri" panose="020F0502020204030204" pitchFamily="34" charset="0"/>
                <a:cs typeface="Calibri" panose="020F0502020204030204" pitchFamily="34" charset="0"/>
              </a:rPr>
              <a:t>We used this approach to compare the number of awards and DOIs in CHORUS and PAR for a test set of 51,602 awards.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0">
                <a:solidFill>
                  <a:srgbClr val="44546A"/>
                </a:solidFill>
                <a:effectLst/>
                <a:latin typeface="Century Gothic" panose="020B0502020202020204" pitchFamily="34" charset="0"/>
                <a:ea typeface="Calibri" panose="020F0502020204030204" pitchFamily="34" charset="0"/>
                <a:cs typeface="Calibri" panose="020F0502020204030204" pitchFamily="34" charset="0"/>
              </a:rPr>
              <a:t>19,059 (37%) of the awards were only found in CHORUS.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0">
                <a:solidFill>
                  <a:srgbClr val="44546A"/>
                </a:solidFill>
                <a:effectLst/>
                <a:latin typeface="Century Gothic" panose="020B0502020202020204" pitchFamily="34" charset="0"/>
                <a:ea typeface="Calibri" panose="020F0502020204030204" pitchFamily="34" charset="0"/>
                <a:cs typeface="Calibri" panose="020F0502020204030204" pitchFamily="34" charset="0"/>
              </a:rPr>
              <a:t>180,331 (58%) of the DOIs were only found in CHORUS.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a:solidFill>
                <a:srgbClr val="44546A"/>
              </a:solidFill>
              <a:effectLst/>
              <a:latin typeface="Century Gothic" panose="020B0502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0">
                <a:solidFill>
                  <a:srgbClr val="44546A"/>
                </a:solidFill>
                <a:effectLst/>
                <a:latin typeface="Century Gothic" panose="020B0502020202020204" pitchFamily="34" charset="0"/>
                <a:ea typeface="Calibri" panose="020F0502020204030204" pitchFamily="34" charset="0"/>
                <a:cs typeface="Calibri" panose="020F0502020204030204" pitchFamily="34" charset="0"/>
              </a:rPr>
              <a:t>Together these results clearly indicate that CHORUS and the global reseach infrastructure could contribute to a more complete understanding of NSF impact.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a:solidFill>
                <a:srgbClr val="44546A"/>
              </a:solidFill>
              <a:effectLst/>
              <a:latin typeface="Century Gothic" panose="020B0502020202020204" pitchFamily="34" charset="0"/>
              <a:ea typeface="Calibri" panose="020F0502020204030204" pitchFamily="34" charset="0"/>
              <a:cs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CC098602-5492-8042-96C8-1CE5FA5A19CD}" type="slidenum">
              <a:rPr lang="en-US" smtClean="0"/>
              <a:t>9</a:t>
            </a:fld>
            <a:endParaRPr lang="en-US"/>
          </a:p>
        </p:txBody>
      </p:sp>
    </p:spTree>
    <p:extLst>
      <p:ext uri="{BB962C8B-B14F-4D97-AF65-F5344CB8AC3E}">
        <p14:creationId xmlns:p14="http://schemas.microsoft.com/office/powerpoint/2010/main" val="27219642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7589D-E84B-A946-9017-BA3EA916924E}"/>
              </a:ext>
            </a:extLst>
          </p:cNvPr>
          <p:cNvSpPr>
            <a:spLocks noGrp="1"/>
          </p:cNvSpPr>
          <p:nvPr>
            <p:ph type="title"/>
          </p:nvPr>
        </p:nvSpPr>
        <p:spPr>
          <a:xfrm>
            <a:off x="340360" y="253365"/>
            <a:ext cx="10515600" cy="915035"/>
          </a:xfrm>
          <a:prstGeom prst="rect">
            <a:avLst/>
          </a:prstGeom>
        </p:spPr>
        <p:txBody>
          <a:bodyPr/>
          <a:lstStyle>
            <a:lvl1pPr>
              <a:defRPr sz="5400" b="1" i="0">
                <a:solidFill>
                  <a:schemeClr val="bg1">
                    <a:lumMod val="50000"/>
                  </a:schemeClr>
                </a:solidFill>
                <a:latin typeface="Century Gothic" panose="020B0502020202020204" pitchFamily="34" charset="0"/>
                <a:cs typeface="Gotham Medium" pitchFamily="2" charset="0"/>
              </a:defRPr>
            </a:lvl1pPr>
          </a:lstStyle>
          <a:p>
            <a:r>
              <a:rPr lang="en-US" dirty="0"/>
              <a:t>Click to edit Master title style</a:t>
            </a:r>
          </a:p>
        </p:txBody>
      </p:sp>
    </p:spTree>
    <p:extLst>
      <p:ext uri="{BB962C8B-B14F-4D97-AF65-F5344CB8AC3E}">
        <p14:creationId xmlns:p14="http://schemas.microsoft.com/office/powerpoint/2010/main" val="1841295965"/>
      </p:ext>
    </p:extLst>
  </p:cSld>
  <p:clrMapOvr>
    <a:masterClrMapping/>
  </p:clrMapOvr>
  <p:extLst>
    <p:ext uri="{DCECCB84-F9BA-43D5-87BE-67443E8EF086}">
      <p15:sldGuideLst xmlns:p15="http://schemas.microsoft.com/office/powerpoint/2012/main">
        <p15:guide id="1" orient="horz" pos="288" userDrawn="1">
          <p15:clr>
            <a:srgbClr val="FBAE40"/>
          </p15:clr>
        </p15:guide>
        <p15:guide id="2" pos="739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EDB12-A987-6F4B-B54A-DAE1FFCFC502}"/>
              </a:ext>
            </a:extLst>
          </p:cNvPr>
          <p:cNvSpPr>
            <a:spLocks noGrp="1"/>
          </p:cNvSpPr>
          <p:nvPr>
            <p:ph type="ctrTitle"/>
          </p:nvPr>
        </p:nvSpPr>
        <p:spPr>
          <a:xfrm>
            <a:off x="406400" y="319723"/>
            <a:ext cx="11419840" cy="1234757"/>
          </a:xfrm>
          <a:prstGeom prst="rect">
            <a:avLst/>
          </a:prstGeom>
        </p:spPr>
        <p:txBody>
          <a:bodyPr anchor="b"/>
          <a:lstStyle>
            <a:lvl1pPr algn="ctr">
              <a:defRPr sz="6000" b="1" i="0">
                <a:solidFill>
                  <a:schemeClr val="bg1">
                    <a:lumMod val="65000"/>
                  </a:schemeClr>
                </a:solidFill>
                <a:latin typeface="Century Gothic" panose="020B05020202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E0248297-E122-714B-9A01-B9194F9BAFF2}"/>
              </a:ext>
            </a:extLst>
          </p:cNvPr>
          <p:cNvSpPr>
            <a:spLocks noGrp="1"/>
          </p:cNvSpPr>
          <p:nvPr>
            <p:ph type="subTitle" idx="1"/>
          </p:nvPr>
        </p:nvSpPr>
        <p:spPr>
          <a:xfrm>
            <a:off x="1524000" y="3602038"/>
            <a:ext cx="9144000" cy="1655762"/>
          </a:xfrm>
          <a:prstGeom prst="rect">
            <a:avLst/>
          </a:prstGeom>
        </p:spPr>
        <p:txBody>
          <a:bodyPr/>
          <a:lstStyle>
            <a:lvl1pPr marL="0" indent="0" algn="l">
              <a:buNone/>
              <a:defRPr sz="2400" b="0" i="0">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0158048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5513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995DD5A-898C-8B4F-8408-9EF1C14106E2}"/>
              </a:ext>
            </a:extLst>
          </p:cNvPr>
          <p:cNvSpPr>
            <a:spLocks noGrp="1"/>
          </p:cNvSpPr>
          <p:nvPr>
            <p:ph type="title"/>
          </p:nvPr>
        </p:nvSpPr>
        <p:spPr>
          <a:xfrm>
            <a:off x="340360" y="253365"/>
            <a:ext cx="10515600" cy="915035"/>
          </a:xfrm>
          <a:prstGeom prst="rect">
            <a:avLst/>
          </a:prstGeom>
        </p:spPr>
        <p:txBody>
          <a:bodyPr/>
          <a:lstStyle>
            <a:lvl1pPr>
              <a:defRPr b="1" i="0">
                <a:solidFill>
                  <a:schemeClr val="bg1">
                    <a:lumMod val="50000"/>
                  </a:schemeClr>
                </a:solidFill>
                <a:latin typeface="Century Gothic" panose="020B0502020202020204" pitchFamily="34" charset="0"/>
                <a:cs typeface="Gotham Medium" pitchFamily="2" charset="0"/>
              </a:defRPr>
            </a:lvl1pPr>
          </a:lstStyle>
          <a:p>
            <a:r>
              <a:rPr lang="en-US" dirty="0"/>
              <a:t>Click to edit Master title style</a:t>
            </a:r>
          </a:p>
        </p:txBody>
      </p:sp>
    </p:spTree>
    <p:extLst>
      <p:ext uri="{BB962C8B-B14F-4D97-AF65-F5344CB8AC3E}">
        <p14:creationId xmlns:p14="http://schemas.microsoft.com/office/powerpoint/2010/main" val="16194589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6354081-5822-E240-8028-B714DF1B0DE8}"/>
              </a:ext>
            </a:extLst>
          </p:cNvPr>
          <p:cNvSpPr>
            <a:spLocks noGrp="1"/>
          </p:cNvSpPr>
          <p:nvPr>
            <p:ph type="dt" sz="half" idx="10"/>
          </p:nvPr>
        </p:nvSpPr>
        <p:spPr/>
        <p:txBody>
          <a:bodyPr/>
          <a:lstStyle/>
          <a:p>
            <a:fld id="{CEDF4B07-A01A-E540-951C-744A1E796C93}" type="datetimeFigureOut">
              <a:rPr lang="en-US" smtClean="0"/>
              <a:t>1/10/25</a:t>
            </a:fld>
            <a:endParaRPr lang="en-US"/>
          </a:p>
        </p:txBody>
      </p:sp>
      <p:sp>
        <p:nvSpPr>
          <p:cNvPr id="3" name="Footer Placeholder 2">
            <a:extLst>
              <a:ext uri="{FF2B5EF4-FFF2-40B4-BE49-F238E27FC236}">
                <a16:creationId xmlns:a16="http://schemas.microsoft.com/office/drawing/2014/main" id="{5C18A35D-96ED-324D-BD70-B66BE33D732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88B267C-B02E-4448-B2EE-69EFFB4C8ED6}"/>
              </a:ext>
            </a:extLst>
          </p:cNvPr>
          <p:cNvSpPr>
            <a:spLocks noGrp="1"/>
          </p:cNvSpPr>
          <p:nvPr>
            <p:ph type="sldNum" sz="quarter" idx="12"/>
          </p:nvPr>
        </p:nvSpPr>
        <p:spPr/>
        <p:txBody>
          <a:bodyPr/>
          <a:lstStyle/>
          <a:p>
            <a:fld id="{D00DAC9E-755F-9646-B2A9-5E995EA9E7FF}" type="slidenum">
              <a:rPr lang="en-US" smtClean="0"/>
              <a:t>‹#›</a:t>
            </a:fld>
            <a:endParaRPr lang="en-US"/>
          </a:p>
        </p:txBody>
      </p:sp>
    </p:spTree>
    <p:extLst>
      <p:ext uri="{BB962C8B-B14F-4D97-AF65-F5344CB8AC3E}">
        <p14:creationId xmlns:p14="http://schemas.microsoft.com/office/powerpoint/2010/main" val="1459729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hyperlink" Target="mailto:ted@metadatagamechangers.com" TargetMode="External"/><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hyperlink" Target="https://orcid.org/" TargetMode="External"/><Relationship Id="rId4" Type="http://schemas.openxmlformats.org/officeDocument/2006/relationships/slideLayout" Target="../slideLayouts/slideLayout4.xml"/><Relationship Id="rId9" Type="http://schemas.openxmlformats.org/officeDocument/2006/relationships/hyperlink" Target="https://orcid.org/0000-0003-3585-6733"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A picture containing food, drawing&#10;&#10;Description automatically generated">
            <a:extLst>
              <a:ext uri="{FF2B5EF4-FFF2-40B4-BE49-F238E27FC236}">
                <a16:creationId xmlns:a16="http://schemas.microsoft.com/office/drawing/2014/main" id="{CC559354-B2CB-EB4B-8796-75EE6258747B}"/>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220420" y="5760020"/>
            <a:ext cx="1498715" cy="900369"/>
          </a:xfrm>
          <a:prstGeom prst="rect">
            <a:avLst/>
          </a:prstGeom>
        </p:spPr>
      </p:pic>
      <p:cxnSp>
        <p:nvCxnSpPr>
          <p:cNvPr id="9" name="Straight Connector 8">
            <a:extLst>
              <a:ext uri="{FF2B5EF4-FFF2-40B4-BE49-F238E27FC236}">
                <a16:creationId xmlns:a16="http://schemas.microsoft.com/office/drawing/2014/main" id="{12E03C6F-74D3-944A-BDE8-5AB5C65CBCBF}"/>
              </a:ext>
            </a:extLst>
          </p:cNvPr>
          <p:cNvCxnSpPr>
            <a:cxnSpLocks/>
          </p:cNvCxnSpPr>
          <p:nvPr userDrawn="1"/>
        </p:nvCxnSpPr>
        <p:spPr>
          <a:xfrm flipH="1" flipV="1">
            <a:off x="437953" y="6298440"/>
            <a:ext cx="9601196" cy="6852"/>
          </a:xfrm>
          <a:prstGeom prst="line">
            <a:avLst/>
          </a:prstGeom>
          <a:ln w="12700">
            <a:solidFill>
              <a:srgbClr val="692F89"/>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C42D9A91-5B84-F14E-B731-27E45DA17A03}"/>
              </a:ext>
            </a:extLst>
          </p:cNvPr>
          <p:cNvSpPr txBox="1">
            <a:spLocks/>
          </p:cNvSpPr>
          <p:nvPr userDrawn="1"/>
        </p:nvSpPr>
        <p:spPr>
          <a:xfrm>
            <a:off x="340360" y="6275008"/>
            <a:ext cx="3508608" cy="2946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sz="1400" b="0" i="0" kern="1200" dirty="0">
                <a:solidFill>
                  <a:srgbClr val="6A2F8A"/>
                </a:solidFill>
                <a:latin typeface="Century Gothic" panose="020B0502020202020204" pitchFamily="34" charset="0"/>
                <a:ea typeface="+mn-ea"/>
                <a:cs typeface="Gotham Book" pitchFamily="2" charset="0"/>
                <a:hlinkClick r:id="rId8">
                  <a:extLst>
                    <a:ext uri="{A12FA001-AC4F-418D-AE19-62706E023703}">
                      <ahyp:hlinkClr xmlns:ahyp="http://schemas.microsoft.com/office/drawing/2018/hyperlinkcolor" val="tx"/>
                    </a:ext>
                  </a:extLst>
                </a:hlinkClick>
              </a:rPr>
              <a:t>ted@metadatagamechangers.com</a:t>
            </a:r>
            <a:endParaRPr lang="en-US" sz="1400" b="0" i="0" kern="1200" dirty="0">
              <a:solidFill>
                <a:srgbClr val="6A2F8A"/>
              </a:solidFill>
              <a:latin typeface="Century Gothic" panose="020B0502020202020204" pitchFamily="34" charset="0"/>
              <a:ea typeface="+mn-ea"/>
              <a:cs typeface="Gotham Book" pitchFamily="2" charset="0"/>
            </a:endParaRPr>
          </a:p>
        </p:txBody>
      </p:sp>
      <p:sp>
        <p:nvSpPr>
          <p:cNvPr id="12" name="TextBox 11">
            <a:extLst>
              <a:ext uri="{FF2B5EF4-FFF2-40B4-BE49-F238E27FC236}">
                <a16:creationId xmlns:a16="http://schemas.microsoft.com/office/drawing/2014/main" id="{B81525A0-2188-F44A-AC58-27AB9A0D44BE}"/>
              </a:ext>
            </a:extLst>
          </p:cNvPr>
          <p:cNvSpPr txBox="1"/>
          <p:nvPr userDrawn="1"/>
        </p:nvSpPr>
        <p:spPr>
          <a:xfrm>
            <a:off x="6710497" y="6289798"/>
            <a:ext cx="3446777" cy="307777"/>
          </a:xfrm>
          <a:prstGeom prst="rect">
            <a:avLst/>
          </a:prstGeom>
          <a:noFill/>
        </p:spPr>
        <p:txBody>
          <a:bodyPr wrap="none" rtlCol="0">
            <a:spAutoFit/>
          </a:bodyPr>
          <a:lstStyle/>
          <a:p>
            <a:r>
              <a:rPr lang="en-US" sz="1400" b="0" i="0" dirty="0">
                <a:solidFill>
                  <a:srgbClr val="6A2F8A"/>
                </a:solidFill>
                <a:latin typeface="Century Gothic" panose="020B0502020202020204" pitchFamily="34" charset="0"/>
                <a:cs typeface="Gotham Book" pitchFamily="2" charset="0"/>
                <a:hlinkClick r:id="rId9">
                  <a:extLst>
                    <a:ext uri="{A12FA001-AC4F-418D-AE19-62706E023703}">
                      <ahyp:hlinkClr xmlns:ahyp="http://schemas.microsoft.com/office/drawing/2018/hyperlinkcolor" val="tx"/>
                    </a:ext>
                  </a:extLst>
                </a:hlinkClick>
              </a:rPr>
              <a:t>https://orcid.org/0000-0003-3585-6733</a:t>
            </a:r>
            <a:endParaRPr lang="en-US" sz="1400" b="0" i="0" dirty="0">
              <a:solidFill>
                <a:srgbClr val="6A2F8A"/>
              </a:solidFill>
              <a:latin typeface="Century Gothic" panose="020B0502020202020204" pitchFamily="34" charset="0"/>
              <a:cs typeface="Gotham Book" pitchFamily="2" charset="0"/>
            </a:endParaRPr>
          </a:p>
        </p:txBody>
      </p:sp>
      <p:sp>
        <p:nvSpPr>
          <p:cNvPr id="2" name="TextBox 1">
            <a:extLst>
              <a:ext uri="{FF2B5EF4-FFF2-40B4-BE49-F238E27FC236}">
                <a16:creationId xmlns:a16="http://schemas.microsoft.com/office/drawing/2014/main" id="{3D292C2D-8DDE-7BFB-FC7C-901BEA214A46}"/>
              </a:ext>
            </a:extLst>
          </p:cNvPr>
          <p:cNvSpPr txBox="1"/>
          <p:nvPr userDrawn="1"/>
        </p:nvSpPr>
        <p:spPr>
          <a:xfrm>
            <a:off x="6710497" y="6500252"/>
            <a:ext cx="344677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dirty="0">
                <a:solidFill>
                  <a:srgbClr val="6A2F8A"/>
                </a:solidFill>
                <a:latin typeface="Century Gothic" panose="020B0502020202020204" pitchFamily="34" charset="0"/>
                <a:ea typeface="+mn-ea"/>
                <a:cs typeface="Gotham Book" pitchFamily="2" charset="0"/>
                <a:hlinkClick r:id="rId10">
                  <a:extLst>
                    <a:ext uri="{A12FA001-AC4F-418D-AE19-62706E023703}">
                      <ahyp:hlinkClr xmlns:ahyp="http://schemas.microsoft.com/office/drawing/2018/hyperlinkcolor" val="tx"/>
                    </a:ext>
                  </a:extLst>
                </a:hlinkClick>
              </a:rPr>
              <a:t>https://orcid.org/</a:t>
            </a:r>
            <a:r>
              <a:rPr lang="en-US" sz="1400" b="0" i="0" kern="1200">
                <a:solidFill>
                  <a:srgbClr val="6A2F8A"/>
                </a:solidFill>
                <a:latin typeface="Century Gothic" panose="020B0502020202020204" pitchFamily="34" charset="0"/>
                <a:ea typeface="+mn-ea"/>
              </a:rPr>
              <a:t>0000-0002-1969-2508</a:t>
            </a:r>
          </a:p>
        </p:txBody>
      </p:sp>
      <p:sp>
        <p:nvSpPr>
          <p:cNvPr id="3" name="Subtitle 2">
            <a:extLst>
              <a:ext uri="{FF2B5EF4-FFF2-40B4-BE49-F238E27FC236}">
                <a16:creationId xmlns:a16="http://schemas.microsoft.com/office/drawing/2014/main" id="{24667DAD-21F1-10DC-F9B3-C9E33C1C7104}"/>
              </a:ext>
            </a:extLst>
          </p:cNvPr>
          <p:cNvSpPr txBox="1">
            <a:spLocks/>
          </p:cNvSpPr>
          <p:nvPr userDrawn="1"/>
        </p:nvSpPr>
        <p:spPr>
          <a:xfrm>
            <a:off x="322846" y="6524309"/>
            <a:ext cx="3508608" cy="31088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sz="1400" b="0" i="0" kern="1200" dirty="0">
                <a:solidFill>
                  <a:srgbClr val="6A2F8A"/>
                </a:solidFill>
                <a:latin typeface="Century Gothic" panose="020B0502020202020204" pitchFamily="34" charset="0"/>
                <a:ea typeface="+mn-ea"/>
                <a:cs typeface="Gotham Book" pitchFamily="2" charset="0"/>
              </a:rPr>
              <a:t>JAJ160@pitt.edu</a:t>
            </a:r>
          </a:p>
        </p:txBody>
      </p:sp>
    </p:spTree>
    <p:extLst>
      <p:ext uri="{BB962C8B-B14F-4D97-AF65-F5344CB8AC3E}">
        <p14:creationId xmlns:p14="http://schemas.microsoft.com/office/powerpoint/2010/main" val="211269857"/>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50" r:id="rId3"/>
    <p:sldLayoutId id="2147483655" r:id="rId4"/>
    <p:sldLayoutId id="2147483656"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48"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notesSlide" Target="../notesSlides/notesSlide1.xml"/><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jpg"/><Relationship Id="rId4" Type="http://schemas.openxmlformats.org/officeDocument/2006/relationships/image" Target="../media/image2.emf"/><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0.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4.xml"/><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5.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notesSlide" Target="../notesSlides/notesSlide19.xml"/><Relationship Id="rId7" Type="http://schemas.openxmlformats.org/officeDocument/2006/relationships/image" Target="../media/image2.emf"/><Relationship Id="rId2" Type="http://schemas.openxmlformats.org/officeDocument/2006/relationships/slideLayout" Target="../slideLayouts/slideLayout4.xml"/><Relationship Id="rId1" Type="http://schemas.openxmlformats.org/officeDocument/2006/relationships/tags" Target="../tags/tag16.xml"/><Relationship Id="rId6" Type="http://schemas.openxmlformats.org/officeDocument/2006/relationships/image" Target="../media/image6.png"/><Relationship Id="rId5" Type="http://schemas.openxmlformats.org/officeDocument/2006/relationships/image" Target="../media/image15.jpeg"/><Relationship Id="rId4" Type="http://schemas.openxmlformats.org/officeDocument/2006/relationships/image" Target="../media/image14.png"/><Relationship Id="rId9"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hyperlink" Target="https://doi.org/10.1177/2053951716654502" TargetMode="External"/><Relationship Id="rId3" Type="http://schemas.openxmlformats.org/officeDocument/2006/relationships/notesSlide" Target="../notesSlides/notesSlide2.xml"/><Relationship Id="rId7" Type="http://schemas.openxmlformats.org/officeDocument/2006/relationships/image" Target="../media/image11.png"/><Relationship Id="rId2" Type="http://schemas.openxmlformats.org/officeDocument/2006/relationships/slideLayout" Target="../slideLayouts/slideLayout4.xml"/><Relationship Id="rId1" Type="http://schemas.openxmlformats.org/officeDocument/2006/relationships/tags" Target="../tags/tag2.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6.png"/><Relationship Id="rId10" Type="http://schemas.openxmlformats.org/officeDocument/2006/relationships/image" Target="../media/image12.png"/><Relationship Id="rId4" Type="http://schemas.openxmlformats.org/officeDocument/2006/relationships/image" Target="../media/image8.jpg"/><Relationship Id="rId9" Type="http://schemas.openxmlformats.org/officeDocument/2006/relationships/hyperlink" Target="https://ror.org/"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hyperlink" Target="https://ror.org/021nxhr62" TargetMode="External"/><Relationship Id="rId4" Type="http://schemas.openxmlformats.org/officeDocument/2006/relationships/hyperlink" Target="mailto:ted@metadatagamechangers.com"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notesSlide" Target="../notesSlides/notesSlide3.xml"/><Relationship Id="rId7" Type="http://schemas.openxmlformats.org/officeDocument/2006/relationships/image" Target="../media/image13.png"/><Relationship Id="rId2" Type="http://schemas.openxmlformats.org/officeDocument/2006/relationships/slideLayout" Target="../slideLayouts/slideLayout4.xml"/><Relationship Id="rId1" Type="http://schemas.openxmlformats.org/officeDocument/2006/relationships/tags" Target="../tags/tag3.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8.jp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notesSlide" Target="../notesSlides/notesSlide4.xml"/><Relationship Id="rId7" Type="http://schemas.openxmlformats.org/officeDocument/2006/relationships/image" Target="../media/image15.jpeg"/><Relationship Id="rId12"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14.png"/><Relationship Id="rId11" Type="http://schemas.openxmlformats.org/officeDocument/2006/relationships/image" Target="../media/image16.png"/><Relationship Id="rId5" Type="http://schemas.openxmlformats.org/officeDocument/2006/relationships/image" Target="../media/image2.emf"/><Relationship Id="rId10" Type="http://schemas.openxmlformats.org/officeDocument/2006/relationships/image" Target="../media/image5.png"/><Relationship Id="rId4" Type="http://schemas.openxmlformats.org/officeDocument/2006/relationships/image" Target="../media/image7.png"/><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jpeg"/><Relationship Id="rId11" Type="http://schemas.openxmlformats.org/officeDocument/2006/relationships/image" Target="../media/image4.png"/><Relationship Id="rId5" Type="http://schemas.openxmlformats.org/officeDocument/2006/relationships/image" Target="../media/image14.png"/><Relationship Id="rId10" Type="http://schemas.openxmlformats.org/officeDocument/2006/relationships/image" Target="../media/image16.png"/><Relationship Id="rId4" Type="http://schemas.openxmlformats.org/officeDocument/2006/relationships/image" Target="../media/image2.emf"/><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5.xml"/><Relationship Id="rId5" Type="http://schemas.openxmlformats.org/officeDocument/2006/relationships/hyperlink" Target="https://api.crossref.org/works?facet=published%3A*&amp;filter=type%3Ajournal-article%2Chas-funder%3Atrue" TargetMode="Externa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7.xml"/><Relationship Id="rId5" Type="http://schemas.openxmlformats.org/officeDocument/2006/relationships/image" Target="../media/image20.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07506DBE-3B5E-3E11-5A5E-12C4562508F6}"/>
              </a:ext>
            </a:extLst>
          </p:cNvPr>
          <p:cNvSpPr/>
          <p:nvPr/>
        </p:nvSpPr>
        <p:spPr>
          <a:xfrm>
            <a:off x="7727601" y="1840801"/>
            <a:ext cx="3840003" cy="3885296"/>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F04C4010-7BFD-AA54-2B19-F94B211971D9}"/>
              </a:ext>
            </a:extLst>
          </p:cNvPr>
          <p:cNvGrpSpPr/>
          <p:nvPr/>
        </p:nvGrpSpPr>
        <p:grpSpPr>
          <a:xfrm>
            <a:off x="7828240" y="3429000"/>
            <a:ext cx="1149674" cy="1294993"/>
            <a:chOff x="3684796" y="1047055"/>
            <a:chExt cx="1149674" cy="1294993"/>
          </a:xfrm>
        </p:grpSpPr>
        <p:pic>
          <p:nvPicPr>
            <p:cNvPr id="41" name="Picture 40">
              <a:extLst>
                <a:ext uri="{FF2B5EF4-FFF2-40B4-BE49-F238E27FC236}">
                  <a16:creationId xmlns:a16="http://schemas.microsoft.com/office/drawing/2014/main" id="{897ABEFB-60A3-5520-1123-DC171F542A43}"/>
                </a:ext>
              </a:extLst>
            </p:cNvPr>
            <p:cNvPicPr>
              <a:picLocks noChangeAspect="1"/>
            </p:cNvPicPr>
            <p:nvPr/>
          </p:nvPicPr>
          <p:blipFill>
            <a:blip r:embed="rId4">
              <a:biLevel thresh="25000"/>
            </a:blip>
            <a:stretch>
              <a:fillRect/>
            </a:stretch>
          </p:blipFill>
          <p:spPr>
            <a:xfrm>
              <a:off x="3852497" y="1047055"/>
              <a:ext cx="759611" cy="794139"/>
            </a:xfrm>
            <a:prstGeom prst="rect">
              <a:avLst/>
            </a:prstGeom>
            <a:ln>
              <a:solidFill>
                <a:schemeClr val="tx1">
                  <a:lumMod val="50000"/>
                  <a:lumOff val="50000"/>
                </a:schemeClr>
              </a:solidFill>
            </a:ln>
          </p:spPr>
        </p:pic>
        <p:sp>
          <p:nvSpPr>
            <p:cNvPr id="42" name="TextBox 41">
              <a:extLst>
                <a:ext uri="{FF2B5EF4-FFF2-40B4-BE49-F238E27FC236}">
                  <a16:creationId xmlns:a16="http://schemas.microsoft.com/office/drawing/2014/main" id="{D0FB1C44-E899-C491-67B9-D85633580548}"/>
                </a:ext>
              </a:extLst>
            </p:cNvPr>
            <p:cNvSpPr txBox="1"/>
            <p:nvPr/>
          </p:nvSpPr>
          <p:spPr>
            <a:xfrm>
              <a:off x="3684796" y="1818828"/>
              <a:ext cx="1149674" cy="523220"/>
            </a:xfrm>
            <a:prstGeom prst="rect">
              <a:avLst/>
            </a:prstGeom>
            <a:noFill/>
          </p:spPr>
          <p:txBody>
            <a:bodyPr wrap="none" rtlCol="0">
              <a:spAutoFit/>
            </a:bodyPr>
            <a:lstStyle/>
            <a:p>
              <a:pPr algn="ctr"/>
              <a:r>
                <a:rPr lang="en-US" sz="1400">
                  <a:latin typeface="Century Gothic" panose="020B0502020202020204" pitchFamily="34" charset="0"/>
                </a:rPr>
                <a:t>Institutional</a:t>
              </a:r>
            </a:p>
            <a:p>
              <a:pPr algn="ctr"/>
              <a:r>
                <a:rPr lang="en-US" sz="1400">
                  <a:latin typeface="Century Gothic" panose="020B0502020202020204" pitchFamily="34" charset="0"/>
                </a:rPr>
                <a:t>Repository</a:t>
              </a:r>
            </a:p>
          </p:txBody>
        </p:sp>
      </p:grpSp>
      <p:sp>
        <p:nvSpPr>
          <p:cNvPr id="5" name="Title 4">
            <a:extLst>
              <a:ext uri="{FF2B5EF4-FFF2-40B4-BE49-F238E27FC236}">
                <a16:creationId xmlns:a16="http://schemas.microsoft.com/office/drawing/2014/main" id="{F19C2DC4-EC13-8D4F-A166-8D88A1C4C8D2}"/>
              </a:ext>
            </a:extLst>
          </p:cNvPr>
          <p:cNvSpPr>
            <a:spLocks noGrp="1"/>
          </p:cNvSpPr>
          <p:nvPr>
            <p:ph type="ctrTitle"/>
          </p:nvPr>
        </p:nvSpPr>
        <p:spPr>
          <a:xfrm>
            <a:off x="333711" y="67482"/>
            <a:ext cx="10029488" cy="1632047"/>
          </a:xfrm>
        </p:spPr>
        <p:txBody>
          <a:bodyPr/>
          <a:lstStyle/>
          <a:p>
            <a:pPr algn="l"/>
            <a:r>
              <a:rPr lang="en-US" sz="4800" i="0" dirty="0">
                <a:solidFill>
                  <a:schemeClr val="bg1">
                    <a:lumMod val="50000"/>
                  </a:schemeClr>
                </a:solidFill>
                <a:effectLst/>
              </a:rPr>
              <a:t>Data Journeys Through the Global Research Infrastructure</a:t>
            </a:r>
            <a:endParaRPr lang="en-US" sz="4800" dirty="0">
              <a:solidFill>
                <a:schemeClr val="bg1">
                  <a:lumMod val="50000"/>
                </a:schemeClr>
              </a:solidFill>
            </a:endParaRPr>
          </a:p>
        </p:txBody>
      </p:sp>
      <p:sp>
        <p:nvSpPr>
          <p:cNvPr id="7" name="Rectangle 6">
            <a:extLst>
              <a:ext uri="{FF2B5EF4-FFF2-40B4-BE49-F238E27FC236}">
                <a16:creationId xmlns:a16="http://schemas.microsoft.com/office/drawing/2014/main" id="{776B02BB-1E1E-6D4B-A25E-A12A597D96B1}"/>
              </a:ext>
            </a:extLst>
          </p:cNvPr>
          <p:cNvSpPr/>
          <p:nvPr/>
        </p:nvSpPr>
        <p:spPr>
          <a:xfrm>
            <a:off x="385747" y="1830657"/>
            <a:ext cx="8577631" cy="707886"/>
          </a:xfrm>
          <a:prstGeom prst="rect">
            <a:avLst/>
          </a:prstGeom>
          <a:ln>
            <a:noFill/>
          </a:ln>
        </p:spPr>
        <p:txBody>
          <a:bodyPr wrap="square">
            <a:spAutoFit/>
          </a:bodyPr>
          <a:lstStyle/>
          <a:p>
            <a:r>
              <a:rPr lang="en-US" sz="2000" dirty="0">
                <a:latin typeface="Century Gothic" panose="020B0502020202020204" pitchFamily="34" charset="0"/>
              </a:rPr>
              <a:t>Ted Habermann, Metadata Game Changers</a:t>
            </a:r>
          </a:p>
          <a:p>
            <a:r>
              <a:rPr lang="en-US" sz="2000" dirty="0">
                <a:latin typeface="Century Gothic" panose="020B0502020202020204" pitchFamily="34" charset="0"/>
              </a:rPr>
              <a:t>Jamaica Jones, University of Pittsburgh</a:t>
            </a:r>
          </a:p>
        </p:txBody>
      </p:sp>
      <p:grpSp>
        <p:nvGrpSpPr>
          <p:cNvPr id="19" name="Group 18">
            <a:extLst>
              <a:ext uri="{FF2B5EF4-FFF2-40B4-BE49-F238E27FC236}">
                <a16:creationId xmlns:a16="http://schemas.microsoft.com/office/drawing/2014/main" id="{A6326797-65F4-9A52-8DEF-28376540CB0A}"/>
              </a:ext>
            </a:extLst>
          </p:cNvPr>
          <p:cNvGrpSpPr/>
          <p:nvPr/>
        </p:nvGrpSpPr>
        <p:grpSpPr>
          <a:xfrm>
            <a:off x="9361996" y="2045324"/>
            <a:ext cx="1404184" cy="938552"/>
            <a:chOff x="447476" y="2877669"/>
            <a:chExt cx="1404184" cy="938552"/>
          </a:xfrm>
        </p:grpSpPr>
        <p:grpSp>
          <p:nvGrpSpPr>
            <p:cNvPr id="20" name="Group 19">
              <a:extLst>
                <a:ext uri="{FF2B5EF4-FFF2-40B4-BE49-F238E27FC236}">
                  <a16:creationId xmlns:a16="http://schemas.microsoft.com/office/drawing/2014/main" id="{93FA1CCB-F4C8-04E5-9824-502C1B1B0EAC}"/>
                </a:ext>
              </a:extLst>
            </p:cNvPr>
            <p:cNvGrpSpPr/>
            <p:nvPr/>
          </p:nvGrpSpPr>
          <p:grpSpPr>
            <a:xfrm>
              <a:off x="447476" y="2877669"/>
              <a:ext cx="1404184" cy="912967"/>
              <a:chOff x="447476" y="2877669"/>
              <a:chExt cx="1404184" cy="912967"/>
            </a:xfrm>
          </p:grpSpPr>
          <p:pic>
            <p:nvPicPr>
              <p:cNvPr id="22" name="Picture 6" descr="Crossref - Wikipedia">
                <a:extLst>
                  <a:ext uri="{FF2B5EF4-FFF2-40B4-BE49-F238E27FC236}">
                    <a16:creationId xmlns:a16="http://schemas.microsoft.com/office/drawing/2014/main" id="{6C59EF9E-D829-C9EA-C6DB-4627DCAD71A8}"/>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47476" y="2877669"/>
                <a:ext cx="1404184" cy="912967"/>
              </a:xfrm>
              <a:prstGeom prst="rect">
                <a:avLst/>
              </a:prstGeom>
              <a:noFill/>
              <a:ln>
                <a:noFill/>
              </a:ln>
            </p:spPr>
          </p:pic>
          <p:sp>
            <p:nvSpPr>
              <p:cNvPr id="23" name="Rectangle 22">
                <a:extLst>
                  <a:ext uri="{FF2B5EF4-FFF2-40B4-BE49-F238E27FC236}">
                    <a16:creationId xmlns:a16="http://schemas.microsoft.com/office/drawing/2014/main" id="{0CC4EBEF-77A1-F754-E1DC-914F98675986}"/>
                  </a:ext>
                </a:extLst>
              </p:cNvPr>
              <p:cNvSpPr/>
              <p:nvPr/>
            </p:nvSpPr>
            <p:spPr>
              <a:xfrm>
                <a:off x="1577340" y="2987040"/>
                <a:ext cx="144780" cy="190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FF91829-E6FA-4AC0-2EC9-2B84DEB86E9D}"/>
                  </a:ext>
                </a:extLst>
              </p:cNvPr>
              <p:cNvSpPr/>
              <p:nvPr/>
            </p:nvSpPr>
            <p:spPr>
              <a:xfrm>
                <a:off x="1584960" y="3291840"/>
                <a:ext cx="144780" cy="190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a:extLst>
                <a:ext uri="{FF2B5EF4-FFF2-40B4-BE49-F238E27FC236}">
                  <a16:creationId xmlns:a16="http://schemas.microsoft.com/office/drawing/2014/main" id="{256D535D-3BB6-54EC-A288-747E9896834D}"/>
                </a:ext>
              </a:extLst>
            </p:cNvPr>
            <p:cNvSpPr/>
            <p:nvPr/>
          </p:nvSpPr>
          <p:spPr>
            <a:xfrm>
              <a:off x="736343" y="3629608"/>
              <a:ext cx="214604" cy="18661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5" name="Picture 8" descr="DataCite Logo Download - SVG - All Vector Logo">
            <a:extLst>
              <a:ext uri="{FF2B5EF4-FFF2-40B4-BE49-F238E27FC236}">
                <a16:creationId xmlns:a16="http://schemas.microsoft.com/office/drawing/2014/main" id="{DD89122B-AEF6-00E2-6DEF-9719D8335D6D}"/>
              </a:ext>
            </a:extLst>
          </p:cNvPr>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a:ext>
            </a:extLst>
          </a:blip>
          <a:srcRect t="24194" b="23974"/>
          <a:stretch/>
        </p:blipFill>
        <p:spPr bwMode="auto">
          <a:xfrm>
            <a:off x="9182100" y="3543300"/>
            <a:ext cx="2067906" cy="59545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a:extLst>
              <a:ext uri="{FF2B5EF4-FFF2-40B4-BE49-F238E27FC236}">
                <a16:creationId xmlns:a16="http://schemas.microsoft.com/office/drawing/2014/main" id="{8E43C038-744C-95A7-1B3C-55D6D42FDFE4}"/>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20007"/>
          <a:stretch/>
        </p:blipFill>
        <p:spPr bwMode="auto">
          <a:xfrm>
            <a:off x="7840050" y="5042283"/>
            <a:ext cx="2684099" cy="4556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a:extLst>
              <a:ext uri="{FF2B5EF4-FFF2-40B4-BE49-F238E27FC236}">
                <a16:creationId xmlns:a16="http://schemas.microsoft.com/office/drawing/2014/main" id="{25107C09-2013-83EC-CB7F-F78B89F3EDF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28767" y="4233951"/>
            <a:ext cx="974271" cy="974271"/>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a:extLst>
              <a:ext uri="{FF2B5EF4-FFF2-40B4-BE49-F238E27FC236}">
                <a16:creationId xmlns:a16="http://schemas.microsoft.com/office/drawing/2014/main" id="{93AB596A-D842-4747-C03E-E58898AD48FE}"/>
              </a:ext>
            </a:extLst>
          </p:cNvPr>
          <p:cNvGrpSpPr/>
          <p:nvPr/>
        </p:nvGrpSpPr>
        <p:grpSpPr>
          <a:xfrm>
            <a:off x="7905907" y="2027851"/>
            <a:ext cx="941283" cy="1072428"/>
            <a:chOff x="1225031" y="1175244"/>
            <a:chExt cx="941283" cy="1072428"/>
          </a:xfrm>
        </p:grpSpPr>
        <p:pic>
          <p:nvPicPr>
            <p:cNvPr id="29" name="Picture 28">
              <a:extLst>
                <a:ext uri="{FF2B5EF4-FFF2-40B4-BE49-F238E27FC236}">
                  <a16:creationId xmlns:a16="http://schemas.microsoft.com/office/drawing/2014/main" id="{7C380947-F0C2-C46E-56D3-10E792C680C5}"/>
                </a:ext>
              </a:extLst>
            </p:cNvPr>
            <p:cNvPicPr>
              <a:picLocks noChangeAspect="1"/>
            </p:cNvPicPr>
            <p:nvPr/>
          </p:nvPicPr>
          <p:blipFill>
            <a:blip r:embed="rId4">
              <a:biLevel thresh="25000"/>
            </a:blip>
            <a:stretch>
              <a:fillRect/>
            </a:stretch>
          </p:blipFill>
          <p:spPr>
            <a:xfrm>
              <a:off x="1315867" y="1175244"/>
              <a:ext cx="759611" cy="794139"/>
            </a:xfrm>
            <a:prstGeom prst="rect">
              <a:avLst/>
            </a:prstGeom>
            <a:ln>
              <a:solidFill>
                <a:schemeClr val="tx1">
                  <a:lumMod val="50000"/>
                  <a:lumOff val="50000"/>
                </a:schemeClr>
              </a:solidFill>
            </a:ln>
          </p:spPr>
        </p:pic>
        <p:sp>
          <p:nvSpPr>
            <p:cNvPr id="30" name="TextBox 29">
              <a:extLst>
                <a:ext uri="{FF2B5EF4-FFF2-40B4-BE49-F238E27FC236}">
                  <a16:creationId xmlns:a16="http://schemas.microsoft.com/office/drawing/2014/main" id="{F859C33F-6FE5-24B3-51A9-75002086FAD8}"/>
                </a:ext>
              </a:extLst>
            </p:cNvPr>
            <p:cNvSpPr txBox="1"/>
            <p:nvPr/>
          </p:nvSpPr>
          <p:spPr>
            <a:xfrm>
              <a:off x="1225031" y="1939895"/>
              <a:ext cx="941283" cy="307777"/>
            </a:xfrm>
            <a:prstGeom prst="rect">
              <a:avLst/>
            </a:prstGeom>
            <a:noFill/>
          </p:spPr>
          <p:txBody>
            <a:bodyPr wrap="none" rtlCol="0">
              <a:spAutoFit/>
            </a:bodyPr>
            <a:lstStyle/>
            <a:p>
              <a:r>
                <a:rPr lang="en-US" sz="1400">
                  <a:latin typeface="Century Gothic" panose="020B0502020202020204" pitchFamily="34" charset="0"/>
                </a:rPr>
                <a:t>Publisher</a:t>
              </a:r>
            </a:p>
          </p:txBody>
        </p:sp>
      </p:grpSp>
      <p:pic>
        <p:nvPicPr>
          <p:cNvPr id="3" name="Picture 2">
            <a:extLst>
              <a:ext uri="{FF2B5EF4-FFF2-40B4-BE49-F238E27FC236}">
                <a16:creationId xmlns:a16="http://schemas.microsoft.com/office/drawing/2014/main" id="{8D4546A7-474C-26D0-46F9-26848ADD8F6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81922" y="2181192"/>
            <a:ext cx="3022281" cy="2919524"/>
          </a:xfrm>
          <a:prstGeom prst="rect">
            <a:avLst/>
          </a:prstGeom>
          <a:noFill/>
          <a:ln>
            <a:noFill/>
          </a:ln>
        </p:spPr>
      </p:pic>
      <p:grpSp>
        <p:nvGrpSpPr>
          <p:cNvPr id="39" name="Group 38">
            <a:extLst>
              <a:ext uri="{FF2B5EF4-FFF2-40B4-BE49-F238E27FC236}">
                <a16:creationId xmlns:a16="http://schemas.microsoft.com/office/drawing/2014/main" id="{05DF6D76-0347-A63C-E04D-C30B5E0FCCC2}"/>
              </a:ext>
            </a:extLst>
          </p:cNvPr>
          <p:cNvGrpSpPr/>
          <p:nvPr/>
        </p:nvGrpSpPr>
        <p:grpSpPr>
          <a:xfrm>
            <a:off x="4816479" y="4619779"/>
            <a:ext cx="2777388" cy="1200985"/>
            <a:chOff x="4816479" y="4974890"/>
            <a:chExt cx="2777388" cy="1200985"/>
          </a:xfrm>
        </p:grpSpPr>
        <p:pic>
          <p:nvPicPr>
            <p:cNvPr id="34" name="Picture 33" descr="crowd-of-people-images-sihlouette.jpg">
              <a:extLst>
                <a:ext uri="{FF2B5EF4-FFF2-40B4-BE49-F238E27FC236}">
                  <a16:creationId xmlns:a16="http://schemas.microsoft.com/office/drawing/2014/main" id="{6720ABCB-2945-32C7-D9BD-393D04442E7B}"/>
                </a:ext>
              </a:extLst>
            </p:cNvPr>
            <p:cNvPicPr>
              <a:picLocks noChangeAspect="1"/>
            </p:cNvPicPr>
            <p:nvPr/>
          </p:nvPicPr>
          <p:blipFill>
            <a:blip r:embed="rId10">
              <a:clrChange>
                <a:clrFrom>
                  <a:srgbClr val="FFFFFF"/>
                </a:clrFrom>
                <a:clrTo>
                  <a:srgbClr val="FFFFFF">
                    <a:alpha val="0"/>
                  </a:srgbClr>
                </a:clrTo>
              </a:clrChange>
              <a:duotone>
                <a:prstClr val="black"/>
                <a:srgbClr val="FFFF00">
                  <a:tint val="45000"/>
                  <a:satMod val="400000"/>
                </a:srgbClr>
              </a:duotone>
              <a:extLst>
                <a:ext uri="{28A0092B-C50C-407E-A947-70E740481C1C}">
                  <a14:useLocalDpi xmlns:a14="http://schemas.microsoft.com/office/drawing/2010/main" val="0"/>
                </a:ext>
              </a:extLst>
            </a:blip>
            <a:stretch>
              <a:fillRect/>
            </a:stretch>
          </p:blipFill>
          <p:spPr>
            <a:xfrm>
              <a:off x="4816479" y="4974890"/>
              <a:ext cx="2777388" cy="1200985"/>
            </a:xfrm>
            <a:prstGeom prst="rect">
              <a:avLst/>
            </a:prstGeom>
          </p:spPr>
        </p:pic>
        <p:sp>
          <p:nvSpPr>
            <p:cNvPr id="35" name="TextBox 34">
              <a:extLst>
                <a:ext uri="{FF2B5EF4-FFF2-40B4-BE49-F238E27FC236}">
                  <a16:creationId xmlns:a16="http://schemas.microsoft.com/office/drawing/2014/main" id="{ED5A93ED-32CB-9B4B-EA3C-007A642F8C0D}"/>
                </a:ext>
              </a:extLst>
            </p:cNvPr>
            <p:cNvSpPr txBox="1"/>
            <p:nvPr/>
          </p:nvSpPr>
          <p:spPr>
            <a:xfrm>
              <a:off x="5589460" y="5200068"/>
              <a:ext cx="1540806" cy="369332"/>
            </a:xfrm>
            <a:prstGeom prst="rect">
              <a:avLst/>
            </a:prstGeom>
            <a:noFill/>
          </p:spPr>
          <p:txBody>
            <a:bodyPr wrap="none" rtlCol="0">
              <a:spAutoFit/>
            </a:bodyPr>
            <a:lstStyle/>
            <a:p>
              <a:r>
                <a:rPr lang="en-US">
                  <a:solidFill>
                    <a:schemeClr val="bg1"/>
                  </a:solidFill>
                  <a:latin typeface="Century Gothic" panose="020B0502020202020204" pitchFamily="34" charset="0"/>
                </a:rPr>
                <a:t>Researchers</a:t>
              </a:r>
            </a:p>
          </p:txBody>
        </p:sp>
      </p:grpSp>
      <p:pic>
        <p:nvPicPr>
          <p:cNvPr id="13" name="Picture 2">
            <a:extLst>
              <a:ext uri="{FF2B5EF4-FFF2-40B4-BE49-F238E27FC236}">
                <a16:creationId xmlns:a16="http://schemas.microsoft.com/office/drawing/2014/main" id="{5AD839C5-5F8E-B764-647E-4F6013C306E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92705" y="4867993"/>
            <a:ext cx="309042" cy="31453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a:extLst>
              <a:ext uri="{FF2B5EF4-FFF2-40B4-BE49-F238E27FC236}">
                <a16:creationId xmlns:a16="http://schemas.microsoft.com/office/drawing/2014/main" id="{ED50BC9D-17F5-6259-F69C-DA2E4F8DB80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93000" y="4986526"/>
            <a:ext cx="309042" cy="314533"/>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a:extLst>
              <a:ext uri="{FF2B5EF4-FFF2-40B4-BE49-F238E27FC236}">
                <a16:creationId xmlns:a16="http://schemas.microsoft.com/office/drawing/2014/main" id="{2FE1A9AD-F5A5-DC3B-DE26-BF4754C83E2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61200" y="5172792"/>
            <a:ext cx="309042" cy="314533"/>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a:extLst>
              <a:ext uri="{FF2B5EF4-FFF2-40B4-BE49-F238E27FC236}">
                <a16:creationId xmlns:a16="http://schemas.microsoft.com/office/drawing/2014/main" id="{37B356CC-A175-3E8E-C195-396CFF28E50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60066" y="5274392"/>
            <a:ext cx="309042" cy="314533"/>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a:extLst>
              <a:ext uri="{FF2B5EF4-FFF2-40B4-BE49-F238E27FC236}">
                <a16:creationId xmlns:a16="http://schemas.microsoft.com/office/drawing/2014/main" id="{A2F6B7E0-D261-9B23-6F27-AE340AE902C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62600" y="5189726"/>
            <a:ext cx="309042" cy="314533"/>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2">
            <a:extLst>
              <a:ext uri="{FF2B5EF4-FFF2-40B4-BE49-F238E27FC236}">
                <a16:creationId xmlns:a16="http://schemas.microsoft.com/office/drawing/2014/main" id="{450881F2-5BC2-BF8D-E077-55F8DA5DEA5C}"/>
              </a:ext>
            </a:extLst>
          </p:cNvPr>
          <p:cNvPicPr>
            <a:picLocks noChangeAspect="1"/>
          </p:cNvPicPr>
          <p:nvPr/>
        </p:nvPicPr>
        <p:blipFill>
          <a:blip r:embed="rId11"/>
          <a:stretch>
            <a:fillRect/>
          </a:stretch>
        </p:blipFill>
        <p:spPr>
          <a:xfrm>
            <a:off x="457200" y="2523090"/>
            <a:ext cx="3492156" cy="1474465"/>
          </a:xfrm>
          <a:prstGeom prst="rect">
            <a:avLst/>
          </a:prstGeom>
          <a:ln>
            <a:solidFill>
              <a:schemeClr val="bg1">
                <a:lumMod val="50000"/>
              </a:schemeClr>
            </a:solidFill>
          </a:ln>
        </p:spPr>
      </p:pic>
      <p:pic>
        <p:nvPicPr>
          <p:cNvPr id="44" name="Picture 43">
            <a:extLst>
              <a:ext uri="{FF2B5EF4-FFF2-40B4-BE49-F238E27FC236}">
                <a16:creationId xmlns:a16="http://schemas.microsoft.com/office/drawing/2014/main" id="{CFCC53F1-556D-A1EF-E425-11FE31E688B0}"/>
              </a:ext>
            </a:extLst>
          </p:cNvPr>
          <p:cNvPicPr>
            <a:picLocks noChangeAspect="1"/>
          </p:cNvPicPr>
          <p:nvPr/>
        </p:nvPicPr>
        <p:blipFill>
          <a:blip r:embed="rId12"/>
          <a:stretch>
            <a:fillRect/>
          </a:stretch>
        </p:blipFill>
        <p:spPr>
          <a:xfrm>
            <a:off x="3599895" y="2959691"/>
            <a:ext cx="3482793" cy="1488019"/>
          </a:xfrm>
          <a:prstGeom prst="rect">
            <a:avLst/>
          </a:prstGeom>
        </p:spPr>
      </p:pic>
      <p:pic>
        <p:nvPicPr>
          <p:cNvPr id="1026" name="Picture 2" descr="National Science Foundation - Wikipedia">
            <a:extLst>
              <a:ext uri="{FF2B5EF4-FFF2-40B4-BE49-F238E27FC236}">
                <a16:creationId xmlns:a16="http://schemas.microsoft.com/office/drawing/2014/main" id="{468A8EA2-86CB-1FA9-C250-C4D02A9B1B1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28306" y="3577700"/>
            <a:ext cx="2518792" cy="251879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8" name="Oval 47">
            <a:extLst>
              <a:ext uri="{FF2B5EF4-FFF2-40B4-BE49-F238E27FC236}">
                <a16:creationId xmlns:a16="http://schemas.microsoft.com/office/drawing/2014/main" id="{16A1D757-7F89-4503-8118-32C536C6E135}"/>
              </a:ext>
            </a:extLst>
          </p:cNvPr>
          <p:cNvSpPr/>
          <p:nvPr/>
        </p:nvSpPr>
        <p:spPr>
          <a:xfrm>
            <a:off x="1251751" y="2574524"/>
            <a:ext cx="1464816" cy="1464816"/>
          </a:xfrm>
          <a:prstGeom prst="ellipse">
            <a:avLst/>
          </a:prstGeom>
          <a:solidFill>
            <a:schemeClr val="accent5">
              <a:lumMod val="20000"/>
              <a:lumOff val="80000"/>
              <a:alpha val="50116"/>
            </a:schemeClr>
          </a:solidFill>
          <a:ln w="571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600">
                <a:solidFill>
                  <a:srgbClr val="7030A0"/>
                </a:solidFill>
                <a:latin typeface="Century Gothic" panose="020B0502020202020204" pitchFamily="34" charset="0"/>
              </a:rPr>
              <a:t>1</a:t>
            </a:r>
          </a:p>
        </p:txBody>
      </p:sp>
      <p:sp>
        <p:nvSpPr>
          <p:cNvPr id="49" name="Oval 48">
            <a:extLst>
              <a:ext uri="{FF2B5EF4-FFF2-40B4-BE49-F238E27FC236}">
                <a16:creationId xmlns:a16="http://schemas.microsoft.com/office/drawing/2014/main" id="{BA5BBD6B-ED26-7537-D31D-FB0E1E518D55}"/>
              </a:ext>
            </a:extLst>
          </p:cNvPr>
          <p:cNvSpPr/>
          <p:nvPr/>
        </p:nvSpPr>
        <p:spPr>
          <a:xfrm>
            <a:off x="4631184" y="2966621"/>
            <a:ext cx="1464816" cy="1464816"/>
          </a:xfrm>
          <a:prstGeom prst="ellipse">
            <a:avLst/>
          </a:prstGeom>
          <a:solidFill>
            <a:schemeClr val="accent5">
              <a:lumMod val="20000"/>
              <a:lumOff val="80000"/>
              <a:alpha val="50116"/>
            </a:schemeClr>
          </a:solidFill>
          <a:ln w="571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600">
                <a:solidFill>
                  <a:srgbClr val="7030A0"/>
                </a:solidFill>
                <a:latin typeface="Century Gothic" panose="020B0502020202020204" pitchFamily="34" charset="0"/>
              </a:rPr>
              <a:t>2</a:t>
            </a:r>
          </a:p>
        </p:txBody>
      </p:sp>
      <p:sp>
        <p:nvSpPr>
          <p:cNvPr id="50" name="Oval 49">
            <a:extLst>
              <a:ext uri="{FF2B5EF4-FFF2-40B4-BE49-F238E27FC236}">
                <a16:creationId xmlns:a16="http://schemas.microsoft.com/office/drawing/2014/main" id="{73A98577-8094-BA7A-576D-7D417BA7A6F2}"/>
              </a:ext>
            </a:extLst>
          </p:cNvPr>
          <p:cNvSpPr/>
          <p:nvPr/>
        </p:nvSpPr>
        <p:spPr>
          <a:xfrm>
            <a:off x="8790373" y="2696592"/>
            <a:ext cx="1464816" cy="1464816"/>
          </a:xfrm>
          <a:prstGeom prst="ellipse">
            <a:avLst/>
          </a:prstGeom>
          <a:solidFill>
            <a:schemeClr val="accent5">
              <a:lumMod val="20000"/>
              <a:lumOff val="80000"/>
              <a:alpha val="50116"/>
            </a:schemeClr>
          </a:solidFill>
          <a:ln w="571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600">
                <a:solidFill>
                  <a:srgbClr val="7030A0"/>
                </a:solidFill>
                <a:latin typeface="Century Gothic" panose="020B0502020202020204" pitchFamily="34" charset="0"/>
              </a:rPr>
              <a:t>3</a:t>
            </a:r>
          </a:p>
        </p:txBody>
      </p:sp>
    </p:spTree>
    <p:custDataLst>
      <p:tags r:id="rId1"/>
    </p:custDataLst>
    <p:extLst>
      <p:ext uri="{BB962C8B-B14F-4D97-AF65-F5344CB8AC3E}">
        <p14:creationId xmlns:p14="http://schemas.microsoft.com/office/powerpoint/2010/main" val="2385113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dissolve">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dissolve">
                                      <p:cBhvr>
                                        <p:cTn id="12" dur="500"/>
                                        <p:tgtEl>
                                          <p:spTgt spid="38"/>
                                        </p:tgtEl>
                                      </p:cBhvr>
                                    </p:animEffect>
                                  </p:childTnLst>
                                </p:cTn>
                              </p:par>
                              <p:par>
                                <p:cTn id="13" presetID="9"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dissolve">
                                      <p:cBhvr>
                                        <p:cTn id="15" dur="500"/>
                                        <p:tgtEl>
                                          <p:spTgt spid="13"/>
                                        </p:tgtEl>
                                      </p:cBhvr>
                                    </p:animEffect>
                                  </p:childTnLst>
                                </p:cTn>
                              </p:par>
                              <p:par>
                                <p:cTn id="16" presetID="9"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dissolve">
                                      <p:cBhvr>
                                        <p:cTn id="18" dur="500"/>
                                        <p:tgtEl>
                                          <p:spTgt spid="37"/>
                                        </p:tgtEl>
                                      </p:cBhvr>
                                    </p:animEffect>
                                  </p:childTnLst>
                                </p:cTn>
                              </p:par>
                              <p:par>
                                <p:cTn id="19" presetID="9"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dissolve">
                                      <p:cBhvr>
                                        <p:cTn id="21" dur="500"/>
                                        <p:tgtEl>
                                          <p:spTgt spid="36"/>
                                        </p:tgtEl>
                                      </p:cBhvr>
                                    </p:animEffect>
                                  </p:childTnLst>
                                </p:cTn>
                              </p:par>
                              <p:par>
                                <p:cTn id="22" presetID="9"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dissolv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1026"/>
                                        </p:tgtEl>
                                        <p:attrNameLst>
                                          <p:attrName>style.visibility</p:attrName>
                                        </p:attrNameLst>
                                      </p:cBhvr>
                                      <p:to>
                                        <p:strVal val="visible"/>
                                      </p:to>
                                    </p:set>
                                    <p:animEffect transition="in" filter="dissolve">
                                      <p:cBhvr>
                                        <p:cTn id="29" dur="500"/>
                                        <p:tgtEl>
                                          <p:spTgt spid="1026"/>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dissolve">
                                      <p:cBhvr>
                                        <p:cTn id="34" dur="500"/>
                                        <p:tgtEl>
                                          <p:spTgt spid="43"/>
                                        </p:tgtEl>
                                      </p:cBhvr>
                                    </p:animEffect>
                                  </p:childTnLst>
                                </p:cTn>
                              </p:par>
                              <p:par>
                                <p:cTn id="35" presetID="9" presetClass="entr" presetSubtype="0" fill="hold"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dissolve">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dissolve">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nodeType="clickEffect">
                                  <p:stCondLst>
                                    <p:cond delay="0"/>
                                  </p:stCondLst>
                                  <p:childTnLst>
                                    <p:animEffect transition="out" filter="dissolve">
                                      <p:cBhvr>
                                        <p:cTn id="46" dur="500"/>
                                        <p:tgtEl>
                                          <p:spTgt spid="3"/>
                                        </p:tgtEl>
                                      </p:cBhvr>
                                    </p:animEffect>
                                    <p:set>
                                      <p:cBhvr>
                                        <p:cTn id="47" dur="1" fill="hold">
                                          <p:stCondLst>
                                            <p:cond delay="499"/>
                                          </p:stCondLst>
                                        </p:cTn>
                                        <p:tgtEl>
                                          <p:spTgt spid="3"/>
                                        </p:tgtEl>
                                        <p:attrNameLst>
                                          <p:attrName>style.visibility</p:attrName>
                                        </p:attrNameLst>
                                      </p:cBhvr>
                                      <p:to>
                                        <p:strVal val="hidden"/>
                                      </p:to>
                                    </p:set>
                                  </p:childTnLst>
                                </p:cTn>
                              </p:par>
                              <p:par>
                                <p:cTn id="48" presetID="9" presetClass="entr" presetSubtype="0"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dissolve">
                                      <p:cBhvr>
                                        <p:cTn id="50" dur="500"/>
                                        <p:tgtEl>
                                          <p:spTgt spid="28"/>
                                        </p:tgtEl>
                                      </p:cBhvr>
                                    </p:animEffect>
                                  </p:childTnLst>
                                </p:cTn>
                              </p:par>
                              <p:par>
                                <p:cTn id="51" presetID="9"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dissolve">
                                      <p:cBhvr>
                                        <p:cTn id="53" dur="500"/>
                                        <p:tgtEl>
                                          <p:spTgt spid="19"/>
                                        </p:tgtEl>
                                      </p:cBhvr>
                                    </p:animEffect>
                                  </p:childTnLst>
                                </p:cTn>
                              </p:par>
                              <p:par>
                                <p:cTn id="54" presetID="9" presetClass="entr" presetSubtype="0" fill="hold"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dissolve">
                                      <p:cBhvr>
                                        <p:cTn id="56" dur="500"/>
                                        <p:tgtEl>
                                          <p:spTgt spid="25"/>
                                        </p:tgtEl>
                                      </p:cBhvr>
                                    </p:animEffect>
                                  </p:childTnLst>
                                </p:cTn>
                              </p:par>
                              <p:par>
                                <p:cTn id="57" presetID="9" presetClass="entr" presetSubtype="0"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dissolve">
                                      <p:cBhvr>
                                        <p:cTn id="59" dur="500"/>
                                        <p:tgtEl>
                                          <p:spTgt spid="26"/>
                                        </p:tgtEl>
                                      </p:cBhvr>
                                    </p:animEffect>
                                  </p:childTnLst>
                                </p:cTn>
                              </p:par>
                              <p:par>
                                <p:cTn id="60" presetID="9" presetClass="entr" presetSubtype="0"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dissolve">
                                      <p:cBhvr>
                                        <p:cTn id="62" dur="500"/>
                                        <p:tgtEl>
                                          <p:spTgt spid="40"/>
                                        </p:tgtEl>
                                      </p:cBhvr>
                                    </p:animEffect>
                                  </p:childTnLst>
                                </p:cTn>
                              </p:par>
                              <p:par>
                                <p:cTn id="63" presetID="9" presetClass="entr" presetSubtype="0" fill="hold"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dissolve">
                                      <p:cBhvr>
                                        <p:cTn id="65" dur="500"/>
                                        <p:tgtEl>
                                          <p:spTgt spid="27"/>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dissolve">
                                      <p:cBhvr>
                                        <p:cTn id="68" dur="500"/>
                                        <p:tgtEl>
                                          <p:spTgt spid="31"/>
                                        </p:tgtEl>
                                      </p:cBhvr>
                                    </p:animEffect>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grpId="0" nodeType="click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dissolve">
                                      <p:cBhvr>
                                        <p:cTn id="73" dur="500"/>
                                        <p:tgtEl>
                                          <p:spTgt spid="48"/>
                                        </p:tgtEl>
                                      </p:cBhvr>
                                    </p:animEffect>
                                  </p:childTnLst>
                                </p:cTn>
                              </p:par>
                              <p:par>
                                <p:cTn id="74" presetID="9" presetClass="entr" presetSubtype="0" fill="hold" grpId="0"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dissolve">
                                      <p:cBhvr>
                                        <p:cTn id="76" dur="500"/>
                                        <p:tgtEl>
                                          <p:spTgt spid="49"/>
                                        </p:tgtEl>
                                      </p:cBhvr>
                                    </p:animEffect>
                                  </p:childTnLst>
                                </p:cTn>
                              </p:par>
                              <p:par>
                                <p:cTn id="77" presetID="9" presetClass="entr" presetSubtype="0"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dissolve">
                                      <p:cBhvr>
                                        <p:cTn id="7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8" grpId="0" animBg="1"/>
      <p:bldP spid="49" grpId="0" animBg="1"/>
      <p:bldP spid="5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DA280-A735-03DD-FA41-ABDBEC10CB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F8E1F1-1B04-1D35-F0B3-AD8F4778B850}"/>
              </a:ext>
            </a:extLst>
          </p:cNvPr>
          <p:cNvSpPr>
            <a:spLocks noGrp="1"/>
          </p:cNvSpPr>
          <p:nvPr>
            <p:ph type="title"/>
          </p:nvPr>
        </p:nvSpPr>
        <p:spPr>
          <a:xfrm>
            <a:off x="350192" y="312357"/>
            <a:ext cx="11195858" cy="915035"/>
          </a:xfrm>
        </p:spPr>
        <p:txBody>
          <a:bodyPr/>
          <a:lstStyle/>
          <a:p>
            <a:r>
              <a:rPr lang="en-US"/>
              <a:t>CHORUS and PAR DOI Timeseries</a:t>
            </a:r>
            <a:br>
              <a:rPr lang="en-US"/>
            </a:br>
            <a:endParaRPr lang="en-US"/>
          </a:p>
        </p:txBody>
      </p:sp>
      <p:pic>
        <p:nvPicPr>
          <p:cNvPr id="3" name="Picture 2" descr="A graph of a number of bars&#10;&#10;Description automatically generated with medium confidence">
            <a:extLst>
              <a:ext uri="{FF2B5EF4-FFF2-40B4-BE49-F238E27FC236}">
                <a16:creationId xmlns:a16="http://schemas.microsoft.com/office/drawing/2014/main" id="{0150FBA3-6759-E81A-6C6D-8E4E95B04BFC}"/>
              </a:ext>
            </a:extLst>
          </p:cNvPr>
          <p:cNvPicPr>
            <a:picLocks noChangeAspect="1"/>
          </p:cNvPicPr>
          <p:nvPr/>
        </p:nvPicPr>
        <p:blipFill>
          <a:blip r:embed="rId4"/>
          <a:stretch>
            <a:fillRect/>
          </a:stretch>
        </p:blipFill>
        <p:spPr>
          <a:xfrm>
            <a:off x="531137" y="1062003"/>
            <a:ext cx="8439331" cy="5131393"/>
          </a:xfrm>
          <a:prstGeom prst="rect">
            <a:avLst/>
          </a:prstGeom>
          <a:ln>
            <a:solidFill>
              <a:schemeClr val="bg1">
                <a:lumMod val="50000"/>
              </a:schemeClr>
            </a:solidFill>
          </a:ln>
        </p:spPr>
      </p:pic>
      <p:sp>
        <p:nvSpPr>
          <p:cNvPr id="4" name="TextBox 3">
            <a:extLst>
              <a:ext uri="{FF2B5EF4-FFF2-40B4-BE49-F238E27FC236}">
                <a16:creationId xmlns:a16="http://schemas.microsoft.com/office/drawing/2014/main" id="{A8D36D23-95F9-ABC4-84DD-CAEF1D22A440}"/>
              </a:ext>
            </a:extLst>
          </p:cNvPr>
          <p:cNvSpPr txBox="1"/>
          <p:nvPr/>
        </p:nvSpPr>
        <p:spPr>
          <a:xfrm>
            <a:off x="2494843" y="4441816"/>
            <a:ext cx="2180689" cy="461665"/>
          </a:xfrm>
          <a:prstGeom prst="rect">
            <a:avLst/>
          </a:prstGeom>
          <a:solidFill>
            <a:schemeClr val="bg1">
              <a:lumMod val="95000"/>
              <a:alpha val="19830"/>
            </a:schemeClr>
          </a:solidFill>
        </p:spPr>
        <p:txBody>
          <a:bodyPr wrap="square" rtlCol="0">
            <a:spAutoFit/>
          </a:bodyPr>
          <a:lstStyle/>
          <a:p>
            <a:r>
              <a:rPr lang="en-US" sz="2400" dirty="0">
                <a:latin typeface="Century Gothic" panose="020B0502020202020204" pitchFamily="34" charset="0"/>
              </a:rPr>
              <a:t>CHORUS only</a:t>
            </a:r>
          </a:p>
        </p:txBody>
      </p:sp>
      <p:sp>
        <p:nvSpPr>
          <p:cNvPr id="5" name="TextBox 4">
            <a:extLst>
              <a:ext uri="{FF2B5EF4-FFF2-40B4-BE49-F238E27FC236}">
                <a16:creationId xmlns:a16="http://schemas.microsoft.com/office/drawing/2014/main" id="{C6F4A041-E680-8510-4D52-C6DD90DA0739}"/>
              </a:ext>
            </a:extLst>
          </p:cNvPr>
          <p:cNvSpPr txBox="1"/>
          <p:nvPr/>
        </p:nvSpPr>
        <p:spPr>
          <a:xfrm>
            <a:off x="5463646" y="5212035"/>
            <a:ext cx="2886413" cy="461665"/>
          </a:xfrm>
          <a:prstGeom prst="rect">
            <a:avLst/>
          </a:prstGeom>
          <a:solidFill>
            <a:schemeClr val="bg1">
              <a:lumMod val="95000"/>
              <a:alpha val="19830"/>
            </a:schemeClr>
          </a:solidFill>
        </p:spPr>
        <p:txBody>
          <a:bodyPr wrap="square" rtlCol="0">
            <a:spAutoFit/>
          </a:bodyPr>
          <a:lstStyle/>
          <a:p>
            <a:r>
              <a:rPr lang="en-US" sz="2400" dirty="0">
                <a:latin typeface="Century Gothic" panose="020B0502020202020204" pitchFamily="34" charset="0"/>
              </a:rPr>
              <a:t>CHORUS and PAR</a:t>
            </a:r>
          </a:p>
        </p:txBody>
      </p:sp>
      <p:sp>
        <p:nvSpPr>
          <p:cNvPr id="6" name="TextBox 5">
            <a:extLst>
              <a:ext uri="{FF2B5EF4-FFF2-40B4-BE49-F238E27FC236}">
                <a16:creationId xmlns:a16="http://schemas.microsoft.com/office/drawing/2014/main" id="{480BC803-653B-9544-8559-A1927F69C456}"/>
              </a:ext>
            </a:extLst>
          </p:cNvPr>
          <p:cNvSpPr txBox="1"/>
          <p:nvPr/>
        </p:nvSpPr>
        <p:spPr>
          <a:xfrm>
            <a:off x="1543198" y="2342463"/>
            <a:ext cx="2261404" cy="461665"/>
          </a:xfrm>
          <a:prstGeom prst="rect">
            <a:avLst/>
          </a:prstGeom>
          <a:solidFill>
            <a:schemeClr val="bg1">
              <a:lumMod val="95000"/>
              <a:alpha val="19830"/>
            </a:schemeClr>
          </a:solidFill>
        </p:spPr>
        <p:txBody>
          <a:bodyPr wrap="square" rtlCol="0">
            <a:spAutoFit/>
          </a:bodyPr>
          <a:lstStyle/>
          <a:p>
            <a:r>
              <a:rPr lang="en-US" sz="2400" dirty="0">
                <a:latin typeface="Century Gothic" panose="020B0502020202020204" pitchFamily="34" charset="0"/>
              </a:rPr>
              <a:t>Not Included</a:t>
            </a:r>
          </a:p>
        </p:txBody>
      </p:sp>
      <p:sp>
        <p:nvSpPr>
          <p:cNvPr id="7" name="Title 1">
            <a:extLst>
              <a:ext uri="{FF2B5EF4-FFF2-40B4-BE49-F238E27FC236}">
                <a16:creationId xmlns:a16="http://schemas.microsoft.com/office/drawing/2014/main" id="{DA32D87E-1A3A-59DF-0BFB-4EB339A13F9E}"/>
              </a:ext>
            </a:extLst>
          </p:cNvPr>
          <p:cNvSpPr txBox="1">
            <a:spLocks/>
          </p:cNvSpPr>
          <p:nvPr/>
        </p:nvSpPr>
        <p:spPr>
          <a:xfrm>
            <a:off x="340360" y="253365"/>
            <a:ext cx="9122139" cy="915035"/>
          </a:xfrm>
          <a:prstGeom prst="rect">
            <a:avLst/>
          </a:prstGeom>
        </p:spPr>
        <p:txBody>
          <a:bodyPr/>
          <a:lstStyle>
            <a:lvl1pPr algn="l" defTabSz="914400" rtl="0" eaLnBrk="1" latinLnBrk="0" hangingPunct="1">
              <a:lnSpc>
                <a:spcPct val="90000"/>
              </a:lnSpc>
              <a:spcBef>
                <a:spcPct val="0"/>
              </a:spcBef>
              <a:buNone/>
              <a:defRPr sz="5400" b="1" i="0" kern="1200">
                <a:solidFill>
                  <a:schemeClr val="bg1">
                    <a:lumMod val="50000"/>
                  </a:schemeClr>
                </a:solidFill>
                <a:latin typeface="Century Gothic" panose="020B0502020202020204" pitchFamily="34" charset="0"/>
                <a:ea typeface="+mj-ea"/>
                <a:cs typeface="Gotham Medium" pitchFamily="2" charset="0"/>
              </a:defRPr>
            </a:lvl1pPr>
          </a:lstStyle>
          <a:p>
            <a:endParaRPr lang="en-US"/>
          </a:p>
        </p:txBody>
      </p:sp>
      <p:sp>
        <p:nvSpPr>
          <p:cNvPr id="8" name="TextBox 7">
            <a:extLst>
              <a:ext uri="{FF2B5EF4-FFF2-40B4-BE49-F238E27FC236}">
                <a16:creationId xmlns:a16="http://schemas.microsoft.com/office/drawing/2014/main" id="{570D028F-5E14-C177-9937-806BF296E8E7}"/>
              </a:ext>
            </a:extLst>
          </p:cNvPr>
          <p:cNvSpPr txBox="1"/>
          <p:nvPr/>
        </p:nvSpPr>
        <p:spPr>
          <a:xfrm>
            <a:off x="5338118" y="1556952"/>
            <a:ext cx="2463112" cy="830997"/>
          </a:xfrm>
          <a:prstGeom prst="rect">
            <a:avLst/>
          </a:prstGeom>
          <a:solidFill>
            <a:schemeClr val="bg1">
              <a:lumMod val="95000"/>
              <a:alpha val="19830"/>
            </a:schemeClr>
          </a:solidFill>
        </p:spPr>
        <p:txBody>
          <a:bodyPr wrap="square" rtlCol="0">
            <a:spAutoFit/>
          </a:bodyPr>
          <a:lstStyle>
            <a:defPPr>
              <a:defRPr lang="en-US"/>
            </a:defPPr>
            <a:lvl1pPr>
              <a:defRPr sz="2400">
                <a:latin typeface="Century Gothic" panose="020B0502020202020204" pitchFamily="34" charset="0"/>
              </a:defRPr>
            </a:lvl1pPr>
          </a:lstStyle>
          <a:p>
            <a:pPr algn="ctr"/>
            <a:r>
              <a:rPr lang="en-US"/>
              <a:t>NSF Requires PAR Submission</a:t>
            </a:r>
          </a:p>
        </p:txBody>
      </p:sp>
      <p:sp>
        <p:nvSpPr>
          <p:cNvPr id="9" name="Rectangle 8">
            <a:extLst>
              <a:ext uri="{FF2B5EF4-FFF2-40B4-BE49-F238E27FC236}">
                <a16:creationId xmlns:a16="http://schemas.microsoft.com/office/drawing/2014/main" id="{D8718E2E-D80F-06F6-DA16-5CCA0DF3E403}"/>
              </a:ext>
            </a:extLst>
          </p:cNvPr>
          <p:cNvSpPr/>
          <p:nvPr/>
        </p:nvSpPr>
        <p:spPr>
          <a:xfrm>
            <a:off x="6466701" y="2949147"/>
            <a:ext cx="205946" cy="1812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C3247BE0-5FE9-34FD-14C6-E3E5F1F055D5}"/>
              </a:ext>
            </a:extLst>
          </p:cNvPr>
          <p:cNvCxnSpPr>
            <a:cxnSpLocks/>
            <a:stCxn id="8" idx="2"/>
            <a:endCxn id="9" idx="0"/>
          </p:cNvCxnSpPr>
          <p:nvPr/>
        </p:nvCxnSpPr>
        <p:spPr>
          <a:xfrm>
            <a:off x="6569674" y="2387949"/>
            <a:ext cx="0" cy="561198"/>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372450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par>
                                <p:cTn id="23" presetID="22" presetClass="entr" presetSubtype="1"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A98DE-F78F-137C-F1CE-95B519250149}"/>
            </a:ext>
          </a:extLst>
        </p:cNvPr>
        <p:cNvGrpSpPr/>
        <p:nvPr/>
      </p:nvGrpSpPr>
      <p:grpSpPr>
        <a:xfrm>
          <a:off x="0" y="0"/>
          <a:ext cx="0" cy="0"/>
          <a:chOff x="0" y="0"/>
          <a:chExt cx="0" cy="0"/>
        </a:xfrm>
      </p:grpSpPr>
      <p:pic>
        <p:nvPicPr>
          <p:cNvPr id="17" name="Picture 16" descr="A pie chart with different colored sections&#10;&#10;Description automatically generated">
            <a:extLst>
              <a:ext uri="{FF2B5EF4-FFF2-40B4-BE49-F238E27FC236}">
                <a16:creationId xmlns:a16="http://schemas.microsoft.com/office/drawing/2014/main" id="{43619814-BBED-FBA7-35DA-3821FCBEB031}"/>
              </a:ext>
            </a:extLst>
          </p:cNvPr>
          <p:cNvPicPr>
            <a:picLocks noChangeAspect="1"/>
          </p:cNvPicPr>
          <p:nvPr/>
        </p:nvPicPr>
        <p:blipFill>
          <a:blip r:embed="rId4"/>
          <a:srcRect l="17610" t="7189" r="15405" b="1490"/>
          <a:stretch/>
        </p:blipFill>
        <p:spPr>
          <a:xfrm>
            <a:off x="1696995" y="1079156"/>
            <a:ext cx="5206313" cy="4835611"/>
          </a:xfrm>
          <a:prstGeom prst="rect">
            <a:avLst/>
          </a:prstGeom>
        </p:spPr>
      </p:pic>
      <p:sp>
        <p:nvSpPr>
          <p:cNvPr id="2" name="Title 1">
            <a:extLst>
              <a:ext uri="{FF2B5EF4-FFF2-40B4-BE49-F238E27FC236}">
                <a16:creationId xmlns:a16="http://schemas.microsoft.com/office/drawing/2014/main" id="{EA53E2B9-4C55-A3AB-908E-64891E3F9B08}"/>
              </a:ext>
            </a:extLst>
          </p:cNvPr>
          <p:cNvSpPr>
            <a:spLocks noGrp="1"/>
          </p:cNvSpPr>
          <p:nvPr>
            <p:ph type="title"/>
          </p:nvPr>
        </p:nvSpPr>
        <p:spPr>
          <a:xfrm>
            <a:off x="320083" y="295757"/>
            <a:ext cx="11656923" cy="915035"/>
          </a:xfrm>
        </p:spPr>
        <p:txBody>
          <a:bodyPr/>
          <a:lstStyle/>
          <a:p>
            <a:r>
              <a:rPr lang="en-US" sz="5400" dirty="0"/>
              <a:t>Publication and Acknowledgment</a:t>
            </a:r>
            <a:br>
              <a:rPr lang="en-US" sz="5400" dirty="0"/>
            </a:br>
            <a:r>
              <a:rPr lang="en-US" sz="4000" dirty="0"/>
              <a:t>(Awards)</a:t>
            </a:r>
            <a:endParaRPr lang="en-US" sz="5400" dirty="0"/>
          </a:p>
        </p:txBody>
      </p:sp>
      <p:sp>
        <p:nvSpPr>
          <p:cNvPr id="11" name="TextBox 10">
            <a:extLst>
              <a:ext uri="{FF2B5EF4-FFF2-40B4-BE49-F238E27FC236}">
                <a16:creationId xmlns:a16="http://schemas.microsoft.com/office/drawing/2014/main" id="{DFA8E529-6CA3-4B84-D622-F4C2F655C3FD}"/>
              </a:ext>
            </a:extLst>
          </p:cNvPr>
          <p:cNvSpPr txBox="1"/>
          <p:nvPr/>
        </p:nvSpPr>
        <p:spPr>
          <a:xfrm>
            <a:off x="281480" y="2971926"/>
            <a:ext cx="2890088" cy="830997"/>
          </a:xfrm>
          <a:prstGeom prst="rect">
            <a:avLst/>
          </a:prstGeom>
          <a:noFill/>
        </p:spPr>
        <p:txBody>
          <a:bodyPr wrap="square" rtlCol="0">
            <a:spAutoFit/>
          </a:bodyPr>
          <a:lstStyle/>
          <a:p>
            <a:pPr algn="r"/>
            <a:r>
              <a:rPr lang="en-US" sz="2400" dirty="0">
                <a:latin typeface="Century Gothic" panose="020B0502020202020204" pitchFamily="34" charset="0"/>
              </a:rPr>
              <a:t>Not published or acknowledged</a:t>
            </a:r>
          </a:p>
        </p:txBody>
      </p:sp>
      <p:grpSp>
        <p:nvGrpSpPr>
          <p:cNvPr id="21" name="Group 20">
            <a:extLst>
              <a:ext uri="{FF2B5EF4-FFF2-40B4-BE49-F238E27FC236}">
                <a16:creationId xmlns:a16="http://schemas.microsoft.com/office/drawing/2014/main" id="{6542F3EB-B5C9-CEE1-8EE1-CD06D8684CF9}"/>
              </a:ext>
            </a:extLst>
          </p:cNvPr>
          <p:cNvGrpSpPr/>
          <p:nvPr/>
        </p:nvGrpSpPr>
        <p:grpSpPr>
          <a:xfrm>
            <a:off x="4650155" y="1154778"/>
            <a:ext cx="4798645" cy="4706326"/>
            <a:chOff x="4635525" y="1588819"/>
            <a:chExt cx="5384775" cy="4706326"/>
          </a:xfrm>
        </p:grpSpPr>
        <p:cxnSp>
          <p:nvCxnSpPr>
            <p:cNvPr id="13" name="Straight Connector 12">
              <a:extLst>
                <a:ext uri="{FF2B5EF4-FFF2-40B4-BE49-F238E27FC236}">
                  <a16:creationId xmlns:a16="http://schemas.microsoft.com/office/drawing/2014/main" id="{68C01394-8405-704D-9645-A4F65F9A8C10}"/>
                </a:ext>
              </a:extLst>
            </p:cNvPr>
            <p:cNvCxnSpPr>
              <a:cxnSpLocks/>
            </p:cNvCxnSpPr>
            <p:nvPr/>
          </p:nvCxnSpPr>
          <p:spPr>
            <a:xfrm>
              <a:off x="4686730" y="1588819"/>
              <a:ext cx="532322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C9EA3F0-9F05-8AF9-BA6A-16277D447BE2}"/>
                </a:ext>
              </a:extLst>
            </p:cNvPr>
            <p:cNvCxnSpPr>
              <a:cxnSpLocks/>
            </p:cNvCxnSpPr>
            <p:nvPr/>
          </p:nvCxnSpPr>
          <p:spPr>
            <a:xfrm>
              <a:off x="4635525" y="6295145"/>
              <a:ext cx="538477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7B2CB56-C28C-F0D0-7714-AC3152E87F3E}"/>
                </a:ext>
              </a:extLst>
            </p:cNvPr>
            <p:cNvCxnSpPr>
              <a:cxnSpLocks/>
            </p:cNvCxnSpPr>
            <p:nvPr/>
          </p:nvCxnSpPr>
          <p:spPr>
            <a:xfrm flipH="1">
              <a:off x="10005670" y="1588819"/>
              <a:ext cx="14630" cy="4706326"/>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23" name="TextBox 22">
            <a:extLst>
              <a:ext uri="{FF2B5EF4-FFF2-40B4-BE49-F238E27FC236}">
                <a16:creationId xmlns:a16="http://schemas.microsoft.com/office/drawing/2014/main" id="{76E9F21C-8476-B2F3-6E1A-28761F66EAA3}"/>
              </a:ext>
            </a:extLst>
          </p:cNvPr>
          <p:cNvSpPr txBox="1"/>
          <p:nvPr/>
        </p:nvSpPr>
        <p:spPr>
          <a:xfrm>
            <a:off x="9435414" y="1898453"/>
            <a:ext cx="2509451" cy="830997"/>
          </a:xfrm>
          <a:prstGeom prst="rect">
            <a:avLst/>
          </a:prstGeom>
          <a:noFill/>
        </p:spPr>
        <p:txBody>
          <a:bodyPr wrap="square" rtlCol="0">
            <a:spAutoFit/>
          </a:bodyPr>
          <a:lstStyle/>
          <a:p>
            <a:r>
              <a:rPr lang="en-US" sz="2400" dirty="0">
                <a:latin typeface="Century Gothic" panose="020B0502020202020204" pitchFamily="34" charset="0"/>
              </a:rPr>
              <a:t>Peer-reviewed</a:t>
            </a:r>
          </a:p>
          <a:p>
            <a:r>
              <a:rPr lang="en-US" sz="2400" dirty="0">
                <a:latin typeface="Century Gothic" panose="020B0502020202020204" pitchFamily="34" charset="0"/>
              </a:rPr>
              <a:t>and published</a:t>
            </a:r>
          </a:p>
        </p:txBody>
      </p:sp>
      <p:cxnSp>
        <p:nvCxnSpPr>
          <p:cNvPr id="24" name="Straight Connector 23">
            <a:extLst>
              <a:ext uri="{FF2B5EF4-FFF2-40B4-BE49-F238E27FC236}">
                <a16:creationId xmlns:a16="http://schemas.microsoft.com/office/drawing/2014/main" id="{07BC9826-A8FB-3613-A708-469340AC8F84}"/>
              </a:ext>
            </a:extLst>
          </p:cNvPr>
          <p:cNvCxnSpPr>
            <a:cxnSpLocks/>
          </p:cNvCxnSpPr>
          <p:nvPr/>
        </p:nvCxnSpPr>
        <p:spPr>
          <a:xfrm>
            <a:off x="5881421" y="1679047"/>
            <a:ext cx="355914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5E9A7CC7-5877-2906-358A-188AEE353A88}"/>
              </a:ext>
            </a:extLst>
          </p:cNvPr>
          <p:cNvSpPr txBox="1"/>
          <p:nvPr/>
        </p:nvSpPr>
        <p:spPr>
          <a:xfrm>
            <a:off x="6639697" y="3018175"/>
            <a:ext cx="2584777" cy="830997"/>
          </a:xfrm>
          <a:prstGeom prst="rect">
            <a:avLst/>
          </a:prstGeom>
          <a:noFill/>
        </p:spPr>
        <p:txBody>
          <a:bodyPr wrap="square" rtlCol="0">
            <a:spAutoFit/>
          </a:bodyPr>
          <a:lstStyle/>
          <a:p>
            <a:r>
              <a:rPr lang="en-US" sz="2400" dirty="0">
                <a:latin typeface="Century Gothic" panose="020B0502020202020204" pitchFamily="34" charset="0"/>
              </a:rPr>
              <a:t>Acknowledged in Crossref</a:t>
            </a:r>
          </a:p>
        </p:txBody>
      </p:sp>
      <p:sp>
        <p:nvSpPr>
          <p:cNvPr id="29" name="TextBox 28">
            <a:extLst>
              <a:ext uri="{FF2B5EF4-FFF2-40B4-BE49-F238E27FC236}">
                <a16:creationId xmlns:a16="http://schemas.microsoft.com/office/drawing/2014/main" id="{7C4B2DEB-AF31-24A7-D4ED-6A905BFD291F}"/>
              </a:ext>
            </a:extLst>
          </p:cNvPr>
          <p:cNvSpPr txBox="1"/>
          <p:nvPr/>
        </p:nvSpPr>
        <p:spPr>
          <a:xfrm>
            <a:off x="5496152" y="1207263"/>
            <a:ext cx="4059936" cy="400110"/>
          </a:xfrm>
          <a:prstGeom prst="rect">
            <a:avLst/>
          </a:prstGeom>
          <a:noFill/>
        </p:spPr>
        <p:txBody>
          <a:bodyPr wrap="square" rtlCol="0">
            <a:spAutoFit/>
          </a:bodyPr>
          <a:lstStyle/>
          <a:p>
            <a:r>
              <a:rPr lang="en-US" sz="2000" dirty="0">
                <a:latin typeface="Century Gothic" panose="020B0502020202020204" pitchFamily="34" charset="0"/>
              </a:rPr>
              <a:t>Not acknowledged in Crossref</a:t>
            </a:r>
          </a:p>
        </p:txBody>
      </p:sp>
      <p:grpSp>
        <p:nvGrpSpPr>
          <p:cNvPr id="34" name="Group 33">
            <a:extLst>
              <a:ext uri="{FF2B5EF4-FFF2-40B4-BE49-F238E27FC236}">
                <a16:creationId xmlns:a16="http://schemas.microsoft.com/office/drawing/2014/main" id="{2382806A-82F4-863C-BADA-8B9F03B1D609}"/>
              </a:ext>
            </a:extLst>
          </p:cNvPr>
          <p:cNvGrpSpPr/>
          <p:nvPr/>
        </p:nvGrpSpPr>
        <p:grpSpPr>
          <a:xfrm>
            <a:off x="394190" y="4432437"/>
            <a:ext cx="2153326" cy="1555216"/>
            <a:chOff x="379129" y="4164352"/>
            <a:chExt cx="2153326" cy="1555216"/>
          </a:xfrm>
        </p:grpSpPr>
        <p:sp>
          <p:nvSpPr>
            <p:cNvPr id="5" name="TextBox 4">
              <a:extLst>
                <a:ext uri="{FF2B5EF4-FFF2-40B4-BE49-F238E27FC236}">
                  <a16:creationId xmlns:a16="http://schemas.microsoft.com/office/drawing/2014/main" id="{EA6CFFA1-141D-3CD9-069E-CFFE34193492}"/>
                </a:ext>
              </a:extLst>
            </p:cNvPr>
            <p:cNvSpPr txBox="1"/>
            <p:nvPr/>
          </p:nvSpPr>
          <p:spPr>
            <a:xfrm>
              <a:off x="658726" y="4962643"/>
              <a:ext cx="1710725" cy="369332"/>
            </a:xfrm>
            <a:prstGeom prst="rect">
              <a:avLst/>
            </a:prstGeom>
            <a:noFill/>
          </p:spPr>
          <p:txBody>
            <a:bodyPr wrap="none" rtlCol="0">
              <a:spAutoFit/>
            </a:bodyPr>
            <a:lstStyle/>
            <a:p>
              <a:r>
                <a:rPr lang="en-US" dirty="0">
                  <a:latin typeface="Century Gothic" panose="020B0502020202020204" pitchFamily="34" charset="0"/>
                </a:rPr>
                <a:t>CHORUS Only</a:t>
              </a:r>
            </a:p>
          </p:txBody>
        </p:sp>
        <p:sp>
          <p:nvSpPr>
            <p:cNvPr id="6" name="TextBox 5">
              <a:extLst>
                <a:ext uri="{FF2B5EF4-FFF2-40B4-BE49-F238E27FC236}">
                  <a16:creationId xmlns:a16="http://schemas.microsoft.com/office/drawing/2014/main" id="{A5483338-6015-08E4-70F3-4AF8716012D7}"/>
                </a:ext>
              </a:extLst>
            </p:cNvPr>
            <p:cNvSpPr txBox="1"/>
            <p:nvPr/>
          </p:nvSpPr>
          <p:spPr>
            <a:xfrm>
              <a:off x="647002" y="4565360"/>
              <a:ext cx="1885453" cy="369332"/>
            </a:xfrm>
            <a:prstGeom prst="rect">
              <a:avLst/>
            </a:prstGeom>
            <a:noFill/>
          </p:spPr>
          <p:txBody>
            <a:bodyPr wrap="none" rtlCol="0">
              <a:spAutoFit/>
            </a:bodyPr>
            <a:lstStyle/>
            <a:p>
              <a:r>
                <a:rPr lang="en-US" dirty="0">
                  <a:latin typeface="Century Gothic" panose="020B0502020202020204" pitchFamily="34" charset="0"/>
                </a:rPr>
                <a:t>CHORUS &amp; PAR</a:t>
              </a:r>
            </a:p>
          </p:txBody>
        </p:sp>
        <p:sp>
          <p:nvSpPr>
            <p:cNvPr id="7" name="TextBox 6">
              <a:extLst>
                <a:ext uri="{FF2B5EF4-FFF2-40B4-BE49-F238E27FC236}">
                  <a16:creationId xmlns:a16="http://schemas.microsoft.com/office/drawing/2014/main" id="{54A1D91A-2F0D-110B-55E4-B497E144383F}"/>
                </a:ext>
              </a:extLst>
            </p:cNvPr>
            <p:cNvSpPr txBox="1"/>
            <p:nvPr/>
          </p:nvSpPr>
          <p:spPr>
            <a:xfrm>
              <a:off x="656855" y="4164352"/>
              <a:ext cx="1207382" cy="369332"/>
            </a:xfrm>
            <a:prstGeom prst="rect">
              <a:avLst/>
            </a:prstGeom>
            <a:noFill/>
          </p:spPr>
          <p:txBody>
            <a:bodyPr wrap="none" rtlCol="0">
              <a:spAutoFit/>
            </a:bodyPr>
            <a:lstStyle/>
            <a:p>
              <a:r>
                <a:rPr lang="en-US" dirty="0">
                  <a:latin typeface="Century Gothic" panose="020B0502020202020204" pitchFamily="34" charset="0"/>
                </a:rPr>
                <a:t>PAR Only</a:t>
              </a:r>
            </a:p>
          </p:txBody>
        </p:sp>
        <p:sp>
          <p:nvSpPr>
            <p:cNvPr id="8" name="Rectangle 7">
              <a:extLst>
                <a:ext uri="{FF2B5EF4-FFF2-40B4-BE49-F238E27FC236}">
                  <a16:creationId xmlns:a16="http://schemas.microsoft.com/office/drawing/2014/main" id="{71F6AFF3-2EE4-DE05-AA2F-A24B45E766B7}"/>
                </a:ext>
              </a:extLst>
            </p:cNvPr>
            <p:cNvSpPr/>
            <p:nvPr/>
          </p:nvSpPr>
          <p:spPr>
            <a:xfrm>
              <a:off x="381000" y="5016740"/>
              <a:ext cx="230954" cy="239151"/>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936FD29-B3B2-3B03-D25C-692AB242C963}"/>
                </a:ext>
              </a:extLst>
            </p:cNvPr>
            <p:cNvSpPr/>
            <p:nvPr/>
          </p:nvSpPr>
          <p:spPr>
            <a:xfrm>
              <a:off x="381000" y="4241930"/>
              <a:ext cx="230954" cy="239151"/>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5B9AD02-0E63-F69E-CF63-AEC8D5CB738C}"/>
                </a:ext>
              </a:extLst>
            </p:cNvPr>
            <p:cNvSpPr/>
            <p:nvPr/>
          </p:nvSpPr>
          <p:spPr>
            <a:xfrm>
              <a:off x="381000" y="4629249"/>
              <a:ext cx="230954" cy="239151"/>
            </a:xfrm>
            <a:prstGeom prst="rect">
              <a:avLst/>
            </a:prstGeom>
            <a:solidFill>
              <a:srgbClr val="05B1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7ED95DF5-E7C4-25A3-6892-FE6861862474}"/>
                </a:ext>
              </a:extLst>
            </p:cNvPr>
            <p:cNvSpPr txBox="1"/>
            <p:nvPr/>
          </p:nvSpPr>
          <p:spPr>
            <a:xfrm>
              <a:off x="656855" y="5350236"/>
              <a:ext cx="1744388" cy="369332"/>
            </a:xfrm>
            <a:prstGeom prst="rect">
              <a:avLst/>
            </a:prstGeom>
            <a:noFill/>
          </p:spPr>
          <p:txBody>
            <a:bodyPr wrap="none" rtlCol="0">
              <a:spAutoFit/>
            </a:bodyPr>
            <a:lstStyle/>
            <a:p>
              <a:r>
                <a:rPr lang="en-US" dirty="0">
                  <a:latin typeface="Century Gothic" panose="020B0502020202020204" pitchFamily="34" charset="0"/>
                </a:rPr>
                <a:t>No Reference</a:t>
              </a:r>
            </a:p>
          </p:txBody>
        </p:sp>
        <p:sp>
          <p:nvSpPr>
            <p:cNvPr id="20" name="Rectangle 19">
              <a:extLst>
                <a:ext uri="{FF2B5EF4-FFF2-40B4-BE49-F238E27FC236}">
                  <a16:creationId xmlns:a16="http://schemas.microsoft.com/office/drawing/2014/main" id="{A48A50BF-FD87-85D9-F8AF-B940E7A93992}"/>
                </a:ext>
              </a:extLst>
            </p:cNvPr>
            <p:cNvSpPr/>
            <p:nvPr/>
          </p:nvSpPr>
          <p:spPr>
            <a:xfrm>
              <a:off x="379129" y="5404333"/>
              <a:ext cx="230954" cy="239151"/>
            </a:xfrm>
            <a:prstGeom prst="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a:extLst>
              <a:ext uri="{FF2B5EF4-FFF2-40B4-BE49-F238E27FC236}">
                <a16:creationId xmlns:a16="http://schemas.microsoft.com/office/drawing/2014/main" id="{28CF0E3D-2E1C-7596-0415-066660F4D256}"/>
              </a:ext>
            </a:extLst>
          </p:cNvPr>
          <p:cNvSpPr txBox="1"/>
          <p:nvPr/>
        </p:nvSpPr>
        <p:spPr>
          <a:xfrm>
            <a:off x="2533536" y="1537543"/>
            <a:ext cx="1343479" cy="830997"/>
          </a:xfrm>
          <a:prstGeom prst="rect">
            <a:avLst/>
          </a:prstGeom>
          <a:noFill/>
        </p:spPr>
        <p:txBody>
          <a:bodyPr wrap="square" rtlCol="0">
            <a:spAutoFit/>
          </a:bodyPr>
          <a:lstStyle/>
          <a:p>
            <a:pPr algn="r"/>
            <a:r>
              <a:rPr lang="en-US" sz="2400" dirty="0">
                <a:solidFill>
                  <a:schemeClr val="bg1"/>
                </a:solidFill>
                <a:latin typeface="Century Gothic" panose="020B0502020202020204" pitchFamily="34" charset="0"/>
              </a:rPr>
              <a:t>56%</a:t>
            </a:r>
          </a:p>
          <a:p>
            <a:pPr algn="r"/>
            <a:r>
              <a:rPr lang="en-US" sz="2400" dirty="0">
                <a:solidFill>
                  <a:schemeClr val="bg1"/>
                </a:solidFill>
                <a:latin typeface="Century Gothic" panose="020B0502020202020204" pitchFamily="34" charset="0"/>
              </a:rPr>
              <a:t>118,528</a:t>
            </a:r>
          </a:p>
        </p:txBody>
      </p:sp>
      <p:sp>
        <p:nvSpPr>
          <p:cNvPr id="31" name="TextBox 30">
            <a:extLst>
              <a:ext uri="{FF2B5EF4-FFF2-40B4-BE49-F238E27FC236}">
                <a16:creationId xmlns:a16="http://schemas.microsoft.com/office/drawing/2014/main" id="{9288B69D-2B95-383A-1F09-AB7030866258}"/>
              </a:ext>
            </a:extLst>
          </p:cNvPr>
          <p:cNvSpPr txBox="1"/>
          <p:nvPr/>
        </p:nvSpPr>
        <p:spPr>
          <a:xfrm>
            <a:off x="4313243" y="4446529"/>
            <a:ext cx="1487711" cy="830997"/>
          </a:xfrm>
          <a:prstGeom prst="rect">
            <a:avLst/>
          </a:prstGeom>
          <a:noFill/>
        </p:spPr>
        <p:txBody>
          <a:bodyPr wrap="square" rtlCol="0">
            <a:spAutoFit/>
          </a:bodyPr>
          <a:lstStyle/>
          <a:p>
            <a:pPr algn="r"/>
            <a:r>
              <a:rPr lang="en-US" sz="2400" dirty="0">
                <a:solidFill>
                  <a:schemeClr val="bg1"/>
                </a:solidFill>
                <a:latin typeface="Century Gothic" panose="020B0502020202020204" pitchFamily="34" charset="0"/>
              </a:rPr>
              <a:t>30%</a:t>
            </a:r>
          </a:p>
          <a:p>
            <a:pPr algn="r"/>
            <a:r>
              <a:rPr lang="en-US" sz="2400" dirty="0">
                <a:solidFill>
                  <a:schemeClr val="bg1"/>
                </a:solidFill>
                <a:latin typeface="Century Gothic" panose="020B0502020202020204" pitchFamily="34" charset="0"/>
              </a:rPr>
              <a:t>62,187</a:t>
            </a:r>
          </a:p>
        </p:txBody>
      </p:sp>
      <p:sp>
        <p:nvSpPr>
          <p:cNvPr id="32" name="TextBox 31">
            <a:extLst>
              <a:ext uri="{FF2B5EF4-FFF2-40B4-BE49-F238E27FC236}">
                <a16:creationId xmlns:a16="http://schemas.microsoft.com/office/drawing/2014/main" id="{37D4F4F2-4A02-1F5B-BED3-2398E8C39012}"/>
              </a:ext>
            </a:extLst>
          </p:cNvPr>
          <p:cNvSpPr txBox="1"/>
          <p:nvPr/>
        </p:nvSpPr>
        <p:spPr>
          <a:xfrm>
            <a:off x="4633841" y="1948170"/>
            <a:ext cx="1487711" cy="707886"/>
          </a:xfrm>
          <a:prstGeom prst="rect">
            <a:avLst/>
          </a:prstGeom>
          <a:noFill/>
        </p:spPr>
        <p:txBody>
          <a:bodyPr wrap="square" rtlCol="0">
            <a:spAutoFit/>
          </a:bodyPr>
          <a:lstStyle/>
          <a:p>
            <a:pPr algn="r"/>
            <a:r>
              <a:rPr lang="en-US" sz="2000" dirty="0">
                <a:solidFill>
                  <a:schemeClr val="bg1"/>
                </a:solidFill>
                <a:latin typeface="Century Gothic" panose="020B0502020202020204" pitchFamily="34" charset="0"/>
              </a:rPr>
              <a:t>6%</a:t>
            </a:r>
          </a:p>
          <a:p>
            <a:pPr algn="r"/>
            <a:r>
              <a:rPr lang="en-US" sz="2000" dirty="0">
                <a:solidFill>
                  <a:schemeClr val="bg1"/>
                </a:solidFill>
                <a:latin typeface="Century Gothic" panose="020B0502020202020204" pitchFamily="34" charset="0"/>
              </a:rPr>
              <a:t>13,407</a:t>
            </a:r>
          </a:p>
        </p:txBody>
      </p:sp>
      <p:sp>
        <p:nvSpPr>
          <p:cNvPr id="33" name="TextBox 32">
            <a:extLst>
              <a:ext uri="{FF2B5EF4-FFF2-40B4-BE49-F238E27FC236}">
                <a16:creationId xmlns:a16="http://schemas.microsoft.com/office/drawing/2014/main" id="{B794E7F6-4628-2270-26EA-5C2E348A0302}"/>
              </a:ext>
            </a:extLst>
          </p:cNvPr>
          <p:cNvSpPr txBox="1"/>
          <p:nvPr/>
        </p:nvSpPr>
        <p:spPr>
          <a:xfrm>
            <a:off x="4372885" y="1371458"/>
            <a:ext cx="1178071" cy="707886"/>
          </a:xfrm>
          <a:prstGeom prst="rect">
            <a:avLst/>
          </a:prstGeom>
          <a:noFill/>
        </p:spPr>
        <p:txBody>
          <a:bodyPr wrap="square" rtlCol="0">
            <a:spAutoFit/>
          </a:bodyPr>
          <a:lstStyle/>
          <a:p>
            <a:pPr algn="r"/>
            <a:r>
              <a:rPr lang="en-US" sz="2000" dirty="0">
                <a:solidFill>
                  <a:schemeClr val="bg1">
                    <a:lumMod val="65000"/>
                  </a:schemeClr>
                </a:solidFill>
                <a:latin typeface="Century Gothic" panose="020B0502020202020204" pitchFamily="34" charset="0"/>
              </a:rPr>
              <a:t>8%</a:t>
            </a:r>
          </a:p>
          <a:p>
            <a:pPr algn="r"/>
            <a:r>
              <a:rPr lang="en-US" sz="2000" dirty="0">
                <a:solidFill>
                  <a:schemeClr val="bg1">
                    <a:lumMod val="65000"/>
                  </a:schemeClr>
                </a:solidFill>
                <a:latin typeface="Century Gothic" panose="020B0502020202020204" pitchFamily="34" charset="0"/>
              </a:rPr>
              <a:t>16,890</a:t>
            </a:r>
          </a:p>
        </p:txBody>
      </p:sp>
      <p:sp>
        <p:nvSpPr>
          <p:cNvPr id="35" name="TextBox 34">
            <a:extLst>
              <a:ext uri="{FF2B5EF4-FFF2-40B4-BE49-F238E27FC236}">
                <a16:creationId xmlns:a16="http://schemas.microsoft.com/office/drawing/2014/main" id="{92D70F5C-7441-4812-86CB-251921F61B0A}"/>
              </a:ext>
            </a:extLst>
          </p:cNvPr>
          <p:cNvSpPr txBox="1"/>
          <p:nvPr/>
        </p:nvSpPr>
        <p:spPr>
          <a:xfrm>
            <a:off x="11075213" y="1534097"/>
            <a:ext cx="184731" cy="369332"/>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0EE22F4C-E131-5B4C-EFF2-7269A1AAFAC5}"/>
              </a:ext>
            </a:extLst>
          </p:cNvPr>
          <p:cNvSpPr txBox="1"/>
          <p:nvPr/>
        </p:nvSpPr>
        <p:spPr>
          <a:xfrm>
            <a:off x="2553787" y="5911334"/>
            <a:ext cx="7556863" cy="369332"/>
          </a:xfrm>
          <a:prstGeom prst="rect">
            <a:avLst/>
          </a:prstGeom>
          <a:noFill/>
        </p:spPr>
        <p:txBody>
          <a:bodyPr wrap="square">
            <a:spAutoFit/>
          </a:bodyPr>
          <a:lstStyle/>
          <a:p>
            <a:r>
              <a:rPr lang="en-US" sz="1800">
                <a:solidFill>
                  <a:srgbClr val="000000"/>
                </a:solidFill>
                <a:effectLst/>
                <a:latin typeface="Century Gothic" panose="020B0502020202020204" pitchFamily="34" charset="0"/>
                <a:ea typeface="Calibri" panose="020F0502020204030204" pitchFamily="34" charset="0"/>
                <a:cs typeface="Calibri" panose="020F0502020204030204" pitchFamily="34" charset="0"/>
              </a:rPr>
              <a:t>Standard, Continuing and Fellowship awards granted 2004-2021</a:t>
            </a:r>
            <a:endParaRPr lang="en-US"/>
          </a:p>
        </p:txBody>
      </p:sp>
    </p:spTree>
    <p:custDataLst>
      <p:tags r:id="rId1"/>
    </p:custDataLst>
    <p:extLst>
      <p:ext uri="{BB962C8B-B14F-4D97-AF65-F5344CB8AC3E}">
        <p14:creationId xmlns:p14="http://schemas.microsoft.com/office/powerpoint/2010/main" val="3085175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500"/>
                                        <p:tgtEl>
                                          <p:spTgt spid="2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dissolve">
                                      <p:cBhvr>
                                        <p:cTn id="15" dur="500"/>
                                        <p:tgtEl>
                                          <p:spTgt spid="24"/>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dissolve">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dissolve">
                                      <p:cBhvr>
                                        <p:cTn id="23" dur="500"/>
                                        <p:tgtEl>
                                          <p:spTgt spid="29"/>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3"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4510EE-33EC-8B19-0F4A-61B0A07CF080}"/>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C3540767-BC91-CAFF-DBB2-3B9F566F32E1}"/>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567475" y="1250320"/>
            <a:ext cx="9294224" cy="4810878"/>
          </a:xfrm>
          <a:prstGeom prst="rect">
            <a:avLst/>
          </a:prstGeom>
          <a:solidFill>
            <a:schemeClr val="bg1"/>
          </a:solidFill>
        </p:spPr>
      </p:pic>
      <p:cxnSp>
        <p:nvCxnSpPr>
          <p:cNvPr id="3" name="Straight Connector 2">
            <a:extLst>
              <a:ext uri="{FF2B5EF4-FFF2-40B4-BE49-F238E27FC236}">
                <a16:creationId xmlns:a16="http://schemas.microsoft.com/office/drawing/2014/main" id="{69D86AD5-1D0D-BBD6-A5B8-6D52E6437B29}"/>
              </a:ext>
            </a:extLst>
          </p:cNvPr>
          <p:cNvCxnSpPr>
            <a:cxnSpLocks/>
          </p:cNvCxnSpPr>
          <p:nvPr/>
        </p:nvCxnSpPr>
        <p:spPr>
          <a:xfrm flipV="1">
            <a:off x="5173390" y="1419790"/>
            <a:ext cx="5548121" cy="4463774"/>
          </a:xfrm>
          <a:prstGeom prst="line">
            <a:avLst/>
          </a:prstGeom>
          <a:ln w="25400">
            <a:solidFill>
              <a:srgbClr val="7030A0"/>
            </a:solidFill>
            <a:prstDash val="lgDash"/>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9022E1ED-3AEC-62CD-F5F0-D9C3D6AA4AE7}"/>
              </a:ext>
            </a:extLst>
          </p:cNvPr>
          <p:cNvSpPr>
            <a:spLocks noGrp="1"/>
          </p:cNvSpPr>
          <p:nvPr>
            <p:ph type="title"/>
          </p:nvPr>
        </p:nvSpPr>
        <p:spPr>
          <a:xfrm>
            <a:off x="423487" y="105583"/>
            <a:ext cx="5626331" cy="915035"/>
          </a:xfrm>
        </p:spPr>
        <p:txBody>
          <a:bodyPr/>
          <a:lstStyle/>
          <a:p>
            <a:r>
              <a:rPr lang="en-US"/>
              <a:t>Awards Timeline</a:t>
            </a:r>
          </a:p>
        </p:txBody>
      </p:sp>
      <p:sp>
        <p:nvSpPr>
          <p:cNvPr id="6" name="TextBox 5">
            <a:extLst>
              <a:ext uri="{FF2B5EF4-FFF2-40B4-BE49-F238E27FC236}">
                <a16:creationId xmlns:a16="http://schemas.microsoft.com/office/drawing/2014/main" id="{81529179-4200-18F2-2700-81A2CC665731}"/>
              </a:ext>
            </a:extLst>
          </p:cNvPr>
          <p:cNvSpPr txBox="1"/>
          <p:nvPr/>
        </p:nvSpPr>
        <p:spPr>
          <a:xfrm>
            <a:off x="332432" y="1310787"/>
            <a:ext cx="1290853" cy="923330"/>
          </a:xfrm>
          <a:prstGeom prst="rect">
            <a:avLst/>
          </a:prstGeom>
          <a:noFill/>
        </p:spPr>
        <p:txBody>
          <a:bodyPr wrap="square" rtlCol="0">
            <a:spAutoFit/>
          </a:bodyPr>
          <a:lstStyle/>
          <a:p>
            <a:pPr algn="r"/>
            <a:r>
              <a:rPr lang="en-US" dirty="0">
                <a:latin typeface="Century Gothic" panose="020B0502020202020204" pitchFamily="34" charset="0"/>
              </a:rPr>
              <a:t>Awards Effective 2014</a:t>
            </a:r>
          </a:p>
        </p:txBody>
      </p:sp>
      <p:sp>
        <p:nvSpPr>
          <p:cNvPr id="7" name="TextBox 6">
            <a:extLst>
              <a:ext uri="{FF2B5EF4-FFF2-40B4-BE49-F238E27FC236}">
                <a16:creationId xmlns:a16="http://schemas.microsoft.com/office/drawing/2014/main" id="{82E3FBB3-30F1-C81D-BABE-FA767D7274E8}"/>
              </a:ext>
            </a:extLst>
          </p:cNvPr>
          <p:cNvSpPr txBox="1"/>
          <p:nvPr/>
        </p:nvSpPr>
        <p:spPr>
          <a:xfrm>
            <a:off x="920866" y="2725594"/>
            <a:ext cx="702419" cy="369332"/>
          </a:xfrm>
          <a:prstGeom prst="rect">
            <a:avLst/>
          </a:prstGeom>
          <a:noFill/>
        </p:spPr>
        <p:txBody>
          <a:bodyPr wrap="square" rtlCol="0">
            <a:spAutoFit/>
          </a:bodyPr>
          <a:lstStyle/>
          <a:p>
            <a:pPr algn="r"/>
            <a:r>
              <a:rPr lang="en-US" dirty="0">
                <a:latin typeface="Century Gothic" panose="020B0502020202020204" pitchFamily="34" charset="0"/>
              </a:rPr>
              <a:t>2015</a:t>
            </a:r>
          </a:p>
        </p:txBody>
      </p:sp>
      <p:sp>
        <p:nvSpPr>
          <p:cNvPr id="8" name="TextBox 7">
            <a:extLst>
              <a:ext uri="{FF2B5EF4-FFF2-40B4-BE49-F238E27FC236}">
                <a16:creationId xmlns:a16="http://schemas.microsoft.com/office/drawing/2014/main" id="{EED24562-4D1C-3EDF-0108-7522AEBCFD4A}"/>
              </a:ext>
            </a:extLst>
          </p:cNvPr>
          <p:cNvSpPr txBox="1"/>
          <p:nvPr/>
        </p:nvSpPr>
        <p:spPr>
          <a:xfrm>
            <a:off x="920866" y="3586403"/>
            <a:ext cx="702419" cy="369332"/>
          </a:xfrm>
          <a:prstGeom prst="rect">
            <a:avLst/>
          </a:prstGeom>
          <a:noFill/>
        </p:spPr>
        <p:txBody>
          <a:bodyPr wrap="square" rtlCol="0">
            <a:spAutoFit/>
          </a:bodyPr>
          <a:lstStyle/>
          <a:p>
            <a:pPr algn="r"/>
            <a:r>
              <a:rPr lang="en-US" dirty="0">
                <a:latin typeface="Century Gothic" panose="020B0502020202020204" pitchFamily="34" charset="0"/>
              </a:rPr>
              <a:t>2016</a:t>
            </a:r>
          </a:p>
        </p:txBody>
      </p:sp>
      <p:sp>
        <p:nvSpPr>
          <p:cNvPr id="9" name="TextBox 8">
            <a:extLst>
              <a:ext uri="{FF2B5EF4-FFF2-40B4-BE49-F238E27FC236}">
                <a16:creationId xmlns:a16="http://schemas.microsoft.com/office/drawing/2014/main" id="{71496120-F4C3-F5A5-B92A-3B74DB47D2BE}"/>
              </a:ext>
            </a:extLst>
          </p:cNvPr>
          <p:cNvSpPr txBox="1"/>
          <p:nvPr/>
        </p:nvSpPr>
        <p:spPr>
          <a:xfrm>
            <a:off x="920866" y="4447212"/>
            <a:ext cx="702419" cy="369332"/>
          </a:xfrm>
          <a:prstGeom prst="rect">
            <a:avLst/>
          </a:prstGeom>
          <a:noFill/>
        </p:spPr>
        <p:txBody>
          <a:bodyPr wrap="square" rtlCol="0">
            <a:spAutoFit/>
          </a:bodyPr>
          <a:lstStyle/>
          <a:p>
            <a:pPr algn="r"/>
            <a:r>
              <a:rPr lang="en-US" dirty="0">
                <a:latin typeface="Century Gothic" panose="020B0502020202020204" pitchFamily="34" charset="0"/>
              </a:rPr>
              <a:t>2017</a:t>
            </a:r>
          </a:p>
        </p:txBody>
      </p:sp>
      <p:sp>
        <p:nvSpPr>
          <p:cNvPr id="10" name="TextBox 9">
            <a:extLst>
              <a:ext uri="{FF2B5EF4-FFF2-40B4-BE49-F238E27FC236}">
                <a16:creationId xmlns:a16="http://schemas.microsoft.com/office/drawing/2014/main" id="{AC25B715-6C84-E8A2-876E-2A2D0C9A51CF}"/>
              </a:ext>
            </a:extLst>
          </p:cNvPr>
          <p:cNvSpPr txBox="1"/>
          <p:nvPr/>
        </p:nvSpPr>
        <p:spPr>
          <a:xfrm>
            <a:off x="920866" y="5308021"/>
            <a:ext cx="702419" cy="369332"/>
          </a:xfrm>
          <a:prstGeom prst="rect">
            <a:avLst/>
          </a:prstGeom>
          <a:noFill/>
        </p:spPr>
        <p:txBody>
          <a:bodyPr wrap="square" rtlCol="0">
            <a:spAutoFit/>
          </a:bodyPr>
          <a:lstStyle/>
          <a:p>
            <a:pPr algn="r"/>
            <a:r>
              <a:rPr lang="en-US" dirty="0">
                <a:latin typeface="Century Gothic" panose="020B0502020202020204" pitchFamily="34" charset="0"/>
              </a:rPr>
              <a:t>2018</a:t>
            </a:r>
          </a:p>
        </p:txBody>
      </p:sp>
      <p:sp>
        <p:nvSpPr>
          <p:cNvPr id="11" name="TextBox 10">
            <a:extLst>
              <a:ext uri="{FF2B5EF4-FFF2-40B4-BE49-F238E27FC236}">
                <a16:creationId xmlns:a16="http://schemas.microsoft.com/office/drawing/2014/main" id="{6772468D-E776-7272-94AD-D26A5FE4F477}"/>
              </a:ext>
            </a:extLst>
          </p:cNvPr>
          <p:cNvSpPr txBox="1"/>
          <p:nvPr/>
        </p:nvSpPr>
        <p:spPr>
          <a:xfrm>
            <a:off x="10138876" y="995493"/>
            <a:ext cx="312906" cy="369332"/>
          </a:xfrm>
          <a:prstGeom prst="rect">
            <a:avLst/>
          </a:prstGeom>
          <a:noFill/>
        </p:spPr>
        <p:txBody>
          <a:bodyPr wrap="square" rtlCol="0">
            <a:spAutoFit/>
          </a:bodyPr>
          <a:lstStyle/>
          <a:p>
            <a:r>
              <a:rPr lang="en-US" dirty="0">
                <a:latin typeface="Century Gothic" panose="020B0502020202020204" pitchFamily="34" charset="0"/>
              </a:rPr>
              <a:t>7</a:t>
            </a:r>
          </a:p>
        </p:txBody>
      </p:sp>
      <p:sp>
        <p:nvSpPr>
          <p:cNvPr id="12" name="TextBox 11">
            <a:extLst>
              <a:ext uri="{FF2B5EF4-FFF2-40B4-BE49-F238E27FC236}">
                <a16:creationId xmlns:a16="http://schemas.microsoft.com/office/drawing/2014/main" id="{2318B34E-C73B-3980-C4D5-8E6F96FE96EF}"/>
              </a:ext>
            </a:extLst>
          </p:cNvPr>
          <p:cNvSpPr txBox="1"/>
          <p:nvPr/>
        </p:nvSpPr>
        <p:spPr>
          <a:xfrm>
            <a:off x="8972170" y="995493"/>
            <a:ext cx="312906" cy="369332"/>
          </a:xfrm>
          <a:prstGeom prst="rect">
            <a:avLst/>
          </a:prstGeom>
          <a:noFill/>
        </p:spPr>
        <p:txBody>
          <a:bodyPr wrap="square" rtlCol="0">
            <a:spAutoFit/>
          </a:bodyPr>
          <a:lstStyle/>
          <a:p>
            <a:r>
              <a:rPr lang="en-US" dirty="0">
                <a:latin typeface="Century Gothic" panose="020B0502020202020204" pitchFamily="34" charset="0"/>
              </a:rPr>
              <a:t>6</a:t>
            </a:r>
          </a:p>
        </p:txBody>
      </p:sp>
      <p:sp>
        <p:nvSpPr>
          <p:cNvPr id="13" name="TextBox 12">
            <a:extLst>
              <a:ext uri="{FF2B5EF4-FFF2-40B4-BE49-F238E27FC236}">
                <a16:creationId xmlns:a16="http://schemas.microsoft.com/office/drawing/2014/main" id="{DB01B12D-24D7-EF95-B401-D6AFE82EB04C}"/>
              </a:ext>
            </a:extLst>
          </p:cNvPr>
          <p:cNvSpPr txBox="1"/>
          <p:nvPr/>
        </p:nvSpPr>
        <p:spPr>
          <a:xfrm>
            <a:off x="7805465" y="995493"/>
            <a:ext cx="312906" cy="369332"/>
          </a:xfrm>
          <a:prstGeom prst="rect">
            <a:avLst/>
          </a:prstGeom>
          <a:noFill/>
        </p:spPr>
        <p:txBody>
          <a:bodyPr wrap="square" rtlCol="0">
            <a:spAutoFit/>
          </a:bodyPr>
          <a:lstStyle/>
          <a:p>
            <a:r>
              <a:rPr lang="en-US" dirty="0">
                <a:latin typeface="Century Gothic" panose="020B0502020202020204" pitchFamily="34" charset="0"/>
              </a:rPr>
              <a:t>5</a:t>
            </a:r>
          </a:p>
        </p:txBody>
      </p:sp>
      <p:sp>
        <p:nvSpPr>
          <p:cNvPr id="14" name="TextBox 13">
            <a:extLst>
              <a:ext uri="{FF2B5EF4-FFF2-40B4-BE49-F238E27FC236}">
                <a16:creationId xmlns:a16="http://schemas.microsoft.com/office/drawing/2014/main" id="{FC78141A-F2D6-0EB1-984C-A6E4D4AC9BAD}"/>
              </a:ext>
            </a:extLst>
          </p:cNvPr>
          <p:cNvSpPr txBox="1"/>
          <p:nvPr/>
        </p:nvSpPr>
        <p:spPr>
          <a:xfrm>
            <a:off x="6638760" y="995493"/>
            <a:ext cx="312906" cy="369332"/>
          </a:xfrm>
          <a:prstGeom prst="rect">
            <a:avLst/>
          </a:prstGeom>
          <a:noFill/>
        </p:spPr>
        <p:txBody>
          <a:bodyPr wrap="square" rtlCol="0">
            <a:spAutoFit/>
          </a:bodyPr>
          <a:lstStyle/>
          <a:p>
            <a:r>
              <a:rPr lang="en-US" dirty="0">
                <a:latin typeface="Century Gothic" panose="020B0502020202020204" pitchFamily="34" charset="0"/>
              </a:rPr>
              <a:t>4</a:t>
            </a:r>
          </a:p>
        </p:txBody>
      </p:sp>
      <p:sp>
        <p:nvSpPr>
          <p:cNvPr id="15" name="TextBox 14">
            <a:extLst>
              <a:ext uri="{FF2B5EF4-FFF2-40B4-BE49-F238E27FC236}">
                <a16:creationId xmlns:a16="http://schemas.microsoft.com/office/drawing/2014/main" id="{8279CC62-7B83-482A-B951-B454394C37F1}"/>
              </a:ext>
            </a:extLst>
          </p:cNvPr>
          <p:cNvSpPr txBox="1"/>
          <p:nvPr/>
        </p:nvSpPr>
        <p:spPr>
          <a:xfrm>
            <a:off x="5518236" y="958547"/>
            <a:ext cx="312906" cy="369332"/>
          </a:xfrm>
          <a:prstGeom prst="rect">
            <a:avLst/>
          </a:prstGeom>
          <a:noFill/>
        </p:spPr>
        <p:txBody>
          <a:bodyPr wrap="square" rtlCol="0">
            <a:spAutoFit/>
          </a:bodyPr>
          <a:lstStyle/>
          <a:p>
            <a:r>
              <a:rPr lang="en-US" dirty="0">
                <a:latin typeface="Century Gothic" panose="020B0502020202020204" pitchFamily="34" charset="0"/>
              </a:rPr>
              <a:t>3</a:t>
            </a:r>
          </a:p>
        </p:txBody>
      </p:sp>
      <p:sp>
        <p:nvSpPr>
          <p:cNvPr id="16" name="TextBox 15">
            <a:extLst>
              <a:ext uri="{FF2B5EF4-FFF2-40B4-BE49-F238E27FC236}">
                <a16:creationId xmlns:a16="http://schemas.microsoft.com/office/drawing/2014/main" id="{DF669996-1FF4-B4CD-D20A-4E56B9847D92}"/>
              </a:ext>
            </a:extLst>
          </p:cNvPr>
          <p:cNvSpPr txBox="1"/>
          <p:nvPr/>
        </p:nvSpPr>
        <p:spPr>
          <a:xfrm>
            <a:off x="4351531" y="958547"/>
            <a:ext cx="312906" cy="369332"/>
          </a:xfrm>
          <a:prstGeom prst="rect">
            <a:avLst/>
          </a:prstGeom>
          <a:noFill/>
        </p:spPr>
        <p:txBody>
          <a:bodyPr wrap="square" rtlCol="0">
            <a:spAutoFit/>
          </a:bodyPr>
          <a:lstStyle/>
          <a:p>
            <a:r>
              <a:rPr lang="en-US" dirty="0">
                <a:latin typeface="Century Gothic" panose="020B0502020202020204" pitchFamily="34" charset="0"/>
              </a:rPr>
              <a:t>2</a:t>
            </a:r>
          </a:p>
        </p:txBody>
      </p:sp>
      <p:sp>
        <p:nvSpPr>
          <p:cNvPr id="17" name="TextBox 16">
            <a:extLst>
              <a:ext uri="{FF2B5EF4-FFF2-40B4-BE49-F238E27FC236}">
                <a16:creationId xmlns:a16="http://schemas.microsoft.com/office/drawing/2014/main" id="{3A576237-3EEA-A641-7FE2-BFC8D48595BE}"/>
              </a:ext>
            </a:extLst>
          </p:cNvPr>
          <p:cNvSpPr txBox="1"/>
          <p:nvPr/>
        </p:nvSpPr>
        <p:spPr>
          <a:xfrm>
            <a:off x="3184826" y="958547"/>
            <a:ext cx="312906" cy="369332"/>
          </a:xfrm>
          <a:prstGeom prst="rect">
            <a:avLst/>
          </a:prstGeom>
          <a:noFill/>
        </p:spPr>
        <p:txBody>
          <a:bodyPr wrap="square" rtlCol="0">
            <a:spAutoFit/>
          </a:bodyPr>
          <a:lstStyle/>
          <a:p>
            <a:r>
              <a:rPr lang="en-US" dirty="0">
                <a:latin typeface="Century Gothic" panose="020B0502020202020204" pitchFamily="34" charset="0"/>
              </a:rPr>
              <a:t>1</a:t>
            </a:r>
          </a:p>
        </p:txBody>
      </p:sp>
      <p:sp>
        <p:nvSpPr>
          <p:cNvPr id="18" name="TextBox 17">
            <a:extLst>
              <a:ext uri="{FF2B5EF4-FFF2-40B4-BE49-F238E27FC236}">
                <a16:creationId xmlns:a16="http://schemas.microsoft.com/office/drawing/2014/main" id="{E401CB08-9534-C4A3-942D-F0A2ACCA9381}"/>
              </a:ext>
            </a:extLst>
          </p:cNvPr>
          <p:cNvSpPr txBox="1"/>
          <p:nvPr/>
        </p:nvSpPr>
        <p:spPr>
          <a:xfrm>
            <a:off x="2018121" y="958547"/>
            <a:ext cx="312906" cy="369332"/>
          </a:xfrm>
          <a:prstGeom prst="rect">
            <a:avLst/>
          </a:prstGeom>
          <a:noFill/>
        </p:spPr>
        <p:txBody>
          <a:bodyPr wrap="square" rtlCol="0">
            <a:spAutoFit/>
          </a:bodyPr>
          <a:lstStyle/>
          <a:p>
            <a:r>
              <a:rPr lang="en-US" dirty="0">
                <a:latin typeface="Century Gothic" panose="020B0502020202020204" pitchFamily="34" charset="0"/>
              </a:rPr>
              <a:t>0</a:t>
            </a:r>
          </a:p>
        </p:txBody>
      </p:sp>
      <p:sp>
        <p:nvSpPr>
          <p:cNvPr id="19" name="TextBox 18">
            <a:extLst>
              <a:ext uri="{FF2B5EF4-FFF2-40B4-BE49-F238E27FC236}">
                <a16:creationId xmlns:a16="http://schemas.microsoft.com/office/drawing/2014/main" id="{CD607052-CE0B-0089-3438-79E8C608E385}"/>
              </a:ext>
            </a:extLst>
          </p:cNvPr>
          <p:cNvSpPr txBox="1"/>
          <p:nvPr/>
        </p:nvSpPr>
        <p:spPr>
          <a:xfrm>
            <a:off x="10856058" y="879764"/>
            <a:ext cx="792480" cy="646331"/>
          </a:xfrm>
          <a:prstGeom prst="rect">
            <a:avLst/>
          </a:prstGeom>
          <a:noFill/>
        </p:spPr>
        <p:txBody>
          <a:bodyPr wrap="square" rtlCol="0">
            <a:spAutoFit/>
          </a:bodyPr>
          <a:lstStyle/>
          <a:p>
            <a:pPr algn="r"/>
            <a:r>
              <a:rPr lang="en-US" dirty="0">
                <a:latin typeface="Century Gothic" panose="020B0502020202020204" pitchFamily="34" charset="0"/>
              </a:rPr>
              <a:t>Years</a:t>
            </a:r>
          </a:p>
          <a:p>
            <a:pPr algn="r"/>
            <a:r>
              <a:rPr lang="en-US" dirty="0">
                <a:latin typeface="Century Gothic" panose="020B0502020202020204" pitchFamily="34" charset="0"/>
              </a:rPr>
              <a:t>Later</a:t>
            </a:r>
          </a:p>
        </p:txBody>
      </p:sp>
      <p:sp>
        <p:nvSpPr>
          <p:cNvPr id="20" name="TextBox 19">
            <a:extLst>
              <a:ext uri="{FF2B5EF4-FFF2-40B4-BE49-F238E27FC236}">
                <a16:creationId xmlns:a16="http://schemas.microsoft.com/office/drawing/2014/main" id="{5BED0B6E-EC7D-C987-3990-DCDE29591CD4}"/>
              </a:ext>
            </a:extLst>
          </p:cNvPr>
          <p:cNvSpPr txBox="1"/>
          <p:nvPr/>
        </p:nvSpPr>
        <p:spPr>
          <a:xfrm>
            <a:off x="5457741" y="4170717"/>
            <a:ext cx="579410" cy="276999"/>
          </a:xfrm>
          <a:prstGeom prst="rect">
            <a:avLst/>
          </a:prstGeom>
          <a:noFill/>
        </p:spPr>
        <p:txBody>
          <a:bodyPr wrap="square" rtlCol="0">
            <a:spAutoFit/>
          </a:bodyPr>
          <a:lstStyle/>
          <a:p>
            <a:pPr algn="ctr"/>
            <a:r>
              <a:rPr lang="en-US" sz="1200" dirty="0">
                <a:latin typeface="Century Gothic" panose="020B0502020202020204" pitchFamily="34" charset="0"/>
              </a:rPr>
              <a:t>12%</a:t>
            </a:r>
          </a:p>
        </p:txBody>
      </p:sp>
      <p:sp>
        <p:nvSpPr>
          <p:cNvPr id="21" name="TextBox 20">
            <a:extLst>
              <a:ext uri="{FF2B5EF4-FFF2-40B4-BE49-F238E27FC236}">
                <a16:creationId xmlns:a16="http://schemas.microsoft.com/office/drawing/2014/main" id="{C84BED83-7743-B149-0538-41339B1C3215}"/>
              </a:ext>
            </a:extLst>
          </p:cNvPr>
          <p:cNvSpPr txBox="1"/>
          <p:nvPr/>
        </p:nvSpPr>
        <p:spPr>
          <a:xfrm>
            <a:off x="6637754" y="4170717"/>
            <a:ext cx="579410" cy="276999"/>
          </a:xfrm>
          <a:prstGeom prst="rect">
            <a:avLst/>
          </a:prstGeom>
          <a:noFill/>
        </p:spPr>
        <p:txBody>
          <a:bodyPr wrap="square" rtlCol="0">
            <a:spAutoFit/>
          </a:bodyPr>
          <a:lstStyle/>
          <a:p>
            <a:pPr algn="ctr"/>
            <a:r>
              <a:rPr lang="en-US" sz="1200" dirty="0">
                <a:latin typeface="Century Gothic" panose="020B0502020202020204" pitchFamily="34" charset="0"/>
              </a:rPr>
              <a:t>15%</a:t>
            </a:r>
          </a:p>
        </p:txBody>
      </p:sp>
      <p:sp>
        <p:nvSpPr>
          <p:cNvPr id="22" name="TextBox 21">
            <a:extLst>
              <a:ext uri="{FF2B5EF4-FFF2-40B4-BE49-F238E27FC236}">
                <a16:creationId xmlns:a16="http://schemas.microsoft.com/office/drawing/2014/main" id="{4577E0E9-7573-6193-8D28-B8E546E36F03}"/>
              </a:ext>
            </a:extLst>
          </p:cNvPr>
          <p:cNvSpPr txBox="1"/>
          <p:nvPr/>
        </p:nvSpPr>
        <p:spPr>
          <a:xfrm>
            <a:off x="4303856" y="5124304"/>
            <a:ext cx="579410" cy="276999"/>
          </a:xfrm>
          <a:prstGeom prst="rect">
            <a:avLst/>
          </a:prstGeom>
          <a:noFill/>
        </p:spPr>
        <p:txBody>
          <a:bodyPr wrap="square" rtlCol="0">
            <a:spAutoFit/>
          </a:bodyPr>
          <a:lstStyle/>
          <a:p>
            <a:pPr algn="ctr"/>
            <a:r>
              <a:rPr lang="en-US" sz="1200" dirty="0">
                <a:latin typeface="Century Gothic" panose="020B0502020202020204" pitchFamily="34" charset="0"/>
              </a:rPr>
              <a:t>13%</a:t>
            </a:r>
          </a:p>
        </p:txBody>
      </p:sp>
      <p:sp>
        <p:nvSpPr>
          <p:cNvPr id="23" name="TextBox 22">
            <a:extLst>
              <a:ext uri="{FF2B5EF4-FFF2-40B4-BE49-F238E27FC236}">
                <a16:creationId xmlns:a16="http://schemas.microsoft.com/office/drawing/2014/main" id="{4C907444-315E-4DD2-852E-B9FE6B8B9AF1}"/>
              </a:ext>
            </a:extLst>
          </p:cNvPr>
          <p:cNvSpPr txBox="1"/>
          <p:nvPr/>
        </p:nvSpPr>
        <p:spPr>
          <a:xfrm>
            <a:off x="5466451" y="5150431"/>
            <a:ext cx="579410" cy="276999"/>
          </a:xfrm>
          <a:prstGeom prst="rect">
            <a:avLst/>
          </a:prstGeom>
          <a:noFill/>
        </p:spPr>
        <p:txBody>
          <a:bodyPr wrap="square" rtlCol="0">
            <a:spAutoFit/>
          </a:bodyPr>
          <a:lstStyle/>
          <a:p>
            <a:pPr algn="ctr"/>
            <a:r>
              <a:rPr lang="en-US" sz="1200" dirty="0">
                <a:latin typeface="Century Gothic" panose="020B0502020202020204" pitchFamily="34" charset="0"/>
              </a:rPr>
              <a:t>17%</a:t>
            </a:r>
          </a:p>
        </p:txBody>
      </p:sp>
      <p:grpSp>
        <p:nvGrpSpPr>
          <p:cNvPr id="24" name="Group 23">
            <a:extLst>
              <a:ext uri="{FF2B5EF4-FFF2-40B4-BE49-F238E27FC236}">
                <a16:creationId xmlns:a16="http://schemas.microsoft.com/office/drawing/2014/main" id="{D38D448F-D35D-7162-172B-E82929B42825}"/>
              </a:ext>
            </a:extLst>
          </p:cNvPr>
          <p:cNvGrpSpPr/>
          <p:nvPr/>
        </p:nvGrpSpPr>
        <p:grpSpPr>
          <a:xfrm>
            <a:off x="9733037" y="2315600"/>
            <a:ext cx="2146018" cy="1374236"/>
            <a:chOff x="8910733" y="4553134"/>
            <a:chExt cx="2146018" cy="1374236"/>
          </a:xfrm>
        </p:grpSpPr>
        <p:grpSp>
          <p:nvGrpSpPr>
            <p:cNvPr id="25" name="Group 24">
              <a:extLst>
                <a:ext uri="{FF2B5EF4-FFF2-40B4-BE49-F238E27FC236}">
                  <a16:creationId xmlns:a16="http://schemas.microsoft.com/office/drawing/2014/main" id="{5CF6FB87-2A9E-23BF-8FA9-74822F5B17B8}"/>
                </a:ext>
              </a:extLst>
            </p:cNvPr>
            <p:cNvGrpSpPr/>
            <p:nvPr/>
          </p:nvGrpSpPr>
          <p:grpSpPr>
            <a:xfrm>
              <a:off x="8910733" y="5216864"/>
              <a:ext cx="1971290" cy="369332"/>
              <a:chOff x="8910733" y="4931574"/>
              <a:chExt cx="1971290" cy="369332"/>
            </a:xfrm>
          </p:grpSpPr>
          <p:sp>
            <p:nvSpPr>
              <p:cNvPr id="35" name="TextBox 34">
                <a:extLst>
                  <a:ext uri="{FF2B5EF4-FFF2-40B4-BE49-F238E27FC236}">
                    <a16:creationId xmlns:a16="http://schemas.microsoft.com/office/drawing/2014/main" id="{FFC779D0-7259-0173-A840-F5B80C099A24}"/>
                  </a:ext>
                </a:extLst>
              </p:cNvPr>
              <p:cNvSpPr txBox="1"/>
              <p:nvPr/>
            </p:nvSpPr>
            <p:spPr>
              <a:xfrm>
                <a:off x="9171298" y="4931574"/>
                <a:ext cx="1710725" cy="369332"/>
              </a:xfrm>
              <a:prstGeom prst="rect">
                <a:avLst/>
              </a:prstGeom>
              <a:noFill/>
            </p:spPr>
            <p:txBody>
              <a:bodyPr wrap="none" rtlCol="0">
                <a:spAutoFit/>
              </a:bodyPr>
              <a:lstStyle/>
              <a:p>
                <a:r>
                  <a:rPr lang="en-US" dirty="0">
                    <a:latin typeface="Century Gothic" panose="020B0502020202020204" pitchFamily="34" charset="0"/>
                  </a:rPr>
                  <a:t>CHORUS Only</a:t>
                </a:r>
              </a:p>
            </p:txBody>
          </p:sp>
          <p:sp>
            <p:nvSpPr>
              <p:cNvPr id="36" name="Rectangle 35">
                <a:extLst>
                  <a:ext uri="{FF2B5EF4-FFF2-40B4-BE49-F238E27FC236}">
                    <a16:creationId xmlns:a16="http://schemas.microsoft.com/office/drawing/2014/main" id="{8A8324F2-4D98-40BD-1710-0D2512DCDB07}"/>
                  </a:ext>
                </a:extLst>
              </p:cNvPr>
              <p:cNvSpPr/>
              <p:nvPr/>
            </p:nvSpPr>
            <p:spPr>
              <a:xfrm>
                <a:off x="8910733" y="4996665"/>
                <a:ext cx="230954" cy="239151"/>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59245D65-970B-1EEF-71C4-183321AA9715}"/>
                </a:ext>
              </a:extLst>
            </p:cNvPr>
            <p:cNvGrpSpPr/>
            <p:nvPr/>
          </p:nvGrpSpPr>
          <p:grpSpPr>
            <a:xfrm>
              <a:off x="8910733" y="4553134"/>
              <a:ext cx="1467947" cy="369332"/>
              <a:chOff x="8910733" y="4536172"/>
              <a:chExt cx="1467947" cy="369332"/>
            </a:xfrm>
          </p:grpSpPr>
          <p:sp>
            <p:nvSpPr>
              <p:cNvPr id="33" name="TextBox 32">
                <a:extLst>
                  <a:ext uri="{FF2B5EF4-FFF2-40B4-BE49-F238E27FC236}">
                    <a16:creationId xmlns:a16="http://schemas.microsoft.com/office/drawing/2014/main" id="{3FD49A44-388E-0409-8619-BECE73BD7093}"/>
                  </a:ext>
                </a:extLst>
              </p:cNvPr>
              <p:cNvSpPr txBox="1"/>
              <p:nvPr/>
            </p:nvSpPr>
            <p:spPr>
              <a:xfrm>
                <a:off x="9171298" y="4536172"/>
                <a:ext cx="1207382" cy="369332"/>
              </a:xfrm>
              <a:prstGeom prst="rect">
                <a:avLst/>
              </a:prstGeom>
              <a:noFill/>
            </p:spPr>
            <p:txBody>
              <a:bodyPr wrap="none" rtlCol="0">
                <a:spAutoFit/>
              </a:bodyPr>
              <a:lstStyle/>
              <a:p>
                <a:r>
                  <a:rPr lang="en-US" dirty="0">
                    <a:latin typeface="Century Gothic" panose="020B0502020202020204" pitchFamily="34" charset="0"/>
                  </a:rPr>
                  <a:t>PAR Only</a:t>
                </a:r>
              </a:p>
            </p:txBody>
          </p:sp>
          <p:sp>
            <p:nvSpPr>
              <p:cNvPr id="34" name="Rectangle 33">
                <a:extLst>
                  <a:ext uri="{FF2B5EF4-FFF2-40B4-BE49-F238E27FC236}">
                    <a16:creationId xmlns:a16="http://schemas.microsoft.com/office/drawing/2014/main" id="{3C2B6F5A-5D45-5A2A-C40A-D2FD4EF738F0}"/>
                  </a:ext>
                </a:extLst>
              </p:cNvPr>
              <p:cNvSpPr/>
              <p:nvPr/>
            </p:nvSpPr>
            <p:spPr>
              <a:xfrm>
                <a:off x="8910733" y="4613750"/>
                <a:ext cx="230954" cy="239151"/>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7" name="Group 26">
              <a:extLst>
                <a:ext uri="{FF2B5EF4-FFF2-40B4-BE49-F238E27FC236}">
                  <a16:creationId xmlns:a16="http://schemas.microsoft.com/office/drawing/2014/main" id="{983D7120-CBE0-9039-6C66-DB3FC9821206}"/>
                </a:ext>
              </a:extLst>
            </p:cNvPr>
            <p:cNvGrpSpPr/>
            <p:nvPr/>
          </p:nvGrpSpPr>
          <p:grpSpPr>
            <a:xfrm>
              <a:off x="8910733" y="4906773"/>
              <a:ext cx="2146018" cy="369332"/>
              <a:chOff x="8910733" y="4775008"/>
              <a:chExt cx="2146018" cy="369332"/>
            </a:xfrm>
          </p:grpSpPr>
          <p:sp>
            <p:nvSpPr>
              <p:cNvPr id="31" name="TextBox 30">
                <a:extLst>
                  <a:ext uri="{FF2B5EF4-FFF2-40B4-BE49-F238E27FC236}">
                    <a16:creationId xmlns:a16="http://schemas.microsoft.com/office/drawing/2014/main" id="{698AB7C2-71A2-2AE3-A4C6-B48AAEC79B30}"/>
                  </a:ext>
                </a:extLst>
              </p:cNvPr>
              <p:cNvSpPr txBox="1"/>
              <p:nvPr/>
            </p:nvSpPr>
            <p:spPr>
              <a:xfrm>
                <a:off x="9171298" y="4775008"/>
                <a:ext cx="1885453" cy="369332"/>
              </a:xfrm>
              <a:prstGeom prst="rect">
                <a:avLst/>
              </a:prstGeom>
              <a:noFill/>
            </p:spPr>
            <p:txBody>
              <a:bodyPr wrap="none" rtlCol="0">
                <a:spAutoFit/>
              </a:bodyPr>
              <a:lstStyle/>
              <a:p>
                <a:r>
                  <a:rPr lang="en-US" dirty="0">
                    <a:latin typeface="Century Gothic" panose="020B0502020202020204" pitchFamily="34" charset="0"/>
                  </a:rPr>
                  <a:t>CHORUS &amp; PAR</a:t>
                </a:r>
              </a:p>
            </p:txBody>
          </p:sp>
          <p:sp>
            <p:nvSpPr>
              <p:cNvPr id="32" name="Rectangle 31">
                <a:extLst>
                  <a:ext uri="{FF2B5EF4-FFF2-40B4-BE49-F238E27FC236}">
                    <a16:creationId xmlns:a16="http://schemas.microsoft.com/office/drawing/2014/main" id="{EAC6772F-ED6B-3812-ACB1-32D6DA4837D7}"/>
                  </a:ext>
                </a:extLst>
              </p:cNvPr>
              <p:cNvSpPr/>
              <p:nvPr/>
            </p:nvSpPr>
            <p:spPr>
              <a:xfrm>
                <a:off x="8910733" y="4838897"/>
                <a:ext cx="230954" cy="239151"/>
              </a:xfrm>
              <a:prstGeom prst="rect">
                <a:avLst/>
              </a:prstGeom>
              <a:solidFill>
                <a:srgbClr val="05B1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a:extLst>
                <a:ext uri="{FF2B5EF4-FFF2-40B4-BE49-F238E27FC236}">
                  <a16:creationId xmlns:a16="http://schemas.microsoft.com/office/drawing/2014/main" id="{E2328712-CB7F-3F44-B21A-963729053D36}"/>
                </a:ext>
              </a:extLst>
            </p:cNvPr>
            <p:cNvGrpSpPr/>
            <p:nvPr/>
          </p:nvGrpSpPr>
          <p:grpSpPr>
            <a:xfrm>
              <a:off x="8910733" y="5558038"/>
              <a:ext cx="2004953" cy="369332"/>
              <a:chOff x="8910733" y="5558038"/>
              <a:chExt cx="2004953" cy="369332"/>
            </a:xfrm>
          </p:grpSpPr>
          <p:sp>
            <p:nvSpPr>
              <p:cNvPr id="29" name="TextBox 28">
                <a:extLst>
                  <a:ext uri="{FF2B5EF4-FFF2-40B4-BE49-F238E27FC236}">
                    <a16:creationId xmlns:a16="http://schemas.microsoft.com/office/drawing/2014/main" id="{8101E01B-B5A4-A4FC-AA6A-7CCC3D4BDD7A}"/>
                  </a:ext>
                </a:extLst>
              </p:cNvPr>
              <p:cNvSpPr txBox="1"/>
              <p:nvPr/>
            </p:nvSpPr>
            <p:spPr>
              <a:xfrm>
                <a:off x="9171298" y="5558038"/>
                <a:ext cx="1744388" cy="369332"/>
              </a:xfrm>
              <a:prstGeom prst="rect">
                <a:avLst/>
              </a:prstGeom>
              <a:noFill/>
            </p:spPr>
            <p:txBody>
              <a:bodyPr wrap="none" rtlCol="0">
                <a:spAutoFit/>
              </a:bodyPr>
              <a:lstStyle/>
              <a:p>
                <a:r>
                  <a:rPr lang="en-US" dirty="0">
                    <a:latin typeface="Century Gothic" panose="020B0502020202020204" pitchFamily="34" charset="0"/>
                  </a:rPr>
                  <a:t>No Reference</a:t>
                </a:r>
              </a:p>
            </p:txBody>
          </p:sp>
          <p:sp>
            <p:nvSpPr>
              <p:cNvPr id="30" name="Rectangle 29">
                <a:extLst>
                  <a:ext uri="{FF2B5EF4-FFF2-40B4-BE49-F238E27FC236}">
                    <a16:creationId xmlns:a16="http://schemas.microsoft.com/office/drawing/2014/main" id="{FC10E711-AC57-CCDD-2F8A-49F2287CAE69}"/>
                  </a:ext>
                </a:extLst>
              </p:cNvPr>
              <p:cNvSpPr/>
              <p:nvPr/>
            </p:nvSpPr>
            <p:spPr>
              <a:xfrm>
                <a:off x="8910733" y="5623129"/>
                <a:ext cx="230954" cy="239151"/>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37" name="TextBox 36">
            <a:extLst>
              <a:ext uri="{FF2B5EF4-FFF2-40B4-BE49-F238E27FC236}">
                <a16:creationId xmlns:a16="http://schemas.microsoft.com/office/drawing/2014/main" id="{C003F1AE-A299-6758-B31B-0904AA098968}"/>
              </a:ext>
            </a:extLst>
          </p:cNvPr>
          <p:cNvSpPr txBox="1"/>
          <p:nvPr/>
        </p:nvSpPr>
        <p:spPr>
          <a:xfrm>
            <a:off x="4816165" y="5844071"/>
            <a:ext cx="697627" cy="369332"/>
          </a:xfrm>
          <a:prstGeom prst="rect">
            <a:avLst/>
          </a:prstGeom>
          <a:noFill/>
        </p:spPr>
        <p:txBody>
          <a:bodyPr wrap="square" rtlCol="0">
            <a:spAutoFit/>
          </a:bodyPr>
          <a:lstStyle/>
          <a:p>
            <a:r>
              <a:rPr lang="en-US" dirty="0">
                <a:latin typeface="Century Gothic" panose="020B0502020202020204" pitchFamily="34" charset="0"/>
              </a:rPr>
              <a:t>2021</a:t>
            </a:r>
          </a:p>
        </p:txBody>
      </p:sp>
      <p:sp>
        <p:nvSpPr>
          <p:cNvPr id="41" name="Rectangle 40">
            <a:extLst>
              <a:ext uri="{FF2B5EF4-FFF2-40B4-BE49-F238E27FC236}">
                <a16:creationId xmlns:a16="http://schemas.microsoft.com/office/drawing/2014/main" id="{A287066E-BCE2-AB23-AAE9-4CCBBCF08BE5}"/>
              </a:ext>
            </a:extLst>
          </p:cNvPr>
          <p:cNvSpPr/>
          <p:nvPr/>
        </p:nvSpPr>
        <p:spPr>
          <a:xfrm>
            <a:off x="1037975" y="2281881"/>
            <a:ext cx="8625010" cy="914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B72AEBD7-9316-F05B-DA0E-43653D7D4E84}"/>
              </a:ext>
            </a:extLst>
          </p:cNvPr>
          <p:cNvSpPr/>
          <p:nvPr/>
        </p:nvSpPr>
        <p:spPr>
          <a:xfrm>
            <a:off x="1037974" y="3200400"/>
            <a:ext cx="7651868" cy="914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524E2674-F550-97AC-D7F8-CCB62194F91D}"/>
              </a:ext>
            </a:extLst>
          </p:cNvPr>
          <p:cNvSpPr/>
          <p:nvPr/>
        </p:nvSpPr>
        <p:spPr>
          <a:xfrm>
            <a:off x="1037974" y="4135394"/>
            <a:ext cx="6654502" cy="914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CDD7286D-C7B9-39B0-2DCC-5D0068DEDBCC}"/>
              </a:ext>
            </a:extLst>
          </p:cNvPr>
          <p:cNvSpPr/>
          <p:nvPr/>
        </p:nvSpPr>
        <p:spPr>
          <a:xfrm>
            <a:off x="1037974" y="5086865"/>
            <a:ext cx="5091824" cy="914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77495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41"/>
                                        </p:tgtEl>
                                      </p:cBhvr>
                                    </p:animEffect>
                                    <p:set>
                                      <p:cBhvr>
                                        <p:cTn id="7" dur="1" fill="hold">
                                          <p:stCondLst>
                                            <p:cond delay="499"/>
                                          </p:stCondLst>
                                        </p:cTn>
                                        <p:tgtEl>
                                          <p:spTgt spid="41"/>
                                        </p:tgtEl>
                                        <p:attrNameLst>
                                          <p:attrName>style.visibility</p:attrName>
                                        </p:attrNameLst>
                                      </p:cBhvr>
                                      <p:to>
                                        <p:strVal val="hidden"/>
                                      </p:to>
                                    </p:set>
                                  </p:childTnLst>
                                </p:cTn>
                              </p:par>
                              <p:par>
                                <p:cTn id="8" presetID="22" presetClass="exit" presetSubtype="8" fill="hold" grpId="0" nodeType="withEffect">
                                  <p:stCondLst>
                                    <p:cond delay="0"/>
                                  </p:stCondLst>
                                  <p:childTnLst>
                                    <p:animEffect transition="out" filter="wipe(left)">
                                      <p:cBhvr>
                                        <p:cTn id="9" dur="500"/>
                                        <p:tgtEl>
                                          <p:spTgt spid="42"/>
                                        </p:tgtEl>
                                      </p:cBhvr>
                                    </p:animEffect>
                                    <p:set>
                                      <p:cBhvr>
                                        <p:cTn id="10" dur="1" fill="hold">
                                          <p:stCondLst>
                                            <p:cond delay="499"/>
                                          </p:stCondLst>
                                        </p:cTn>
                                        <p:tgtEl>
                                          <p:spTgt spid="42"/>
                                        </p:tgtEl>
                                        <p:attrNameLst>
                                          <p:attrName>style.visibility</p:attrName>
                                        </p:attrNameLst>
                                      </p:cBhvr>
                                      <p:to>
                                        <p:strVal val="hidden"/>
                                      </p:to>
                                    </p:set>
                                  </p:childTnLst>
                                </p:cTn>
                              </p:par>
                              <p:par>
                                <p:cTn id="11" presetID="22" presetClass="exit" presetSubtype="8" fill="hold" grpId="0" nodeType="withEffect">
                                  <p:stCondLst>
                                    <p:cond delay="0"/>
                                  </p:stCondLst>
                                  <p:childTnLst>
                                    <p:animEffect transition="out" filter="wipe(left)">
                                      <p:cBhvr>
                                        <p:cTn id="12" dur="500"/>
                                        <p:tgtEl>
                                          <p:spTgt spid="43"/>
                                        </p:tgtEl>
                                      </p:cBhvr>
                                    </p:animEffect>
                                    <p:set>
                                      <p:cBhvr>
                                        <p:cTn id="13" dur="1" fill="hold">
                                          <p:stCondLst>
                                            <p:cond delay="499"/>
                                          </p:stCondLst>
                                        </p:cTn>
                                        <p:tgtEl>
                                          <p:spTgt spid="43"/>
                                        </p:tgtEl>
                                        <p:attrNameLst>
                                          <p:attrName>style.visibility</p:attrName>
                                        </p:attrNameLst>
                                      </p:cBhvr>
                                      <p:to>
                                        <p:strVal val="hidden"/>
                                      </p:to>
                                    </p:set>
                                  </p:childTnLst>
                                </p:cTn>
                              </p:par>
                              <p:par>
                                <p:cTn id="14" presetID="22" presetClass="exit" presetSubtype="8" fill="hold" grpId="0" nodeType="withEffect">
                                  <p:stCondLst>
                                    <p:cond delay="0"/>
                                  </p:stCondLst>
                                  <p:childTnLst>
                                    <p:animEffect transition="out" filter="wipe(left)">
                                      <p:cBhvr>
                                        <p:cTn id="15" dur="500"/>
                                        <p:tgtEl>
                                          <p:spTgt spid="44"/>
                                        </p:tgtEl>
                                      </p:cBhvr>
                                    </p:animEffect>
                                    <p:set>
                                      <p:cBhvr>
                                        <p:cTn id="16" dur="1" fill="hold">
                                          <p:stCondLst>
                                            <p:cond delay="499"/>
                                          </p:stCondLst>
                                        </p:cTn>
                                        <p:tgtEl>
                                          <p:spTgt spid="4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dissolve">
                                      <p:cBhvr>
                                        <p:cTn id="21" dur="500"/>
                                        <p:tgtEl>
                                          <p:spTgt spid="3"/>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dissolve">
                                      <p:cBhvr>
                                        <p:cTn id="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1" grpId="0" animBg="1"/>
      <p:bldP spid="42" grpId="0" animBg="1"/>
      <p:bldP spid="43" grpId="0" animBg="1"/>
      <p:bldP spid="4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BDF48-0B7E-3831-6AE3-05D402F7A9A6}"/>
              </a:ext>
            </a:extLst>
          </p:cNvPr>
          <p:cNvSpPr>
            <a:spLocks noGrp="1"/>
          </p:cNvSpPr>
          <p:nvPr>
            <p:ph type="title"/>
          </p:nvPr>
        </p:nvSpPr>
        <p:spPr/>
        <p:txBody>
          <a:bodyPr/>
          <a:lstStyle/>
          <a:p>
            <a:r>
              <a:rPr lang="en-US"/>
              <a:t>Reference Evolution (Awards)</a:t>
            </a:r>
          </a:p>
        </p:txBody>
      </p:sp>
      <p:pic>
        <p:nvPicPr>
          <p:cNvPr id="3" name="Picture 2" descr="A graph of different colored bars&#10;&#10;Description automatically generated">
            <a:extLst>
              <a:ext uri="{FF2B5EF4-FFF2-40B4-BE49-F238E27FC236}">
                <a16:creationId xmlns:a16="http://schemas.microsoft.com/office/drawing/2014/main" id="{48974BB1-215A-51E8-33FC-095CA9C8B1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1873" y="1072481"/>
            <a:ext cx="7876310" cy="4808252"/>
          </a:xfrm>
          <a:prstGeom prst="rect">
            <a:avLst/>
          </a:prstGeom>
          <a:ln>
            <a:solidFill>
              <a:schemeClr val="bg1">
                <a:lumMod val="50000"/>
              </a:schemeClr>
            </a:solidFill>
          </a:ln>
        </p:spPr>
      </p:pic>
      <p:sp>
        <p:nvSpPr>
          <p:cNvPr id="4" name="Left Brace 3">
            <a:extLst>
              <a:ext uri="{FF2B5EF4-FFF2-40B4-BE49-F238E27FC236}">
                <a16:creationId xmlns:a16="http://schemas.microsoft.com/office/drawing/2014/main" id="{F7891BA2-2DE2-409D-0CCD-547D65136FE3}"/>
              </a:ext>
            </a:extLst>
          </p:cNvPr>
          <p:cNvSpPr/>
          <p:nvPr/>
        </p:nvSpPr>
        <p:spPr>
          <a:xfrm>
            <a:off x="1649187" y="1555724"/>
            <a:ext cx="1151164" cy="1779814"/>
          </a:xfrm>
          <a:prstGeom prst="leftBrace">
            <a:avLst>
              <a:gd name="adj1" fmla="val 50799"/>
              <a:gd name="adj2" fmla="val 49164"/>
            </a:avLst>
          </a:prstGeom>
          <a:ln w="38100">
            <a:solidFill>
              <a:srgbClr val="4271C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70C0"/>
              </a:solidFill>
            </a:endParaRPr>
          </a:p>
        </p:txBody>
      </p:sp>
      <p:sp>
        <p:nvSpPr>
          <p:cNvPr id="5" name="TextBox 4">
            <a:extLst>
              <a:ext uri="{FF2B5EF4-FFF2-40B4-BE49-F238E27FC236}">
                <a16:creationId xmlns:a16="http://schemas.microsoft.com/office/drawing/2014/main" id="{3DB4F3D7-A1EB-6BB8-9E71-820723FEC732}"/>
              </a:ext>
            </a:extLst>
          </p:cNvPr>
          <p:cNvSpPr txBox="1"/>
          <p:nvPr/>
        </p:nvSpPr>
        <p:spPr>
          <a:xfrm>
            <a:off x="231863" y="2045580"/>
            <a:ext cx="1455848" cy="830997"/>
          </a:xfrm>
          <a:prstGeom prst="rect">
            <a:avLst/>
          </a:prstGeom>
          <a:noFill/>
          <a:ln>
            <a:noFill/>
          </a:ln>
        </p:spPr>
        <p:txBody>
          <a:bodyPr wrap="none" rtlCol="0">
            <a:spAutoFit/>
          </a:bodyPr>
          <a:lstStyle/>
          <a:p>
            <a:r>
              <a:rPr lang="en-US" sz="2400">
                <a:solidFill>
                  <a:srgbClr val="0070C0"/>
                </a:solidFill>
                <a:latin typeface="Century Gothic" panose="020B0502020202020204" pitchFamily="34" charset="0"/>
              </a:rPr>
              <a:t>CHORUS</a:t>
            </a:r>
          </a:p>
          <a:p>
            <a:pPr algn="r"/>
            <a:r>
              <a:rPr lang="en-US" sz="2400">
                <a:solidFill>
                  <a:srgbClr val="0070C0"/>
                </a:solidFill>
                <a:latin typeface="Century Gothic" panose="020B0502020202020204" pitchFamily="34" charset="0"/>
              </a:rPr>
              <a:t>only</a:t>
            </a:r>
          </a:p>
        </p:txBody>
      </p:sp>
      <p:sp>
        <p:nvSpPr>
          <p:cNvPr id="6" name="TextBox 5">
            <a:extLst>
              <a:ext uri="{FF2B5EF4-FFF2-40B4-BE49-F238E27FC236}">
                <a16:creationId xmlns:a16="http://schemas.microsoft.com/office/drawing/2014/main" id="{9F6F61E4-F80B-A661-C9EC-7C6E2BB11373}"/>
              </a:ext>
            </a:extLst>
          </p:cNvPr>
          <p:cNvSpPr txBox="1"/>
          <p:nvPr/>
        </p:nvSpPr>
        <p:spPr>
          <a:xfrm>
            <a:off x="10129157" y="2173487"/>
            <a:ext cx="1476686" cy="830997"/>
          </a:xfrm>
          <a:prstGeom prst="rect">
            <a:avLst/>
          </a:prstGeom>
          <a:noFill/>
        </p:spPr>
        <p:txBody>
          <a:bodyPr wrap="none" rtlCol="0">
            <a:spAutoFit/>
          </a:bodyPr>
          <a:lstStyle/>
          <a:p>
            <a:r>
              <a:rPr lang="en-US" sz="2400">
                <a:solidFill>
                  <a:schemeClr val="accent6"/>
                </a:solidFill>
                <a:latin typeface="Century Gothic" panose="020B0502020202020204" pitchFamily="34" charset="0"/>
              </a:rPr>
              <a:t>CHORUS</a:t>
            </a:r>
          </a:p>
          <a:p>
            <a:r>
              <a:rPr lang="en-US" sz="2400">
                <a:solidFill>
                  <a:schemeClr val="accent6"/>
                </a:solidFill>
                <a:latin typeface="Century Gothic" panose="020B0502020202020204" pitchFamily="34" charset="0"/>
              </a:rPr>
              <a:t>and PAR</a:t>
            </a:r>
          </a:p>
        </p:txBody>
      </p:sp>
      <p:sp>
        <p:nvSpPr>
          <p:cNvPr id="7" name="Left Brace 6">
            <a:extLst>
              <a:ext uri="{FF2B5EF4-FFF2-40B4-BE49-F238E27FC236}">
                <a16:creationId xmlns:a16="http://schemas.microsoft.com/office/drawing/2014/main" id="{CD33444D-D8D0-5238-BE41-3F9065FDF8F9}"/>
              </a:ext>
            </a:extLst>
          </p:cNvPr>
          <p:cNvSpPr/>
          <p:nvPr/>
        </p:nvSpPr>
        <p:spPr>
          <a:xfrm rot="10800000">
            <a:off x="9173946" y="1773434"/>
            <a:ext cx="1012371" cy="1398817"/>
          </a:xfrm>
          <a:prstGeom prst="leftBrace">
            <a:avLst>
              <a:gd name="adj1" fmla="val 50799"/>
              <a:gd name="adj2" fmla="val 48709"/>
            </a:avLst>
          </a:prstGeom>
          <a:ln w="38100">
            <a:solidFill>
              <a:srgbClr val="01B24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32E3DFDD-9709-EBCB-8DAE-DE60118E316B}"/>
              </a:ext>
            </a:extLst>
          </p:cNvPr>
          <p:cNvSpPr txBox="1"/>
          <p:nvPr/>
        </p:nvSpPr>
        <p:spPr>
          <a:xfrm>
            <a:off x="10150916" y="3278385"/>
            <a:ext cx="1483098" cy="461665"/>
          </a:xfrm>
          <a:prstGeom prst="rect">
            <a:avLst/>
          </a:prstGeom>
          <a:noFill/>
          <a:ln>
            <a:noFill/>
          </a:ln>
        </p:spPr>
        <p:txBody>
          <a:bodyPr wrap="none" rtlCol="0">
            <a:spAutoFit/>
          </a:bodyPr>
          <a:lstStyle/>
          <a:p>
            <a:r>
              <a:rPr lang="en-US" sz="2400">
                <a:solidFill>
                  <a:schemeClr val="bg1">
                    <a:lumMod val="65000"/>
                  </a:schemeClr>
                </a:solidFill>
                <a:latin typeface="Century Gothic" panose="020B0502020202020204" pitchFamily="34" charset="0"/>
              </a:rPr>
              <a:t>PAR only</a:t>
            </a:r>
          </a:p>
        </p:txBody>
      </p:sp>
      <p:sp>
        <p:nvSpPr>
          <p:cNvPr id="9" name="Left Brace 8">
            <a:extLst>
              <a:ext uri="{FF2B5EF4-FFF2-40B4-BE49-F238E27FC236}">
                <a16:creationId xmlns:a16="http://schemas.microsoft.com/office/drawing/2014/main" id="{140A4DA6-5E93-E72D-3F94-8E466C19B114}"/>
              </a:ext>
            </a:extLst>
          </p:cNvPr>
          <p:cNvSpPr/>
          <p:nvPr/>
        </p:nvSpPr>
        <p:spPr>
          <a:xfrm rot="10800000">
            <a:off x="9182099" y="3183133"/>
            <a:ext cx="1012371" cy="625933"/>
          </a:xfrm>
          <a:prstGeom prst="leftBrace">
            <a:avLst>
              <a:gd name="adj1" fmla="val 50799"/>
              <a:gd name="adj2" fmla="val 48709"/>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65000"/>
                </a:schemeClr>
              </a:solidFill>
            </a:endParaRPr>
          </a:p>
        </p:txBody>
      </p:sp>
      <p:sp>
        <p:nvSpPr>
          <p:cNvPr id="10" name="TextBox 9">
            <a:extLst>
              <a:ext uri="{FF2B5EF4-FFF2-40B4-BE49-F238E27FC236}">
                <a16:creationId xmlns:a16="http://schemas.microsoft.com/office/drawing/2014/main" id="{6BB783D0-A469-E1B4-962F-61379AA9D4C4}"/>
              </a:ext>
            </a:extLst>
          </p:cNvPr>
          <p:cNvSpPr txBox="1"/>
          <p:nvPr/>
        </p:nvSpPr>
        <p:spPr>
          <a:xfrm>
            <a:off x="18832" y="3941861"/>
            <a:ext cx="1749197" cy="830997"/>
          </a:xfrm>
          <a:prstGeom prst="rect">
            <a:avLst/>
          </a:prstGeom>
          <a:noFill/>
        </p:spPr>
        <p:txBody>
          <a:bodyPr wrap="none" rtlCol="0">
            <a:spAutoFit/>
          </a:bodyPr>
          <a:lstStyle/>
          <a:p>
            <a:pPr algn="r"/>
            <a:r>
              <a:rPr lang="en-US" sz="2400">
                <a:solidFill>
                  <a:schemeClr val="tx1">
                    <a:lumMod val="50000"/>
                    <a:lumOff val="50000"/>
                  </a:schemeClr>
                </a:solidFill>
                <a:latin typeface="Century Gothic" panose="020B0502020202020204" pitchFamily="34" charset="0"/>
              </a:rPr>
              <a:t>No</a:t>
            </a:r>
          </a:p>
          <a:p>
            <a:pPr algn="r"/>
            <a:r>
              <a:rPr lang="en-US" sz="2400">
                <a:solidFill>
                  <a:schemeClr val="tx1">
                    <a:lumMod val="50000"/>
                    <a:lumOff val="50000"/>
                  </a:schemeClr>
                </a:solidFill>
                <a:latin typeface="Century Gothic" panose="020B0502020202020204" pitchFamily="34" charset="0"/>
              </a:rPr>
              <a:t>Reference</a:t>
            </a:r>
          </a:p>
        </p:txBody>
      </p:sp>
      <p:sp>
        <p:nvSpPr>
          <p:cNvPr id="11" name="Left Brace 10">
            <a:extLst>
              <a:ext uri="{FF2B5EF4-FFF2-40B4-BE49-F238E27FC236}">
                <a16:creationId xmlns:a16="http://schemas.microsoft.com/office/drawing/2014/main" id="{F93CB8A2-E0F3-F768-F250-72EF5EE9934D}"/>
              </a:ext>
            </a:extLst>
          </p:cNvPr>
          <p:cNvSpPr/>
          <p:nvPr/>
        </p:nvSpPr>
        <p:spPr>
          <a:xfrm>
            <a:off x="1665515" y="3678438"/>
            <a:ext cx="1268184" cy="1404257"/>
          </a:xfrm>
          <a:prstGeom prst="leftBrace">
            <a:avLst>
              <a:gd name="adj1" fmla="val 50799"/>
              <a:gd name="adj2" fmla="val 48709"/>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47A1ABC4-84EC-875C-266D-913E06308814}"/>
              </a:ext>
            </a:extLst>
          </p:cNvPr>
          <p:cNvSpPr txBox="1"/>
          <p:nvPr/>
        </p:nvSpPr>
        <p:spPr>
          <a:xfrm>
            <a:off x="1725449" y="5942111"/>
            <a:ext cx="6568698" cy="338554"/>
          </a:xfrm>
          <a:prstGeom prst="rect">
            <a:avLst/>
          </a:prstGeom>
          <a:noFill/>
        </p:spPr>
        <p:txBody>
          <a:bodyPr wrap="square">
            <a:spAutoFit/>
          </a:bodyPr>
          <a:lstStyle/>
          <a:p>
            <a:r>
              <a:rPr lang="en-US" sz="1600">
                <a:solidFill>
                  <a:srgbClr val="000000"/>
                </a:solidFill>
                <a:effectLst/>
                <a:latin typeface="Century Gothic" panose="020B0502020202020204" pitchFamily="34" charset="0"/>
                <a:ea typeface="Calibri" panose="020F0502020204030204" pitchFamily="34" charset="0"/>
                <a:cs typeface="Calibri" panose="020F0502020204030204" pitchFamily="34" charset="0"/>
              </a:rPr>
              <a:t>Standard, Continuing and Fellowship awards granted 2004-2021</a:t>
            </a:r>
            <a:endParaRPr lang="en-US" sz="1600"/>
          </a:p>
        </p:txBody>
      </p:sp>
    </p:spTree>
    <p:custDataLst>
      <p:tags r:id="rId1"/>
    </p:custDataLst>
    <p:extLst>
      <p:ext uri="{BB962C8B-B14F-4D97-AF65-F5344CB8AC3E}">
        <p14:creationId xmlns:p14="http://schemas.microsoft.com/office/powerpoint/2010/main" val="1633318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ssolv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dissolv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dissolve">
                                      <p:cBhvr>
                                        <p:cTn id="31" dur="500"/>
                                        <p:tgtEl>
                                          <p:spTgt spid="1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righ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p:bldP spid="9" grpId="0" animBg="1"/>
      <p:bldP spid="10" grpId="0"/>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66A42-C816-4C36-2353-05AB92CA8A73}"/>
              </a:ext>
            </a:extLst>
          </p:cNvPr>
          <p:cNvSpPr>
            <a:spLocks noGrp="1"/>
          </p:cNvSpPr>
          <p:nvPr>
            <p:ph type="title"/>
          </p:nvPr>
        </p:nvSpPr>
        <p:spPr>
          <a:xfrm>
            <a:off x="318238" y="275487"/>
            <a:ext cx="10515600" cy="915035"/>
          </a:xfrm>
        </p:spPr>
        <p:txBody>
          <a:bodyPr/>
          <a:lstStyle/>
          <a:p>
            <a:r>
              <a:rPr lang="en-US" sz="5400"/>
              <a:t>Next Destination – PID Graph</a:t>
            </a:r>
          </a:p>
        </p:txBody>
      </p:sp>
      <p:pic>
        <p:nvPicPr>
          <p:cNvPr id="36" name="Picture 35">
            <a:extLst>
              <a:ext uri="{FF2B5EF4-FFF2-40B4-BE49-F238E27FC236}">
                <a16:creationId xmlns:a16="http://schemas.microsoft.com/office/drawing/2014/main" id="{77A7822B-76A9-CDD3-6C65-97C8FC979F4F}"/>
              </a:ext>
            </a:extLst>
          </p:cNvPr>
          <p:cNvPicPr>
            <a:picLocks noChangeAspect="1"/>
          </p:cNvPicPr>
          <p:nvPr/>
        </p:nvPicPr>
        <p:blipFill>
          <a:blip r:embed="rId3">
            <a:clrChange>
              <a:clrFrom>
                <a:srgbClr val="F9FCFF"/>
              </a:clrFrom>
              <a:clrTo>
                <a:srgbClr val="F9FCFF">
                  <a:alpha val="0"/>
                </a:srgbClr>
              </a:clrTo>
            </a:clrChange>
          </a:blip>
          <a:stretch>
            <a:fillRect/>
          </a:stretch>
        </p:blipFill>
        <p:spPr>
          <a:xfrm>
            <a:off x="866078" y="1318054"/>
            <a:ext cx="9263904" cy="4439124"/>
          </a:xfrm>
          <a:prstGeom prst="rect">
            <a:avLst/>
          </a:prstGeom>
        </p:spPr>
      </p:pic>
    </p:spTree>
    <p:extLst>
      <p:ext uri="{BB962C8B-B14F-4D97-AF65-F5344CB8AC3E}">
        <p14:creationId xmlns:p14="http://schemas.microsoft.com/office/powerpoint/2010/main" val="4233001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26FFF-600E-90C9-7B8D-E3A9BC01EB0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FADAFDE-B14D-228F-EBC5-5A27A590654A}"/>
              </a:ext>
            </a:extLst>
          </p:cNvPr>
          <p:cNvPicPr>
            <a:picLocks noChangeAspect="1"/>
          </p:cNvPicPr>
          <p:nvPr/>
        </p:nvPicPr>
        <p:blipFill>
          <a:blip r:embed="rId4"/>
          <a:stretch>
            <a:fillRect/>
          </a:stretch>
        </p:blipFill>
        <p:spPr>
          <a:xfrm>
            <a:off x="457200" y="1029162"/>
            <a:ext cx="6312875" cy="4799676"/>
          </a:xfrm>
          <a:prstGeom prst="rect">
            <a:avLst/>
          </a:prstGeom>
          <a:ln>
            <a:solidFill>
              <a:schemeClr val="tx1">
                <a:lumMod val="50000"/>
                <a:lumOff val="50000"/>
              </a:schemeClr>
            </a:solidFill>
          </a:ln>
        </p:spPr>
      </p:pic>
      <p:pic>
        <p:nvPicPr>
          <p:cNvPr id="2054" name="Picture 6" descr="DataCite Commons">
            <a:extLst>
              <a:ext uri="{FF2B5EF4-FFF2-40B4-BE49-F238E27FC236}">
                <a16:creationId xmlns:a16="http://schemas.microsoft.com/office/drawing/2014/main" id="{B1509FC5-9BD3-6198-29F7-3A8851D901B1}"/>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29124" y="1251070"/>
            <a:ext cx="2565400" cy="7937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68B2D5A-3012-04F9-48ED-48378105B384}"/>
              </a:ext>
            </a:extLst>
          </p:cNvPr>
          <p:cNvSpPr>
            <a:spLocks noGrp="1"/>
          </p:cNvSpPr>
          <p:nvPr>
            <p:ph type="title"/>
          </p:nvPr>
        </p:nvSpPr>
        <p:spPr>
          <a:xfrm>
            <a:off x="318238" y="275487"/>
            <a:ext cx="10515600" cy="915035"/>
          </a:xfrm>
        </p:spPr>
        <p:txBody>
          <a:bodyPr/>
          <a:lstStyle/>
          <a:p>
            <a:r>
              <a:rPr lang="en-US" sz="5400"/>
              <a:t>Next Destination – PID Graph</a:t>
            </a:r>
          </a:p>
        </p:txBody>
      </p:sp>
      <p:pic>
        <p:nvPicPr>
          <p:cNvPr id="38" name="Picture 37" descr="A graph with dots and numbers&#10;&#10;Description automatically generated">
            <a:extLst>
              <a:ext uri="{FF2B5EF4-FFF2-40B4-BE49-F238E27FC236}">
                <a16:creationId xmlns:a16="http://schemas.microsoft.com/office/drawing/2014/main" id="{64BDC055-7370-0DF6-271D-12DB0011FE82}"/>
              </a:ext>
            </a:extLst>
          </p:cNvPr>
          <p:cNvPicPr>
            <a:picLocks noChangeAspect="1"/>
          </p:cNvPicPr>
          <p:nvPr/>
        </p:nvPicPr>
        <p:blipFill>
          <a:blip r:embed="rId6"/>
          <a:stretch>
            <a:fillRect/>
          </a:stretch>
        </p:blipFill>
        <p:spPr>
          <a:xfrm>
            <a:off x="2526464" y="1143000"/>
            <a:ext cx="7397245" cy="4953000"/>
          </a:xfrm>
          <a:prstGeom prst="rect">
            <a:avLst/>
          </a:prstGeom>
          <a:ln>
            <a:solidFill>
              <a:schemeClr val="bg1">
                <a:lumMod val="50000"/>
              </a:schemeClr>
            </a:solidFill>
          </a:ln>
        </p:spPr>
      </p:pic>
      <p:sp>
        <p:nvSpPr>
          <p:cNvPr id="39" name="TextBox 38">
            <a:extLst>
              <a:ext uri="{FF2B5EF4-FFF2-40B4-BE49-F238E27FC236}">
                <a16:creationId xmlns:a16="http://schemas.microsoft.com/office/drawing/2014/main" id="{1B89FBBB-0EDF-E861-C406-DD621F2566F0}"/>
              </a:ext>
            </a:extLst>
          </p:cNvPr>
          <p:cNvSpPr txBox="1"/>
          <p:nvPr/>
        </p:nvSpPr>
        <p:spPr>
          <a:xfrm>
            <a:off x="6409037" y="3942893"/>
            <a:ext cx="1944763" cy="646331"/>
          </a:xfrm>
          <a:prstGeom prst="rect">
            <a:avLst/>
          </a:prstGeom>
          <a:noFill/>
        </p:spPr>
        <p:txBody>
          <a:bodyPr wrap="none" rtlCol="0">
            <a:spAutoFit/>
          </a:bodyPr>
          <a:lstStyle/>
          <a:p>
            <a:r>
              <a:rPr lang="en-US">
                <a:latin typeface="Century Gothic" panose="020B0502020202020204" pitchFamily="34" charset="0"/>
              </a:rPr>
              <a:t>More Funders in</a:t>
            </a:r>
          </a:p>
          <a:p>
            <a:r>
              <a:rPr lang="en-US">
                <a:latin typeface="Century Gothic" panose="020B0502020202020204" pitchFamily="34" charset="0"/>
              </a:rPr>
              <a:t>Crossref – 3,358</a:t>
            </a:r>
          </a:p>
        </p:txBody>
      </p:sp>
      <p:sp>
        <p:nvSpPr>
          <p:cNvPr id="41" name="TextBox 40">
            <a:extLst>
              <a:ext uri="{FF2B5EF4-FFF2-40B4-BE49-F238E27FC236}">
                <a16:creationId xmlns:a16="http://schemas.microsoft.com/office/drawing/2014/main" id="{EC0BF1A1-098A-AB37-870D-955D6AC2B64B}"/>
              </a:ext>
            </a:extLst>
          </p:cNvPr>
          <p:cNvSpPr txBox="1"/>
          <p:nvPr/>
        </p:nvSpPr>
        <p:spPr>
          <a:xfrm>
            <a:off x="7245527" y="2500695"/>
            <a:ext cx="1630575" cy="369332"/>
          </a:xfrm>
          <a:prstGeom prst="rect">
            <a:avLst/>
          </a:prstGeom>
          <a:noFill/>
        </p:spPr>
        <p:txBody>
          <a:bodyPr wrap="none" rtlCol="0">
            <a:spAutoFit/>
          </a:bodyPr>
          <a:lstStyle/>
          <a:p>
            <a:r>
              <a:rPr lang="en-US">
                <a:latin typeface="Century Gothic" panose="020B0502020202020204" pitchFamily="34" charset="0"/>
              </a:rPr>
              <a:t>Equal – 5,557</a:t>
            </a:r>
          </a:p>
        </p:txBody>
      </p:sp>
      <p:sp>
        <p:nvSpPr>
          <p:cNvPr id="40" name="TextBox 39">
            <a:extLst>
              <a:ext uri="{FF2B5EF4-FFF2-40B4-BE49-F238E27FC236}">
                <a16:creationId xmlns:a16="http://schemas.microsoft.com/office/drawing/2014/main" id="{D9DD8ABE-6E16-7277-FD67-F29501344017}"/>
              </a:ext>
            </a:extLst>
          </p:cNvPr>
          <p:cNvSpPr txBox="1"/>
          <p:nvPr/>
        </p:nvSpPr>
        <p:spPr>
          <a:xfrm>
            <a:off x="3284227" y="2354275"/>
            <a:ext cx="2409634" cy="646331"/>
          </a:xfrm>
          <a:prstGeom prst="rect">
            <a:avLst/>
          </a:prstGeom>
          <a:noFill/>
        </p:spPr>
        <p:txBody>
          <a:bodyPr wrap="none" rtlCol="0">
            <a:spAutoFit/>
          </a:bodyPr>
          <a:lstStyle/>
          <a:p>
            <a:r>
              <a:rPr lang="en-US">
                <a:latin typeface="Century Gothic" panose="020B0502020202020204" pitchFamily="34" charset="0"/>
              </a:rPr>
              <a:t>More Funders</a:t>
            </a:r>
          </a:p>
          <a:p>
            <a:r>
              <a:rPr lang="en-US">
                <a:latin typeface="Century Gothic" panose="020B0502020202020204" pitchFamily="34" charset="0"/>
              </a:rPr>
              <a:t>in Commons – 1,418</a:t>
            </a:r>
          </a:p>
        </p:txBody>
      </p:sp>
    </p:spTree>
    <p:custDataLst>
      <p:tags r:id="rId1"/>
    </p:custDataLst>
    <p:extLst>
      <p:ext uri="{BB962C8B-B14F-4D97-AF65-F5344CB8AC3E}">
        <p14:creationId xmlns:p14="http://schemas.microsoft.com/office/powerpoint/2010/main" val="681673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2054"/>
                                        </p:tgtEl>
                                        <p:attrNameLst>
                                          <p:attrName>style.visibility</p:attrName>
                                        </p:attrNameLst>
                                      </p:cBhvr>
                                      <p:to>
                                        <p:strVal val="visible"/>
                                      </p:to>
                                    </p:set>
                                    <p:animEffect transition="in" filter="dissolve">
                                      <p:cBhvr>
                                        <p:cTn id="10" dur="500"/>
                                        <p:tgtEl>
                                          <p:spTgt spid="2054"/>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dissolve">
                                      <p:cBhvr>
                                        <p:cTn id="15" dur="500"/>
                                        <p:tgtEl>
                                          <p:spTgt spid="3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left)">
                                      <p:cBhvr>
                                        <p:cTn id="25" dur="500"/>
                                        <p:tgtEl>
                                          <p:spTgt spid="4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left)">
                                      <p:cBhvr>
                                        <p:cTn id="3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pic>
        <p:nvPicPr>
          <p:cNvPr id="5" name="Picture 4" descr="A graph with blue dots&#10;&#10;Description automatically generated">
            <a:extLst>
              <a:ext uri="{FF2B5EF4-FFF2-40B4-BE49-F238E27FC236}">
                <a16:creationId xmlns:a16="http://schemas.microsoft.com/office/drawing/2014/main" id="{4DA7BBAB-72B7-1C2F-E9E8-892CB493D7A4}"/>
              </a:ext>
            </a:extLst>
          </p:cNvPr>
          <p:cNvPicPr>
            <a:picLocks noChangeAspect="1"/>
          </p:cNvPicPr>
          <p:nvPr/>
        </p:nvPicPr>
        <p:blipFill>
          <a:blip r:embed="rId4"/>
          <a:stretch>
            <a:fillRect/>
          </a:stretch>
        </p:blipFill>
        <p:spPr>
          <a:xfrm>
            <a:off x="723900" y="990600"/>
            <a:ext cx="7772400" cy="5190803"/>
          </a:xfrm>
          <a:prstGeom prst="rect">
            <a:avLst/>
          </a:prstGeom>
          <a:ln>
            <a:solidFill>
              <a:schemeClr val="bg1">
                <a:lumMod val="50000"/>
              </a:schemeClr>
            </a:solidFill>
          </a:ln>
        </p:spPr>
      </p:pic>
      <p:grpSp>
        <p:nvGrpSpPr>
          <p:cNvPr id="105" name="Google Shape;105;p9"/>
          <p:cNvGrpSpPr/>
          <p:nvPr/>
        </p:nvGrpSpPr>
        <p:grpSpPr>
          <a:xfrm>
            <a:off x="6240174" y="4551371"/>
            <a:ext cx="1720149" cy="785495"/>
            <a:chOff x="3126610" y="1445242"/>
            <a:chExt cx="1720149" cy="785495"/>
          </a:xfrm>
        </p:grpSpPr>
        <p:grpSp>
          <p:nvGrpSpPr>
            <p:cNvPr id="106" name="Google Shape;106;p9"/>
            <p:cNvGrpSpPr/>
            <p:nvPr/>
          </p:nvGrpSpPr>
          <p:grpSpPr>
            <a:xfrm>
              <a:off x="3126610" y="1467739"/>
              <a:ext cx="559254" cy="745069"/>
              <a:chOff x="4582321" y="2674402"/>
              <a:chExt cx="559254" cy="745069"/>
            </a:xfrm>
          </p:grpSpPr>
          <p:sp>
            <p:nvSpPr>
              <p:cNvPr id="107" name="Google Shape;107;p9"/>
              <p:cNvSpPr/>
              <p:nvPr/>
            </p:nvSpPr>
            <p:spPr>
              <a:xfrm>
                <a:off x="4582321" y="2674402"/>
                <a:ext cx="559254" cy="745069"/>
              </a:xfrm>
              <a:prstGeom prst="foldedCorner">
                <a:avLst>
                  <a:gd name="adj" fmla="val 16667"/>
                </a:avLst>
              </a:prstGeom>
              <a:solidFill>
                <a:schemeClr val="lt1"/>
              </a:solidFill>
              <a:ln w="9525" cap="flat" cmpd="sng">
                <a:solidFill>
                  <a:schemeClr val="dk1"/>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cxnSp>
            <p:nvCxnSpPr>
              <p:cNvPr id="108" name="Google Shape;108;p9"/>
              <p:cNvCxnSpPr/>
              <p:nvPr/>
            </p:nvCxnSpPr>
            <p:spPr>
              <a:xfrm>
                <a:off x="4622240" y="2730497"/>
                <a:ext cx="202404" cy="0"/>
              </a:xfrm>
              <a:prstGeom prst="straightConnector1">
                <a:avLst/>
              </a:prstGeom>
              <a:noFill/>
              <a:ln w="9525" cap="flat" cmpd="sng">
                <a:solidFill>
                  <a:schemeClr val="dk1"/>
                </a:solidFill>
                <a:prstDash val="dashDot"/>
                <a:miter lim="800000"/>
                <a:headEnd type="none" w="sm" len="sm"/>
                <a:tailEnd type="none" w="sm" len="sm"/>
              </a:ln>
            </p:spPr>
          </p:cxnSp>
          <p:cxnSp>
            <p:nvCxnSpPr>
              <p:cNvPr id="109" name="Google Shape;109;p9"/>
              <p:cNvCxnSpPr/>
              <p:nvPr/>
            </p:nvCxnSpPr>
            <p:spPr>
              <a:xfrm>
                <a:off x="4622240" y="2768037"/>
                <a:ext cx="429741" cy="0"/>
              </a:xfrm>
              <a:prstGeom prst="straightConnector1">
                <a:avLst/>
              </a:prstGeom>
              <a:noFill/>
              <a:ln w="9525" cap="flat" cmpd="sng">
                <a:solidFill>
                  <a:schemeClr val="dk1"/>
                </a:solidFill>
                <a:prstDash val="dashDot"/>
                <a:miter lim="800000"/>
                <a:headEnd type="none" w="sm" len="sm"/>
                <a:tailEnd type="none" w="sm" len="sm"/>
              </a:ln>
            </p:spPr>
          </p:cxnSp>
          <p:cxnSp>
            <p:nvCxnSpPr>
              <p:cNvPr id="110" name="Google Shape;110;p9"/>
              <p:cNvCxnSpPr/>
              <p:nvPr/>
            </p:nvCxnSpPr>
            <p:spPr>
              <a:xfrm>
                <a:off x="4622240" y="2805577"/>
                <a:ext cx="413866" cy="0"/>
              </a:xfrm>
              <a:prstGeom prst="straightConnector1">
                <a:avLst/>
              </a:prstGeom>
              <a:noFill/>
              <a:ln w="9525" cap="flat" cmpd="sng">
                <a:solidFill>
                  <a:schemeClr val="dk1"/>
                </a:solidFill>
                <a:prstDash val="dashDot"/>
                <a:miter lim="800000"/>
                <a:headEnd type="none" w="sm" len="sm"/>
                <a:tailEnd type="none" w="sm" len="sm"/>
              </a:ln>
            </p:spPr>
          </p:cxnSp>
          <p:cxnSp>
            <p:nvCxnSpPr>
              <p:cNvPr id="111" name="Google Shape;111;p9"/>
              <p:cNvCxnSpPr/>
              <p:nvPr/>
            </p:nvCxnSpPr>
            <p:spPr>
              <a:xfrm>
                <a:off x="4622240" y="2843117"/>
                <a:ext cx="441645" cy="0"/>
              </a:xfrm>
              <a:prstGeom prst="straightConnector1">
                <a:avLst/>
              </a:prstGeom>
              <a:noFill/>
              <a:ln w="9525" cap="flat" cmpd="sng">
                <a:solidFill>
                  <a:schemeClr val="dk1"/>
                </a:solidFill>
                <a:prstDash val="dashDot"/>
                <a:miter lim="800000"/>
                <a:headEnd type="none" w="sm" len="sm"/>
                <a:tailEnd type="none" w="sm" len="sm"/>
              </a:ln>
            </p:spPr>
          </p:cxnSp>
          <p:cxnSp>
            <p:nvCxnSpPr>
              <p:cNvPr id="112" name="Google Shape;112;p9"/>
              <p:cNvCxnSpPr/>
              <p:nvPr/>
            </p:nvCxnSpPr>
            <p:spPr>
              <a:xfrm>
                <a:off x="4622240" y="2880657"/>
                <a:ext cx="417041" cy="0"/>
              </a:xfrm>
              <a:prstGeom prst="straightConnector1">
                <a:avLst/>
              </a:prstGeom>
              <a:noFill/>
              <a:ln w="9525" cap="flat" cmpd="sng">
                <a:solidFill>
                  <a:schemeClr val="dk1"/>
                </a:solidFill>
                <a:prstDash val="dashDot"/>
                <a:miter lim="800000"/>
                <a:headEnd type="none" w="sm" len="sm"/>
                <a:tailEnd type="none" w="sm" len="sm"/>
              </a:ln>
            </p:spPr>
          </p:cxnSp>
          <p:cxnSp>
            <p:nvCxnSpPr>
              <p:cNvPr id="113" name="Google Shape;113;p9"/>
              <p:cNvCxnSpPr/>
              <p:nvPr/>
            </p:nvCxnSpPr>
            <p:spPr>
              <a:xfrm>
                <a:off x="4622240" y="2918197"/>
                <a:ext cx="370439" cy="0"/>
              </a:xfrm>
              <a:prstGeom prst="straightConnector1">
                <a:avLst/>
              </a:prstGeom>
              <a:noFill/>
              <a:ln w="9525" cap="flat" cmpd="sng">
                <a:solidFill>
                  <a:schemeClr val="dk1"/>
                </a:solidFill>
                <a:prstDash val="dashDot"/>
                <a:miter lim="800000"/>
                <a:headEnd type="none" w="sm" len="sm"/>
                <a:tailEnd type="none" w="sm" len="sm"/>
              </a:ln>
            </p:spPr>
          </p:cxnSp>
          <p:cxnSp>
            <p:nvCxnSpPr>
              <p:cNvPr id="114" name="Google Shape;114;p9"/>
              <p:cNvCxnSpPr/>
              <p:nvPr/>
            </p:nvCxnSpPr>
            <p:spPr>
              <a:xfrm>
                <a:off x="4622240" y="2955737"/>
                <a:ext cx="305518" cy="0"/>
              </a:xfrm>
              <a:prstGeom prst="straightConnector1">
                <a:avLst/>
              </a:prstGeom>
              <a:noFill/>
              <a:ln w="9525" cap="flat" cmpd="sng">
                <a:solidFill>
                  <a:schemeClr val="dk1"/>
                </a:solidFill>
                <a:prstDash val="dashDot"/>
                <a:miter lim="800000"/>
                <a:headEnd type="none" w="sm" len="sm"/>
                <a:tailEnd type="none" w="sm" len="sm"/>
              </a:ln>
            </p:spPr>
          </p:cxnSp>
          <p:cxnSp>
            <p:nvCxnSpPr>
              <p:cNvPr id="115" name="Google Shape;115;p9"/>
              <p:cNvCxnSpPr/>
              <p:nvPr/>
            </p:nvCxnSpPr>
            <p:spPr>
              <a:xfrm>
                <a:off x="4616288" y="2993277"/>
                <a:ext cx="202404" cy="0"/>
              </a:xfrm>
              <a:prstGeom prst="straightConnector1">
                <a:avLst/>
              </a:prstGeom>
              <a:noFill/>
              <a:ln w="9525" cap="flat" cmpd="sng">
                <a:solidFill>
                  <a:schemeClr val="dk1"/>
                </a:solidFill>
                <a:prstDash val="dashDot"/>
                <a:miter lim="800000"/>
                <a:headEnd type="none" w="sm" len="sm"/>
                <a:tailEnd type="none" w="sm" len="sm"/>
              </a:ln>
            </p:spPr>
          </p:cxnSp>
          <p:cxnSp>
            <p:nvCxnSpPr>
              <p:cNvPr id="116" name="Google Shape;116;p9"/>
              <p:cNvCxnSpPr/>
              <p:nvPr/>
            </p:nvCxnSpPr>
            <p:spPr>
              <a:xfrm>
                <a:off x="4623596" y="3030817"/>
                <a:ext cx="395839" cy="0"/>
              </a:xfrm>
              <a:prstGeom prst="straightConnector1">
                <a:avLst/>
              </a:prstGeom>
              <a:noFill/>
              <a:ln w="9525" cap="flat" cmpd="sng">
                <a:solidFill>
                  <a:schemeClr val="dk1"/>
                </a:solidFill>
                <a:prstDash val="dashDot"/>
                <a:miter lim="800000"/>
                <a:headEnd type="none" w="sm" len="sm"/>
                <a:tailEnd type="none" w="sm" len="sm"/>
              </a:ln>
            </p:spPr>
          </p:cxnSp>
          <p:cxnSp>
            <p:nvCxnSpPr>
              <p:cNvPr id="117" name="Google Shape;117;p9"/>
              <p:cNvCxnSpPr/>
              <p:nvPr/>
            </p:nvCxnSpPr>
            <p:spPr>
              <a:xfrm>
                <a:off x="4623596" y="3068357"/>
                <a:ext cx="387670" cy="0"/>
              </a:xfrm>
              <a:prstGeom prst="straightConnector1">
                <a:avLst/>
              </a:prstGeom>
              <a:noFill/>
              <a:ln w="9525" cap="flat" cmpd="sng">
                <a:solidFill>
                  <a:schemeClr val="dk1"/>
                </a:solidFill>
                <a:prstDash val="dashDot"/>
                <a:miter lim="800000"/>
                <a:headEnd type="none" w="sm" len="sm"/>
                <a:tailEnd type="none" w="sm" len="sm"/>
              </a:ln>
            </p:spPr>
          </p:cxnSp>
          <p:cxnSp>
            <p:nvCxnSpPr>
              <p:cNvPr id="118" name="Google Shape;118;p9"/>
              <p:cNvCxnSpPr/>
              <p:nvPr/>
            </p:nvCxnSpPr>
            <p:spPr>
              <a:xfrm>
                <a:off x="4623596" y="3105897"/>
                <a:ext cx="361247" cy="0"/>
              </a:xfrm>
              <a:prstGeom prst="straightConnector1">
                <a:avLst/>
              </a:prstGeom>
              <a:noFill/>
              <a:ln w="9525" cap="flat" cmpd="sng">
                <a:solidFill>
                  <a:schemeClr val="dk1"/>
                </a:solidFill>
                <a:prstDash val="dashDot"/>
                <a:miter lim="800000"/>
                <a:headEnd type="none" w="sm" len="sm"/>
                <a:tailEnd type="none" w="sm" len="sm"/>
              </a:ln>
            </p:spPr>
          </p:cxnSp>
          <p:cxnSp>
            <p:nvCxnSpPr>
              <p:cNvPr id="119" name="Google Shape;119;p9"/>
              <p:cNvCxnSpPr/>
              <p:nvPr/>
            </p:nvCxnSpPr>
            <p:spPr>
              <a:xfrm>
                <a:off x="4623596" y="3143437"/>
                <a:ext cx="288222" cy="0"/>
              </a:xfrm>
              <a:prstGeom prst="straightConnector1">
                <a:avLst/>
              </a:prstGeom>
              <a:noFill/>
              <a:ln w="9525" cap="flat" cmpd="sng">
                <a:solidFill>
                  <a:schemeClr val="dk1"/>
                </a:solidFill>
                <a:prstDash val="dashDot"/>
                <a:miter lim="800000"/>
                <a:headEnd type="none" w="sm" len="sm"/>
                <a:tailEnd type="none" w="sm" len="sm"/>
              </a:ln>
            </p:spPr>
          </p:cxnSp>
          <p:cxnSp>
            <p:nvCxnSpPr>
              <p:cNvPr id="120" name="Google Shape;120;p9"/>
              <p:cNvCxnSpPr/>
              <p:nvPr/>
            </p:nvCxnSpPr>
            <p:spPr>
              <a:xfrm>
                <a:off x="4623596" y="3180977"/>
                <a:ext cx="202404" cy="0"/>
              </a:xfrm>
              <a:prstGeom prst="straightConnector1">
                <a:avLst/>
              </a:prstGeom>
              <a:noFill/>
              <a:ln w="9525" cap="flat" cmpd="sng">
                <a:solidFill>
                  <a:schemeClr val="dk1"/>
                </a:solidFill>
                <a:prstDash val="dashDot"/>
                <a:miter lim="800000"/>
                <a:headEnd type="none" w="sm" len="sm"/>
                <a:tailEnd type="none" w="sm" len="sm"/>
              </a:ln>
            </p:spPr>
          </p:cxnSp>
          <p:cxnSp>
            <p:nvCxnSpPr>
              <p:cNvPr id="121" name="Google Shape;121;p9"/>
              <p:cNvCxnSpPr/>
              <p:nvPr/>
            </p:nvCxnSpPr>
            <p:spPr>
              <a:xfrm>
                <a:off x="4623596" y="3218517"/>
                <a:ext cx="437447" cy="0"/>
              </a:xfrm>
              <a:prstGeom prst="straightConnector1">
                <a:avLst/>
              </a:prstGeom>
              <a:noFill/>
              <a:ln w="9525" cap="flat" cmpd="sng">
                <a:solidFill>
                  <a:schemeClr val="dk1"/>
                </a:solidFill>
                <a:prstDash val="dashDot"/>
                <a:miter lim="800000"/>
                <a:headEnd type="none" w="sm" len="sm"/>
                <a:tailEnd type="none" w="sm" len="sm"/>
              </a:ln>
            </p:spPr>
          </p:cxnSp>
          <p:cxnSp>
            <p:nvCxnSpPr>
              <p:cNvPr id="122" name="Google Shape;122;p9"/>
              <p:cNvCxnSpPr/>
              <p:nvPr/>
            </p:nvCxnSpPr>
            <p:spPr>
              <a:xfrm>
                <a:off x="4623596" y="3256057"/>
                <a:ext cx="387670" cy="0"/>
              </a:xfrm>
              <a:prstGeom prst="straightConnector1">
                <a:avLst/>
              </a:prstGeom>
              <a:noFill/>
              <a:ln w="9525" cap="flat" cmpd="sng">
                <a:solidFill>
                  <a:schemeClr val="dk1"/>
                </a:solidFill>
                <a:prstDash val="dashDot"/>
                <a:miter lim="800000"/>
                <a:headEnd type="none" w="sm" len="sm"/>
                <a:tailEnd type="none" w="sm" len="sm"/>
              </a:ln>
            </p:spPr>
          </p:cxnSp>
          <p:cxnSp>
            <p:nvCxnSpPr>
              <p:cNvPr id="123" name="Google Shape;123;p9"/>
              <p:cNvCxnSpPr/>
              <p:nvPr/>
            </p:nvCxnSpPr>
            <p:spPr>
              <a:xfrm>
                <a:off x="4623596" y="3293597"/>
                <a:ext cx="351324" cy="0"/>
              </a:xfrm>
              <a:prstGeom prst="straightConnector1">
                <a:avLst/>
              </a:prstGeom>
              <a:noFill/>
              <a:ln w="9525" cap="flat" cmpd="sng">
                <a:solidFill>
                  <a:schemeClr val="dk1"/>
                </a:solidFill>
                <a:prstDash val="dashDot"/>
                <a:miter lim="800000"/>
                <a:headEnd type="none" w="sm" len="sm"/>
                <a:tailEnd type="none" w="sm" len="sm"/>
              </a:ln>
            </p:spPr>
          </p:cxnSp>
          <p:cxnSp>
            <p:nvCxnSpPr>
              <p:cNvPr id="124" name="Google Shape;124;p9"/>
              <p:cNvCxnSpPr/>
              <p:nvPr/>
            </p:nvCxnSpPr>
            <p:spPr>
              <a:xfrm>
                <a:off x="4623596" y="3331137"/>
                <a:ext cx="360053" cy="0"/>
              </a:xfrm>
              <a:prstGeom prst="straightConnector1">
                <a:avLst/>
              </a:prstGeom>
              <a:noFill/>
              <a:ln w="9525" cap="flat" cmpd="sng">
                <a:solidFill>
                  <a:schemeClr val="dk1"/>
                </a:solidFill>
                <a:prstDash val="dashDot"/>
                <a:miter lim="800000"/>
                <a:headEnd type="none" w="sm" len="sm"/>
                <a:tailEnd type="none" w="sm" len="sm"/>
              </a:ln>
            </p:spPr>
          </p:cxnSp>
          <p:cxnSp>
            <p:nvCxnSpPr>
              <p:cNvPr id="125" name="Google Shape;125;p9"/>
              <p:cNvCxnSpPr/>
              <p:nvPr/>
            </p:nvCxnSpPr>
            <p:spPr>
              <a:xfrm>
                <a:off x="4623596" y="3368672"/>
                <a:ext cx="202404" cy="0"/>
              </a:xfrm>
              <a:prstGeom prst="straightConnector1">
                <a:avLst/>
              </a:prstGeom>
              <a:noFill/>
              <a:ln w="9525" cap="flat" cmpd="sng">
                <a:solidFill>
                  <a:schemeClr val="dk1"/>
                </a:solidFill>
                <a:prstDash val="dashDot"/>
                <a:miter lim="800000"/>
                <a:headEnd type="none" w="sm" len="sm"/>
                <a:tailEnd type="none" w="sm" len="sm"/>
              </a:ln>
            </p:spPr>
          </p:cxnSp>
        </p:grpSp>
        <p:grpSp>
          <p:nvGrpSpPr>
            <p:cNvPr id="126" name="Google Shape;126;p9"/>
            <p:cNvGrpSpPr/>
            <p:nvPr/>
          </p:nvGrpSpPr>
          <p:grpSpPr>
            <a:xfrm>
              <a:off x="4158554" y="1445242"/>
              <a:ext cx="688205" cy="785495"/>
              <a:chOff x="6920759" y="3945948"/>
              <a:chExt cx="1222151" cy="1409369"/>
            </a:xfrm>
          </p:grpSpPr>
          <p:sp>
            <p:nvSpPr>
              <p:cNvPr id="127" name="Google Shape;127;p9"/>
              <p:cNvSpPr/>
              <p:nvPr/>
            </p:nvSpPr>
            <p:spPr>
              <a:xfrm>
                <a:off x="6920759" y="3945948"/>
                <a:ext cx="1222151" cy="1409369"/>
              </a:xfrm>
              <a:prstGeom prst="foldedCorner">
                <a:avLst>
                  <a:gd name="adj" fmla="val 16667"/>
                </a:avLst>
              </a:prstGeom>
              <a:solidFill>
                <a:schemeClr val="lt1"/>
              </a:solidFill>
              <a:ln w="9525" cap="flat" cmpd="sng">
                <a:solidFill>
                  <a:srgbClr val="7F7F7F"/>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1">
                  <a:solidFill>
                    <a:schemeClr val="dk1"/>
                  </a:solidFill>
                  <a:latin typeface="Calibri"/>
                  <a:ea typeface="Calibri"/>
                  <a:cs typeface="Calibri"/>
                  <a:sym typeface="Calibri"/>
                </a:endParaRPr>
              </a:p>
            </p:txBody>
          </p:sp>
          <p:cxnSp>
            <p:nvCxnSpPr>
              <p:cNvPr id="128" name="Google Shape;128;p9"/>
              <p:cNvCxnSpPr/>
              <p:nvPr/>
            </p:nvCxnSpPr>
            <p:spPr>
              <a:xfrm>
                <a:off x="6988926" y="40431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29" name="Google Shape;129;p9"/>
              <p:cNvCxnSpPr/>
              <p:nvPr/>
            </p:nvCxnSpPr>
            <p:spPr>
              <a:xfrm>
                <a:off x="6988926" y="41955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30" name="Google Shape;130;p9"/>
              <p:cNvCxnSpPr/>
              <p:nvPr/>
            </p:nvCxnSpPr>
            <p:spPr>
              <a:xfrm>
                <a:off x="6988926" y="43479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31" name="Google Shape;131;p9"/>
              <p:cNvCxnSpPr/>
              <p:nvPr/>
            </p:nvCxnSpPr>
            <p:spPr>
              <a:xfrm>
                <a:off x="6988926" y="45003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32" name="Google Shape;132;p9"/>
              <p:cNvCxnSpPr/>
              <p:nvPr/>
            </p:nvCxnSpPr>
            <p:spPr>
              <a:xfrm>
                <a:off x="6988926" y="46527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33" name="Google Shape;133;p9"/>
              <p:cNvCxnSpPr/>
              <p:nvPr/>
            </p:nvCxnSpPr>
            <p:spPr>
              <a:xfrm>
                <a:off x="6988926" y="48813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34" name="Google Shape;134;p9"/>
              <p:cNvCxnSpPr/>
              <p:nvPr/>
            </p:nvCxnSpPr>
            <p:spPr>
              <a:xfrm>
                <a:off x="6988926" y="50337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35" name="Google Shape;135;p9"/>
              <p:cNvCxnSpPr/>
              <p:nvPr/>
            </p:nvCxnSpPr>
            <p:spPr>
              <a:xfrm>
                <a:off x="6988926" y="41193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36" name="Google Shape;136;p9"/>
              <p:cNvCxnSpPr/>
              <p:nvPr/>
            </p:nvCxnSpPr>
            <p:spPr>
              <a:xfrm>
                <a:off x="6988926" y="42717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37" name="Google Shape;137;p9"/>
              <p:cNvCxnSpPr/>
              <p:nvPr/>
            </p:nvCxnSpPr>
            <p:spPr>
              <a:xfrm>
                <a:off x="6988926" y="44241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38" name="Google Shape;138;p9"/>
              <p:cNvCxnSpPr/>
              <p:nvPr/>
            </p:nvCxnSpPr>
            <p:spPr>
              <a:xfrm>
                <a:off x="6988926" y="45765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39" name="Google Shape;139;p9"/>
              <p:cNvCxnSpPr/>
              <p:nvPr/>
            </p:nvCxnSpPr>
            <p:spPr>
              <a:xfrm>
                <a:off x="6988926" y="47289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40" name="Google Shape;140;p9"/>
              <p:cNvCxnSpPr/>
              <p:nvPr/>
            </p:nvCxnSpPr>
            <p:spPr>
              <a:xfrm>
                <a:off x="6988926" y="48051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41" name="Google Shape;141;p9"/>
              <p:cNvCxnSpPr/>
              <p:nvPr/>
            </p:nvCxnSpPr>
            <p:spPr>
              <a:xfrm>
                <a:off x="6988926" y="49575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42" name="Google Shape;142;p9"/>
              <p:cNvCxnSpPr/>
              <p:nvPr/>
            </p:nvCxnSpPr>
            <p:spPr>
              <a:xfrm>
                <a:off x="6988926" y="5109990"/>
                <a:ext cx="1089361" cy="0"/>
              </a:xfrm>
              <a:prstGeom prst="straightConnector1">
                <a:avLst/>
              </a:prstGeom>
              <a:noFill/>
              <a:ln w="9525" cap="flat" cmpd="sng">
                <a:solidFill>
                  <a:srgbClr val="7F7F7F"/>
                </a:solidFill>
                <a:prstDash val="lgDash"/>
                <a:miter lim="800000"/>
                <a:headEnd type="none" w="sm" len="sm"/>
                <a:tailEnd type="none" w="sm" len="sm"/>
              </a:ln>
            </p:spPr>
          </p:cxnSp>
        </p:grpSp>
        <p:pic>
          <p:nvPicPr>
            <p:cNvPr id="143" name="Google Shape;143;p9"/>
            <p:cNvPicPr preferRelativeResize="0"/>
            <p:nvPr/>
          </p:nvPicPr>
          <p:blipFill rotWithShape="1">
            <a:blip r:embed="rId5">
              <a:alphaModFix/>
            </a:blip>
            <a:srcRect/>
            <a:stretch/>
          </p:blipFill>
          <p:spPr>
            <a:xfrm>
              <a:off x="3152384" y="1919719"/>
              <a:ext cx="276186" cy="276186"/>
            </a:xfrm>
            <a:prstGeom prst="rect">
              <a:avLst/>
            </a:prstGeom>
            <a:noFill/>
            <a:ln>
              <a:noFill/>
            </a:ln>
          </p:spPr>
        </p:pic>
        <p:pic>
          <p:nvPicPr>
            <p:cNvPr id="144" name="Google Shape;144;p9"/>
            <p:cNvPicPr preferRelativeResize="0"/>
            <p:nvPr/>
          </p:nvPicPr>
          <p:blipFill rotWithShape="1">
            <a:blip r:embed="rId5">
              <a:alphaModFix/>
            </a:blip>
            <a:srcRect/>
            <a:stretch/>
          </p:blipFill>
          <p:spPr>
            <a:xfrm>
              <a:off x="4193784" y="1936652"/>
              <a:ext cx="276186" cy="276186"/>
            </a:xfrm>
            <a:prstGeom prst="rect">
              <a:avLst/>
            </a:prstGeom>
            <a:noFill/>
            <a:ln>
              <a:noFill/>
            </a:ln>
          </p:spPr>
        </p:pic>
      </p:grpSp>
      <p:sp>
        <p:nvSpPr>
          <p:cNvPr id="145" name="Google Shape;145;p9"/>
          <p:cNvSpPr txBox="1"/>
          <p:nvPr/>
        </p:nvSpPr>
        <p:spPr>
          <a:xfrm>
            <a:off x="363995" y="232827"/>
            <a:ext cx="8339432" cy="915035"/>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rgbClr val="7F7F7F"/>
              </a:buClr>
              <a:buSzPts val="5400"/>
              <a:buFont typeface="Century Gothic"/>
              <a:buNone/>
            </a:pPr>
            <a:r>
              <a:rPr lang="en-US" sz="5400" b="1" i="0">
                <a:solidFill>
                  <a:srgbClr val="7F7F7F"/>
                </a:solidFill>
                <a:latin typeface="Century Gothic"/>
                <a:ea typeface="Century Gothic"/>
                <a:cs typeface="Century Gothic"/>
                <a:sym typeface="Century Gothic"/>
              </a:rPr>
              <a:t>Act Local – Think Global</a:t>
            </a:r>
            <a:endParaRPr/>
          </a:p>
        </p:txBody>
      </p:sp>
      <p:grpSp>
        <p:nvGrpSpPr>
          <p:cNvPr id="9" name="Group 8">
            <a:extLst>
              <a:ext uri="{FF2B5EF4-FFF2-40B4-BE49-F238E27FC236}">
                <a16:creationId xmlns:a16="http://schemas.microsoft.com/office/drawing/2014/main" id="{A26F77E9-E355-FA00-57D0-449849C4E061}"/>
              </a:ext>
            </a:extLst>
          </p:cNvPr>
          <p:cNvGrpSpPr/>
          <p:nvPr/>
        </p:nvGrpSpPr>
        <p:grpSpPr>
          <a:xfrm>
            <a:off x="3696494" y="1523551"/>
            <a:ext cx="1370523" cy="785495"/>
            <a:chOff x="3966002" y="1373605"/>
            <a:chExt cx="1370523" cy="785495"/>
          </a:xfrm>
        </p:grpSpPr>
        <p:grpSp>
          <p:nvGrpSpPr>
            <p:cNvPr id="147" name="Google Shape;147;p9"/>
            <p:cNvGrpSpPr/>
            <p:nvPr/>
          </p:nvGrpSpPr>
          <p:grpSpPr>
            <a:xfrm>
              <a:off x="3966002" y="1396102"/>
              <a:ext cx="559254" cy="745069"/>
              <a:chOff x="4582321" y="2674402"/>
              <a:chExt cx="559254" cy="745069"/>
            </a:xfrm>
          </p:grpSpPr>
          <p:sp>
            <p:nvSpPr>
              <p:cNvPr id="148" name="Google Shape;148;p9"/>
              <p:cNvSpPr/>
              <p:nvPr/>
            </p:nvSpPr>
            <p:spPr>
              <a:xfrm>
                <a:off x="4582321" y="2674402"/>
                <a:ext cx="559254" cy="745069"/>
              </a:xfrm>
              <a:prstGeom prst="foldedCorner">
                <a:avLst>
                  <a:gd name="adj" fmla="val 16667"/>
                </a:avLst>
              </a:prstGeom>
              <a:solidFill>
                <a:schemeClr val="lt1"/>
              </a:solidFill>
              <a:ln w="9525" cap="flat" cmpd="sng">
                <a:solidFill>
                  <a:schemeClr val="dk1"/>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cxnSp>
            <p:nvCxnSpPr>
              <p:cNvPr id="149" name="Google Shape;149;p9"/>
              <p:cNvCxnSpPr/>
              <p:nvPr/>
            </p:nvCxnSpPr>
            <p:spPr>
              <a:xfrm>
                <a:off x="4622240" y="2730497"/>
                <a:ext cx="202404" cy="0"/>
              </a:xfrm>
              <a:prstGeom prst="straightConnector1">
                <a:avLst/>
              </a:prstGeom>
              <a:noFill/>
              <a:ln w="9525" cap="flat" cmpd="sng">
                <a:solidFill>
                  <a:schemeClr val="dk1"/>
                </a:solidFill>
                <a:prstDash val="dashDot"/>
                <a:miter lim="800000"/>
                <a:headEnd type="none" w="sm" len="sm"/>
                <a:tailEnd type="none" w="sm" len="sm"/>
              </a:ln>
            </p:spPr>
          </p:cxnSp>
          <p:cxnSp>
            <p:nvCxnSpPr>
              <p:cNvPr id="150" name="Google Shape;150;p9"/>
              <p:cNvCxnSpPr/>
              <p:nvPr/>
            </p:nvCxnSpPr>
            <p:spPr>
              <a:xfrm>
                <a:off x="4622240" y="2768037"/>
                <a:ext cx="429741" cy="0"/>
              </a:xfrm>
              <a:prstGeom prst="straightConnector1">
                <a:avLst/>
              </a:prstGeom>
              <a:noFill/>
              <a:ln w="9525" cap="flat" cmpd="sng">
                <a:solidFill>
                  <a:schemeClr val="dk1"/>
                </a:solidFill>
                <a:prstDash val="dashDot"/>
                <a:miter lim="800000"/>
                <a:headEnd type="none" w="sm" len="sm"/>
                <a:tailEnd type="none" w="sm" len="sm"/>
              </a:ln>
            </p:spPr>
          </p:cxnSp>
          <p:cxnSp>
            <p:nvCxnSpPr>
              <p:cNvPr id="151" name="Google Shape;151;p9"/>
              <p:cNvCxnSpPr/>
              <p:nvPr/>
            </p:nvCxnSpPr>
            <p:spPr>
              <a:xfrm>
                <a:off x="4622240" y="2805577"/>
                <a:ext cx="413866" cy="0"/>
              </a:xfrm>
              <a:prstGeom prst="straightConnector1">
                <a:avLst/>
              </a:prstGeom>
              <a:noFill/>
              <a:ln w="9525" cap="flat" cmpd="sng">
                <a:solidFill>
                  <a:schemeClr val="dk1"/>
                </a:solidFill>
                <a:prstDash val="dashDot"/>
                <a:miter lim="800000"/>
                <a:headEnd type="none" w="sm" len="sm"/>
                <a:tailEnd type="none" w="sm" len="sm"/>
              </a:ln>
            </p:spPr>
          </p:cxnSp>
          <p:cxnSp>
            <p:nvCxnSpPr>
              <p:cNvPr id="152" name="Google Shape;152;p9"/>
              <p:cNvCxnSpPr/>
              <p:nvPr/>
            </p:nvCxnSpPr>
            <p:spPr>
              <a:xfrm>
                <a:off x="4622240" y="2843117"/>
                <a:ext cx="441645" cy="0"/>
              </a:xfrm>
              <a:prstGeom prst="straightConnector1">
                <a:avLst/>
              </a:prstGeom>
              <a:noFill/>
              <a:ln w="9525" cap="flat" cmpd="sng">
                <a:solidFill>
                  <a:schemeClr val="dk1"/>
                </a:solidFill>
                <a:prstDash val="dashDot"/>
                <a:miter lim="800000"/>
                <a:headEnd type="none" w="sm" len="sm"/>
                <a:tailEnd type="none" w="sm" len="sm"/>
              </a:ln>
            </p:spPr>
          </p:cxnSp>
          <p:cxnSp>
            <p:nvCxnSpPr>
              <p:cNvPr id="153" name="Google Shape;153;p9"/>
              <p:cNvCxnSpPr/>
              <p:nvPr/>
            </p:nvCxnSpPr>
            <p:spPr>
              <a:xfrm>
                <a:off x="4622240" y="2880657"/>
                <a:ext cx="417041" cy="0"/>
              </a:xfrm>
              <a:prstGeom prst="straightConnector1">
                <a:avLst/>
              </a:prstGeom>
              <a:noFill/>
              <a:ln w="9525" cap="flat" cmpd="sng">
                <a:solidFill>
                  <a:schemeClr val="dk1"/>
                </a:solidFill>
                <a:prstDash val="dashDot"/>
                <a:miter lim="800000"/>
                <a:headEnd type="none" w="sm" len="sm"/>
                <a:tailEnd type="none" w="sm" len="sm"/>
              </a:ln>
            </p:spPr>
          </p:cxnSp>
          <p:cxnSp>
            <p:nvCxnSpPr>
              <p:cNvPr id="154" name="Google Shape;154;p9"/>
              <p:cNvCxnSpPr/>
              <p:nvPr/>
            </p:nvCxnSpPr>
            <p:spPr>
              <a:xfrm>
                <a:off x="4622240" y="2918197"/>
                <a:ext cx="370439" cy="0"/>
              </a:xfrm>
              <a:prstGeom prst="straightConnector1">
                <a:avLst/>
              </a:prstGeom>
              <a:noFill/>
              <a:ln w="9525" cap="flat" cmpd="sng">
                <a:solidFill>
                  <a:schemeClr val="dk1"/>
                </a:solidFill>
                <a:prstDash val="dashDot"/>
                <a:miter lim="800000"/>
                <a:headEnd type="none" w="sm" len="sm"/>
                <a:tailEnd type="none" w="sm" len="sm"/>
              </a:ln>
            </p:spPr>
          </p:cxnSp>
          <p:cxnSp>
            <p:nvCxnSpPr>
              <p:cNvPr id="155" name="Google Shape;155;p9"/>
              <p:cNvCxnSpPr/>
              <p:nvPr/>
            </p:nvCxnSpPr>
            <p:spPr>
              <a:xfrm>
                <a:off x="4622240" y="2955737"/>
                <a:ext cx="305518" cy="0"/>
              </a:xfrm>
              <a:prstGeom prst="straightConnector1">
                <a:avLst/>
              </a:prstGeom>
              <a:noFill/>
              <a:ln w="9525" cap="flat" cmpd="sng">
                <a:solidFill>
                  <a:schemeClr val="dk1"/>
                </a:solidFill>
                <a:prstDash val="dashDot"/>
                <a:miter lim="800000"/>
                <a:headEnd type="none" w="sm" len="sm"/>
                <a:tailEnd type="none" w="sm" len="sm"/>
              </a:ln>
            </p:spPr>
          </p:cxnSp>
          <p:cxnSp>
            <p:nvCxnSpPr>
              <p:cNvPr id="156" name="Google Shape;156;p9"/>
              <p:cNvCxnSpPr/>
              <p:nvPr/>
            </p:nvCxnSpPr>
            <p:spPr>
              <a:xfrm>
                <a:off x="4616288" y="2993277"/>
                <a:ext cx="202404" cy="0"/>
              </a:xfrm>
              <a:prstGeom prst="straightConnector1">
                <a:avLst/>
              </a:prstGeom>
              <a:noFill/>
              <a:ln w="9525" cap="flat" cmpd="sng">
                <a:solidFill>
                  <a:schemeClr val="dk1"/>
                </a:solidFill>
                <a:prstDash val="dashDot"/>
                <a:miter lim="800000"/>
                <a:headEnd type="none" w="sm" len="sm"/>
                <a:tailEnd type="none" w="sm" len="sm"/>
              </a:ln>
            </p:spPr>
          </p:cxnSp>
          <p:cxnSp>
            <p:nvCxnSpPr>
              <p:cNvPr id="157" name="Google Shape;157;p9"/>
              <p:cNvCxnSpPr/>
              <p:nvPr/>
            </p:nvCxnSpPr>
            <p:spPr>
              <a:xfrm>
                <a:off x="4623596" y="3030817"/>
                <a:ext cx="395839" cy="0"/>
              </a:xfrm>
              <a:prstGeom prst="straightConnector1">
                <a:avLst/>
              </a:prstGeom>
              <a:noFill/>
              <a:ln w="9525" cap="flat" cmpd="sng">
                <a:solidFill>
                  <a:schemeClr val="dk1"/>
                </a:solidFill>
                <a:prstDash val="dashDot"/>
                <a:miter lim="800000"/>
                <a:headEnd type="none" w="sm" len="sm"/>
                <a:tailEnd type="none" w="sm" len="sm"/>
              </a:ln>
            </p:spPr>
          </p:cxnSp>
          <p:cxnSp>
            <p:nvCxnSpPr>
              <p:cNvPr id="158" name="Google Shape;158;p9"/>
              <p:cNvCxnSpPr/>
              <p:nvPr/>
            </p:nvCxnSpPr>
            <p:spPr>
              <a:xfrm>
                <a:off x="4623596" y="3068357"/>
                <a:ext cx="387670" cy="0"/>
              </a:xfrm>
              <a:prstGeom prst="straightConnector1">
                <a:avLst/>
              </a:prstGeom>
              <a:noFill/>
              <a:ln w="9525" cap="flat" cmpd="sng">
                <a:solidFill>
                  <a:schemeClr val="dk1"/>
                </a:solidFill>
                <a:prstDash val="dashDot"/>
                <a:miter lim="800000"/>
                <a:headEnd type="none" w="sm" len="sm"/>
                <a:tailEnd type="none" w="sm" len="sm"/>
              </a:ln>
            </p:spPr>
          </p:cxnSp>
          <p:cxnSp>
            <p:nvCxnSpPr>
              <p:cNvPr id="159" name="Google Shape;159;p9"/>
              <p:cNvCxnSpPr/>
              <p:nvPr/>
            </p:nvCxnSpPr>
            <p:spPr>
              <a:xfrm>
                <a:off x="4623596" y="3105897"/>
                <a:ext cx="361247" cy="0"/>
              </a:xfrm>
              <a:prstGeom prst="straightConnector1">
                <a:avLst/>
              </a:prstGeom>
              <a:noFill/>
              <a:ln w="9525" cap="flat" cmpd="sng">
                <a:solidFill>
                  <a:schemeClr val="dk1"/>
                </a:solidFill>
                <a:prstDash val="dashDot"/>
                <a:miter lim="800000"/>
                <a:headEnd type="none" w="sm" len="sm"/>
                <a:tailEnd type="none" w="sm" len="sm"/>
              </a:ln>
            </p:spPr>
          </p:cxnSp>
          <p:cxnSp>
            <p:nvCxnSpPr>
              <p:cNvPr id="160" name="Google Shape;160;p9"/>
              <p:cNvCxnSpPr/>
              <p:nvPr/>
            </p:nvCxnSpPr>
            <p:spPr>
              <a:xfrm>
                <a:off x="4623596" y="3143437"/>
                <a:ext cx="288222" cy="0"/>
              </a:xfrm>
              <a:prstGeom prst="straightConnector1">
                <a:avLst/>
              </a:prstGeom>
              <a:noFill/>
              <a:ln w="9525" cap="flat" cmpd="sng">
                <a:solidFill>
                  <a:schemeClr val="dk1"/>
                </a:solidFill>
                <a:prstDash val="dashDot"/>
                <a:miter lim="800000"/>
                <a:headEnd type="none" w="sm" len="sm"/>
                <a:tailEnd type="none" w="sm" len="sm"/>
              </a:ln>
            </p:spPr>
          </p:cxnSp>
          <p:cxnSp>
            <p:nvCxnSpPr>
              <p:cNvPr id="161" name="Google Shape;161;p9"/>
              <p:cNvCxnSpPr/>
              <p:nvPr/>
            </p:nvCxnSpPr>
            <p:spPr>
              <a:xfrm>
                <a:off x="4623596" y="3180977"/>
                <a:ext cx="202404" cy="0"/>
              </a:xfrm>
              <a:prstGeom prst="straightConnector1">
                <a:avLst/>
              </a:prstGeom>
              <a:noFill/>
              <a:ln w="9525" cap="flat" cmpd="sng">
                <a:solidFill>
                  <a:schemeClr val="dk1"/>
                </a:solidFill>
                <a:prstDash val="dashDot"/>
                <a:miter lim="800000"/>
                <a:headEnd type="none" w="sm" len="sm"/>
                <a:tailEnd type="none" w="sm" len="sm"/>
              </a:ln>
            </p:spPr>
          </p:cxnSp>
          <p:cxnSp>
            <p:nvCxnSpPr>
              <p:cNvPr id="162" name="Google Shape;162;p9"/>
              <p:cNvCxnSpPr/>
              <p:nvPr/>
            </p:nvCxnSpPr>
            <p:spPr>
              <a:xfrm>
                <a:off x="4623596" y="3218517"/>
                <a:ext cx="437447" cy="0"/>
              </a:xfrm>
              <a:prstGeom prst="straightConnector1">
                <a:avLst/>
              </a:prstGeom>
              <a:noFill/>
              <a:ln w="9525" cap="flat" cmpd="sng">
                <a:solidFill>
                  <a:schemeClr val="dk1"/>
                </a:solidFill>
                <a:prstDash val="dashDot"/>
                <a:miter lim="800000"/>
                <a:headEnd type="none" w="sm" len="sm"/>
                <a:tailEnd type="none" w="sm" len="sm"/>
              </a:ln>
            </p:spPr>
          </p:cxnSp>
          <p:cxnSp>
            <p:nvCxnSpPr>
              <p:cNvPr id="163" name="Google Shape;163;p9"/>
              <p:cNvCxnSpPr/>
              <p:nvPr/>
            </p:nvCxnSpPr>
            <p:spPr>
              <a:xfrm>
                <a:off x="4623596" y="3256057"/>
                <a:ext cx="387670" cy="0"/>
              </a:xfrm>
              <a:prstGeom prst="straightConnector1">
                <a:avLst/>
              </a:prstGeom>
              <a:noFill/>
              <a:ln w="9525" cap="flat" cmpd="sng">
                <a:solidFill>
                  <a:schemeClr val="dk1"/>
                </a:solidFill>
                <a:prstDash val="dashDot"/>
                <a:miter lim="800000"/>
                <a:headEnd type="none" w="sm" len="sm"/>
                <a:tailEnd type="none" w="sm" len="sm"/>
              </a:ln>
            </p:spPr>
          </p:cxnSp>
          <p:cxnSp>
            <p:nvCxnSpPr>
              <p:cNvPr id="164" name="Google Shape;164;p9"/>
              <p:cNvCxnSpPr/>
              <p:nvPr/>
            </p:nvCxnSpPr>
            <p:spPr>
              <a:xfrm>
                <a:off x="4623596" y="3293597"/>
                <a:ext cx="351324" cy="0"/>
              </a:xfrm>
              <a:prstGeom prst="straightConnector1">
                <a:avLst/>
              </a:prstGeom>
              <a:noFill/>
              <a:ln w="9525" cap="flat" cmpd="sng">
                <a:solidFill>
                  <a:schemeClr val="dk1"/>
                </a:solidFill>
                <a:prstDash val="dashDot"/>
                <a:miter lim="800000"/>
                <a:headEnd type="none" w="sm" len="sm"/>
                <a:tailEnd type="none" w="sm" len="sm"/>
              </a:ln>
            </p:spPr>
          </p:cxnSp>
          <p:cxnSp>
            <p:nvCxnSpPr>
              <p:cNvPr id="165" name="Google Shape;165;p9"/>
              <p:cNvCxnSpPr/>
              <p:nvPr/>
            </p:nvCxnSpPr>
            <p:spPr>
              <a:xfrm>
                <a:off x="4623596" y="3331137"/>
                <a:ext cx="360053" cy="0"/>
              </a:xfrm>
              <a:prstGeom prst="straightConnector1">
                <a:avLst/>
              </a:prstGeom>
              <a:noFill/>
              <a:ln w="9525" cap="flat" cmpd="sng">
                <a:solidFill>
                  <a:schemeClr val="dk1"/>
                </a:solidFill>
                <a:prstDash val="dashDot"/>
                <a:miter lim="800000"/>
                <a:headEnd type="none" w="sm" len="sm"/>
                <a:tailEnd type="none" w="sm" len="sm"/>
              </a:ln>
            </p:spPr>
          </p:cxnSp>
          <p:cxnSp>
            <p:nvCxnSpPr>
              <p:cNvPr id="166" name="Google Shape;166;p9"/>
              <p:cNvCxnSpPr/>
              <p:nvPr/>
            </p:nvCxnSpPr>
            <p:spPr>
              <a:xfrm>
                <a:off x="4623596" y="3368672"/>
                <a:ext cx="202404" cy="0"/>
              </a:xfrm>
              <a:prstGeom prst="straightConnector1">
                <a:avLst/>
              </a:prstGeom>
              <a:noFill/>
              <a:ln w="9525" cap="flat" cmpd="sng">
                <a:solidFill>
                  <a:schemeClr val="dk1"/>
                </a:solidFill>
                <a:prstDash val="dashDot"/>
                <a:miter lim="800000"/>
                <a:headEnd type="none" w="sm" len="sm"/>
                <a:tailEnd type="none" w="sm" len="sm"/>
              </a:ln>
            </p:spPr>
          </p:cxnSp>
        </p:grpSp>
        <p:grpSp>
          <p:nvGrpSpPr>
            <p:cNvPr id="167" name="Google Shape;167;p9"/>
            <p:cNvGrpSpPr/>
            <p:nvPr/>
          </p:nvGrpSpPr>
          <p:grpSpPr>
            <a:xfrm>
              <a:off x="4648320" y="1373605"/>
              <a:ext cx="688205" cy="785495"/>
              <a:chOff x="6920759" y="3945948"/>
              <a:chExt cx="1222151" cy="1409369"/>
            </a:xfrm>
          </p:grpSpPr>
          <p:sp>
            <p:nvSpPr>
              <p:cNvPr id="168" name="Google Shape;168;p9"/>
              <p:cNvSpPr/>
              <p:nvPr/>
            </p:nvSpPr>
            <p:spPr>
              <a:xfrm>
                <a:off x="6920759" y="3945948"/>
                <a:ext cx="1222151" cy="1409369"/>
              </a:xfrm>
              <a:prstGeom prst="foldedCorner">
                <a:avLst>
                  <a:gd name="adj" fmla="val 16667"/>
                </a:avLst>
              </a:prstGeom>
              <a:solidFill>
                <a:schemeClr val="lt1"/>
              </a:solidFill>
              <a:ln w="9525" cap="flat" cmpd="sng">
                <a:solidFill>
                  <a:srgbClr val="7F7F7F"/>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1">
                  <a:solidFill>
                    <a:schemeClr val="dk1"/>
                  </a:solidFill>
                  <a:latin typeface="Calibri"/>
                  <a:ea typeface="Calibri"/>
                  <a:cs typeface="Calibri"/>
                  <a:sym typeface="Calibri"/>
                </a:endParaRPr>
              </a:p>
            </p:txBody>
          </p:sp>
          <p:cxnSp>
            <p:nvCxnSpPr>
              <p:cNvPr id="169" name="Google Shape;169;p9"/>
              <p:cNvCxnSpPr/>
              <p:nvPr/>
            </p:nvCxnSpPr>
            <p:spPr>
              <a:xfrm>
                <a:off x="6988926" y="40431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70" name="Google Shape;170;p9"/>
              <p:cNvCxnSpPr/>
              <p:nvPr/>
            </p:nvCxnSpPr>
            <p:spPr>
              <a:xfrm>
                <a:off x="6988926" y="41955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71" name="Google Shape;171;p9"/>
              <p:cNvCxnSpPr/>
              <p:nvPr/>
            </p:nvCxnSpPr>
            <p:spPr>
              <a:xfrm>
                <a:off x="6988926" y="43479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72" name="Google Shape;172;p9"/>
              <p:cNvCxnSpPr/>
              <p:nvPr/>
            </p:nvCxnSpPr>
            <p:spPr>
              <a:xfrm>
                <a:off x="6988926" y="45003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73" name="Google Shape;173;p9"/>
              <p:cNvCxnSpPr/>
              <p:nvPr/>
            </p:nvCxnSpPr>
            <p:spPr>
              <a:xfrm>
                <a:off x="6988926" y="46527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74" name="Google Shape;174;p9"/>
              <p:cNvCxnSpPr/>
              <p:nvPr/>
            </p:nvCxnSpPr>
            <p:spPr>
              <a:xfrm>
                <a:off x="6988926" y="48813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75" name="Google Shape;175;p9"/>
              <p:cNvCxnSpPr/>
              <p:nvPr/>
            </p:nvCxnSpPr>
            <p:spPr>
              <a:xfrm>
                <a:off x="6988926" y="50337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76" name="Google Shape;176;p9"/>
              <p:cNvCxnSpPr/>
              <p:nvPr/>
            </p:nvCxnSpPr>
            <p:spPr>
              <a:xfrm>
                <a:off x="6988926" y="41193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77" name="Google Shape;177;p9"/>
              <p:cNvCxnSpPr/>
              <p:nvPr/>
            </p:nvCxnSpPr>
            <p:spPr>
              <a:xfrm>
                <a:off x="6988926" y="42717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78" name="Google Shape;178;p9"/>
              <p:cNvCxnSpPr/>
              <p:nvPr/>
            </p:nvCxnSpPr>
            <p:spPr>
              <a:xfrm>
                <a:off x="6988926" y="44241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79" name="Google Shape;179;p9"/>
              <p:cNvCxnSpPr/>
              <p:nvPr/>
            </p:nvCxnSpPr>
            <p:spPr>
              <a:xfrm>
                <a:off x="6988926" y="45765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80" name="Google Shape;180;p9"/>
              <p:cNvCxnSpPr/>
              <p:nvPr/>
            </p:nvCxnSpPr>
            <p:spPr>
              <a:xfrm>
                <a:off x="6988926" y="47289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81" name="Google Shape;181;p9"/>
              <p:cNvCxnSpPr/>
              <p:nvPr/>
            </p:nvCxnSpPr>
            <p:spPr>
              <a:xfrm>
                <a:off x="6988926" y="48051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82" name="Google Shape;182;p9"/>
              <p:cNvCxnSpPr/>
              <p:nvPr/>
            </p:nvCxnSpPr>
            <p:spPr>
              <a:xfrm>
                <a:off x="6988926" y="49575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183" name="Google Shape;183;p9"/>
              <p:cNvCxnSpPr/>
              <p:nvPr/>
            </p:nvCxnSpPr>
            <p:spPr>
              <a:xfrm>
                <a:off x="6988926" y="5109990"/>
                <a:ext cx="1089361" cy="0"/>
              </a:xfrm>
              <a:prstGeom prst="straightConnector1">
                <a:avLst/>
              </a:prstGeom>
              <a:noFill/>
              <a:ln w="9525" cap="flat" cmpd="sng">
                <a:solidFill>
                  <a:srgbClr val="7F7F7F"/>
                </a:solidFill>
                <a:prstDash val="lgDash"/>
                <a:miter lim="800000"/>
                <a:headEnd type="none" w="sm" len="sm"/>
                <a:tailEnd type="none" w="sm" len="sm"/>
              </a:ln>
            </p:spPr>
          </p:cxnSp>
        </p:grpSp>
        <p:pic>
          <p:nvPicPr>
            <p:cNvPr id="184" name="Google Shape;184;p9"/>
            <p:cNvPicPr preferRelativeResize="0"/>
            <p:nvPr/>
          </p:nvPicPr>
          <p:blipFill rotWithShape="1">
            <a:blip r:embed="rId5">
              <a:alphaModFix/>
            </a:blip>
            <a:srcRect/>
            <a:stretch/>
          </p:blipFill>
          <p:spPr>
            <a:xfrm>
              <a:off x="3991776" y="1848082"/>
              <a:ext cx="276186" cy="276186"/>
            </a:xfrm>
            <a:prstGeom prst="rect">
              <a:avLst/>
            </a:prstGeom>
            <a:noFill/>
            <a:ln>
              <a:noFill/>
            </a:ln>
          </p:spPr>
        </p:pic>
        <p:pic>
          <p:nvPicPr>
            <p:cNvPr id="185" name="Google Shape;185;p9"/>
            <p:cNvPicPr preferRelativeResize="0"/>
            <p:nvPr/>
          </p:nvPicPr>
          <p:blipFill rotWithShape="1">
            <a:blip r:embed="rId5">
              <a:alphaModFix/>
            </a:blip>
            <a:srcRect/>
            <a:stretch/>
          </p:blipFill>
          <p:spPr>
            <a:xfrm>
              <a:off x="4683550" y="1865015"/>
              <a:ext cx="276186" cy="276186"/>
            </a:xfrm>
            <a:prstGeom prst="rect">
              <a:avLst/>
            </a:prstGeom>
            <a:noFill/>
            <a:ln>
              <a:noFill/>
            </a:ln>
          </p:spPr>
        </p:pic>
      </p:grpSp>
      <p:grpSp>
        <p:nvGrpSpPr>
          <p:cNvPr id="10" name="Group 9">
            <a:extLst>
              <a:ext uri="{FF2B5EF4-FFF2-40B4-BE49-F238E27FC236}">
                <a16:creationId xmlns:a16="http://schemas.microsoft.com/office/drawing/2014/main" id="{F5302EE4-9A10-ECE8-27DD-28ED6956516F}"/>
              </a:ext>
            </a:extLst>
          </p:cNvPr>
          <p:cNvGrpSpPr/>
          <p:nvPr/>
        </p:nvGrpSpPr>
        <p:grpSpPr>
          <a:xfrm>
            <a:off x="5216127" y="1523551"/>
            <a:ext cx="1370523" cy="785495"/>
            <a:chOff x="5485635" y="1384746"/>
            <a:chExt cx="1370523" cy="785495"/>
          </a:xfrm>
        </p:grpSpPr>
        <p:grpSp>
          <p:nvGrpSpPr>
            <p:cNvPr id="186" name="Google Shape;186;p9"/>
            <p:cNvGrpSpPr/>
            <p:nvPr/>
          </p:nvGrpSpPr>
          <p:grpSpPr>
            <a:xfrm>
              <a:off x="5485635" y="1407243"/>
              <a:ext cx="559254" cy="745069"/>
              <a:chOff x="4582321" y="2674402"/>
              <a:chExt cx="559254" cy="745069"/>
            </a:xfrm>
          </p:grpSpPr>
          <p:sp>
            <p:nvSpPr>
              <p:cNvPr id="187" name="Google Shape;187;p9"/>
              <p:cNvSpPr/>
              <p:nvPr/>
            </p:nvSpPr>
            <p:spPr>
              <a:xfrm>
                <a:off x="4582321" y="2674402"/>
                <a:ext cx="559254" cy="745069"/>
              </a:xfrm>
              <a:prstGeom prst="foldedCorner">
                <a:avLst>
                  <a:gd name="adj" fmla="val 16667"/>
                </a:avLst>
              </a:prstGeom>
              <a:solidFill>
                <a:schemeClr val="lt1"/>
              </a:solidFill>
              <a:ln w="9525" cap="flat" cmpd="sng">
                <a:solidFill>
                  <a:schemeClr val="dk1"/>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cxnSp>
            <p:nvCxnSpPr>
              <p:cNvPr id="188" name="Google Shape;188;p9"/>
              <p:cNvCxnSpPr/>
              <p:nvPr/>
            </p:nvCxnSpPr>
            <p:spPr>
              <a:xfrm>
                <a:off x="4622240" y="2730497"/>
                <a:ext cx="202404" cy="0"/>
              </a:xfrm>
              <a:prstGeom prst="straightConnector1">
                <a:avLst/>
              </a:prstGeom>
              <a:noFill/>
              <a:ln w="9525" cap="flat" cmpd="sng">
                <a:solidFill>
                  <a:schemeClr val="dk1"/>
                </a:solidFill>
                <a:prstDash val="dashDot"/>
                <a:miter lim="800000"/>
                <a:headEnd type="none" w="sm" len="sm"/>
                <a:tailEnd type="none" w="sm" len="sm"/>
              </a:ln>
            </p:spPr>
          </p:cxnSp>
          <p:cxnSp>
            <p:nvCxnSpPr>
              <p:cNvPr id="189" name="Google Shape;189;p9"/>
              <p:cNvCxnSpPr/>
              <p:nvPr/>
            </p:nvCxnSpPr>
            <p:spPr>
              <a:xfrm>
                <a:off x="4622240" y="2768037"/>
                <a:ext cx="429741" cy="0"/>
              </a:xfrm>
              <a:prstGeom prst="straightConnector1">
                <a:avLst/>
              </a:prstGeom>
              <a:noFill/>
              <a:ln w="9525" cap="flat" cmpd="sng">
                <a:solidFill>
                  <a:schemeClr val="dk1"/>
                </a:solidFill>
                <a:prstDash val="dashDot"/>
                <a:miter lim="800000"/>
                <a:headEnd type="none" w="sm" len="sm"/>
                <a:tailEnd type="none" w="sm" len="sm"/>
              </a:ln>
            </p:spPr>
          </p:cxnSp>
          <p:cxnSp>
            <p:nvCxnSpPr>
              <p:cNvPr id="190" name="Google Shape;190;p9"/>
              <p:cNvCxnSpPr/>
              <p:nvPr/>
            </p:nvCxnSpPr>
            <p:spPr>
              <a:xfrm>
                <a:off x="4622240" y="2805577"/>
                <a:ext cx="413866" cy="0"/>
              </a:xfrm>
              <a:prstGeom prst="straightConnector1">
                <a:avLst/>
              </a:prstGeom>
              <a:noFill/>
              <a:ln w="9525" cap="flat" cmpd="sng">
                <a:solidFill>
                  <a:schemeClr val="dk1"/>
                </a:solidFill>
                <a:prstDash val="dashDot"/>
                <a:miter lim="800000"/>
                <a:headEnd type="none" w="sm" len="sm"/>
                <a:tailEnd type="none" w="sm" len="sm"/>
              </a:ln>
            </p:spPr>
          </p:cxnSp>
          <p:cxnSp>
            <p:nvCxnSpPr>
              <p:cNvPr id="191" name="Google Shape;191;p9"/>
              <p:cNvCxnSpPr/>
              <p:nvPr/>
            </p:nvCxnSpPr>
            <p:spPr>
              <a:xfrm>
                <a:off x="4622240" y="2843117"/>
                <a:ext cx="441645" cy="0"/>
              </a:xfrm>
              <a:prstGeom prst="straightConnector1">
                <a:avLst/>
              </a:prstGeom>
              <a:noFill/>
              <a:ln w="9525" cap="flat" cmpd="sng">
                <a:solidFill>
                  <a:schemeClr val="dk1"/>
                </a:solidFill>
                <a:prstDash val="dashDot"/>
                <a:miter lim="800000"/>
                <a:headEnd type="none" w="sm" len="sm"/>
                <a:tailEnd type="none" w="sm" len="sm"/>
              </a:ln>
            </p:spPr>
          </p:cxnSp>
          <p:cxnSp>
            <p:nvCxnSpPr>
              <p:cNvPr id="192" name="Google Shape;192;p9"/>
              <p:cNvCxnSpPr/>
              <p:nvPr/>
            </p:nvCxnSpPr>
            <p:spPr>
              <a:xfrm>
                <a:off x="4622240" y="2880657"/>
                <a:ext cx="417041" cy="0"/>
              </a:xfrm>
              <a:prstGeom prst="straightConnector1">
                <a:avLst/>
              </a:prstGeom>
              <a:noFill/>
              <a:ln w="9525" cap="flat" cmpd="sng">
                <a:solidFill>
                  <a:schemeClr val="dk1"/>
                </a:solidFill>
                <a:prstDash val="dashDot"/>
                <a:miter lim="800000"/>
                <a:headEnd type="none" w="sm" len="sm"/>
                <a:tailEnd type="none" w="sm" len="sm"/>
              </a:ln>
            </p:spPr>
          </p:cxnSp>
          <p:cxnSp>
            <p:nvCxnSpPr>
              <p:cNvPr id="193" name="Google Shape;193;p9"/>
              <p:cNvCxnSpPr/>
              <p:nvPr/>
            </p:nvCxnSpPr>
            <p:spPr>
              <a:xfrm>
                <a:off x="4622240" y="2918197"/>
                <a:ext cx="370439" cy="0"/>
              </a:xfrm>
              <a:prstGeom prst="straightConnector1">
                <a:avLst/>
              </a:prstGeom>
              <a:noFill/>
              <a:ln w="9525" cap="flat" cmpd="sng">
                <a:solidFill>
                  <a:schemeClr val="dk1"/>
                </a:solidFill>
                <a:prstDash val="dashDot"/>
                <a:miter lim="800000"/>
                <a:headEnd type="none" w="sm" len="sm"/>
                <a:tailEnd type="none" w="sm" len="sm"/>
              </a:ln>
            </p:spPr>
          </p:cxnSp>
          <p:cxnSp>
            <p:nvCxnSpPr>
              <p:cNvPr id="194" name="Google Shape;194;p9"/>
              <p:cNvCxnSpPr/>
              <p:nvPr/>
            </p:nvCxnSpPr>
            <p:spPr>
              <a:xfrm>
                <a:off x="4622240" y="2955737"/>
                <a:ext cx="305518" cy="0"/>
              </a:xfrm>
              <a:prstGeom prst="straightConnector1">
                <a:avLst/>
              </a:prstGeom>
              <a:noFill/>
              <a:ln w="9525" cap="flat" cmpd="sng">
                <a:solidFill>
                  <a:schemeClr val="dk1"/>
                </a:solidFill>
                <a:prstDash val="dashDot"/>
                <a:miter lim="800000"/>
                <a:headEnd type="none" w="sm" len="sm"/>
                <a:tailEnd type="none" w="sm" len="sm"/>
              </a:ln>
            </p:spPr>
          </p:cxnSp>
          <p:cxnSp>
            <p:nvCxnSpPr>
              <p:cNvPr id="195" name="Google Shape;195;p9"/>
              <p:cNvCxnSpPr/>
              <p:nvPr/>
            </p:nvCxnSpPr>
            <p:spPr>
              <a:xfrm>
                <a:off x="4616288" y="2993277"/>
                <a:ext cx="202404" cy="0"/>
              </a:xfrm>
              <a:prstGeom prst="straightConnector1">
                <a:avLst/>
              </a:prstGeom>
              <a:noFill/>
              <a:ln w="9525" cap="flat" cmpd="sng">
                <a:solidFill>
                  <a:schemeClr val="dk1"/>
                </a:solidFill>
                <a:prstDash val="dashDot"/>
                <a:miter lim="800000"/>
                <a:headEnd type="none" w="sm" len="sm"/>
                <a:tailEnd type="none" w="sm" len="sm"/>
              </a:ln>
            </p:spPr>
          </p:cxnSp>
          <p:cxnSp>
            <p:nvCxnSpPr>
              <p:cNvPr id="196" name="Google Shape;196;p9"/>
              <p:cNvCxnSpPr/>
              <p:nvPr/>
            </p:nvCxnSpPr>
            <p:spPr>
              <a:xfrm>
                <a:off x="4623596" y="3030817"/>
                <a:ext cx="395839" cy="0"/>
              </a:xfrm>
              <a:prstGeom prst="straightConnector1">
                <a:avLst/>
              </a:prstGeom>
              <a:noFill/>
              <a:ln w="9525" cap="flat" cmpd="sng">
                <a:solidFill>
                  <a:schemeClr val="dk1"/>
                </a:solidFill>
                <a:prstDash val="dashDot"/>
                <a:miter lim="800000"/>
                <a:headEnd type="none" w="sm" len="sm"/>
                <a:tailEnd type="none" w="sm" len="sm"/>
              </a:ln>
            </p:spPr>
          </p:cxnSp>
          <p:cxnSp>
            <p:nvCxnSpPr>
              <p:cNvPr id="197" name="Google Shape;197;p9"/>
              <p:cNvCxnSpPr/>
              <p:nvPr/>
            </p:nvCxnSpPr>
            <p:spPr>
              <a:xfrm>
                <a:off x="4623596" y="3068357"/>
                <a:ext cx="387670" cy="0"/>
              </a:xfrm>
              <a:prstGeom prst="straightConnector1">
                <a:avLst/>
              </a:prstGeom>
              <a:noFill/>
              <a:ln w="9525" cap="flat" cmpd="sng">
                <a:solidFill>
                  <a:schemeClr val="dk1"/>
                </a:solidFill>
                <a:prstDash val="dashDot"/>
                <a:miter lim="800000"/>
                <a:headEnd type="none" w="sm" len="sm"/>
                <a:tailEnd type="none" w="sm" len="sm"/>
              </a:ln>
            </p:spPr>
          </p:cxnSp>
          <p:cxnSp>
            <p:nvCxnSpPr>
              <p:cNvPr id="198" name="Google Shape;198;p9"/>
              <p:cNvCxnSpPr/>
              <p:nvPr/>
            </p:nvCxnSpPr>
            <p:spPr>
              <a:xfrm>
                <a:off x="4623596" y="3105897"/>
                <a:ext cx="361247" cy="0"/>
              </a:xfrm>
              <a:prstGeom prst="straightConnector1">
                <a:avLst/>
              </a:prstGeom>
              <a:noFill/>
              <a:ln w="9525" cap="flat" cmpd="sng">
                <a:solidFill>
                  <a:schemeClr val="dk1"/>
                </a:solidFill>
                <a:prstDash val="dashDot"/>
                <a:miter lim="800000"/>
                <a:headEnd type="none" w="sm" len="sm"/>
                <a:tailEnd type="none" w="sm" len="sm"/>
              </a:ln>
            </p:spPr>
          </p:cxnSp>
          <p:cxnSp>
            <p:nvCxnSpPr>
              <p:cNvPr id="199" name="Google Shape;199;p9"/>
              <p:cNvCxnSpPr/>
              <p:nvPr/>
            </p:nvCxnSpPr>
            <p:spPr>
              <a:xfrm>
                <a:off x="4623596" y="3143437"/>
                <a:ext cx="288222" cy="0"/>
              </a:xfrm>
              <a:prstGeom prst="straightConnector1">
                <a:avLst/>
              </a:prstGeom>
              <a:noFill/>
              <a:ln w="9525" cap="flat" cmpd="sng">
                <a:solidFill>
                  <a:schemeClr val="dk1"/>
                </a:solidFill>
                <a:prstDash val="dashDot"/>
                <a:miter lim="800000"/>
                <a:headEnd type="none" w="sm" len="sm"/>
                <a:tailEnd type="none" w="sm" len="sm"/>
              </a:ln>
            </p:spPr>
          </p:cxnSp>
          <p:cxnSp>
            <p:nvCxnSpPr>
              <p:cNvPr id="200" name="Google Shape;200;p9"/>
              <p:cNvCxnSpPr/>
              <p:nvPr/>
            </p:nvCxnSpPr>
            <p:spPr>
              <a:xfrm>
                <a:off x="4623596" y="3180977"/>
                <a:ext cx="202404" cy="0"/>
              </a:xfrm>
              <a:prstGeom prst="straightConnector1">
                <a:avLst/>
              </a:prstGeom>
              <a:noFill/>
              <a:ln w="9525" cap="flat" cmpd="sng">
                <a:solidFill>
                  <a:schemeClr val="dk1"/>
                </a:solidFill>
                <a:prstDash val="dashDot"/>
                <a:miter lim="800000"/>
                <a:headEnd type="none" w="sm" len="sm"/>
                <a:tailEnd type="none" w="sm" len="sm"/>
              </a:ln>
            </p:spPr>
          </p:cxnSp>
          <p:cxnSp>
            <p:nvCxnSpPr>
              <p:cNvPr id="201" name="Google Shape;201;p9"/>
              <p:cNvCxnSpPr/>
              <p:nvPr/>
            </p:nvCxnSpPr>
            <p:spPr>
              <a:xfrm>
                <a:off x="4623596" y="3218517"/>
                <a:ext cx="437447" cy="0"/>
              </a:xfrm>
              <a:prstGeom prst="straightConnector1">
                <a:avLst/>
              </a:prstGeom>
              <a:noFill/>
              <a:ln w="9525" cap="flat" cmpd="sng">
                <a:solidFill>
                  <a:schemeClr val="dk1"/>
                </a:solidFill>
                <a:prstDash val="dashDot"/>
                <a:miter lim="800000"/>
                <a:headEnd type="none" w="sm" len="sm"/>
                <a:tailEnd type="none" w="sm" len="sm"/>
              </a:ln>
            </p:spPr>
          </p:cxnSp>
          <p:cxnSp>
            <p:nvCxnSpPr>
              <p:cNvPr id="202" name="Google Shape;202;p9"/>
              <p:cNvCxnSpPr/>
              <p:nvPr/>
            </p:nvCxnSpPr>
            <p:spPr>
              <a:xfrm>
                <a:off x="4623596" y="3256057"/>
                <a:ext cx="387670" cy="0"/>
              </a:xfrm>
              <a:prstGeom prst="straightConnector1">
                <a:avLst/>
              </a:prstGeom>
              <a:noFill/>
              <a:ln w="9525" cap="flat" cmpd="sng">
                <a:solidFill>
                  <a:schemeClr val="dk1"/>
                </a:solidFill>
                <a:prstDash val="dashDot"/>
                <a:miter lim="800000"/>
                <a:headEnd type="none" w="sm" len="sm"/>
                <a:tailEnd type="none" w="sm" len="sm"/>
              </a:ln>
            </p:spPr>
          </p:cxnSp>
          <p:cxnSp>
            <p:nvCxnSpPr>
              <p:cNvPr id="203" name="Google Shape;203;p9"/>
              <p:cNvCxnSpPr/>
              <p:nvPr/>
            </p:nvCxnSpPr>
            <p:spPr>
              <a:xfrm>
                <a:off x="4623596" y="3293597"/>
                <a:ext cx="351324" cy="0"/>
              </a:xfrm>
              <a:prstGeom prst="straightConnector1">
                <a:avLst/>
              </a:prstGeom>
              <a:noFill/>
              <a:ln w="9525" cap="flat" cmpd="sng">
                <a:solidFill>
                  <a:schemeClr val="dk1"/>
                </a:solidFill>
                <a:prstDash val="dashDot"/>
                <a:miter lim="800000"/>
                <a:headEnd type="none" w="sm" len="sm"/>
                <a:tailEnd type="none" w="sm" len="sm"/>
              </a:ln>
            </p:spPr>
          </p:cxnSp>
          <p:cxnSp>
            <p:nvCxnSpPr>
              <p:cNvPr id="204" name="Google Shape;204;p9"/>
              <p:cNvCxnSpPr/>
              <p:nvPr/>
            </p:nvCxnSpPr>
            <p:spPr>
              <a:xfrm>
                <a:off x="4623596" y="3331137"/>
                <a:ext cx="360053" cy="0"/>
              </a:xfrm>
              <a:prstGeom prst="straightConnector1">
                <a:avLst/>
              </a:prstGeom>
              <a:noFill/>
              <a:ln w="9525" cap="flat" cmpd="sng">
                <a:solidFill>
                  <a:schemeClr val="dk1"/>
                </a:solidFill>
                <a:prstDash val="dashDot"/>
                <a:miter lim="800000"/>
                <a:headEnd type="none" w="sm" len="sm"/>
                <a:tailEnd type="none" w="sm" len="sm"/>
              </a:ln>
            </p:spPr>
          </p:cxnSp>
          <p:cxnSp>
            <p:nvCxnSpPr>
              <p:cNvPr id="205" name="Google Shape;205;p9"/>
              <p:cNvCxnSpPr/>
              <p:nvPr/>
            </p:nvCxnSpPr>
            <p:spPr>
              <a:xfrm>
                <a:off x="4623596" y="3368672"/>
                <a:ext cx="202404" cy="0"/>
              </a:xfrm>
              <a:prstGeom prst="straightConnector1">
                <a:avLst/>
              </a:prstGeom>
              <a:noFill/>
              <a:ln w="9525" cap="flat" cmpd="sng">
                <a:solidFill>
                  <a:schemeClr val="dk1"/>
                </a:solidFill>
                <a:prstDash val="dashDot"/>
                <a:miter lim="800000"/>
                <a:headEnd type="none" w="sm" len="sm"/>
                <a:tailEnd type="none" w="sm" len="sm"/>
              </a:ln>
            </p:spPr>
          </p:cxnSp>
        </p:grpSp>
        <p:grpSp>
          <p:nvGrpSpPr>
            <p:cNvPr id="206" name="Google Shape;206;p9"/>
            <p:cNvGrpSpPr/>
            <p:nvPr/>
          </p:nvGrpSpPr>
          <p:grpSpPr>
            <a:xfrm>
              <a:off x="6167953" y="1384746"/>
              <a:ext cx="688205" cy="785495"/>
              <a:chOff x="6920759" y="3945948"/>
              <a:chExt cx="1222151" cy="1409369"/>
            </a:xfrm>
          </p:grpSpPr>
          <p:sp>
            <p:nvSpPr>
              <p:cNvPr id="207" name="Google Shape;207;p9"/>
              <p:cNvSpPr/>
              <p:nvPr/>
            </p:nvSpPr>
            <p:spPr>
              <a:xfrm>
                <a:off x="6920759" y="3945948"/>
                <a:ext cx="1222151" cy="1409369"/>
              </a:xfrm>
              <a:prstGeom prst="foldedCorner">
                <a:avLst>
                  <a:gd name="adj" fmla="val 16667"/>
                </a:avLst>
              </a:prstGeom>
              <a:solidFill>
                <a:schemeClr val="lt1"/>
              </a:solidFill>
              <a:ln w="9525" cap="flat" cmpd="sng">
                <a:solidFill>
                  <a:srgbClr val="7F7F7F"/>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1">
                  <a:solidFill>
                    <a:schemeClr val="dk1"/>
                  </a:solidFill>
                  <a:latin typeface="Calibri"/>
                  <a:ea typeface="Calibri"/>
                  <a:cs typeface="Calibri"/>
                  <a:sym typeface="Calibri"/>
                </a:endParaRPr>
              </a:p>
            </p:txBody>
          </p:sp>
          <p:cxnSp>
            <p:nvCxnSpPr>
              <p:cNvPr id="208" name="Google Shape;208;p9"/>
              <p:cNvCxnSpPr/>
              <p:nvPr/>
            </p:nvCxnSpPr>
            <p:spPr>
              <a:xfrm>
                <a:off x="6988926" y="40431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209" name="Google Shape;209;p9"/>
              <p:cNvCxnSpPr/>
              <p:nvPr/>
            </p:nvCxnSpPr>
            <p:spPr>
              <a:xfrm>
                <a:off x="6988926" y="41955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210" name="Google Shape;210;p9"/>
              <p:cNvCxnSpPr/>
              <p:nvPr/>
            </p:nvCxnSpPr>
            <p:spPr>
              <a:xfrm>
                <a:off x="6988926" y="43479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211" name="Google Shape;211;p9"/>
              <p:cNvCxnSpPr/>
              <p:nvPr/>
            </p:nvCxnSpPr>
            <p:spPr>
              <a:xfrm>
                <a:off x="6988926" y="45003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212" name="Google Shape;212;p9"/>
              <p:cNvCxnSpPr/>
              <p:nvPr/>
            </p:nvCxnSpPr>
            <p:spPr>
              <a:xfrm>
                <a:off x="6988926" y="46527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213" name="Google Shape;213;p9"/>
              <p:cNvCxnSpPr/>
              <p:nvPr/>
            </p:nvCxnSpPr>
            <p:spPr>
              <a:xfrm>
                <a:off x="6988926" y="48813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214" name="Google Shape;214;p9"/>
              <p:cNvCxnSpPr/>
              <p:nvPr/>
            </p:nvCxnSpPr>
            <p:spPr>
              <a:xfrm>
                <a:off x="6988926" y="50337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215" name="Google Shape;215;p9"/>
              <p:cNvCxnSpPr/>
              <p:nvPr/>
            </p:nvCxnSpPr>
            <p:spPr>
              <a:xfrm>
                <a:off x="6988926" y="41193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216" name="Google Shape;216;p9"/>
              <p:cNvCxnSpPr/>
              <p:nvPr/>
            </p:nvCxnSpPr>
            <p:spPr>
              <a:xfrm>
                <a:off x="6988926" y="42717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217" name="Google Shape;217;p9"/>
              <p:cNvCxnSpPr/>
              <p:nvPr/>
            </p:nvCxnSpPr>
            <p:spPr>
              <a:xfrm>
                <a:off x="6988926" y="44241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218" name="Google Shape;218;p9"/>
              <p:cNvCxnSpPr/>
              <p:nvPr/>
            </p:nvCxnSpPr>
            <p:spPr>
              <a:xfrm>
                <a:off x="6988926" y="45765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219" name="Google Shape;219;p9"/>
              <p:cNvCxnSpPr/>
              <p:nvPr/>
            </p:nvCxnSpPr>
            <p:spPr>
              <a:xfrm>
                <a:off x="6988926" y="47289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220" name="Google Shape;220;p9"/>
              <p:cNvCxnSpPr/>
              <p:nvPr/>
            </p:nvCxnSpPr>
            <p:spPr>
              <a:xfrm>
                <a:off x="6988926" y="48051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221" name="Google Shape;221;p9"/>
              <p:cNvCxnSpPr/>
              <p:nvPr/>
            </p:nvCxnSpPr>
            <p:spPr>
              <a:xfrm>
                <a:off x="6988926" y="4957590"/>
                <a:ext cx="1089361" cy="0"/>
              </a:xfrm>
              <a:prstGeom prst="straightConnector1">
                <a:avLst/>
              </a:prstGeom>
              <a:noFill/>
              <a:ln w="9525" cap="flat" cmpd="sng">
                <a:solidFill>
                  <a:srgbClr val="7F7F7F"/>
                </a:solidFill>
                <a:prstDash val="lgDash"/>
                <a:miter lim="800000"/>
                <a:headEnd type="none" w="sm" len="sm"/>
                <a:tailEnd type="none" w="sm" len="sm"/>
              </a:ln>
            </p:spPr>
          </p:cxnSp>
          <p:cxnSp>
            <p:nvCxnSpPr>
              <p:cNvPr id="222" name="Google Shape;222;p9"/>
              <p:cNvCxnSpPr/>
              <p:nvPr/>
            </p:nvCxnSpPr>
            <p:spPr>
              <a:xfrm>
                <a:off x="6988926" y="5109990"/>
                <a:ext cx="1089361" cy="0"/>
              </a:xfrm>
              <a:prstGeom prst="straightConnector1">
                <a:avLst/>
              </a:prstGeom>
              <a:noFill/>
              <a:ln w="9525" cap="flat" cmpd="sng">
                <a:solidFill>
                  <a:srgbClr val="7F7F7F"/>
                </a:solidFill>
                <a:prstDash val="lgDash"/>
                <a:miter lim="800000"/>
                <a:headEnd type="none" w="sm" len="sm"/>
                <a:tailEnd type="none" w="sm" len="sm"/>
              </a:ln>
            </p:spPr>
          </p:cxnSp>
        </p:grpSp>
      </p:grpSp>
      <p:sp>
        <p:nvSpPr>
          <p:cNvPr id="2" name="Google Shape;36;p1">
            <a:extLst>
              <a:ext uri="{FF2B5EF4-FFF2-40B4-BE49-F238E27FC236}">
                <a16:creationId xmlns:a16="http://schemas.microsoft.com/office/drawing/2014/main" id="{EA3746E8-5BC7-B376-5AE1-7B17E3C484F9}"/>
              </a:ext>
            </a:extLst>
          </p:cNvPr>
          <p:cNvSpPr/>
          <p:nvPr/>
        </p:nvSpPr>
        <p:spPr>
          <a:xfrm>
            <a:off x="8468050" y="895767"/>
            <a:ext cx="3723950" cy="23698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chemeClr val="dk1"/>
                </a:solidFill>
                <a:latin typeface="Century Gothic"/>
                <a:ea typeface="Century Gothic"/>
                <a:cs typeface="Century Gothic"/>
                <a:sym typeface="Century Gothic"/>
              </a:rPr>
              <a:t>Why more ORCID works than DataCite Commons?</a:t>
            </a:r>
          </a:p>
          <a:p>
            <a:pPr marL="0" marR="0" lvl="0" indent="0" algn="l" rtl="0">
              <a:spcBef>
                <a:spcPts val="0"/>
              </a:spcBef>
              <a:spcAft>
                <a:spcPts val="0"/>
              </a:spcAft>
              <a:buNone/>
            </a:pPr>
            <a:endParaRPr lang="en-US" sz="800">
              <a:solidFill>
                <a:schemeClr val="dk1"/>
              </a:solidFill>
              <a:latin typeface="Century Gothic"/>
              <a:sym typeface="Century Gothic"/>
            </a:endParaRPr>
          </a:p>
          <a:p>
            <a:r>
              <a:rPr lang="en-US" sz="2800">
                <a:solidFill>
                  <a:schemeClr val="dk1"/>
                </a:solidFill>
                <a:latin typeface="Century Gothic"/>
                <a:sym typeface="Century Gothic"/>
              </a:rPr>
              <a:t>ORCIDs in metadata?</a:t>
            </a:r>
            <a:endParaRPr lang="en-US"/>
          </a:p>
        </p:txBody>
      </p:sp>
      <p:grpSp>
        <p:nvGrpSpPr>
          <p:cNvPr id="7" name="Group 6">
            <a:extLst>
              <a:ext uri="{FF2B5EF4-FFF2-40B4-BE49-F238E27FC236}">
                <a16:creationId xmlns:a16="http://schemas.microsoft.com/office/drawing/2014/main" id="{F112B3D6-02CE-B21D-6411-16082718D16A}"/>
              </a:ext>
            </a:extLst>
          </p:cNvPr>
          <p:cNvGrpSpPr/>
          <p:nvPr/>
        </p:nvGrpSpPr>
        <p:grpSpPr>
          <a:xfrm>
            <a:off x="1644390" y="2449276"/>
            <a:ext cx="2898733" cy="2018476"/>
            <a:chOff x="4166210" y="3305924"/>
            <a:chExt cx="1589696" cy="2018476"/>
          </a:xfrm>
          <a:solidFill>
            <a:schemeClr val="bg1">
              <a:alpha val="19830"/>
            </a:schemeClr>
          </a:solidFill>
        </p:grpSpPr>
        <p:sp>
          <p:nvSpPr>
            <p:cNvPr id="146" name="Google Shape;146;p9"/>
            <p:cNvSpPr/>
            <p:nvPr/>
          </p:nvSpPr>
          <p:spPr>
            <a:xfrm rot="5400000">
              <a:off x="3951820" y="3520314"/>
              <a:ext cx="2018476" cy="1589696"/>
            </a:xfrm>
            <a:prstGeom prst="upArrow">
              <a:avLst>
                <a:gd name="adj1" fmla="val 66877"/>
                <a:gd name="adj2" fmla="val 50000"/>
              </a:avLst>
            </a:prstGeom>
            <a:grpFill/>
            <a:ln w="12700" cap="flat" cmpd="sng">
              <a:solidFill>
                <a:srgbClr val="FF0000"/>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a:p>
          </p:txBody>
        </p:sp>
        <p:sp>
          <p:nvSpPr>
            <p:cNvPr id="6" name="TextBox 5">
              <a:extLst>
                <a:ext uri="{FF2B5EF4-FFF2-40B4-BE49-F238E27FC236}">
                  <a16:creationId xmlns:a16="http://schemas.microsoft.com/office/drawing/2014/main" id="{2132BB2E-A639-A1C0-3242-E04D944D0E79}"/>
                </a:ext>
              </a:extLst>
            </p:cNvPr>
            <p:cNvSpPr txBox="1"/>
            <p:nvPr/>
          </p:nvSpPr>
          <p:spPr>
            <a:xfrm>
              <a:off x="4167739" y="4022774"/>
              <a:ext cx="1405863" cy="584775"/>
            </a:xfrm>
            <a:prstGeom prst="rect">
              <a:avLst/>
            </a:prstGeom>
            <a:grpFill/>
            <a:ln>
              <a:noFill/>
            </a:ln>
          </p:spPr>
          <p:txBody>
            <a:bodyPr wrap="none" rtlCol="0">
              <a:spAutoFit/>
            </a:bodyPr>
            <a:lstStyle/>
            <a:p>
              <a:r>
                <a:rPr lang="en-US" sz="3200">
                  <a:latin typeface="Century Gothic" panose="020B0502020202020204" pitchFamily="34" charset="0"/>
                </a:rPr>
                <a:t>Re-Curation</a:t>
              </a:r>
            </a:p>
          </p:txBody>
        </p:sp>
      </p:grpSp>
      <p:sp>
        <p:nvSpPr>
          <p:cNvPr id="3" name="TextBox 2">
            <a:extLst>
              <a:ext uri="{FF2B5EF4-FFF2-40B4-BE49-F238E27FC236}">
                <a16:creationId xmlns:a16="http://schemas.microsoft.com/office/drawing/2014/main" id="{DE6A199B-D38A-0DFD-31B5-FC04BADB70E5}"/>
              </a:ext>
            </a:extLst>
          </p:cNvPr>
          <p:cNvSpPr txBox="1"/>
          <p:nvPr/>
        </p:nvSpPr>
        <p:spPr>
          <a:xfrm>
            <a:off x="6262254" y="3627009"/>
            <a:ext cx="1728358" cy="646331"/>
          </a:xfrm>
          <a:prstGeom prst="rect">
            <a:avLst/>
          </a:prstGeom>
          <a:noFill/>
        </p:spPr>
        <p:txBody>
          <a:bodyPr wrap="none" rtlCol="0">
            <a:spAutoFit/>
          </a:bodyPr>
          <a:lstStyle/>
          <a:p>
            <a:r>
              <a:rPr lang="en-US">
                <a:latin typeface="Century Gothic" panose="020B0502020202020204" pitchFamily="34" charset="0"/>
              </a:rPr>
              <a:t>More Works in</a:t>
            </a:r>
          </a:p>
          <a:p>
            <a:r>
              <a:rPr lang="en-US">
                <a:latin typeface="Century Gothic" panose="020B0502020202020204" pitchFamily="34" charset="0"/>
              </a:rPr>
              <a:t>Commons</a:t>
            </a:r>
          </a:p>
        </p:txBody>
      </p:sp>
      <p:sp>
        <p:nvSpPr>
          <p:cNvPr id="4" name="TextBox 3">
            <a:extLst>
              <a:ext uri="{FF2B5EF4-FFF2-40B4-BE49-F238E27FC236}">
                <a16:creationId xmlns:a16="http://schemas.microsoft.com/office/drawing/2014/main" id="{5C7C20F3-2E3D-90E9-8143-0BB452827455}"/>
              </a:ext>
            </a:extLst>
          </p:cNvPr>
          <p:cNvSpPr txBox="1"/>
          <p:nvPr/>
        </p:nvSpPr>
        <p:spPr>
          <a:xfrm>
            <a:off x="1923786" y="1539628"/>
            <a:ext cx="1476686" cy="646331"/>
          </a:xfrm>
          <a:prstGeom prst="rect">
            <a:avLst/>
          </a:prstGeom>
          <a:noFill/>
        </p:spPr>
        <p:txBody>
          <a:bodyPr wrap="none" rtlCol="0">
            <a:spAutoFit/>
          </a:bodyPr>
          <a:lstStyle/>
          <a:p>
            <a:r>
              <a:rPr lang="en-US">
                <a:latin typeface="Century Gothic" panose="020B0502020202020204" pitchFamily="34" charset="0"/>
              </a:rPr>
              <a:t>More Works</a:t>
            </a:r>
          </a:p>
          <a:p>
            <a:r>
              <a:rPr lang="en-US">
                <a:latin typeface="Century Gothic" panose="020B0502020202020204" pitchFamily="34" charset="0"/>
              </a:rPr>
              <a:t>in ORCID</a:t>
            </a:r>
          </a:p>
        </p:txBody>
      </p:sp>
      <p:sp>
        <p:nvSpPr>
          <p:cNvPr id="12" name="TextBox 11">
            <a:extLst>
              <a:ext uri="{FF2B5EF4-FFF2-40B4-BE49-F238E27FC236}">
                <a16:creationId xmlns:a16="http://schemas.microsoft.com/office/drawing/2014/main" id="{6DB64B57-707B-5BB6-C5BC-89FE22884354}"/>
              </a:ext>
            </a:extLst>
          </p:cNvPr>
          <p:cNvSpPr txBox="1"/>
          <p:nvPr/>
        </p:nvSpPr>
        <p:spPr>
          <a:xfrm>
            <a:off x="8493210" y="5618205"/>
            <a:ext cx="1540806" cy="646331"/>
          </a:xfrm>
          <a:prstGeom prst="rect">
            <a:avLst/>
          </a:prstGeom>
          <a:noFill/>
        </p:spPr>
        <p:txBody>
          <a:bodyPr wrap="none" rtlCol="0">
            <a:spAutoFit/>
          </a:bodyPr>
          <a:lstStyle/>
          <a:p>
            <a:r>
              <a:rPr lang="en-US" sz="1800">
                <a:solidFill>
                  <a:schemeClr val="dk1"/>
                </a:solidFill>
                <a:latin typeface="Century Gothic"/>
                <a:ea typeface="Century Gothic"/>
                <a:cs typeface="Century Gothic"/>
                <a:sym typeface="Century Gothic"/>
              </a:rPr>
              <a:t>400+ UCAR</a:t>
            </a:r>
          </a:p>
          <a:p>
            <a:r>
              <a:rPr lang="en-US" sz="1800">
                <a:solidFill>
                  <a:schemeClr val="dk1"/>
                </a:solidFill>
                <a:latin typeface="Century Gothic"/>
                <a:ea typeface="Century Gothic"/>
                <a:cs typeface="Century Gothic"/>
                <a:sym typeface="Century Gothic"/>
              </a:rPr>
              <a:t>Researchers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1"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wipe(left)">
                                      <p:cBhvr>
                                        <p:cTn id="17" dur="5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1"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ipe(left)">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dissolve">
                                      <p:cBhvr>
                                        <p:cTn id="27" dur="500"/>
                                        <p:tgtEl>
                                          <p:spTgt spid="105"/>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ssolve">
                                      <p:cBhvr>
                                        <p:cTn id="32" dur="500"/>
                                        <p:tgtEl>
                                          <p:spTgt spid="9"/>
                                        </p:tgtEl>
                                      </p:cBhvr>
                                    </p:animEffect>
                                  </p:childTnLst>
                                </p:cTn>
                              </p:par>
                              <p:par>
                                <p:cTn id="33" presetID="9"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dissolve">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uiExpand="1" build="p"/>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53144-C5CC-7637-7300-078E36CAEF82}"/>
              </a:ext>
            </a:extLst>
          </p:cNvPr>
          <p:cNvSpPr>
            <a:spLocks noGrp="1"/>
          </p:cNvSpPr>
          <p:nvPr>
            <p:ph type="title"/>
          </p:nvPr>
        </p:nvSpPr>
        <p:spPr>
          <a:xfrm>
            <a:off x="323733" y="278304"/>
            <a:ext cx="10480041" cy="915035"/>
          </a:xfrm>
        </p:spPr>
        <p:txBody>
          <a:bodyPr/>
          <a:lstStyle/>
          <a:p>
            <a:r>
              <a:rPr lang="en-US" sz="5400"/>
              <a:t>Next Destination</a:t>
            </a:r>
          </a:p>
        </p:txBody>
      </p:sp>
      <p:pic>
        <p:nvPicPr>
          <p:cNvPr id="3" name="Picture 2">
            <a:extLst>
              <a:ext uri="{FF2B5EF4-FFF2-40B4-BE49-F238E27FC236}">
                <a16:creationId xmlns:a16="http://schemas.microsoft.com/office/drawing/2014/main" id="{22A9BC1B-D1D9-A7B6-A6DB-5A03BD51CACA}"/>
              </a:ext>
            </a:extLst>
          </p:cNvPr>
          <p:cNvPicPr>
            <a:picLocks noChangeAspect="1"/>
          </p:cNvPicPr>
          <p:nvPr/>
        </p:nvPicPr>
        <p:blipFill>
          <a:blip r:embed="rId4"/>
          <a:stretch>
            <a:fillRect/>
          </a:stretch>
        </p:blipFill>
        <p:spPr>
          <a:xfrm>
            <a:off x="501041" y="1224881"/>
            <a:ext cx="6312875" cy="4799676"/>
          </a:xfrm>
          <a:prstGeom prst="rect">
            <a:avLst/>
          </a:prstGeom>
          <a:ln>
            <a:solidFill>
              <a:schemeClr val="tx1">
                <a:lumMod val="50000"/>
                <a:lumOff val="50000"/>
              </a:schemeClr>
            </a:solidFill>
          </a:ln>
        </p:spPr>
      </p:pic>
      <p:graphicFrame>
        <p:nvGraphicFramePr>
          <p:cNvPr id="10" name="Table 9">
            <a:extLst>
              <a:ext uri="{FF2B5EF4-FFF2-40B4-BE49-F238E27FC236}">
                <a16:creationId xmlns:a16="http://schemas.microsoft.com/office/drawing/2014/main" id="{ACA9EF77-CC89-3E72-5E53-7E9FC54ABE14}"/>
              </a:ext>
            </a:extLst>
          </p:cNvPr>
          <p:cNvGraphicFramePr>
            <a:graphicFrameLocks noGrp="1"/>
          </p:cNvGraphicFramePr>
          <p:nvPr/>
        </p:nvGraphicFramePr>
        <p:xfrm>
          <a:off x="1849462" y="1558830"/>
          <a:ext cx="6821714" cy="4361906"/>
        </p:xfrm>
        <a:graphic>
          <a:graphicData uri="http://schemas.openxmlformats.org/drawingml/2006/table">
            <a:tbl>
              <a:tblPr/>
              <a:tblGrid>
                <a:gridCol w="5087256">
                  <a:extLst>
                    <a:ext uri="{9D8B030D-6E8A-4147-A177-3AD203B41FA5}">
                      <a16:colId xmlns:a16="http://schemas.microsoft.com/office/drawing/2014/main" val="212008683"/>
                    </a:ext>
                  </a:extLst>
                </a:gridCol>
                <a:gridCol w="1734458">
                  <a:extLst>
                    <a:ext uri="{9D8B030D-6E8A-4147-A177-3AD203B41FA5}">
                      <a16:colId xmlns:a16="http://schemas.microsoft.com/office/drawing/2014/main" val="1779430040"/>
                    </a:ext>
                  </a:extLst>
                </a:gridCol>
              </a:tblGrid>
              <a:tr h="860516">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1">
                          <a:effectLst/>
                          <a:latin typeface=".AppleSystemUIFont"/>
                        </a:rPr>
                        <a:t>Funder ID = </a:t>
                      </a:r>
                      <a:r>
                        <a:rPr lang="en-US" sz="1800" b="0" i="1" kern="1200">
                          <a:solidFill>
                            <a:schemeClr val="tx1"/>
                          </a:solidFill>
                          <a:effectLst/>
                          <a:latin typeface="+mn-lt"/>
                          <a:ea typeface="+mn-ea"/>
                          <a:cs typeface="+mn-cs"/>
                        </a:rPr>
                        <a:t>10.13039/501100008982</a:t>
                      </a:r>
                      <a:endParaRPr lang="en-US" b="0" i="1">
                        <a:effectLst/>
                        <a:latin typeface=".AppleSystemUIFont"/>
                      </a:endParaRPr>
                    </a:p>
                    <a:p>
                      <a:r>
                        <a:rPr lang="en-US" b="0" i="1">
                          <a:effectLst/>
                          <a:latin typeface=".AppleSystemUIFont"/>
                        </a:rPr>
                        <a:t>Funder Name = National Science Foundation or NSF</a:t>
                      </a:r>
                    </a:p>
                    <a:p>
                      <a:r>
                        <a:rPr lang="en-US" b="0" i="1">
                          <a:effectLst/>
                          <a:latin typeface=".AppleSystemUIFont"/>
                        </a:rPr>
                        <a:t>6350 Records</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tc hMerge="1">
                  <a:txBody>
                    <a:bodyPr/>
                    <a:lstStyle/>
                    <a:p>
                      <a:endParaRP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extLst>
                  <a:ext uri="{0D108BD9-81ED-4DB2-BD59-A6C34878D82A}">
                    <a16:rowId xmlns:a16="http://schemas.microsoft.com/office/drawing/2014/main" val="450726437"/>
                  </a:ext>
                </a:extLst>
              </a:tr>
              <a:tr h="0">
                <a:tc>
                  <a:txBody>
                    <a:bodyPr/>
                    <a:lstStyle/>
                    <a:p>
                      <a:r>
                        <a:rPr lang="en-US">
                          <a:effectLst/>
                          <a:latin typeface=".AppleSystemUIFont"/>
                        </a:rPr>
                        <a:t>Institute of Electrical and Electronics Engineers (IEEE)</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tc>
                  <a:txBody>
                    <a:bodyPr/>
                    <a:lstStyle/>
                    <a:p>
                      <a:pPr algn="r"/>
                      <a:r>
                        <a:rPr lang="en-US">
                          <a:effectLst/>
                          <a:latin typeface=".AppleSystemUIFont"/>
                        </a:rPr>
                        <a:t>1126</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extLst>
                  <a:ext uri="{0D108BD9-81ED-4DB2-BD59-A6C34878D82A}">
                    <a16:rowId xmlns:a16="http://schemas.microsoft.com/office/drawing/2014/main" val="1415051685"/>
                  </a:ext>
                </a:extLst>
              </a:tr>
              <a:tr h="0">
                <a:tc>
                  <a:txBody>
                    <a:bodyPr/>
                    <a:lstStyle/>
                    <a:p>
                      <a:r>
                        <a:rPr lang="en-US">
                          <a:effectLst/>
                          <a:latin typeface=".AppleSystemUIFont"/>
                        </a:rPr>
                        <a:t>Elsevier BV</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tc>
                  <a:txBody>
                    <a:bodyPr/>
                    <a:lstStyle/>
                    <a:p>
                      <a:pPr algn="r"/>
                      <a:r>
                        <a:rPr lang="en-US">
                          <a:effectLst/>
                          <a:latin typeface=".AppleSystemUIFont"/>
                        </a:rPr>
                        <a:t>1057</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extLst>
                  <a:ext uri="{0D108BD9-81ED-4DB2-BD59-A6C34878D82A}">
                    <a16:rowId xmlns:a16="http://schemas.microsoft.com/office/drawing/2014/main" val="3731134173"/>
                  </a:ext>
                </a:extLst>
              </a:tr>
              <a:tr h="0">
                <a:tc>
                  <a:txBody>
                    <a:bodyPr/>
                    <a:lstStyle/>
                    <a:p>
                      <a:r>
                        <a:rPr lang="en-US">
                          <a:effectLst/>
                          <a:latin typeface=".AppleSystemUIFont"/>
                        </a:rPr>
                        <a:t>Springer Science and Business Media LLC</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tc>
                  <a:txBody>
                    <a:bodyPr/>
                    <a:lstStyle/>
                    <a:p>
                      <a:pPr algn="r"/>
                      <a:r>
                        <a:rPr lang="en-US">
                          <a:effectLst/>
                          <a:latin typeface=".AppleSystemUIFont"/>
                        </a:rPr>
                        <a:t>741</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extLst>
                  <a:ext uri="{0D108BD9-81ED-4DB2-BD59-A6C34878D82A}">
                    <a16:rowId xmlns:a16="http://schemas.microsoft.com/office/drawing/2014/main" val="2462774659"/>
                  </a:ext>
                </a:extLst>
              </a:tr>
              <a:tr h="0">
                <a:tc>
                  <a:txBody>
                    <a:bodyPr/>
                    <a:lstStyle/>
                    <a:p>
                      <a:r>
                        <a:rPr lang="en-US">
                          <a:effectLst/>
                          <a:latin typeface=".AppleSystemUIFont"/>
                        </a:rPr>
                        <a:t>Wiley</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tc>
                  <a:txBody>
                    <a:bodyPr/>
                    <a:lstStyle/>
                    <a:p>
                      <a:pPr algn="r"/>
                      <a:r>
                        <a:rPr lang="en-US">
                          <a:effectLst/>
                          <a:latin typeface=".AppleSystemUIFont"/>
                        </a:rPr>
                        <a:t>668</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extLst>
                  <a:ext uri="{0D108BD9-81ED-4DB2-BD59-A6C34878D82A}">
                    <a16:rowId xmlns:a16="http://schemas.microsoft.com/office/drawing/2014/main" val="629141383"/>
                  </a:ext>
                </a:extLst>
              </a:tr>
              <a:tr h="0">
                <a:tc>
                  <a:txBody>
                    <a:bodyPr/>
                    <a:lstStyle/>
                    <a:p>
                      <a:r>
                        <a:rPr lang="en-US">
                          <a:effectLst/>
                          <a:latin typeface=".AppleSystemUIFont"/>
                        </a:rPr>
                        <a:t>Oxford University Press (OUP)</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tc>
                  <a:txBody>
                    <a:bodyPr/>
                    <a:lstStyle/>
                    <a:p>
                      <a:pPr algn="r"/>
                      <a:r>
                        <a:rPr lang="en-US">
                          <a:effectLst/>
                          <a:latin typeface=".AppleSystemUIFont"/>
                        </a:rPr>
                        <a:t>666</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extLst>
                  <a:ext uri="{0D108BD9-81ED-4DB2-BD59-A6C34878D82A}">
                    <a16:rowId xmlns:a16="http://schemas.microsoft.com/office/drawing/2014/main" val="2468871304"/>
                  </a:ext>
                </a:extLst>
              </a:tr>
              <a:tr h="0">
                <a:tc>
                  <a:txBody>
                    <a:bodyPr/>
                    <a:lstStyle/>
                    <a:p>
                      <a:r>
                        <a:rPr lang="en-US">
                          <a:effectLst/>
                          <a:latin typeface=".AppleSystemUIFont"/>
                        </a:rPr>
                        <a:t>American Geophysical Union (AGU)</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tc>
                  <a:txBody>
                    <a:bodyPr/>
                    <a:lstStyle/>
                    <a:p>
                      <a:pPr algn="r"/>
                      <a:r>
                        <a:rPr lang="en-US">
                          <a:effectLst/>
                          <a:latin typeface=".AppleSystemUIFont"/>
                        </a:rPr>
                        <a:t>663</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extLst>
                  <a:ext uri="{0D108BD9-81ED-4DB2-BD59-A6C34878D82A}">
                    <a16:rowId xmlns:a16="http://schemas.microsoft.com/office/drawing/2014/main" val="2000145913"/>
                  </a:ext>
                </a:extLst>
              </a:tr>
              <a:tr h="0">
                <a:tc>
                  <a:txBody>
                    <a:bodyPr/>
                    <a:lstStyle/>
                    <a:p>
                      <a:r>
                        <a:rPr lang="en-US">
                          <a:effectLst/>
                          <a:latin typeface=".AppleSystemUIFont"/>
                        </a:rPr>
                        <a:t>Public Library of Science (PLoS)</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tc>
                  <a:txBody>
                    <a:bodyPr/>
                    <a:lstStyle/>
                    <a:p>
                      <a:pPr algn="r"/>
                      <a:r>
                        <a:rPr lang="en-US">
                          <a:effectLst/>
                          <a:latin typeface=".AppleSystemUIFont"/>
                        </a:rPr>
                        <a:t>352</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extLst>
                  <a:ext uri="{0D108BD9-81ED-4DB2-BD59-A6C34878D82A}">
                    <a16:rowId xmlns:a16="http://schemas.microsoft.com/office/drawing/2014/main" val="1425068252"/>
                  </a:ext>
                </a:extLst>
              </a:tr>
              <a:tr h="0">
                <a:tc>
                  <a:txBody>
                    <a:bodyPr/>
                    <a:lstStyle/>
                    <a:p>
                      <a:r>
                        <a:rPr lang="en-US">
                          <a:effectLst/>
                          <a:latin typeface=".AppleSystemUIFont"/>
                        </a:rPr>
                        <a:t>Informa UK Limited</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tc>
                  <a:txBody>
                    <a:bodyPr/>
                    <a:lstStyle/>
                    <a:p>
                      <a:pPr algn="r"/>
                      <a:r>
                        <a:rPr lang="en-US">
                          <a:effectLst/>
                          <a:latin typeface=".AppleSystemUIFont"/>
                        </a:rPr>
                        <a:t>274</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extLst>
                  <a:ext uri="{0D108BD9-81ED-4DB2-BD59-A6C34878D82A}">
                    <a16:rowId xmlns:a16="http://schemas.microsoft.com/office/drawing/2014/main" val="3391995623"/>
                  </a:ext>
                </a:extLst>
              </a:tr>
              <a:tr h="0">
                <a:tc>
                  <a:txBody>
                    <a:bodyPr/>
                    <a:lstStyle/>
                    <a:p>
                      <a:r>
                        <a:rPr lang="en-US">
                          <a:effectLst/>
                          <a:latin typeface=".AppleSystemUIFont"/>
                        </a:rPr>
                        <a:t>American Association for the Advancement of Science (AAAS)</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tc>
                  <a:txBody>
                    <a:bodyPr/>
                    <a:lstStyle/>
                    <a:p>
                      <a:pPr algn="r"/>
                      <a:r>
                        <a:rPr lang="en-US">
                          <a:effectLst/>
                          <a:latin typeface=".AppleSystemUIFont"/>
                        </a:rPr>
                        <a:t>152</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extLst>
                  <a:ext uri="{0D108BD9-81ED-4DB2-BD59-A6C34878D82A}">
                    <a16:rowId xmlns:a16="http://schemas.microsoft.com/office/drawing/2014/main" val="2824854223"/>
                  </a:ext>
                </a:extLst>
              </a:tr>
              <a:tr h="0">
                <a:tc>
                  <a:txBody>
                    <a:bodyPr/>
                    <a:lstStyle/>
                    <a:p>
                      <a:r>
                        <a:rPr lang="en-US">
                          <a:effectLst/>
                          <a:latin typeface=".AppleSystemUIFont"/>
                        </a:rPr>
                        <a:t>American Meteorological Society</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tc>
                  <a:txBody>
                    <a:bodyPr/>
                    <a:lstStyle/>
                    <a:p>
                      <a:pPr algn="r"/>
                      <a:r>
                        <a:rPr lang="en-US">
                          <a:effectLst/>
                          <a:latin typeface=".AppleSystemUIFont"/>
                        </a:rPr>
                        <a:t>118</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extLst>
                  <a:ext uri="{0D108BD9-81ED-4DB2-BD59-A6C34878D82A}">
                    <a16:rowId xmlns:a16="http://schemas.microsoft.com/office/drawing/2014/main" val="4072648986"/>
                  </a:ext>
                </a:extLst>
              </a:tr>
              <a:tr h="0">
                <a:tc>
                  <a:txBody>
                    <a:bodyPr/>
                    <a:lstStyle/>
                    <a:p>
                      <a:r>
                        <a:rPr lang="en-US">
                          <a:effectLst/>
                          <a:latin typeface=".AppleSystemUIFont"/>
                        </a:rPr>
                        <a:t>MDPI AG</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tc>
                  <a:txBody>
                    <a:bodyPr/>
                    <a:lstStyle/>
                    <a:p>
                      <a:pPr algn="r"/>
                      <a:r>
                        <a:rPr lang="en-US">
                          <a:effectLst/>
                          <a:latin typeface=".AppleSystemUIFont"/>
                        </a:rPr>
                        <a:t>105</a:t>
                      </a:r>
                    </a:p>
                  </a:txBody>
                  <a:tcPr marL="47625" marR="47625" marT="9525" marB="9525">
                    <a:lnL w="9525" cap="flat" cmpd="sng" algn="ctr">
                      <a:solidFill>
                        <a:srgbClr val="9A9A9A"/>
                      </a:solidFill>
                      <a:prstDash val="solid"/>
                      <a:round/>
                      <a:headEnd type="none" w="med" len="med"/>
                      <a:tailEnd type="none" w="med" len="med"/>
                    </a:lnL>
                    <a:lnR w="9525" cap="flat" cmpd="sng" algn="ctr">
                      <a:solidFill>
                        <a:srgbClr val="9A9A9A"/>
                      </a:solidFill>
                      <a:prstDash val="solid"/>
                      <a:round/>
                      <a:headEnd type="none" w="med" len="med"/>
                      <a:tailEnd type="none" w="med" len="med"/>
                    </a:lnR>
                    <a:lnT w="9525" cap="flat" cmpd="sng" algn="ctr">
                      <a:solidFill>
                        <a:srgbClr val="9A9A9A"/>
                      </a:solidFill>
                      <a:prstDash val="solid"/>
                      <a:round/>
                      <a:headEnd type="none" w="med" len="med"/>
                      <a:tailEnd type="none" w="med" len="med"/>
                    </a:lnT>
                    <a:lnB w="9525" cap="flat" cmpd="sng" algn="ctr">
                      <a:solidFill>
                        <a:srgbClr val="9A9A9A"/>
                      </a:solidFill>
                      <a:prstDash val="solid"/>
                      <a:round/>
                      <a:headEnd type="none" w="med" len="med"/>
                      <a:tailEnd type="none" w="med" len="med"/>
                    </a:lnB>
                    <a:solidFill>
                      <a:schemeClr val="bg1"/>
                    </a:solidFill>
                  </a:tcPr>
                </a:tc>
                <a:extLst>
                  <a:ext uri="{0D108BD9-81ED-4DB2-BD59-A6C34878D82A}">
                    <a16:rowId xmlns:a16="http://schemas.microsoft.com/office/drawing/2014/main" val="795011835"/>
                  </a:ext>
                </a:extLst>
              </a:tr>
            </a:tbl>
          </a:graphicData>
        </a:graphic>
      </p:graphicFrame>
      <p:sp>
        <p:nvSpPr>
          <p:cNvPr id="13" name="Right Brace 12">
            <a:extLst>
              <a:ext uri="{FF2B5EF4-FFF2-40B4-BE49-F238E27FC236}">
                <a16:creationId xmlns:a16="http://schemas.microsoft.com/office/drawing/2014/main" id="{ACC10649-CB3F-216F-22D6-AD040405C6DA}"/>
              </a:ext>
            </a:extLst>
          </p:cNvPr>
          <p:cNvSpPr/>
          <p:nvPr/>
        </p:nvSpPr>
        <p:spPr>
          <a:xfrm>
            <a:off x="8728364" y="2430162"/>
            <a:ext cx="671009" cy="3449203"/>
          </a:xfrm>
          <a:prstGeom prst="rightBrace">
            <a:avLst>
              <a:gd name="adj1" fmla="val 63889"/>
              <a:gd name="adj2" fmla="val 17512"/>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TextBox 16">
            <a:extLst>
              <a:ext uri="{FF2B5EF4-FFF2-40B4-BE49-F238E27FC236}">
                <a16:creationId xmlns:a16="http://schemas.microsoft.com/office/drawing/2014/main" id="{16018B6D-0E64-D09A-697A-18DD166E22A9}"/>
              </a:ext>
            </a:extLst>
          </p:cNvPr>
          <p:cNvSpPr txBox="1"/>
          <p:nvPr/>
        </p:nvSpPr>
        <p:spPr>
          <a:xfrm>
            <a:off x="9388913" y="1484658"/>
            <a:ext cx="2695995" cy="1815882"/>
          </a:xfrm>
          <a:prstGeom prst="rect">
            <a:avLst/>
          </a:prstGeom>
          <a:noFill/>
        </p:spPr>
        <p:txBody>
          <a:bodyPr wrap="square" rtlCol="0">
            <a:spAutoFit/>
          </a:bodyPr>
          <a:lstStyle/>
          <a:p>
            <a:r>
              <a:rPr lang="en-US" sz="2800">
                <a:latin typeface="Century Gothic" panose="020B0502020202020204" pitchFamily="34" charset="0"/>
              </a:rPr>
              <a:t>Errors across many publishers and repositories.</a:t>
            </a:r>
          </a:p>
        </p:txBody>
      </p:sp>
      <p:sp>
        <p:nvSpPr>
          <p:cNvPr id="18" name="TextBox 17">
            <a:extLst>
              <a:ext uri="{FF2B5EF4-FFF2-40B4-BE49-F238E27FC236}">
                <a16:creationId xmlns:a16="http://schemas.microsoft.com/office/drawing/2014/main" id="{68EB179B-4A32-1D00-EFF4-0BDB211652A7}"/>
              </a:ext>
            </a:extLst>
          </p:cNvPr>
          <p:cNvSpPr txBox="1"/>
          <p:nvPr/>
        </p:nvSpPr>
        <p:spPr>
          <a:xfrm>
            <a:off x="3878579" y="1572784"/>
            <a:ext cx="1619033" cy="276999"/>
          </a:xfrm>
          <a:prstGeom prst="rect">
            <a:avLst/>
          </a:prstGeom>
          <a:solidFill>
            <a:schemeClr val="bg1"/>
          </a:solidFill>
        </p:spPr>
        <p:txBody>
          <a:bodyPr wrap="none" lIns="0" tIns="0" rIns="0" bIns="0" rtlCol="0">
            <a:spAutoFit/>
          </a:bodyPr>
          <a:lstStyle/>
          <a:p>
            <a:r>
              <a:rPr lang="en-US" i="1"/>
              <a:t>/100000001         </a:t>
            </a:r>
          </a:p>
        </p:txBody>
      </p:sp>
      <p:sp>
        <p:nvSpPr>
          <p:cNvPr id="19" name="Rectangle 18">
            <a:extLst>
              <a:ext uri="{FF2B5EF4-FFF2-40B4-BE49-F238E27FC236}">
                <a16:creationId xmlns:a16="http://schemas.microsoft.com/office/drawing/2014/main" id="{C3EEAFC6-FEC8-7F85-F35D-5D0F5F66323A}"/>
              </a:ext>
            </a:extLst>
          </p:cNvPr>
          <p:cNvSpPr/>
          <p:nvPr/>
        </p:nvSpPr>
        <p:spPr>
          <a:xfrm>
            <a:off x="3840480" y="1546167"/>
            <a:ext cx="1928552" cy="374073"/>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A682AD3E-508B-A766-E382-6D14C326EE2E}"/>
              </a:ext>
            </a:extLst>
          </p:cNvPr>
          <p:cNvSpPr txBox="1"/>
          <p:nvPr/>
        </p:nvSpPr>
        <p:spPr>
          <a:xfrm>
            <a:off x="5923402" y="193902"/>
            <a:ext cx="4735592" cy="1015663"/>
          </a:xfrm>
          <a:prstGeom prst="rect">
            <a:avLst/>
          </a:prstGeom>
          <a:noFill/>
        </p:spPr>
        <p:txBody>
          <a:bodyPr wrap="none" rtlCol="0">
            <a:spAutoFit/>
          </a:bodyPr>
          <a:lstStyle/>
          <a:p>
            <a:r>
              <a:rPr lang="en-US" sz="5400" b="1">
                <a:solidFill>
                  <a:schemeClr val="bg1">
                    <a:lumMod val="50000"/>
                  </a:schemeClr>
                </a:solidFill>
                <a:latin typeface="Century Gothic" panose="020B0502020202020204" pitchFamily="34" charset="0"/>
              </a:rPr>
              <a:t>– Re-Curation</a:t>
            </a:r>
          </a:p>
        </p:txBody>
      </p:sp>
    </p:spTree>
    <p:custDataLst>
      <p:tags r:id="rId1"/>
    </p:custDataLst>
    <p:extLst>
      <p:ext uri="{BB962C8B-B14F-4D97-AF65-F5344CB8AC3E}">
        <p14:creationId xmlns:p14="http://schemas.microsoft.com/office/powerpoint/2010/main" val="2453794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dissolv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left)">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P spid="18" grpId="0" animBg="1"/>
      <p:bldP spid="19" grpId="0" animBg="1"/>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eming Model of PDSA">
            <a:extLst>
              <a:ext uri="{FF2B5EF4-FFF2-40B4-BE49-F238E27FC236}">
                <a16:creationId xmlns:a16="http://schemas.microsoft.com/office/drawing/2014/main" id="{4B170DC9-E657-245F-BD67-E79BB2DDC64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8189" b="9671"/>
          <a:stretch/>
        </p:blipFill>
        <p:spPr bwMode="auto">
          <a:xfrm>
            <a:off x="480880" y="1156695"/>
            <a:ext cx="11385693" cy="447276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AEAA2F77-84BF-0DCC-DD22-D52CFFBC3CEA}"/>
              </a:ext>
            </a:extLst>
          </p:cNvPr>
          <p:cNvGrpSpPr/>
          <p:nvPr/>
        </p:nvGrpSpPr>
        <p:grpSpPr>
          <a:xfrm>
            <a:off x="1553154" y="3864372"/>
            <a:ext cx="606258" cy="928202"/>
            <a:chOff x="6543989" y="4715817"/>
            <a:chExt cx="1457011" cy="2230734"/>
          </a:xfrm>
        </p:grpSpPr>
        <p:grpSp>
          <p:nvGrpSpPr>
            <p:cNvPr id="8" name="Group 7">
              <a:extLst>
                <a:ext uri="{FF2B5EF4-FFF2-40B4-BE49-F238E27FC236}">
                  <a16:creationId xmlns:a16="http://schemas.microsoft.com/office/drawing/2014/main" id="{14F2DD46-9B6B-B5D5-F7C4-89496F21F301}"/>
                </a:ext>
              </a:extLst>
            </p:cNvPr>
            <p:cNvGrpSpPr/>
            <p:nvPr/>
          </p:nvGrpSpPr>
          <p:grpSpPr>
            <a:xfrm>
              <a:off x="6543989" y="4715817"/>
              <a:ext cx="1457011" cy="2230734"/>
              <a:chOff x="5858189" y="2029767"/>
              <a:chExt cx="1457011" cy="2230734"/>
            </a:xfrm>
          </p:grpSpPr>
          <p:sp>
            <p:nvSpPr>
              <p:cNvPr id="10" name="Folded Corner 9">
                <a:extLst>
                  <a:ext uri="{FF2B5EF4-FFF2-40B4-BE49-F238E27FC236}">
                    <a16:creationId xmlns:a16="http://schemas.microsoft.com/office/drawing/2014/main" id="{11309047-1445-40CD-999D-73B2FB8C0F51}"/>
                  </a:ext>
                </a:extLst>
              </p:cNvPr>
              <p:cNvSpPr/>
              <p:nvPr/>
            </p:nvSpPr>
            <p:spPr>
              <a:xfrm>
                <a:off x="5858189" y="2029767"/>
                <a:ext cx="1457011" cy="2230734"/>
              </a:xfrm>
              <a:prstGeom prst="folded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5B5C322A-9B5B-3DDD-6E5D-8FA8DE0E2A45}"/>
                  </a:ext>
                </a:extLst>
              </p:cNvPr>
              <p:cNvGrpSpPr/>
              <p:nvPr/>
            </p:nvGrpSpPr>
            <p:grpSpPr>
              <a:xfrm>
                <a:off x="6006133" y="2196134"/>
                <a:ext cx="1144753" cy="128933"/>
                <a:chOff x="8219108" y="2597149"/>
                <a:chExt cx="1144753" cy="128933"/>
              </a:xfrm>
            </p:grpSpPr>
            <p:cxnSp>
              <p:nvCxnSpPr>
                <p:cNvPr id="33" name="Straight Connector 32">
                  <a:extLst>
                    <a:ext uri="{FF2B5EF4-FFF2-40B4-BE49-F238E27FC236}">
                      <a16:creationId xmlns:a16="http://schemas.microsoft.com/office/drawing/2014/main" id="{D8705FE8-B52B-51F0-BE38-BA18F09485DA}"/>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34" name="Rounded Rectangle 33">
                  <a:extLst>
                    <a:ext uri="{FF2B5EF4-FFF2-40B4-BE49-F238E27FC236}">
                      <a16:creationId xmlns:a16="http://schemas.microsoft.com/office/drawing/2014/main" id="{EB5448B4-991C-9132-6589-B9F7717F57FF}"/>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id="{6D8F7485-8543-05C3-54AE-5B039A3F9619}"/>
                  </a:ext>
                </a:extLst>
              </p:cNvPr>
              <p:cNvGrpSpPr/>
              <p:nvPr/>
            </p:nvGrpSpPr>
            <p:grpSpPr>
              <a:xfrm>
                <a:off x="6006133" y="2388751"/>
                <a:ext cx="1144753" cy="128933"/>
                <a:chOff x="8219108" y="2597149"/>
                <a:chExt cx="1144753" cy="128933"/>
              </a:xfrm>
            </p:grpSpPr>
            <p:cxnSp>
              <p:nvCxnSpPr>
                <p:cNvPr id="31" name="Straight Connector 30">
                  <a:extLst>
                    <a:ext uri="{FF2B5EF4-FFF2-40B4-BE49-F238E27FC236}">
                      <a16:creationId xmlns:a16="http://schemas.microsoft.com/office/drawing/2014/main" id="{1634C4AE-D0F2-12FD-D646-A64A50ACD6A2}"/>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32" name="Rounded Rectangle 31">
                  <a:extLst>
                    <a:ext uri="{FF2B5EF4-FFF2-40B4-BE49-F238E27FC236}">
                      <a16:creationId xmlns:a16="http://schemas.microsoft.com/office/drawing/2014/main" id="{B27FAF95-94C9-D6AF-107D-1D9017150F6F}"/>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a:extLst>
                  <a:ext uri="{FF2B5EF4-FFF2-40B4-BE49-F238E27FC236}">
                    <a16:creationId xmlns:a16="http://schemas.microsoft.com/office/drawing/2014/main" id="{7994D836-6E8B-2C9D-F74E-E261C80AA9C5}"/>
                  </a:ext>
                </a:extLst>
              </p:cNvPr>
              <p:cNvGrpSpPr/>
              <p:nvPr/>
            </p:nvGrpSpPr>
            <p:grpSpPr>
              <a:xfrm>
                <a:off x="6006133" y="2581368"/>
                <a:ext cx="1144753" cy="128933"/>
                <a:chOff x="8219108" y="2597149"/>
                <a:chExt cx="1144753" cy="128933"/>
              </a:xfrm>
            </p:grpSpPr>
            <p:cxnSp>
              <p:nvCxnSpPr>
                <p:cNvPr id="29" name="Straight Connector 28">
                  <a:extLst>
                    <a:ext uri="{FF2B5EF4-FFF2-40B4-BE49-F238E27FC236}">
                      <a16:creationId xmlns:a16="http://schemas.microsoft.com/office/drawing/2014/main" id="{57F12314-52C5-267B-E7EF-7581D7E24F7F}"/>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30" name="Rounded Rectangle 29">
                  <a:extLst>
                    <a:ext uri="{FF2B5EF4-FFF2-40B4-BE49-F238E27FC236}">
                      <a16:creationId xmlns:a16="http://schemas.microsoft.com/office/drawing/2014/main" id="{BE5FD3A8-ED7C-EEFC-A784-C74055041AF9}"/>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DA090EFC-D0ED-CCD6-5F8F-466D66D14B46}"/>
                  </a:ext>
                </a:extLst>
              </p:cNvPr>
              <p:cNvGrpSpPr/>
              <p:nvPr/>
            </p:nvGrpSpPr>
            <p:grpSpPr>
              <a:xfrm>
                <a:off x="6006133" y="2966602"/>
                <a:ext cx="1144753" cy="128933"/>
                <a:chOff x="8219108" y="2597149"/>
                <a:chExt cx="1144753" cy="128933"/>
              </a:xfrm>
            </p:grpSpPr>
            <p:cxnSp>
              <p:nvCxnSpPr>
                <p:cNvPr id="27" name="Straight Connector 26">
                  <a:extLst>
                    <a:ext uri="{FF2B5EF4-FFF2-40B4-BE49-F238E27FC236}">
                      <a16:creationId xmlns:a16="http://schemas.microsoft.com/office/drawing/2014/main" id="{77D9C612-C567-315B-E05C-624EAB812AB7}"/>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8" name="Rounded Rectangle 27">
                  <a:extLst>
                    <a:ext uri="{FF2B5EF4-FFF2-40B4-BE49-F238E27FC236}">
                      <a16:creationId xmlns:a16="http://schemas.microsoft.com/office/drawing/2014/main" id="{ED1A6F76-726B-F3BD-E3F9-6B1C3F78F174}"/>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DA8345D1-5F49-63DB-0F7A-E2A397D32455}"/>
                  </a:ext>
                </a:extLst>
              </p:cNvPr>
              <p:cNvGrpSpPr/>
              <p:nvPr/>
            </p:nvGrpSpPr>
            <p:grpSpPr>
              <a:xfrm>
                <a:off x="6006133" y="3159219"/>
                <a:ext cx="1144753" cy="128933"/>
                <a:chOff x="8219108" y="2597149"/>
                <a:chExt cx="1144753" cy="128933"/>
              </a:xfrm>
            </p:grpSpPr>
            <p:cxnSp>
              <p:nvCxnSpPr>
                <p:cNvPr id="25" name="Straight Connector 24">
                  <a:extLst>
                    <a:ext uri="{FF2B5EF4-FFF2-40B4-BE49-F238E27FC236}">
                      <a16:creationId xmlns:a16="http://schemas.microsoft.com/office/drawing/2014/main" id="{099837D3-02BE-FE3C-0B83-271E8AA880F1}"/>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6" name="Rounded Rectangle 25">
                  <a:extLst>
                    <a:ext uri="{FF2B5EF4-FFF2-40B4-BE49-F238E27FC236}">
                      <a16:creationId xmlns:a16="http://schemas.microsoft.com/office/drawing/2014/main" id="{3B10B54E-42E9-E604-A548-B874A62F6FF4}"/>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B6828F73-F110-3C32-B868-D8AB8C6E3796}"/>
                  </a:ext>
                </a:extLst>
              </p:cNvPr>
              <p:cNvGrpSpPr/>
              <p:nvPr/>
            </p:nvGrpSpPr>
            <p:grpSpPr>
              <a:xfrm>
                <a:off x="6006133" y="3351836"/>
                <a:ext cx="1144753" cy="128933"/>
                <a:chOff x="8219108" y="2597149"/>
                <a:chExt cx="1144753" cy="128933"/>
              </a:xfrm>
            </p:grpSpPr>
            <p:cxnSp>
              <p:nvCxnSpPr>
                <p:cNvPr id="23" name="Straight Connector 22">
                  <a:extLst>
                    <a:ext uri="{FF2B5EF4-FFF2-40B4-BE49-F238E27FC236}">
                      <a16:creationId xmlns:a16="http://schemas.microsoft.com/office/drawing/2014/main" id="{30B86932-CC89-0726-F253-586D7E0F9C40}"/>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4" name="Rounded Rectangle 23">
                  <a:extLst>
                    <a:ext uri="{FF2B5EF4-FFF2-40B4-BE49-F238E27FC236}">
                      <a16:creationId xmlns:a16="http://schemas.microsoft.com/office/drawing/2014/main" id="{0E142F13-D02A-5D54-AC94-031862F4C924}"/>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a:extLst>
                  <a:ext uri="{FF2B5EF4-FFF2-40B4-BE49-F238E27FC236}">
                    <a16:creationId xmlns:a16="http://schemas.microsoft.com/office/drawing/2014/main" id="{509712E4-23D3-A5DA-BB24-01D136AD2F0D}"/>
                  </a:ext>
                </a:extLst>
              </p:cNvPr>
              <p:cNvGrpSpPr/>
              <p:nvPr/>
            </p:nvGrpSpPr>
            <p:grpSpPr>
              <a:xfrm>
                <a:off x="6006133" y="3737070"/>
                <a:ext cx="1144753" cy="128933"/>
                <a:chOff x="8219108" y="2597149"/>
                <a:chExt cx="1144753" cy="128933"/>
              </a:xfrm>
            </p:grpSpPr>
            <p:cxnSp>
              <p:nvCxnSpPr>
                <p:cNvPr id="21" name="Straight Connector 20">
                  <a:extLst>
                    <a:ext uri="{FF2B5EF4-FFF2-40B4-BE49-F238E27FC236}">
                      <a16:creationId xmlns:a16="http://schemas.microsoft.com/office/drawing/2014/main" id="{6BFF8E69-303A-E042-1FFC-E3BDBCA257D9}"/>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2" name="Rounded Rectangle 21">
                  <a:extLst>
                    <a:ext uri="{FF2B5EF4-FFF2-40B4-BE49-F238E27FC236}">
                      <a16:creationId xmlns:a16="http://schemas.microsoft.com/office/drawing/2014/main" id="{097B5B29-D37E-B0C1-31B0-51AD01ECF370}"/>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1AE9B421-FA89-BD36-C7EF-31679BB97A77}"/>
                  </a:ext>
                </a:extLst>
              </p:cNvPr>
              <p:cNvGrpSpPr/>
              <p:nvPr/>
            </p:nvGrpSpPr>
            <p:grpSpPr>
              <a:xfrm>
                <a:off x="6006133" y="3929684"/>
                <a:ext cx="1144753" cy="128933"/>
                <a:chOff x="8219108" y="2597149"/>
                <a:chExt cx="1144753" cy="128933"/>
              </a:xfrm>
            </p:grpSpPr>
            <p:cxnSp>
              <p:nvCxnSpPr>
                <p:cNvPr id="19" name="Straight Connector 18">
                  <a:extLst>
                    <a:ext uri="{FF2B5EF4-FFF2-40B4-BE49-F238E27FC236}">
                      <a16:creationId xmlns:a16="http://schemas.microsoft.com/office/drawing/2014/main" id="{64248BF3-4FB6-E085-0605-086ECF675955}"/>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0" name="Rounded Rectangle 19">
                  <a:extLst>
                    <a:ext uri="{FF2B5EF4-FFF2-40B4-BE49-F238E27FC236}">
                      <a16:creationId xmlns:a16="http://schemas.microsoft.com/office/drawing/2014/main" id="{1E1F492C-E227-E1C2-8A3D-166F7791793B}"/>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9" name="Google Shape;855;p108">
              <a:extLst>
                <a:ext uri="{FF2B5EF4-FFF2-40B4-BE49-F238E27FC236}">
                  <a16:creationId xmlns:a16="http://schemas.microsoft.com/office/drawing/2014/main" id="{A9C425E3-7ADB-B89F-42E4-3BBF09C74C67}"/>
                </a:ext>
              </a:extLst>
            </p:cNvPr>
            <p:cNvPicPr preferRelativeResize="0"/>
            <p:nvPr/>
          </p:nvPicPr>
          <p:blipFill rotWithShape="1">
            <a:blip r:embed="rId4">
              <a:alphaModFix/>
            </a:blip>
            <a:srcRect/>
            <a:stretch/>
          </p:blipFill>
          <p:spPr>
            <a:xfrm>
              <a:off x="6671445" y="4857680"/>
              <a:ext cx="207124" cy="183676"/>
            </a:xfrm>
            <a:prstGeom prst="rect">
              <a:avLst/>
            </a:prstGeom>
            <a:noFill/>
            <a:ln>
              <a:noFill/>
            </a:ln>
          </p:spPr>
        </p:pic>
      </p:grpSp>
      <p:grpSp>
        <p:nvGrpSpPr>
          <p:cNvPr id="77" name="Group 76">
            <a:extLst>
              <a:ext uri="{FF2B5EF4-FFF2-40B4-BE49-F238E27FC236}">
                <a16:creationId xmlns:a16="http://schemas.microsoft.com/office/drawing/2014/main" id="{FBBCA1A2-18AB-6812-6B2E-5F51A373F7F8}"/>
              </a:ext>
            </a:extLst>
          </p:cNvPr>
          <p:cNvGrpSpPr/>
          <p:nvPr/>
        </p:nvGrpSpPr>
        <p:grpSpPr>
          <a:xfrm>
            <a:off x="1518359" y="2674207"/>
            <a:ext cx="709835" cy="910787"/>
            <a:chOff x="4852825" y="5491159"/>
            <a:chExt cx="709835" cy="910787"/>
          </a:xfrm>
        </p:grpSpPr>
        <p:sp>
          <p:nvSpPr>
            <p:cNvPr id="58" name="Folded Corner 57">
              <a:extLst>
                <a:ext uri="{FF2B5EF4-FFF2-40B4-BE49-F238E27FC236}">
                  <a16:creationId xmlns:a16="http://schemas.microsoft.com/office/drawing/2014/main" id="{419F2094-3CEA-DF99-B2FD-18F4839F463B}"/>
                </a:ext>
              </a:extLst>
            </p:cNvPr>
            <p:cNvSpPr/>
            <p:nvPr/>
          </p:nvSpPr>
          <p:spPr>
            <a:xfrm>
              <a:off x="4852825" y="5491159"/>
              <a:ext cx="709835" cy="910787"/>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59" name="Straight Connector 58">
              <a:extLst>
                <a:ext uri="{FF2B5EF4-FFF2-40B4-BE49-F238E27FC236}">
                  <a16:creationId xmlns:a16="http://schemas.microsoft.com/office/drawing/2014/main" id="{B389488C-987C-2260-C391-F4082F7ACFA8}"/>
                </a:ext>
              </a:extLst>
            </p:cNvPr>
            <p:cNvCxnSpPr/>
            <p:nvPr/>
          </p:nvCxnSpPr>
          <p:spPr>
            <a:xfrm>
              <a:off x="4921333" y="5559731"/>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id="{FAE62701-B364-2332-4D29-7B5E78E2C72E}"/>
                </a:ext>
              </a:extLst>
            </p:cNvPr>
            <p:cNvCxnSpPr/>
            <p:nvPr/>
          </p:nvCxnSpPr>
          <p:spPr>
            <a:xfrm>
              <a:off x="4950841" y="5605620"/>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61" name="Straight Connector 60">
              <a:extLst>
                <a:ext uri="{FF2B5EF4-FFF2-40B4-BE49-F238E27FC236}">
                  <a16:creationId xmlns:a16="http://schemas.microsoft.com/office/drawing/2014/main" id="{EB1A72D7-E2CD-00B1-1894-AF9A9A28AF95}"/>
                </a:ext>
              </a:extLst>
            </p:cNvPr>
            <p:cNvCxnSpPr/>
            <p:nvPr/>
          </p:nvCxnSpPr>
          <p:spPr>
            <a:xfrm>
              <a:off x="4950841" y="5651510"/>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62" name="Straight Connector 61">
              <a:extLst>
                <a:ext uri="{FF2B5EF4-FFF2-40B4-BE49-F238E27FC236}">
                  <a16:creationId xmlns:a16="http://schemas.microsoft.com/office/drawing/2014/main" id="{7EF5CDE2-F972-35B2-79CE-CA95BDF34BE3}"/>
                </a:ext>
              </a:extLst>
            </p:cNvPr>
            <p:cNvCxnSpPr/>
            <p:nvPr/>
          </p:nvCxnSpPr>
          <p:spPr>
            <a:xfrm>
              <a:off x="4919612" y="5697400"/>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sp>
        <p:nvSpPr>
          <p:cNvPr id="79" name="Folded Corner 78">
            <a:extLst>
              <a:ext uri="{FF2B5EF4-FFF2-40B4-BE49-F238E27FC236}">
                <a16:creationId xmlns:a16="http://schemas.microsoft.com/office/drawing/2014/main" id="{3DABC2A3-E5CA-FCCD-C826-97CFE8C2370B}"/>
              </a:ext>
            </a:extLst>
          </p:cNvPr>
          <p:cNvSpPr/>
          <p:nvPr/>
        </p:nvSpPr>
        <p:spPr>
          <a:xfrm>
            <a:off x="2653698" y="2716657"/>
            <a:ext cx="709835" cy="910787"/>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grpSp>
        <p:nvGrpSpPr>
          <p:cNvPr id="138" name="Group 137">
            <a:extLst>
              <a:ext uri="{FF2B5EF4-FFF2-40B4-BE49-F238E27FC236}">
                <a16:creationId xmlns:a16="http://schemas.microsoft.com/office/drawing/2014/main" id="{B86E2303-F6A5-0074-E19B-4831D07ED5B4}"/>
              </a:ext>
            </a:extLst>
          </p:cNvPr>
          <p:cNvGrpSpPr/>
          <p:nvPr/>
        </p:nvGrpSpPr>
        <p:grpSpPr>
          <a:xfrm>
            <a:off x="5298700" y="2725905"/>
            <a:ext cx="709835" cy="910787"/>
            <a:chOff x="6439928" y="3674457"/>
            <a:chExt cx="709835" cy="910787"/>
          </a:xfrm>
        </p:grpSpPr>
        <p:sp>
          <p:nvSpPr>
            <p:cNvPr id="87" name="Folded Corner 86">
              <a:extLst>
                <a:ext uri="{FF2B5EF4-FFF2-40B4-BE49-F238E27FC236}">
                  <a16:creationId xmlns:a16="http://schemas.microsoft.com/office/drawing/2014/main" id="{88BD7EF5-D799-C4F1-E238-56C749023E41}"/>
                </a:ext>
              </a:extLst>
            </p:cNvPr>
            <p:cNvSpPr/>
            <p:nvPr/>
          </p:nvSpPr>
          <p:spPr>
            <a:xfrm>
              <a:off x="6439928" y="3674457"/>
              <a:ext cx="709835" cy="910787"/>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88" name="Straight Connector 87">
              <a:extLst>
                <a:ext uri="{FF2B5EF4-FFF2-40B4-BE49-F238E27FC236}">
                  <a16:creationId xmlns:a16="http://schemas.microsoft.com/office/drawing/2014/main" id="{F10B727B-83CA-188F-0A04-7A788B2C92B5}"/>
                </a:ext>
              </a:extLst>
            </p:cNvPr>
            <p:cNvCxnSpPr/>
            <p:nvPr/>
          </p:nvCxnSpPr>
          <p:spPr>
            <a:xfrm>
              <a:off x="6508436" y="3743029"/>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89" name="Straight Connector 88">
              <a:extLst>
                <a:ext uri="{FF2B5EF4-FFF2-40B4-BE49-F238E27FC236}">
                  <a16:creationId xmlns:a16="http://schemas.microsoft.com/office/drawing/2014/main" id="{B129F00B-CDC2-39F0-AF84-517C4B571B4E}"/>
                </a:ext>
              </a:extLst>
            </p:cNvPr>
            <p:cNvCxnSpPr/>
            <p:nvPr/>
          </p:nvCxnSpPr>
          <p:spPr>
            <a:xfrm>
              <a:off x="6537944" y="3788918"/>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90" name="Straight Connector 89">
              <a:extLst>
                <a:ext uri="{FF2B5EF4-FFF2-40B4-BE49-F238E27FC236}">
                  <a16:creationId xmlns:a16="http://schemas.microsoft.com/office/drawing/2014/main" id="{2B0AF270-6C90-FBA5-41BC-81CA78B0768E}"/>
                </a:ext>
              </a:extLst>
            </p:cNvPr>
            <p:cNvCxnSpPr/>
            <p:nvPr/>
          </p:nvCxnSpPr>
          <p:spPr>
            <a:xfrm>
              <a:off x="6537944" y="3834808"/>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91" name="Straight Connector 90">
              <a:extLst>
                <a:ext uri="{FF2B5EF4-FFF2-40B4-BE49-F238E27FC236}">
                  <a16:creationId xmlns:a16="http://schemas.microsoft.com/office/drawing/2014/main" id="{1B31E144-F131-6EDD-3B24-2F1C2FBDF210}"/>
                </a:ext>
              </a:extLst>
            </p:cNvPr>
            <p:cNvCxnSpPr/>
            <p:nvPr/>
          </p:nvCxnSpPr>
          <p:spPr>
            <a:xfrm>
              <a:off x="6506715" y="3880698"/>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92" name="Straight Connector 91">
              <a:extLst>
                <a:ext uri="{FF2B5EF4-FFF2-40B4-BE49-F238E27FC236}">
                  <a16:creationId xmlns:a16="http://schemas.microsoft.com/office/drawing/2014/main" id="{6B79A9A7-AC28-B09F-BF81-8615E46648AB}"/>
                </a:ext>
              </a:extLst>
            </p:cNvPr>
            <p:cNvCxnSpPr/>
            <p:nvPr/>
          </p:nvCxnSpPr>
          <p:spPr>
            <a:xfrm>
              <a:off x="6537944" y="3926587"/>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93" name="Straight Connector 92">
              <a:extLst>
                <a:ext uri="{FF2B5EF4-FFF2-40B4-BE49-F238E27FC236}">
                  <a16:creationId xmlns:a16="http://schemas.microsoft.com/office/drawing/2014/main" id="{15A3AA62-0470-98B1-806E-CA6D7A4FD5DD}"/>
                </a:ext>
              </a:extLst>
            </p:cNvPr>
            <p:cNvCxnSpPr/>
            <p:nvPr/>
          </p:nvCxnSpPr>
          <p:spPr>
            <a:xfrm>
              <a:off x="6580974" y="3972477"/>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94" name="Straight Connector 93">
              <a:extLst>
                <a:ext uri="{FF2B5EF4-FFF2-40B4-BE49-F238E27FC236}">
                  <a16:creationId xmlns:a16="http://schemas.microsoft.com/office/drawing/2014/main" id="{A7B093D5-D596-927D-C038-EFDB93A6064E}"/>
                </a:ext>
              </a:extLst>
            </p:cNvPr>
            <p:cNvCxnSpPr/>
            <p:nvPr/>
          </p:nvCxnSpPr>
          <p:spPr>
            <a:xfrm>
              <a:off x="6635166" y="4018366"/>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95" name="Straight Connector 94">
              <a:extLst>
                <a:ext uri="{FF2B5EF4-FFF2-40B4-BE49-F238E27FC236}">
                  <a16:creationId xmlns:a16="http://schemas.microsoft.com/office/drawing/2014/main" id="{38449772-90F1-7BC6-D534-1C2A05E20238}"/>
                </a:ext>
              </a:extLst>
            </p:cNvPr>
            <p:cNvCxnSpPr/>
            <p:nvPr/>
          </p:nvCxnSpPr>
          <p:spPr>
            <a:xfrm>
              <a:off x="6603937" y="4064256"/>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106" name="Group 105">
            <a:extLst>
              <a:ext uri="{FF2B5EF4-FFF2-40B4-BE49-F238E27FC236}">
                <a16:creationId xmlns:a16="http://schemas.microsoft.com/office/drawing/2014/main" id="{8A39ED93-0B97-4BFC-E130-FA068D88F5E8}"/>
              </a:ext>
            </a:extLst>
          </p:cNvPr>
          <p:cNvGrpSpPr/>
          <p:nvPr/>
        </p:nvGrpSpPr>
        <p:grpSpPr>
          <a:xfrm>
            <a:off x="5355933" y="3933443"/>
            <a:ext cx="606258" cy="928202"/>
            <a:chOff x="6543989" y="4715817"/>
            <a:chExt cx="1457011" cy="2230734"/>
          </a:xfrm>
        </p:grpSpPr>
        <p:grpSp>
          <p:nvGrpSpPr>
            <p:cNvPr id="107" name="Group 106">
              <a:extLst>
                <a:ext uri="{FF2B5EF4-FFF2-40B4-BE49-F238E27FC236}">
                  <a16:creationId xmlns:a16="http://schemas.microsoft.com/office/drawing/2014/main" id="{3ADA6852-2984-1CA3-B241-C03EC5367440}"/>
                </a:ext>
              </a:extLst>
            </p:cNvPr>
            <p:cNvGrpSpPr/>
            <p:nvPr/>
          </p:nvGrpSpPr>
          <p:grpSpPr>
            <a:xfrm>
              <a:off x="6543989" y="4715817"/>
              <a:ext cx="1457011" cy="2230734"/>
              <a:chOff x="5858189" y="2029767"/>
              <a:chExt cx="1457011" cy="2230734"/>
            </a:xfrm>
          </p:grpSpPr>
          <p:sp>
            <p:nvSpPr>
              <p:cNvPr id="109" name="Folded Corner 108">
                <a:extLst>
                  <a:ext uri="{FF2B5EF4-FFF2-40B4-BE49-F238E27FC236}">
                    <a16:creationId xmlns:a16="http://schemas.microsoft.com/office/drawing/2014/main" id="{1209E996-63BA-224C-77C5-27C783A5055C}"/>
                  </a:ext>
                </a:extLst>
              </p:cNvPr>
              <p:cNvSpPr/>
              <p:nvPr/>
            </p:nvSpPr>
            <p:spPr>
              <a:xfrm>
                <a:off x="5858189" y="2029767"/>
                <a:ext cx="1457011" cy="2230734"/>
              </a:xfrm>
              <a:prstGeom prst="folded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0" name="Group 109">
                <a:extLst>
                  <a:ext uri="{FF2B5EF4-FFF2-40B4-BE49-F238E27FC236}">
                    <a16:creationId xmlns:a16="http://schemas.microsoft.com/office/drawing/2014/main" id="{701BF0F4-C148-A50B-539A-C3B5039D76AD}"/>
                  </a:ext>
                </a:extLst>
              </p:cNvPr>
              <p:cNvGrpSpPr/>
              <p:nvPr/>
            </p:nvGrpSpPr>
            <p:grpSpPr>
              <a:xfrm>
                <a:off x="6006133" y="2196134"/>
                <a:ext cx="1144753" cy="128933"/>
                <a:chOff x="8219108" y="2597149"/>
                <a:chExt cx="1144753" cy="128933"/>
              </a:xfrm>
            </p:grpSpPr>
            <p:cxnSp>
              <p:nvCxnSpPr>
                <p:cNvPr id="132" name="Straight Connector 131">
                  <a:extLst>
                    <a:ext uri="{FF2B5EF4-FFF2-40B4-BE49-F238E27FC236}">
                      <a16:creationId xmlns:a16="http://schemas.microsoft.com/office/drawing/2014/main" id="{0910DFC7-3750-1F48-60C0-BC29DFD3106B}"/>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33" name="Rounded Rectangle 132">
                  <a:extLst>
                    <a:ext uri="{FF2B5EF4-FFF2-40B4-BE49-F238E27FC236}">
                      <a16:creationId xmlns:a16="http://schemas.microsoft.com/office/drawing/2014/main" id="{DB71AA54-867F-DC75-B62F-A950FF7A1320}"/>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1" name="Group 110">
                <a:extLst>
                  <a:ext uri="{FF2B5EF4-FFF2-40B4-BE49-F238E27FC236}">
                    <a16:creationId xmlns:a16="http://schemas.microsoft.com/office/drawing/2014/main" id="{6DED46DE-5066-2F93-704D-EE62EF82E0ED}"/>
                  </a:ext>
                </a:extLst>
              </p:cNvPr>
              <p:cNvGrpSpPr/>
              <p:nvPr/>
            </p:nvGrpSpPr>
            <p:grpSpPr>
              <a:xfrm>
                <a:off x="6006133" y="2388751"/>
                <a:ext cx="1144753" cy="128933"/>
                <a:chOff x="8219108" y="2597149"/>
                <a:chExt cx="1144753" cy="128933"/>
              </a:xfrm>
            </p:grpSpPr>
            <p:cxnSp>
              <p:nvCxnSpPr>
                <p:cNvPr id="130" name="Straight Connector 129">
                  <a:extLst>
                    <a:ext uri="{FF2B5EF4-FFF2-40B4-BE49-F238E27FC236}">
                      <a16:creationId xmlns:a16="http://schemas.microsoft.com/office/drawing/2014/main" id="{326978C7-8FB6-4ABA-57DC-8EA0154746B9}"/>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31" name="Rounded Rectangle 130">
                  <a:extLst>
                    <a:ext uri="{FF2B5EF4-FFF2-40B4-BE49-F238E27FC236}">
                      <a16:creationId xmlns:a16="http://schemas.microsoft.com/office/drawing/2014/main" id="{FDAC786E-C6BD-C9CC-3B4D-D7F3E7523582}"/>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2" name="Group 111">
                <a:extLst>
                  <a:ext uri="{FF2B5EF4-FFF2-40B4-BE49-F238E27FC236}">
                    <a16:creationId xmlns:a16="http://schemas.microsoft.com/office/drawing/2014/main" id="{FA0581EA-EE1C-47DD-90D2-3B26EBF3C82B}"/>
                  </a:ext>
                </a:extLst>
              </p:cNvPr>
              <p:cNvGrpSpPr/>
              <p:nvPr/>
            </p:nvGrpSpPr>
            <p:grpSpPr>
              <a:xfrm>
                <a:off x="6006133" y="2581368"/>
                <a:ext cx="1144753" cy="128933"/>
                <a:chOff x="8219108" y="2597149"/>
                <a:chExt cx="1144753" cy="128933"/>
              </a:xfrm>
            </p:grpSpPr>
            <p:cxnSp>
              <p:nvCxnSpPr>
                <p:cNvPr id="128" name="Straight Connector 127">
                  <a:extLst>
                    <a:ext uri="{FF2B5EF4-FFF2-40B4-BE49-F238E27FC236}">
                      <a16:creationId xmlns:a16="http://schemas.microsoft.com/office/drawing/2014/main" id="{7CB6694E-6B92-C4AE-AC76-C3DE23CFE58C}"/>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29" name="Rounded Rectangle 128">
                  <a:extLst>
                    <a:ext uri="{FF2B5EF4-FFF2-40B4-BE49-F238E27FC236}">
                      <a16:creationId xmlns:a16="http://schemas.microsoft.com/office/drawing/2014/main" id="{41E1CCA1-27B8-8E59-61A1-CC949A693664}"/>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3" name="Group 112">
                <a:extLst>
                  <a:ext uri="{FF2B5EF4-FFF2-40B4-BE49-F238E27FC236}">
                    <a16:creationId xmlns:a16="http://schemas.microsoft.com/office/drawing/2014/main" id="{9050C7EB-A14A-C31E-0252-576EAC378F84}"/>
                  </a:ext>
                </a:extLst>
              </p:cNvPr>
              <p:cNvGrpSpPr/>
              <p:nvPr/>
            </p:nvGrpSpPr>
            <p:grpSpPr>
              <a:xfrm>
                <a:off x="6006133" y="2966602"/>
                <a:ext cx="1144753" cy="128933"/>
                <a:chOff x="8219108" y="2597149"/>
                <a:chExt cx="1144753" cy="128933"/>
              </a:xfrm>
            </p:grpSpPr>
            <p:cxnSp>
              <p:nvCxnSpPr>
                <p:cNvPr id="126" name="Straight Connector 125">
                  <a:extLst>
                    <a:ext uri="{FF2B5EF4-FFF2-40B4-BE49-F238E27FC236}">
                      <a16:creationId xmlns:a16="http://schemas.microsoft.com/office/drawing/2014/main" id="{D44FD23B-7381-D46E-EC7C-79D2DDD276F1}"/>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27" name="Rounded Rectangle 126">
                  <a:extLst>
                    <a:ext uri="{FF2B5EF4-FFF2-40B4-BE49-F238E27FC236}">
                      <a16:creationId xmlns:a16="http://schemas.microsoft.com/office/drawing/2014/main" id="{70C83BC1-44F7-025D-642E-9406ED1EE01C}"/>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4" name="Group 113">
                <a:extLst>
                  <a:ext uri="{FF2B5EF4-FFF2-40B4-BE49-F238E27FC236}">
                    <a16:creationId xmlns:a16="http://schemas.microsoft.com/office/drawing/2014/main" id="{C1586598-967F-FC25-4D1F-A63CC54FB230}"/>
                  </a:ext>
                </a:extLst>
              </p:cNvPr>
              <p:cNvGrpSpPr/>
              <p:nvPr/>
            </p:nvGrpSpPr>
            <p:grpSpPr>
              <a:xfrm>
                <a:off x="6006133" y="3159219"/>
                <a:ext cx="1144753" cy="128933"/>
                <a:chOff x="8219108" y="2597149"/>
                <a:chExt cx="1144753" cy="128933"/>
              </a:xfrm>
            </p:grpSpPr>
            <p:cxnSp>
              <p:nvCxnSpPr>
                <p:cNvPr id="124" name="Straight Connector 123">
                  <a:extLst>
                    <a:ext uri="{FF2B5EF4-FFF2-40B4-BE49-F238E27FC236}">
                      <a16:creationId xmlns:a16="http://schemas.microsoft.com/office/drawing/2014/main" id="{008DBB5C-C654-7957-71A7-95FD8D3802A4}"/>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25" name="Rounded Rectangle 124">
                  <a:extLst>
                    <a:ext uri="{FF2B5EF4-FFF2-40B4-BE49-F238E27FC236}">
                      <a16:creationId xmlns:a16="http://schemas.microsoft.com/office/drawing/2014/main" id="{1A4F3C2A-03D1-641E-B86F-3F7DFBBB7E0F}"/>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5" name="Group 114">
                <a:extLst>
                  <a:ext uri="{FF2B5EF4-FFF2-40B4-BE49-F238E27FC236}">
                    <a16:creationId xmlns:a16="http://schemas.microsoft.com/office/drawing/2014/main" id="{EB99C687-0504-2951-9FAC-6BFA759C71A9}"/>
                  </a:ext>
                </a:extLst>
              </p:cNvPr>
              <p:cNvGrpSpPr/>
              <p:nvPr/>
            </p:nvGrpSpPr>
            <p:grpSpPr>
              <a:xfrm>
                <a:off x="6006133" y="3351836"/>
                <a:ext cx="1144753" cy="128933"/>
                <a:chOff x="8219108" y="2597149"/>
                <a:chExt cx="1144753" cy="128933"/>
              </a:xfrm>
            </p:grpSpPr>
            <p:cxnSp>
              <p:nvCxnSpPr>
                <p:cNvPr id="122" name="Straight Connector 121">
                  <a:extLst>
                    <a:ext uri="{FF2B5EF4-FFF2-40B4-BE49-F238E27FC236}">
                      <a16:creationId xmlns:a16="http://schemas.microsoft.com/office/drawing/2014/main" id="{0B8B917F-D962-4598-8E56-87C510A970FB}"/>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23" name="Rounded Rectangle 122">
                  <a:extLst>
                    <a:ext uri="{FF2B5EF4-FFF2-40B4-BE49-F238E27FC236}">
                      <a16:creationId xmlns:a16="http://schemas.microsoft.com/office/drawing/2014/main" id="{2D6AC352-7937-3989-082D-4133A3933956}"/>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6" name="Group 115">
                <a:extLst>
                  <a:ext uri="{FF2B5EF4-FFF2-40B4-BE49-F238E27FC236}">
                    <a16:creationId xmlns:a16="http://schemas.microsoft.com/office/drawing/2014/main" id="{E7B43108-3658-2C5C-D24E-F496F4ECE7A9}"/>
                  </a:ext>
                </a:extLst>
              </p:cNvPr>
              <p:cNvGrpSpPr/>
              <p:nvPr/>
            </p:nvGrpSpPr>
            <p:grpSpPr>
              <a:xfrm>
                <a:off x="6006133" y="3737070"/>
                <a:ext cx="1144753" cy="128933"/>
                <a:chOff x="8219108" y="2597149"/>
                <a:chExt cx="1144753" cy="128933"/>
              </a:xfrm>
            </p:grpSpPr>
            <p:cxnSp>
              <p:nvCxnSpPr>
                <p:cNvPr id="120" name="Straight Connector 119">
                  <a:extLst>
                    <a:ext uri="{FF2B5EF4-FFF2-40B4-BE49-F238E27FC236}">
                      <a16:creationId xmlns:a16="http://schemas.microsoft.com/office/drawing/2014/main" id="{0E06671A-97B1-89E6-6654-48C9EA22AD0F}"/>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21" name="Rounded Rectangle 120">
                  <a:extLst>
                    <a:ext uri="{FF2B5EF4-FFF2-40B4-BE49-F238E27FC236}">
                      <a16:creationId xmlns:a16="http://schemas.microsoft.com/office/drawing/2014/main" id="{B807EF71-8361-48A6-C300-3AA7F0D6FEFC}"/>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7" name="Group 116">
                <a:extLst>
                  <a:ext uri="{FF2B5EF4-FFF2-40B4-BE49-F238E27FC236}">
                    <a16:creationId xmlns:a16="http://schemas.microsoft.com/office/drawing/2014/main" id="{992F969F-26E7-A9A4-7689-0D5539F224BA}"/>
                  </a:ext>
                </a:extLst>
              </p:cNvPr>
              <p:cNvGrpSpPr/>
              <p:nvPr/>
            </p:nvGrpSpPr>
            <p:grpSpPr>
              <a:xfrm>
                <a:off x="6006133" y="3929684"/>
                <a:ext cx="1144753" cy="128933"/>
                <a:chOff x="8219108" y="2597149"/>
                <a:chExt cx="1144753" cy="128933"/>
              </a:xfrm>
            </p:grpSpPr>
            <p:cxnSp>
              <p:nvCxnSpPr>
                <p:cNvPr id="118" name="Straight Connector 117">
                  <a:extLst>
                    <a:ext uri="{FF2B5EF4-FFF2-40B4-BE49-F238E27FC236}">
                      <a16:creationId xmlns:a16="http://schemas.microsoft.com/office/drawing/2014/main" id="{EA61AC79-BF1D-A7B4-DA23-A5F6E7375C66}"/>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19" name="Rounded Rectangle 118">
                  <a:extLst>
                    <a:ext uri="{FF2B5EF4-FFF2-40B4-BE49-F238E27FC236}">
                      <a16:creationId xmlns:a16="http://schemas.microsoft.com/office/drawing/2014/main" id="{13698EFC-DB09-8375-79F6-FFB6A469D3DA}"/>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108" name="Google Shape;855;p108">
              <a:extLst>
                <a:ext uri="{FF2B5EF4-FFF2-40B4-BE49-F238E27FC236}">
                  <a16:creationId xmlns:a16="http://schemas.microsoft.com/office/drawing/2014/main" id="{F72B6329-6F23-B00F-B36E-8EC3E7E4A14C}"/>
                </a:ext>
              </a:extLst>
            </p:cNvPr>
            <p:cNvPicPr preferRelativeResize="0"/>
            <p:nvPr/>
          </p:nvPicPr>
          <p:blipFill rotWithShape="1">
            <a:blip r:embed="rId4">
              <a:alphaModFix/>
            </a:blip>
            <a:srcRect/>
            <a:stretch/>
          </p:blipFill>
          <p:spPr>
            <a:xfrm>
              <a:off x="6671445" y="4857680"/>
              <a:ext cx="207124" cy="183676"/>
            </a:xfrm>
            <a:prstGeom prst="rect">
              <a:avLst/>
            </a:prstGeom>
            <a:noFill/>
            <a:ln>
              <a:noFill/>
            </a:ln>
          </p:spPr>
        </p:pic>
      </p:grpSp>
      <p:pic>
        <p:nvPicPr>
          <p:cNvPr id="134" name="Google Shape;855;p108">
            <a:extLst>
              <a:ext uri="{FF2B5EF4-FFF2-40B4-BE49-F238E27FC236}">
                <a16:creationId xmlns:a16="http://schemas.microsoft.com/office/drawing/2014/main" id="{1CE9C0E0-FB94-5F33-1C6D-793503A9AF05}"/>
              </a:ext>
            </a:extLst>
          </p:cNvPr>
          <p:cNvPicPr preferRelativeResize="0"/>
          <p:nvPr/>
        </p:nvPicPr>
        <p:blipFill rotWithShape="1">
          <a:blip r:embed="rId4">
            <a:alphaModFix/>
          </a:blip>
          <a:srcRect/>
          <a:stretch/>
        </p:blipFill>
        <p:spPr>
          <a:xfrm>
            <a:off x="5405425" y="4307902"/>
            <a:ext cx="86184" cy="76427"/>
          </a:xfrm>
          <a:prstGeom prst="rect">
            <a:avLst/>
          </a:prstGeom>
          <a:noFill/>
          <a:ln>
            <a:noFill/>
          </a:ln>
        </p:spPr>
      </p:pic>
      <p:sp>
        <p:nvSpPr>
          <p:cNvPr id="141" name="Folded Corner 140">
            <a:extLst>
              <a:ext uri="{FF2B5EF4-FFF2-40B4-BE49-F238E27FC236}">
                <a16:creationId xmlns:a16="http://schemas.microsoft.com/office/drawing/2014/main" id="{B2F6EC3D-1B18-0745-F184-BEA6EA951A19}"/>
              </a:ext>
            </a:extLst>
          </p:cNvPr>
          <p:cNvSpPr/>
          <p:nvPr/>
        </p:nvSpPr>
        <p:spPr>
          <a:xfrm>
            <a:off x="9140598" y="2711728"/>
            <a:ext cx="709835" cy="910787"/>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142" name="Straight Connector 141">
            <a:extLst>
              <a:ext uri="{FF2B5EF4-FFF2-40B4-BE49-F238E27FC236}">
                <a16:creationId xmlns:a16="http://schemas.microsoft.com/office/drawing/2014/main" id="{3F898E60-0866-BF8C-167D-7FE333F601B9}"/>
              </a:ext>
            </a:extLst>
          </p:cNvPr>
          <p:cNvCxnSpPr/>
          <p:nvPr/>
        </p:nvCxnSpPr>
        <p:spPr>
          <a:xfrm>
            <a:off x="9209106" y="2780300"/>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3" name="Straight Connector 142">
            <a:extLst>
              <a:ext uri="{FF2B5EF4-FFF2-40B4-BE49-F238E27FC236}">
                <a16:creationId xmlns:a16="http://schemas.microsoft.com/office/drawing/2014/main" id="{F0B8FBC7-F6A1-0B94-17A4-F6EE9F860057}"/>
              </a:ext>
            </a:extLst>
          </p:cNvPr>
          <p:cNvCxnSpPr/>
          <p:nvPr/>
        </p:nvCxnSpPr>
        <p:spPr>
          <a:xfrm>
            <a:off x="9238614" y="2826189"/>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4" name="Straight Connector 143">
            <a:extLst>
              <a:ext uri="{FF2B5EF4-FFF2-40B4-BE49-F238E27FC236}">
                <a16:creationId xmlns:a16="http://schemas.microsoft.com/office/drawing/2014/main" id="{E3C3C97B-53B0-CDC7-8930-A0D5BBD55747}"/>
              </a:ext>
            </a:extLst>
          </p:cNvPr>
          <p:cNvCxnSpPr/>
          <p:nvPr/>
        </p:nvCxnSpPr>
        <p:spPr>
          <a:xfrm>
            <a:off x="9238614" y="2872079"/>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5" name="Straight Connector 144">
            <a:extLst>
              <a:ext uri="{FF2B5EF4-FFF2-40B4-BE49-F238E27FC236}">
                <a16:creationId xmlns:a16="http://schemas.microsoft.com/office/drawing/2014/main" id="{DD9FAE50-4E8A-706D-00B7-16E6309A193F}"/>
              </a:ext>
            </a:extLst>
          </p:cNvPr>
          <p:cNvCxnSpPr/>
          <p:nvPr/>
        </p:nvCxnSpPr>
        <p:spPr>
          <a:xfrm>
            <a:off x="9207385" y="2917969"/>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6" name="Straight Connector 145">
            <a:extLst>
              <a:ext uri="{FF2B5EF4-FFF2-40B4-BE49-F238E27FC236}">
                <a16:creationId xmlns:a16="http://schemas.microsoft.com/office/drawing/2014/main" id="{9FF7386B-E4FA-DF7A-E8DA-394B4103D373}"/>
              </a:ext>
            </a:extLst>
          </p:cNvPr>
          <p:cNvCxnSpPr/>
          <p:nvPr/>
        </p:nvCxnSpPr>
        <p:spPr>
          <a:xfrm>
            <a:off x="9238614" y="2963858"/>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7" name="Straight Connector 146">
            <a:extLst>
              <a:ext uri="{FF2B5EF4-FFF2-40B4-BE49-F238E27FC236}">
                <a16:creationId xmlns:a16="http://schemas.microsoft.com/office/drawing/2014/main" id="{41A6EBB8-EC5D-CEE2-207E-D704D401F5AE}"/>
              </a:ext>
            </a:extLst>
          </p:cNvPr>
          <p:cNvCxnSpPr/>
          <p:nvPr/>
        </p:nvCxnSpPr>
        <p:spPr>
          <a:xfrm>
            <a:off x="9281644" y="3009748"/>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8" name="Straight Connector 147">
            <a:extLst>
              <a:ext uri="{FF2B5EF4-FFF2-40B4-BE49-F238E27FC236}">
                <a16:creationId xmlns:a16="http://schemas.microsoft.com/office/drawing/2014/main" id="{9D183BF1-CFAB-6987-17A3-D686E3346E27}"/>
              </a:ext>
            </a:extLst>
          </p:cNvPr>
          <p:cNvCxnSpPr/>
          <p:nvPr/>
        </p:nvCxnSpPr>
        <p:spPr>
          <a:xfrm>
            <a:off x="9335836" y="3055637"/>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9" name="Straight Connector 148">
            <a:extLst>
              <a:ext uri="{FF2B5EF4-FFF2-40B4-BE49-F238E27FC236}">
                <a16:creationId xmlns:a16="http://schemas.microsoft.com/office/drawing/2014/main" id="{58D77918-482C-6BC1-68E3-D24A6C81273A}"/>
              </a:ext>
            </a:extLst>
          </p:cNvPr>
          <p:cNvCxnSpPr/>
          <p:nvPr/>
        </p:nvCxnSpPr>
        <p:spPr>
          <a:xfrm>
            <a:off x="9304607" y="3101527"/>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50" name="Straight Connector 149">
            <a:extLst>
              <a:ext uri="{FF2B5EF4-FFF2-40B4-BE49-F238E27FC236}">
                <a16:creationId xmlns:a16="http://schemas.microsoft.com/office/drawing/2014/main" id="{A81CA439-3929-B868-FFDD-5E3CD8E46ED4}"/>
              </a:ext>
            </a:extLst>
          </p:cNvPr>
          <p:cNvCxnSpPr/>
          <p:nvPr/>
        </p:nvCxnSpPr>
        <p:spPr>
          <a:xfrm>
            <a:off x="9209106" y="3147417"/>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51" name="Straight Connector 150">
            <a:extLst>
              <a:ext uri="{FF2B5EF4-FFF2-40B4-BE49-F238E27FC236}">
                <a16:creationId xmlns:a16="http://schemas.microsoft.com/office/drawing/2014/main" id="{993A516A-B544-C863-2DD0-A01DC590ECD9}"/>
              </a:ext>
            </a:extLst>
          </p:cNvPr>
          <p:cNvCxnSpPr/>
          <p:nvPr/>
        </p:nvCxnSpPr>
        <p:spPr>
          <a:xfrm>
            <a:off x="9211415" y="3193306"/>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52" name="Straight Connector 151">
            <a:extLst>
              <a:ext uri="{FF2B5EF4-FFF2-40B4-BE49-F238E27FC236}">
                <a16:creationId xmlns:a16="http://schemas.microsoft.com/office/drawing/2014/main" id="{107C6BDA-A71D-C7C1-0073-B8673BA43728}"/>
              </a:ext>
            </a:extLst>
          </p:cNvPr>
          <p:cNvCxnSpPr/>
          <p:nvPr/>
        </p:nvCxnSpPr>
        <p:spPr>
          <a:xfrm>
            <a:off x="9240922" y="3239196"/>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53" name="Straight Connector 152">
            <a:extLst>
              <a:ext uri="{FF2B5EF4-FFF2-40B4-BE49-F238E27FC236}">
                <a16:creationId xmlns:a16="http://schemas.microsoft.com/office/drawing/2014/main" id="{7335C443-F8D6-1351-46F7-75FA138BBFA8}"/>
              </a:ext>
            </a:extLst>
          </p:cNvPr>
          <p:cNvCxnSpPr/>
          <p:nvPr/>
        </p:nvCxnSpPr>
        <p:spPr>
          <a:xfrm>
            <a:off x="9240922" y="3285086"/>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54" name="Straight Connector 153">
            <a:extLst>
              <a:ext uri="{FF2B5EF4-FFF2-40B4-BE49-F238E27FC236}">
                <a16:creationId xmlns:a16="http://schemas.microsoft.com/office/drawing/2014/main" id="{3695AB34-4B3E-DB42-7CD9-7DBA32733354}"/>
              </a:ext>
            </a:extLst>
          </p:cNvPr>
          <p:cNvCxnSpPr/>
          <p:nvPr/>
        </p:nvCxnSpPr>
        <p:spPr>
          <a:xfrm>
            <a:off x="9209694" y="3330975"/>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55" name="Straight Connector 154">
            <a:extLst>
              <a:ext uri="{FF2B5EF4-FFF2-40B4-BE49-F238E27FC236}">
                <a16:creationId xmlns:a16="http://schemas.microsoft.com/office/drawing/2014/main" id="{A1351108-AC02-900D-8AEE-9432F8D59B4A}"/>
              </a:ext>
            </a:extLst>
          </p:cNvPr>
          <p:cNvCxnSpPr/>
          <p:nvPr/>
        </p:nvCxnSpPr>
        <p:spPr>
          <a:xfrm>
            <a:off x="9240922" y="3376865"/>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nvGrpSpPr>
          <p:cNvPr id="160" name="Group 159">
            <a:extLst>
              <a:ext uri="{FF2B5EF4-FFF2-40B4-BE49-F238E27FC236}">
                <a16:creationId xmlns:a16="http://schemas.microsoft.com/office/drawing/2014/main" id="{2371ECCA-CAB6-6236-B8AD-57A4E42428B8}"/>
              </a:ext>
            </a:extLst>
          </p:cNvPr>
          <p:cNvGrpSpPr/>
          <p:nvPr/>
        </p:nvGrpSpPr>
        <p:grpSpPr>
          <a:xfrm>
            <a:off x="9219095" y="3869648"/>
            <a:ext cx="606258" cy="928202"/>
            <a:chOff x="7667939" y="3498849"/>
            <a:chExt cx="688261" cy="1053751"/>
          </a:xfrm>
        </p:grpSpPr>
        <p:grpSp>
          <p:nvGrpSpPr>
            <p:cNvPr id="161" name="Group 160">
              <a:extLst>
                <a:ext uri="{FF2B5EF4-FFF2-40B4-BE49-F238E27FC236}">
                  <a16:creationId xmlns:a16="http://schemas.microsoft.com/office/drawing/2014/main" id="{F85C6430-0E9E-3C5C-6816-8E52C787B36E}"/>
                </a:ext>
              </a:extLst>
            </p:cNvPr>
            <p:cNvGrpSpPr/>
            <p:nvPr/>
          </p:nvGrpSpPr>
          <p:grpSpPr>
            <a:xfrm>
              <a:off x="7667939" y="3498849"/>
              <a:ext cx="688261" cy="1053751"/>
              <a:chOff x="5858189" y="2029767"/>
              <a:chExt cx="1457011" cy="2230734"/>
            </a:xfrm>
          </p:grpSpPr>
          <p:sp>
            <p:nvSpPr>
              <p:cNvPr id="166" name="Folded Corner 165">
                <a:extLst>
                  <a:ext uri="{FF2B5EF4-FFF2-40B4-BE49-F238E27FC236}">
                    <a16:creationId xmlns:a16="http://schemas.microsoft.com/office/drawing/2014/main" id="{0B7096EC-2E32-0616-557F-4742B6B78B56}"/>
                  </a:ext>
                </a:extLst>
              </p:cNvPr>
              <p:cNvSpPr/>
              <p:nvPr/>
            </p:nvSpPr>
            <p:spPr>
              <a:xfrm>
                <a:off x="5858189" y="2029767"/>
                <a:ext cx="1457011" cy="2230734"/>
              </a:xfrm>
              <a:prstGeom prst="folded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7" name="Group 166">
                <a:extLst>
                  <a:ext uri="{FF2B5EF4-FFF2-40B4-BE49-F238E27FC236}">
                    <a16:creationId xmlns:a16="http://schemas.microsoft.com/office/drawing/2014/main" id="{5A5402A0-4D13-9BE0-5636-3905C3281BCC}"/>
                  </a:ext>
                </a:extLst>
              </p:cNvPr>
              <p:cNvGrpSpPr/>
              <p:nvPr/>
            </p:nvGrpSpPr>
            <p:grpSpPr>
              <a:xfrm>
                <a:off x="6006133" y="2196134"/>
                <a:ext cx="1144753" cy="128933"/>
                <a:chOff x="8219108" y="2597149"/>
                <a:chExt cx="1144753" cy="128933"/>
              </a:xfrm>
            </p:grpSpPr>
            <p:cxnSp>
              <p:nvCxnSpPr>
                <p:cNvPr id="189" name="Straight Connector 188">
                  <a:extLst>
                    <a:ext uri="{FF2B5EF4-FFF2-40B4-BE49-F238E27FC236}">
                      <a16:creationId xmlns:a16="http://schemas.microsoft.com/office/drawing/2014/main" id="{378F28F1-B147-EE50-84FB-25DE402E0EE5}"/>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90" name="Rounded Rectangle 189">
                  <a:extLst>
                    <a:ext uri="{FF2B5EF4-FFF2-40B4-BE49-F238E27FC236}">
                      <a16:creationId xmlns:a16="http://schemas.microsoft.com/office/drawing/2014/main" id="{18C8B942-EE21-8BBD-AA75-1E60FECF7C6D}"/>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8" name="Group 167">
                <a:extLst>
                  <a:ext uri="{FF2B5EF4-FFF2-40B4-BE49-F238E27FC236}">
                    <a16:creationId xmlns:a16="http://schemas.microsoft.com/office/drawing/2014/main" id="{2D91F648-5C71-6B0F-79B1-1012CBECEADF}"/>
                  </a:ext>
                </a:extLst>
              </p:cNvPr>
              <p:cNvGrpSpPr/>
              <p:nvPr/>
            </p:nvGrpSpPr>
            <p:grpSpPr>
              <a:xfrm>
                <a:off x="6006133" y="2388751"/>
                <a:ext cx="1144753" cy="128933"/>
                <a:chOff x="8219108" y="2597149"/>
                <a:chExt cx="1144753" cy="128933"/>
              </a:xfrm>
            </p:grpSpPr>
            <p:cxnSp>
              <p:nvCxnSpPr>
                <p:cNvPr id="187" name="Straight Connector 186">
                  <a:extLst>
                    <a:ext uri="{FF2B5EF4-FFF2-40B4-BE49-F238E27FC236}">
                      <a16:creationId xmlns:a16="http://schemas.microsoft.com/office/drawing/2014/main" id="{F84860E2-3A05-D38F-552D-BF6A2E440EC1}"/>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88" name="Rounded Rectangle 187">
                  <a:extLst>
                    <a:ext uri="{FF2B5EF4-FFF2-40B4-BE49-F238E27FC236}">
                      <a16:creationId xmlns:a16="http://schemas.microsoft.com/office/drawing/2014/main" id="{EA035088-33D3-1EEF-1F54-3951797D66CC}"/>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9" name="Group 168">
                <a:extLst>
                  <a:ext uri="{FF2B5EF4-FFF2-40B4-BE49-F238E27FC236}">
                    <a16:creationId xmlns:a16="http://schemas.microsoft.com/office/drawing/2014/main" id="{FE53106D-DB13-8E28-C0DF-2D441C7407EB}"/>
                  </a:ext>
                </a:extLst>
              </p:cNvPr>
              <p:cNvGrpSpPr/>
              <p:nvPr/>
            </p:nvGrpSpPr>
            <p:grpSpPr>
              <a:xfrm>
                <a:off x="6006133" y="2581368"/>
                <a:ext cx="1144753" cy="128933"/>
                <a:chOff x="8219108" y="2597149"/>
                <a:chExt cx="1144753" cy="128933"/>
              </a:xfrm>
            </p:grpSpPr>
            <p:cxnSp>
              <p:nvCxnSpPr>
                <p:cNvPr id="185" name="Straight Connector 184">
                  <a:extLst>
                    <a:ext uri="{FF2B5EF4-FFF2-40B4-BE49-F238E27FC236}">
                      <a16:creationId xmlns:a16="http://schemas.microsoft.com/office/drawing/2014/main" id="{77EDFC32-A196-81B5-0797-51A8F14310FD}"/>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86" name="Rounded Rectangle 185">
                  <a:extLst>
                    <a:ext uri="{FF2B5EF4-FFF2-40B4-BE49-F238E27FC236}">
                      <a16:creationId xmlns:a16="http://schemas.microsoft.com/office/drawing/2014/main" id="{C82ABEA2-294F-2744-75A9-13D94E1F67DB}"/>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0" name="Group 169">
                <a:extLst>
                  <a:ext uri="{FF2B5EF4-FFF2-40B4-BE49-F238E27FC236}">
                    <a16:creationId xmlns:a16="http://schemas.microsoft.com/office/drawing/2014/main" id="{90FA0211-4B83-4BD4-DF65-CC9EF120A30C}"/>
                  </a:ext>
                </a:extLst>
              </p:cNvPr>
              <p:cNvGrpSpPr/>
              <p:nvPr/>
            </p:nvGrpSpPr>
            <p:grpSpPr>
              <a:xfrm>
                <a:off x="6006133" y="2966602"/>
                <a:ext cx="1144753" cy="128933"/>
                <a:chOff x="8219108" y="2597149"/>
                <a:chExt cx="1144753" cy="128933"/>
              </a:xfrm>
            </p:grpSpPr>
            <p:cxnSp>
              <p:nvCxnSpPr>
                <p:cNvPr id="183" name="Straight Connector 182">
                  <a:extLst>
                    <a:ext uri="{FF2B5EF4-FFF2-40B4-BE49-F238E27FC236}">
                      <a16:creationId xmlns:a16="http://schemas.microsoft.com/office/drawing/2014/main" id="{42D7F653-834A-85DC-1598-3A94B957BAE2}"/>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84" name="Rounded Rectangle 183">
                  <a:extLst>
                    <a:ext uri="{FF2B5EF4-FFF2-40B4-BE49-F238E27FC236}">
                      <a16:creationId xmlns:a16="http://schemas.microsoft.com/office/drawing/2014/main" id="{91E5A31A-8783-AEF4-4276-4D1FF59BE973}"/>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1" name="Group 170">
                <a:extLst>
                  <a:ext uri="{FF2B5EF4-FFF2-40B4-BE49-F238E27FC236}">
                    <a16:creationId xmlns:a16="http://schemas.microsoft.com/office/drawing/2014/main" id="{35BA2EA3-311E-D784-BA2A-B554E85C32BA}"/>
                  </a:ext>
                </a:extLst>
              </p:cNvPr>
              <p:cNvGrpSpPr/>
              <p:nvPr/>
            </p:nvGrpSpPr>
            <p:grpSpPr>
              <a:xfrm>
                <a:off x="6006133" y="3159219"/>
                <a:ext cx="1144753" cy="128933"/>
                <a:chOff x="8219108" y="2597149"/>
                <a:chExt cx="1144753" cy="128933"/>
              </a:xfrm>
            </p:grpSpPr>
            <p:cxnSp>
              <p:nvCxnSpPr>
                <p:cNvPr id="181" name="Straight Connector 180">
                  <a:extLst>
                    <a:ext uri="{FF2B5EF4-FFF2-40B4-BE49-F238E27FC236}">
                      <a16:creationId xmlns:a16="http://schemas.microsoft.com/office/drawing/2014/main" id="{BD59DDF7-7E8D-286E-807A-C55C6EFA9EB0}"/>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82" name="Rounded Rectangle 181">
                  <a:extLst>
                    <a:ext uri="{FF2B5EF4-FFF2-40B4-BE49-F238E27FC236}">
                      <a16:creationId xmlns:a16="http://schemas.microsoft.com/office/drawing/2014/main" id="{44C1DCBB-296F-2BD7-E25D-C5C381C24549}"/>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2" name="Group 171">
                <a:extLst>
                  <a:ext uri="{FF2B5EF4-FFF2-40B4-BE49-F238E27FC236}">
                    <a16:creationId xmlns:a16="http://schemas.microsoft.com/office/drawing/2014/main" id="{45CBB7FC-1DAC-1D3D-0F79-48FC35EF14E2}"/>
                  </a:ext>
                </a:extLst>
              </p:cNvPr>
              <p:cNvGrpSpPr/>
              <p:nvPr/>
            </p:nvGrpSpPr>
            <p:grpSpPr>
              <a:xfrm>
                <a:off x="6006133" y="3351836"/>
                <a:ext cx="1144753" cy="128933"/>
                <a:chOff x="8219108" y="2597149"/>
                <a:chExt cx="1144753" cy="128933"/>
              </a:xfrm>
            </p:grpSpPr>
            <p:cxnSp>
              <p:nvCxnSpPr>
                <p:cNvPr id="179" name="Straight Connector 178">
                  <a:extLst>
                    <a:ext uri="{FF2B5EF4-FFF2-40B4-BE49-F238E27FC236}">
                      <a16:creationId xmlns:a16="http://schemas.microsoft.com/office/drawing/2014/main" id="{32A78AAD-33B3-2CD8-411D-7BA3F0BE1D0F}"/>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80" name="Rounded Rectangle 179">
                  <a:extLst>
                    <a:ext uri="{FF2B5EF4-FFF2-40B4-BE49-F238E27FC236}">
                      <a16:creationId xmlns:a16="http://schemas.microsoft.com/office/drawing/2014/main" id="{AD668CD7-9A26-E32C-93D0-A49144AEA837}"/>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3" name="Group 172">
                <a:extLst>
                  <a:ext uri="{FF2B5EF4-FFF2-40B4-BE49-F238E27FC236}">
                    <a16:creationId xmlns:a16="http://schemas.microsoft.com/office/drawing/2014/main" id="{BB086AAB-7D61-356F-E4F8-12C42B4DE235}"/>
                  </a:ext>
                </a:extLst>
              </p:cNvPr>
              <p:cNvGrpSpPr/>
              <p:nvPr/>
            </p:nvGrpSpPr>
            <p:grpSpPr>
              <a:xfrm>
                <a:off x="6006133" y="3737070"/>
                <a:ext cx="1144753" cy="128933"/>
                <a:chOff x="8219108" y="2597149"/>
                <a:chExt cx="1144753" cy="128933"/>
              </a:xfrm>
            </p:grpSpPr>
            <p:cxnSp>
              <p:nvCxnSpPr>
                <p:cNvPr id="177" name="Straight Connector 176">
                  <a:extLst>
                    <a:ext uri="{FF2B5EF4-FFF2-40B4-BE49-F238E27FC236}">
                      <a16:creationId xmlns:a16="http://schemas.microsoft.com/office/drawing/2014/main" id="{108C3207-3827-0EAE-6829-A91BDE4EDDA3}"/>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78" name="Rounded Rectangle 177">
                  <a:extLst>
                    <a:ext uri="{FF2B5EF4-FFF2-40B4-BE49-F238E27FC236}">
                      <a16:creationId xmlns:a16="http://schemas.microsoft.com/office/drawing/2014/main" id="{94894577-EBA4-63C9-5199-E4AEEC353C5C}"/>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4" name="Group 173">
                <a:extLst>
                  <a:ext uri="{FF2B5EF4-FFF2-40B4-BE49-F238E27FC236}">
                    <a16:creationId xmlns:a16="http://schemas.microsoft.com/office/drawing/2014/main" id="{5725C615-17D1-5C6F-7DC5-F9F72B29D2B4}"/>
                  </a:ext>
                </a:extLst>
              </p:cNvPr>
              <p:cNvGrpSpPr/>
              <p:nvPr/>
            </p:nvGrpSpPr>
            <p:grpSpPr>
              <a:xfrm>
                <a:off x="6006133" y="3929684"/>
                <a:ext cx="1144753" cy="128933"/>
                <a:chOff x="8219108" y="2597149"/>
                <a:chExt cx="1144753" cy="128933"/>
              </a:xfrm>
            </p:grpSpPr>
            <p:cxnSp>
              <p:nvCxnSpPr>
                <p:cNvPr id="175" name="Straight Connector 174">
                  <a:extLst>
                    <a:ext uri="{FF2B5EF4-FFF2-40B4-BE49-F238E27FC236}">
                      <a16:creationId xmlns:a16="http://schemas.microsoft.com/office/drawing/2014/main" id="{B487C48C-E0EC-38FE-F813-4D960EDF82AF}"/>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76" name="Rounded Rectangle 175">
                  <a:extLst>
                    <a:ext uri="{FF2B5EF4-FFF2-40B4-BE49-F238E27FC236}">
                      <a16:creationId xmlns:a16="http://schemas.microsoft.com/office/drawing/2014/main" id="{36253B7F-4BE1-B037-E670-9A0AB776F1B4}"/>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162" name="Google Shape;855;p108">
              <a:extLst>
                <a:ext uri="{FF2B5EF4-FFF2-40B4-BE49-F238E27FC236}">
                  <a16:creationId xmlns:a16="http://schemas.microsoft.com/office/drawing/2014/main" id="{38FEEEE7-1A20-9C4A-1F18-67A840AD840B}"/>
                </a:ext>
              </a:extLst>
            </p:cNvPr>
            <p:cNvPicPr preferRelativeResize="0"/>
            <p:nvPr/>
          </p:nvPicPr>
          <p:blipFill rotWithShape="1">
            <a:blip r:embed="rId4">
              <a:alphaModFix/>
            </a:blip>
            <a:srcRect/>
            <a:stretch/>
          </p:blipFill>
          <p:spPr>
            <a:xfrm>
              <a:off x="7728148" y="3750406"/>
              <a:ext cx="97841" cy="86765"/>
            </a:xfrm>
            <a:prstGeom prst="rect">
              <a:avLst/>
            </a:prstGeom>
            <a:noFill/>
            <a:ln>
              <a:noFill/>
            </a:ln>
          </p:spPr>
        </p:pic>
        <p:pic>
          <p:nvPicPr>
            <p:cNvPr id="163" name="Google Shape;855;p108">
              <a:extLst>
                <a:ext uri="{FF2B5EF4-FFF2-40B4-BE49-F238E27FC236}">
                  <a16:creationId xmlns:a16="http://schemas.microsoft.com/office/drawing/2014/main" id="{F01C5F2B-AE1C-06BF-0BFF-935154A56BD5}"/>
                </a:ext>
              </a:extLst>
            </p:cNvPr>
            <p:cNvPicPr preferRelativeResize="0"/>
            <p:nvPr/>
          </p:nvPicPr>
          <p:blipFill rotWithShape="1">
            <a:blip r:embed="rId4">
              <a:alphaModFix/>
            </a:blip>
            <a:srcRect/>
            <a:stretch/>
          </p:blipFill>
          <p:spPr>
            <a:xfrm>
              <a:off x="7725147" y="4378755"/>
              <a:ext cx="97841" cy="86765"/>
            </a:xfrm>
            <a:prstGeom prst="rect">
              <a:avLst/>
            </a:prstGeom>
            <a:noFill/>
            <a:ln>
              <a:noFill/>
            </a:ln>
          </p:spPr>
        </p:pic>
        <p:pic>
          <p:nvPicPr>
            <p:cNvPr id="164" name="Google Shape;855;p108">
              <a:extLst>
                <a:ext uri="{FF2B5EF4-FFF2-40B4-BE49-F238E27FC236}">
                  <a16:creationId xmlns:a16="http://schemas.microsoft.com/office/drawing/2014/main" id="{0C33C156-6959-86A0-CE8F-C501BA0B2AFB}"/>
                </a:ext>
              </a:extLst>
            </p:cNvPr>
            <p:cNvPicPr preferRelativeResize="0"/>
            <p:nvPr/>
          </p:nvPicPr>
          <p:blipFill rotWithShape="1">
            <a:blip r:embed="rId4">
              <a:alphaModFix/>
            </a:blip>
            <a:srcRect/>
            <a:stretch/>
          </p:blipFill>
          <p:spPr>
            <a:xfrm>
              <a:off x="7728147" y="3559863"/>
              <a:ext cx="97841" cy="86765"/>
            </a:xfrm>
            <a:prstGeom prst="rect">
              <a:avLst/>
            </a:prstGeom>
            <a:noFill/>
            <a:ln>
              <a:noFill/>
            </a:ln>
          </p:spPr>
        </p:pic>
        <p:pic>
          <p:nvPicPr>
            <p:cNvPr id="165" name="Google Shape;855;p108">
              <a:extLst>
                <a:ext uri="{FF2B5EF4-FFF2-40B4-BE49-F238E27FC236}">
                  <a16:creationId xmlns:a16="http://schemas.microsoft.com/office/drawing/2014/main" id="{8366BA01-B39E-5E5D-06F2-B6134AAABA33}"/>
                </a:ext>
              </a:extLst>
            </p:cNvPr>
            <p:cNvPicPr preferRelativeResize="0"/>
            <p:nvPr/>
          </p:nvPicPr>
          <p:blipFill rotWithShape="1">
            <a:blip r:embed="rId4">
              <a:alphaModFix/>
            </a:blip>
            <a:srcRect/>
            <a:stretch/>
          </p:blipFill>
          <p:spPr>
            <a:xfrm>
              <a:off x="7727971" y="3650939"/>
              <a:ext cx="97841" cy="86765"/>
            </a:xfrm>
            <a:prstGeom prst="rect">
              <a:avLst/>
            </a:prstGeom>
            <a:noFill/>
            <a:ln>
              <a:noFill/>
            </a:ln>
          </p:spPr>
        </p:pic>
      </p:grpSp>
      <p:sp>
        <p:nvSpPr>
          <p:cNvPr id="2" name="Oval 1">
            <a:extLst>
              <a:ext uri="{FF2B5EF4-FFF2-40B4-BE49-F238E27FC236}">
                <a16:creationId xmlns:a16="http://schemas.microsoft.com/office/drawing/2014/main" id="{DBFF7746-4B0E-EBEC-F3D4-6311E2DF5DAE}"/>
              </a:ext>
            </a:extLst>
          </p:cNvPr>
          <p:cNvSpPr/>
          <p:nvPr/>
        </p:nvSpPr>
        <p:spPr>
          <a:xfrm>
            <a:off x="978195" y="2290837"/>
            <a:ext cx="2920410" cy="2920410"/>
          </a:xfrm>
          <a:prstGeom prst="ellipse">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CCB2ECA-5324-0D36-0E58-0B5DEF78EE56}"/>
              </a:ext>
            </a:extLst>
          </p:cNvPr>
          <p:cNvSpPr/>
          <p:nvPr/>
        </p:nvSpPr>
        <p:spPr>
          <a:xfrm>
            <a:off x="4766929" y="2329822"/>
            <a:ext cx="2920410" cy="2920410"/>
          </a:xfrm>
          <a:prstGeom prst="ellipse">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1ADA5F0A-8D7A-BD62-B646-9BF7B455CED7}"/>
              </a:ext>
            </a:extLst>
          </p:cNvPr>
          <p:cNvSpPr/>
          <p:nvPr/>
        </p:nvSpPr>
        <p:spPr>
          <a:xfrm>
            <a:off x="8520222" y="2354632"/>
            <a:ext cx="2920410" cy="2920410"/>
          </a:xfrm>
          <a:prstGeom prst="ellipse">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EFDE185D-CC6B-E19E-258B-3CA3ACD9C81F}"/>
              </a:ext>
            </a:extLst>
          </p:cNvPr>
          <p:cNvGrpSpPr/>
          <p:nvPr/>
        </p:nvGrpSpPr>
        <p:grpSpPr>
          <a:xfrm>
            <a:off x="1358225" y="3645260"/>
            <a:ext cx="606258" cy="928202"/>
            <a:chOff x="6543989" y="4715817"/>
            <a:chExt cx="1457011" cy="2230734"/>
          </a:xfrm>
        </p:grpSpPr>
        <p:grpSp>
          <p:nvGrpSpPr>
            <p:cNvPr id="36" name="Group 35">
              <a:extLst>
                <a:ext uri="{FF2B5EF4-FFF2-40B4-BE49-F238E27FC236}">
                  <a16:creationId xmlns:a16="http://schemas.microsoft.com/office/drawing/2014/main" id="{B76C7CFB-0461-8E25-197B-C32EE1F83951}"/>
                </a:ext>
              </a:extLst>
            </p:cNvPr>
            <p:cNvGrpSpPr/>
            <p:nvPr/>
          </p:nvGrpSpPr>
          <p:grpSpPr>
            <a:xfrm>
              <a:off x="6543989" y="4715817"/>
              <a:ext cx="1457011" cy="2230734"/>
              <a:chOff x="5858189" y="2029767"/>
              <a:chExt cx="1457011" cy="2230734"/>
            </a:xfrm>
          </p:grpSpPr>
          <p:sp>
            <p:nvSpPr>
              <p:cNvPr id="63" name="Folded Corner 62">
                <a:extLst>
                  <a:ext uri="{FF2B5EF4-FFF2-40B4-BE49-F238E27FC236}">
                    <a16:creationId xmlns:a16="http://schemas.microsoft.com/office/drawing/2014/main" id="{8DCB76A5-2EC4-D2B2-D779-D3475599CA42}"/>
                  </a:ext>
                </a:extLst>
              </p:cNvPr>
              <p:cNvSpPr/>
              <p:nvPr/>
            </p:nvSpPr>
            <p:spPr>
              <a:xfrm>
                <a:off x="5858189" y="2029767"/>
                <a:ext cx="1457011" cy="2230734"/>
              </a:xfrm>
              <a:prstGeom prst="folded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4" name="Group 63">
                <a:extLst>
                  <a:ext uri="{FF2B5EF4-FFF2-40B4-BE49-F238E27FC236}">
                    <a16:creationId xmlns:a16="http://schemas.microsoft.com/office/drawing/2014/main" id="{4FCBEE37-5C2E-F0DE-AFE3-DB4A81C6410D}"/>
                  </a:ext>
                </a:extLst>
              </p:cNvPr>
              <p:cNvGrpSpPr/>
              <p:nvPr/>
            </p:nvGrpSpPr>
            <p:grpSpPr>
              <a:xfrm>
                <a:off x="6006133" y="2196134"/>
                <a:ext cx="1144753" cy="128933"/>
                <a:chOff x="8219108" y="2597149"/>
                <a:chExt cx="1144753" cy="128933"/>
              </a:xfrm>
            </p:grpSpPr>
            <p:cxnSp>
              <p:nvCxnSpPr>
                <p:cNvPr id="99" name="Straight Connector 98">
                  <a:extLst>
                    <a:ext uri="{FF2B5EF4-FFF2-40B4-BE49-F238E27FC236}">
                      <a16:creationId xmlns:a16="http://schemas.microsoft.com/office/drawing/2014/main" id="{E2398FA5-0E55-B444-E760-4B07A3CABE78}"/>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00" name="Rounded Rectangle 99">
                  <a:extLst>
                    <a:ext uri="{FF2B5EF4-FFF2-40B4-BE49-F238E27FC236}">
                      <a16:creationId xmlns:a16="http://schemas.microsoft.com/office/drawing/2014/main" id="{D5C10BA0-73B5-C961-1733-5F9EF684D475}"/>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5" name="Group 64">
                <a:extLst>
                  <a:ext uri="{FF2B5EF4-FFF2-40B4-BE49-F238E27FC236}">
                    <a16:creationId xmlns:a16="http://schemas.microsoft.com/office/drawing/2014/main" id="{65192992-55BF-F87A-226F-E62C98415E63}"/>
                  </a:ext>
                </a:extLst>
              </p:cNvPr>
              <p:cNvGrpSpPr/>
              <p:nvPr/>
            </p:nvGrpSpPr>
            <p:grpSpPr>
              <a:xfrm>
                <a:off x="6006133" y="2388751"/>
                <a:ext cx="1144753" cy="128933"/>
                <a:chOff x="8219108" y="2597149"/>
                <a:chExt cx="1144753" cy="128933"/>
              </a:xfrm>
            </p:grpSpPr>
            <p:cxnSp>
              <p:nvCxnSpPr>
                <p:cNvPr id="97" name="Straight Connector 96">
                  <a:extLst>
                    <a:ext uri="{FF2B5EF4-FFF2-40B4-BE49-F238E27FC236}">
                      <a16:creationId xmlns:a16="http://schemas.microsoft.com/office/drawing/2014/main" id="{279059FD-C068-C15C-EDA1-FDB0566D8596}"/>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98" name="Rounded Rectangle 97">
                  <a:extLst>
                    <a:ext uri="{FF2B5EF4-FFF2-40B4-BE49-F238E27FC236}">
                      <a16:creationId xmlns:a16="http://schemas.microsoft.com/office/drawing/2014/main" id="{F620C044-0F39-362D-E038-01D386B7E208}"/>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6" name="Group 65">
                <a:extLst>
                  <a:ext uri="{FF2B5EF4-FFF2-40B4-BE49-F238E27FC236}">
                    <a16:creationId xmlns:a16="http://schemas.microsoft.com/office/drawing/2014/main" id="{7AA9536A-5065-0911-3266-5112D7CB1B2F}"/>
                  </a:ext>
                </a:extLst>
              </p:cNvPr>
              <p:cNvGrpSpPr/>
              <p:nvPr/>
            </p:nvGrpSpPr>
            <p:grpSpPr>
              <a:xfrm>
                <a:off x="6006133" y="2581368"/>
                <a:ext cx="1144753" cy="128933"/>
                <a:chOff x="8219108" y="2597149"/>
                <a:chExt cx="1144753" cy="128933"/>
              </a:xfrm>
            </p:grpSpPr>
            <p:cxnSp>
              <p:nvCxnSpPr>
                <p:cNvPr id="86" name="Straight Connector 85">
                  <a:extLst>
                    <a:ext uri="{FF2B5EF4-FFF2-40B4-BE49-F238E27FC236}">
                      <a16:creationId xmlns:a16="http://schemas.microsoft.com/office/drawing/2014/main" id="{4F7F9B30-089F-E959-D194-76537FE5519D}"/>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96" name="Rounded Rectangle 95">
                  <a:extLst>
                    <a:ext uri="{FF2B5EF4-FFF2-40B4-BE49-F238E27FC236}">
                      <a16:creationId xmlns:a16="http://schemas.microsoft.com/office/drawing/2014/main" id="{50CDBF5E-BECB-07A1-184C-54CC9DB52A8A}"/>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7" name="Group 66">
                <a:extLst>
                  <a:ext uri="{FF2B5EF4-FFF2-40B4-BE49-F238E27FC236}">
                    <a16:creationId xmlns:a16="http://schemas.microsoft.com/office/drawing/2014/main" id="{3FD70DCD-4D99-D06F-9476-27D993B4757F}"/>
                  </a:ext>
                </a:extLst>
              </p:cNvPr>
              <p:cNvGrpSpPr/>
              <p:nvPr/>
            </p:nvGrpSpPr>
            <p:grpSpPr>
              <a:xfrm>
                <a:off x="6006133" y="2966602"/>
                <a:ext cx="1144753" cy="128933"/>
                <a:chOff x="8219108" y="2597149"/>
                <a:chExt cx="1144753" cy="128933"/>
              </a:xfrm>
            </p:grpSpPr>
            <p:cxnSp>
              <p:nvCxnSpPr>
                <p:cNvPr id="82" name="Straight Connector 81">
                  <a:extLst>
                    <a:ext uri="{FF2B5EF4-FFF2-40B4-BE49-F238E27FC236}">
                      <a16:creationId xmlns:a16="http://schemas.microsoft.com/office/drawing/2014/main" id="{A8B7218D-3E28-CF23-6D40-6CF546545D8E}"/>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83" name="Rounded Rectangle 82">
                  <a:extLst>
                    <a:ext uri="{FF2B5EF4-FFF2-40B4-BE49-F238E27FC236}">
                      <a16:creationId xmlns:a16="http://schemas.microsoft.com/office/drawing/2014/main" id="{9E38E7CF-F518-2055-5CB6-248ECE60FFAE}"/>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8" name="Group 67">
                <a:extLst>
                  <a:ext uri="{FF2B5EF4-FFF2-40B4-BE49-F238E27FC236}">
                    <a16:creationId xmlns:a16="http://schemas.microsoft.com/office/drawing/2014/main" id="{6ECAF31D-37B6-84A8-F6D1-829503AE9162}"/>
                  </a:ext>
                </a:extLst>
              </p:cNvPr>
              <p:cNvGrpSpPr/>
              <p:nvPr/>
            </p:nvGrpSpPr>
            <p:grpSpPr>
              <a:xfrm>
                <a:off x="6006133" y="3159219"/>
                <a:ext cx="1144753" cy="128933"/>
                <a:chOff x="8219108" y="2597149"/>
                <a:chExt cx="1144753" cy="128933"/>
              </a:xfrm>
            </p:grpSpPr>
            <p:cxnSp>
              <p:nvCxnSpPr>
                <p:cNvPr id="80" name="Straight Connector 79">
                  <a:extLst>
                    <a:ext uri="{FF2B5EF4-FFF2-40B4-BE49-F238E27FC236}">
                      <a16:creationId xmlns:a16="http://schemas.microsoft.com/office/drawing/2014/main" id="{29A0CF4D-3594-DA5F-C8F7-8C72A048D71D}"/>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81" name="Rounded Rectangle 80">
                  <a:extLst>
                    <a:ext uri="{FF2B5EF4-FFF2-40B4-BE49-F238E27FC236}">
                      <a16:creationId xmlns:a16="http://schemas.microsoft.com/office/drawing/2014/main" id="{7B339E06-5104-D407-5C03-3BE7A2459461}"/>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9" name="Group 68">
                <a:extLst>
                  <a:ext uri="{FF2B5EF4-FFF2-40B4-BE49-F238E27FC236}">
                    <a16:creationId xmlns:a16="http://schemas.microsoft.com/office/drawing/2014/main" id="{D9D62315-157B-1503-57CA-A45B5C27C727}"/>
                  </a:ext>
                </a:extLst>
              </p:cNvPr>
              <p:cNvGrpSpPr/>
              <p:nvPr/>
            </p:nvGrpSpPr>
            <p:grpSpPr>
              <a:xfrm>
                <a:off x="6006133" y="3351836"/>
                <a:ext cx="1144753" cy="128933"/>
                <a:chOff x="8219108" y="2597149"/>
                <a:chExt cx="1144753" cy="128933"/>
              </a:xfrm>
            </p:grpSpPr>
            <p:cxnSp>
              <p:nvCxnSpPr>
                <p:cNvPr id="76" name="Straight Connector 75">
                  <a:extLst>
                    <a:ext uri="{FF2B5EF4-FFF2-40B4-BE49-F238E27FC236}">
                      <a16:creationId xmlns:a16="http://schemas.microsoft.com/office/drawing/2014/main" id="{3EC649E1-00C7-E08C-81F1-A1084A26559B}"/>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78" name="Rounded Rectangle 77">
                  <a:extLst>
                    <a:ext uri="{FF2B5EF4-FFF2-40B4-BE49-F238E27FC236}">
                      <a16:creationId xmlns:a16="http://schemas.microsoft.com/office/drawing/2014/main" id="{EBAF23AB-85B7-ED2C-E034-7D3318E2675B}"/>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0" name="Group 69">
                <a:extLst>
                  <a:ext uri="{FF2B5EF4-FFF2-40B4-BE49-F238E27FC236}">
                    <a16:creationId xmlns:a16="http://schemas.microsoft.com/office/drawing/2014/main" id="{8641A178-BBB1-279C-729A-AA223D0108D7}"/>
                  </a:ext>
                </a:extLst>
              </p:cNvPr>
              <p:cNvGrpSpPr/>
              <p:nvPr/>
            </p:nvGrpSpPr>
            <p:grpSpPr>
              <a:xfrm>
                <a:off x="6006133" y="3737070"/>
                <a:ext cx="1144753" cy="128933"/>
                <a:chOff x="8219108" y="2597149"/>
                <a:chExt cx="1144753" cy="128933"/>
              </a:xfrm>
            </p:grpSpPr>
            <p:cxnSp>
              <p:nvCxnSpPr>
                <p:cNvPr id="74" name="Straight Connector 73">
                  <a:extLst>
                    <a:ext uri="{FF2B5EF4-FFF2-40B4-BE49-F238E27FC236}">
                      <a16:creationId xmlns:a16="http://schemas.microsoft.com/office/drawing/2014/main" id="{EF1316B8-343F-3660-DA18-C85178E0CED7}"/>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75" name="Rounded Rectangle 74">
                  <a:extLst>
                    <a:ext uri="{FF2B5EF4-FFF2-40B4-BE49-F238E27FC236}">
                      <a16:creationId xmlns:a16="http://schemas.microsoft.com/office/drawing/2014/main" id="{EC4FEF88-C574-8D3F-7B62-14D6C268C8FA}"/>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70">
                <a:extLst>
                  <a:ext uri="{FF2B5EF4-FFF2-40B4-BE49-F238E27FC236}">
                    <a16:creationId xmlns:a16="http://schemas.microsoft.com/office/drawing/2014/main" id="{B928D9D0-31B3-170A-93F1-9BC38A3DA727}"/>
                  </a:ext>
                </a:extLst>
              </p:cNvPr>
              <p:cNvGrpSpPr/>
              <p:nvPr/>
            </p:nvGrpSpPr>
            <p:grpSpPr>
              <a:xfrm>
                <a:off x="6006133" y="3929684"/>
                <a:ext cx="1144753" cy="128933"/>
                <a:chOff x="8219108" y="2597149"/>
                <a:chExt cx="1144753" cy="128933"/>
              </a:xfrm>
            </p:grpSpPr>
            <p:cxnSp>
              <p:nvCxnSpPr>
                <p:cNvPr id="72" name="Straight Connector 71">
                  <a:extLst>
                    <a:ext uri="{FF2B5EF4-FFF2-40B4-BE49-F238E27FC236}">
                      <a16:creationId xmlns:a16="http://schemas.microsoft.com/office/drawing/2014/main" id="{FBE7FD8A-1CD0-F34C-F351-49CBC4E78468}"/>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73" name="Rounded Rectangle 72">
                  <a:extLst>
                    <a:ext uri="{FF2B5EF4-FFF2-40B4-BE49-F238E27FC236}">
                      <a16:creationId xmlns:a16="http://schemas.microsoft.com/office/drawing/2014/main" id="{AADB1573-BA6B-D7B5-13C3-4B950AF153F3}"/>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57" name="Google Shape;855;p108">
              <a:extLst>
                <a:ext uri="{FF2B5EF4-FFF2-40B4-BE49-F238E27FC236}">
                  <a16:creationId xmlns:a16="http://schemas.microsoft.com/office/drawing/2014/main" id="{28749FBE-39C6-56D3-8D94-A663FE2969E4}"/>
                </a:ext>
              </a:extLst>
            </p:cNvPr>
            <p:cNvPicPr preferRelativeResize="0"/>
            <p:nvPr/>
          </p:nvPicPr>
          <p:blipFill rotWithShape="1">
            <a:blip r:embed="rId4">
              <a:alphaModFix/>
            </a:blip>
            <a:srcRect/>
            <a:stretch/>
          </p:blipFill>
          <p:spPr>
            <a:xfrm>
              <a:off x="6671445" y="4857680"/>
              <a:ext cx="207124" cy="183676"/>
            </a:xfrm>
            <a:prstGeom prst="rect">
              <a:avLst/>
            </a:prstGeom>
            <a:noFill/>
            <a:ln>
              <a:noFill/>
            </a:ln>
          </p:spPr>
        </p:pic>
      </p:grpSp>
      <p:grpSp>
        <p:nvGrpSpPr>
          <p:cNvPr id="207" name="Group 206">
            <a:extLst>
              <a:ext uri="{FF2B5EF4-FFF2-40B4-BE49-F238E27FC236}">
                <a16:creationId xmlns:a16="http://schemas.microsoft.com/office/drawing/2014/main" id="{83774763-16E1-71A3-4DAF-5912A8CE600A}"/>
              </a:ext>
            </a:extLst>
          </p:cNvPr>
          <p:cNvGrpSpPr/>
          <p:nvPr/>
        </p:nvGrpSpPr>
        <p:grpSpPr>
          <a:xfrm>
            <a:off x="9065512" y="3645260"/>
            <a:ext cx="606258" cy="928202"/>
            <a:chOff x="7667939" y="3498849"/>
            <a:chExt cx="688261" cy="1053751"/>
          </a:xfrm>
        </p:grpSpPr>
        <p:grpSp>
          <p:nvGrpSpPr>
            <p:cNvPr id="208" name="Group 207">
              <a:extLst>
                <a:ext uri="{FF2B5EF4-FFF2-40B4-BE49-F238E27FC236}">
                  <a16:creationId xmlns:a16="http://schemas.microsoft.com/office/drawing/2014/main" id="{15549FB5-81D9-5E41-EE47-E26E358BCB27}"/>
                </a:ext>
              </a:extLst>
            </p:cNvPr>
            <p:cNvGrpSpPr/>
            <p:nvPr/>
          </p:nvGrpSpPr>
          <p:grpSpPr>
            <a:xfrm>
              <a:off x="7667939" y="3498849"/>
              <a:ext cx="688261" cy="1053751"/>
              <a:chOff x="5858189" y="2029767"/>
              <a:chExt cx="1457011" cy="2230734"/>
            </a:xfrm>
          </p:grpSpPr>
          <p:sp>
            <p:nvSpPr>
              <p:cNvPr id="213" name="Folded Corner 212">
                <a:extLst>
                  <a:ext uri="{FF2B5EF4-FFF2-40B4-BE49-F238E27FC236}">
                    <a16:creationId xmlns:a16="http://schemas.microsoft.com/office/drawing/2014/main" id="{B9F7C1E6-4E7F-CB7C-0B43-44A6EE99B3F0}"/>
                  </a:ext>
                </a:extLst>
              </p:cNvPr>
              <p:cNvSpPr/>
              <p:nvPr/>
            </p:nvSpPr>
            <p:spPr>
              <a:xfrm>
                <a:off x="5858189" y="2029767"/>
                <a:ext cx="1457011" cy="2230734"/>
              </a:xfrm>
              <a:prstGeom prst="folded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4" name="Group 213">
                <a:extLst>
                  <a:ext uri="{FF2B5EF4-FFF2-40B4-BE49-F238E27FC236}">
                    <a16:creationId xmlns:a16="http://schemas.microsoft.com/office/drawing/2014/main" id="{7F38822E-CE53-7939-47F1-43DA54AD0CE2}"/>
                  </a:ext>
                </a:extLst>
              </p:cNvPr>
              <p:cNvGrpSpPr/>
              <p:nvPr/>
            </p:nvGrpSpPr>
            <p:grpSpPr>
              <a:xfrm>
                <a:off x="6006133" y="2196134"/>
                <a:ext cx="1144753" cy="128933"/>
                <a:chOff x="8219108" y="2597149"/>
                <a:chExt cx="1144753" cy="128933"/>
              </a:xfrm>
            </p:grpSpPr>
            <p:cxnSp>
              <p:nvCxnSpPr>
                <p:cNvPr id="236" name="Straight Connector 235">
                  <a:extLst>
                    <a:ext uri="{FF2B5EF4-FFF2-40B4-BE49-F238E27FC236}">
                      <a16:creationId xmlns:a16="http://schemas.microsoft.com/office/drawing/2014/main" id="{45A2A34A-FDD0-232A-3307-B8561F9E5594}"/>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37" name="Rounded Rectangle 236">
                  <a:extLst>
                    <a:ext uri="{FF2B5EF4-FFF2-40B4-BE49-F238E27FC236}">
                      <a16:creationId xmlns:a16="http://schemas.microsoft.com/office/drawing/2014/main" id="{D49B28A6-19A2-9C36-4ECB-605B1FE79445}"/>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5" name="Group 214">
                <a:extLst>
                  <a:ext uri="{FF2B5EF4-FFF2-40B4-BE49-F238E27FC236}">
                    <a16:creationId xmlns:a16="http://schemas.microsoft.com/office/drawing/2014/main" id="{120D8CCC-5AED-A59B-31D0-1D4CF4B22CD0}"/>
                  </a:ext>
                </a:extLst>
              </p:cNvPr>
              <p:cNvGrpSpPr/>
              <p:nvPr/>
            </p:nvGrpSpPr>
            <p:grpSpPr>
              <a:xfrm>
                <a:off x="6006133" y="2388751"/>
                <a:ext cx="1144753" cy="128933"/>
                <a:chOff x="8219108" y="2597149"/>
                <a:chExt cx="1144753" cy="128933"/>
              </a:xfrm>
            </p:grpSpPr>
            <p:cxnSp>
              <p:nvCxnSpPr>
                <p:cNvPr id="234" name="Straight Connector 233">
                  <a:extLst>
                    <a:ext uri="{FF2B5EF4-FFF2-40B4-BE49-F238E27FC236}">
                      <a16:creationId xmlns:a16="http://schemas.microsoft.com/office/drawing/2014/main" id="{4BE11903-B236-F41D-4752-E1A69B9BA117}"/>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35" name="Rounded Rectangle 234">
                  <a:extLst>
                    <a:ext uri="{FF2B5EF4-FFF2-40B4-BE49-F238E27FC236}">
                      <a16:creationId xmlns:a16="http://schemas.microsoft.com/office/drawing/2014/main" id="{EF312BF9-6A3F-45FA-E552-B49433F55CEE}"/>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6" name="Group 215">
                <a:extLst>
                  <a:ext uri="{FF2B5EF4-FFF2-40B4-BE49-F238E27FC236}">
                    <a16:creationId xmlns:a16="http://schemas.microsoft.com/office/drawing/2014/main" id="{6EE8166A-2DF6-DC2F-B36C-B9DE0DEE1C6B}"/>
                  </a:ext>
                </a:extLst>
              </p:cNvPr>
              <p:cNvGrpSpPr/>
              <p:nvPr/>
            </p:nvGrpSpPr>
            <p:grpSpPr>
              <a:xfrm>
                <a:off x="6006133" y="2581368"/>
                <a:ext cx="1144753" cy="128933"/>
                <a:chOff x="8219108" y="2597149"/>
                <a:chExt cx="1144753" cy="128933"/>
              </a:xfrm>
            </p:grpSpPr>
            <p:cxnSp>
              <p:nvCxnSpPr>
                <p:cNvPr id="232" name="Straight Connector 231">
                  <a:extLst>
                    <a:ext uri="{FF2B5EF4-FFF2-40B4-BE49-F238E27FC236}">
                      <a16:creationId xmlns:a16="http://schemas.microsoft.com/office/drawing/2014/main" id="{E4200E55-6774-4BFD-D42E-2DA80A299AC1}"/>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33" name="Rounded Rectangle 232">
                  <a:extLst>
                    <a:ext uri="{FF2B5EF4-FFF2-40B4-BE49-F238E27FC236}">
                      <a16:creationId xmlns:a16="http://schemas.microsoft.com/office/drawing/2014/main" id="{40723243-0F3B-B98B-D015-A2CB8E28F373}"/>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7" name="Group 216">
                <a:extLst>
                  <a:ext uri="{FF2B5EF4-FFF2-40B4-BE49-F238E27FC236}">
                    <a16:creationId xmlns:a16="http://schemas.microsoft.com/office/drawing/2014/main" id="{658DECEE-4BDC-1479-11BF-3D13409D040F}"/>
                  </a:ext>
                </a:extLst>
              </p:cNvPr>
              <p:cNvGrpSpPr/>
              <p:nvPr/>
            </p:nvGrpSpPr>
            <p:grpSpPr>
              <a:xfrm>
                <a:off x="6006133" y="2966602"/>
                <a:ext cx="1144753" cy="128933"/>
                <a:chOff x="8219108" y="2597149"/>
                <a:chExt cx="1144753" cy="128933"/>
              </a:xfrm>
            </p:grpSpPr>
            <p:cxnSp>
              <p:nvCxnSpPr>
                <p:cNvPr id="230" name="Straight Connector 229">
                  <a:extLst>
                    <a:ext uri="{FF2B5EF4-FFF2-40B4-BE49-F238E27FC236}">
                      <a16:creationId xmlns:a16="http://schemas.microsoft.com/office/drawing/2014/main" id="{57EDA058-ADC1-6CA0-FBAB-5DF2738864F6}"/>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31" name="Rounded Rectangle 230">
                  <a:extLst>
                    <a:ext uri="{FF2B5EF4-FFF2-40B4-BE49-F238E27FC236}">
                      <a16:creationId xmlns:a16="http://schemas.microsoft.com/office/drawing/2014/main" id="{5CB98162-A5C0-CCB4-E819-5FE9FE7CB2ED}"/>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8" name="Group 217">
                <a:extLst>
                  <a:ext uri="{FF2B5EF4-FFF2-40B4-BE49-F238E27FC236}">
                    <a16:creationId xmlns:a16="http://schemas.microsoft.com/office/drawing/2014/main" id="{009F9BF3-C0EC-5338-C3D6-04650E1AF060}"/>
                  </a:ext>
                </a:extLst>
              </p:cNvPr>
              <p:cNvGrpSpPr/>
              <p:nvPr/>
            </p:nvGrpSpPr>
            <p:grpSpPr>
              <a:xfrm>
                <a:off x="6006133" y="3159219"/>
                <a:ext cx="1144753" cy="128933"/>
                <a:chOff x="8219108" y="2597149"/>
                <a:chExt cx="1144753" cy="128933"/>
              </a:xfrm>
            </p:grpSpPr>
            <p:cxnSp>
              <p:nvCxnSpPr>
                <p:cNvPr id="228" name="Straight Connector 227">
                  <a:extLst>
                    <a:ext uri="{FF2B5EF4-FFF2-40B4-BE49-F238E27FC236}">
                      <a16:creationId xmlns:a16="http://schemas.microsoft.com/office/drawing/2014/main" id="{12208E67-404D-204C-242C-7F10245B5F79}"/>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29" name="Rounded Rectangle 228">
                  <a:extLst>
                    <a:ext uri="{FF2B5EF4-FFF2-40B4-BE49-F238E27FC236}">
                      <a16:creationId xmlns:a16="http://schemas.microsoft.com/office/drawing/2014/main" id="{D00C96EC-A0B3-EE5A-C79B-ED5A1C07632F}"/>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9" name="Group 218">
                <a:extLst>
                  <a:ext uri="{FF2B5EF4-FFF2-40B4-BE49-F238E27FC236}">
                    <a16:creationId xmlns:a16="http://schemas.microsoft.com/office/drawing/2014/main" id="{8CAF10FA-698A-6E2E-C2D5-04982671821B}"/>
                  </a:ext>
                </a:extLst>
              </p:cNvPr>
              <p:cNvGrpSpPr/>
              <p:nvPr/>
            </p:nvGrpSpPr>
            <p:grpSpPr>
              <a:xfrm>
                <a:off x="6006133" y="3351836"/>
                <a:ext cx="1144753" cy="128933"/>
                <a:chOff x="8219108" y="2597149"/>
                <a:chExt cx="1144753" cy="128933"/>
              </a:xfrm>
            </p:grpSpPr>
            <p:cxnSp>
              <p:nvCxnSpPr>
                <p:cNvPr id="226" name="Straight Connector 225">
                  <a:extLst>
                    <a:ext uri="{FF2B5EF4-FFF2-40B4-BE49-F238E27FC236}">
                      <a16:creationId xmlns:a16="http://schemas.microsoft.com/office/drawing/2014/main" id="{30F20921-7461-FB3A-EAE8-DF432B5D00EE}"/>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27" name="Rounded Rectangle 226">
                  <a:extLst>
                    <a:ext uri="{FF2B5EF4-FFF2-40B4-BE49-F238E27FC236}">
                      <a16:creationId xmlns:a16="http://schemas.microsoft.com/office/drawing/2014/main" id="{9B674848-F840-6F9E-EF9E-76C1DF02E005}"/>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0" name="Group 219">
                <a:extLst>
                  <a:ext uri="{FF2B5EF4-FFF2-40B4-BE49-F238E27FC236}">
                    <a16:creationId xmlns:a16="http://schemas.microsoft.com/office/drawing/2014/main" id="{F8079D9D-FC35-4703-9849-C42080D38481}"/>
                  </a:ext>
                </a:extLst>
              </p:cNvPr>
              <p:cNvGrpSpPr/>
              <p:nvPr/>
            </p:nvGrpSpPr>
            <p:grpSpPr>
              <a:xfrm>
                <a:off x="6006133" y="3737070"/>
                <a:ext cx="1144753" cy="128933"/>
                <a:chOff x="8219108" y="2597149"/>
                <a:chExt cx="1144753" cy="128933"/>
              </a:xfrm>
            </p:grpSpPr>
            <p:cxnSp>
              <p:nvCxnSpPr>
                <p:cNvPr id="224" name="Straight Connector 223">
                  <a:extLst>
                    <a:ext uri="{FF2B5EF4-FFF2-40B4-BE49-F238E27FC236}">
                      <a16:creationId xmlns:a16="http://schemas.microsoft.com/office/drawing/2014/main" id="{9B51922E-E9A4-A375-ABE2-5F31B560112A}"/>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25" name="Rounded Rectangle 224">
                  <a:extLst>
                    <a:ext uri="{FF2B5EF4-FFF2-40B4-BE49-F238E27FC236}">
                      <a16:creationId xmlns:a16="http://schemas.microsoft.com/office/drawing/2014/main" id="{97E25E78-CC2F-A9C7-326F-69091C12815D}"/>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1" name="Group 220">
                <a:extLst>
                  <a:ext uri="{FF2B5EF4-FFF2-40B4-BE49-F238E27FC236}">
                    <a16:creationId xmlns:a16="http://schemas.microsoft.com/office/drawing/2014/main" id="{32BDEFA2-7BE5-1D1C-4718-45D299E7F67E}"/>
                  </a:ext>
                </a:extLst>
              </p:cNvPr>
              <p:cNvGrpSpPr/>
              <p:nvPr/>
            </p:nvGrpSpPr>
            <p:grpSpPr>
              <a:xfrm>
                <a:off x="6006133" y="3929684"/>
                <a:ext cx="1144753" cy="128933"/>
                <a:chOff x="8219108" y="2597149"/>
                <a:chExt cx="1144753" cy="128933"/>
              </a:xfrm>
            </p:grpSpPr>
            <p:cxnSp>
              <p:nvCxnSpPr>
                <p:cNvPr id="222" name="Straight Connector 221">
                  <a:extLst>
                    <a:ext uri="{FF2B5EF4-FFF2-40B4-BE49-F238E27FC236}">
                      <a16:creationId xmlns:a16="http://schemas.microsoft.com/office/drawing/2014/main" id="{81F53CA9-BF2C-51C8-D0C3-7528EE812FE4}"/>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23" name="Rounded Rectangle 222">
                  <a:extLst>
                    <a:ext uri="{FF2B5EF4-FFF2-40B4-BE49-F238E27FC236}">
                      <a16:creationId xmlns:a16="http://schemas.microsoft.com/office/drawing/2014/main" id="{EDC0A7FE-58AD-F4FC-E9C4-F4A682763655}"/>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209" name="Google Shape;855;p108">
              <a:extLst>
                <a:ext uri="{FF2B5EF4-FFF2-40B4-BE49-F238E27FC236}">
                  <a16:creationId xmlns:a16="http://schemas.microsoft.com/office/drawing/2014/main" id="{DFF1E536-8460-7373-BD7D-11405D559CBB}"/>
                </a:ext>
              </a:extLst>
            </p:cNvPr>
            <p:cNvPicPr preferRelativeResize="0"/>
            <p:nvPr/>
          </p:nvPicPr>
          <p:blipFill rotWithShape="1">
            <a:blip r:embed="rId4">
              <a:alphaModFix/>
            </a:blip>
            <a:srcRect/>
            <a:stretch/>
          </p:blipFill>
          <p:spPr>
            <a:xfrm>
              <a:off x="7728148" y="3750406"/>
              <a:ext cx="97841" cy="86765"/>
            </a:xfrm>
            <a:prstGeom prst="rect">
              <a:avLst/>
            </a:prstGeom>
            <a:noFill/>
            <a:ln>
              <a:noFill/>
            </a:ln>
          </p:spPr>
        </p:pic>
        <p:pic>
          <p:nvPicPr>
            <p:cNvPr id="210" name="Google Shape;855;p108">
              <a:extLst>
                <a:ext uri="{FF2B5EF4-FFF2-40B4-BE49-F238E27FC236}">
                  <a16:creationId xmlns:a16="http://schemas.microsoft.com/office/drawing/2014/main" id="{B2B51D92-7087-016D-C8A2-D4466491006D}"/>
                </a:ext>
              </a:extLst>
            </p:cNvPr>
            <p:cNvPicPr preferRelativeResize="0"/>
            <p:nvPr/>
          </p:nvPicPr>
          <p:blipFill rotWithShape="1">
            <a:blip r:embed="rId4">
              <a:alphaModFix/>
            </a:blip>
            <a:srcRect/>
            <a:stretch/>
          </p:blipFill>
          <p:spPr>
            <a:xfrm>
              <a:off x="7725147" y="4378755"/>
              <a:ext cx="97841" cy="86765"/>
            </a:xfrm>
            <a:prstGeom prst="rect">
              <a:avLst/>
            </a:prstGeom>
            <a:noFill/>
            <a:ln>
              <a:noFill/>
            </a:ln>
          </p:spPr>
        </p:pic>
        <p:pic>
          <p:nvPicPr>
            <p:cNvPr id="211" name="Google Shape;855;p108">
              <a:extLst>
                <a:ext uri="{FF2B5EF4-FFF2-40B4-BE49-F238E27FC236}">
                  <a16:creationId xmlns:a16="http://schemas.microsoft.com/office/drawing/2014/main" id="{28823ACE-7624-9BC4-6A11-7B4D43E64557}"/>
                </a:ext>
              </a:extLst>
            </p:cNvPr>
            <p:cNvPicPr preferRelativeResize="0"/>
            <p:nvPr/>
          </p:nvPicPr>
          <p:blipFill rotWithShape="1">
            <a:blip r:embed="rId4">
              <a:alphaModFix/>
            </a:blip>
            <a:srcRect/>
            <a:stretch/>
          </p:blipFill>
          <p:spPr>
            <a:xfrm>
              <a:off x="7728147" y="3559863"/>
              <a:ext cx="97841" cy="86765"/>
            </a:xfrm>
            <a:prstGeom prst="rect">
              <a:avLst/>
            </a:prstGeom>
            <a:noFill/>
            <a:ln>
              <a:noFill/>
            </a:ln>
          </p:spPr>
        </p:pic>
        <p:pic>
          <p:nvPicPr>
            <p:cNvPr id="212" name="Google Shape;855;p108">
              <a:extLst>
                <a:ext uri="{FF2B5EF4-FFF2-40B4-BE49-F238E27FC236}">
                  <a16:creationId xmlns:a16="http://schemas.microsoft.com/office/drawing/2014/main" id="{9D7DAB97-A580-E0B0-934D-FB670301B4DD}"/>
                </a:ext>
              </a:extLst>
            </p:cNvPr>
            <p:cNvPicPr preferRelativeResize="0"/>
            <p:nvPr/>
          </p:nvPicPr>
          <p:blipFill rotWithShape="1">
            <a:blip r:embed="rId4">
              <a:alphaModFix/>
            </a:blip>
            <a:srcRect/>
            <a:stretch/>
          </p:blipFill>
          <p:spPr>
            <a:xfrm>
              <a:off x="7727971" y="3650939"/>
              <a:ext cx="97841" cy="86765"/>
            </a:xfrm>
            <a:prstGeom prst="rect">
              <a:avLst/>
            </a:prstGeom>
            <a:noFill/>
            <a:ln>
              <a:noFill/>
            </a:ln>
          </p:spPr>
        </p:pic>
      </p:grpSp>
      <p:grpSp>
        <p:nvGrpSpPr>
          <p:cNvPr id="238" name="Group 237">
            <a:extLst>
              <a:ext uri="{FF2B5EF4-FFF2-40B4-BE49-F238E27FC236}">
                <a16:creationId xmlns:a16="http://schemas.microsoft.com/office/drawing/2014/main" id="{128B5DB6-3F63-CCA9-6B14-CFFE6AECC311}"/>
              </a:ext>
            </a:extLst>
          </p:cNvPr>
          <p:cNvGrpSpPr/>
          <p:nvPr/>
        </p:nvGrpSpPr>
        <p:grpSpPr>
          <a:xfrm>
            <a:off x="2866084" y="3653968"/>
            <a:ext cx="709835" cy="910787"/>
            <a:chOff x="4852825" y="5491159"/>
            <a:chExt cx="709835" cy="910787"/>
          </a:xfrm>
        </p:grpSpPr>
        <p:sp>
          <p:nvSpPr>
            <p:cNvPr id="239" name="Folded Corner 238">
              <a:extLst>
                <a:ext uri="{FF2B5EF4-FFF2-40B4-BE49-F238E27FC236}">
                  <a16:creationId xmlns:a16="http://schemas.microsoft.com/office/drawing/2014/main" id="{E55C9BDD-1BDE-23BE-0485-01A15234BA56}"/>
                </a:ext>
              </a:extLst>
            </p:cNvPr>
            <p:cNvSpPr/>
            <p:nvPr/>
          </p:nvSpPr>
          <p:spPr>
            <a:xfrm>
              <a:off x="4852825" y="5491159"/>
              <a:ext cx="709835" cy="910787"/>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240" name="Straight Connector 239">
              <a:extLst>
                <a:ext uri="{FF2B5EF4-FFF2-40B4-BE49-F238E27FC236}">
                  <a16:creationId xmlns:a16="http://schemas.microsoft.com/office/drawing/2014/main" id="{487F7811-CA6E-DBB8-3F49-54350E500FE4}"/>
                </a:ext>
              </a:extLst>
            </p:cNvPr>
            <p:cNvCxnSpPr/>
            <p:nvPr/>
          </p:nvCxnSpPr>
          <p:spPr>
            <a:xfrm>
              <a:off x="4921333" y="5559731"/>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41" name="Straight Connector 240">
              <a:extLst>
                <a:ext uri="{FF2B5EF4-FFF2-40B4-BE49-F238E27FC236}">
                  <a16:creationId xmlns:a16="http://schemas.microsoft.com/office/drawing/2014/main" id="{43B3AA1F-CDD4-FE6B-0061-3CEAD9040A76}"/>
                </a:ext>
              </a:extLst>
            </p:cNvPr>
            <p:cNvCxnSpPr/>
            <p:nvPr/>
          </p:nvCxnSpPr>
          <p:spPr>
            <a:xfrm>
              <a:off x="4950841" y="5605620"/>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42" name="Straight Connector 241">
              <a:extLst>
                <a:ext uri="{FF2B5EF4-FFF2-40B4-BE49-F238E27FC236}">
                  <a16:creationId xmlns:a16="http://schemas.microsoft.com/office/drawing/2014/main" id="{CCC75844-A692-95B5-912B-4C5A23487400}"/>
                </a:ext>
              </a:extLst>
            </p:cNvPr>
            <p:cNvCxnSpPr/>
            <p:nvPr/>
          </p:nvCxnSpPr>
          <p:spPr>
            <a:xfrm>
              <a:off x="4950841" y="5651510"/>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43" name="Straight Connector 242">
              <a:extLst>
                <a:ext uri="{FF2B5EF4-FFF2-40B4-BE49-F238E27FC236}">
                  <a16:creationId xmlns:a16="http://schemas.microsoft.com/office/drawing/2014/main" id="{59E40066-9683-5CA5-EDAB-9C030F3FF15A}"/>
                </a:ext>
              </a:extLst>
            </p:cNvPr>
            <p:cNvCxnSpPr/>
            <p:nvPr/>
          </p:nvCxnSpPr>
          <p:spPr>
            <a:xfrm>
              <a:off x="4919612" y="5697400"/>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244" name="Group 243">
            <a:extLst>
              <a:ext uri="{FF2B5EF4-FFF2-40B4-BE49-F238E27FC236}">
                <a16:creationId xmlns:a16="http://schemas.microsoft.com/office/drawing/2014/main" id="{256323F6-F7F0-D2E3-DC33-4D42229FEC47}"/>
              </a:ext>
            </a:extLst>
          </p:cNvPr>
          <p:cNvGrpSpPr/>
          <p:nvPr/>
        </p:nvGrpSpPr>
        <p:grpSpPr>
          <a:xfrm>
            <a:off x="6603185" y="3653968"/>
            <a:ext cx="709835" cy="910787"/>
            <a:chOff x="6439928" y="3674457"/>
            <a:chExt cx="709835" cy="910787"/>
          </a:xfrm>
        </p:grpSpPr>
        <p:sp>
          <p:nvSpPr>
            <p:cNvPr id="245" name="Folded Corner 244">
              <a:extLst>
                <a:ext uri="{FF2B5EF4-FFF2-40B4-BE49-F238E27FC236}">
                  <a16:creationId xmlns:a16="http://schemas.microsoft.com/office/drawing/2014/main" id="{A00D7FC7-1C4A-493E-8F79-A1C984526A51}"/>
                </a:ext>
              </a:extLst>
            </p:cNvPr>
            <p:cNvSpPr/>
            <p:nvPr/>
          </p:nvSpPr>
          <p:spPr>
            <a:xfrm>
              <a:off x="6439928" y="3674457"/>
              <a:ext cx="709835" cy="910787"/>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246" name="Straight Connector 245">
              <a:extLst>
                <a:ext uri="{FF2B5EF4-FFF2-40B4-BE49-F238E27FC236}">
                  <a16:creationId xmlns:a16="http://schemas.microsoft.com/office/drawing/2014/main" id="{A2FA5012-999A-9D65-EAA3-5DA3691A598E}"/>
                </a:ext>
              </a:extLst>
            </p:cNvPr>
            <p:cNvCxnSpPr/>
            <p:nvPr/>
          </p:nvCxnSpPr>
          <p:spPr>
            <a:xfrm>
              <a:off x="6508436" y="3743029"/>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47" name="Straight Connector 246">
              <a:extLst>
                <a:ext uri="{FF2B5EF4-FFF2-40B4-BE49-F238E27FC236}">
                  <a16:creationId xmlns:a16="http://schemas.microsoft.com/office/drawing/2014/main" id="{4C36CD8C-E836-73AC-057B-216D8DB08B2A}"/>
                </a:ext>
              </a:extLst>
            </p:cNvPr>
            <p:cNvCxnSpPr/>
            <p:nvPr/>
          </p:nvCxnSpPr>
          <p:spPr>
            <a:xfrm>
              <a:off x="6537944" y="3788918"/>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48" name="Straight Connector 247">
              <a:extLst>
                <a:ext uri="{FF2B5EF4-FFF2-40B4-BE49-F238E27FC236}">
                  <a16:creationId xmlns:a16="http://schemas.microsoft.com/office/drawing/2014/main" id="{8D6FFCEC-2907-C821-AAAA-283504DE0053}"/>
                </a:ext>
              </a:extLst>
            </p:cNvPr>
            <p:cNvCxnSpPr/>
            <p:nvPr/>
          </p:nvCxnSpPr>
          <p:spPr>
            <a:xfrm>
              <a:off x="6537944" y="3834808"/>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49" name="Straight Connector 248">
              <a:extLst>
                <a:ext uri="{FF2B5EF4-FFF2-40B4-BE49-F238E27FC236}">
                  <a16:creationId xmlns:a16="http://schemas.microsoft.com/office/drawing/2014/main" id="{BF8E217F-5BD3-5A89-4DAA-FB32026E56C3}"/>
                </a:ext>
              </a:extLst>
            </p:cNvPr>
            <p:cNvCxnSpPr/>
            <p:nvPr/>
          </p:nvCxnSpPr>
          <p:spPr>
            <a:xfrm>
              <a:off x="6506715" y="3880698"/>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50" name="Straight Connector 249">
              <a:extLst>
                <a:ext uri="{FF2B5EF4-FFF2-40B4-BE49-F238E27FC236}">
                  <a16:creationId xmlns:a16="http://schemas.microsoft.com/office/drawing/2014/main" id="{218593E3-A894-8F5B-F771-2C7EF2E9D450}"/>
                </a:ext>
              </a:extLst>
            </p:cNvPr>
            <p:cNvCxnSpPr/>
            <p:nvPr/>
          </p:nvCxnSpPr>
          <p:spPr>
            <a:xfrm>
              <a:off x="6537944" y="3926587"/>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51" name="Straight Connector 250">
              <a:extLst>
                <a:ext uri="{FF2B5EF4-FFF2-40B4-BE49-F238E27FC236}">
                  <a16:creationId xmlns:a16="http://schemas.microsoft.com/office/drawing/2014/main" id="{4B8DA0B6-70DE-C317-9D9B-32D7FD51CC1B}"/>
                </a:ext>
              </a:extLst>
            </p:cNvPr>
            <p:cNvCxnSpPr/>
            <p:nvPr/>
          </p:nvCxnSpPr>
          <p:spPr>
            <a:xfrm>
              <a:off x="6580974" y="3972477"/>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52" name="Straight Connector 251">
              <a:extLst>
                <a:ext uri="{FF2B5EF4-FFF2-40B4-BE49-F238E27FC236}">
                  <a16:creationId xmlns:a16="http://schemas.microsoft.com/office/drawing/2014/main" id="{F3B6B506-1333-3D51-AA5C-E716FFE62E40}"/>
                </a:ext>
              </a:extLst>
            </p:cNvPr>
            <p:cNvCxnSpPr/>
            <p:nvPr/>
          </p:nvCxnSpPr>
          <p:spPr>
            <a:xfrm>
              <a:off x="6635166" y="4018366"/>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53" name="Straight Connector 252">
              <a:extLst>
                <a:ext uri="{FF2B5EF4-FFF2-40B4-BE49-F238E27FC236}">
                  <a16:creationId xmlns:a16="http://schemas.microsoft.com/office/drawing/2014/main" id="{490B2DFD-E913-54F9-1A17-1DD05F1078A5}"/>
                </a:ext>
              </a:extLst>
            </p:cNvPr>
            <p:cNvCxnSpPr/>
            <p:nvPr/>
          </p:nvCxnSpPr>
          <p:spPr>
            <a:xfrm>
              <a:off x="6603937" y="4064256"/>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sp>
        <p:nvSpPr>
          <p:cNvPr id="256" name="TextBox 255">
            <a:extLst>
              <a:ext uri="{FF2B5EF4-FFF2-40B4-BE49-F238E27FC236}">
                <a16:creationId xmlns:a16="http://schemas.microsoft.com/office/drawing/2014/main" id="{BA862B60-7E00-F8DB-D1D0-7C27C74A6975}"/>
              </a:ext>
            </a:extLst>
          </p:cNvPr>
          <p:cNvSpPr txBox="1"/>
          <p:nvPr/>
        </p:nvSpPr>
        <p:spPr>
          <a:xfrm>
            <a:off x="2739014" y="2931665"/>
            <a:ext cx="978153" cy="369332"/>
          </a:xfrm>
          <a:prstGeom prst="rect">
            <a:avLst/>
          </a:prstGeom>
          <a:noFill/>
        </p:spPr>
        <p:txBody>
          <a:bodyPr wrap="none" rtlCol="0">
            <a:spAutoFit/>
          </a:bodyPr>
          <a:lstStyle/>
          <a:p>
            <a:r>
              <a:rPr lang="en-US">
                <a:latin typeface="Century Gothic" panose="020B0502020202020204" pitchFamily="34" charset="0"/>
              </a:rPr>
              <a:t>Create</a:t>
            </a:r>
          </a:p>
        </p:txBody>
      </p:sp>
      <p:sp>
        <p:nvSpPr>
          <p:cNvPr id="257" name="TextBox 256">
            <a:extLst>
              <a:ext uri="{FF2B5EF4-FFF2-40B4-BE49-F238E27FC236}">
                <a16:creationId xmlns:a16="http://schemas.microsoft.com/office/drawing/2014/main" id="{013A6B9D-6221-6C61-81DD-DD97B3DE40D1}"/>
              </a:ext>
            </a:extLst>
          </p:cNvPr>
          <p:cNvSpPr txBox="1"/>
          <p:nvPr/>
        </p:nvSpPr>
        <p:spPr>
          <a:xfrm>
            <a:off x="1803348" y="4806540"/>
            <a:ext cx="1154483" cy="369332"/>
          </a:xfrm>
          <a:prstGeom prst="rect">
            <a:avLst/>
          </a:prstGeom>
          <a:noFill/>
        </p:spPr>
        <p:txBody>
          <a:bodyPr wrap="none" rtlCol="0">
            <a:spAutoFit/>
          </a:bodyPr>
          <a:lstStyle/>
          <a:p>
            <a:r>
              <a:rPr lang="en-US">
                <a:latin typeface="Century Gothic" panose="020B0502020202020204" pitchFamily="34" charset="0"/>
              </a:rPr>
              <a:t>Measure</a:t>
            </a:r>
          </a:p>
        </p:txBody>
      </p:sp>
      <p:sp>
        <p:nvSpPr>
          <p:cNvPr id="259" name="TextBox 258">
            <a:extLst>
              <a:ext uri="{FF2B5EF4-FFF2-40B4-BE49-F238E27FC236}">
                <a16:creationId xmlns:a16="http://schemas.microsoft.com/office/drawing/2014/main" id="{9028F955-C0B9-384C-86DC-84FA8C614D1D}"/>
              </a:ext>
            </a:extLst>
          </p:cNvPr>
          <p:cNvSpPr txBox="1"/>
          <p:nvPr/>
        </p:nvSpPr>
        <p:spPr>
          <a:xfrm>
            <a:off x="5684234" y="4806540"/>
            <a:ext cx="1154483" cy="369332"/>
          </a:xfrm>
          <a:prstGeom prst="rect">
            <a:avLst/>
          </a:prstGeom>
          <a:noFill/>
        </p:spPr>
        <p:txBody>
          <a:bodyPr wrap="none" rtlCol="0">
            <a:spAutoFit/>
          </a:bodyPr>
          <a:lstStyle/>
          <a:p>
            <a:r>
              <a:rPr lang="en-US">
                <a:latin typeface="Century Gothic" panose="020B0502020202020204" pitchFamily="34" charset="0"/>
              </a:rPr>
              <a:t>Measure</a:t>
            </a:r>
          </a:p>
        </p:txBody>
      </p:sp>
      <p:grpSp>
        <p:nvGrpSpPr>
          <p:cNvPr id="260" name="Group 259">
            <a:extLst>
              <a:ext uri="{FF2B5EF4-FFF2-40B4-BE49-F238E27FC236}">
                <a16:creationId xmlns:a16="http://schemas.microsoft.com/office/drawing/2014/main" id="{3A71274A-07D3-1AE4-1ADF-21E0AEA5786C}"/>
              </a:ext>
            </a:extLst>
          </p:cNvPr>
          <p:cNvGrpSpPr/>
          <p:nvPr/>
        </p:nvGrpSpPr>
        <p:grpSpPr>
          <a:xfrm>
            <a:off x="5129108" y="3645260"/>
            <a:ext cx="606258" cy="928202"/>
            <a:chOff x="5355933" y="3684060"/>
            <a:chExt cx="606258" cy="928202"/>
          </a:xfrm>
        </p:grpSpPr>
        <p:grpSp>
          <p:nvGrpSpPr>
            <p:cNvPr id="261" name="Group 260">
              <a:extLst>
                <a:ext uri="{FF2B5EF4-FFF2-40B4-BE49-F238E27FC236}">
                  <a16:creationId xmlns:a16="http://schemas.microsoft.com/office/drawing/2014/main" id="{B9AE1341-A5A7-B485-E7A8-A18AD0C20BA6}"/>
                </a:ext>
              </a:extLst>
            </p:cNvPr>
            <p:cNvGrpSpPr/>
            <p:nvPr/>
          </p:nvGrpSpPr>
          <p:grpSpPr>
            <a:xfrm>
              <a:off x="5355933" y="3684060"/>
              <a:ext cx="606258" cy="928202"/>
              <a:chOff x="5858189" y="2029767"/>
              <a:chExt cx="1457011" cy="2230734"/>
            </a:xfrm>
          </p:grpSpPr>
          <p:sp>
            <p:nvSpPr>
              <p:cNvPr id="264" name="Folded Corner 263">
                <a:extLst>
                  <a:ext uri="{FF2B5EF4-FFF2-40B4-BE49-F238E27FC236}">
                    <a16:creationId xmlns:a16="http://schemas.microsoft.com/office/drawing/2014/main" id="{DB6B1834-7D1C-B796-DBC6-92F5C4B4823D}"/>
                  </a:ext>
                </a:extLst>
              </p:cNvPr>
              <p:cNvSpPr/>
              <p:nvPr/>
            </p:nvSpPr>
            <p:spPr>
              <a:xfrm>
                <a:off x="5858189" y="2029767"/>
                <a:ext cx="1457011" cy="2230734"/>
              </a:xfrm>
              <a:prstGeom prst="foldedCorne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5" name="Group 264">
                <a:extLst>
                  <a:ext uri="{FF2B5EF4-FFF2-40B4-BE49-F238E27FC236}">
                    <a16:creationId xmlns:a16="http://schemas.microsoft.com/office/drawing/2014/main" id="{480A9944-7157-80EE-A2EE-3FCB96DC077C}"/>
                  </a:ext>
                </a:extLst>
              </p:cNvPr>
              <p:cNvGrpSpPr/>
              <p:nvPr/>
            </p:nvGrpSpPr>
            <p:grpSpPr>
              <a:xfrm>
                <a:off x="6006133" y="2196134"/>
                <a:ext cx="1144753" cy="128933"/>
                <a:chOff x="8219108" y="2597149"/>
                <a:chExt cx="1144753" cy="128933"/>
              </a:xfrm>
            </p:grpSpPr>
            <p:cxnSp>
              <p:nvCxnSpPr>
                <p:cNvPr id="287" name="Straight Connector 286">
                  <a:extLst>
                    <a:ext uri="{FF2B5EF4-FFF2-40B4-BE49-F238E27FC236}">
                      <a16:creationId xmlns:a16="http://schemas.microsoft.com/office/drawing/2014/main" id="{563D68BA-D425-6BCE-1160-BA9F6C4FF70E}"/>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88" name="Rounded Rectangle 287">
                  <a:extLst>
                    <a:ext uri="{FF2B5EF4-FFF2-40B4-BE49-F238E27FC236}">
                      <a16:creationId xmlns:a16="http://schemas.microsoft.com/office/drawing/2014/main" id="{DF07AE65-D30E-8DCA-00F1-947C36C8E5BF}"/>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6" name="Group 265">
                <a:extLst>
                  <a:ext uri="{FF2B5EF4-FFF2-40B4-BE49-F238E27FC236}">
                    <a16:creationId xmlns:a16="http://schemas.microsoft.com/office/drawing/2014/main" id="{B5A51423-B60F-5418-2E55-1D0358BB741D}"/>
                  </a:ext>
                </a:extLst>
              </p:cNvPr>
              <p:cNvGrpSpPr/>
              <p:nvPr/>
            </p:nvGrpSpPr>
            <p:grpSpPr>
              <a:xfrm>
                <a:off x="6006133" y="2388751"/>
                <a:ext cx="1144753" cy="128933"/>
                <a:chOff x="8219108" y="2597149"/>
                <a:chExt cx="1144753" cy="128933"/>
              </a:xfrm>
            </p:grpSpPr>
            <p:cxnSp>
              <p:nvCxnSpPr>
                <p:cNvPr id="285" name="Straight Connector 284">
                  <a:extLst>
                    <a:ext uri="{FF2B5EF4-FFF2-40B4-BE49-F238E27FC236}">
                      <a16:creationId xmlns:a16="http://schemas.microsoft.com/office/drawing/2014/main" id="{42C8D536-C20B-EB16-BEAD-23572AA1E8A9}"/>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86" name="Rounded Rectangle 285">
                  <a:extLst>
                    <a:ext uri="{FF2B5EF4-FFF2-40B4-BE49-F238E27FC236}">
                      <a16:creationId xmlns:a16="http://schemas.microsoft.com/office/drawing/2014/main" id="{39CED48E-CC4C-4413-A868-53539F11D16B}"/>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7" name="Group 266">
                <a:extLst>
                  <a:ext uri="{FF2B5EF4-FFF2-40B4-BE49-F238E27FC236}">
                    <a16:creationId xmlns:a16="http://schemas.microsoft.com/office/drawing/2014/main" id="{F058AE4E-8CED-A6D1-3A8D-301B6035BF21}"/>
                  </a:ext>
                </a:extLst>
              </p:cNvPr>
              <p:cNvGrpSpPr/>
              <p:nvPr/>
            </p:nvGrpSpPr>
            <p:grpSpPr>
              <a:xfrm>
                <a:off x="6006133" y="2581368"/>
                <a:ext cx="1144753" cy="128933"/>
                <a:chOff x="8219108" y="2597149"/>
                <a:chExt cx="1144753" cy="128933"/>
              </a:xfrm>
            </p:grpSpPr>
            <p:cxnSp>
              <p:nvCxnSpPr>
                <p:cNvPr id="283" name="Straight Connector 282">
                  <a:extLst>
                    <a:ext uri="{FF2B5EF4-FFF2-40B4-BE49-F238E27FC236}">
                      <a16:creationId xmlns:a16="http://schemas.microsoft.com/office/drawing/2014/main" id="{2BB625C9-44DD-7515-8277-3139F82B9D0C}"/>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84" name="Rounded Rectangle 283">
                  <a:extLst>
                    <a:ext uri="{FF2B5EF4-FFF2-40B4-BE49-F238E27FC236}">
                      <a16:creationId xmlns:a16="http://schemas.microsoft.com/office/drawing/2014/main" id="{D3EFF9DC-539C-15F2-44F5-BED46E567499}"/>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8" name="Group 267">
                <a:extLst>
                  <a:ext uri="{FF2B5EF4-FFF2-40B4-BE49-F238E27FC236}">
                    <a16:creationId xmlns:a16="http://schemas.microsoft.com/office/drawing/2014/main" id="{3BD1A42B-FDBC-5102-534B-EF63E82A967D}"/>
                  </a:ext>
                </a:extLst>
              </p:cNvPr>
              <p:cNvGrpSpPr/>
              <p:nvPr/>
            </p:nvGrpSpPr>
            <p:grpSpPr>
              <a:xfrm>
                <a:off x="6006133" y="2966602"/>
                <a:ext cx="1144753" cy="128933"/>
                <a:chOff x="8219108" y="2597149"/>
                <a:chExt cx="1144753" cy="128933"/>
              </a:xfrm>
            </p:grpSpPr>
            <p:cxnSp>
              <p:nvCxnSpPr>
                <p:cNvPr id="281" name="Straight Connector 280">
                  <a:extLst>
                    <a:ext uri="{FF2B5EF4-FFF2-40B4-BE49-F238E27FC236}">
                      <a16:creationId xmlns:a16="http://schemas.microsoft.com/office/drawing/2014/main" id="{E88C9FDE-7484-E282-FB6E-AF3A93136E2C}"/>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82" name="Rounded Rectangle 281">
                  <a:extLst>
                    <a:ext uri="{FF2B5EF4-FFF2-40B4-BE49-F238E27FC236}">
                      <a16:creationId xmlns:a16="http://schemas.microsoft.com/office/drawing/2014/main" id="{26022EAA-A29A-61FA-6DF2-8F32511D19F4}"/>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9" name="Group 268">
                <a:extLst>
                  <a:ext uri="{FF2B5EF4-FFF2-40B4-BE49-F238E27FC236}">
                    <a16:creationId xmlns:a16="http://schemas.microsoft.com/office/drawing/2014/main" id="{782D4819-264B-E552-C6B6-346F038EDB83}"/>
                  </a:ext>
                </a:extLst>
              </p:cNvPr>
              <p:cNvGrpSpPr/>
              <p:nvPr/>
            </p:nvGrpSpPr>
            <p:grpSpPr>
              <a:xfrm>
                <a:off x="6006133" y="3159219"/>
                <a:ext cx="1144753" cy="128933"/>
                <a:chOff x="8219108" y="2597149"/>
                <a:chExt cx="1144753" cy="128933"/>
              </a:xfrm>
            </p:grpSpPr>
            <p:cxnSp>
              <p:nvCxnSpPr>
                <p:cNvPr id="279" name="Straight Connector 278">
                  <a:extLst>
                    <a:ext uri="{FF2B5EF4-FFF2-40B4-BE49-F238E27FC236}">
                      <a16:creationId xmlns:a16="http://schemas.microsoft.com/office/drawing/2014/main" id="{F0216A7B-DD91-5BEC-8E07-01C0B263EF43}"/>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80" name="Rounded Rectangle 279">
                  <a:extLst>
                    <a:ext uri="{FF2B5EF4-FFF2-40B4-BE49-F238E27FC236}">
                      <a16:creationId xmlns:a16="http://schemas.microsoft.com/office/drawing/2014/main" id="{6D098AC8-579B-A582-EA1C-D10C8BB0252B}"/>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0" name="Group 269">
                <a:extLst>
                  <a:ext uri="{FF2B5EF4-FFF2-40B4-BE49-F238E27FC236}">
                    <a16:creationId xmlns:a16="http://schemas.microsoft.com/office/drawing/2014/main" id="{342C3E10-89BB-2988-AE66-E7AA7677FA09}"/>
                  </a:ext>
                </a:extLst>
              </p:cNvPr>
              <p:cNvGrpSpPr/>
              <p:nvPr/>
            </p:nvGrpSpPr>
            <p:grpSpPr>
              <a:xfrm>
                <a:off x="6006133" y="3351836"/>
                <a:ext cx="1144753" cy="128933"/>
                <a:chOff x="8219108" y="2597149"/>
                <a:chExt cx="1144753" cy="128933"/>
              </a:xfrm>
            </p:grpSpPr>
            <p:cxnSp>
              <p:nvCxnSpPr>
                <p:cNvPr id="277" name="Straight Connector 276">
                  <a:extLst>
                    <a:ext uri="{FF2B5EF4-FFF2-40B4-BE49-F238E27FC236}">
                      <a16:creationId xmlns:a16="http://schemas.microsoft.com/office/drawing/2014/main" id="{4ED97E77-D9E9-F732-53FF-006F75DBA4A4}"/>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78" name="Rounded Rectangle 277">
                  <a:extLst>
                    <a:ext uri="{FF2B5EF4-FFF2-40B4-BE49-F238E27FC236}">
                      <a16:creationId xmlns:a16="http://schemas.microsoft.com/office/drawing/2014/main" id="{53A7F931-7688-8763-F3D8-F8771513A062}"/>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1" name="Group 270">
                <a:extLst>
                  <a:ext uri="{FF2B5EF4-FFF2-40B4-BE49-F238E27FC236}">
                    <a16:creationId xmlns:a16="http://schemas.microsoft.com/office/drawing/2014/main" id="{85F1F0AC-17C9-81FA-929F-BFA0B364BA01}"/>
                  </a:ext>
                </a:extLst>
              </p:cNvPr>
              <p:cNvGrpSpPr/>
              <p:nvPr/>
            </p:nvGrpSpPr>
            <p:grpSpPr>
              <a:xfrm>
                <a:off x="6006133" y="3737070"/>
                <a:ext cx="1144753" cy="128933"/>
                <a:chOff x="8219108" y="2597149"/>
                <a:chExt cx="1144753" cy="128933"/>
              </a:xfrm>
            </p:grpSpPr>
            <p:cxnSp>
              <p:nvCxnSpPr>
                <p:cNvPr id="275" name="Straight Connector 274">
                  <a:extLst>
                    <a:ext uri="{FF2B5EF4-FFF2-40B4-BE49-F238E27FC236}">
                      <a16:creationId xmlns:a16="http://schemas.microsoft.com/office/drawing/2014/main" id="{84F0AC5E-1EAD-BB2A-FA49-B7171919742D}"/>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76" name="Rounded Rectangle 275">
                  <a:extLst>
                    <a:ext uri="{FF2B5EF4-FFF2-40B4-BE49-F238E27FC236}">
                      <a16:creationId xmlns:a16="http://schemas.microsoft.com/office/drawing/2014/main" id="{7B4CA9CF-865B-7C30-2B98-08A02A87116F}"/>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2" name="Group 271">
                <a:extLst>
                  <a:ext uri="{FF2B5EF4-FFF2-40B4-BE49-F238E27FC236}">
                    <a16:creationId xmlns:a16="http://schemas.microsoft.com/office/drawing/2014/main" id="{5F9D0228-E7A0-72DD-2853-44A6983B5CBB}"/>
                  </a:ext>
                </a:extLst>
              </p:cNvPr>
              <p:cNvGrpSpPr/>
              <p:nvPr/>
            </p:nvGrpSpPr>
            <p:grpSpPr>
              <a:xfrm>
                <a:off x="6006133" y="3929684"/>
                <a:ext cx="1144753" cy="128933"/>
                <a:chOff x="8219108" y="2597149"/>
                <a:chExt cx="1144753" cy="128933"/>
              </a:xfrm>
            </p:grpSpPr>
            <p:cxnSp>
              <p:nvCxnSpPr>
                <p:cNvPr id="273" name="Straight Connector 272">
                  <a:extLst>
                    <a:ext uri="{FF2B5EF4-FFF2-40B4-BE49-F238E27FC236}">
                      <a16:creationId xmlns:a16="http://schemas.microsoft.com/office/drawing/2014/main" id="{441CE7A0-0FB4-F703-7439-AF343145A87E}"/>
                    </a:ext>
                  </a:extLst>
                </p:cNvPr>
                <p:cNvCxnSpPr>
                  <a:cxnSpLocks/>
                </p:cNvCxnSpPr>
                <p:nvPr/>
              </p:nvCxnSpPr>
              <p:spPr>
                <a:xfrm>
                  <a:off x="8399219" y="2661615"/>
                  <a:ext cx="964642"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274" name="Rounded Rectangle 273">
                  <a:extLst>
                    <a:ext uri="{FF2B5EF4-FFF2-40B4-BE49-F238E27FC236}">
                      <a16:creationId xmlns:a16="http://schemas.microsoft.com/office/drawing/2014/main" id="{6CE1A61B-8192-A52D-B10A-BB7EEDF5CFF3}"/>
                    </a:ext>
                  </a:extLst>
                </p:cNvPr>
                <p:cNvSpPr/>
                <p:nvPr/>
              </p:nvSpPr>
              <p:spPr>
                <a:xfrm>
                  <a:off x="8219108" y="2597149"/>
                  <a:ext cx="131142" cy="128933"/>
                </a:xfrm>
                <a:prstGeom prst="round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262" name="Google Shape;855;p108">
              <a:extLst>
                <a:ext uri="{FF2B5EF4-FFF2-40B4-BE49-F238E27FC236}">
                  <a16:creationId xmlns:a16="http://schemas.microsoft.com/office/drawing/2014/main" id="{C545881A-77F6-14CC-12E8-B27D9C69DD61}"/>
                </a:ext>
              </a:extLst>
            </p:cNvPr>
            <p:cNvPicPr preferRelativeResize="0"/>
            <p:nvPr/>
          </p:nvPicPr>
          <p:blipFill rotWithShape="1">
            <a:blip r:embed="rId4">
              <a:alphaModFix/>
            </a:blip>
            <a:srcRect/>
            <a:stretch/>
          </p:blipFill>
          <p:spPr>
            <a:xfrm>
              <a:off x="5408967" y="3743089"/>
              <a:ext cx="86184" cy="76427"/>
            </a:xfrm>
            <a:prstGeom prst="rect">
              <a:avLst/>
            </a:prstGeom>
            <a:noFill/>
            <a:ln>
              <a:noFill/>
            </a:ln>
          </p:spPr>
        </p:pic>
        <p:pic>
          <p:nvPicPr>
            <p:cNvPr id="263" name="Google Shape;855;p108">
              <a:extLst>
                <a:ext uri="{FF2B5EF4-FFF2-40B4-BE49-F238E27FC236}">
                  <a16:creationId xmlns:a16="http://schemas.microsoft.com/office/drawing/2014/main" id="{772E5E63-4AE2-14B7-D17D-F4CD576BCBF3}"/>
                </a:ext>
              </a:extLst>
            </p:cNvPr>
            <p:cNvPicPr preferRelativeResize="0"/>
            <p:nvPr/>
          </p:nvPicPr>
          <p:blipFill rotWithShape="1">
            <a:blip r:embed="rId4">
              <a:alphaModFix/>
            </a:blip>
            <a:srcRect/>
            <a:stretch/>
          </p:blipFill>
          <p:spPr>
            <a:xfrm>
              <a:off x="5405425" y="4058519"/>
              <a:ext cx="86184" cy="76427"/>
            </a:xfrm>
            <a:prstGeom prst="rect">
              <a:avLst/>
            </a:prstGeom>
            <a:noFill/>
            <a:ln>
              <a:noFill/>
            </a:ln>
          </p:spPr>
        </p:pic>
      </p:grpSp>
      <p:sp>
        <p:nvSpPr>
          <p:cNvPr id="290" name="TextBox 289">
            <a:extLst>
              <a:ext uri="{FF2B5EF4-FFF2-40B4-BE49-F238E27FC236}">
                <a16:creationId xmlns:a16="http://schemas.microsoft.com/office/drawing/2014/main" id="{A197651D-C119-404F-BC1D-3CB262037735}"/>
              </a:ext>
            </a:extLst>
          </p:cNvPr>
          <p:cNvSpPr txBox="1"/>
          <p:nvPr/>
        </p:nvSpPr>
        <p:spPr>
          <a:xfrm>
            <a:off x="1555897" y="2481556"/>
            <a:ext cx="1765007" cy="369332"/>
          </a:xfrm>
          <a:prstGeom prst="rect">
            <a:avLst/>
          </a:prstGeom>
          <a:noFill/>
        </p:spPr>
        <p:txBody>
          <a:bodyPr wrap="square" rtlCol="0">
            <a:spAutoFit/>
          </a:bodyPr>
          <a:lstStyle/>
          <a:p>
            <a:pPr algn="ctr"/>
            <a:r>
              <a:rPr lang="en-US">
                <a:latin typeface="Century Gothic" panose="020B0502020202020204" pitchFamily="34" charset="0"/>
              </a:rPr>
              <a:t>Convention</a:t>
            </a:r>
          </a:p>
        </p:txBody>
      </p:sp>
      <p:sp>
        <p:nvSpPr>
          <p:cNvPr id="291" name="TextBox 290">
            <a:extLst>
              <a:ext uri="{FF2B5EF4-FFF2-40B4-BE49-F238E27FC236}">
                <a16:creationId xmlns:a16="http://schemas.microsoft.com/office/drawing/2014/main" id="{971DBEFB-8942-8663-F267-90E3B8E39DB1}"/>
              </a:ext>
            </a:extLst>
          </p:cNvPr>
          <p:cNvSpPr txBox="1"/>
          <p:nvPr/>
        </p:nvSpPr>
        <p:spPr>
          <a:xfrm>
            <a:off x="7055963" y="1512772"/>
            <a:ext cx="1335622" cy="369332"/>
          </a:xfrm>
          <a:prstGeom prst="rect">
            <a:avLst/>
          </a:prstGeom>
          <a:noFill/>
        </p:spPr>
        <p:txBody>
          <a:bodyPr wrap="none" rtlCol="0">
            <a:spAutoFit/>
          </a:bodyPr>
          <a:lstStyle/>
          <a:p>
            <a:r>
              <a:rPr lang="en-US">
                <a:latin typeface="Century Gothic" panose="020B0502020202020204" pitchFamily="34" charset="0"/>
              </a:rPr>
              <a:t>Re-Curate</a:t>
            </a:r>
          </a:p>
        </p:txBody>
      </p:sp>
      <p:grpSp>
        <p:nvGrpSpPr>
          <p:cNvPr id="312" name="Group 311">
            <a:extLst>
              <a:ext uri="{FF2B5EF4-FFF2-40B4-BE49-F238E27FC236}">
                <a16:creationId xmlns:a16="http://schemas.microsoft.com/office/drawing/2014/main" id="{8DB4D223-25E9-A75D-FE8E-E5A5D63BCF5F}"/>
              </a:ext>
            </a:extLst>
          </p:cNvPr>
          <p:cNvGrpSpPr/>
          <p:nvPr/>
        </p:nvGrpSpPr>
        <p:grpSpPr>
          <a:xfrm>
            <a:off x="10335213" y="3653968"/>
            <a:ext cx="709835" cy="910787"/>
            <a:chOff x="10253472" y="3639016"/>
            <a:chExt cx="709835" cy="910787"/>
          </a:xfrm>
        </p:grpSpPr>
        <p:sp>
          <p:nvSpPr>
            <p:cNvPr id="293" name="Folded Corner 292">
              <a:extLst>
                <a:ext uri="{FF2B5EF4-FFF2-40B4-BE49-F238E27FC236}">
                  <a16:creationId xmlns:a16="http://schemas.microsoft.com/office/drawing/2014/main" id="{F2C39AEE-EADB-4AB1-7452-8AC283BA3D21}"/>
                </a:ext>
              </a:extLst>
            </p:cNvPr>
            <p:cNvSpPr/>
            <p:nvPr/>
          </p:nvSpPr>
          <p:spPr>
            <a:xfrm>
              <a:off x="10253472" y="3639016"/>
              <a:ext cx="709835" cy="910787"/>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294" name="Straight Connector 293">
              <a:extLst>
                <a:ext uri="{FF2B5EF4-FFF2-40B4-BE49-F238E27FC236}">
                  <a16:creationId xmlns:a16="http://schemas.microsoft.com/office/drawing/2014/main" id="{A84114D3-F1BC-4E36-FD54-F5D3BB72DC68}"/>
                </a:ext>
              </a:extLst>
            </p:cNvPr>
            <p:cNvCxnSpPr/>
            <p:nvPr/>
          </p:nvCxnSpPr>
          <p:spPr>
            <a:xfrm>
              <a:off x="10321980" y="3707588"/>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95" name="Straight Connector 294">
              <a:extLst>
                <a:ext uri="{FF2B5EF4-FFF2-40B4-BE49-F238E27FC236}">
                  <a16:creationId xmlns:a16="http://schemas.microsoft.com/office/drawing/2014/main" id="{5B98E2C7-7889-BE15-3D7E-9D74530ABA1F}"/>
                </a:ext>
              </a:extLst>
            </p:cNvPr>
            <p:cNvCxnSpPr/>
            <p:nvPr/>
          </p:nvCxnSpPr>
          <p:spPr>
            <a:xfrm>
              <a:off x="10351488" y="3753477"/>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96" name="Straight Connector 295">
              <a:extLst>
                <a:ext uri="{FF2B5EF4-FFF2-40B4-BE49-F238E27FC236}">
                  <a16:creationId xmlns:a16="http://schemas.microsoft.com/office/drawing/2014/main" id="{85E1D8B4-7822-6E87-09C3-B2FCC4BBA01D}"/>
                </a:ext>
              </a:extLst>
            </p:cNvPr>
            <p:cNvCxnSpPr/>
            <p:nvPr/>
          </p:nvCxnSpPr>
          <p:spPr>
            <a:xfrm>
              <a:off x="10351488" y="3799367"/>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97" name="Straight Connector 296">
              <a:extLst>
                <a:ext uri="{FF2B5EF4-FFF2-40B4-BE49-F238E27FC236}">
                  <a16:creationId xmlns:a16="http://schemas.microsoft.com/office/drawing/2014/main" id="{4C45BBCD-0405-DDBE-5D0C-A5DDAAD5E301}"/>
                </a:ext>
              </a:extLst>
            </p:cNvPr>
            <p:cNvCxnSpPr/>
            <p:nvPr/>
          </p:nvCxnSpPr>
          <p:spPr>
            <a:xfrm>
              <a:off x="10320259" y="3845257"/>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98" name="Straight Connector 297">
              <a:extLst>
                <a:ext uri="{FF2B5EF4-FFF2-40B4-BE49-F238E27FC236}">
                  <a16:creationId xmlns:a16="http://schemas.microsoft.com/office/drawing/2014/main" id="{2E456E28-2E2C-5714-7B33-F08971437A60}"/>
                </a:ext>
              </a:extLst>
            </p:cNvPr>
            <p:cNvCxnSpPr/>
            <p:nvPr/>
          </p:nvCxnSpPr>
          <p:spPr>
            <a:xfrm>
              <a:off x="10351488" y="3891146"/>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99" name="Straight Connector 298">
              <a:extLst>
                <a:ext uri="{FF2B5EF4-FFF2-40B4-BE49-F238E27FC236}">
                  <a16:creationId xmlns:a16="http://schemas.microsoft.com/office/drawing/2014/main" id="{AE0FF281-7C4D-29EA-1075-195F1FD7B2D6}"/>
                </a:ext>
              </a:extLst>
            </p:cNvPr>
            <p:cNvCxnSpPr/>
            <p:nvPr/>
          </p:nvCxnSpPr>
          <p:spPr>
            <a:xfrm>
              <a:off x="10394518" y="3937036"/>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00" name="Straight Connector 299">
              <a:extLst>
                <a:ext uri="{FF2B5EF4-FFF2-40B4-BE49-F238E27FC236}">
                  <a16:creationId xmlns:a16="http://schemas.microsoft.com/office/drawing/2014/main" id="{3BE5261D-70DD-FF7C-FE9C-4DCFA4A62762}"/>
                </a:ext>
              </a:extLst>
            </p:cNvPr>
            <p:cNvCxnSpPr/>
            <p:nvPr/>
          </p:nvCxnSpPr>
          <p:spPr>
            <a:xfrm>
              <a:off x="10448710" y="3982925"/>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01" name="Straight Connector 300">
              <a:extLst>
                <a:ext uri="{FF2B5EF4-FFF2-40B4-BE49-F238E27FC236}">
                  <a16:creationId xmlns:a16="http://schemas.microsoft.com/office/drawing/2014/main" id="{A485E9B4-BC9B-E2E6-A952-105651B904C6}"/>
                </a:ext>
              </a:extLst>
            </p:cNvPr>
            <p:cNvCxnSpPr/>
            <p:nvPr/>
          </p:nvCxnSpPr>
          <p:spPr>
            <a:xfrm>
              <a:off x="10417481" y="4028815"/>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02" name="Straight Connector 301">
              <a:extLst>
                <a:ext uri="{FF2B5EF4-FFF2-40B4-BE49-F238E27FC236}">
                  <a16:creationId xmlns:a16="http://schemas.microsoft.com/office/drawing/2014/main" id="{98C376D5-4D0D-C59F-3E58-E7E2169A3461}"/>
                </a:ext>
              </a:extLst>
            </p:cNvPr>
            <p:cNvCxnSpPr/>
            <p:nvPr/>
          </p:nvCxnSpPr>
          <p:spPr>
            <a:xfrm>
              <a:off x="10321980" y="4074705"/>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03" name="Straight Connector 302">
              <a:extLst>
                <a:ext uri="{FF2B5EF4-FFF2-40B4-BE49-F238E27FC236}">
                  <a16:creationId xmlns:a16="http://schemas.microsoft.com/office/drawing/2014/main" id="{9F624B58-0364-8392-B9F3-5BE1F4F8B17A}"/>
                </a:ext>
              </a:extLst>
            </p:cNvPr>
            <p:cNvCxnSpPr/>
            <p:nvPr/>
          </p:nvCxnSpPr>
          <p:spPr>
            <a:xfrm>
              <a:off x="10324289" y="4120594"/>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04" name="Straight Connector 303">
              <a:extLst>
                <a:ext uri="{FF2B5EF4-FFF2-40B4-BE49-F238E27FC236}">
                  <a16:creationId xmlns:a16="http://schemas.microsoft.com/office/drawing/2014/main" id="{90600F35-940C-8BB0-FBF6-242F9DA653CC}"/>
                </a:ext>
              </a:extLst>
            </p:cNvPr>
            <p:cNvCxnSpPr/>
            <p:nvPr/>
          </p:nvCxnSpPr>
          <p:spPr>
            <a:xfrm>
              <a:off x="10353796" y="4166484"/>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05" name="Straight Connector 304">
              <a:extLst>
                <a:ext uri="{FF2B5EF4-FFF2-40B4-BE49-F238E27FC236}">
                  <a16:creationId xmlns:a16="http://schemas.microsoft.com/office/drawing/2014/main" id="{39138D00-E718-F1F3-5196-3FA9F5B19D84}"/>
                </a:ext>
              </a:extLst>
            </p:cNvPr>
            <p:cNvCxnSpPr/>
            <p:nvPr/>
          </p:nvCxnSpPr>
          <p:spPr>
            <a:xfrm>
              <a:off x="10353796" y="4212374"/>
              <a:ext cx="25690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sp>
        <p:nvSpPr>
          <p:cNvPr id="313" name="TextBox 312">
            <a:extLst>
              <a:ext uri="{FF2B5EF4-FFF2-40B4-BE49-F238E27FC236}">
                <a16:creationId xmlns:a16="http://schemas.microsoft.com/office/drawing/2014/main" id="{9EF76001-186A-2459-645C-2269AE248005}"/>
              </a:ext>
            </a:extLst>
          </p:cNvPr>
          <p:cNvSpPr txBox="1"/>
          <p:nvPr/>
        </p:nvSpPr>
        <p:spPr>
          <a:xfrm>
            <a:off x="3927089" y="1919802"/>
            <a:ext cx="1326166" cy="646331"/>
          </a:xfrm>
          <a:prstGeom prst="rect">
            <a:avLst/>
          </a:prstGeom>
          <a:noFill/>
        </p:spPr>
        <p:txBody>
          <a:bodyPr wrap="square" rtlCol="0">
            <a:spAutoFit/>
          </a:bodyPr>
          <a:lstStyle/>
          <a:p>
            <a:pPr algn="ctr"/>
            <a:r>
              <a:rPr lang="en-US">
                <a:latin typeface="Century Gothic" panose="020B0502020202020204" pitchFamily="34" charset="0"/>
              </a:rPr>
              <a:t>Identify Wins</a:t>
            </a:r>
          </a:p>
        </p:txBody>
      </p:sp>
      <p:sp>
        <p:nvSpPr>
          <p:cNvPr id="315" name="TextBox 314">
            <a:extLst>
              <a:ext uri="{FF2B5EF4-FFF2-40B4-BE49-F238E27FC236}">
                <a16:creationId xmlns:a16="http://schemas.microsoft.com/office/drawing/2014/main" id="{7D90FC76-C93E-FB82-20ED-51A04A1BAE5F}"/>
              </a:ext>
            </a:extLst>
          </p:cNvPr>
          <p:cNvSpPr txBox="1"/>
          <p:nvPr/>
        </p:nvSpPr>
        <p:spPr>
          <a:xfrm>
            <a:off x="9430439" y="4806540"/>
            <a:ext cx="1154483" cy="369332"/>
          </a:xfrm>
          <a:prstGeom prst="rect">
            <a:avLst/>
          </a:prstGeom>
          <a:noFill/>
        </p:spPr>
        <p:txBody>
          <a:bodyPr wrap="none" rtlCol="0">
            <a:spAutoFit/>
          </a:bodyPr>
          <a:lstStyle/>
          <a:p>
            <a:r>
              <a:rPr lang="en-US">
                <a:latin typeface="Century Gothic" panose="020B0502020202020204" pitchFamily="34" charset="0"/>
              </a:rPr>
              <a:t>Measure</a:t>
            </a:r>
          </a:p>
        </p:txBody>
      </p:sp>
      <p:sp>
        <p:nvSpPr>
          <p:cNvPr id="135" name="TextBox 134">
            <a:extLst>
              <a:ext uri="{FF2B5EF4-FFF2-40B4-BE49-F238E27FC236}">
                <a16:creationId xmlns:a16="http://schemas.microsoft.com/office/drawing/2014/main" id="{82EAC161-C005-2A01-1DA9-833C8589F3D9}"/>
              </a:ext>
            </a:extLst>
          </p:cNvPr>
          <p:cNvSpPr txBox="1"/>
          <p:nvPr/>
        </p:nvSpPr>
        <p:spPr>
          <a:xfrm>
            <a:off x="5177416" y="3297486"/>
            <a:ext cx="620683" cy="369332"/>
          </a:xfrm>
          <a:prstGeom prst="rect">
            <a:avLst/>
          </a:prstGeom>
          <a:noFill/>
        </p:spPr>
        <p:txBody>
          <a:bodyPr wrap="none" rtlCol="0">
            <a:spAutoFit/>
          </a:bodyPr>
          <a:lstStyle/>
          <a:p>
            <a:r>
              <a:rPr lang="en-US">
                <a:latin typeface="Century Gothic" panose="020B0502020202020204" pitchFamily="34" charset="0"/>
              </a:rPr>
              <a:t>25%</a:t>
            </a:r>
          </a:p>
        </p:txBody>
      </p:sp>
      <p:sp>
        <p:nvSpPr>
          <p:cNvPr id="139" name="TextBox 138">
            <a:extLst>
              <a:ext uri="{FF2B5EF4-FFF2-40B4-BE49-F238E27FC236}">
                <a16:creationId xmlns:a16="http://schemas.microsoft.com/office/drawing/2014/main" id="{08563F0E-CA97-0216-E85D-CE9FF41D1294}"/>
              </a:ext>
            </a:extLst>
          </p:cNvPr>
          <p:cNvSpPr txBox="1"/>
          <p:nvPr/>
        </p:nvSpPr>
        <p:spPr>
          <a:xfrm>
            <a:off x="9058300" y="3297486"/>
            <a:ext cx="620683" cy="369332"/>
          </a:xfrm>
          <a:prstGeom prst="rect">
            <a:avLst/>
          </a:prstGeom>
          <a:noFill/>
        </p:spPr>
        <p:txBody>
          <a:bodyPr wrap="none" rtlCol="0">
            <a:spAutoFit/>
          </a:bodyPr>
          <a:lstStyle/>
          <a:p>
            <a:r>
              <a:rPr lang="en-US">
                <a:latin typeface="Century Gothic" panose="020B0502020202020204" pitchFamily="34" charset="0"/>
              </a:rPr>
              <a:t>50%</a:t>
            </a:r>
          </a:p>
        </p:txBody>
      </p:sp>
      <p:sp>
        <p:nvSpPr>
          <p:cNvPr id="35" name="TextBox 34">
            <a:extLst>
              <a:ext uri="{FF2B5EF4-FFF2-40B4-BE49-F238E27FC236}">
                <a16:creationId xmlns:a16="http://schemas.microsoft.com/office/drawing/2014/main" id="{FE3A2301-16F0-01FF-2460-A5CE27C2ACE0}"/>
              </a:ext>
            </a:extLst>
          </p:cNvPr>
          <p:cNvSpPr txBox="1"/>
          <p:nvPr/>
        </p:nvSpPr>
        <p:spPr>
          <a:xfrm>
            <a:off x="1367415" y="3297486"/>
            <a:ext cx="620683" cy="369332"/>
          </a:xfrm>
          <a:prstGeom prst="rect">
            <a:avLst/>
          </a:prstGeom>
          <a:noFill/>
        </p:spPr>
        <p:txBody>
          <a:bodyPr wrap="none" rtlCol="0">
            <a:spAutoFit/>
          </a:bodyPr>
          <a:lstStyle/>
          <a:p>
            <a:r>
              <a:rPr lang="en-US">
                <a:latin typeface="Century Gothic" panose="020B0502020202020204" pitchFamily="34" charset="0"/>
              </a:rPr>
              <a:t>12%</a:t>
            </a:r>
          </a:p>
        </p:txBody>
      </p:sp>
      <p:sp>
        <p:nvSpPr>
          <p:cNvPr id="316" name="TextBox 315">
            <a:extLst>
              <a:ext uri="{FF2B5EF4-FFF2-40B4-BE49-F238E27FC236}">
                <a16:creationId xmlns:a16="http://schemas.microsoft.com/office/drawing/2014/main" id="{B7BE657E-B44F-8247-1C78-5785F9796D4C}"/>
              </a:ext>
            </a:extLst>
          </p:cNvPr>
          <p:cNvSpPr txBox="1"/>
          <p:nvPr/>
        </p:nvSpPr>
        <p:spPr>
          <a:xfrm>
            <a:off x="1353382" y="5589452"/>
            <a:ext cx="2127505" cy="523220"/>
          </a:xfrm>
          <a:prstGeom prst="rect">
            <a:avLst/>
          </a:prstGeom>
          <a:noFill/>
        </p:spPr>
        <p:txBody>
          <a:bodyPr wrap="none" rtlCol="0">
            <a:spAutoFit/>
          </a:bodyPr>
          <a:lstStyle/>
          <a:p>
            <a:r>
              <a:rPr lang="en-US" sz="2800">
                <a:latin typeface="Century Gothic" panose="020B0502020202020204" pitchFamily="34" charset="0"/>
              </a:rPr>
              <a:t>Mandatory</a:t>
            </a:r>
          </a:p>
        </p:txBody>
      </p:sp>
      <p:sp>
        <p:nvSpPr>
          <p:cNvPr id="317" name="TextBox 316">
            <a:extLst>
              <a:ext uri="{FF2B5EF4-FFF2-40B4-BE49-F238E27FC236}">
                <a16:creationId xmlns:a16="http://schemas.microsoft.com/office/drawing/2014/main" id="{A239C9F9-39C1-72A5-3524-819F9F2733EF}"/>
              </a:ext>
            </a:extLst>
          </p:cNvPr>
          <p:cNvSpPr txBox="1"/>
          <p:nvPr/>
        </p:nvSpPr>
        <p:spPr>
          <a:xfrm>
            <a:off x="5370970" y="5589452"/>
            <a:ext cx="1712328" cy="523220"/>
          </a:xfrm>
          <a:prstGeom prst="rect">
            <a:avLst/>
          </a:prstGeom>
          <a:noFill/>
        </p:spPr>
        <p:txBody>
          <a:bodyPr wrap="none" rtlCol="0">
            <a:spAutoFit/>
          </a:bodyPr>
          <a:lstStyle/>
          <a:p>
            <a:r>
              <a:rPr lang="en-US" sz="2800">
                <a:latin typeface="Century Gothic" panose="020B0502020202020204" pitchFamily="34" charset="0"/>
              </a:rPr>
              <a:t>Average</a:t>
            </a:r>
          </a:p>
        </p:txBody>
      </p:sp>
      <p:sp>
        <p:nvSpPr>
          <p:cNvPr id="318" name="TextBox 317">
            <a:extLst>
              <a:ext uri="{FF2B5EF4-FFF2-40B4-BE49-F238E27FC236}">
                <a16:creationId xmlns:a16="http://schemas.microsoft.com/office/drawing/2014/main" id="{4A4E42B8-4E56-6BEC-934D-CE01DC464688}"/>
              </a:ext>
            </a:extLst>
          </p:cNvPr>
          <p:cNvSpPr txBox="1"/>
          <p:nvPr/>
        </p:nvSpPr>
        <p:spPr>
          <a:xfrm>
            <a:off x="8962360" y="5589452"/>
            <a:ext cx="2036135" cy="523220"/>
          </a:xfrm>
          <a:prstGeom prst="rect">
            <a:avLst/>
          </a:prstGeom>
          <a:noFill/>
        </p:spPr>
        <p:txBody>
          <a:bodyPr wrap="none" rtlCol="0">
            <a:spAutoFit/>
          </a:bodyPr>
          <a:lstStyle/>
          <a:p>
            <a:r>
              <a:rPr lang="en-US" sz="2800">
                <a:latin typeface="Century Gothic" panose="020B0502020202020204" pitchFamily="34" charset="0"/>
              </a:rPr>
              <a:t>Bright Spot</a:t>
            </a:r>
          </a:p>
        </p:txBody>
      </p:sp>
      <p:sp>
        <p:nvSpPr>
          <p:cNvPr id="319" name="TextBox 318">
            <a:extLst>
              <a:ext uri="{FF2B5EF4-FFF2-40B4-BE49-F238E27FC236}">
                <a16:creationId xmlns:a16="http://schemas.microsoft.com/office/drawing/2014/main" id="{25AEEA26-74F8-8176-0F7E-E65011B29538}"/>
              </a:ext>
            </a:extLst>
          </p:cNvPr>
          <p:cNvSpPr txBox="1"/>
          <p:nvPr/>
        </p:nvSpPr>
        <p:spPr>
          <a:xfrm>
            <a:off x="7761128" y="1983596"/>
            <a:ext cx="1326166" cy="646331"/>
          </a:xfrm>
          <a:prstGeom prst="rect">
            <a:avLst/>
          </a:prstGeom>
          <a:noFill/>
        </p:spPr>
        <p:txBody>
          <a:bodyPr wrap="square" rtlCol="0">
            <a:spAutoFit/>
          </a:bodyPr>
          <a:lstStyle/>
          <a:p>
            <a:pPr algn="ctr"/>
            <a:r>
              <a:rPr lang="en-US">
                <a:latin typeface="Century Gothic" panose="020B0502020202020204" pitchFamily="34" charset="0"/>
              </a:rPr>
              <a:t>Identify Wins</a:t>
            </a:r>
          </a:p>
        </p:txBody>
      </p:sp>
      <p:sp>
        <p:nvSpPr>
          <p:cNvPr id="322" name="TextBox 321">
            <a:extLst>
              <a:ext uri="{FF2B5EF4-FFF2-40B4-BE49-F238E27FC236}">
                <a16:creationId xmlns:a16="http://schemas.microsoft.com/office/drawing/2014/main" id="{1B656608-73BE-6D82-D8F1-04F492B24CE5}"/>
              </a:ext>
            </a:extLst>
          </p:cNvPr>
          <p:cNvSpPr txBox="1"/>
          <p:nvPr/>
        </p:nvSpPr>
        <p:spPr>
          <a:xfrm>
            <a:off x="0" y="1668646"/>
            <a:ext cx="1326166" cy="646331"/>
          </a:xfrm>
          <a:prstGeom prst="rect">
            <a:avLst/>
          </a:prstGeom>
          <a:noFill/>
        </p:spPr>
        <p:txBody>
          <a:bodyPr wrap="square" rtlCol="0">
            <a:spAutoFit/>
          </a:bodyPr>
          <a:lstStyle/>
          <a:p>
            <a:pPr algn="ctr"/>
            <a:r>
              <a:rPr lang="en-US">
                <a:latin typeface="Century Gothic" panose="020B0502020202020204" pitchFamily="34" charset="0"/>
              </a:rPr>
              <a:t>Identify Wins</a:t>
            </a:r>
          </a:p>
        </p:txBody>
      </p:sp>
      <p:sp>
        <p:nvSpPr>
          <p:cNvPr id="38" name="TextBox 37">
            <a:extLst>
              <a:ext uri="{FF2B5EF4-FFF2-40B4-BE49-F238E27FC236}">
                <a16:creationId xmlns:a16="http://schemas.microsoft.com/office/drawing/2014/main" id="{AB20A61C-ADBD-C0B5-A4C3-F664CEB1B897}"/>
              </a:ext>
            </a:extLst>
          </p:cNvPr>
          <p:cNvSpPr txBox="1"/>
          <p:nvPr/>
        </p:nvSpPr>
        <p:spPr>
          <a:xfrm>
            <a:off x="5397795" y="2481556"/>
            <a:ext cx="1658679" cy="369332"/>
          </a:xfrm>
          <a:prstGeom prst="rect">
            <a:avLst/>
          </a:prstGeom>
          <a:noFill/>
        </p:spPr>
        <p:txBody>
          <a:bodyPr wrap="square" rtlCol="0">
            <a:spAutoFit/>
          </a:bodyPr>
          <a:lstStyle/>
          <a:p>
            <a:pPr algn="ctr"/>
            <a:r>
              <a:rPr lang="en-US">
                <a:latin typeface="Century Gothic" panose="020B0502020202020204" pitchFamily="34" charset="0"/>
              </a:rPr>
              <a:t>Convention</a:t>
            </a:r>
          </a:p>
        </p:txBody>
      </p:sp>
      <p:sp>
        <p:nvSpPr>
          <p:cNvPr id="39" name="TextBox 38">
            <a:extLst>
              <a:ext uri="{FF2B5EF4-FFF2-40B4-BE49-F238E27FC236}">
                <a16:creationId xmlns:a16="http://schemas.microsoft.com/office/drawing/2014/main" id="{4B86B708-895A-F738-A9B8-61935F22B69C}"/>
              </a:ext>
            </a:extLst>
          </p:cNvPr>
          <p:cNvSpPr txBox="1"/>
          <p:nvPr/>
        </p:nvSpPr>
        <p:spPr>
          <a:xfrm>
            <a:off x="2939489" y="1512772"/>
            <a:ext cx="1335622" cy="369332"/>
          </a:xfrm>
          <a:prstGeom prst="rect">
            <a:avLst/>
          </a:prstGeom>
          <a:noFill/>
        </p:spPr>
        <p:txBody>
          <a:bodyPr wrap="none" rtlCol="0">
            <a:spAutoFit/>
          </a:bodyPr>
          <a:lstStyle/>
          <a:p>
            <a:r>
              <a:rPr lang="en-US">
                <a:latin typeface="Century Gothic" panose="020B0502020202020204" pitchFamily="34" charset="0"/>
              </a:rPr>
              <a:t>Re-Curate</a:t>
            </a:r>
          </a:p>
        </p:txBody>
      </p:sp>
      <p:sp>
        <p:nvSpPr>
          <p:cNvPr id="40" name="TextBox 39">
            <a:extLst>
              <a:ext uri="{FF2B5EF4-FFF2-40B4-BE49-F238E27FC236}">
                <a16:creationId xmlns:a16="http://schemas.microsoft.com/office/drawing/2014/main" id="{342E17CA-059F-23E2-9BF2-80C6C332ECAB}"/>
              </a:ext>
            </a:extLst>
          </p:cNvPr>
          <p:cNvSpPr txBox="1"/>
          <p:nvPr/>
        </p:nvSpPr>
        <p:spPr>
          <a:xfrm>
            <a:off x="9151088" y="2481556"/>
            <a:ext cx="1658679" cy="369332"/>
          </a:xfrm>
          <a:prstGeom prst="rect">
            <a:avLst/>
          </a:prstGeom>
          <a:noFill/>
        </p:spPr>
        <p:txBody>
          <a:bodyPr wrap="square" rtlCol="0">
            <a:spAutoFit/>
          </a:bodyPr>
          <a:lstStyle/>
          <a:p>
            <a:pPr algn="ctr"/>
            <a:r>
              <a:rPr lang="en-US">
                <a:latin typeface="Century Gothic" panose="020B0502020202020204" pitchFamily="34" charset="0"/>
              </a:rPr>
              <a:t>Convention</a:t>
            </a:r>
          </a:p>
        </p:txBody>
      </p:sp>
      <p:sp>
        <p:nvSpPr>
          <p:cNvPr id="37" name="Title 1">
            <a:extLst>
              <a:ext uri="{FF2B5EF4-FFF2-40B4-BE49-F238E27FC236}">
                <a16:creationId xmlns:a16="http://schemas.microsoft.com/office/drawing/2014/main" id="{A875187B-F3C8-6D26-8C32-A269FEA0A1AF}"/>
              </a:ext>
            </a:extLst>
          </p:cNvPr>
          <p:cNvSpPr txBox="1">
            <a:spLocks/>
          </p:cNvSpPr>
          <p:nvPr/>
        </p:nvSpPr>
        <p:spPr>
          <a:xfrm>
            <a:off x="322579" y="277150"/>
            <a:ext cx="10480041" cy="91503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b="1">
                <a:solidFill>
                  <a:schemeClr val="bg1">
                    <a:lumMod val="50000"/>
                  </a:schemeClr>
                </a:solidFill>
                <a:latin typeface="Century Gothic" panose="020B0502020202020204" pitchFamily="34" charset="0"/>
              </a:rPr>
              <a:t>Next Destination–Re-Curation</a:t>
            </a:r>
          </a:p>
        </p:txBody>
      </p:sp>
    </p:spTree>
    <p:extLst>
      <p:ext uri="{BB962C8B-B14F-4D97-AF65-F5344CB8AC3E}">
        <p14:creationId xmlns:p14="http://schemas.microsoft.com/office/powerpoint/2010/main" val="28877361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8ACA4-6C3A-B9CA-6A48-0AF04F9470F1}"/>
              </a:ext>
            </a:extLst>
          </p:cNvPr>
          <p:cNvSpPr>
            <a:spLocks noGrp="1"/>
          </p:cNvSpPr>
          <p:nvPr>
            <p:ph type="title"/>
          </p:nvPr>
        </p:nvSpPr>
        <p:spPr>
          <a:xfrm>
            <a:off x="366736" y="288533"/>
            <a:ext cx="3660141" cy="915035"/>
          </a:xfrm>
        </p:spPr>
        <p:txBody>
          <a:bodyPr/>
          <a:lstStyle/>
          <a:p>
            <a:r>
              <a:rPr lang="en-US" sz="5400"/>
              <a:t>Travel Tips</a:t>
            </a:r>
          </a:p>
        </p:txBody>
      </p:sp>
      <p:grpSp>
        <p:nvGrpSpPr>
          <p:cNvPr id="3" name="Group 2">
            <a:extLst>
              <a:ext uri="{FF2B5EF4-FFF2-40B4-BE49-F238E27FC236}">
                <a16:creationId xmlns:a16="http://schemas.microsoft.com/office/drawing/2014/main" id="{426DDBE5-A868-BAA7-0941-D1824E3BAFBB}"/>
              </a:ext>
            </a:extLst>
          </p:cNvPr>
          <p:cNvGrpSpPr/>
          <p:nvPr/>
        </p:nvGrpSpPr>
        <p:grpSpPr>
          <a:xfrm>
            <a:off x="975772" y="1333500"/>
            <a:ext cx="1130438" cy="924775"/>
            <a:chOff x="5449155" y="2041802"/>
            <a:chExt cx="1130438" cy="924775"/>
          </a:xfrm>
        </p:grpSpPr>
        <p:grpSp>
          <p:nvGrpSpPr>
            <p:cNvPr id="4" name="Group 3">
              <a:extLst>
                <a:ext uri="{FF2B5EF4-FFF2-40B4-BE49-F238E27FC236}">
                  <a16:creationId xmlns:a16="http://schemas.microsoft.com/office/drawing/2014/main" id="{BA7645C6-6724-E6FF-C191-13EB868165C1}"/>
                </a:ext>
              </a:extLst>
            </p:cNvPr>
            <p:cNvGrpSpPr/>
            <p:nvPr/>
          </p:nvGrpSpPr>
          <p:grpSpPr>
            <a:xfrm>
              <a:off x="5449155" y="2041802"/>
              <a:ext cx="1130438" cy="924775"/>
              <a:chOff x="240338" y="5851802"/>
              <a:chExt cx="1130438" cy="924775"/>
            </a:xfrm>
          </p:grpSpPr>
          <p:grpSp>
            <p:nvGrpSpPr>
              <p:cNvPr id="7" name="Group 6">
                <a:extLst>
                  <a:ext uri="{FF2B5EF4-FFF2-40B4-BE49-F238E27FC236}">
                    <a16:creationId xmlns:a16="http://schemas.microsoft.com/office/drawing/2014/main" id="{A23642C3-8517-8AA8-5840-726A8DC076DA}"/>
                  </a:ext>
                </a:extLst>
              </p:cNvPr>
              <p:cNvGrpSpPr/>
              <p:nvPr/>
            </p:nvGrpSpPr>
            <p:grpSpPr>
              <a:xfrm>
                <a:off x="445624" y="5851802"/>
                <a:ext cx="747906" cy="678778"/>
                <a:chOff x="373696" y="5756611"/>
                <a:chExt cx="747906" cy="678778"/>
              </a:xfrm>
            </p:grpSpPr>
            <p:pic>
              <p:nvPicPr>
                <p:cNvPr id="9" name="Picture 2" descr="Download Free Png 15 Woman Stick Figure Png For Free - Woman Stick Figure  Clip Art , Free Transparent Clipart - ClipartKey">
                  <a:extLst>
                    <a:ext uri="{FF2B5EF4-FFF2-40B4-BE49-F238E27FC236}">
                      <a16:creationId xmlns:a16="http://schemas.microsoft.com/office/drawing/2014/main" id="{8DDE9B0B-7F60-5591-D29C-BEB21CF744D8}"/>
                    </a:ext>
                  </a:extLst>
                </p:cNvPr>
                <p:cNvPicPr>
                  <a:picLocks noChangeAspect="1" noChangeArrowheads="1"/>
                </p:cNvPicPr>
                <p:nvPr/>
              </p:nvPicPr>
              <p:blipFill rotWithShape="1">
                <a:blip r:embed="rId4" cstate="screen">
                  <a:clrChange>
                    <a:clrFrom>
                      <a:srgbClr val="F7F7F7"/>
                    </a:clrFrom>
                    <a:clrTo>
                      <a:srgbClr val="F7F7F7">
                        <a:alpha val="0"/>
                      </a:srgbClr>
                    </a:clrTo>
                  </a:clrChange>
                  <a:extLst>
                    <a:ext uri="{28A0092B-C50C-407E-A947-70E740481C1C}">
                      <a14:useLocalDpi xmlns:a14="http://schemas.microsoft.com/office/drawing/2010/main"/>
                    </a:ext>
                  </a:extLst>
                </a:blip>
                <a:srcRect/>
                <a:stretch/>
              </p:blipFill>
              <p:spPr bwMode="auto">
                <a:xfrm>
                  <a:off x="373696" y="5763297"/>
                  <a:ext cx="341918" cy="66540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Stick Figure Clipart Png For Web - Free Transparent PNG Download - PNGkey">
                  <a:extLst>
                    <a:ext uri="{FF2B5EF4-FFF2-40B4-BE49-F238E27FC236}">
                      <a16:creationId xmlns:a16="http://schemas.microsoft.com/office/drawing/2014/main" id="{2960AF28-B2BC-EE91-2CFD-D2103595E55C}"/>
                    </a:ext>
                  </a:extLst>
                </p:cNvPr>
                <p:cNvPicPr>
                  <a:picLocks noChangeAspect="1" noChangeArrowheads="1"/>
                </p:cNvPicPr>
                <p:nvPr/>
              </p:nvPicPr>
              <p:blipFill rotWithShape="1">
                <a:blip r:embed="rId5" cstate="screen">
                  <a:clrChange>
                    <a:clrFrom>
                      <a:srgbClr val="F6F6F6"/>
                    </a:clrFrom>
                    <a:clrTo>
                      <a:srgbClr val="F6F6F6">
                        <a:alpha val="0"/>
                      </a:srgbClr>
                    </a:clrTo>
                  </a:clrChange>
                  <a:extLst>
                    <a:ext uri="{28A0092B-C50C-407E-A947-70E740481C1C}">
                      <a14:useLocalDpi xmlns:a14="http://schemas.microsoft.com/office/drawing/2010/main"/>
                    </a:ext>
                  </a:extLst>
                </a:blip>
                <a:srcRect/>
                <a:stretch/>
              </p:blipFill>
              <p:spPr bwMode="auto">
                <a:xfrm>
                  <a:off x="722321" y="5756611"/>
                  <a:ext cx="399281" cy="678778"/>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a:extLst>
                  <a:ext uri="{FF2B5EF4-FFF2-40B4-BE49-F238E27FC236}">
                    <a16:creationId xmlns:a16="http://schemas.microsoft.com/office/drawing/2014/main" id="{F3878CF4-31F4-BF63-BF0F-8F265473045E}"/>
                  </a:ext>
                </a:extLst>
              </p:cNvPr>
              <p:cNvSpPr txBox="1"/>
              <p:nvPr/>
            </p:nvSpPr>
            <p:spPr>
              <a:xfrm>
                <a:off x="240338" y="6499578"/>
                <a:ext cx="1130438" cy="276999"/>
              </a:xfrm>
              <a:prstGeom prst="rect">
                <a:avLst/>
              </a:prstGeom>
              <a:noFill/>
            </p:spPr>
            <p:txBody>
              <a:bodyPr wrap="none" rtlCol="0">
                <a:spAutoFit/>
              </a:bodyPr>
              <a:lstStyle/>
              <a:p>
                <a:r>
                  <a:rPr lang="en-US" sz="1200" b="0" i="0" u="none" strike="noStrike" dirty="0">
                    <a:solidFill>
                      <a:srgbClr val="000000"/>
                    </a:solidFill>
                    <a:effectLst/>
                    <a:latin typeface="Century Gothic" panose="020B0502020202020204" pitchFamily="34" charset="0"/>
                  </a:rPr>
                  <a:t>Researchers</a:t>
                </a:r>
                <a:endParaRPr lang="en-US" sz="1200" dirty="0"/>
              </a:p>
            </p:txBody>
          </p:sp>
        </p:grpSp>
        <p:pic>
          <p:nvPicPr>
            <p:cNvPr id="5" name="Picture 2">
              <a:extLst>
                <a:ext uri="{FF2B5EF4-FFF2-40B4-BE49-F238E27FC236}">
                  <a16:creationId xmlns:a16="http://schemas.microsoft.com/office/drawing/2014/main" id="{6EBE0027-D105-20D3-53AF-5DB9354D989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04471" y="2380283"/>
              <a:ext cx="229033" cy="22903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C105787E-60D0-D746-1C8A-6D3F2F67F3F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0183" y="2380283"/>
              <a:ext cx="229033" cy="22903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 10">
            <a:extLst>
              <a:ext uri="{FF2B5EF4-FFF2-40B4-BE49-F238E27FC236}">
                <a16:creationId xmlns:a16="http://schemas.microsoft.com/office/drawing/2014/main" id="{350BFA5E-D852-0174-F6A7-88DDABBB9809}"/>
              </a:ext>
            </a:extLst>
          </p:cNvPr>
          <p:cNvGrpSpPr/>
          <p:nvPr/>
        </p:nvGrpSpPr>
        <p:grpSpPr>
          <a:xfrm>
            <a:off x="1574753" y="2389486"/>
            <a:ext cx="941283" cy="1133972"/>
            <a:chOff x="1225031" y="1113700"/>
            <a:chExt cx="941283" cy="1133972"/>
          </a:xfrm>
        </p:grpSpPr>
        <p:pic>
          <p:nvPicPr>
            <p:cNvPr id="12" name="Picture 11">
              <a:extLst>
                <a:ext uri="{FF2B5EF4-FFF2-40B4-BE49-F238E27FC236}">
                  <a16:creationId xmlns:a16="http://schemas.microsoft.com/office/drawing/2014/main" id="{4B38DF3E-1B29-CBE3-C2A7-3B0EE7C7C579}"/>
                </a:ext>
              </a:extLst>
            </p:cNvPr>
            <p:cNvPicPr>
              <a:picLocks noChangeAspect="1"/>
            </p:cNvPicPr>
            <p:nvPr/>
          </p:nvPicPr>
          <p:blipFill>
            <a:blip r:embed="rId7">
              <a:biLevel thresh="25000"/>
            </a:blip>
            <a:stretch>
              <a:fillRect/>
            </a:stretch>
          </p:blipFill>
          <p:spPr>
            <a:xfrm>
              <a:off x="1315867" y="1113700"/>
              <a:ext cx="759611" cy="794139"/>
            </a:xfrm>
            <a:prstGeom prst="rect">
              <a:avLst/>
            </a:prstGeom>
            <a:ln>
              <a:solidFill>
                <a:schemeClr val="tx1">
                  <a:lumMod val="50000"/>
                  <a:lumOff val="50000"/>
                </a:schemeClr>
              </a:solidFill>
            </a:ln>
          </p:spPr>
        </p:pic>
        <p:sp>
          <p:nvSpPr>
            <p:cNvPr id="13" name="TextBox 12">
              <a:extLst>
                <a:ext uri="{FF2B5EF4-FFF2-40B4-BE49-F238E27FC236}">
                  <a16:creationId xmlns:a16="http://schemas.microsoft.com/office/drawing/2014/main" id="{85456CF1-E0B8-0710-EF99-F24A43F310AA}"/>
                </a:ext>
              </a:extLst>
            </p:cNvPr>
            <p:cNvSpPr txBox="1"/>
            <p:nvPr/>
          </p:nvSpPr>
          <p:spPr>
            <a:xfrm>
              <a:off x="1225031" y="1939895"/>
              <a:ext cx="941283" cy="307777"/>
            </a:xfrm>
            <a:prstGeom prst="rect">
              <a:avLst/>
            </a:prstGeom>
            <a:noFill/>
          </p:spPr>
          <p:txBody>
            <a:bodyPr wrap="none" rtlCol="0">
              <a:spAutoFit/>
            </a:bodyPr>
            <a:lstStyle/>
            <a:p>
              <a:r>
                <a:rPr lang="en-US" sz="1400">
                  <a:latin typeface="Century Gothic" panose="020B0502020202020204" pitchFamily="34" charset="0"/>
                </a:rPr>
                <a:t>Publisher</a:t>
              </a:r>
            </a:p>
          </p:txBody>
        </p:sp>
      </p:grpSp>
      <p:grpSp>
        <p:nvGrpSpPr>
          <p:cNvPr id="14" name="Group 13">
            <a:extLst>
              <a:ext uri="{FF2B5EF4-FFF2-40B4-BE49-F238E27FC236}">
                <a16:creationId xmlns:a16="http://schemas.microsoft.com/office/drawing/2014/main" id="{F9E21024-B31A-E9A1-1573-E2D13C313BCB}"/>
              </a:ext>
            </a:extLst>
          </p:cNvPr>
          <p:cNvGrpSpPr/>
          <p:nvPr/>
        </p:nvGrpSpPr>
        <p:grpSpPr>
          <a:xfrm>
            <a:off x="357554" y="2396896"/>
            <a:ext cx="1149674" cy="1294993"/>
            <a:chOff x="3684796" y="1047055"/>
            <a:chExt cx="1149674" cy="1294993"/>
          </a:xfrm>
        </p:grpSpPr>
        <p:pic>
          <p:nvPicPr>
            <p:cNvPr id="15" name="Picture 14">
              <a:extLst>
                <a:ext uri="{FF2B5EF4-FFF2-40B4-BE49-F238E27FC236}">
                  <a16:creationId xmlns:a16="http://schemas.microsoft.com/office/drawing/2014/main" id="{54EDCE4E-4F35-DE4E-3032-35C89556B1AD}"/>
                </a:ext>
              </a:extLst>
            </p:cNvPr>
            <p:cNvPicPr>
              <a:picLocks noChangeAspect="1"/>
            </p:cNvPicPr>
            <p:nvPr/>
          </p:nvPicPr>
          <p:blipFill>
            <a:blip r:embed="rId7">
              <a:biLevel thresh="25000"/>
            </a:blip>
            <a:stretch>
              <a:fillRect/>
            </a:stretch>
          </p:blipFill>
          <p:spPr>
            <a:xfrm>
              <a:off x="3852497" y="1047055"/>
              <a:ext cx="759611" cy="794139"/>
            </a:xfrm>
            <a:prstGeom prst="rect">
              <a:avLst/>
            </a:prstGeom>
            <a:ln>
              <a:solidFill>
                <a:schemeClr val="tx1">
                  <a:lumMod val="50000"/>
                  <a:lumOff val="50000"/>
                </a:schemeClr>
              </a:solidFill>
            </a:ln>
          </p:spPr>
        </p:pic>
        <p:sp>
          <p:nvSpPr>
            <p:cNvPr id="16" name="TextBox 15">
              <a:extLst>
                <a:ext uri="{FF2B5EF4-FFF2-40B4-BE49-F238E27FC236}">
                  <a16:creationId xmlns:a16="http://schemas.microsoft.com/office/drawing/2014/main" id="{8F7FBAE1-9F93-DDA3-630D-DD0E222A76DA}"/>
                </a:ext>
              </a:extLst>
            </p:cNvPr>
            <p:cNvSpPr txBox="1"/>
            <p:nvPr/>
          </p:nvSpPr>
          <p:spPr>
            <a:xfrm>
              <a:off x="3684796" y="1818828"/>
              <a:ext cx="1149674" cy="523220"/>
            </a:xfrm>
            <a:prstGeom prst="rect">
              <a:avLst/>
            </a:prstGeom>
            <a:noFill/>
          </p:spPr>
          <p:txBody>
            <a:bodyPr wrap="none" rtlCol="0">
              <a:spAutoFit/>
            </a:bodyPr>
            <a:lstStyle/>
            <a:p>
              <a:pPr algn="ctr"/>
              <a:r>
                <a:rPr lang="en-US" sz="1400">
                  <a:latin typeface="Century Gothic" panose="020B0502020202020204" pitchFamily="34" charset="0"/>
                </a:rPr>
                <a:t>Institutional</a:t>
              </a:r>
            </a:p>
            <a:p>
              <a:pPr algn="ctr"/>
              <a:r>
                <a:rPr lang="en-US" sz="1400">
                  <a:latin typeface="Century Gothic" panose="020B0502020202020204" pitchFamily="34" charset="0"/>
                </a:rPr>
                <a:t>Repository</a:t>
              </a:r>
            </a:p>
          </p:txBody>
        </p:sp>
      </p:grpSp>
      <p:sp>
        <p:nvSpPr>
          <p:cNvPr id="17" name="TextBox 16">
            <a:extLst>
              <a:ext uri="{FF2B5EF4-FFF2-40B4-BE49-F238E27FC236}">
                <a16:creationId xmlns:a16="http://schemas.microsoft.com/office/drawing/2014/main" id="{D2EADE17-1C5C-66F8-9649-C90D1D64248E}"/>
              </a:ext>
            </a:extLst>
          </p:cNvPr>
          <p:cNvSpPr txBox="1"/>
          <p:nvPr/>
        </p:nvSpPr>
        <p:spPr>
          <a:xfrm>
            <a:off x="2743201" y="1111074"/>
            <a:ext cx="6969210" cy="4832092"/>
          </a:xfrm>
          <a:prstGeom prst="rect">
            <a:avLst/>
          </a:prstGeom>
          <a:noFill/>
        </p:spPr>
        <p:txBody>
          <a:bodyPr wrap="square" rtlCol="0">
            <a:spAutoFit/>
          </a:bodyPr>
          <a:lstStyle/>
          <a:p>
            <a:r>
              <a:rPr lang="en-US" sz="2800">
                <a:latin typeface="Century Gothic" panose="020B0502020202020204" pitchFamily="34" charset="0"/>
              </a:rPr>
              <a:t>Researchers, Institutional Repositories, and Publishers: maximize benefits with complete, consistent, and well-connected metadata.</a:t>
            </a:r>
          </a:p>
          <a:p>
            <a:endParaRPr lang="en-US" sz="1400">
              <a:latin typeface="Century Gothic" panose="020B0502020202020204" pitchFamily="34" charset="0"/>
            </a:endParaRPr>
          </a:p>
          <a:p>
            <a:r>
              <a:rPr lang="en-US" sz="2800">
                <a:latin typeface="Century Gothic" panose="020B0502020202020204" pitchFamily="34" charset="0"/>
              </a:rPr>
              <a:t>Repositories: choose tools that include update capabilities so new connections can be identified and added to metadata.</a:t>
            </a:r>
          </a:p>
          <a:p>
            <a:endParaRPr lang="en-US" sz="1400">
              <a:latin typeface="Century Gothic" panose="020B0502020202020204" pitchFamily="34" charset="0"/>
            </a:endParaRPr>
          </a:p>
          <a:p>
            <a:r>
              <a:rPr lang="en-US" sz="2800">
                <a:latin typeface="Century Gothic" panose="020B0502020202020204" pitchFamily="34" charset="0"/>
              </a:rPr>
              <a:t>All: measure and recognize bright spots and share success.</a:t>
            </a:r>
          </a:p>
        </p:txBody>
      </p:sp>
      <p:grpSp>
        <p:nvGrpSpPr>
          <p:cNvPr id="18" name="Group 17">
            <a:extLst>
              <a:ext uri="{FF2B5EF4-FFF2-40B4-BE49-F238E27FC236}">
                <a16:creationId xmlns:a16="http://schemas.microsoft.com/office/drawing/2014/main" id="{BACD889F-B99B-1F3B-F9D3-5C1BE39DC820}"/>
              </a:ext>
            </a:extLst>
          </p:cNvPr>
          <p:cNvGrpSpPr/>
          <p:nvPr/>
        </p:nvGrpSpPr>
        <p:grpSpPr>
          <a:xfrm>
            <a:off x="1157505" y="4309863"/>
            <a:ext cx="1404184" cy="938552"/>
            <a:chOff x="447476" y="2877669"/>
            <a:chExt cx="1404184" cy="938552"/>
          </a:xfrm>
        </p:grpSpPr>
        <p:grpSp>
          <p:nvGrpSpPr>
            <p:cNvPr id="19" name="Group 18">
              <a:extLst>
                <a:ext uri="{FF2B5EF4-FFF2-40B4-BE49-F238E27FC236}">
                  <a16:creationId xmlns:a16="http://schemas.microsoft.com/office/drawing/2014/main" id="{791D9584-0F28-843C-A30B-B019DED2E741}"/>
                </a:ext>
              </a:extLst>
            </p:cNvPr>
            <p:cNvGrpSpPr/>
            <p:nvPr/>
          </p:nvGrpSpPr>
          <p:grpSpPr>
            <a:xfrm>
              <a:off x="447476" y="2877669"/>
              <a:ext cx="1404184" cy="912967"/>
              <a:chOff x="447476" y="2877669"/>
              <a:chExt cx="1404184" cy="912967"/>
            </a:xfrm>
          </p:grpSpPr>
          <p:pic>
            <p:nvPicPr>
              <p:cNvPr id="21" name="Picture 6" descr="Crossref - Wikipedia">
                <a:extLst>
                  <a:ext uri="{FF2B5EF4-FFF2-40B4-BE49-F238E27FC236}">
                    <a16:creationId xmlns:a16="http://schemas.microsoft.com/office/drawing/2014/main" id="{79188A1C-9AFB-E260-E783-71CB4F6FC6A6}"/>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447476" y="2877669"/>
                <a:ext cx="1404184" cy="912967"/>
              </a:xfrm>
              <a:prstGeom prst="rect">
                <a:avLst/>
              </a:prstGeom>
              <a:noFill/>
              <a:ln>
                <a:noFill/>
              </a:ln>
            </p:spPr>
          </p:pic>
          <p:sp>
            <p:nvSpPr>
              <p:cNvPr id="22" name="Rectangle 21">
                <a:extLst>
                  <a:ext uri="{FF2B5EF4-FFF2-40B4-BE49-F238E27FC236}">
                    <a16:creationId xmlns:a16="http://schemas.microsoft.com/office/drawing/2014/main" id="{5CFCD533-4CD6-7A47-A439-57FAAA4D28C0}"/>
                  </a:ext>
                </a:extLst>
              </p:cNvPr>
              <p:cNvSpPr/>
              <p:nvPr/>
            </p:nvSpPr>
            <p:spPr>
              <a:xfrm>
                <a:off x="1577340" y="2987040"/>
                <a:ext cx="144780" cy="190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37012056-6359-B0A6-7219-FFBA8482910A}"/>
                  </a:ext>
                </a:extLst>
              </p:cNvPr>
              <p:cNvSpPr/>
              <p:nvPr/>
            </p:nvSpPr>
            <p:spPr>
              <a:xfrm>
                <a:off x="1584960" y="3291840"/>
                <a:ext cx="144780" cy="190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a:extLst>
                <a:ext uri="{FF2B5EF4-FFF2-40B4-BE49-F238E27FC236}">
                  <a16:creationId xmlns:a16="http://schemas.microsoft.com/office/drawing/2014/main" id="{65EE7944-7BA9-7229-4A01-9BC796212434}"/>
                </a:ext>
              </a:extLst>
            </p:cNvPr>
            <p:cNvSpPr/>
            <p:nvPr/>
          </p:nvSpPr>
          <p:spPr>
            <a:xfrm>
              <a:off x="736343" y="3629608"/>
              <a:ext cx="214604" cy="18661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4" name="Picture 8" descr="DataCite Logo Download - SVG - All Vector Logo">
            <a:extLst>
              <a:ext uri="{FF2B5EF4-FFF2-40B4-BE49-F238E27FC236}">
                <a16:creationId xmlns:a16="http://schemas.microsoft.com/office/drawing/2014/main" id="{81AC02D7-9E74-7D20-FE79-D87CE065A6DF}"/>
              </a:ext>
            </a:extLst>
          </p:cNvPr>
          <p:cNvPicPr>
            <a:picLocks noChangeAspect="1" noChangeArrowheads="1"/>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a:ext>
            </a:extLst>
          </a:blip>
          <a:srcRect t="24194" b="23974"/>
          <a:stretch/>
        </p:blipFill>
        <p:spPr bwMode="auto">
          <a:xfrm>
            <a:off x="457200" y="5276473"/>
            <a:ext cx="2067906" cy="59545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a:extLst>
              <a:ext uri="{FF2B5EF4-FFF2-40B4-BE49-F238E27FC236}">
                <a16:creationId xmlns:a16="http://schemas.microsoft.com/office/drawing/2014/main" id="{BC570AE5-6CEF-3146-CB02-71B511A6F83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3970446"/>
            <a:ext cx="974271" cy="97427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27241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cTn>
                              </p:par>
                              <p:par>
                                <p:cTn id="11" presetID="9"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dissolve">
                                      <p:cBhvr>
                                        <p:cTn id="13" dur="500"/>
                                        <p:tgtEl>
                                          <p:spTgt spid="1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7">
                                            <p:txEl>
                                              <p:pRg st="0" end="0"/>
                                            </p:txEl>
                                          </p:spTgt>
                                        </p:tgtEl>
                                        <p:attrNameLst>
                                          <p:attrName>style.visibility</p:attrName>
                                        </p:attrNameLst>
                                      </p:cBhvr>
                                      <p:to>
                                        <p:strVal val="visible"/>
                                      </p:to>
                                    </p:set>
                                    <p:animEffect transition="in" filter="wipe(left)">
                                      <p:cBhvr>
                                        <p:cTn id="16" dur="500"/>
                                        <p:tgtEl>
                                          <p:spTgt spid="1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7">
                                            <p:txEl>
                                              <p:pRg st="2" end="2"/>
                                            </p:txEl>
                                          </p:spTgt>
                                        </p:tgtEl>
                                        <p:attrNameLst>
                                          <p:attrName>style.visibility</p:attrName>
                                        </p:attrNameLst>
                                      </p:cBhvr>
                                      <p:to>
                                        <p:strVal val="visible"/>
                                      </p:to>
                                    </p:set>
                                    <p:animEffect transition="in" filter="wipe(left)">
                                      <p:cBhvr>
                                        <p:cTn id="21" dur="500"/>
                                        <p:tgtEl>
                                          <p:spTgt spid="17">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7">
                                            <p:txEl>
                                              <p:pRg st="4" end="4"/>
                                            </p:txEl>
                                          </p:spTgt>
                                        </p:tgtEl>
                                        <p:attrNameLst>
                                          <p:attrName>style.visibility</p:attrName>
                                        </p:attrNameLst>
                                      </p:cBhvr>
                                      <p:to>
                                        <p:strVal val="visible"/>
                                      </p:to>
                                    </p:set>
                                    <p:animEffect transition="in" filter="wipe(left)">
                                      <p:cBhvr>
                                        <p:cTn id="26" dur="500"/>
                                        <p:tgtEl>
                                          <p:spTgt spid="17">
                                            <p:txEl>
                                              <p:pRg st="4" end="4"/>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dissolve">
                                      <p:cBhvr>
                                        <p:cTn id="29" dur="500"/>
                                        <p:tgtEl>
                                          <p:spTgt spid="25"/>
                                        </p:tgtEl>
                                      </p:cBhvr>
                                    </p:animEffect>
                                  </p:childTnLst>
                                </p:cTn>
                              </p:par>
                              <p:par>
                                <p:cTn id="30" presetID="9"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dissolve">
                                      <p:cBhvr>
                                        <p:cTn id="32" dur="500"/>
                                        <p:tgtEl>
                                          <p:spTgt spid="25"/>
                                        </p:tgtEl>
                                      </p:cBhvr>
                                    </p:animEffect>
                                  </p:childTnLst>
                                </p:cTn>
                              </p:par>
                              <p:par>
                                <p:cTn id="33" presetID="9"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dissolve">
                                      <p:cBhvr>
                                        <p:cTn id="35" dur="500"/>
                                        <p:tgtEl>
                                          <p:spTgt spid="18"/>
                                        </p:tgtEl>
                                      </p:cBhvr>
                                    </p:animEffect>
                                  </p:childTnLst>
                                </p:cTn>
                              </p:par>
                              <p:par>
                                <p:cTn id="36" presetID="9" presetClass="entr" presetSubtype="0" fill="hold"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dissolve">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2A2623E-15CB-9CCF-5E14-E36BA8BDB35E}"/>
              </a:ext>
            </a:extLst>
          </p:cNvPr>
          <p:cNvSpPr>
            <a:spLocks noGrp="1"/>
          </p:cNvSpPr>
          <p:nvPr>
            <p:ph type="title"/>
          </p:nvPr>
        </p:nvSpPr>
        <p:spPr>
          <a:xfrm>
            <a:off x="322603" y="262243"/>
            <a:ext cx="10401621" cy="915035"/>
          </a:xfrm>
        </p:spPr>
        <p:txBody>
          <a:bodyPr/>
          <a:lstStyle/>
          <a:p>
            <a:r>
              <a:rPr lang="en-US" sz="5400" dirty="0"/>
              <a:t>NSF Awards Search</a:t>
            </a:r>
          </a:p>
        </p:txBody>
      </p:sp>
      <p:grpSp>
        <p:nvGrpSpPr>
          <p:cNvPr id="2" name="Group 1">
            <a:extLst>
              <a:ext uri="{FF2B5EF4-FFF2-40B4-BE49-F238E27FC236}">
                <a16:creationId xmlns:a16="http://schemas.microsoft.com/office/drawing/2014/main" id="{76BCE207-00A7-E5D7-B136-E59FDBB95676}"/>
              </a:ext>
            </a:extLst>
          </p:cNvPr>
          <p:cNvGrpSpPr/>
          <p:nvPr/>
        </p:nvGrpSpPr>
        <p:grpSpPr>
          <a:xfrm>
            <a:off x="6680796" y="4202524"/>
            <a:ext cx="2777388" cy="1200985"/>
            <a:chOff x="4816479" y="4974890"/>
            <a:chExt cx="2777388" cy="1200985"/>
          </a:xfrm>
        </p:grpSpPr>
        <p:pic>
          <p:nvPicPr>
            <p:cNvPr id="3" name="Picture 2" descr="crowd-of-people-images-sihlouette.jpg">
              <a:extLst>
                <a:ext uri="{FF2B5EF4-FFF2-40B4-BE49-F238E27FC236}">
                  <a16:creationId xmlns:a16="http://schemas.microsoft.com/office/drawing/2014/main" id="{BB6FA09E-BC1F-4A80-353A-658DE71EE8EE}"/>
                </a:ext>
              </a:extLst>
            </p:cNvPr>
            <p:cNvPicPr>
              <a:picLocks noChangeAspect="1"/>
            </p:cNvPicPr>
            <p:nvPr/>
          </p:nvPicPr>
          <p:blipFill>
            <a:blip r:embed="rId4">
              <a:clrChange>
                <a:clrFrom>
                  <a:srgbClr val="FFFFFF"/>
                </a:clrFrom>
                <a:clrTo>
                  <a:srgbClr val="FFFFFF">
                    <a:alpha val="0"/>
                  </a:srgbClr>
                </a:clrTo>
              </a:clrChange>
              <a:duotone>
                <a:prstClr val="black"/>
                <a:srgbClr val="FFFF00">
                  <a:tint val="45000"/>
                  <a:satMod val="400000"/>
                </a:srgbClr>
              </a:duotone>
              <a:extLst>
                <a:ext uri="{28A0092B-C50C-407E-A947-70E740481C1C}">
                  <a14:useLocalDpi xmlns:a14="http://schemas.microsoft.com/office/drawing/2010/main" val="0"/>
                </a:ext>
              </a:extLst>
            </a:blip>
            <a:stretch>
              <a:fillRect/>
            </a:stretch>
          </p:blipFill>
          <p:spPr>
            <a:xfrm>
              <a:off x="4816479" y="4974890"/>
              <a:ext cx="2777388" cy="1200985"/>
            </a:xfrm>
            <a:prstGeom prst="rect">
              <a:avLst/>
            </a:prstGeom>
          </p:spPr>
        </p:pic>
        <p:sp>
          <p:nvSpPr>
            <p:cNvPr id="5" name="TextBox 4">
              <a:extLst>
                <a:ext uri="{FF2B5EF4-FFF2-40B4-BE49-F238E27FC236}">
                  <a16:creationId xmlns:a16="http://schemas.microsoft.com/office/drawing/2014/main" id="{554D9528-F1C8-2BA6-329A-4277DB1A7C47}"/>
                </a:ext>
              </a:extLst>
            </p:cNvPr>
            <p:cNvSpPr txBox="1"/>
            <p:nvPr/>
          </p:nvSpPr>
          <p:spPr>
            <a:xfrm>
              <a:off x="5589460" y="5200068"/>
              <a:ext cx="1540806" cy="369332"/>
            </a:xfrm>
            <a:prstGeom prst="rect">
              <a:avLst/>
            </a:prstGeom>
            <a:noFill/>
          </p:spPr>
          <p:txBody>
            <a:bodyPr wrap="none" rtlCol="0">
              <a:spAutoFit/>
            </a:bodyPr>
            <a:lstStyle/>
            <a:p>
              <a:r>
                <a:rPr lang="en-US">
                  <a:solidFill>
                    <a:schemeClr val="bg1"/>
                  </a:solidFill>
                  <a:latin typeface="Century Gothic" panose="020B0502020202020204" pitchFamily="34" charset="0"/>
                </a:rPr>
                <a:t>Researchers</a:t>
              </a:r>
            </a:p>
          </p:txBody>
        </p:sp>
      </p:grpSp>
      <p:pic>
        <p:nvPicPr>
          <p:cNvPr id="6" name="Picture 2">
            <a:extLst>
              <a:ext uri="{FF2B5EF4-FFF2-40B4-BE49-F238E27FC236}">
                <a16:creationId xmlns:a16="http://schemas.microsoft.com/office/drawing/2014/main" id="{605540CC-416A-4066-0214-9634A43961D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8143" y="4459616"/>
            <a:ext cx="309042" cy="31453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E461FDB9-ABF6-CFFF-AD62-0DDDE3201E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48438" y="4578149"/>
            <a:ext cx="309042" cy="31453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9ED2722A-9B21-219D-4B48-83F641652C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16638" y="4764415"/>
            <a:ext cx="309042" cy="31453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8D25C80A-FD02-624E-6BA3-87C7895844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15504" y="4866015"/>
            <a:ext cx="309042" cy="31453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25948DE1-2DEB-EA26-C381-B4E8146F9F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18038" y="4781349"/>
            <a:ext cx="309042" cy="31453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7771C183-7082-C3C4-B796-082BC6FC5750}"/>
              </a:ext>
            </a:extLst>
          </p:cNvPr>
          <p:cNvPicPr>
            <a:picLocks noChangeAspect="1"/>
          </p:cNvPicPr>
          <p:nvPr/>
        </p:nvPicPr>
        <p:blipFill>
          <a:blip r:embed="rId6"/>
          <a:stretch>
            <a:fillRect/>
          </a:stretch>
        </p:blipFill>
        <p:spPr>
          <a:xfrm>
            <a:off x="8278430" y="1919410"/>
            <a:ext cx="3492156" cy="1474465"/>
          </a:xfrm>
          <a:prstGeom prst="rect">
            <a:avLst/>
          </a:prstGeom>
          <a:ln>
            <a:solidFill>
              <a:schemeClr val="bg1">
                <a:lumMod val="50000"/>
              </a:schemeClr>
            </a:solidFill>
          </a:ln>
        </p:spPr>
      </p:pic>
      <p:pic>
        <p:nvPicPr>
          <p:cNvPr id="12" name="Picture 2" descr="National Science Foundation - Wikipedia">
            <a:extLst>
              <a:ext uri="{FF2B5EF4-FFF2-40B4-BE49-F238E27FC236}">
                <a16:creationId xmlns:a16="http://schemas.microsoft.com/office/drawing/2014/main" id="{81FA6273-BFCD-74FF-3449-0C97B7BBAC7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16405" y="1349406"/>
            <a:ext cx="2518792" cy="251879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3" name="Bent Arrow 12">
            <a:extLst>
              <a:ext uri="{FF2B5EF4-FFF2-40B4-BE49-F238E27FC236}">
                <a16:creationId xmlns:a16="http://schemas.microsoft.com/office/drawing/2014/main" id="{3493A005-3200-6DC6-0995-834F9B4446C5}"/>
              </a:ext>
            </a:extLst>
          </p:cNvPr>
          <p:cNvSpPr/>
          <p:nvPr/>
        </p:nvSpPr>
        <p:spPr>
          <a:xfrm rot="16200000">
            <a:off x="5299975" y="3737500"/>
            <a:ext cx="1171853" cy="1322773"/>
          </a:xfrm>
          <a:prstGeom prst="bentArrow">
            <a:avLst>
              <a:gd name="adj1" fmla="val 25000"/>
              <a:gd name="adj2" fmla="val 28788"/>
              <a:gd name="adj3" fmla="val 37879"/>
              <a:gd name="adj4" fmla="val 4526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Right Arrow 13">
            <a:extLst>
              <a:ext uri="{FF2B5EF4-FFF2-40B4-BE49-F238E27FC236}">
                <a16:creationId xmlns:a16="http://schemas.microsoft.com/office/drawing/2014/main" id="{B62407AB-44CC-4054-4620-EDB2A6B61C56}"/>
              </a:ext>
            </a:extLst>
          </p:cNvPr>
          <p:cNvSpPr/>
          <p:nvPr/>
        </p:nvSpPr>
        <p:spPr>
          <a:xfrm>
            <a:off x="6819414" y="2242774"/>
            <a:ext cx="1553586" cy="117185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3BA3B791-7EBC-8315-BCF5-36EC9EE7401E}"/>
              </a:ext>
            </a:extLst>
          </p:cNvPr>
          <p:cNvSpPr txBox="1"/>
          <p:nvPr/>
        </p:nvSpPr>
        <p:spPr>
          <a:xfrm>
            <a:off x="379562" y="1411965"/>
            <a:ext cx="4849386" cy="3539430"/>
          </a:xfrm>
          <a:prstGeom prst="rect">
            <a:avLst/>
          </a:prstGeom>
          <a:noFill/>
        </p:spPr>
        <p:txBody>
          <a:bodyPr wrap="square" rtlCol="0">
            <a:spAutoFit/>
          </a:bodyPr>
          <a:lstStyle/>
          <a:p>
            <a:r>
              <a:rPr lang="en-US" sz="2800" dirty="0">
                <a:latin typeface="Century Gothic" panose="020B0502020202020204" pitchFamily="34" charset="0"/>
              </a:rPr>
              <a:t>The NSF Award Search Data Journey is short</a:t>
            </a:r>
          </a:p>
          <a:p>
            <a:r>
              <a:rPr lang="en-US" sz="2800" dirty="0">
                <a:latin typeface="Century Gothic" panose="020B0502020202020204" pitchFamily="34" charset="0"/>
              </a:rPr>
              <a:t>and sweet: </a:t>
            </a:r>
          </a:p>
          <a:p>
            <a:pPr marL="514350" indent="-514350">
              <a:buFont typeface="+mj-lt"/>
              <a:buAutoNum type="arabicPeriod"/>
            </a:pPr>
            <a:r>
              <a:rPr lang="en-US" sz="2800" dirty="0">
                <a:latin typeface="Century Gothic" panose="020B0502020202020204" pitchFamily="34" charset="0"/>
              </a:rPr>
              <a:t>Researchers submit proposals, </a:t>
            </a:r>
          </a:p>
          <a:p>
            <a:pPr marL="514350" indent="-514350">
              <a:buFont typeface="+mj-lt"/>
              <a:buAutoNum type="arabicPeriod"/>
            </a:pPr>
            <a:r>
              <a:rPr lang="en-US" sz="2800" dirty="0">
                <a:latin typeface="Century Gothic" panose="020B0502020202020204" pitchFamily="34" charset="0"/>
              </a:rPr>
              <a:t>NSF gives awards</a:t>
            </a:r>
          </a:p>
          <a:p>
            <a:pPr marL="514350" indent="-514350">
              <a:buFont typeface="+mj-lt"/>
              <a:buAutoNum type="arabicPeriod"/>
            </a:pPr>
            <a:r>
              <a:rPr lang="en-US" sz="2800" dirty="0">
                <a:latin typeface="Century Gothic" panose="020B0502020202020204" pitchFamily="34" charset="0"/>
              </a:rPr>
              <a:t>NSF adds those awards to the award search.</a:t>
            </a:r>
          </a:p>
        </p:txBody>
      </p:sp>
      <p:sp>
        <p:nvSpPr>
          <p:cNvPr id="17" name="TextBox 16">
            <a:extLst>
              <a:ext uri="{FF2B5EF4-FFF2-40B4-BE49-F238E27FC236}">
                <a16:creationId xmlns:a16="http://schemas.microsoft.com/office/drawing/2014/main" id="{169A5E3C-A9AE-8164-F3AD-FE98109B3272}"/>
              </a:ext>
            </a:extLst>
          </p:cNvPr>
          <p:cNvSpPr txBox="1"/>
          <p:nvPr/>
        </p:nvSpPr>
        <p:spPr>
          <a:xfrm>
            <a:off x="374441" y="5479389"/>
            <a:ext cx="4667116" cy="830997"/>
          </a:xfrm>
          <a:prstGeom prst="rect">
            <a:avLst/>
          </a:prstGeom>
          <a:noFill/>
        </p:spPr>
        <p:txBody>
          <a:bodyPr wrap="square">
            <a:spAutoFit/>
          </a:bodyPr>
          <a:lstStyle/>
          <a:p>
            <a:r>
              <a:rPr lang="en-US" sz="1200" i="1" dirty="0">
                <a:solidFill>
                  <a:srgbClr val="444444"/>
                </a:solidFill>
                <a:latin typeface="Century Gothic" panose="020B0502020202020204" pitchFamily="34" charset="0"/>
              </a:rPr>
              <a:t>Data Journeys: Bates, Jo, Lin, Y.-W., &amp; Goodale, P. (2016). Data journeys: Capturing the socio-material constitution of data objects and flows.</a:t>
            </a:r>
          </a:p>
          <a:p>
            <a:r>
              <a:rPr lang="en-US" sz="1200" i="1" dirty="0">
                <a:solidFill>
                  <a:srgbClr val="444444"/>
                </a:solidFill>
                <a:latin typeface="Century Gothic" panose="020B0502020202020204" pitchFamily="34" charset="0"/>
                <a:hlinkClick r:id="rId8"/>
              </a:rPr>
              <a:t>https://doi.org/10.1177/2053951716654502</a:t>
            </a:r>
            <a:endParaRPr lang="en-US" sz="1200" i="1" dirty="0">
              <a:latin typeface="Century Gothic" panose="020B0502020202020204" pitchFamily="34" charset="0"/>
            </a:endParaRPr>
          </a:p>
        </p:txBody>
      </p:sp>
      <p:sp>
        <p:nvSpPr>
          <p:cNvPr id="18" name="Right Arrow 17">
            <a:extLst>
              <a:ext uri="{FF2B5EF4-FFF2-40B4-BE49-F238E27FC236}">
                <a16:creationId xmlns:a16="http://schemas.microsoft.com/office/drawing/2014/main" id="{3C3B68DA-BF60-DC9B-74FA-89C9FEADDD0D}"/>
              </a:ext>
            </a:extLst>
          </p:cNvPr>
          <p:cNvSpPr/>
          <p:nvPr/>
        </p:nvSpPr>
        <p:spPr>
          <a:xfrm>
            <a:off x="6150263" y="4531580"/>
            <a:ext cx="710953" cy="634678"/>
          </a:xfrm>
          <a:prstGeom prst="rightArrow">
            <a:avLst>
              <a:gd name="adj1" fmla="val 40995"/>
              <a:gd name="adj2" fmla="val 51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25ABB750-051A-2EE2-F196-68B880088696}"/>
              </a:ext>
            </a:extLst>
          </p:cNvPr>
          <p:cNvSpPr txBox="1"/>
          <p:nvPr/>
        </p:nvSpPr>
        <p:spPr>
          <a:xfrm>
            <a:off x="8407154" y="1349406"/>
            <a:ext cx="3265638" cy="523220"/>
          </a:xfrm>
          <a:prstGeom prst="rect">
            <a:avLst/>
          </a:prstGeom>
          <a:noFill/>
        </p:spPr>
        <p:txBody>
          <a:bodyPr wrap="none" rtlCol="0">
            <a:spAutoFit/>
          </a:bodyPr>
          <a:lstStyle/>
          <a:p>
            <a:r>
              <a:rPr lang="en-US" sz="2800">
                <a:latin typeface="Century Gothic" panose="020B0502020202020204" pitchFamily="34" charset="0"/>
              </a:rPr>
              <a:t>Coverage = 100%</a:t>
            </a:r>
          </a:p>
        </p:txBody>
      </p:sp>
      <p:sp>
        <p:nvSpPr>
          <p:cNvPr id="20" name="TextBox 19">
            <a:extLst>
              <a:ext uri="{FF2B5EF4-FFF2-40B4-BE49-F238E27FC236}">
                <a16:creationId xmlns:a16="http://schemas.microsoft.com/office/drawing/2014/main" id="{6C2376BD-DF07-C7C7-38A6-BF24DAA13909}"/>
              </a:ext>
            </a:extLst>
          </p:cNvPr>
          <p:cNvSpPr txBox="1"/>
          <p:nvPr/>
        </p:nvSpPr>
        <p:spPr>
          <a:xfrm>
            <a:off x="5236938" y="5850391"/>
            <a:ext cx="3050328" cy="461665"/>
          </a:xfrm>
          <a:prstGeom prst="rect">
            <a:avLst/>
          </a:prstGeom>
          <a:noFill/>
        </p:spPr>
        <p:txBody>
          <a:bodyPr wrap="square">
            <a:spAutoFit/>
          </a:bodyPr>
          <a:lstStyle/>
          <a:p>
            <a:pPr algn="ctr"/>
            <a:r>
              <a:rPr lang="en-US" sz="1200" i="1" dirty="0">
                <a:solidFill>
                  <a:srgbClr val="444444"/>
                </a:solidFill>
                <a:latin typeface="Century Gothic" panose="020B0502020202020204" pitchFamily="34" charset="0"/>
              </a:rPr>
              <a:t>U.S. National Science Foundation https://</a:t>
            </a:r>
            <a:r>
              <a:rPr lang="en-US" sz="1200" i="1" dirty="0" err="1">
                <a:solidFill>
                  <a:srgbClr val="444444"/>
                </a:solidFill>
                <a:latin typeface="Century Gothic" panose="020B0502020202020204" pitchFamily="34" charset="0"/>
              </a:rPr>
              <a:t>ror.org</a:t>
            </a:r>
            <a:r>
              <a:rPr lang="en-US" sz="1200" i="1" dirty="0">
                <a:solidFill>
                  <a:srgbClr val="444444"/>
                </a:solidFill>
                <a:latin typeface="Century Gothic" panose="020B0502020202020204" pitchFamily="34" charset="0"/>
              </a:rPr>
              <a:t>/021nxhr62 #2334426</a:t>
            </a:r>
          </a:p>
        </p:txBody>
      </p:sp>
      <p:pic>
        <p:nvPicPr>
          <p:cNvPr id="21" name="Picture 2">
            <a:hlinkClick r:id="rId9"/>
            <a:extLst>
              <a:ext uri="{FF2B5EF4-FFF2-40B4-BE49-F238E27FC236}">
                <a16:creationId xmlns:a16="http://schemas.microsoft.com/office/drawing/2014/main" id="{FC39B66C-024B-466D-B44A-8BBB1E4A7C93}"/>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926222" y="5875634"/>
            <a:ext cx="523194" cy="376046"/>
          </a:xfrm>
          <a:prstGeom prst="rect">
            <a:avLst/>
          </a:prstGeom>
          <a:noFill/>
          <a:extLst>
            <a:ext uri="{909E8E84-426E-40DD-AFC4-6F175D3DCCD1}">
              <a14:hiddenFill xmlns:a14="http://schemas.microsoft.com/office/drawing/2010/main">
                <a:solidFill>
                  <a:srgbClr val="FFFFFF"/>
                </a:solidFill>
              </a14:hiddenFill>
            </a:ext>
          </a:extLst>
        </p:spPr>
      </p:pic>
      <p:pic>
        <p:nvPicPr>
          <p:cNvPr id="22" name="Google Shape;2662;g2c376082992_0_707">
            <a:extLst>
              <a:ext uri="{FF2B5EF4-FFF2-40B4-BE49-F238E27FC236}">
                <a16:creationId xmlns:a16="http://schemas.microsoft.com/office/drawing/2014/main" id="{5163EA15-1234-BB27-0296-D65E4DD84224}"/>
              </a:ext>
            </a:extLst>
          </p:cNvPr>
          <p:cNvPicPr preferRelativeResize="0"/>
          <p:nvPr/>
        </p:nvPicPr>
        <p:blipFill rotWithShape="1">
          <a:blip r:embed="rId11">
            <a:alphaModFix/>
          </a:blip>
          <a:srcRect/>
          <a:stretch/>
        </p:blipFill>
        <p:spPr>
          <a:xfrm>
            <a:off x="8084065" y="5829711"/>
            <a:ext cx="467892" cy="467892"/>
          </a:xfrm>
          <a:prstGeom prst="rect">
            <a:avLst/>
          </a:prstGeom>
          <a:noFill/>
          <a:ln>
            <a:noFill/>
          </a:ln>
        </p:spPr>
      </p:pic>
    </p:spTree>
    <p:custDataLst>
      <p:tags r:id="rId1"/>
    </p:custDataLst>
    <p:extLst>
      <p:ext uri="{BB962C8B-B14F-4D97-AF65-F5344CB8AC3E}">
        <p14:creationId xmlns:p14="http://schemas.microsoft.com/office/powerpoint/2010/main" val="1015014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wipe(left)">
                                      <p:cBhvr>
                                        <p:cTn id="7" dur="500"/>
                                        <p:tgtEl>
                                          <p:spTgt spid="15">
                                            <p:txEl>
                                              <p:pRg st="0" end="0"/>
                                            </p:txEl>
                                          </p:spTgt>
                                        </p:tgtEl>
                                      </p:cBhvr>
                                    </p:animEffect>
                                  </p:childTnLst>
                                </p:cTn>
                              </p:par>
                              <p:par>
                                <p:cTn id="8" presetID="22" presetClass="entr" presetSubtype="8" fill="hold" grpId="1" nodeType="withEffect">
                                  <p:stCondLst>
                                    <p:cond delay="0"/>
                                  </p:stCondLst>
                                  <p:childTnLst>
                                    <p:set>
                                      <p:cBhvr>
                                        <p:cTn id="9" dur="1" fill="hold">
                                          <p:stCondLst>
                                            <p:cond delay="0"/>
                                          </p:stCondLst>
                                        </p:cTn>
                                        <p:tgtEl>
                                          <p:spTgt spid="15">
                                            <p:txEl>
                                              <p:pRg st="1" end="1"/>
                                            </p:txEl>
                                          </p:spTgt>
                                        </p:tgtEl>
                                        <p:attrNameLst>
                                          <p:attrName>style.visibility</p:attrName>
                                        </p:attrNameLst>
                                      </p:cBhvr>
                                      <p:to>
                                        <p:strVal val="visible"/>
                                      </p:to>
                                    </p:set>
                                    <p:animEffect transition="in" filter="wipe(left)">
                                      <p:cBhvr>
                                        <p:cTn id="10" dur="500"/>
                                        <p:tgtEl>
                                          <p:spTgt spid="1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1" nodeType="click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wipe(left)">
                                      <p:cBhvr>
                                        <p:cTn id="15" dur="500"/>
                                        <p:tgtEl>
                                          <p:spTgt spid="15">
                                            <p:txEl>
                                              <p:pRg st="2" end="2"/>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par>
                                <p:cTn id="19" presetID="9"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dissolve">
                                      <p:cBhvr>
                                        <p:cTn id="21" dur="500"/>
                                        <p:tgtEl>
                                          <p:spTgt spid="10"/>
                                        </p:tgtEl>
                                      </p:cBhvr>
                                    </p:animEffect>
                                  </p:childTnLst>
                                </p:cTn>
                              </p:par>
                              <p:par>
                                <p:cTn id="22" presetID="9"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500"/>
                                        <p:tgtEl>
                                          <p:spTgt spid="6"/>
                                        </p:tgtEl>
                                      </p:cBhvr>
                                    </p:animEffect>
                                  </p:childTnLst>
                                </p:cTn>
                              </p:par>
                              <p:par>
                                <p:cTn id="25" presetID="9"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par>
                                <p:cTn id="28" presetID="9"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dissolve">
                                      <p:cBhvr>
                                        <p:cTn id="30" dur="500"/>
                                        <p:tgtEl>
                                          <p:spTgt spid="8"/>
                                        </p:tgtEl>
                                      </p:cBhvr>
                                    </p:animEffect>
                                  </p:childTnLst>
                                </p:cTn>
                              </p:par>
                              <p:par>
                                <p:cTn id="31" presetID="9"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dissolve">
                                      <p:cBhvr>
                                        <p:cTn id="33" dur="500"/>
                                        <p:tgtEl>
                                          <p:spTgt spid="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down)">
                                      <p:cBhvr>
                                        <p:cTn id="36" dur="500"/>
                                        <p:tgtEl>
                                          <p:spTgt spid="13"/>
                                        </p:tgtEl>
                                      </p:cBhvr>
                                    </p:animEffect>
                                  </p:childTnLst>
                                </p:cTn>
                              </p:par>
                              <p:par>
                                <p:cTn id="37" presetID="9"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dissolve">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1" nodeType="clickEffect">
                                  <p:stCondLst>
                                    <p:cond delay="0"/>
                                  </p:stCondLst>
                                  <p:childTnLst>
                                    <p:set>
                                      <p:cBhvr>
                                        <p:cTn id="43" dur="1" fill="hold">
                                          <p:stCondLst>
                                            <p:cond delay="0"/>
                                          </p:stCondLst>
                                        </p:cTn>
                                        <p:tgtEl>
                                          <p:spTgt spid="15">
                                            <p:txEl>
                                              <p:pRg st="3" end="3"/>
                                            </p:txEl>
                                          </p:spTgt>
                                        </p:tgtEl>
                                        <p:attrNameLst>
                                          <p:attrName>style.visibility</p:attrName>
                                        </p:attrNameLst>
                                      </p:cBhvr>
                                      <p:to>
                                        <p:strVal val="visible"/>
                                      </p:to>
                                    </p:set>
                                    <p:animEffect transition="in" filter="wipe(left)">
                                      <p:cBhvr>
                                        <p:cTn id="44" dur="500"/>
                                        <p:tgtEl>
                                          <p:spTgt spid="15">
                                            <p:txEl>
                                              <p:pRg st="3" end="3"/>
                                            </p:txEl>
                                          </p:spTgt>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dissolve">
                                      <p:cBhvr>
                                        <p:cTn id="47" dur="500"/>
                                        <p:tgtEl>
                                          <p:spTgt spid="18"/>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dissolve">
                                      <p:cBhvr>
                                        <p:cTn id="50" dur="500"/>
                                        <p:tgtEl>
                                          <p:spTgt spid="20"/>
                                        </p:tgtEl>
                                      </p:cBhvr>
                                    </p:animEffect>
                                  </p:childTnLst>
                                </p:cTn>
                              </p:par>
                              <p:par>
                                <p:cTn id="51" presetID="9" presetClass="entr" presetSubtype="0"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dissolve">
                                      <p:cBhvr>
                                        <p:cTn id="53" dur="500"/>
                                        <p:tgtEl>
                                          <p:spTgt spid="21"/>
                                        </p:tgtEl>
                                      </p:cBhvr>
                                    </p:animEffect>
                                  </p:childTnLst>
                                </p:cTn>
                              </p:par>
                              <p:par>
                                <p:cTn id="54" presetID="9" presetClass="entr" presetSubtype="0" fill="hold"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dissolve">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1" nodeType="clickEffect">
                                  <p:stCondLst>
                                    <p:cond delay="0"/>
                                  </p:stCondLst>
                                  <p:childTnLst>
                                    <p:set>
                                      <p:cBhvr>
                                        <p:cTn id="60" dur="1" fill="hold">
                                          <p:stCondLst>
                                            <p:cond delay="0"/>
                                          </p:stCondLst>
                                        </p:cTn>
                                        <p:tgtEl>
                                          <p:spTgt spid="15">
                                            <p:txEl>
                                              <p:pRg st="4" end="4"/>
                                            </p:txEl>
                                          </p:spTgt>
                                        </p:tgtEl>
                                        <p:attrNameLst>
                                          <p:attrName>style.visibility</p:attrName>
                                        </p:attrNameLst>
                                      </p:cBhvr>
                                      <p:to>
                                        <p:strVal val="visible"/>
                                      </p:to>
                                    </p:set>
                                    <p:animEffect transition="in" filter="wipe(left)">
                                      <p:cBhvr>
                                        <p:cTn id="61" dur="500"/>
                                        <p:tgtEl>
                                          <p:spTgt spid="15">
                                            <p:txEl>
                                              <p:pRg st="4" end="4"/>
                                            </p:txEl>
                                          </p:spTgt>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par>
                                <p:cTn id="65" presetID="9" presetClass="entr" presetSubtype="0" fill="hold"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dissolve">
                                      <p:cBhvr>
                                        <p:cTn id="67" dur="500"/>
                                        <p:tgtEl>
                                          <p:spTgt spid="1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1" uiExpand="1" build="p"/>
      <p:bldP spid="18" grpId="0" animBg="1"/>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3808D951-7784-E14F-9203-1B1F84B0258A}"/>
              </a:ext>
            </a:extLst>
          </p:cNvPr>
          <p:cNvSpPr txBox="1">
            <a:spLocks/>
          </p:cNvSpPr>
          <p:nvPr/>
        </p:nvSpPr>
        <p:spPr>
          <a:xfrm>
            <a:off x="4901603" y="290684"/>
            <a:ext cx="6251110" cy="854723"/>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5400" b="1" dirty="0">
                <a:solidFill>
                  <a:schemeClr val="bg1">
                    <a:lumMod val="50000"/>
                  </a:schemeClr>
                </a:solidFill>
                <a:latin typeface="Century Gothic" panose="020B0502020202020204" pitchFamily="34" charset="0"/>
                <a:cs typeface="Gotham Medium" pitchFamily="2" charset="0"/>
              </a:rPr>
              <a:t>Questions?</a:t>
            </a:r>
          </a:p>
        </p:txBody>
      </p:sp>
      <p:pic>
        <p:nvPicPr>
          <p:cNvPr id="7" name="Picture 6">
            <a:extLst>
              <a:ext uri="{FF2B5EF4-FFF2-40B4-BE49-F238E27FC236}">
                <a16:creationId xmlns:a16="http://schemas.microsoft.com/office/drawing/2014/main" id="{6ACFBDE0-8874-C846-9E14-4B5FFFA3027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791" r="566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8"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1138A068-DF95-DF49-9D28-89E65C6C53B5}"/>
              </a:ext>
            </a:extLst>
          </p:cNvPr>
          <p:cNvSpPr/>
          <p:nvPr/>
        </p:nvSpPr>
        <p:spPr>
          <a:xfrm>
            <a:off x="5226518" y="2252312"/>
            <a:ext cx="4456497" cy="250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93FBD81C-397F-C245-9DDB-A162CD6AAC12}"/>
              </a:ext>
            </a:extLst>
          </p:cNvPr>
          <p:cNvSpPr txBox="1"/>
          <p:nvPr/>
        </p:nvSpPr>
        <p:spPr>
          <a:xfrm>
            <a:off x="4901603" y="1436091"/>
            <a:ext cx="6927847" cy="3870695"/>
          </a:xfrm>
          <a:prstGeom prst="rect">
            <a:avLst/>
          </a:prstGeom>
        </p:spPr>
        <p:txBody>
          <a:bodyPr vert="horz" lIns="91440" tIns="45720" rIns="91440" bIns="45720" rtlCol="0">
            <a:noAutofit/>
          </a:bodyPr>
          <a:lstStyle/>
          <a:p>
            <a:pPr>
              <a:lnSpc>
                <a:spcPct val="90000"/>
              </a:lnSpc>
              <a:spcAft>
                <a:spcPts val="600"/>
              </a:spcAft>
            </a:pPr>
            <a:r>
              <a:rPr lang="en-US" sz="2000" dirty="0">
                <a:latin typeface="Century Gothic" panose="020B0502020202020204" pitchFamily="34" charset="0"/>
              </a:rPr>
              <a:t>Work with us on:</a:t>
            </a:r>
            <a:endParaRPr lang="en-US" dirty="0">
              <a:latin typeface="Century Gothic" panose="020B0502020202020204" pitchFamily="34" charset="0"/>
            </a:endParaRPr>
          </a:p>
          <a:p>
            <a:pPr marL="285750" indent="-285750">
              <a:lnSpc>
                <a:spcPct val="90000"/>
              </a:lnSpc>
              <a:spcAft>
                <a:spcPts val="600"/>
              </a:spcAft>
              <a:buFont typeface="Arial" panose="020B0604020202020204" pitchFamily="34" charset="0"/>
              <a:buChar char="•"/>
            </a:pPr>
            <a:r>
              <a:rPr lang="en-US" dirty="0">
                <a:latin typeface="Century Gothic" panose="020B0502020202020204" pitchFamily="34" charset="0"/>
              </a:rPr>
              <a:t>Repository Re-Curation</a:t>
            </a:r>
          </a:p>
          <a:p>
            <a:pPr marL="285750" indent="-285750">
              <a:lnSpc>
                <a:spcPct val="90000"/>
              </a:lnSpc>
              <a:spcAft>
                <a:spcPts val="600"/>
              </a:spcAft>
              <a:buFont typeface="Arial" panose="020B0604020202020204" pitchFamily="34" charset="0"/>
              <a:buChar char="•"/>
            </a:pPr>
            <a:r>
              <a:rPr lang="en-US" dirty="0">
                <a:latin typeface="Century Gothic" panose="020B0502020202020204" pitchFamily="34" charset="0"/>
              </a:rPr>
              <a:t>Repository and Journal Connectivity</a:t>
            </a:r>
          </a:p>
          <a:p>
            <a:pPr marL="285750" indent="-285750">
              <a:lnSpc>
                <a:spcPct val="90000"/>
              </a:lnSpc>
              <a:spcAft>
                <a:spcPts val="600"/>
              </a:spcAft>
              <a:buFont typeface="Arial" panose="020B0604020202020204" pitchFamily="34" charset="0"/>
              <a:buChar char="•"/>
            </a:pPr>
            <a:r>
              <a:rPr lang="en-US" dirty="0">
                <a:latin typeface="Century Gothic" panose="020B0502020202020204" pitchFamily="34" charset="0"/>
              </a:rPr>
              <a:t>Metadata evaluation and improvement (FAIR metadata)</a:t>
            </a:r>
          </a:p>
          <a:p>
            <a:pPr marL="285750" indent="-285750">
              <a:lnSpc>
                <a:spcPct val="90000"/>
              </a:lnSpc>
              <a:spcAft>
                <a:spcPts val="600"/>
              </a:spcAft>
              <a:buFont typeface="Arial" panose="020B0604020202020204" pitchFamily="34" charset="0"/>
              <a:buChar char="•"/>
            </a:pPr>
            <a:r>
              <a:rPr lang="en-US" dirty="0">
                <a:latin typeface="Century Gothic" panose="020B0502020202020204" pitchFamily="34" charset="0"/>
              </a:rPr>
              <a:t>Community building strategy</a:t>
            </a:r>
          </a:p>
          <a:p>
            <a:pPr marL="285750" indent="-285750">
              <a:lnSpc>
                <a:spcPct val="90000"/>
              </a:lnSpc>
              <a:spcAft>
                <a:spcPts val="600"/>
              </a:spcAft>
              <a:buFont typeface="Arial" panose="020B0604020202020204" pitchFamily="34" charset="0"/>
              <a:buChar char="•"/>
            </a:pPr>
            <a:r>
              <a:rPr lang="en-US" dirty="0">
                <a:latin typeface="Century Gothic" panose="020B0502020202020204" pitchFamily="34" charset="0"/>
              </a:rPr>
              <a:t>International Metadata Standards (ISO, </a:t>
            </a:r>
            <a:r>
              <a:rPr lang="en-US" dirty="0" err="1">
                <a:latin typeface="Century Gothic" panose="020B0502020202020204" pitchFamily="34" charset="0"/>
              </a:rPr>
              <a:t>DataCite</a:t>
            </a:r>
            <a:r>
              <a:rPr lang="en-US" dirty="0">
                <a:latin typeface="Century Gothic" panose="020B0502020202020204" pitchFamily="34" charset="0"/>
              </a:rPr>
              <a:t>, </a:t>
            </a:r>
            <a:r>
              <a:rPr lang="en-US" dirty="0" err="1">
                <a:latin typeface="Century Gothic" panose="020B0502020202020204" pitchFamily="34" charset="0"/>
              </a:rPr>
              <a:t>schema.org</a:t>
            </a:r>
            <a:r>
              <a:rPr lang="en-US" dirty="0">
                <a:latin typeface="Century Gothic" panose="020B0502020202020204" pitchFamily="34" charset="0"/>
              </a:rPr>
              <a:t>)</a:t>
            </a:r>
          </a:p>
          <a:p>
            <a:pPr marL="285750" indent="-285750">
              <a:lnSpc>
                <a:spcPct val="90000"/>
              </a:lnSpc>
              <a:spcAft>
                <a:spcPts val="600"/>
              </a:spcAft>
              <a:buFont typeface="Arial" panose="020B0604020202020204" pitchFamily="34" charset="0"/>
              <a:buChar char="•"/>
            </a:pPr>
            <a:r>
              <a:rPr lang="en-US" dirty="0">
                <a:latin typeface="Century Gothic" panose="020B0502020202020204" pitchFamily="34" charset="0"/>
              </a:rPr>
              <a:t>Workshop design and facilitation</a:t>
            </a:r>
          </a:p>
          <a:p>
            <a:pPr marL="285750" indent="-285750">
              <a:lnSpc>
                <a:spcPct val="90000"/>
              </a:lnSpc>
              <a:spcAft>
                <a:spcPts val="600"/>
              </a:spcAft>
              <a:buFont typeface="Arial" panose="020B0604020202020204" pitchFamily="34" charset="0"/>
              <a:buChar char="•"/>
            </a:pPr>
            <a:r>
              <a:rPr lang="en-US" dirty="0">
                <a:latin typeface="Century Gothic" panose="020B0502020202020204" pitchFamily="34" charset="0"/>
              </a:rPr>
              <a:t>Community conventions / profiles</a:t>
            </a:r>
          </a:p>
          <a:p>
            <a:pPr marL="285750" indent="-285750">
              <a:lnSpc>
                <a:spcPct val="90000"/>
              </a:lnSpc>
              <a:spcAft>
                <a:spcPts val="600"/>
              </a:spcAft>
              <a:buFont typeface="Arial" panose="020B0604020202020204" pitchFamily="34" charset="0"/>
              <a:buChar char="•"/>
            </a:pPr>
            <a:r>
              <a:rPr lang="en-US" dirty="0">
                <a:latin typeface="Century Gothic" panose="020B0502020202020204" pitchFamily="34" charset="0"/>
              </a:rPr>
              <a:t>Leadership coaching</a:t>
            </a:r>
          </a:p>
          <a:p>
            <a:pPr>
              <a:lnSpc>
                <a:spcPct val="90000"/>
              </a:lnSpc>
              <a:spcAft>
                <a:spcPts val="600"/>
              </a:spcAft>
            </a:pPr>
            <a:endParaRPr lang="en-US" dirty="0">
              <a:latin typeface="Century Gothic" panose="020B0502020202020204" pitchFamily="34" charset="0"/>
            </a:endParaRPr>
          </a:p>
          <a:p>
            <a:pPr>
              <a:lnSpc>
                <a:spcPct val="90000"/>
              </a:lnSpc>
              <a:spcAft>
                <a:spcPts val="600"/>
              </a:spcAft>
            </a:pPr>
            <a:r>
              <a:rPr lang="en-US" u="sng" dirty="0">
                <a:latin typeface="Century Gothic" panose="020B0502020202020204" pitchFamily="34" charset="0"/>
                <a:hlinkClick r:id="rId4">
                  <a:extLst>
                    <a:ext uri="{A12FA001-AC4F-418D-AE19-62706E023703}">
                      <ahyp:hlinkClr xmlns:ahyp="http://schemas.microsoft.com/office/drawing/2018/hyperlinkcolor" val="tx"/>
                    </a:ext>
                  </a:extLst>
                </a:hlinkClick>
              </a:rPr>
              <a:t>ted@metadatagamechangers.com</a:t>
            </a:r>
            <a:endParaRPr lang="en-US" u="sng" dirty="0">
              <a:latin typeface="Century Gothic" panose="020B0502020202020204" pitchFamily="34" charset="0"/>
            </a:endParaRPr>
          </a:p>
          <a:p>
            <a:r>
              <a:rPr lang="en-US" dirty="0">
                <a:latin typeface="Century Gothic" panose="020B0502020202020204" pitchFamily="34" charset="0"/>
                <a:cs typeface="Gotham Book" pitchFamily="2" charset="0"/>
              </a:rPr>
              <a:t>JAJ160@pitt.edu</a:t>
            </a:r>
          </a:p>
        </p:txBody>
      </p:sp>
      <p:sp>
        <p:nvSpPr>
          <p:cNvPr id="3" name="TextBox 2">
            <a:extLst>
              <a:ext uri="{FF2B5EF4-FFF2-40B4-BE49-F238E27FC236}">
                <a16:creationId xmlns:a16="http://schemas.microsoft.com/office/drawing/2014/main" id="{15A2232A-FE0E-C5D5-E51F-D983711EA150}"/>
              </a:ext>
            </a:extLst>
          </p:cNvPr>
          <p:cNvSpPr txBox="1"/>
          <p:nvPr/>
        </p:nvSpPr>
        <p:spPr>
          <a:xfrm>
            <a:off x="4906737" y="5775144"/>
            <a:ext cx="6482442" cy="830997"/>
          </a:xfrm>
          <a:prstGeom prst="rect">
            <a:avLst/>
          </a:prstGeom>
          <a:noFill/>
        </p:spPr>
        <p:txBody>
          <a:bodyPr wrap="square">
            <a:spAutoFit/>
          </a:bodyPr>
          <a:lstStyle/>
          <a:p>
            <a:r>
              <a:rPr lang="en-US" sz="1600" i="1">
                <a:latin typeface="Century Gothic" panose="020B0502020202020204" pitchFamily="34" charset="0"/>
                <a:cs typeface="Times New Roman" panose="02020603050405020304" pitchFamily="18" charset="0"/>
              </a:rPr>
              <a:t>This work was funded by </a:t>
            </a:r>
          </a:p>
          <a:p>
            <a:r>
              <a:rPr lang="en-US" sz="1600" i="1">
                <a:latin typeface="Century Gothic" panose="020B0502020202020204" pitchFamily="34" charset="0"/>
                <a:cs typeface="Times New Roman" panose="02020603050405020304" pitchFamily="18" charset="0"/>
              </a:rPr>
              <a:t>U.S. National Science Foundation </a:t>
            </a:r>
            <a:r>
              <a:rPr lang="en-US" sz="1600" i="1">
                <a:latin typeface="Century Gothic" panose="020B0502020202020204" pitchFamily="34" charset="0"/>
                <a:cs typeface="Times New Roman" panose="02020603050405020304" pitchFamily="18" charset="0"/>
                <a:hlinkClick r:id="rId5"/>
              </a:rPr>
              <a:t>https://ror.org/021nxhr62</a:t>
            </a:r>
            <a:endParaRPr lang="en-US" sz="1600" i="1">
              <a:latin typeface="Century Gothic" panose="020B0502020202020204" pitchFamily="34" charset="0"/>
              <a:cs typeface="Times New Roman" panose="02020603050405020304" pitchFamily="18" charset="0"/>
            </a:endParaRPr>
          </a:p>
          <a:p>
            <a:r>
              <a:rPr lang="en-US" sz="1600" i="1">
                <a:latin typeface="Century Gothic" panose="020B0502020202020204" pitchFamily="34" charset="0"/>
                <a:cs typeface="Times New Roman" panose="02020603050405020304" pitchFamily="18" charset="0"/>
              </a:rPr>
              <a:t>Award: </a:t>
            </a:r>
            <a:r>
              <a:rPr lang="en-US" sz="1600" b="0" i="1">
                <a:solidFill>
                  <a:srgbClr val="000000"/>
                </a:solidFill>
                <a:effectLst/>
                <a:latin typeface="Century Gothic" panose="020B0502020202020204" pitchFamily="34" charset="0"/>
              </a:rPr>
              <a:t>2334426</a:t>
            </a:r>
            <a:endParaRPr lang="en-US" sz="1600" i="1">
              <a:latin typeface="Century Gothic" panose="020B0502020202020204" pitchFamily="34" charset="0"/>
            </a:endParaRPr>
          </a:p>
        </p:txBody>
      </p:sp>
    </p:spTree>
    <p:extLst>
      <p:ext uri="{BB962C8B-B14F-4D97-AF65-F5344CB8AC3E}">
        <p14:creationId xmlns:p14="http://schemas.microsoft.com/office/powerpoint/2010/main" val="1833234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BE0C1-F2AA-D9B2-24E5-274686B5EDAB}"/>
              </a:ext>
            </a:extLst>
          </p:cNvPr>
          <p:cNvSpPr>
            <a:spLocks noGrp="1"/>
          </p:cNvSpPr>
          <p:nvPr>
            <p:ph type="title"/>
          </p:nvPr>
        </p:nvSpPr>
        <p:spPr>
          <a:xfrm>
            <a:off x="322604" y="271121"/>
            <a:ext cx="10515600" cy="915035"/>
          </a:xfrm>
        </p:spPr>
        <p:txBody>
          <a:bodyPr/>
          <a:lstStyle/>
          <a:p>
            <a:r>
              <a:rPr lang="en-US" sz="5400"/>
              <a:t>NSF Public Access Repository</a:t>
            </a:r>
          </a:p>
        </p:txBody>
      </p:sp>
      <p:grpSp>
        <p:nvGrpSpPr>
          <p:cNvPr id="26" name="Group 25">
            <a:extLst>
              <a:ext uri="{FF2B5EF4-FFF2-40B4-BE49-F238E27FC236}">
                <a16:creationId xmlns:a16="http://schemas.microsoft.com/office/drawing/2014/main" id="{60A9A32E-DC85-1F1B-D423-E9996B5CE7E6}"/>
              </a:ext>
            </a:extLst>
          </p:cNvPr>
          <p:cNvGrpSpPr/>
          <p:nvPr/>
        </p:nvGrpSpPr>
        <p:grpSpPr>
          <a:xfrm>
            <a:off x="652532" y="1465590"/>
            <a:ext cx="2777388" cy="1200985"/>
            <a:chOff x="8420813" y="3879273"/>
            <a:chExt cx="2777388" cy="1200985"/>
          </a:xfrm>
        </p:grpSpPr>
        <p:grpSp>
          <p:nvGrpSpPr>
            <p:cNvPr id="3" name="Group 2">
              <a:extLst>
                <a:ext uri="{FF2B5EF4-FFF2-40B4-BE49-F238E27FC236}">
                  <a16:creationId xmlns:a16="http://schemas.microsoft.com/office/drawing/2014/main" id="{622A3CA6-9DA0-477A-6A57-BF4E5A949BFF}"/>
                </a:ext>
              </a:extLst>
            </p:cNvPr>
            <p:cNvGrpSpPr/>
            <p:nvPr/>
          </p:nvGrpSpPr>
          <p:grpSpPr>
            <a:xfrm>
              <a:off x="8420813" y="3879273"/>
              <a:ext cx="2777388" cy="1200985"/>
              <a:chOff x="4816479" y="4974890"/>
              <a:chExt cx="2777388" cy="1200985"/>
            </a:xfrm>
          </p:grpSpPr>
          <p:pic>
            <p:nvPicPr>
              <p:cNvPr id="4" name="Picture 3" descr="crowd-of-people-images-sihlouette.jpg">
                <a:extLst>
                  <a:ext uri="{FF2B5EF4-FFF2-40B4-BE49-F238E27FC236}">
                    <a16:creationId xmlns:a16="http://schemas.microsoft.com/office/drawing/2014/main" id="{497E69D8-5469-0539-199F-1B35E958B6BA}"/>
                  </a:ext>
                </a:extLst>
              </p:cNvPr>
              <p:cNvPicPr>
                <a:picLocks noChangeAspect="1"/>
              </p:cNvPicPr>
              <p:nvPr/>
            </p:nvPicPr>
            <p:blipFill>
              <a:blip r:embed="rId4">
                <a:clrChange>
                  <a:clrFrom>
                    <a:srgbClr val="FFFFFF"/>
                  </a:clrFrom>
                  <a:clrTo>
                    <a:srgbClr val="FFFFFF">
                      <a:alpha val="0"/>
                    </a:srgbClr>
                  </a:clrTo>
                </a:clrChange>
                <a:duotone>
                  <a:prstClr val="black"/>
                  <a:srgbClr val="FFFF00">
                    <a:tint val="45000"/>
                    <a:satMod val="400000"/>
                  </a:srgbClr>
                </a:duotone>
                <a:extLst>
                  <a:ext uri="{28A0092B-C50C-407E-A947-70E740481C1C}">
                    <a14:useLocalDpi xmlns:a14="http://schemas.microsoft.com/office/drawing/2010/main" val="0"/>
                  </a:ext>
                </a:extLst>
              </a:blip>
              <a:stretch>
                <a:fillRect/>
              </a:stretch>
            </p:blipFill>
            <p:spPr>
              <a:xfrm>
                <a:off x="4816479" y="4974890"/>
                <a:ext cx="2777388" cy="1200985"/>
              </a:xfrm>
              <a:prstGeom prst="rect">
                <a:avLst/>
              </a:prstGeom>
            </p:spPr>
          </p:pic>
          <p:sp>
            <p:nvSpPr>
              <p:cNvPr id="5" name="TextBox 4">
                <a:extLst>
                  <a:ext uri="{FF2B5EF4-FFF2-40B4-BE49-F238E27FC236}">
                    <a16:creationId xmlns:a16="http://schemas.microsoft.com/office/drawing/2014/main" id="{FC7425BF-8C68-CDE3-7D1C-89046C132120}"/>
                  </a:ext>
                </a:extLst>
              </p:cNvPr>
              <p:cNvSpPr txBox="1"/>
              <p:nvPr/>
            </p:nvSpPr>
            <p:spPr>
              <a:xfrm>
                <a:off x="5589460" y="5200068"/>
                <a:ext cx="1540806" cy="369332"/>
              </a:xfrm>
              <a:prstGeom prst="rect">
                <a:avLst/>
              </a:prstGeom>
              <a:noFill/>
            </p:spPr>
            <p:txBody>
              <a:bodyPr wrap="none" rtlCol="0">
                <a:spAutoFit/>
              </a:bodyPr>
              <a:lstStyle/>
              <a:p>
                <a:r>
                  <a:rPr lang="en-US">
                    <a:solidFill>
                      <a:schemeClr val="bg1"/>
                    </a:solidFill>
                    <a:latin typeface="Century Gothic" panose="020B0502020202020204" pitchFamily="34" charset="0"/>
                  </a:rPr>
                  <a:t>Researchers</a:t>
                </a:r>
              </a:p>
            </p:txBody>
          </p:sp>
        </p:grpSp>
        <p:pic>
          <p:nvPicPr>
            <p:cNvPr id="6" name="Picture 2">
              <a:extLst>
                <a:ext uri="{FF2B5EF4-FFF2-40B4-BE49-F238E27FC236}">
                  <a16:creationId xmlns:a16="http://schemas.microsoft.com/office/drawing/2014/main" id="{18C27923-9B10-69D7-3AC6-69CEF2904E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97039" y="4127487"/>
              <a:ext cx="309042" cy="31453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0E770D7E-42C9-C357-0E30-D5CB75FB1E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7334" y="4246020"/>
              <a:ext cx="309042" cy="31453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8B3E7DF8-52C4-B4E4-1E9E-E9AEBB304A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65534" y="4432286"/>
              <a:ext cx="309042" cy="31453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C4C9DC14-72C6-2FFD-7745-BC93EF6E20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64400" y="4533886"/>
              <a:ext cx="309042" cy="31453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82A983E4-5EFB-E79A-90A2-E626CCD17A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66934" y="4449220"/>
              <a:ext cx="309042" cy="314533"/>
            </a:xfrm>
            <a:prstGeom prst="rect">
              <a:avLst/>
            </a:prstGeom>
            <a:noFill/>
            <a:extLst>
              <a:ext uri="{909E8E84-426E-40DD-AFC4-6F175D3DCCD1}">
                <a14:hiddenFill xmlns:a14="http://schemas.microsoft.com/office/drawing/2010/main">
                  <a:solidFill>
                    <a:srgbClr val="FFFFFF"/>
                  </a:solidFill>
                </a14:hiddenFill>
              </a:ext>
            </a:extLst>
          </p:spPr>
        </p:pic>
      </p:grpSp>
      <p:pic>
        <p:nvPicPr>
          <p:cNvPr id="11" name="Picture 10">
            <a:extLst>
              <a:ext uri="{FF2B5EF4-FFF2-40B4-BE49-F238E27FC236}">
                <a16:creationId xmlns:a16="http://schemas.microsoft.com/office/drawing/2014/main" id="{7998E6FD-F277-026D-4079-6463602CDD62}"/>
              </a:ext>
            </a:extLst>
          </p:cNvPr>
          <p:cNvPicPr>
            <a:picLocks noChangeAspect="1"/>
          </p:cNvPicPr>
          <p:nvPr/>
        </p:nvPicPr>
        <p:blipFill>
          <a:blip r:embed="rId6"/>
          <a:stretch>
            <a:fillRect/>
          </a:stretch>
        </p:blipFill>
        <p:spPr>
          <a:xfrm>
            <a:off x="7314139" y="1181390"/>
            <a:ext cx="4458761" cy="1905000"/>
          </a:xfrm>
          <a:prstGeom prst="rect">
            <a:avLst/>
          </a:prstGeom>
        </p:spPr>
      </p:pic>
      <p:sp>
        <p:nvSpPr>
          <p:cNvPr id="14" name="TextBox 13">
            <a:extLst>
              <a:ext uri="{FF2B5EF4-FFF2-40B4-BE49-F238E27FC236}">
                <a16:creationId xmlns:a16="http://schemas.microsoft.com/office/drawing/2014/main" id="{EE42396D-B5ED-2D2E-266C-FCE018B73814}"/>
              </a:ext>
            </a:extLst>
          </p:cNvPr>
          <p:cNvSpPr txBox="1"/>
          <p:nvPr/>
        </p:nvSpPr>
        <p:spPr>
          <a:xfrm>
            <a:off x="371324" y="3078427"/>
            <a:ext cx="6317800" cy="3108543"/>
          </a:xfrm>
          <a:prstGeom prst="rect">
            <a:avLst/>
          </a:prstGeom>
          <a:noFill/>
        </p:spPr>
        <p:txBody>
          <a:bodyPr wrap="square" rtlCol="0">
            <a:spAutoFit/>
          </a:bodyPr>
          <a:lstStyle/>
          <a:p>
            <a:r>
              <a:rPr lang="en-US" sz="2800" dirty="0">
                <a:latin typeface="Century Gothic" panose="020B0502020202020204" pitchFamily="34" charset="0"/>
              </a:rPr>
              <a:t>The NSF Public Access Repository Data (PAR) Journey is more complex: </a:t>
            </a:r>
          </a:p>
          <a:p>
            <a:pPr marL="514350" indent="-514350">
              <a:buFont typeface="+mj-lt"/>
              <a:buAutoNum type="arabicPeriod"/>
            </a:pPr>
            <a:r>
              <a:rPr lang="en-US" sz="2800" dirty="0">
                <a:latin typeface="Century Gothic" panose="020B0502020202020204" pitchFamily="34" charset="0"/>
              </a:rPr>
              <a:t>Researchers create outputs, </a:t>
            </a:r>
          </a:p>
          <a:p>
            <a:pPr marL="514350" indent="-514350">
              <a:buFont typeface="+mj-lt"/>
              <a:buAutoNum type="arabicPeriod"/>
            </a:pPr>
            <a:r>
              <a:rPr lang="en-US" sz="2800" dirty="0">
                <a:latin typeface="Century Gothic" panose="020B0502020202020204" pitchFamily="34" charset="0"/>
              </a:rPr>
              <a:t>Researchers identify outputs</a:t>
            </a:r>
          </a:p>
          <a:p>
            <a:pPr marL="514350" indent="-514350">
              <a:buFont typeface="+mj-lt"/>
              <a:buAutoNum type="arabicPeriod"/>
            </a:pPr>
            <a:r>
              <a:rPr lang="en-US" sz="2800" dirty="0">
                <a:latin typeface="Century Gothic" panose="020B0502020202020204" pitchFamily="34" charset="0"/>
              </a:rPr>
              <a:t>Researchers submit to NSF using PAR interface</a:t>
            </a:r>
          </a:p>
        </p:txBody>
      </p:sp>
      <p:pic>
        <p:nvPicPr>
          <p:cNvPr id="15" name="Google Shape;2662;g2c376082992_0_707">
            <a:extLst>
              <a:ext uri="{FF2B5EF4-FFF2-40B4-BE49-F238E27FC236}">
                <a16:creationId xmlns:a16="http://schemas.microsoft.com/office/drawing/2014/main" id="{B6E6496C-C923-0C5B-CD7E-E5778DA2636C}"/>
              </a:ext>
            </a:extLst>
          </p:cNvPr>
          <p:cNvPicPr preferRelativeResize="0"/>
          <p:nvPr/>
        </p:nvPicPr>
        <p:blipFill rotWithShape="1">
          <a:blip r:embed="rId7">
            <a:alphaModFix/>
          </a:blip>
          <a:srcRect/>
          <a:stretch/>
        </p:blipFill>
        <p:spPr>
          <a:xfrm>
            <a:off x="3793327" y="1751953"/>
            <a:ext cx="467892" cy="467892"/>
          </a:xfrm>
          <a:prstGeom prst="rect">
            <a:avLst/>
          </a:prstGeom>
          <a:noFill/>
          <a:ln>
            <a:noFill/>
          </a:ln>
        </p:spPr>
      </p:pic>
      <p:sp>
        <p:nvSpPr>
          <p:cNvPr id="18" name="TextBox 17">
            <a:extLst>
              <a:ext uri="{FF2B5EF4-FFF2-40B4-BE49-F238E27FC236}">
                <a16:creationId xmlns:a16="http://schemas.microsoft.com/office/drawing/2014/main" id="{91CE19FF-9817-BAD8-7CA1-729A471284E9}"/>
              </a:ext>
            </a:extLst>
          </p:cNvPr>
          <p:cNvSpPr txBox="1"/>
          <p:nvPr/>
        </p:nvSpPr>
        <p:spPr>
          <a:xfrm>
            <a:off x="9314487" y="3167390"/>
            <a:ext cx="2601994" cy="523220"/>
          </a:xfrm>
          <a:prstGeom prst="rect">
            <a:avLst/>
          </a:prstGeom>
          <a:noFill/>
        </p:spPr>
        <p:txBody>
          <a:bodyPr wrap="none" rtlCol="0">
            <a:spAutoFit/>
          </a:bodyPr>
          <a:lstStyle/>
          <a:p>
            <a:r>
              <a:rPr lang="en-US" sz="2800">
                <a:latin typeface="Century Gothic" panose="020B0502020202020204" pitchFamily="34" charset="0"/>
              </a:rPr>
              <a:t>Coverage = ?</a:t>
            </a:r>
          </a:p>
        </p:txBody>
      </p:sp>
      <p:grpSp>
        <p:nvGrpSpPr>
          <p:cNvPr id="16" name="Group 15">
            <a:extLst>
              <a:ext uri="{FF2B5EF4-FFF2-40B4-BE49-F238E27FC236}">
                <a16:creationId xmlns:a16="http://schemas.microsoft.com/office/drawing/2014/main" id="{794529CB-C475-6BCA-602A-EFE75AC23E98}"/>
              </a:ext>
            </a:extLst>
          </p:cNvPr>
          <p:cNvGrpSpPr/>
          <p:nvPr/>
        </p:nvGrpSpPr>
        <p:grpSpPr>
          <a:xfrm>
            <a:off x="6992050" y="4839858"/>
            <a:ext cx="1404184" cy="938552"/>
            <a:chOff x="447476" y="2877669"/>
            <a:chExt cx="1404184" cy="938552"/>
          </a:xfrm>
        </p:grpSpPr>
        <p:grpSp>
          <p:nvGrpSpPr>
            <p:cNvPr id="17" name="Group 16">
              <a:extLst>
                <a:ext uri="{FF2B5EF4-FFF2-40B4-BE49-F238E27FC236}">
                  <a16:creationId xmlns:a16="http://schemas.microsoft.com/office/drawing/2014/main" id="{CD82DA11-EB04-96B2-1D82-1644296EFD3F}"/>
                </a:ext>
              </a:extLst>
            </p:cNvPr>
            <p:cNvGrpSpPr/>
            <p:nvPr/>
          </p:nvGrpSpPr>
          <p:grpSpPr>
            <a:xfrm>
              <a:off x="447476" y="2877669"/>
              <a:ext cx="1404184" cy="912967"/>
              <a:chOff x="447476" y="2877669"/>
              <a:chExt cx="1404184" cy="912967"/>
            </a:xfrm>
          </p:grpSpPr>
          <p:pic>
            <p:nvPicPr>
              <p:cNvPr id="20" name="Picture 6" descr="Crossref - Wikipedia">
                <a:extLst>
                  <a:ext uri="{FF2B5EF4-FFF2-40B4-BE49-F238E27FC236}">
                    <a16:creationId xmlns:a16="http://schemas.microsoft.com/office/drawing/2014/main" id="{DCC872F1-B685-8992-E730-C58CD7BE2D2B}"/>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447476" y="2877669"/>
                <a:ext cx="1404184" cy="912967"/>
              </a:xfrm>
              <a:prstGeom prst="rect">
                <a:avLst/>
              </a:prstGeom>
              <a:noFill/>
              <a:ln>
                <a:noFill/>
              </a:ln>
            </p:spPr>
          </p:pic>
          <p:sp>
            <p:nvSpPr>
              <p:cNvPr id="21" name="Rectangle 20">
                <a:extLst>
                  <a:ext uri="{FF2B5EF4-FFF2-40B4-BE49-F238E27FC236}">
                    <a16:creationId xmlns:a16="http://schemas.microsoft.com/office/drawing/2014/main" id="{51992E1F-F3CA-E35A-FC79-341F4CE4B31B}"/>
                  </a:ext>
                </a:extLst>
              </p:cNvPr>
              <p:cNvSpPr/>
              <p:nvPr/>
            </p:nvSpPr>
            <p:spPr>
              <a:xfrm>
                <a:off x="1577340" y="2987040"/>
                <a:ext cx="144780" cy="190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8B9221B-5FC6-41D6-BE31-477F6014DE86}"/>
                  </a:ext>
                </a:extLst>
              </p:cNvPr>
              <p:cNvSpPr/>
              <p:nvPr/>
            </p:nvSpPr>
            <p:spPr>
              <a:xfrm>
                <a:off x="1584960" y="3291840"/>
                <a:ext cx="144780" cy="190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18">
              <a:extLst>
                <a:ext uri="{FF2B5EF4-FFF2-40B4-BE49-F238E27FC236}">
                  <a16:creationId xmlns:a16="http://schemas.microsoft.com/office/drawing/2014/main" id="{806DFF53-F07F-F4BE-56A7-257F42741C0C}"/>
                </a:ext>
              </a:extLst>
            </p:cNvPr>
            <p:cNvSpPr/>
            <p:nvPr/>
          </p:nvSpPr>
          <p:spPr>
            <a:xfrm>
              <a:off x="736343" y="3629608"/>
              <a:ext cx="214604" cy="18661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Up Arrow 22">
            <a:extLst>
              <a:ext uri="{FF2B5EF4-FFF2-40B4-BE49-F238E27FC236}">
                <a16:creationId xmlns:a16="http://schemas.microsoft.com/office/drawing/2014/main" id="{4090B235-2C8B-3DC9-5D8F-133A08B82F21}"/>
              </a:ext>
            </a:extLst>
          </p:cNvPr>
          <p:cNvSpPr/>
          <p:nvPr/>
        </p:nvSpPr>
        <p:spPr>
          <a:xfrm>
            <a:off x="7131423" y="3493717"/>
            <a:ext cx="1129553" cy="1376979"/>
          </a:xfrm>
          <a:prstGeom prst="upArrow">
            <a:avLst>
              <a:gd name="adj1" fmla="val 50000"/>
              <a:gd name="adj2" fmla="val 48765"/>
            </a:avLst>
          </a:prstGeom>
          <a:pattFill prst="dkVert">
            <a:fgClr>
              <a:schemeClr val="accent1">
                <a:lumMod val="40000"/>
                <a:lumOff val="60000"/>
              </a:schemeClr>
            </a:fgClr>
            <a:bgClr>
              <a:schemeClr val="bg1"/>
            </a:bgClr>
          </a:pattFill>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Right Arrow 26">
            <a:extLst>
              <a:ext uri="{FF2B5EF4-FFF2-40B4-BE49-F238E27FC236}">
                <a16:creationId xmlns:a16="http://schemas.microsoft.com/office/drawing/2014/main" id="{11973F7E-DA09-BE6D-4329-FD5DCA411199}"/>
              </a:ext>
            </a:extLst>
          </p:cNvPr>
          <p:cNvSpPr/>
          <p:nvPr/>
        </p:nvSpPr>
        <p:spPr>
          <a:xfrm>
            <a:off x="4621426" y="1219201"/>
            <a:ext cx="2421925" cy="1556952"/>
          </a:xfrm>
          <a:prstGeom prst="rightArrow">
            <a:avLst/>
          </a:prstGeom>
          <a:pattFill prst="dkVert">
            <a:fgClr>
              <a:schemeClr val="accent1">
                <a:lumMod val="40000"/>
                <a:lumOff val="60000"/>
              </a:schemeClr>
            </a:fgClr>
            <a:bgClr>
              <a:schemeClr val="bg1"/>
            </a:bgClr>
          </a:pattFill>
          <a:ln>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2" name="Picture 2" descr="National Science Foundation - Wikipedia">
            <a:extLst>
              <a:ext uri="{FF2B5EF4-FFF2-40B4-BE49-F238E27FC236}">
                <a16:creationId xmlns:a16="http://schemas.microsoft.com/office/drawing/2014/main" id="{F8C81F7F-23FC-1018-D967-9AF04793AEE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08732" y="1589902"/>
            <a:ext cx="2119184" cy="2119184"/>
          </a:xfrm>
          <a:prstGeom prst="rect">
            <a:avLst/>
          </a:prstGeom>
          <a:noFill/>
          <a:ln>
            <a:noFill/>
          </a:ln>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746087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wipe(left)">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dissolve">
                                      <p:cBhvr>
                                        <p:cTn id="12" dur="500"/>
                                        <p:tgtEl>
                                          <p:spTgt spid="2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4">
                                            <p:txEl>
                                              <p:pRg st="1" end="1"/>
                                            </p:txEl>
                                          </p:spTgt>
                                        </p:tgtEl>
                                        <p:attrNameLst>
                                          <p:attrName>style.visibility</p:attrName>
                                        </p:attrNameLst>
                                      </p:cBhvr>
                                      <p:to>
                                        <p:strVal val="visible"/>
                                      </p:to>
                                    </p:set>
                                    <p:animEffect transition="in" filter="wipe(left)">
                                      <p:cBhvr>
                                        <p:cTn id="15" dur="500"/>
                                        <p:tgtEl>
                                          <p:spTgt spid="14">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4">
                                            <p:txEl>
                                              <p:pRg st="2" end="2"/>
                                            </p:txEl>
                                          </p:spTgt>
                                        </p:tgtEl>
                                        <p:attrNameLst>
                                          <p:attrName>style.visibility</p:attrName>
                                        </p:attrNameLst>
                                      </p:cBhvr>
                                      <p:to>
                                        <p:strVal val="visible"/>
                                      </p:to>
                                    </p:set>
                                    <p:animEffect transition="in" filter="wipe(left)">
                                      <p:cBhvr>
                                        <p:cTn id="20" dur="500"/>
                                        <p:tgtEl>
                                          <p:spTgt spid="14">
                                            <p:txEl>
                                              <p:pRg st="2" end="2"/>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dissolv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4">
                                            <p:txEl>
                                              <p:pRg st="3" end="3"/>
                                            </p:txEl>
                                          </p:spTgt>
                                        </p:tgtEl>
                                        <p:attrNameLst>
                                          <p:attrName>style.visibility</p:attrName>
                                        </p:attrNameLst>
                                      </p:cBhvr>
                                      <p:to>
                                        <p:strVal val="visible"/>
                                      </p:to>
                                    </p:set>
                                    <p:animEffect transition="in" filter="wipe(left)">
                                      <p:cBhvr>
                                        <p:cTn id="31" dur="500"/>
                                        <p:tgtEl>
                                          <p:spTgt spid="14">
                                            <p:txEl>
                                              <p:pRg st="3" end="3"/>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dissolve">
                                      <p:cBhvr>
                                        <p:cTn id="34" dur="500"/>
                                        <p:tgtEl>
                                          <p:spTgt spid="12"/>
                                        </p:tgtEl>
                                      </p:cBhvr>
                                    </p:animEffect>
                                  </p:childTnLst>
                                </p:cTn>
                              </p:par>
                              <p:par>
                                <p:cTn id="35" presetID="9"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dissolv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dissolve">
                                      <p:cBhvr>
                                        <p:cTn id="42" dur="500"/>
                                        <p:tgtEl>
                                          <p:spTgt spid="16"/>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down)">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p"/>
      <p:bldP spid="18" grpId="0"/>
      <p:bldP spid="23" grpId="0" animBg="1"/>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F6D19-E16F-98E6-7EE9-422BE7C4E683}"/>
              </a:ext>
            </a:extLst>
          </p:cNvPr>
          <p:cNvSpPr>
            <a:spLocks noGrp="1"/>
          </p:cNvSpPr>
          <p:nvPr>
            <p:ph type="title"/>
          </p:nvPr>
        </p:nvSpPr>
        <p:spPr>
          <a:xfrm>
            <a:off x="334737" y="294348"/>
            <a:ext cx="11178938" cy="915035"/>
          </a:xfrm>
        </p:spPr>
        <p:txBody>
          <a:bodyPr/>
          <a:lstStyle/>
          <a:p>
            <a:r>
              <a:rPr lang="en-US" dirty="0"/>
              <a:t>Global Research Infrastructure</a:t>
            </a:r>
          </a:p>
        </p:txBody>
      </p:sp>
      <p:grpSp>
        <p:nvGrpSpPr>
          <p:cNvPr id="1239" name="Group 1238">
            <a:extLst>
              <a:ext uri="{FF2B5EF4-FFF2-40B4-BE49-F238E27FC236}">
                <a16:creationId xmlns:a16="http://schemas.microsoft.com/office/drawing/2014/main" id="{A62BCF35-568A-1BE9-F6DF-2405AB7D8BB4}"/>
              </a:ext>
            </a:extLst>
          </p:cNvPr>
          <p:cNvGrpSpPr/>
          <p:nvPr/>
        </p:nvGrpSpPr>
        <p:grpSpPr>
          <a:xfrm>
            <a:off x="3487297" y="5186487"/>
            <a:ext cx="385821" cy="752700"/>
            <a:chOff x="2345800" y="4710251"/>
            <a:chExt cx="385821" cy="752700"/>
          </a:xfrm>
        </p:grpSpPr>
        <p:sp>
          <p:nvSpPr>
            <p:cNvPr id="34" name="TextBox 33">
              <a:extLst>
                <a:ext uri="{FF2B5EF4-FFF2-40B4-BE49-F238E27FC236}">
                  <a16:creationId xmlns:a16="http://schemas.microsoft.com/office/drawing/2014/main" id="{40A0FA46-DC0B-E280-C960-C7ACC301792C}"/>
                </a:ext>
              </a:extLst>
            </p:cNvPr>
            <p:cNvSpPr txBox="1"/>
            <p:nvPr/>
          </p:nvSpPr>
          <p:spPr>
            <a:xfrm>
              <a:off x="2352601" y="5155175"/>
              <a:ext cx="372218" cy="307776"/>
            </a:xfrm>
            <a:prstGeom prst="rect">
              <a:avLst/>
            </a:prstGeom>
            <a:noFill/>
            <a:ln>
              <a:noFill/>
            </a:ln>
          </p:spPr>
          <p:txBody>
            <a:bodyPr wrap="none" rtlCol="0">
              <a:spAutoFit/>
            </a:bodyPr>
            <a:lstStyle/>
            <a:p>
              <a:r>
                <a:rPr lang="en-US" sz="1400" dirty="0"/>
                <a:t>All</a:t>
              </a:r>
            </a:p>
          </p:txBody>
        </p:sp>
        <p:grpSp>
          <p:nvGrpSpPr>
            <p:cNvPr id="1237" name="Group 1236">
              <a:extLst>
                <a:ext uri="{FF2B5EF4-FFF2-40B4-BE49-F238E27FC236}">
                  <a16:creationId xmlns:a16="http://schemas.microsoft.com/office/drawing/2014/main" id="{FD4C3414-306A-7CA8-579F-2E0F1864AAC7}"/>
                </a:ext>
              </a:extLst>
            </p:cNvPr>
            <p:cNvGrpSpPr/>
            <p:nvPr/>
          </p:nvGrpSpPr>
          <p:grpSpPr>
            <a:xfrm>
              <a:off x="2345800" y="4710251"/>
              <a:ext cx="385821" cy="444924"/>
              <a:chOff x="6920759" y="3945948"/>
              <a:chExt cx="1222151" cy="1409369"/>
            </a:xfrm>
          </p:grpSpPr>
          <p:sp>
            <p:nvSpPr>
              <p:cNvPr id="1200" name="Folded Corner 1199">
                <a:extLst>
                  <a:ext uri="{FF2B5EF4-FFF2-40B4-BE49-F238E27FC236}">
                    <a16:creationId xmlns:a16="http://schemas.microsoft.com/office/drawing/2014/main" id="{7BE1753B-201A-F36C-459B-4EEB8C42C87E}"/>
                  </a:ext>
                </a:extLst>
              </p:cNvPr>
              <p:cNvSpPr/>
              <p:nvPr/>
            </p:nvSpPr>
            <p:spPr>
              <a:xfrm>
                <a:off x="6920759" y="3945948"/>
                <a:ext cx="1222151" cy="1409369"/>
              </a:xfrm>
              <a:prstGeom prst="foldedCorner">
                <a:avLst/>
              </a:prstGeom>
              <a:solidFill>
                <a:schemeClr val="bg1"/>
              </a:solidFill>
              <a:ln w="3175" cmpd="sng">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1" dirty="0">
                  <a:solidFill>
                    <a:schemeClr val="tx1"/>
                  </a:solidFill>
                  <a:latin typeface="+mj-lt"/>
                </a:endParaRPr>
              </a:p>
            </p:txBody>
          </p:sp>
          <p:cxnSp>
            <p:nvCxnSpPr>
              <p:cNvPr id="1220" name="Straight Connector 1219">
                <a:extLst>
                  <a:ext uri="{FF2B5EF4-FFF2-40B4-BE49-F238E27FC236}">
                    <a16:creationId xmlns:a16="http://schemas.microsoft.com/office/drawing/2014/main" id="{407BA838-8D82-D5CC-82E7-27CDE44054D4}"/>
                  </a:ext>
                </a:extLst>
              </p:cNvPr>
              <p:cNvCxnSpPr>
                <a:cxnSpLocks/>
              </p:cNvCxnSpPr>
              <p:nvPr/>
            </p:nvCxnSpPr>
            <p:spPr>
              <a:xfrm>
                <a:off x="6988926" y="40431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21" name="Straight Connector 1220">
                <a:extLst>
                  <a:ext uri="{FF2B5EF4-FFF2-40B4-BE49-F238E27FC236}">
                    <a16:creationId xmlns:a16="http://schemas.microsoft.com/office/drawing/2014/main" id="{2FD75A02-3AF2-CA0D-D6B7-21A5870E4374}"/>
                  </a:ext>
                </a:extLst>
              </p:cNvPr>
              <p:cNvCxnSpPr>
                <a:cxnSpLocks/>
              </p:cNvCxnSpPr>
              <p:nvPr/>
            </p:nvCxnSpPr>
            <p:spPr>
              <a:xfrm>
                <a:off x="6988926" y="41955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22" name="Straight Connector 1221">
                <a:extLst>
                  <a:ext uri="{FF2B5EF4-FFF2-40B4-BE49-F238E27FC236}">
                    <a16:creationId xmlns:a16="http://schemas.microsoft.com/office/drawing/2014/main" id="{6E3CE2F1-C0CF-2953-1501-83CB07165AE9}"/>
                  </a:ext>
                </a:extLst>
              </p:cNvPr>
              <p:cNvCxnSpPr>
                <a:cxnSpLocks/>
              </p:cNvCxnSpPr>
              <p:nvPr/>
            </p:nvCxnSpPr>
            <p:spPr>
              <a:xfrm>
                <a:off x="6988926" y="43479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23" name="Straight Connector 1222">
                <a:extLst>
                  <a:ext uri="{FF2B5EF4-FFF2-40B4-BE49-F238E27FC236}">
                    <a16:creationId xmlns:a16="http://schemas.microsoft.com/office/drawing/2014/main" id="{251D4180-B4E9-B441-7965-2404312C5076}"/>
                  </a:ext>
                </a:extLst>
              </p:cNvPr>
              <p:cNvCxnSpPr>
                <a:cxnSpLocks/>
              </p:cNvCxnSpPr>
              <p:nvPr/>
            </p:nvCxnSpPr>
            <p:spPr>
              <a:xfrm>
                <a:off x="6988926" y="45003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24" name="Straight Connector 1223">
                <a:extLst>
                  <a:ext uri="{FF2B5EF4-FFF2-40B4-BE49-F238E27FC236}">
                    <a16:creationId xmlns:a16="http://schemas.microsoft.com/office/drawing/2014/main" id="{B5A94618-83DD-F76E-FA06-467ED4B7768C}"/>
                  </a:ext>
                </a:extLst>
              </p:cNvPr>
              <p:cNvCxnSpPr>
                <a:cxnSpLocks/>
              </p:cNvCxnSpPr>
              <p:nvPr/>
            </p:nvCxnSpPr>
            <p:spPr>
              <a:xfrm>
                <a:off x="6988926" y="46527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25" name="Straight Connector 1224">
                <a:extLst>
                  <a:ext uri="{FF2B5EF4-FFF2-40B4-BE49-F238E27FC236}">
                    <a16:creationId xmlns:a16="http://schemas.microsoft.com/office/drawing/2014/main" id="{F5FDE198-8C72-D7D7-A79A-6E7DB9DC786E}"/>
                  </a:ext>
                </a:extLst>
              </p:cNvPr>
              <p:cNvCxnSpPr>
                <a:cxnSpLocks/>
              </p:cNvCxnSpPr>
              <p:nvPr/>
            </p:nvCxnSpPr>
            <p:spPr>
              <a:xfrm>
                <a:off x="6988926" y="48813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26" name="Straight Connector 1225">
                <a:extLst>
                  <a:ext uri="{FF2B5EF4-FFF2-40B4-BE49-F238E27FC236}">
                    <a16:creationId xmlns:a16="http://schemas.microsoft.com/office/drawing/2014/main" id="{1777E28E-5DDE-369D-D465-50EE436FDB49}"/>
                  </a:ext>
                </a:extLst>
              </p:cNvPr>
              <p:cNvCxnSpPr>
                <a:cxnSpLocks/>
              </p:cNvCxnSpPr>
              <p:nvPr/>
            </p:nvCxnSpPr>
            <p:spPr>
              <a:xfrm>
                <a:off x="6988926" y="50337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29" name="Straight Connector 1228">
                <a:extLst>
                  <a:ext uri="{FF2B5EF4-FFF2-40B4-BE49-F238E27FC236}">
                    <a16:creationId xmlns:a16="http://schemas.microsoft.com/office/drawing/2014/main" id="{AFBC7630-18B1-BB8B-9FBF-6C90C27F2122}"/>
                  </a:ext>
                </a:extLst>
              </p:cNvPr>
              <p:cNvCxnSpPr>
                <a:cxnSpLocks/>
              </p:cNvCxnSpPr>
              <p:nvPr/>
            </p:nvCxnSpPr>
            <p:spPr>
              <a:xfrm>
                <a:off x="6988926" y="41193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30" name="Straight Connector 1229">
                <a:extLst>
                  <a:ext uri="{FF2B5EF4-FFF2-40B4-BE49-F238E27FC236}">
                    <a16:creationId xmlns:a16="http://schemas.microsoft.com/office/drawing/2014/main" id="{545F6149-2416-DF96-E71F-F3A989FAD853}"/>
                  </a:ext>
                </a:extLst>
              </p:cNvPr>
              <p:cNvCxnSpPr>
                <a:cxnSpLocks/>
              </p:cNvCxnSpPr>
              <p:nvPr/>
            </p:nvCxnSpPr>
            <p:spPr>
              <a:xfrm>
                <a:off x="6988926" y="42717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31" name="Straight Connector 1230">
                <a:extLst>
                  <a:ext uri="{FF2B5EF4-FFF2-40B4-BE49-F238E27FC236}">
                    <a16:creationId xmlns:a16="http://schemas.microsoft.com/office/drawing/2014/main" id="{256C51AA-1862-3183-3568-BD21BF2FAC0F}"/>
                  </a:ext>
                </a:extLst>
              </p:cNvPr>
              <p:cNvCxnSpPr>
                <a:cxnSpLocks/>
              </p:cNvCxnSpPr>
              <p:nvPr/>
            </p:nvCxnSpPr>
            <p:spPr>
              <a:xfrm>
                <a:off x="6988926" y="44241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32" name="Straight Connector 1231">
                <a:extLst>
                  <a:ext uri="{FF2B5EF4-FFF2-40B4-BE49-F238E27FC236}">
                    <a16:creationId xmlns:a16="http://schemas.microsoft.com/office/drawing/2014/main" id="{23518B2E-CBDA-FBAC-1141-1AA38C5DD05A}"/>
                  </a:ext>
                </a:extLst>
              </p:cNvPr>
              <p:cNvCxnSpPr>
                <a:cxnSpLocks/>
              </p:cNvCxnSpPr>
              <p:nvPr/>
            </p:nvCxnSpPr>
            <p:spPr>
              <a:xfrm>
                <a:off x="6988926" y="45765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33" name="Straight Connector 1232">
                <a:extLst>
                  <a:ext uri="{FF2B5EF4-FFF2-40B4-BE49-F238E27FC236}">
                    <a16:creationId xmlns:a16="http://schemas.microsoft.com/office/drawing/2014/main" id="{90D44DBF-48BA-71F4-A4F9-F49EA879DDF7}"/>
                  </a:ext>
                </a:extLst>
              </p:cNvPr>
              <p:cNvCxnSpPr>
                <a:cxnSpLocks/>
              </p:cNvCxnSpPr>
              <p:nvPr/>
            </p:nvCxnSpPr>
            <p:spPr>
              <a:xfrm>
                <a:off x="6988926" y="47289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34" name="Straight Connector 1233">
                <a:extLst>
                  <a:ext uri="{FF2B5EF4-FFF2-40B4-BE49-F238E27FC236}">
                    <a16:creationId xmlns:a16="http://schemas.microsoft.com/office/drawing/2014/main" id="{DDE620D0-B06E-1908-15A5-697ED979C9DE}"/>
                  </a:ext>
                </a:extLst>
              </p:cNvPr>
              <p:cNvCxnSpPr>
                <a:cxnSpLocks/>
              </p:cNvCxnSpPr>
              <p:nvPr/>
            </p:nvCxnSpPr>
            <p:spPr>
              <a:xfrm>
                <a:off x="6988926" y="48051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35" name="Straight Connector 1234">
                <a:extLst>
                  <a:ext uri="{FF2B5EF4-FFF2-40B4-BE49-F238E27FC236}">
                    <a16:creationId xmlns:a16="http://schemas.microsoft.com/office/drawing/2014/main" id="{FCBE5DBA-335D-2146-4570-AFDF7AB91884}"/>
                  </a:ext>
                </a:extLst>
              </p:cNvPr>
              <p:cNvCxnSpPr>
                <a:cxnSpLocks/>
              </p:cNvCxnSpPr>
              <p:nvPr/>
            </p:nvCxnSpPr>
            <p:spPr>
              <a:xfrm>
                <a:off x="6988926" y="49575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36" name="Straight Connector 1235">
                <a:extLst>
                  <a:ext uri="{FF2B5EF4-FFF2-40B4-BE49-F238E27FC236}">
                    <a16:creationId xmlns:a16="http://schemas.microsoft.com/office/drawing/2014/main" id="{D5B540FA-256A-9635-D413-873D06C508E9}"/>
                  </a:ext>
                </a:extLst>
              </p:cNvPr>
              <p:cNvCxnSpPr>
                <a:cxnSpLocks/>
              </p:cNvCxnSpPr>
              <p:nvPr/>
            </p:nvCxnSpPr>
            <p:spPr>
              <a:xfrm>
                <a:off x="6988926" y="51099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grpSp>
      </p:grpSp>
      <p:sp>
        <p:nvSpPr>
          <p:cNvPr id="1238" name="TextBox 1237">
            <a:extLst>
              <a:ext uri="{FF2B5EF4-FFF2-40B4-BE49-F238E27FC236}">
                <a16:creationId xmlns:a16="http://schemas.microsoft.com/office/drawing/2014/main" id="{B369E7E2-39E6-1CC8-14D9-99D13B93F298}"/>
              </a:ext>
            </a:extLst>
          </p:cNvPr>
          <p:cNvSpPr txBox="1"/>
          <p:nvPr/>
        </p:nvSpPr>
        <p:spPr>
          <a:xfrm>
            <a:off x="1791086" y="3796804"/>
            <a:ext cx="957313" cy="461665"/>
          </a:xfrm>
          <a:prstGeom prst="rect">
            <a:avLst/>
          </a:prstGeom>
          <a:noFill/>
        </p:spPr>
        <p:txBody>
          <a:bodyPr wrap="none" rtlCol="0">
            <a:spAutoFit/>
          </a:bodyPr>
          <a:lstStyle/>
          <a:p>
            <a:pPr algn="ctr"/>
            <a:r>
              <a:rPr lang="en-US" sz="1200" b="0" i="0" u="none" strike="noStrike" dirty="0">
                <a:solidFill>
                  <a:srgbClr val="000000"/>
                </a:solidFill>
                <a:effectLst/>
                <a:latin typeface="Century Gothic" panose="020B0502020202020204" pitchFamily="34" charset="0"/>
              </a:rPr>
              <a:t>Crossref</a:t>
            </a:r>
          </a:p>
          <a:p>
            <a:pPr algn="ctr"/>
            <a:r>
              <a:rPr lang="en-US" sz="1200" b="0" i="0" u="none" strike="noStrike" dirty="0">
                <a:solidFill>
                  <a:srgbClr val="000000"/>
                </a:solidFill>
                <a:effectLst/>
                <a:latin typeface="Century Gothic" panose="020B0502020202020204" pitchFamily="34" charset="0"/>
              </a:rPr>
              <a:t>metadata</a:t>
            </a:r>
            <a:endParaRPr lang="en-US" sz="1200" dirty="0"/>
          </a:p>
        </p:txBody>
      </p:sp>
      <p:sp>
        <p:nvSpPr>
          <p:cNvPr id="13" name="TextBox 12">
            <a:extLst>
              <a:ext uri="{FF2B5EF4-FFF2-40B4-BE49-F238E27FC236}">
                <a16:creationId xmlns:a16="http://schemas.microsoft.com/office/drawing/2014/main" id="{B5360C05-2843-1768-8822-49CC8939DA09}"/>
              </a:ext>
            </a:extLst>
          </p:cNvPr>
          <p:cNvSpPr txBox="1"/>
          <p:nvPr/>
        </p:nvSpPr>
        <p:spPr>
          <a:xfrm>
            <a:off x="137159" y="1611749"/>
            <a:ext cx="2975111" cy="1169551"/>
          </a:xfrm>
          <a:prstGeom prst="rect">
            <a:avLst/>
          </a:prstGeom>
          <a:noFill/>
        </p:spPr>
        <p:txBody>
          <a:bodyPr wrap="square" rtlCol="0">
            <a:spAutoFit/>
          </a:bodyPr>
          <a:lstStyle/>
          <a:p>
            <a:pPr algn="r"/>
            <a:r>
              <a:rPr lang="en-US" sz="1400" b="0" i="0" u="none" strike="noStrike" dirty="0">
                <a:solidFill>
                  <a:srgbClr val="000000"/>
                </a:solidFill>
                <a:effectLst/>
                <a:latin typeface="Century Gothic" panose="020B0502020202020204" pitchFamily="34" charset="0"/>
              </a:rPr>
              <a:t>nightly processing or on demand:</a:t>
            </a:r>
          </a:p>
          <a:p>
            <a:pPr algn="r"/>
            <a:r>
              <a:rPr lang="en-US" sz="1400" b="0" i="0" u="none" strike="noStrike" dirty="0" err="1">
                <a:solidFill>
                  <a:srgbClr val="000000"/>
                </a:solidFill>
                <a:effectLst/>
                <a:latin typeface="Century Gothic" panose="020B0502020202020204" pitchFamily="34" charset="0"/>
              </a:rPr>
              <a:t>funder_ID</a:t>
            </a:r>
            <a:r>
              <a:rPr lang="en-US" sz="1400" b="0" i="0" u="none" strike="noStrike" dirty="0">
                <a:solidFill>
                  <a:srgbClr val="000000"/>
                </a:solidFill>
                <a:effectLst/>
                <a:latin typeface="Century Gothic" panose="020B0502020202020204" pitchFamily="34" charset="0"/>
              </a:rPr>
              <a:t> = </a:t>
            </a:r>
            <a:r>
              <a:rPr lang="en-US" sz="1400" b="0" i="0" u="none" strike="noStrike" dirty="0" err="1">
                <a:solidFill>
                  <a:srgbClr val="000000"/>
                </a:solidFill>
                <a:effectLst/>
                <a:latin typeface="Century Gothic" panose="020B0502020202020204" pitchFamily="34" charset="0"/>
              </a:rPr>
              <a:t>FunderID</a:t>
            </a:r>
            <a:r>
              <a:rPr lang="en-US" sz="1400" b="0" i="0" u="none" strike="noStrike" dirty="0">
                <a:solidFill>
                  <a:srgbClr val="000000"/>
                </a:solidFill>
                <a:effectLst/>
                <a:latin typeface="Century Gothic" panose="020B0502020202020204" pitchFamily="34" charset="0"/>
              </a:rPr>
              <a:t>,</a:t>
            </a:r>
          </a:p>
          <a:p>
            <a:pPr algn="r"/>
            <a:r>
              <a:rPr lang="en-US" sz="1400" b="0" i="0" u="none" strike="noStrike" dirty="0">
                <a:solidFill>
                  <a:srgbClr val="000000"/>
                </a:solidFill>
                <a:effectLst/>
                <a:latin typeface="Century Gothic" panose="020B0502020202020204" pitchFamily="34" charset="0"/>
              </a:rPr>
              <a:t>and </a:t>
            </a:r>
            <a:r>
              <a:rPr lang="en-US" sz="1400" b="0" i="0" u="none" strike="noStrike" dirty="0" err="1">
                <a:solidFill>
                  <a:srgbClr val="000000"/>
                </a:solidFill>
                <a:effectLst/>
                <a:latin typeface="Century Gothic" panose="020B0502020202020204" pitchFamily="34" charset="0"/>
              </a:rPr>
              <a:t>FunderName</a:t>
            </a:r>
            <a:r>
              <a:rPr lang="en-US" sz="1400" b="0" i="0" u="none" strike="noStrike" dirty="0">
                <a:solidFill>
                  <a:srgbClr val="000000"/>
                </a:solidFill>
                <a:effectLst/>
                <a:latin typeface="Century Gothic" panose="020B0502020202020204" pitchFamily="34" charset="0"/>
              </a:rPr>
              <a:t> = Funder Name </a:t>
            </a:r>
            <a:endParaRPr lang="en-US" sz="1400" dirty="0"/>
          </a:p>
        </p:txBody>
      </p:sp>
      <p:sp>
        <p:nvSpPr>
          <p:cNvPr id="1390" name="Oval 1389">
            <a:extLst>
              <a:ext uri="{FF2B5EF4-FFF2-40B4-BE49-F238E27FC236}">
                <a16:creationId xmlns:a16="http://schemas.microsoft.com/office/drawing/2014/main" id="{9E5FF023-A796-411F-5A43-87DB50E367A3}"/>
              </a:ext>
            </a:extLst>
          </p:cNvPr>
          <p:cNvSpPr/>
          <p:nvPr/>
        </p:nvSpPr>
        <p:spPr>
          <a:xfrm>
            <a:off x="2194464" y="2739247"/>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a:t>
            </a:r>
          </a:p>
        </p:txBody>
      </p:sp>
      <p:sp>
        <p:nvSpPr>
          <p:cNvPr id="1391" name="Oval 1390">
            <a:extLst>
              <a:ext uri="{FF2B5EF4-FFF2-40B4-BE49-F238E27FC236}">
                <a16:creationId xmlns:a16="http://schemas.microsoft.com/office/drawing/2014/main" id="{1534E0A8-92E2-EBD0-C908-7DF72E1735DE}"/>
              </a:ext>
            </a:extLst>
          </p:cNvPr>
          <p:cNvSpPr/>
          <p:nvPr/>
        </p:nvSpPr>
        <p:spPr>
          <a:xfrm>
            <a:off x="2146483" y="4530161"/>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G</a:t>
            </a:r>
          </a:p>
        </p:txBody>
      </p:sp>
      <p:sp>
        <p:nvSpPr>
          <p:cNvPr id="1393" name="Oval 1392">
            <a:extLst>
              <a:ext uri="{FF2B5EF4-FFF2-40B4-BE49-F238E27FC236}">
                <a16:creationId xmlns:a16="http://schemas.microsoft.com/office/drawing/2014/main" id="{EA94DDED-D8AD-AE05-4613-D1554E884AB9}"/>
              </a:ext>
            </a:extLst>
          </p:cNvPr>
          <p:cNvSpPr/>
          <p:nvPr/>
        </p:nvSpPr>
        <p:spPr>
          <a:xfrm>
            <a:off x="2565391" y="3543300"/>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F</a:t>
            </a:r>
          </a:p>
        </p:txBody>
      </p:sp>
      <p:grpSp>
        <p:nvGrpSpPr>
          <p:cNvPr id="25" name="Group 24">
            <a:extLst>
              <a:ext uri="{FF2B5EF4-FFF2-40B4-BE49-F238E27FC236}">
                <a16:creationId xmlns:a16="http://schemas.microsoft.com/office/drawing/2014/main" id="{7EE2AD89-9E73-B1A7-88B8-61CB0ED88662}"/>
              </a:ext>
            </a:extLst>
          </p:cNvPr>
          <p:cNvGrpSpPr/>
          <p:nvPr/>
        </p:nvGrpSpPr>
        <p:grpSpPr>
          <a:xfrm>
            <a:off x="2961211" y="5184676"/>
            <a:ext cx="385821" cy="444924"/>
            <a:chOff x="6920759" y="3945948"/>
            <a:chExt cx="1222151" cy="1409369"/>
          </a:xfrm>
        </p:grpSpPr>
        <p:sp>
          <p:nvSpPr>
            <p:cNvPr id="26" name="Folded Corner 25">
              <a:extLst>
                <a:ext uri="{FF2B5EF4-FFF2-40B4-BE49-F238E27FC236}">
                  <a16:creationId xmlns:a16="http://schemas.microsoft.com/office/drawing/2014/main" id="{C5180369-E191-EDCA-51C7-1C755AD538A3}"/>
                </a:ext>
              </a:extLst>
            </p:cNvPr>
            <p:cNvSpPr/>
            <p:nvPr/>
          </p:nvSpPr>
          <p:spPr>
            <a:xfrm>
              <a:off x="6920759" y="3945948"/>
              <a:ext cx="1222151" cy="1409369"/>
            </a:xfrm>
            <a:prstGeom prst="foldedCorner">
              <a:avLst/>
            </a:prstGeom>
            <a:solidFill>
              <a:schemeClr val="bg1"/>
            </a:solidFill>
            <a:ln w="3175" cmpd="sng">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1" dirty="0">
                <a:solidFill>
                  <a:schemeClr val="tx1"/>
                </a:solidFill>
                <a:latin typeface="+mj-lt"/>
              </a:endParaRPr>
            </a:p>
          </p:txBody>
        </p:sp>
        <p:cxnSp>
          <p:nvCxnSpPr>
            <p:cNvPr id="27" name="Straight Connector 26">
              <a:extLst>
                <a:ext uri="{FF2B5EF4-FFF2-40B4-BE49-F238E27FC236}">
                  <a16:creationId xmlns:a16="http://schemas.microsoft.com/office/drawing/2014/main" id="{3B26713F-7BB3-A44A-6C50-DEF5A22E3437}"/>
                </a:ext>
              </a:extLst>
            </p:cNvPr>
            <p:cNvCxnSpPr>
              <a:cxnSpLocks/>
            </p:cNvCxnSpPr>
            <p:nvPr/>
          </p:nvCxnSpPr>
          <p:spPr>
            <a:xfrm>
              <a:off x="6988926" y="4043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421D3465-0828-A193-6279-B01C5F563662}"/>
                </a:ext>
              </a:extLst>
            </p:cNvPr>
            <p:cNvCxnSpPr>
              <a:cxnSpLocks/>
            </p:cNvCxnSpPr>
            <p:nvPr/>
          </p:nvCxnSpPr>
          <p:spPr>
            <a:xfrm>
              <a:off x="6988926" y="4195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0388AB9-376D-5625-ED6D-FA43590CD4D6}"/>
                </a:ext>
              </a:extLst>
            </p:cNvPr>
            <p:cNvCxnSpPr>
              <a:cxnSpLocks/>
            </p:cNvCxnSpPr>
            <p:nvPr/>
          </p:nvCxnSpPr>
          <p:spPr>
            <a:xfrm>
              <a:off x="6988926" y="4347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BFA766E-3485-806B-179E-BFE6C3F3B03D}"/>
                </a:ext>
              </a:extLst>
            </p:cNvPr>
            <p:cNvCxnSpPr>
              <a:cxnSpLocks/>
            </p:cNvCxnSpPr>
            <p:nvPr/>
          </p:nvCxnSpPr>
          <p:spPr>
            <a:xfrm>
              <a:off x="6988926" y="4500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4AECC7B2-6209-F341-6B30-ECFFB360DB1B}"/>
                </a:ext>
              </a:extLst>
            </p:cNvPr>
            <p:cNvCxnSpPr>
              <a:cxnSpLocks/>
            </p:cNvCxnSpPr>
            <p:nvPr/>
          </p:nvCxnSpPr>
          <p:spPr>
            <a:xfrm>
              <a:off x="6988926" y="4652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93F50D38-C59F-7C1A-CCF1-AB19BA899D10}"/>
                </a:ext>
              </a:extLst>
            </p:cNvPr>
            <p:cNvCxnSpPr>
              <a:cxnSpLocks/>
            </p:cNvCxnSpPr>
            <p:nvPr/>
          </p:nvCxnSpPr>
          <p:spPr>
            <a:xfrm>
              <a:off x="6988926" y="4881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736F94C-1D33-E311-5E3C-9C2ECA032C57}"/>
                </a:ext>
              </a:extLst>
            </p:cNvPr>
            <p:cNvCxnSpPr>
              <a:cxnSpLocks/>
            </p:cNvCxnSpPr>
            <p:nvPr/>
          </p:nvCxnSpPr>
          <p:spPr>
            <a:xfrm>
              <a:off x="6988926" y="5033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B58F1B18-AC8E-7008-DD51-2F2A59FDE065}"/>
                </a:ext>
              </a:extLst>
            </p:cNvPr>
            <p:cNvCxnSpPr>
              <a:cxnSpLocks/>
            </p:cNvCxnSpPr>
            <p:nvPr/>
          </p:nvCxnSpPr>
          <p:spPr>
            <a:xfrm>
              <a:off x="6988926" y="4119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7E72045-11FD-3A59-D4CE-95ADAFC6568B}"/>
                </a:ext>
              </a:extLst>
            </p:cNvPr>
            <p:cNvCxnSpPr>
              <a:cxnSpLocks/>
            </p:cNvCxnSpPr>
            <p:nvPr/>
          </p:nvCxnSpPr>
          <p:spPr>
            <a:xfrm>
              <a:off x="6988926" y="4271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FE5DDFC-F7D4-1EFD-69D3-BA05068CF3F4}"/>
                </a:ext>
              </a:extLst>
            </p:cNvPr>
            <p:cNvCxnSpPr>
              <a:cxnSpLocks/>
            </p:cNvCxnSpPr>
            <p:nvPr/>
          </p:nvCxnSpPr>
          <p:spPr>
            <a:xfrm>
              <a:off x="6988926" y="4424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DB645E43-A97A-1D96-22FB-4DD441E906A3}"/>
                </a:ext>
              </a:extLst>
            </p:cNvPr>
            <p:cNvCxnSpPr>
              <a:cxnSpLocks/>
            </p:cNvCxnSpPr>
            <p:nvPr/>
          </p:nvCxnSpPr>
          <p:spPr>
            <a:xfrm>
              <a:off x="6988926" y="4576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C73922F-E210-226B-F5E1-96E04580D3CF}"/>
                </a:ext>
              </a:extLst>
            </p:cNvPr>
            <p:cNvCxnSpPr>
              <a:cxnSpLocks/>
            </p:cNvCxnSpPr>
            <p:nvPr/>
          </p:nvCxnSpPr>
          <p:spPr>
            <a:xfrm>
              <a:off x="6988926" y="4728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D9011BAD-D3BD-949E-7D3B-8733BA6C2350}"/>
                </a:ext>
              </a:extLst>
            </p:cNvPr>
            <p:cNvCxnSpPr>
              <a:cxnSpLocks/>
            </p:cNvCxnSpPr>
            <p:nvPr/>
          </p:nvCxnSpPr>
          <p:spPr>
            <a:xfrm>
              <a:off x="6988926" y="4805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0687F85-6EA9-BDC5-BC0D-4E8973FB542D}"/>
                </a:ext>
              </a:extLst>
            </p:cNvPr>
            <p:cNvCxnSpPr>
              <a:cxnSpLocks/>
            </p:cNvCxnSpPr>
            <p:nvPr/>
          </p:nvCxnSpPr>
          <p:spPr>
            <a:xfrm>
              <a:off x="6988926" y="4957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48FD2172-137B-99B4-82EA-622F7439B6F7}"/>
                </a:ext>
              </a:extLst>
            </p:cNvPr>
            <p:cNvCxnSpPr>
              <a:cxnSpLocks/>
            </p:cNvCxnSpPr>
            <p:nvPr/>
          </p:nvCxnSpPr>
          <p:spPr>
            <a:xfrm>
              <a:off x="6988926" y="5109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grpSp>
      <p:grpSp>
        <p:nvGrpSpPr>
          <p:cNvPr id="44" name="Group 43">
            <a:extLst>
              <a:ext uri="{FF2B5EF4-FFF2-40B4-BE49-F238E27FC236}">
                <a16:creationId xmlns:a16="http://schemas.microsoft.com/office/drawing/2014/main" id="{BA5FB8FE-D46C-FACE-4F00-CDA725F844DF}"/>
              </a:ext>
            </a:extLst>
          </p:cNvPr>
          <p:cNvGrpSpPr/>
          <p:nvPr/>
        </p:nvGrpSpPr>
        <p:grpSpPr>
          <a:xfrm>
            <a:off x="2463905" y="5184676"/>
            <a:ext cx="385821" cy="444924"/>
            <a:chOff x="6920759" y="3945948"/>
            <a:chExt cx="1222151" cy="1409369"/>
          </a:xfrm>
        </p:grpSpPr>
        <p:sp>
          <p:nvSpPr>
            <p:cNvPr id="45" name="Folded Corner 44">
              <a:extLst>
                <a:ext uri="{FF2B5EF4-FFF2-40B4-BE49-F238E27FC236}">
                  <a16:creationId xmlns:a16="http://schemas.microsoft.com/office/drawing/2014/main" id="{AF51A8C5-FF5D-23E6-4520-45879DB22305}"/>
                </a:ext>
              </a:extLst>
            </p:cNvPr>
            <p:cNvSpPr/>
            <p:nvPr/>
          </p:nvSpPr>
          <p:spPr>
            <a:xfrm>
              <a:off x="6920759" y="3945948"/>
              <a:ext cx="1222151" cy="1409369"/>
            </a:xfrm>
            <a:prstGeom prst="foldedCorner">
              <a:avLst/>
            </a:prstGeom>
            <a:solidFill>
              <a:schemeClr val="bg1"/>
            </a:solidFill>
            <a:ln w="3175" cmpd="sng">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1" dirty="0">
                <a:solidFill>
                  <a:schemeClr val="tx1"/>
                </a:solidFill>
                <a:latin typeface="+mj-lt"/>
              </a:endParaRPr>
            </a:p>
          </p:txBody>
        </p:sp>
        <p:cxnSp>
          <p:nvCxnSpPr>
            <p:cNvPr id="46" name="Straight Connector 45">
              <a:extLst>
                <a:ext uri="{FF2B5EF4-FFF2-40B4-BE49-F238E27FC236}">
                  <a16:creationId xmlns:a16="http://schemas.microsoft.com/office/drawing/2014/main" id="{1E5B1147-CC71-A1D7-C51D-3941263E2E34}"/>
                </a:ext>
              </a:extLst>
            </p:cNvPr>
            <p:cNvCxnSpPr>
              <a:cxnSpLocks/>
            </p:cNvCxnSpPr>
            <p:nvPr/>
          </p:nvCxnSpPr>
          <p:spPr>
            <a:xfrm>
              <a:off x="6988926" y="4043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9FE4B8B4-9A6D-25B8-72C2-A60C6D5A315B}"/>
                </a:ext>
              </a:extLst>
            </p:cNvPr>
            <p:cNvCxnSpPr>
              <a:cxnSpLocks/>
            </p:cNvCxnSpPr>
            <p:nvPr/>
          </p:nvCxnSpPr>
          <p:spPr>
            <a:xfrm>
              <a:off x="6988926" y="4195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CF2645C6-56FF-10ED-9534-DAB921E8B8B8}"/>
                </a:ext>
              </a:extLst>
            </p:cNvPr>
            <p:cNvCxnSpPr>
              <a:cxnSpLocks/>
            </p:cNvCxnSpPr>
            <p:nvPr/>
          </p:nvCxnSpPr>
          <p:spPr>
            <a:xfrm>
              <a:off x="6988926" y="4347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67EA9015-89F5-0E7A-DC14-BA564C35F6C8}"/>
                </a:ext>
              </a:extLst>
            </p:cNvPr>
            <p:cNvCxnSpPr>
              <a:cxnSpLocks/>
            </p:cNvCxnSpPr>
            <p:nvPr/>
          </p:nvCxnSpPr>
          <p:spPr>
            <a:xfrm>
              <a:off x="6988926" y="4500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BC305627-A97F-6D9F-4F83-D4477B90C23E}"/>
                </a:ext>
              </a:extLst>
            </p:cNvPr>
            <p:cNvCxnSpPr>
              <a:cxnSpLocks/>
            </p:cNvCxnSpPr>
            <p:nvPr/>
          </p:nvCxnSpPr>
          <p:spPr>
            <a:xfrm>
              <a:off x="6988926" y="4652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092E0054-FE45-0978-3D9D-59FA89946B26}"/>
                </a:ext>
              </a:extLst>
            </p:cNvPr>
            <p:cNvCxnSpPr>
              <a:cxnSpLocks/>
            </p:cNvCxnSpPr>
            <p:nvPr/>
          </p:nvCxnSpPr>
          <p:spPr>
            <a:xfrm>
              <a:off x="6988926" y="4881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56AD07B2-2C89-C310-E359-E7DE5BBE5933}"/>
                </a:ext>
              </a:extLst>
            </p:cNvPr>
            <p:cNvCxnSpPr>
              <a:cxnSpLocks/>
            </p:cNvCxnSpPr>
            <p:nvPr/>
          </p:nvCxnSpPr>
          <p:spPr>
            <a:xfrm>
              <a:off x="6988926" y="5033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CAA4219A-204C-AFB2-C63D-F5D5D3BB1DF9}"/>
                </a:ext>
              </a:extLst>
            </p:cNvPr>
            <p:cNvCxnSpPr>
              <a:cxnSpLocks/>
            </p:cNvCxnSpPr>
            <p:nvPr/>
          </p:nvCxnSpPr>
          <p:spPr>
            <a:xfrm>
              <a:off x="6988926" y="4119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3B616C9D-898C-BD11-CC58-5C9A21AB9986}"/>
                </a:ext>
              </a:extLst>
            </p:cNvPr>
            <p:cNvCxnSpPr>
              <a:cxnSpLocks/>
            </p:cNvCxnSpPr>
            <p:nvPr/>
          </p:nvCxnSpPr>
          <p:spPr>
            <a:xfrm>
              <a:off x="6988926" y="4271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826A5B15-5D56-2A68-031E-461BF347F32E}"/>
                </a:ext>
              </a:extLst>
            </p:cNvPr>
            <p:cNvCxnSpPr>
              <a:cxnSpLocks/>
            </p:cNvCxnSpPr>
            <p:nvPr/>
          </p:nvCxnSpPr>
          <p:spPr>
            <a:xfrm>
              <a:off x="6988926" y="4424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012F498C-259C-1DAB-099E-1F2AAC5629CA}"/>
                </a:ext>
              </a:extLst>
            </p:cNvPr>
            <p:cNvCxnSpPr>
              <a:cxnSpLocks/>
            </p:cNvCxnSpPr>
            <p:nvPr/>
          </p:nvCxnSpPr>
          <p:spPr>
            <a:xfrm>
              <a:off x="6988926" y="4576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EFD0F477-4633-C267-D389-0B9CF8B78C32}"/>
                </a:ext>
              </a:extLst>
            </p:cNvPr>
            <p:cNvCxnSpPr>
              <a:cxnSpLocks/>
            </p:cNvCxnSpPr>
            <p:nvPr/>
          </p:nvCxnSpPr>
          <p:spPr>
            <a:xfrm>
              <a:off x="6988926" y="4728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7ED78545-20F0-F918-B15F-8DE236CE9DE8}"/>
                </a:ext>
              </a:extLst>
            </p:cNvPr>
            <p:cNvCxnSpPr>
              <a:cxnSpLocks/>
            </p:cNvCxnSpPr>
            <p:nvPr/>
          </p:nvCxnSpPr>
          <p:spPr>
            <a:xfrm>
              <a:off x="6988926" y="4805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47" name="Straight Connector 1346">
              <a:extLst>
                <a:ext uri="{FF2B5EF4-FFF2-40B4-BE49-F238E27FC236}">
                  <a16:creationId xmlns:a16="http://schemas.microsoft.com/office/drawing/2014/main" id="{D963B8C1-6EE1-4694-7F41-B87C323422CF}"/>
                </a:ext>
              </a:extLst>
            </p:cNvPr>
            <p:cNvCxnSpPr>
              <a:cxnSpLocks/>
            </p:cNvCxnSpPr>
            <p:nvPr/>
          </p:nvCxnSpPr>
          <p:spPr>
            <a:xfrm>
              <a:off x="6988926" y="4957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48" name="Straight Connector 1347">
              <a:extLst>
                <a:ext uri="{FF2B5EF4-FFF2-40B4-BE49-F238E27FC236}">
                  <a16:creationId xmlns:a16="http://schemas.microsoft.com/office/drawing/2014/main" id="{97D55363-EEEC-4E06-4C47-723BF7C52D3D}"/>
                </a:ext>
              </a:extLst>
            </p:cNvPr>
            <p:cNvCxnSpPr>
              <a:cxnSpLocks/>
            </p:cNvCxnSpPr>
            <p:nvPr/>
          </p:nvCxnSpPr>
          <p:spPr>
            <a:xfrm>
              <a:off x="6988926" y="5109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grpSp>
      <p:grpSp>
        <p:nvGrpSpPr>
          <p:cNvPr id="1349" name="Group 1348">
            <a:extLst>
              <a:ext uri="{FF2B5EF4-FFF2-40B4-BE49-F238E27FC236}">
                <a16:creationId xmlns:a16="http://schemas.microsoft.com/office/drawing/2014/main" id="{806438AA-3CBB-FEDC-F221-375D610180D4}"/>
              </a:ext>
            </a:extLst>
          </p:cNvPr>
          <p:cNvGrpSpPr/>
          <p:nvPr/>
        </p:nvGrpSpPr>
        <p:grpSpPr>
          <a:xfrm>
            <a:off x="1966600" y="5184676"/>
            <a:ext cx="385821" cy="444924"/>
            <a:chOff x="6920759" y="3945948"/>
            <a:chExt cx="1222151" cy="1409369"/>
          </a:xfrm>
        </p:grpSpPr>
        <p:sp>
          <p:nvSpPr>
            <p:cNvPr id="1350" name="Folded Corner 1349">
              <a:extLst>
                <a:ext uri="{FF2B5EF4-FFF2-40B4-BE49-F238E27FC236}">
                  <a16:creationId xmlns:a16="http://schemas.microsoft.com/office/drawing/2014/main" id="{C0900B63-E472-7B75-C78D-8240B5432A1C}"/>
                </a:ext>
              </a:extLst>
            </p:cNvPr>
            <p:cNvSpPr/>
            <p:nvPr/>
          </p:nvSpPr>
          <p:spPr>
            <a:xfrm>
              <a:off x="6920759" y="3945948"/>
              <a:ext cx="1222151" cy="1409369"/>
            </a:xfrm>
            <a:prstGeom prst="foldedCorner">
              <a:avLst/>
            </a:prstGeom>
            <a:solidFill>
              <a:schemeClr val="bg1"/>
            </a:solidFill>
            <a:ln w="3175" cmpd="sng">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1" dirty="0">
                <a:solidFill>
                  <a:schemeClr val="tx1"/>
                </a:solidFill>
                <a:latin typeface="+mj-lt"/>
              </a:endParaRPr>
            </a:p>
          </p:txBody>
        </p:sp>
        <p:cxnSp>
          <p:nvCxnSpPr>
            <p:cNvPr id="1351" name="Straight Connector 1350">
              <a:extLst>
                <a:ext uri="{FF2B5EF4-FFF2-40B4-BE49-F238E27FC236}">
                  <a16:creationId xmlns:a16="http://schemas.microsoft.com/office/drawing/2014/main" id="{75EB7F56-31A6-8FFF-E882-5897028F6E40}"/>
                </a:ext>
              </a:extLst>
            </p:cNvPr>
            <p:cNvCxnSpPr>
              <a:cxnSpLocks/>
            </p:cNvCxnSpPr>
            <p:nvPr/>
          </p:nvCxnSpPr>
          <p:spPr>
            <a:xfrm>
              <a:off x="6988926" y="4043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52" name="Straight Connector 1351">
              <a:extLst>
                <a:ext uri="{FF2B5EF4-FFF2-40B4-BE49-F238E27FC236}">
                  <a16:creationId xmlns:a16="http://schemas.microsoft.com/office/drawing/2014/main" id="{ACA0E1C4-8C0E-2549-D1A0-81B7427055C9}"/>
                </a:ext>
              </a:extLst>
            </p:cNvPr>
            <p:cNvCxnSpPr>
              <a:cxnSpLocks/>
            </p:cNvCxnSpPr>
            <p:nvPr/>
          </p:nvCxnSpPr>
          <p:spPr>
            <a:xfrm>
              <a:off x="6988926" y="4195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54" name="Straight Connector 1353">
              <a:extLst>
                <a:ext uri="{FF2B5EF4-FFF2-40B4-BE49-F238E27FC236}">
                  <a16:creationId xmlns:a16="http://schemas.microsoft.com/office/drawing/2014/main" id="{0ECECE63-2314-5BF7-470B-E99C17013E86}"/>
                </a:ext>
              </a:extLst>
            </p:cNvPr>
            <p:cNvCxnSpPr>
              <a:cxnSpLocks/>
            </p:cNvCxnSpPr>
            <p:nvPr/>
          </p:nvCxnSpPr>
          <p:spPr>
            <a:xfrm>
              <a:off x="6988926" y="4347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55" name="Straight Connector 1354">
              <a:extLst>
                <a:ext uri="{FF2B5EF4-FFF2-40B4-BE49-F238E27FC236}">
                  <a16:creationId xmlns:a16="http://schemas.microsoft.com/office/drawing/2014/main" id="{6D99A12D-CB1F-120E-B691-CF6FBEF667BF}"/>
                </a:ext>
              </a:extLst>
            </p:cNvPr>
            <p:cNvCxnSpPr>
              <a:cxnSpLocks/>
            </p:cNvCxnSpPr>
            <p:nvPr/>
          </p:nvCxnSpPr>
          <p:spPr>
            <a:xfrm>
              <a:off x="6988926" y="4500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56" name="Straight Connector 1355">
              <a:extLst>
                <a:ext uri="{FF2B5EF4-FFF2-40B4-BE49-F238E27FC236}">
                  <a16:creationId xmlns:a16="http://schemas.microsoft.com/office/drawing/2014/main" id="{4E7CE3C1-0682-85F4-CBE6-C04246D8FAD2}"/>
                </a:ext>
              </a:extLst>
            </p:cNvPr>
            <p:cNvCxnSpPr>
              <a:cxnSpLocks/>
            </p:cNvCxnSpPr>
            <p:nvPr/>
          </p:nvCxnSpPr>
          <p:spPr>
            <a:xfrm>
              <a:off x="6988926" y="4652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57" name="Straight Connector 1356">
              <a:extLst>
                <a:ext uri="{FF2B5EF4-FFF2-40B4-BE49-F238E27FC236}">
                  <a16:creationId xmlns:a16="http://schemas.microsoft.com/office/drawing/2014/main" id="{B7F5DAD5-2664-B86F-599B-D7C1CD52DC72}"/>
                </a:ext>
              </a:extLst>
            </p:cNvPr>
            <p:cNvCxnSpPr>
              <a:cxnSpLocks/>
            </p:cNvCxnSpPr>
            <p:nvPr/>
          </p:nvCxnSpPr>
          <p:spPr>
            <a:xfrm>
              <a:off x="6988926" y="4881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58" name="Straight Connector 1357">
              <a:extLst>
                <a:ext uri="{FF2B5EF4-FFF2-40B4-BE49-F238E27FC236}">
                  <a16:creationId xmlns:a16="http://schemas.microsoft.com/office/drawing/2014/main" id="{29044C5F-2059-9E38-F067-CAA481FCFE47}"/>
                </a:ext>
              </a:extLst>
            </p:cNvPr>
            <p:cNvCxnSpPr>
              <a:cxnSpLocks/>
            </p:cNvCxnSpPr>
            <p:nvPr/>
          </p:nvCxnSpPr>
          <p:spPr>
            <a:xfrm>
              <a:off x="6988926" y="5033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59" name="Straight Connector 1358">
              <a:extLst>
                <a:ext uri="{FF2B5EF4-FFF2-40B4-BE49-F238E27FC236}">
                  <a16:creationId xmlns:a16="http://schemas.microsoft.com/office/drawing/2014/main" id="{EDA683E4-08C7-A47F-C0F0-27B885AFBA77}"/>
                </a:ext>
              </a:extLst>
            </p:cNvPr>
            <p:cNvCxnSpPr>
              <a:cxnSpLocks/>
            </p:cNvCxnSpPr>
            <p:nvPr/>
          </p:nvCxnSpPr>
          <p:spPr>
            <a:xfrm>
              <a:off x="6988926" y="4119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78" name="Straight Connector 1377">
              <a:extLst>
                <a:ext uri="{FF2B5EF4-FFF2-40B4-BE49-F238E27FC236}">
                  <a16:creationId xmlns:a16="http://schemas.microsoft.com/office/drawing/2014/main" id="{67DFC167-100F-6962-CD5C-00F33B1EF04D}"/>
                </a:ext>
              </a:extLst>
            </p:cNvPr>
            <p:cNvCxnSpPr>
              <a:cxnSpLocks/>
            </p:cNvCxnSpPr>
            <p:nvPr/>
          </p:nvCxnSpPr>
          <p:spPr>
            <a:xfrm>
              <a:off x="6988926" y="4271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79" name="Straight Connector 1378">
              <a:extLst>
                <a:ext uri="{FF2B5EF4-FFF2-40B4-BE49-F238E27FC236}">
                  <a16:creationId xmlns:a16="http://schemas.microsoft.com/office/drawing/2014/main" id="{8D5AFD72-D659-A14B-3106-32D541D82EB3}"/>
                </a:ext>
              </a:extLst>
            </p:cNvPr>
            <p:cNvCxnSpPr>
              <a:cxnSpLocks/>
            </p:cNvCxnSpPr>
            <p:nvPr/>
          </p:nvCxnSpPr>
          <p:spPr>
            <a:xfrm>
              <a:off x="6988926" y="4424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80" name="Straight Connector 1379">
              <a:extLst>
                <a:ext uri="{FF2B5EF4-FFF2-40B4-BE49-F238E27FC236}">
                  <a16:creationId xmlns:a16="http://schemas.microsoft.com/office/drawing/2014/main" id="{AA6D25D5-5A61-9B4D-EF78-C8874124DB35}"/>
                </a:ext>
              </a:extLst>
            </p:cNvPr>
            <p:cNvCxnSpPr>
              <a:cxnSpLocks/>
            </p:cNvCxnSpPr>
            <p:nvPr/>
          </p:nvCxnSpPr>
          <p:spPr>
            <a:xfrm>
              <a:off x="6988926" y="4576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81" name="Straight Connector 1380">
              <a:extLst>
                <a:ext uri="{FF2B5EF4-FFF2-40B4-BE49-F238E27FC236}">
                  <a16:creationId xmlns:a16="http://schemas.microsoft.com/office/drawing/2014/main" id="{E03B0CD2-1308-DC22-9C5D-0D752186F195}"/>
                </a:ext>
              </a:extLst>
            </p:cNvPr>
            <p:cNvCxnSpPr>
              <a:cxnSpLocks/>
            </p:cNvCxnSpPr>
            <p:nvPr/>
          </p:nvCxnSpPr>
          <p:spPr>
            <a:xfrm>
              <a:off x="6988926" y="4728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82" name="Straight Connector 1381">
              <a:extLst>
                <a:ext uri="{FF2B5EF4-FFF2-40B4-BE49-F238E27FC236}">
                  <a16:creationId xmlns:a16="http://schemas.microsoft.com/office/drawing/2014/main" id="{8FCA1FDE-FA3C-9E59-A667-B2964C35C253}"/>
                </a:ext>
              </a:extLst>
            </p:cNvPr>
            <p:cNvCxnSpPr>
              <a:cxnSpLocks/>
            </p:cNvCxnSpPr>
            <p:nvPr/>
          </p:nvCxnSpPr>
          <p:spPr>
            <a:xfrm>
              <a:off x="6988926" y="4805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83" name="Straight Connector 1382">
              <a:extLst>
                <a:ext uri="{FF2B5EF4-FFF2-40B4-BE49-F238E27FC236}">
                  <a16:creationId xmlns:a16="http://schemas.microsoft.com/office/drawing/2014/main" id="{9D0E6904-F36E-1335-3D54-6C44A0EED6CA}"/>
                </a:ext>
              </a:extLst>
            </p:cNvPr>
            <p:cNvCxnSpPr>
              <a:cxnSpLocks/>
            </p:cNvCxnSpPr>
            <p:nvPr/>
          </p:nvCxnSpPr>
          <p:spPr>
            <a:xfrm>
              <a:off x="6988926" y="4957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84" name="Straight Connector 1383">
              <a:extLst>
                <a:ext uri="{FF2B5EF4-FFF2-40B4-BE49-F238E27FC236}">
                  <a16:creationId xmlns:a16="http://schemas.microsoft.com/office/drawing/2014/main" id="{3A0BA2AA-815C-8464-51F6-7AA91255001D}"/>
                </a:ext>
              </a:extLst>
            </p:cNvPr>
            <p:cNvCxnSpPr>
              <a:cxnSpLocks/>
            </p:cNvCxnSpPr>
            <p:nvPr/>
          </p:nvCxnSpPr>
          <p:spPr>
            <a:xfrm>
              <a:off x="6988926" y="5109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1385" name="TextBox 1384">
            <a:extLst>
              <a:ext uri="{FF2B5EF4-FFF2-40B4-BE49-F238E27FC236}">
                <a16:creationId xmlns:a16="http://schemas.microsoft.com/office/drawing/2014/main" id="{3D617B30-B033-CB04-A228-F71B69DCC17D}"/>
              </a:ext>
            </a:extLst>
          </p:cNvPr>
          <p:cNvSpPr txBox="1"/>
          <p:nvPr/>
        </p:nvSpPr>
        <p:spPr>
          <a:xfrm>
            <a:off x="2174860" y="5261981"/>
            <a:ext cx="1218667" cy="307777"/>
          </a:xfrm>
          <a:prstGeom prst="rect">
            <a:avLst/>
          </a:prstGeom>
          <a:noFill/>
          <a:ln>
            <a:noFill/>
          </a:ln>
        </p:spPr>
        <p:txBody>
          <a:bodyPr wrap="none" rtlCol="0">
            <a:spAutoFit/>
          </a:bodyPr>
          <a:lstStyle/>
          <a:p>
            <a:r>
              <a:rPr lang="en-US" sz="1400" dirty="0"/>
              <a:t>Other Reports</a:t>
            </a:r>
          </a:p>
        </p:txBody>
      </p:sp>
      <p:cxnSp>
        <p:nvCxnSpPr>
          <p:cNvPr id="1406" name="Elbow Connector 1405">
            <a:extLst>
              <a:ext uri="{FF2B5EF4-FFF2-40B4-BE49-F238E27FC236}">
                <a16:creationId xmlns:a16="http://schemas.microsoft.com/office/drawing/2014/main" id="{F44A7B9A-2206-EAF7-D988-4087926063DD}"/>
              </a:ext>
            </a:extLst>
          </p:cNvPr>
          <p:cNvCxnSpPr>
            <a:cxnSpLocks/>
            <a:stCxn id="2050" idx="2"/>
            <a:endCxn id="1350" idx="0"/>
          </p:cNvCxnSpPr>
          <p:nvPr/>
        </p:nvCxnSpPr>
        <p:spPr>
          <a:xfrm rot="5400000">
            <a:off x="2587653" y="4094409"/>
            <a:ext cx="662126" cy="1518409"/>
          </a:xfrm>
          <a:prstGeom prst="bentConnector3">
            <a:avLst>
              <a:gd name="adj1" fmla="val 50000"/>
            </a:avLst>
          </a:prstGeom>
          <a:ln w="28575">
            <a:solidFill>
              <a:schemeClr val="bg1">
                <a:lumMod val="85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040" name="Elbow Connector 1039">
            <a:extLst>
              <a:ext uri="{FF2B5EF4-FFF2-40B4-BE49-F238E27FC236}">
                <a16:creationId xmlns:a16="http://schemas.microsoft.com/office/drawing/2014/main" id="{59B13CA4-7BC4-FE99-16A6-E2B3AB8D41FA}"/>
              </a:ext>
            </a:extLst>
          </p:cNvPr>
          <p:cNvCxnSpPr>
            <a:cxnSpLocks/>
            <a:stCxn id="2050" idx="2"/>
            <a:endCxn id="45" idx="0"/>
          </p:cNvCxnSpPr>
          <p:nvPr/>
        </p:nvCxnSpPr>
        <p:spPr>
          <a:xfrm rot="5400000">
            <a:off x="2836305" y="4343061"/>
            <a:ext cx="662126" cy="1021104"/>
          </a:xfrm>
          <a:prstGeom prst="bentConnector3">
            <a:avLst>
              <a:gd name="adj1" fmla="val 50000"/>
            </a:avLst>
          </a:prstGeom>
          <a:ln w="28575">
            <a:solidFill>
              <a:schemeClr val="bg1">
                <a:lumMod val="85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043" name="Elbow Connector 1042">
            <a:extLst>
              <a:ext uri="{FF2B5EF4-FFF2-40B4-BE49-F238E27FC236}">
                <a16:creationId xmlns:a16="http://schemas.microsoft.com/office/drawing/2014/main" id="{C74CD64E-C574-9A07-150B-18F3D4443B59}"/>
              </a:ext>
            </a:extLst>
          </p:cNvPr>
          <p:cNvCxnSpPr>
            <a:cxnSpLocks/>
            <a:stCxn id="2050" idx="2"/>
            <a:endCxn id="26" idx="0"/>
          </p:cNvCxnSpPr>
          <p:nvPr/>
        </p:nvCxnSpPr>
        <p:spPr>
          <a:xfrm rot="5400000">
            <a:off x="3084958" y="4591714"/>
            <a:ext cx="662126" cy="523798"/>
          </a:xfrm>
          <a:prstGeom prst="bentConnector3">
            <a:avLst>
              <a:gd name="adj1" fmla="val 50000"/>
            </a:avLst>
          </a:prstGeom>
          <a:ln w="28575">
            <a:solidFill>
              <a:schemeClr val="bg1">
                <a:lumMod val="85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196" name="Elbow Connector 1195">
            <a:extLst>
              <a:ext uri="{FF2B5EF4-FFF2-40B4-BE49-F238E27FC236}">
                <a16:creationId xmlns:a16="http://schemas.microsoft.com/office/drawing/2014/main" id="{3BAB8548-25E6-492D-85DB-ABC87E5A80BB}"/>
              </a:ext>
            </a:extLst>
          </p:cNvPr>
          <p:cNvCxnSpPr>
            <a:cxnSpLocks/>
            <a:stCxn id="2050" idx="2"/>
            <a:endCxn id="1200" idx="0"/>
          </p:cNvCxnSpPr>
          <p:nvPr/>
        </p:nvCxnSpPr>
        <p:spPr>
          <a:xfrm rot="16200000" flipH="1">
            <a:off x="3347096" y="4853374"/>
            <a:ext cx="663937" cy="2288"/>
          </a:xfrm>
          <a:prstGeom prst="bentConnector3">
            <a:avLst>
              <a:gd name="adj1" fmla="val 50000"/>
            </a:avLst>
          </a:prstGeom>
          <a:ln w="28575">
            <a:solidFill>
              <a:srgbClr val="F79767"/>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168" name="Straight Arrow Connector 1167">
            <a:extLst>
              <a:ext uri="{FF2B5EF4-FFF2-40B4-BE49-F238E27FC236}">
                <a16:creationId xmlns:a16="http://schemas.microsoft.com/office/drawing/2014/main" id="{39CFB202-8D12-363D-4EFB-FEBB07F5BAD5}"/>
              </a:ext>
            </a:extLst>
          </p:cNvPr>
          <p:cNvCxnSpPr>
            <a:cxnSpLocks/>
            <a:stCxn id="1161" idx="3"/>
            <a:endCxn id="1155" idx="1"/>
          </p:cNvCxnSpPr>
          <p:nvPr/>
        </p:nvCxnSpPr>
        <p:spPr>
          <a:xfrm>
            <a:off x="1729740" y="3387090"/>
            <a:ext cx="1196340" cy="0"/>
          </a:xfrm>
          <a:prstGeom prst="straightConnector1">
            <a:avLst/>
          </a:prstGeom>
          <a:ln w="38100">
            <a:solidFill>
              <a:srgbClr val="F79767"/>
            </a:solidFill>
            <a:tailEnd type="triangle"/>
          </a:ln>
        </p:spPr>
        <p:style>
          <a:lnRef idx="1">
            <a:schemeClr val="accent1"/>
          </a:lnRef>
          <a:fillRef idx="0">
            <a:schemeClr val="accent1"/>
          </a:fillRef>
          <a:effectRef idx="0">
            <a:schemeClr val="accent1"/>
          </a:effectRef>
          <a:fontRef idx="minor">
            <a:schemeClr val="tx1"/>
          </a:fontRef>
        </p:style>
      </p:cxnSp>
      <p:cxnSp>
        <p:nvCxnSpPr>
          <p:cNvPr id="1171" name="Straight Arrow Connector 1170">
            <a:extLst>
              <a:ext uri="{FF2B5EF4-FFF2-40B4-BE49-F238E27FC236}">
                <a16:creationId xmlns:a16="http://schemas.microsoft.com/office/drawing/2014/main" id="{3DC6BCD6-C8BC-F101-69AA-76A5F77159FB}"/>
              </a:ext>
            </a:extLst>
          </p:cNvPr>
          <p:cNvCxnSpPr>
            <a:cxnSpLocks/>
            <a:stCxn id="1154" idx="1"/>
            <a:endCxn id="1160" idx="3"/>
          </p:cNvCxnSpPr>
          <p:nvPr/>
        </p:nvCxnSpPr>
        <p:spPr>
          <a:xfrm flipH="1">
            <a:off x="1722120" y="3082290"/>
            <a:ext cx="1203960" cy="0"/>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a16="http://schemas.microsoft.com/office/drawing/2014/main" id="{5C7EC90C-6725-D719-7FE2-EEDA3E0AB742}"/>
              </a:ext>
            </a:extLst>
          </p:cNvPr>
          <p:cNvGrpSpPr/>
          <p:nvPr/>
        </p:nvGrpSpPr>
        <p:grpSpPr>
          <a:xfrm>
            <a:off x="2112456" y="3317652"/>
            <a:ext cx="378635" cy="451296"/>
            <a:chOff x="4569621" y="2674402"/>
            <a:chExt cx="559254" cy="745069"/>
          </a:xfrm>
        </p:grpSpPr>
        <p:sp>
          <p:nvSpPr>
            <p:cNvPr id="59" name="Folded Corner 58">
              <a:extLst>
                <a:ext uri="{FF2B5EF4-FFF2-40B4-BE49-F238E27FC236}">
                  <a16:creationId xmlns:a16="http://schemas.microsoft.com/office/drawing/2014/main" id="{FCF142F2-C97F-00B2-B91C-C5B37354DE91}"/>
                </a:ext>
              </a:extLst>
            </p:cNvPr>
            <p:cNvSpPr/>
            <p:nvPr/>
          </p:nvSpPr>
          <p:spPr>
            <a:xfrm>
              <a:off x="4569621" y="2674402"/>
              <a:ext cx="559254" cy="745069"/>
            </a:xfrm>
            <a:prstGeom prst="foldedCorner">
              <a:avLst/>
            </a:prstGeom>
            <a:solidFill>
              <a:schemeClr val="bg1"/>
            </a:solidFill>
            <a:ln w="3175" cmpd="sng">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1" dirty="0">
                <a:solidFill>
                  <a:schemeClr val="tx1"/>
                </a:solidFill>
                <a:latin typeface="+mj-lt"/>
              </a:endParaRPr>
            </a:p>
          </p:txBody>
        </p:sp>
        <p:cxnSp>
          <p:nvCxnSpPr>
            <p:cNvPr id="60" name="Straight Connector 59">
              <a:extLst>
                <a:ext uri="{FF2B5EF4-FFF2-40B4-BE49-F238E27FC236}">
                  <a16:creationId xmlns:a16="http://schemas.microsoft.com/office/drawing/2014/main" id="{16B97F0B-6102-8732-4CB3-D1E670F5FDE4}"/>
                </a:ext>
              </a:extLst>
            </p:cNvPr>
            <p:cNvCxnSpPr/>
            <p:nvPr/>
          </p:nvCxnSpPr>
          <p:spPr>
            <a:xfrm>
              <a:off x="4623596" y="273049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61" name="Straight Connector 60">
              <a:extLst>
                <a:ext uri="{FF2B5EF4-FFF2-40B4-BE49-F238E27FC236}">
                  <a16:creationId xmlns:a16="http://schemas.microsoft.com/office/drawing/2014/main" id="{CD46AB8D-2632-6A42-5211-AAF8AD6C8F9C}"/>
                </a:ext>
              </a:extLst>
            </p:cNvPr>
            <p:cNvCxnSpPr/>
            <p:nvPr/>
          </p:nvCxnSpPr>
          <p:spPr>
            <a:xfrm>
              <a:off x="4646844" y="276803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62" name="Straight Connector 61">
              <a:extLst>
                <a:ext uri="{FF2B5EF4-FFF2-40B4-BE49-F238E27FC236}">
                  <a16:creationId xmlns:a16="http://schemas.microsoft.com/office/drawing/2014/main" id="{34BE48D6-95FC-F0E9-8DF0-075A665A454F}"/>
                </a:ext>
              </a:extLst>
            </p:cNvPr>
            <p:cNvCxnSpPr/>
            <p:nvPr/>
          </p:nvCxnSpPr>
          <p:spPr>
            <a:xfrm>
              <a:off x="4646844" y="280557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63" name="Straight Connector 62">
              <a:extLst>
                <a:ext uri="{FF2B5EF4-FFF2-40B4-BE49-F238E27FC236}">
                  <a16:creationId xmlns:a16="http://schemas.microsoft.com/office/drawing/2014/main" id="{D06F5CEF-441B-1EF8-44A2-FFB52DEF196B}"/>
                </a:ext>
              </a:extLst>
            </p:cNvPr>
            <p:cNvCxnSpPr/>
            <p:nvPr/>
          </p:nvCxnSpPr>
          <p:spPr>
            <a:xfrm>
              <a:off x="4622240" y="284311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24" name="Straight Connector 1023">
              <a:extLst>
                <a:ext uri="{FF2B5EF4-FFF2-40B4-BE49-F238E27FC236}">
                  <a16:creationId xmlns:a16="http://schemas.microsoft.com/office/drawing/2014/main" id="{4F37E7D9-DA66-3DFD-5B80-63E6856FEF95}"/>
                </a:ext>
              </a:extLst>
            </p:cNvPr>
            <p:cNvCxnSpPr/>
            <p:nvPr/>
          </p:nvCxnSpPr>
          <p:spPr>
            <a:xfrm>
              <a:off x="4646844" y="288065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25" name="Straight Connector 1024">
              <a:extLst>
                <a:ext uri="{FF2B5EF4-FFF2-40B4-BE49-F238E27FC236}">
                  <a16:creationId xmlns:a16="http://schemas.microsoft.com/office/drawing/2014/main" id="{9C07F550-D192-0F8A-7C3A-1E37524B7C67}"/>
                </a:ext>
              </a:extLst>
            </p:cNvPr>
            <p:cNvCxnSpPr/>
            <p:nvPr/>
          </p:nvCxnSpPr>
          <p:spPr>
            <a:xfrm>
              <a:off x="4680746" y="291819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27" name="Straight Connector 1026">
              <a:extLst>
                <a:ext uri="{FF2B5EF4-FFF2-40B4-BE49-F238E27FC236}">
                  <a16:creationId xmlns:a16="http://schemas.microsoft.com/office/drawing/2014/main" id="{07F85F7F-711F-2D7F-F446-739621C5F77E}"/>
                </a:ext>
              </a:extLst>
            </p:cNvPr>
            <p:cNvCxnSpPr/>
            <p:nvPr/>
          </p:nvCxnSpPr>
          <p:spPr>
            <a:xfrm>
              <a:off x="4723442" y="295573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28" name="Straight Connector 1027">
              <a:extLst>
                <a:ext uri="{FF2B5EF4-FFF2-40B4-BE49-F238E27FC236}">
                  <a16:creationId xmlns:a16="http://schemas.microsoft.com/office/drawing/2014/main" id="{96507408-7824-29B7-CA95-DEE77E096EAB}"/>
                </a:ext>
              </a:extLst>
            </p:cNvPr>
            <p:cNvCxnSpPr/>
            <p:nvPr/>
          </p:nvCxnSpPr>
          <p:spPr>
            <a:xfrm>
              <a:off x="4698838" y="299327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29" name="Straight Connector 1028">
              <a:extLst>
                <a:ext uri="{FF2B5EF4-FFF2-40B4-BE49-F238E27FC236}">
                  <a16:creationId xmlns:a16="http://schemas.microsoft.com/office/drawing/2014/main" id="{E6846B83-139B-4D23-AD39-AE1EFAB1033D}"/>
                </a:ext>
              </a:extLst>
            </p:cNvPr>
            <p:cNvCxnSpPr/>
            <p:nvPr/>
          </p:nvCxnSpPr>
          <p:spPr>
            <a:xfrm>
              <a:off x="4623596" y="303081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0" name="Straight Connector 1029">
              <a:extLst>
                <a:ext uri="{FF2B5EF4-FFF2-40B4-BE49-F238E27FC236}">
                  <a16:creationId xmlns:a16="http://schemas.microsoft.com/office/drawing/2014/main" id="{FCA3D456-DDB0-F5AD-BAD6-868A2342E368}"/>
                </a:ext>
              </a:extLst>
            </p:cNvPr>
            <p:cNvCxnSpPr/>
            <p:nvPr/>
          </p:nvCxnSpPr>
          <p:spPr>
            <a:xfrm>
              <a:off x="4625415" y="306835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1" name="Straight Connector 1030">
              <a:extLst>
                <a:ext uri="{FF2B5EF4-FFF2-40B4-BE49-F238E27FC236}">
                  <a16:creationId xmlns:a16="http://schemas.microsoft.com/office/drawing/2014/main" id="{DE7AFA68-DAE5-2729-A126-F5564D5914B2}"/>
                </a:ext>
              </a:extLst>
            </p:cNvPr>
            <p:cNvCxnSpPr/>
            <p:nvPr/>
          </p:nvCxnSpPr>
          <p:spPr>
            <a:xfrm>
              <a:off x="4648663" y="310589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2" name="Straight Connector 1031">
              <a:extLst>
                <a:ext uri="{FF2B5EF4-FFF2-40B4-BE49-F238E27FC236}">
                  <a16:creationId xmlns:a16="http://schemas.microsoft.com/office/drawing/2014/main" id="{BF2FAC0D-147A-E78D-F925-F4EEC1AACA08}"/>
                </a:ext>
              </a:extLst>
            </p:cNvPr>
            <p:cNvCxnSpPr/>
            <p:nvPr/>
          </p:nvCxnSpPr>
          <p:spPr>
            <a:xfrm>
              <a:off x="4648663" y="314343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3" name="Straight Connector 1032">
              <a:extLst>
                <a:ext uri="{FF2B5EF4-FFF2-40B4-BE49-F238E27FC236}">
                  <a16:creationId xmlns:a16="http://schemas.microsoft.com/office/drawing/2014/main" id="{F299463A-F88D-6131-E3ED-F19D1B3C142E}"/>
                </a:ext>
              </a:extLst>
            </p:cNvPr>
            <p:cNvCxnSpPr/>
            <p:nvPr/>
          </p:nvCxnSpPr>
          <p:spPr>
            <a:xfrm>
              <a:off x="4624059" y="318097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4" name="Straight Connector 1033">
              <a:extLst>
                <a:ext uri="{FF2B5EF4-FFF2-40B4-BE49-F238E27FC236}">
                  <a16:creationId xmlns:a16="http://schemas.microsoft.com/office/drawing/2014/main" id="{C65F63BF-18E4-FB12-E8EF-005272426E9E}"/>
                </a:ext>
              </a:extLst>
            </p:cNvPr>
            <p:cNvCxnSpPr/>
            <p:nvPr/>
          </p:nvCxnSpPr>
          <p:spPr>
            <a:xfrm>
              <a:off x="4648663" y="321851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5" name="Straight Connector 1034">
              <a:extLst>
                <a:ext uri="{FF2B5EF4-FFF2-40B4-BE49-F238E27FC236}">
                  <a16:creationId xmlns:a16="http://schemas.microsoft.com/office/drawing/2014/main" id="{C5C4ED86-2B00-E039-3E30-A72479E99CB4}"/>
                </a:ext>
              </a:extLst>
            </p:cNvPr>
            <p:cNvCxnSpPr/>
            <p:nvPr/>
          </p:nvCxnSpPr>
          <p:spPr>
            <a:xfrm>
              <a:off x="4682565" y="325605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6" name="Straight Connector 1035">
              <a:extLst>
                <a:ext uri="{FF2B5EF4-FFF2-40B4-BE49-F238E27FC236}">
                  <a16:creationId xmlns:a16="http://schemas.microsoft.com/office/drawing/2014/main" id="{05002523-DB44-9E1D-6AD6-669AE9C105AF}"/>
                </a:ext>
              </a:extLst>
            </p:cNvPr>
            <p:cNvCxnSpPr/>
            <p:nvPr/>
          </p:nvCxnSpPr>
          <p:spPr>
            <a:xfrm>
              <a:off x="4725261" y="329359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7" name="Straight Connector 1036">
              <a:extLst>
                <a:ext uri="{FF2B5EF4-FFF2-40B4-BE49-F238E27FC236}">
                  <a16:creationId xmlns:a16="http://schemas.microsoft.com/office/drawing/2014/main" id="{4FCE4E22-9A55-6688-6BCE-02F557AAA6BB}"/>
                </a:ext>
              </a:extLst>
            </p:cNvPr>
            <p:cNvCxnSpPr/>
            <p:nvPr/>
          </p:nvCxnSpPr>
          <p:spPr>
            <a:xfrm>
              <a:off x="4700657" y="333113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8" name="Straight Connector 1037">
              <a:extLst>
                <a:ext uri="{FF2B5EF4-FFF2-40B4-BE49-F238E27FC236}">
                  <a16:creationId xmlns:a16="http://schemas.microsoft.com/office/drawing/2014/main" id="{B78A2373-A444-9D9D-BF25-AA8325C58689}"/>
                </a:ext>
              </a:extLst>
            </p:cNvPr>
            <p:cNvCxnSpPr/>
            <p:nvPr/>
          </p:nvCxnSpPr>
          <p:spPr>
            <a:xfrm>
              <a:off x="4625415" y="3368672"/>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grpSp>
      <p:grpSp>
        <p:nvGrpSpPr>
          <p:cNvPr id="2054" name="Group 2053">
            <a:extLst>
              <a:ext uri="{FF2B5EF4-FFF2-40B4-BE49-F238E27FC236}">
                <a16:creationId xmlns:a16="http://schemas.microsoft.com/office/drawing/2014/main" id="{6F1A8BE2-E4EA-6C04-9C5B-31B210C78511}"/>
              </a:ext>
            </a:extLst>
          </p:cNvPr>
          <p:cNvGrpSpPr/>
          <p:nvPr/>
        </p:nvGrpSpPr>
        <p:grpSpPr>
          <a:xfrm>
            <a:off x="2635758" y="2509093"/>
            <a:ext cx="2084324" cy="2013457"/>
            <a:chOff x="2635758" y="2509093"/>
            <a:chExt cx="2084324" cy="2013457"/>
          </a:xfrm>
        </p:grpSpPr>
        <p:pic>
          <p:nvPicPr>
            <p:cNvPr id="2050" name="Picture 2">
              <a:extLst>
                <a:ext uri="{FF2B5EF4-FFF2-40B4-BE49-F238E27FC236}">
                  <a16:creationId xmlns:a16="http://schemas.microsoft.com/office/drawing/2014/main" id="{C4B45189-AF52-D53F-C460-227418EB32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5758" y="2509093"/>
              <a:ext cx="2084324" cy="2013457"/>
            </a:xfrm>
            <a:prstGeom prst="rect">
              <a:avLst/>
            </a:prstGeom>
            <a:noFill/>
            <a:ln>
              <a:noFill/>
            </a:ln>
          </p:spPr>
        </p:pic>
        <p:sp>
          <p:nvSpPr>
            <p:cNvPr id="1154" name="Rectangle 1153">
              <a:extLst>
                <a:ext uri="{FF2B5EF4-FFF2-40B4-BE49-F238E27FC236}">
                  <a16:creationId xmlns:a16="http://schemas.microsoft.com/office/drawing/2014/main" id="{71BA501F-483C-4D38-08E3-287474DC299F}"/>
                </a:ext>
              </a:extLst>
            </p:cNvPr>
            <p:cNvSpPr/>
            <p:nvPr/>
          </p:nvSpPr>
          <p:spPr>
            <a:xfrm>
              <a:off x="2926080" y="2977515"/>
              <a:ext cx="144780" cy="2095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5" name="Rectangle 1154">
              <a:extLst>
                <a:ext uri="{FF2B5EF4-FFF2-40B4-BE49-F238E27FC236}">
                  <a16:creationId xmlns:a16="http://schemas.microsoft.com/office/drawing/2014/main" id="{D7DA272C-E3E7-8E58-FAB1-57EBE748CF73}"/>
                </a:ext>
              </a:extLst>
            </p:cNvPr>
            <p:cNvSpPr/>
            <p:nvPr/>
          </p:nvSpPr>
          <p:spPr>
            <a:xfrm>
              <a:off x="2926080" y="3282315"/>
              <a:ext cx="144780" cy="2095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6" name="Rectangle 1175">
              <a:extLst>
                <a:ext uri="{FF2B5EF4-FFF2-40B4-BE49-F238E27FC236}">
                  <a16:creationId xmlns:a16="http://schemas.microsoft.com/office/drawing/2014/main" id="{43436902-8250-9321-449B-4AA8B66D7E08}"/>
                </a:ext>
              </a:extLst>
            </p:cNvPr>
            <p:cNvSpPr/>
            <p:nvPr/>
          </p:nvSpPr>
          <p:spPr>
            <a:xfrm>
              <a:off x="4328160" y="2626995"/>
              <a:ext cx="144780" cy="2095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7" name="Rectangle 1176">
              <a:extLst>
                <a:ext uri="{FF2B5EF4-FFF2-40B4-BE49-F238E27FC236}">
                  <a16:creationId xmlns:a16="http://schemas.microsoft.com/office/drawing/2014/main" id="{A59D549D-5A47-6C5C-9583-C2BDFC9C3C09}"/>
                </a:ext>
              </a:extLst>
            </p:cNvPr>
            <p:cNvSpPr/>
            <p:nvPr/>
          </p:nvSpPr>
          <p:spPr>
            <a:xfrm>
              <a:off x="4328160" y="3282315"/>
              <a:ext cx="144780" cy="2095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6" name="Rectangle 1185">
              <a:extLst>
                <a:ext uri="{FF2B5EF4-FFF2-40B4-BE49-F238E27FC236}">
                  <a16:creationId xmlns:a16="http://schemas.microsoft.com/office/drawing/2014/main" id="{08F3F044-803F-3CE5-7659-303FDF075D7D}"/>
                </a:ext>
              </a:extLst>
            </p:cNvPr>
            <p:cNvSpPr/>
            <p:nvPr/>
          </p:nvSpPr>
          <p:spPr>
            <a:xfrm>
              <a:off x="4206240" y="2527935"/>
              <a:ext cx="144780" cy="2095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88" name="Picture 1387">
            <a:extLst>
              <a:ext uri="{FF2B5EF4-FFF2-40B4-BE49-F238E27FC236}">
                <a16:creationId xmlns:a16="http://schemas.microsoft.com/office/drawing/2014/main" id="{47EB8D7D-5187-A191-8974-009106AAD7A1}"/>
              </a:ext>
            </a:extLst>
          </p:cNvPr>
          <p:cNvPicPr>
            <a:picLocks noChangeAspect="1"/>
          </p:cNvPicPr>
          <p:nvPr/>
        </p:nvPicPr>
        <p:blipFill>
          <a:blip r:embed="rId5">
            <a:biLevel thresh="25000"/>
          </a:blip>
          <a:stretch>
            <a:fillRect/>
          </a:stretch>
        </p:blipFill>
        <p:spPr>
          <a:xfrm>
            <a:off x="5686496" y="5812784"/>
            <a:ext cx="759611" cy="794139"/>
          </a:xfrm>
          <a:prstGeom prst="rect">
            <a:avLst/>
          </a:prstGeom>
          <a:ln>
            <a:solidFill>
              <a:schemeClr val="tx1">
                <a:lumMod val="50000"/>
                <a:lumOff val="50000"/>
              </a:schemeClr>
            </a:solidFill>
          </a:ln>
        </p:spPr>
      </p:pic>
      <p:cxnSp>
        <p:nvCxnSpPr>
          <p:cNvPr id="1058" name="Elbow Connector 1057">
            <a:extLst>
              <a:ext uri="{FF2B5EF4-FFF2-40B4-BE49-F238E27FC236}">
                <a16:creationId xmlns:a16="http://schemas.microsoft.com/office/drawing/2014/main" id="{960297D4-9822-A528-99E0-E5679F1B9B40}"/>
              </a:ext>
            </a:extLst>
          </p:cNvPr>
          <p:cNvCxnSpPr>
            <a:cxnSpLocks/>
            <a:stCxn id="1388" idx="1"/>
            <a:endCxn id="1209" idx="2"/>
          </p:cNvCxnSpPr>
          <p:nvPr/>
        </p:nvCxnSpPr>
        <p:spPr>
          <a:xfrm rot="10800000">
            <a:off x="843646" y="3816222"/>
            <a:ext cx="4842851" cy="2393633"/>
          </a:xfrm>
          <a:prstGeom prst="bentConnector2">
            <a:avLst/>
          </a:prstGeom>
          <a:ln w="28575">
            <a:solidFill>
              <a:schemeClr val="tx1">
                <a:lumMod val="50000"/>
                <a:lumOff val="50000"/>
              </a:schemeClr>
            </a:solidFill>
            <a:prstDash val="solid"/>
            <a:tailEnd type="stealth" w="lg" len="lg"/>
          </a:ln>
        </p:spPr>
        <p:style>
          <a:lnRef idx="1">
            <a:schemeClr val="accent1"/>
          </a:lnRef>
          <a:fillRef idx="0">
            <a:schemeClr val="accent1"/>
          </a:fillRef>
          <a:effectRef idx="0">
            <a:schemeClr val="accent1"/>
          </a:effectRef>
          <a:fontRef idx="minor">
            <a:schemeClr val="tx1"/>
          </a:fontRef>
        </p:style>
      </p:cxnSp>
      <p:grpSp>
        <p:nvGrpSpPr>
          <p:cNvPr id="1401" name="Group 1400">
            <a:extLst>
              <a:ext uri="{FF2B5EF4-FFF2-40B4-BE49-F238E27FC236}">
                <a16:creationId xmlns:a16="http://schemas.microsoft.com/office/drawing/2014/main" id="{6BF7BFEA-E552-33C5-5D24-7AE11B0D9698}"/>
              </a:ext>
            </a:extLst>
          </p:cNvPr>
          <p:cNvGrpSpPr/>
          <p:nvPr/>
        </p:nvGrpSpPr>
        <p:grpSpPr>
          <a:xfrm>
            <a:off x="591247" y="4797353"/>
            <a:ext cx="559254" cy="745069"/>
            <a:chOff x="4582321" y="2674402"/>
            <a:chExt cx="559254" cy="745069"/>
          </a:xfrm>
        </p:grpSpPr>
        <p:sp>
          <p:nvSpPr>
            <p:cNvPr id="1402" name="Folded Corner 1401">
              <a:extLst>
                <a:ext uri="{FF2B5EF4-FFF2-40B4-BE49-F238E27FC236}">
                  <a16:creationId xmlns:a16="http://schemas.microsoft.com/office/drawing/2014/main" id="{60FEE4DC-6F5C-0B61-8D1A-B3A83716174E}"/>
                </a:ext>
              </a:extLst>
            </p:cNvPr>
            <p:cNvSpPr/>
            <p:nvPr/>
          </p:nvSpPr>
          <p:spPr>
            <a:xfrm>
              <a:off x="4582321" y="2674402"/>
              <a:ext cx="559254" cy="745069"/>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1404" name="Straight Connector 1403">
              <a:extLst>
                <a:ext uri="{FF2B5EF4-FFF2-40B4-BE49-F238E27FC236}">
                  <a16:creationId xmlns:a16="http://schemas.microsoft.com/office/drawing/2014/main" id="{02627008-D842-A248-3EBE-89C8D015C94B}"/>
                </a:ext>
              </a:extLst>
            </p:cNvPr>
            <p:cNvCxnSpPr>
              <a:cxnSpLocks/>
            </p:cNvCxnSpPr>
            <p:nvPr/>
          </p:nvCxnSpPr>
          <p:spPr>
            <a:xfrm>
              <a:off x="4622240" y="2730497"/>
              <a:ext cx="20240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05" name="Straight Connector 1404">
              <a:extLst>
                <a:ext uri="{FF2B5EF4-FFF2-40B4-BE49-F238E27FC236}">
                  <a16:creationId xmlns:a16="http://schemas.microsoft.com/office/drawing/2014/main" id="{1AE504A3-F2B2-4363-659F-25235EEF046E}"/>
                </a:ext>
              </a:extLst>
            </p:cNvPr>
            <p:cNvCxnSpPr>
              <a:cxnSpLocks/>
            </p:cNvCxnSpPr>
            <p:nvPr/>
          </p:nvCxnSpPr>
          <p:spPr>
            <a:xfrm>
              <a:off x="4622240" y="2768037"/>
              <a:ext cx="429741"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07" name="Straight Connector 1406">
              <a:extLst>
                <a:ext uri="{FF2B5EF4-FFF2-40B4-BE49-F238E27FC236}">
                  <a16:creationId xmlns:a16="http://schemas.microsoft.com/office/drawing/2014/main" id="{FBFFB6EC-1983-FE22-E2A5-C7AD23DB0F5C}"/>
                </a:ext>
              </a:extLst>
            </p:cNvPr>
            <p:cNvCxnSpPr>
              <a:cxnSpLocks/>
            </p:cNvCxnSpPr>
            <p:nvPr/>
          </p:nvCxnSpPr>
          <p:spPr>
            <a:xfrm>
              <a:off x="4622240" y="2805577"/>
              <a:ext cx="41386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26" name="Straight Connector 1025">
              <a:extLst>
                <a:ext uri="{FF2B5EF4-FFF2-40B4-BE49-F238E27FC236}">
                  <a16:creationId xmlns:a16="http://schemas.microsoft.com/office/drawing/2014/main" id="{D373A738-4661-809E-789F-1E28FB41953D}"/>
                </a:ext>
              </a:extLst>
            </p:cNvPr>
            <p:cNvCxnSpPr>
              <a:cxnSpLocks/>
            </p:cNvCxnSpPr>
            <p:nvPr/>
          </p:nvCxnSpPr>
          <p:spPr>
            <a:xfrm>
              <a:off x="4622240" y="2843117"/>
              <a:ext cx="44164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39" name="Straight Connector 1038">
              <a:extLst>
                <a:ext uri="{FF2B5EF4-FFF2-40B4-BE49-F238E27FC236}">
                  <a16:creationId xmlns:a16="http://schemas.microsoft.com/office/drawing/2014/main" id="{DF84BE72-88CB-213B-CBDB-8FAD1C62700A}"/>
                </a:ext>
              </a:extLst>
            </p:cNvPr>
            <p:cNvCxnSpPr>
              <a:cxnSpLocks/>
            </p:cNvCxnSpPr>
            <p:nvPr/>
          </p:nvCxnSpPr>
          <p:spPr>
            <a:xfrm>
              <a:off x="4622240" y="2880657"/>
              <a:ext cx="417041"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42" name="Straight Connector 1041">
              <a:extLst>
                <a:ext uri="{FF2B5EF4-FFF2-40B4-BE49-F238E27FC236}">
                  <a16:creationId xmlns:a16="http://schemas.microsoft.com/office/drawing/2014/main" id="{A5F4E0E7-F1D6-2D31-4B66-FD142CB8750A}"/>
                </a:ext>
              </a:extLst>
            </p:cNvPr>
            <p:cNvCxnSpPr>
              <a:cxnSpLocks/>
            </p:cNvCxnSpPr>
            <p:nvPr/>
          </p:nvCxnSpPr>
          <p:spPr>
            <a:xfrm>
              <a:off x="4622240" y="2918197"/>
              <a:ext cx="370439"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44" name="Straight Connector 1043">
              <a:extLst>
                <a:ext uri="{FF2B5EF4-FFF2-40B4-BE49-F238E27FC236}">
                  <a16:creationId xmlns:a16="http://schemas.microsoft.com/office/drawing/2014/main" id="{ACC7D426-9680-15B7-7207-740E3B73EC4D}"/>
                </a:ext>
              </a:extLst>
            </p:cNvPr>
            <p:cNvCxnSpPr>
              <a:cxnSpLocks/>
            </p:cNvCxnSpPr>
            <p:nvPr/>
          </p:nvCxnSpPr>
          <p:spPr>
            <a:xfrm>
              <a:off x="4622240" y="2955737"/>
              <a:ext cx="30551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45" name="Straight Connector 1044">
              <a:extLst>
                <a:ext uri="{FF2B5EF4-FFF2-40B4-BE49-F238E27FC236}">
                  <a16:creationId xmlns:a16="http://schemas.microsoft.com/office/drawing/2014/main" id="{AB25E891-91E5-D7C5-7A02-5DADF392E546}"/>
                </a:ext>
              </a:extLst>
            </p:cNvPr>
            <p:cNvCxnSpPr/>
            <p:nvPr/>
          </p:nvCxnSpPr>
          <p:spPr>
            <a:xfrm>
              <a:off x="4616288" y="2993277"/>
              <a:ext cx="20240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46" name="Straight Connector 1045">
              <a:extLst>
                <a:ext uri="{FF2B5EF4-FFF2-40B4-BE49-F238E27FC236}">
                  <a16:creationId xmlns:a16="http://schemas.microsoft.com/office/drawing/2014/main" id="{48BE5730-A341-31BB-6FB8-C909C30BDDA9}"/>
                </a:ext>
              </a:extLst>
            </p:cNvPr>
            <p:cNvCxnSpPr>
              <a:cxnSpLocks/>
            </p:cNvCxnSpPr>
            <p:nvPr/>
          </p:nvCxnSpPr>
          <p:spPr>
            <a:xfrm>
              <a:off x="4623596" y="3030817"/>
              <a:ext cx="395839"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47" name="Straight Connector 1046">
              <a:extLst>
                <a:ext uri="{FF2B5EF4-FFF2-40B4-BE49-F238E27FC236}">
                  <a16:creationId xmlns:a16="http://schemas.microsoft.com/office/drawing/2014/main" id="{6F66EB20-C938-63EB-E537-D116EA1B9E7B}"/>
                </a:ext>
              </a:extLst>
            </p:cNvPr>
            <p:cNvCxnSpPr>
              <a:cxnSpLocks/>
            </p:cNvCxnSpPr>
            <p:nvPr/>
          </p:nvCxnSpPr>
          <p:spPr>
            <a:xfrm>
              <a:off x="4623596" y="3068357"/>
              <a:ext cx="387670"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48" name="Straight Connector 1047">
              <a:extLst>
                <a:ext uri="{FF2B5EF4-FFF2-40B4-BE49-F238E27FC236}">
                  <a16:creationId xmlns:a16="http://schemas.microsoft.com/office/drawing/2014/main" id="{8FDE2458-98BF-6D20-D075-8C48C27D5D0A}"/>
                </a:ext>
              </a:extLst>
            </p:cNvPr>
            <p:cNvCxnSpPr>
              <a:cxnSpLocks/>
            </p:cNvCxnSpPr>
            <p:nvPr/>
          </p:nvCxnSpPr>
          <p:spPr>
            <a:xfrm>
              <a:off x="4623596" y="3105897"/>
              <a:ext cx="361247"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49" name="Straight Connector 1048">
              <a:extLst>
                <a:ext uri="{FF2B5EF4-FFF2-40B4-BE49-F238E27FC236}">
                  <a16:creationId xmlns:a16="http://schemas.microsoft.com/office/drawing/2014/main" id="{1FEBE731-4785-DCCE-83B0-E044B0F0BB6E}"/>
                </a:ext>
              </a:extLst>
            </p:cNvPr>
            <p:cNvCxnSpPr>
              <a:cxnSpLocks/>
            </p:cNvCxnSpPr>
            <p:nvPr/>
          </p:nvCxnSpPr>
          <p:spPr>
            <a:xfrm>
              <a:off x="4623596" y="3143437"/>
              <a:ext cx="28822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50" name="Straight Connector 1049">
              <a:extLst>
                <a:ext uri="{FF2B5EF4-FFF2-40B4-BE49-F238E27FC236}">
                  <a16:creationId xmlns:a16="http://schemas.microsoft.com/office/drawing/2014/main" id="{27A0A771-5BB8-77B9-88E5-85043C48B6FF}"/>
                </a:ext>
              </a:extLst>
            </p:cNvPr>
            <p:cNvCxnSpPr>
              <a:cxnSpLocks/>
            </p:cNvCxnSpPr>
            <p:nvPr/>
          </p:nvCxnSpPr>
          <p:spPr>
            <a:xfrm>
              <a:off x="4623596" y="3180977"/>
              <a:ext cx="20240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51" name="Straight Connector 1050">
              <a:extLst>
                <a:ext uri="{FF2B5EF4-FFF2-40B4-BE49-F238E27FC236}">
                  <a16:creationId xmlns:a16="http://schemas.microsoft.com/office/drawing/2014/main" id="{2720284E-1A01-4A1F-6F5E-C99B68BF251C}"/>
                </a:ext>
              </a:extLst>
            </p:cNvPr>
            <p:cNvCxnSpPr>
              <a:cxnSpLocks/>
            </p:cNvCxnSpPr>
            <p:nvPr/>
          </p:nvCxnSpPr>
          <p:spPr>
            <a:xfrm>
              <a:off x="4623596" y="3218517"/>
              <a:ext cx="437447"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52" name="Straight Connector 1051">
              <a:extLst>
                <a:ext uri="{FF2B5EF4-FFF2-40B4-BE49-F238E27FC236}">
                  <a16:creationId xmlns:a16="http://schemas.microsoft.com/office/drawing/2014/main" id="{9C1965E6-759F-781F-6050-BBCCF071E119}"/>
                </a:ext>
              </a:extLst>
            </p:cNvPr>
            <p:cNvCxnSpPr>
              <a:cxnSpLocks/>
            </p:cNvCxnSpPr>
            <p:nvPr/>
          </p:nvCxnSpPr>
          <p:spPr>
            <a:xfrm>
              <a:off x="4623596" y="3256057"/>
              <a:ext cx="387670"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54" name="Straight Connector 1053">
              <a:extLst>
                <a:ext uri="{FF2B5EF4-FFF2-40B4-BE49-F238E27FC236}">
                  <a16:creationId xmlns:a16="http://schemas.microsoft.com/office/drawing/2014/main" id="{5C3A796E-F9EE-4193-654F-C14842B8DD7E}"/>
                </a:ext>
              </a:extLst>
            </p:cNvPr>
            <p:cNvCxnSpPr>
              <a:cxnSpLocks/>
            </p:cNvCxnSpPr>
            <p:nvPr/>
          </p:nvCxnSpPr>
          <p:spPr>
            <a:xfrm>
              <a:off x="4623596" y="3293597"/>
              <a:ext cx="3513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55" name="Straight Connector 1054">
              <a:extLst>
                <a:ext uri="{FF2B5EF4-FFF2-40B4-BE49-F238E27FC236}">
                  <a16:creationId xmlns:a16="http://schemas.microsoft.com/office/drawing/2014/main" id="{BE5FF52E-7BDD-96E6-A070-09CB0A4ED695}"/>
                </a:ext>
              </a:extLst>
            </p:cNvPr>
            <p:cNvCxnSpPr>
              <a:cxnSpLocks/>
            </p:cNvCxnSpPr>
            <p:nvPr/>
          </p:nvCxnSpPr>
          <p:spPr>
            <a:xfrm>
              <a:off x="4623596" y="3331137"/>
              <a:ext cx="360053"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56" name="Straight Connector 1055">
              <a:extLst>
                <a:ext uri="{FF2B5EF4-FFF2-40B4-BE49-F238E27FC236}">
                  <a16:creationId xmlns:a16="http://schemas.microsoft.com/office/drawing/2014/main" id="{339DDDB2-AAF9-B5FB-BD5D-D6F7F8F56AFB}"/>
                </a:ext>
              </a:extLst>
            </p:cNvPr>
            <p:cNvCxnSpPr>
              <a:cxnSpLocks/>
            </p:cNvCxnSpPr>
            <p:nvPr/>
          </p:nvCxnSpPr>
          <p:spPr>
            <a:xfrm>
              <a:off x="4623596" y="3368672"/>
              <a:ext cx="20240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sp>
        <p:nvSpPr>
          <p:cNvPr id="1085" name="TextBox 1084">
            <a:extLst>
              <a:ext uri="{FF2B5EF4-FFF2-40B4-BE49-F238E27FC236}">
                <a16:creationId xmlns:a16="http://schemas.microsoft.com/office/drawing/2014/main" id="{F031F165-869A-CD3E-92EA-F07C7556A2D9}"/>
              </a:ext>
            </a:extLst>
          </p:cNvPr>
          <p:cNvSpPr txBox="1"/>
          <p:nvPr/>
        </p:nvSpPr>
        <p:spPr>
          <a:xfrm>
            <a:off x="6421014" y="6356509"/>
            <a:ext cx="3071675" cy="276999"/>
          </a:xfrm>
          <a:prstGeom prst="rect">
            <a:avLst/>
          </a:prstGeom>
          <a:noFill/>
        </p:spPr>
        <p:txBody>
          <a:bodyPr wrap="none" rtlCol="0">
            <a:spAutoFit/>
          </a:bodyPr>
          <a:lstStyle/>
          <a:p>
            <a:r>
              <a:rPr lang="en-US" sz="1200" b="0" i="0" u="none" strike="noStrike" dirty="0">
                <a:solidFill>
                  <a:srgbClr val="000000"/>
                </a:solidFill>
                <a:effectLst/>
                <a:latin typeface="Century Gothic" panose="020B0502020202020204" pitchFamily="34" charset="0"/>
              </a:rPr>
              <a:t>Funding Agency with Funder ID or ROR</a:t>
            </a:r>
            <a:endParaRPr lang="en-US" sz="1200" dirty="0"/>
          </a:p>
        </p:txBody>
      </p:sp>
      <p:grpSp>
        <p:nvGrpSpPr>
          <p:cNvPr id="2048" name="Group 2047">
            <a:extLst>
              <a:ext uri="{FF2B5EF4-FFF2-40B4-BE49-F238E27FC236}">
                <a16:creationId xmlns:a16="http://schemas.microsoft.com/office/drawing/2014/main" id="{E2359179-1C5A-8E05-6BEA-5C193C96A4B6}"/>
              </a:ext>
            </a:extLst>
          </p:cNvPr>
          <p:cNvGrpSpPr/>
          <p:nvPr/>
        </p:nvGrpSpPr>
        <p:grpSpPr>
          <a:xfrm>
            <a:off x="305655" y="5851802"/>
            <a:ext cx="1130438" cy="924775"/>
            <a:chOff x="240338" y="5851802"/>
            <a:chExt cx="1130438" cy="924775"/>
          </a:xfrm>
        </p:grpSpPr>
        <p:grpSp>
          <p:nvGrpSpPr>
            <p:cNvPr id="1057" name="Group 1056">
              <a:extLst>
                <a:ext uri="{FF2B5EF4-FFF2-40B4-BE49-F238E27FC236}">
                  <a16:creationId xmlns:a16="http://schemas.microsoft.com/office/drawing/2014/main" id="{9E16D7C4-7331-958D-9FE3-7AD17EBCE281}"/>
                </a:ext>
              </a:extLst>
            </p:cNvPr>
            <p:cNvGrpSpPr/>
            <p:nvPr/>
          </p:nvGrpSpPr>
          <p:grpSpPr>
            <a:xfrm>
              <a:off x="445624" y="5851802"/>
              <a:ext cx="747906" cy="678778"/>
              <a:chOff x="373696" y="5756611"/>
              <a:chExt cx="747906" cy="678778"/>
            </a:xfrm>
          </p:grpSpPr>
          <p:pic>
            <p:nvPicPr>
              <p:cNvPr id="1389" name="Picture 2" descr="Download Free Png 15 Woman Stick Figure Png For Free - Woman Stick Figure  Clip Art , Free Transparent Clipart - ClipartKey">
                <a:extLst>
                  <a:ext uri="{FF2B5EF4-FFF2-40B4-BE49-F238E27FC236}">
                    <a16:creationId xmlns:a16="http://schemas.microsoft.com/office/drawing/2014/main" id="{1BAB2095-1BBB-F08F-9E75-DED948387E54}"/>
                  </a:ext>
                </a:extLst>
              </p:cNvPr>
              <p:cNvPicPr>
                <a:picLocks noChangeAspect="1" noChangeArrowheads="1"/>
              </p:cNvPicPr>
              <p:nvPr/>
            </p:nvPicPr>
            <p:blipFill rotWithShape="1">
              <a:blip r:embed="rId6" cstate="screen">
                <a:clrChange>
                  <a:clrFrom>
                    <a:srgbClr val="F7F7F7"/>
                  </a:clrFrom>
                  <a:clrTo>
                    <a:srgbClr val="F7F7F7">
                      <a:alpha val="0"/>
                    </a:srgbClr>
                  </a:clrTo>
                </a:clrChange>
                <a:extLst>
                  <a:ext uri="{28A0092B-C50C-407E-A947-70E740481C1C}">
                    <a14:useLocalDpi xmlns:a14="http://schemas.microsoft.com/office/drawing/2010/main"/>
                  </a:ext>
                </a:extLst>
              </a:blip>
              <a:srcRect/>
              <a:stretch/>
            </p:blipFill>
            <p:spPr bwMode="auto">
              <a:xfrm>
                <a:off x="373696" y="5763297"/>
                <a:ext cx="341918" cy="665406"/>
              </a:xfrm>
              <a:prstGeom prst="rect">
                <a:avLst/>
              </a:prstGeom>
              <a:noFill/>
              <a:extLst>
                <a:ext uri="{909E8E84-426E-40DD-AFC4-6F175D3DCCD1}">
                  <a14:hiddenFill xmlns:a14="http://schemas.microsoft.com/office/drawing/2010/main">
                    <a:solidFill>
                      <a:srgbClr val="FFFFFF"/>
                    </a:solidFill>
                  </a14:hiddenFill>
                </a:ext>
              </a:extLst>
            </p:spPr>
          </p:pic>
          <p:pic>
            <p:nvPicPr>
              <p:cNvPr id="1399" name="Picture 4" descr="Stick Figure Clipart Png For Web - Free Transparent PNG Download - PNGkey">
                <a:extLst>
                  <a:ext uri="{FF2B5EF4-FFF2-40B4-BE49-F238E27FC236}">
                    <a16:creationId xmlns:a16="http://schemas.microsoft.com/office/drawing/2014/main" id="{DC00E2AE-041B-C9AB-BC7F-4A476255630A}"/>
                  </a:ext>
                </a:extLst>
              </p:cNvPr>
              <p:cNvPicPr>
                <a:picLocks noChangeAspect="1" noChangeArrowheads="1"/>
              </p:cNvPicPr>
              <p:nvPr/>
            </p:nvPicPr>
            <p:blipFill rotWithShape="1">
              <a:blip r:embed="rId7" cstate="screen">
                <a:clrChange>
                  <a:clrFrom>
                    <a:srgbClr val="F6F6F6"/>
                  </a:clrFrom>
                  <a:clrTo>
                    <a:srgbClr val="F6F6F6">
                      <a:alpha val="0"/>
                    </a:srgbClr>
                  </a:clrTo>
                </a:clrChange>
                <a:extLst>
                  <a:ext uri="{28A0092B-C50C-407E-A947-70E740481C1C}">
                    <a14:useLocalDpi xmlns:a14="http://schemas.microsoft.com/office/drawing/2010/main"/>
                  </a:ext>
                </a:extLst>
              </a:blip>
              <a:srcRect/>
              <a:stretch/>
            </p:blipFill>
            <p:spPr bwMode="auto">
              <a:xfrm>
                <a:off x="722321" y="5756611"/>
                <a:ext cx="399281" cy="678778"/>
              </a:xfrm>
              <a:prstGeom prst="rect">
                <a:avLst/>
              </a:prstGeom>
              <a:noFill/>
              <a:extLst>
                <a:ext uri="{909E8E84-426E-40DD-AFC4-6F175D3DCCD1}">
                  <a14:hiddenFill xmlns:a14="http://schemas.microsoft.com/office/drawing/2010/main">
                    <a:solidFill>
                      <a:srgbClr val="FFFFFF"/>
                    </a:solidFill>
                  </a14:hiddenFill>
                </a:ext>
              </a:extLst>
            </p:spPr>
          </p:pic>
        </p:grpSp>
        <p:sp>
          <p:nvSpPr>
            <p:cNvPr id="1086" name="TextBox 1085">
              <a:extLst>
                <a:ext uri="{FF2B5EF4-FFF2-40B4-BE49-F238E27FC236}">
                  <a16:creationId xmlns:a16="http://schemas.microsoft.com/office/drawing/2014/main" id="{7B4B227D-4606-86F5-30D3-A8E3A7F3BDAE}"/>
                </a:ext>
              </a:extLst>
            </p:cNvPr>
            <p:cNvSpPr txBox="1"/>
            <p:nvPr/>
          </p:nvSpPr>
          <p:spPr>
            <a:xfrm>
              <a:off x="240338" y="6499578"/>
              <a:ext cx="1130438" cy="276999"/>
            </a:xfrm>
            <a:prstGeom prst="rect">
              <a:avLst/>
            </a:prstGeom>
            <a:noFill/>
          </p:spPr>
          <p:txBody>
            <a:bodyPr wrap="none" rtlCol="0">
              <a:spAutoFit/>
            </a:bodyPr>
            <a:lstStyle/>
            <a:p>
              <a:r>
                <a:rPr lang="en-US" sz="1200" b="0" i="0" u="none" strike="noStrike" dirty="0">
                  <a:solidFill>
                    <a:srgbClr val="000000"/>
                  </a:solidFill>
                  <a:effectLst/>
                  <a:latin typeface="Century Gothic" panose="020B0502020202020204" pitchFamily="34" charset="0"/>
                </a:rPr>
                <a:t>Researchers</a:t>
              </a:r>
              <a:endParaRPr lang="en-US" sz="1200" dirty="0"/>
            </a:p>
          </p:txBody>
        </p:sp>
      </p:grpSp>
      <p:grpSp>
        <p:nvGrpSpPr>
          <p:cNvPr id="1211" name="Group 1210">
            <a:extLst>
              <a:ext uri="{FF2B5EF4-FFF2-40B4-BE49-F238E27FC236}">
                <a16:creationId xmlns:a16="http://schemas.microsoft.com/office/drawing/2014/main" id="{F5D65D45-870D-BABE-842A-BC4ADFFA6641}"/>
              </a:ext>
            </a:extLst>
          </p:cNvPr>
          <p:cNvGrpSpPr/>
          <p:nvPr/>
        </p:nvGrpSpPr>
        <p:grpSpPr>
          <a:xfrm>
            <a:off x="447476" y="2877669"/>
            <a:ext cx="1404184" cy="938552"/>
            <a:chOff x="447476" y="2877669"/>
            <a:chExt cx="1404184" cy="938552"/>
          </a:xfrm>
        </p:grpSpPr>
        <p:grpSp>
          <p:nvGrpSpPr>
            <p:cNvPr id="2055" name="Group 2054">
              <a:extLst>
                <a:ext uri="{FF2B5EF4-FFF2-40B4-BE49-F238E27FC236}">
                  <a16:creationId xmlns:a16="http://schemas.microsoft.com/office/drawing/2014/main" id="{B998115B-3F42-1D19-DF05-1556E04823D9}"/>
                </a:ext>
              </a:extLst>
            </p:cNvPr>
            <p:cNvGrpSpPr/>
            <p:nvPr/>
          </p:nvGrpSpPr>
          <p:grpSpPr>
            <a:xfrm>
              <a:off x="447476" y="2877669"/>
              <a:ext cx="1404184" cy="912967"/>
              <a:chOff x="447476" y="2877669"/>
              <a:chExt cx="1404184" cy="912967"/>
            </a:xfrm>
          </p:grpSpPr>
          <p:pic>
            <p:nvPicPr>
              <p:cNvPr id="5" name="Picture 6" descr="Crossref - Wikipedia">
                <a:extLst>
                  <a:ext uri="{FF2B5EF4-FFF2-40B4-BE49-F238E27FC236}">
                    <a16:creationId xmlns:a16="http://schemas.microsoft.com/office/drawing/2014/main" id="{B909C285-0361-ED3B-E037-4D5B50A54792}"/>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447476" y="2877669"/>
                <a:ext cx="1404184" cy="912967"/>
              </a:xfrm>
              <a:prstGeom prst="rect">
                <a:avLst/>
              </a:prstGeom>
              <a:noFill/>
              <a:ln>
                <a:noFill/>
              </a:ln>
            </p:spPr>
          </p:pic>
          <p:sp>
            <p:nvSpPr>
              <p:cNvPr id="1160" name="Rectangle 1159">
                <a:extLst>
                  <a:ext uri="{FF2B5EF4-FFF2-40B4-BE49-F238E27FC236}">
                    <a16:creationId xmlns:a16="http://schemas.microsoft.com/office/drawing/2014/main" id="{64379500-10B6-4CCB-34A3-70F67D46770E}"/>
                  </a:ext>
                </a:extLst>
              </p:cNvPr>
              <p:cNvSpPr/>
              <p:nvPr/>
            </p:nvSpPr>
            <p:spPr>
              <a:xfrm>
                <a:off x="1577340" y="2987040"/>
                <a:ext cx="144780" cy="190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1" name="Rectangle 1160">
                <a:extLst>
                  <a:ext uri="{FF2B5EF4-FFF2-40B4-BE49-F238E27FC236}">
                    <a16:creationId xmlns:a16="http://schemas.microsoft.com/office/drawing/2014/main" id="{AF5D2C53-8EAB-ECBA-2E18-EB999387D7E9}"/>
                  </a:ext>
                </a:extLst>
              </p:cNvPr>
              <p:cNvSpPr/>
              <p:nvPr/>
            </p:nvSpPr>
            <p:spPr>
              <a:xfrm>
                <a:off x="1584960" y="3291840"/>
                <a:ext cx="144780" cy="190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09" name="Rectangle 1208">
              <a:extLst>
                <a:ext uri="{FF2B5EF4-FFF2-40B4-BE49-F238E27FC236}">
                  <a16:creationId xmlns:a16="http://schemas.microsoft.com/office/drawing/2014/main" id="{A8532896-3494-9802-6A0B-02DF2BAC0B1C}"/>
                </a:ext>
              </a:extLst>
            </p:cNvPr>
            <p:cNvSpPr/>
            <p:nvPr/>
          </p:nvSpPr>
          <p:spPr>
            <a:xfrm>
              <a:off x="736343" y="3629608"/>
              <a:ext cx="214604" cy="18661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12" name="Rectangle 1211">
            <a:extLst>
              <a:ext uri="{FF2B5EF4-FFF2-40B4-BE49-F238E27FC236}">
                <a16:creationId xmlns:a16="http://schemas.microsoft.com/office/drawing/2014/main" id="{B3DEEA96-BE36-6F5D-6E1A-B8CCB659AC23}"/>
              </a:ext>
            </a:extLst>
          </p:cNvPr>
          <p:cNvSpPr/>
          <p:nvPr/>
        </p:nvSpPr>
        <p:spPr>
          <a:xfrm>
            <a:off x="9703837" y="1586207"/>
            <a:ext cx="326571" cy="1586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64" name="Picture 2">
            <a:extLst>
              <a:ext uri="{FF2B5EF4-FFF2-40B4-BE49-F238E27FC236}">
                <a16:creationId xmlns:a16="http://schemas.microsoft.com/office/drawing/2014/main" id="{1888B194-3956-84FC-59EC-A1FAE656FE7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0971" y="6190283"/>
            <a:ext cx="229033" cy="229033"/>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2">
            <a:extLst>
              <a:ext uri="{FF2B5EF4-FFF2-40B4-BE49-F238E27FC236}">
                <a16:creationId xmlns:a16="http://schemas.microsoft.com/office/drawing/2014/main" id="{C6B9AB7D-5732-EBB0-F5EC-1ACC39A5EC3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36683" y="6190283"/>
            <a:ext cx="229033" cy="229033"/>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le 6">
            <a:extLst>
              <a:ext uri="{FF2B5EF4-FFF2-40B4-BE49-F238E27FC236}">
                <a16:creationId xmlns:a16="http://schemas.microsoft.com/office/drawing/2014/main" id="{F14B0238-7510-2365-942F-51CC084ECB62}"/>
              </a:ext>
            </a:extLst>
          </p:cNvPr>
          <p:cNvSpPr/>
          <p:nvPr/>
        </p:nvSpPr>
        <p:spPr>
          <a:xfrm>
            <a:off x="424516" y="4147454"/>
            <a:ext cx="892716" cy="340519"/>
          </a:xfrm>
          <a:prstGeom prst="roundRect">
            <a:avLst/>
          </a:prstGeom>
          <a:solidFill>
            <a:schemeClr val="bg1"/>
          </a:solidFill>
          <a:ln>
            <a:solidFill>
              <a:schemeClr val="tx1">
                <a:lumMod val="50000"/>
                <a:lumOff val="50000"/>
              </a:schemeClr>
            </a:solidFill>
          </a:ln>
        </p:spPr>
        <p:txBody>
          <a:bodyPr wrap="none" rtlCol="0">
            <a:spAutoFit/>
          </a:bodyPr>
          <a:lstStyle/>
          <a:p>
            <a:r>
              <a:rPr lang="en-US" sz="1400" dirty="0">
                <a:solidFill>
                  <a:schemeClr val="tx1"/>
                </a:solidFill>
              </a:rPr>
              <a:t>Publisher</a:t>
            </a:r>
          </a:p>
        </p:txBody>
      </p:sp>
      <p:pic>
        <p:nvPicPr>
          <p:cNvPr id="3" name="Picture 4">
            <a:extLst>
              <a:ext uri="{FF2B5EF4-FFF2-40B4-BE49-F238E27FC236}">
                <a16:creationId xmlns:a16="http://schemas.microsoft.com/office/drawing/2014/main" id="{428399EC-40D1-1025-BE0E-39A84612BD86}"/>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b="20007"/>
          <a:stretch/>
        </p:blipFill>
        <p:spPr bwMode="auto">
          <a:xfrm>
            <a:off x="6601617" y="2499414"/>
            <a:ext cx="2684099" cy="455696"/>
          </a:xfrm>
          <a:prstGeom prst="rect">
            <a:avLst/>
          </a:prstGeom>
          <a:noFill/>
          <a:extLst>
            <a:ext uri="{909E8E84-426E-40DD-AFC4-6F175D3DCCD1}">
              <a14:hiddenFill xmlns:a14="http://schemas.microsoft.com/office/drawing/2010/main">
                <a:solidFill>
                  <a:srgbClr val="FFFFFF"/>
                </a:solidFill>
              </a14:hiddenFill>
            </a:ext>
          </a:extLst>
        </p:spPr>
      </p:pic>
      <p:cxnSp>
        <p:nvCxnSpPr>
          <p:cNvPr id="4" name="Elbow Connector 3">
            <a:extLst>
              <a:ext uri="{FF2B5EF4-FFF2-40B4-BE49-F238E27FC236}">
                <a16:creationId xmlns:a16="http://schemas.microsoft.com/office/drawing/2014/main" id="{B4113646-62E3-617A-4F0B-74B1976E7172}"/>
              </a:ext>
            </a:extLst>
          </p:cNvPr>
          <p:cNvCxnSpPr>
            <a:cxnSpLocks/>
            <a:endCxn id="3" idx="1"/>
          </p:cNvCxnSpPr>
          <p:nvPr/>
        </p:nvCxnSpPr>
        <p:spPr>
          <a:xfrm flipV="1">
            <a:off x="4472940" y="2727262"/>
            <a:ext cx="2128677" cy="4508"/>
          </a:xfrm>
          <a:prstGeom prst="bentConnector3">
            <a:avLst>
              <a:gd name="adj1" fmla="val 50000"/>
            </a:avLst>
          </a:prstGeom>
          <a:ln w="28575">
            <a:solidFill>
              <a:srgbClr val="F79767"/>
            </a:solidFill>
            <a:prstDash val="lgDash"/>
            <a:tailEnd type="stealth" w="lg" len="lg"/>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D82F7088-A27E-05D5-8CFA-6DAA5B710D48}"/>
              </a:ext>
            </a:extLst>
          </p:cNvPr>
          <p:cNvSpPr/>
          <p:nvPr/>
        </p:nvSpPr>
        <p:spPr>
          <a:xfrm>
            <a:off x="5996662" y="2387162"/>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a:t>
            </a:r>
          </a:p>
        </p:txBody>
      </p:sp>
      <p:pic>
        <p:nvPicPr>
          <p:cNvPr id="8" name="Picture 2">
            <a:extLst>
              <a:ext uri="{FF2B5EF4-FFF2-40B4-BE49-F238E27FC236}">
                <a16:creationId xmlns:a16="http://schemas.microsoft.com/office/drawing/2014/main" id="{E2CAE745-A86F-47CD-F375-87F5964FAC8C}"/>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5328654" y="2494014"/>
            <a:ext cx="467892" cy="467892"/>
          </a:xfrm>
          <a:prstGeom prst="rect">
            <a:avLst/>
          </a:prstGeom>
          <a:noFill/>
          <a:extLst>
            <a:ext uri="{909E8E84-426E-40DD-AFC4-6F175D3DCCD1}">
              <a14:hiddenFill xmlns:a14="http://schemas.microsoft.com/office/drawing/2010/main">
                <a:solidFill>
                  <a:srgbClr val="FFFFFF"/>
                </a:solidFill>
              </a14:hiddenFill>
            </a:ext>
          </a:extLst>
        </p:spPr>
      </p:pic>
      <p:pic>
        <p:nvPicPr>
          <p:cNvPr id="2332" name="Picture 8" descr="DataCite Logo Download - SVG - All Vector Logo">
            <a:extLst>
              <a:ext uri="{FF2B5EF4-FFF2-40B4-BE49-F238E27FC236}">
                <a16:creationId xmlns:a16="http://schemas.microsoft.com/office/drawing/2014/main" id="{29FBF566-A839-96F9-A1E8-33F98DA550E8}"/>
              </a:ext>
            </a:extLst>
          </p:cNvPr>
          <p:cNvPicPr>
            <a:picLocks noChangeAspect="1" noChangeArrowheads="1"/>
          </p:cNvPicPr>
          <p:nvPr/>
        </p:nvPicPr>
        <p:blipFill rotWithShape="1">
          <a:blip r:embed="rId12">
            <a:clrChange>
              <a:clrFrom>
                <a:srgbClr val="FFFFFF"/>
              </a:clrFrom>
              <a:clrTo>
                <a:srgbClr val="FFFFFF">
                  <a:alpha val="0"/>
                </a:srgbClr>
              </a:clrTo>
            </a:clrChange>
            <a:extLst>
              <a:ext uri="{28A0092B-C50C-407E-A947-70E740481C1C}">
                <a14:useLocalDpi xmlns:a14="http://schemas.microsoft.com/office/drawing/2010/main"/>
              </a:ext>
            </a:extLst>
          </a:blip>
          <a:srcRect t="24194" b="23974"/>
          <a:stretch/>
        </p:blipFill>
        <p:spPr bwMode="auto">
          <a:xfrm>
            <a:off x="8523894" y="1476699"/>
            <a:ext cx="2067906" cy="595457"/>
          </a:xfrm>
          <a:prstGeom prst="rect">
            <a:avLst/>
          </a:prstGeom>
          <a:noFill/>
          <a:extLst>
            <a:ext uri="{909E8E84-426E-40DD-AFC4-6F175D3DCCD1}">
              <a14:hiddenFill xmlns:a14="http://schemas.microsoft.com/office/drawing/2010/main">
                <a:solidFill>
                  <a:srgbClr val="FFFFFF"/>
                </a:solidFill>
              </a14:hiddenFill>
            </a:ext>
          </a:extLst>
        </p:spPr>
      </p:pic>
      <p:sp>
        <p:nvSpPr>
          <p:cNvPr id="2333" name="Oval 2332">
            <a:extLst>
              <a:ext uri="{FF2B5EF4-FFF2-40B4-BE49-F238E27FC236}">
                <a16:creationId xmlns:a16="http://schemas.microsoft.com/office/drawing/2014/main" id="{28A98B81-5528-6803-3846-845096DAE4DA}"/>
              </a:ext>
            </a:extLst>
          </p:cNvPr>
          <p:cNvSpPr/>
          <p:nvPr/>
        </p:nvSpPr>
        <p:spPr>
          <a:xfrm>
            <a:off x="11527007" y="4080849"/>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a:t>
            </a:r>
          </a:p>
        </p:txBody>
      </p:sp>
      <p:sp>
        <p:nvSpPr>
          <p:cNvPr id="2334" name="Oval 2333">
            <a:extLst>
              <a:ext uri="{FF2B5EF4-FFF2-40B4-BE49-F238E27FC236}">
                <a16:creationId xmlns:a16="http://schemas.microsoft.com/office/drawing/2014/main" id="{A23727F9-403D-1F53-0192-0170CF19C98D}"/>
              </a:ext>
            </a:extLst>
          </p:cNvPr>
          <p:cNvSpPr/>
          <p:nvPr/>
        </p:nvSpPr>
        <p:spPr>
          <a:xfrm>
            <a:off x="11514473" y="2373836"/>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a:t>
            </a:r>
          </a:p>
        </p:txBody>
      </p:sp>
      <p:cxnSp>
        <p:nvCxnSpPr>
          <p:cNvPr id="2335" name="Elbow Connector 2334">
            <a:extLst>
              <a:ext uri="{FF2B5EF4-FFF2-40B4-BE49-F238E27FC236}">
                <a16:creationId xmlns:a16="http://schemas.microsoft.com/office/drawing/2014/main" id="{E59F6FC6-FEA0-1E78-A631-07A58547EA9B}"/>
              </a:ext>
            </a:extLst>
          </p:cNvPr>
          <p:cNvCxnSpPr>
            <a:cxnSpLocks/>
          </p:cNvCxnSpPr>
          <p:nvPr/>
        </p:nvCxnSpPr>
        <p:spPr>
          <a:xfrm flipV="1">
            <a:off x="6446107" y="1586207"/>
            <a:ext cx="3421016" cy="4623647"/>
          </a:xfrm>
          <a:prstGeom prst="bentConnector4">
            <a:avLst>
              <a:gd name="adj1" fmla="val 146673"/>
              <a:gd name="adj2" fmla="val 104944"/>
            </a:avLst>
          </a:prstGeom>
          <a:ln w="28575">
            <a:solidFill>
              <a:schemeClr val="tx1">
                <a:lumMod val="50000"/>
                <a:lumOff val="50000"/>
              </a:schemeClr>
            </a:solidFill>
            <a:prstDash val="solid"/>
            <a:tailEnd type="stealth" w="lg" len="lg"/>
          </a:ln>
        </p:spPr>
        <p:style>
          <a:lnRef idx="1">
            <a:schemeClr val="accent1"/>
          </a:lnRef>
          <a:fillRef idx="0">
            <a:schemeClr val="accent1"/>
          </a:fillRef>
          <a:effectRef idx="0">
            <a:schemeClr val="accent1"/>
          </a:effectRef>
          <a:fontRef idx="minor">
            <a:schemeClr val="tx1"/>
          </a:fontRef>
        </p:style>
      </p:cxnSp>
      <p:grpSp>
        <p:nvGrpSpPr>
          <p:cNvPr id="2336" name="Group 2335">
            <a:extLst>
              <a:ext uri="{FF2B5EF4-FFF2-40B4-BE49-F238E27FC236}">
                <a16:creationId xmlns:a16="http://schemas.microsoft.com/office/drawing/2014/main" id="{953C58EC-D0F1-5D03-4E70-08B20CDFE58E}"/>
              </a:ext>
            </a:extLst>
          </p:cNvPr>
          <p:cNvGrpSpPr/>
          <p:nvPr/>
        </p:nvGrpSpPr>
        <p:grpSpPr>
          <a:xfrm>
            <a:off x="11097946" y="4385389"/>
            <a:ext cx="688205" cy="785495"/>
            <a:chOff x="6920759" y="3945948"/>
            <a:chExt cx="1222151" cy="1409369"/>
          </a:xfrm>
        </p:grpSpPr>
        <p:sp>
          <p:nvSpPr>
            <p:cNvPr id="2337" name="Folded Corner 2336">
              <a:extLst>
                <a:ext uri="{FF2B5EF4-FFF2-40B4-BE49-F238E27FC236}">
                  <a16:creationId xmlns:a16="http://schemas.microsoft.com/office/drawing/2014/main" id="{3B624555-0329-D7B3-1651-C70B574322D5}"/>
                </a:ext>
              </a:extLst>
            </p:cNvPr>
            <p:cNvSpPr/>
            <p:nvPr/>
          </p:nvSpPr>
          <p:spPr>
            <a:xfrm>
              <a:off x="6920759" y="3945948"/>
              <a:ext cx="1222151" cy="1409369"/>
            </a:xfrm>
            <a:prstGeom prst="foldedCorner">
              <a:avLst/>
            </a:prstGeom>
            <a:solidFill>
              <a:schemeClr val="bg1"/>
            </a:solidFill>
            <a:ln w="3175" cmpd="sng">
              <a:solidFill>
                <a:schemeClr val="tx1">
                  <a:lumMod val="50000"/>
                  <a:lumOff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1" dirty="0">
                <a:solidFill>
                  <a:schemeClr val="tx1"/>
                </a:solidFill>
                <a:latin typeface="+mj-lt"/>
              </a:endParaRPr>
            </a:p>
          </p:txBody>
        </p:sp>
        <p:cxnSp>
          <p:nvCxnSpPr>
            <p:cNvPr id="2338" name="Straight Connector 2337">
              <a:extLst>
                <a:ext uri="{FF2B5EF4-FFF2-40B4-BE49-F238E27FC236}">
                  <a16:creationId xmlns:a16="http://schemas.microsoft.com/office/drawing/2014/main" id="{39B2FD6E-33CD-9D6B-85A0-EF981CAB8F98}"/>
                </a:ext>
              </a:extLst>
            </p:cNvPr>
            <p:cNvCxnSpPr>
              <a:cxnSpLocks/>
            </p:cNvCxnSpPr>
            <p:nvPr/>
          </p:nvCxnSpPr>
          <p:spPr>
            <a:xfrm>
              <a:off x="6988926" y="40431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39" name="Straight Connector 2338">
              <a:extLst>
                <a:ext uri="{FF2B5EF4-FFF2-40B4-BE49-F238E27FC236}">
                  <a16:creationId xmlns:a16="http://schemas.microsoft.com/office/drawing/2014/main" id="{9F592654-E7FF-5624-4318-98B3F6DC4769}"/>
                </a:ext>
              </a:extLst>
            </p:cNvPr>
            <p:cNvCxnSpPr>
              <a:cxnSpLocks/>
            </p:cNvCxnSpPr>
            <p:nvPr/>
          </p:nvCxnSpPr>
          <p:spPr>
            <a:xfrm>
              <a:off x="6988926" y="41955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0" name="Straight Connector 2339">
              <a:extLst>
                <a:ext uri="{FF2B5EF4-FFF2-40B4-BE49-F238E27FC236}">
                  <a16:creationId xmlns:a16="http://schemas.microsoft.com/office/drawing/2014/main" id="{873E83EC-B2BC-EB6B-F697-A4E268B8C9C4}"/>
                </a:ext>
              </a:extLst>
            </p:cNvPr>
            <p:cNvCxnSpPr>
              <a:cxnSpLocks/>
            </p:cNvCxnSpPr>
            <p:nvPr/>
          </p:nvCxnSpPr>
          <p:spPr>
            <a:xfrm>
              <a:off x="6988926" y="43479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1" name="Straight Connector 2340">
              <a:extLst>
                <a:ext uri="{FF2B5EF4-FFF2-40B4-BE49-F238E27FC236}">
                  <a16:creationId xmlns:a16="http://schemas.microsoft.com/office/drawing/2014/main" id="{2F13DDD7-1C5D-CEF6-D06F-D9A26407D68A}"/>
                </a:ext>
              </a:extLst>
            </p:cNvPr>
            <p:cNvCxnSpPr>
              <a:cxnSpLocks/>
            </p:cNvCxnSpPr>
            <p:nvPr/>
          </p:nvCxnSpPr>
          <p:spPr>
            <a:xfrm>
              <a:off x="6988926" y="45003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2" name="Straight Connector 2341">
              <a:extLst>
                <a:ext uri="{FF2B5EF4-FFF2-40B4-BE49-F238E27FC236}">
                  <a16:creationId xmlns:a16="http://schemas.microsoft.com/office/drawing/2014/main" id="{2ECF9A55-04F4-A93B-E827-B64B7B1CD2D0}"/>
                </a:ext>
              </a:extLst>
            </p:cNvPr>
            <p:cNvCxnSpPr>
              <a:cxnSpLocks/>
            </p:cNvCxnSpPr>
            <p:nvPr/>
          </p:nvCxnSpPr>
          <p:spPr>
            <a:xfrm>
              <a:off x="6988926" y="46527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3" name="Straight Connector 2342">
              <a:extLst>
                <a:ext uri="{FF2B5EF4-FFF2-40B4-BE49-F238E27FC236}">
                  <a16:creationId xmlns:a16="http://schemas.microsoft.com/office/drawing/2014/main" id="{A499BC55-E8F5-435A-6445-3C36DD2993B8}"/>
                </a:ext>
              </a:extLst>
            </p:cNvPr>
            <p:cNvCxnSpPr>
              <a:cxnSpLocks/>
            </p:cNvCxnSpPr>
            <p:nvPr/>
          </p:nvCxnSpPr>
          <p:spPr>
            <a:xfrm>
              <a:off x="6988926" y="48813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4" name="Straight Connector 2343">
              <a:extLst>
                <a:ext uri="{FF2B5EF4-FFF2-40B4-BE49-F238E27FC236}">
                  <a16:creationId xmlns:a16="http://schemas.microsoft.com/office/drawing/2014/main" id="{05E02A9E-22AD-51B7-2A9D-3692F80127F8}"/>
                </a:ext>
              </a:extLst>
            </p:cNvPr>
            <p:cNvCxnSpPr>
              <a:cxnSpLocks/>
            </p:cNvCxnSpPr>
            <p:nvPr/>
          </p:nvCxnSpPr>
          <p:spPr>
            <a:xfrm>
              <a:off x="6988926" y="50337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5" name="Straight Connector 2344">
              <a:extLst>
                <a:ext uri="{FF2B5EF4-FFF2-40B4-BE49-F238E27FC236}">
                  <a16:creationId xmlns:a16="http://schemas.microsoft.com/office/drawing/2014/main" id="{E49B2D94-920F-C928-DC7F-EDDF31A13DDB}"/>
                </a:ext>
              </a:extLst>
            </p:cNvPr>
            <p:cNvCxnSpPr>
              <a:cxnSpLocks/>
            </p:cNvCxnSpPr>
            <p:nvPr/>
          </p:nvCxnSpPr>
          <p:spPr>
            <a:xfrm>
              <a:off x="6988926" y="41193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6" name="Straight Connector 2345">
              <a:extLst>
                <a:ext uri="{FF2B5EF4-FFF2-40B4-BE49-F238E27FC236}">
                  <a16:creationId xmlns:a16="http://schemas.microsoft.com/office/drawing/2014/main" id="{A8B8B566-70F8-5AB8-7E50-05190615AD81}"/>
                </a:ext>
              </a:extLst>
            </p:cNvPr>
            <p:cNvCxnSpPr>
              <a:cxnSpLocks/>
            </p:cNvCxnSpPr>
            <p:nvPr/>
          </p:nvCxnSpPr>
          <p:spPr>
            <a:xfrm>
              <a:off x="6988926" y="42717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7" name="Straight Connector 2346">
              <a:extLst>
                <a:ext uri="{FF2B5EF4-FFF2-40B4-BE49-F238E27FC236}">
                  <a16:creationId xmlns:a16="http://schemas.microsoft.com/office/drawing/2014/main" id="{BD3656BE-8F58-B2D6-19C3-2FD96F7F6666}"/>
                </a:ext>
              </a:extLst>
            </p:cNvPr>
            <p:cNvCxnSpPr>
              <a:cxnSpLocks/>
            </p:cNvCxnSpPr>
            <p:nvPr/>
          </p:nvCxnSpPr>
          <p:spPr>
            <a:xfrm>
              <a:off x="6988926" y="44241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8" name="Straight Connector 2347">
              <a:extLst>
                <a:ext uri="{FF2B5EF4-FFF2-40B4-BE49-F238E27FC236}">
                  <a16:creationId xmlns:a16="http://schemas.microsoft.com/office/drawing/2014/main" id="{BB60CD12-0462-02D1-4FCD-8A4E10B2A360}"/>
                </a:ext>
              </a:extLst>
            </p:cNvPr>
            <p:cNvCxnSpPr>
              <a:cxnSpLocks/>
            </p:cNvCxnSpPr>
            <p:nvPr/>
          </p:nvCxnSpPr>
          <p:spPr>
            <a:xfrm>
              <a:off x="6988926" y="45765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9" name="Straight Connector 2348">
              <a:extLst>
                <a:ext uri="{FF2B5EF4-FFF2-40B4-BE49-F238E27FC236}">
                  <a16:creationId xmlns:a16="http://schemas.microsoft.com/office/drawing/2014/main" id="{43D59F8F-910C-952E-9E50-706015A1165C}"/>
                </a:ext>
              </a:extLst>
            </p:cNvPr>
            <p:cNvCxnSpPr>
              <a:cxnSpLocks/>
            </p:cNvCxnSpPr>
            <p:nvPr/>
          </p:nvCxnSpPr>
          <p:spPr>
            <a:xfrm>
              <a:off x="6988926" y="47289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50" name="Straight Connector 2349">
              <a:extLst>
                <a:ext uri="{FF2B5EF4-FFF2-40B4-BE49-F238E27FC236}">
                  <a16:creationId xmlns:a16="http://schemas.microsoft.com/office/drawing/2014/main" id="{03173384-BA96-680A-F871-142FA41C2592}"/>
                </a:ext>
              </a:extLst>
            </p:cNvPr>
            <p:cNvCxnSpPr>
              <a:cxnSpLocks/>
            </p:cNvCxnSpPr>
            <p:nvPr/>
          </p:nvCxnSpPr>
          <p:spPr>
            <a:xfrm>
              <a:off x="6988926" y="48051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51" name="Straight Connector 2350">
              <a:extLst>
                <a:ext uri="{FF2B5EF4-FFF2-40B4-BE49-F238E27FC236}">
                  <a16:creationId xmlns:a16="http://schemas.microsoft.com/office/drawing/2014/main" id="{BB277A03-D872-2F27-9AC7-2EC4430650A2}"/>
                </a:ext>
              </a:extLst>
            </p:cNvPr>
            <p:cNvCxnSpPr>
              <a:cxnSpLocks/>
            </p:cNvCxnSpPr>
            <p:nvPr/>
          </p:nvCxnSpPr>
          <p:spPr>
            <a:xfrm>
              <a:off x="6988926" y="49575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52" name="Straight Connector 2351">
              <a:extLst>
                <a:ext uri="{FF2B5EF4-FFF2-40B4-BE49-F238E27FC236}">
                  <a16:creationId xmlns:a16="http://schemas.microsoft.com/office/drawing/2014/main" id="{E723CB47-3E00-1BFC-7FC2-9C225D5491AC}"/>
                </a:ext>
              </a:extLst>
            </p:cNvPr>
            <p:cNvCxnSpPr>
              <a:cxnSpLocks/>
            </p:cNvCxnSpPr>
            <p:nvPr/>
          </p:nvCxnSpPr>
          <p:spPr>
            <a:xfrm>
              <a:off x="6988926" y="51099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grpSp>
      <p:grpSp>
        <p:nvGrpSpPr>
          <p:cNvPr id="2353" name="Group 2352">
            <a:extLst>
              <a:ext uri="{FF2B5EF4-FFF2-40B4-BE49-F238E27FC236}">
                <a16:creationId xmlns:a16="http://schemas.microsoft.com/office/drawing/2014/main" id="{F094CF6C-F390-B517-0A1E-6FAB0498C148}"/>
              </a:ext>
            </a:extLst>
          </p:cNvPr>
          <p:cNvGrpSpPr/>
          <p:nvPr/>
        </p:nvGrpSpPr>
        <p:grpSpPr>
          <a:xfrm>
            <a:off x="10949542" y="5788090"/>
            <a:ext cx="1087157" cy="924775"/>
            <a:chOff x="10949542" y="5788090"/>
            <a:chExt cx="1087157" cy="924775"/>
          </a:xfrm>
        </p:grpSpPr>
        <p:grpSp>
          <p:nvGrpSpPr>
            <p:cNvPr id="2354" name="Group 2353">
              <a:extLst>
                <a:ext uri="{FF2B5EF4-FFF2-40B4-BE49-F238E27FC236}">
                  <a16:creationId xmlns:a16="http://schemas.microsoft.com/office/drawing/2014/main" id="{217A6181-A675-EF33-880F-BF947E57C69A}"/>
                </a:ext>
              </a:extLst>
            </p:cNvPr>
            <p:cNvGrpSpPr/>
            <p:nvPr/>
          </p:nvGrpSpPr>
          <p:grpSpPr>
            <a:xfrm>
              <a:off x="10949542" y="5788090"/>
              <a:ext cx="1087157" cy="924775"/>
              <a:chOff x="240338" y="5851802"/>
              <a:chExt cx="1087157" cy="924775"/>
            </a:xfrm>
          </p:grpSpPr>
          <p:grpSp>
            <p:nvGrpSpPr>
              <p:cNvPr id="2357" name="Group 2356">
                <a:extLst>
                  <a:ext uri="{FF2B5EF4-FFF2-40B4-BE49-F238E27FC236}">
                    <a16:creationId xmlns:a16="http://schemas.microsoft.com/office/drawing/2014/main" id="{202AF04E-99EB-4CED-ECA6-028ABF0B905A}"/>
                  </a:ext>
                </a:extLst>
              </p:cNvPr>
              <p:cNvGrpSpPr/>
              <p:nvPr/>
            </p:nvGrpSpPr>
            <p:grpSpPr>
              <a:xfrm>
                <a:off x="445624" y="5851802"/>
                <a:ext cx="747906" cy="678778"/>
                <a:chOff x="373696" y="5756611"/>
                <a:chExt cx="747906" cy="678778"/>
              </a:xfrm>
            </p:grpSpPr>
            <p:pic>
              <p:nvPicPr>
                <p:cNvPr id="2359" name="Picture 2" descr="Download Free Png 15 Woman Stick Figure Png For Free - Woman Stick Figure  Clip Art , Free Transparent Clipart - ClipartKey">
                  <a:extLst>
                    <a:ext uri="{FF2B5EF4-FFF2-40B4-BE49-F238E27FC236}">
                      <a16:creationId xmlns:a16="http://schemas.microsoft.com/office/drawing/2014/main" id="{82E5783E-098F-3660-F085-4A6D6CE658D2}"/>
                    </a:ext>
                  </a:extLst>
                </p:cNvPr>
                <p:cNvPicPr>
                  <a:picLocks noChangeAspect="1" noChangeArrowheads="1"/>
                </p:cNvPicPr>
                <p:nvPr/>
              </p:nvPicPr>
              <p:blipFill rotWithShape="1">
                <a:blip r:embed="rId6" cstate="screen">
                  <a:clrChange>
                    <a:clrFrom>
                      <a:srgbClr val="F7F7F7"/>
                    </a:clrFrom>
                    <a:clrTo>
                      <a:srgbClr val="F7F7F7">
                        <a:alpha val="0"/>
                      </a:srgbClr>
                    </a:clrTo>
                  </a:clrChange>
                  <a:extLst>
                    <a:ext uri="{28A0092B-C50C-407E-A947-70E740481C1C}">
                      <a14:useLocalDpi xmlns:a14="http://schemas.microsoft.com/office/drawing/2010/main"/>
                    </a:ext>
                  </a:extLst>
                </a:blip>
                <a:srcRect/>
                <a:stretch/>
              </p:blipFill>
              <p:spPr bwMode="auto">
                <a:xfrm>
                  <a:off x="373696" y="5763297"/>
                  <a:ext cx="341918" cy="665406"/>
                </a:xfrm>
                <a:prstGeom prst="rect">
                  <a:avLst/>
                </a:prstGeom>
                <a:noFill/>
                <a:extLst>
                  <a:ext uri="{909E8E84-426E-40DD-AFC4-6F175D3DCCD1}">
                    <a14:hiddenFill xmlns:a14="http://schemas.microsoft.com/office/drawing/2010/main">
                      <a:solidFill>
                        <a:srgbClr val="FFFFFF"/>
                      </a:solidFill>
                    </a14:hiddenFill>
                  </a:ext>
                </a:extLst>
              </p:spPr>
            </p:pic>
            <p:pic>
              <p:nvPicPr>
                <p:cNvPr id="2360" name="Picture 4" descr="Stick Figure Clipart Png For Web - Free Transparent PNG Download - PNGkey">
                  <a:extLst>
                    <a:ext uri="{FF2B5EF4-FFF2-40B4-BE49-F238E27FC236}">
                      <a16:creationId xmlns:a16="http://schemas.microsoft.com/office/drawing/2014/main" id="{9F36EB39-F3FD-611C-9050-5380B4033C4B}"/>
                    </a:ext>
                  </a:extLst>
                </p:cNvPr>
                <p:cNvPicPr>
                  <a:picLocks noChangeAspect="1" noChangeArrowheads="1"/>
                </p:cNvPicPr>
                <p:nvPr/>
              </p:nvPicPr>
              <p:blipFill rotWithShape="1">
                <a:blip r:embed="rId7" cstate="screen">
                  <a:clrChange>
                    <a:clrFrom>
                      <a:srgbClr val="F6F6F6"/>
                    </a:clrFrom>
                    <a:clrTo>
                      <a:srgbClr val="F6F6F6">
                        <a:alpha val="0"/>
                      </a:srgbClr>
                    </a:clrTo>
                  </a:clrChange>
                  <a:extLst>
                    <a:ext uri="{28A0092B-C50C-407E-A947-70E740481C1C}">
                      <a14:useLocalDpi xmlns:a14="http://schemas.microsoft.com/office/drawing/2010/main"/>
                    </a:ext>
                  </a:extLst>
                </a:blip>
                <a:srcRect/>
                <a:stretch/>
              </p:blipFill>
              <p:spPr bwMode="auto">
                <a:xfrm>
                  <a:off x="722321" y="5756611"/>
                  <a:ext cx="399281" cy="678778"/>
                </a:xfrm>
                <a:prstGeom prst="rect">
                  <a:avLst/>
                </a:prstGeom>
                <a:noFill/>
                <a:extLst>
                  <a:ext uri="{909E8E84-426E-40DD-AFC4-6F175D3DCCD1}">
                    <a14:hiddenFill xmlns:a14="http://schemas.microsoft.com/office/drawing/2010/main">
                      <a:solidFill>
                        <a:srgbClr val="FFFFFF"/>
                      </a:solidFill>
                    </a14:hiddenFill>
                  </a:ext>
                </a:extLst>
              </p:spPr>
            </p:pic>
          </p:grpSp>
          <p:sp>
            <p:nvSpPr>
              <p:cNvPr id="2358" name="TextBox 2357">
                <a:extLst>
                  <a:ext uri="{FF2B5EF4-FFF2-40B4-BE49-F238E27FC236}">
                    <a16:creationId xmlns:a16="http://schemas.microsoft.com/office/drawing/2014/main" id="{88101EE5-6E5C-F2A6-7A46-9FD6E00803C3}"/>
                  </a:ext>
                </a:extLst>
              </p:cNvPr>
              <p:cNvSpPr txBox="1"/>
              <p:nvPr/>
            </p:nvSpPr>
            <p:spPr>
              <a:xfrm>
                <a:off x="240338" y="6499578"/>
                <a:ext cx="1087157" cy="276999"/>
              </a:xfrm>
              <a:prstGeom prst="rect">
                <a:avLst/>
              </a:prstGeom>
              <a:noFill/>
            </p:spPr>
            <p:txBody>
              <a:bodyPr wrap="none" rtlCol="0">
                <a:spAutoFit/>
              </a:bodyPr>
              <a:lstStyle/>
              <a:p>
                <a:r>
                  <a:rPr lang="en-US" sz="1200" b="0" i="0" u="none" strike="noStrike" dirty="0">
                    <a:solidFill>
                      <a:srgbClr val="000000"/>
                    </a:solidFill>
                    <a:effectLst/>
                    <a:latin typeface="Century Gothic" panose="020B0502020202020204" pitchFamily="34" charset="0"/>
                  </a:rPr>
                  <a:t>Researchers</a:t>
                </a:r>
                <a:endParaRPr lang="en-US" sz="1200" dirty="0"/>
              </a:p>
            </p:txBody>
          </p:sp>
        </p:grpSp>
        <p:pic>
          <p:nvPicPr>
            <p:cNvPr id="2355" name="Picture 2">
              <a:extLst>
                <a:ext uri="{FF2B5EF4-FFF2-40B4-BE49-F238E27FC236}">
                  <a16:creationId xmlns:a16="http://schemas.microsoft.com/office/drawing/2014/main" id="{7CFF57A3-22EC-84FD-4CA3-B7B1435DE91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208571" y="6096000"/>
              <a:ext cx="229033" cy="229033"/>
            </a:xfrm>
            <a:prstGeom prst="rect">
              <a:avLst/>
            </a:prstGeom>
            <a:noFill/>
            <a:extLst>
              <a:ext uri="{909E8E84-426E-40DD-AFC4-6F175D3DCCD1}">
                <a14:hiddenFill xmlns:a14="http://schemas.microsoft.com/office/drawing/2010/main">
                  <a:solidFill>
                    <a:srgbClr val="FFFFFF"/>
                  </a:solidFill>
                </a14:hiddenFill>
              </a:ext>
            </a:extLst>
          </p:spPr>
        </p:pic>
        <p:pic>
          <p:nvPicPr>
            <p:cNvPr id="2356" name="Picture 2">
              <a:extLst>
                <a:ext uri="{FF2B5EF4-FFF2-40B4-BE49-F238E27FC236}">
                  <a16:creationId xmlns:a16="http://schemas.microsoft.com/office/drawing/2014/main" id="{C579CB7A-00D5-83E8-20F1-5923300BBCE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598683" y="6088800"/>
              <a:ext cx="229033" cy="229033"/>
            </a:xfrm>
            <a:prstGeom prst="rect">
              <a:avLst/>
            </a:prstGeom>
            <a:noFill/>
            <a:extLst>
              <a:ext uri="{909E8E84-426E-40DD-AFC4-6F175D3DCCD1}">
                <a14:hiddenFill xmlns:a14="http://schemas.microsoft.com/office/drawing/2010/main">
                  <a:solidFill>
                    <a:srgbClr val="FFFFFF"/>
                  </a:solidFill>
                </a14:hiddenFill>
              </a:ext>
            </a:extLst>
          </p:spPr>
        </p:pic>
      </p:grpSp>
      <p:sp>
        <p:nvSpPr>
          <p:cNvPr id="2361" name="Rounded Rectangle 2360">
            <a:extLst>
              <a:ext uri="{FF2B5EF4-FFF2-40B4-BE49-F238E27FC236}">
                <a16:creationId xmlns:a16="http://schemas.microsoft.com/office/drawing/2014/main" id="{0AAD49A1-AA3C-2D48-44AE-8A238DA7CA69}"/>
              </a:ext>
            </a:extLst>
          </p:cNvPr>
          <p:cNvSpPr/>
          <p:nvPr/>
        </p:nvSpPr>
        <p:spPr>
          <a:xfrm>
            <a:off x="10973302" y="3124197"/>
            <a:ext cx="937492" cy="578882"/>
          </a:xfrm>
          <a:prstGeom prst="roundRect">
            <a:avLst/>
          </a:prstGeom>
          <a:solidFill>
            <a:schemeClr val="bg1"/>
          </a:solidFill>
          <a:ln>
            <a:solidFill>
              <a:schemeClr val="tx1">
                <a:lumMod val="50000"/>
                <a:lumOff val="50000"/>
              </a:schemeClr>
            </a:solidFill>
          </a:ln>
        </p:spPr>
        <p:txBody>
          <a:bodyPr wrap="none" lIns="0" rIns="0" rtlCol="0">
            <a:spAutoFit/>
          </a:bodyPr>
          <a:lstStyle/>
          <a:p>
            <a:pPr algn="ctr"/>
            <a:r>
              <a:rPr lang="en-US" sz="1400" dirty="0">
                <a:solidFill>
                  <a:schemeClr val="tx1"/>
                </a:solidFill>
              </a:rPr>
              <a:t>Institutional</a:t>
            </a:r>
          </a:p>
          <a:p>
            <a:pPr algn="ctr"/>
            <a:r>
              <a:rPr lang="en-US" sz="1400" dirty="0"/>
              <a:t>Repository</a:t>
            </a:r>
            <a:endParaRPr lang="en-US" sz="1400" dirty="0">
              <a:solidFill>
                <a:schemeClr val="tx1"/>
              </a:solidFill>
            </a:endParaRPr>
          </a:p>
        </p:txBody>
      </p:sp>
      <p:cxnSp>
        <p:nvCxnSpPr>
          <p:cNvPr id="2362" name="Elbow Connector 2361">
            <a:extLst>
              <a:ext uri="{FF2B5EF4-FFF2-40B4-BE49-F238E27FC236}">
                <a16:creationId xmlns:a16="http://schemas.microsoft.com/office/drawing/2014/main" id="{FBB8EC69-ABFB-D21D-D2D5-22D7046DF316}"/>
              </a:ext>
            </a:extLst>
          </p:cNvPr>
          <p:cNvCxnSpPr>
            <a:cxnSpLocks/>
          </p:cNvCxnSpPr>
          <p:nvPr/>
        </p:nvCxnSpPr>
        <p:spPr>
          <a:xfrm flipV="1">
            <a:off x="9285716" y="1774428"/>
            <a:ext cx="1306084" cy="952834"/>
          </a:xfrm>
          <a:prstGeom prst="bentConnector3">
            <a:avLst>
              <a:gd name="adj1" fmla="val 117503"/>
            </a:avLst>
          </a:prstGeom>
          <a:ln w="28575">
            <a:solidFill>
              <a:srgbClr val="C990C0"/>
            </a:solidFill>
            <a:prstDash val="lgDash"/>
            <a:tailEnd type="stealth" w="lg" len="lg"/>
          </a:ln>
        </p:spPr>
        <p:style>
          <a:lnRef idx="1">
            <a:schemeClr val="accent1"/>
          </a:lnRef>
          <a:fillRef idx="0">
            <a:schemeClr val="accent1"/>
          </a:fillRef>
          <a:effectRef idx="0">
            <a:schemeClr val="accent1"/>
          </a:effectRef>
          <a:fontRef idx="minor">
            <a:schemeClr val="tx1"/>
          </a:fontRef>
        </p:style>
      </p:cxnSp>
      <p:pic>
        <p:nvPicPr>
          <p:cNvPr id="2363" name="Picture 2">
            <a:extLst>
              <a:ext uri="{FF2B5EF4-FFF2-40B4-BE49-F238E27FC236}">
                <a16:creationId xmlns:a16="http://schemas.microsoft.com/office/drawing/2014/main" id="{5722D158-100C-4CAC-675B-B5DB63234EFE}"/>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10586408" y="2454863"/>
            <a:ext cx="467892" cy="467892"/>
          </a:xfrm>
          <a:prstGeom prst="rect">
            <a:avLst/>
          </a:prstGeom>
          <a:noFill/>
          <a:extLst>
            <a:ext uri="{909E8E84-426E-40DD-AFC4-6F175D3DCCD1}">
              <a14:hiddenFill xmlns:a14="http://schemas.microsoft.com/office/drawing/2010/main">
                <a:solidFill>
                  <a:srgbClr val="FFFFFF"/>
                </a:solidFill>
              </a14:hiddenFill>
            </a:ext>
          </a:extLst>
        </p:spPr>
      </p:pic>
      <p:cxnSp>
        <p:nvCxnSpPr>
          <p:cNvPr id="2364" name="Google Shape;419;p16">
            <a:extLst>
              <a:ext uri="{FF2B5EF4-FFF2-40B4-BE49-F238E27FC236}">
                <a16:creationId xmlns:a16="http://schemas.microsoft.com/office/drawing/2014/main" id="{B83D81A2-298C-3E78-B92E-57411C7017E4}"/>
              </a:ext>
            </a:extLst>
          </p:cNvPr>
          <p:cNvCxnSpPr/>
          <p:nvPr/>
        </p:nvCxnSpPr>
        <p:spPr>
          <a:xfrm rot="-5400000">
            <a:off x="4017331" y="2266036"/>
            <a:ext cx="523200" cy="600"/>
          </a:xfrm>
          <a:prstGeom prst="bentConnector3">
            <a:avLst>
              <a:gd name="adj1" fmla="val 50004"/>
            </a:avLst>
          </a:prstGeom>
          <a:noFill/>
          <a:ln w="28575" cap="flat" cmpd="sng">
            <a:solidFill>
              <a:srgbClr val="F79767"/>
            </a:solidFill>
            <a:prstDash val="lgDash"/>
            <a:miter lim="800000"/>
            <a:headEnd type="none" w="sm" len="sm"/>
            <a:tailEnd type="stealth" w="lg" len="lg"/>
          </a:ln>
        </p:spPr>
      </p:cxnSp>
      <p:sp>
        <p:nvSpPr>
          <p:cNvPr id="2365" name="Google Shape;421;p16">
            <a:extLst>
              <a:ext uri="{FF2B5EF4-FFF2-40B4-BE49-F238E27FC236}">
                <a16:creationId xmlns:a16="http://schemas.microsoft.com/office/drawing/2014/main" id="{DF44491D-FC58-9207-7F46-AAD46A097A01}"/>
              </a:ext>
            </a:extLst>
          </p:cNvPr>
          <p:cNvSpPr/>
          <p:nvPr/>
        </p:nvSpPr>
        <p:spPr>
          <a:xfrm>
            <a:off x="7810174" y="1832736"/>
            <a:ext cx="265228" cy="265228"/>
          </a:xfrm>
          <a:prstGeom prst="ellipse">
            <a:avLst/>
          </a:prstGeom>
          <a:solidFill>
            <a:schemeClr val="lt1"/>
          </a:solidFill>
          <a:ln w="12700" cap="flat" cmpd="sng">
            <a:solidFill>
              <a:srgbClr val="7F7F7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a:solidFill>
                  <a:schemeClr val="dk1"/>
                </a:solidFill>
                <a:latin typeface="Calibri"/>
                <a:cs typeface="Calibri"/>
                <a:sym typeface="Calibri"/>
              </a:rPr>
              <a:t>K</a:t>
            </a:r>
            <a:endParaRPr/>
          </a:p>
        </p:txBody>
      </p:sp>
      <p:cxnSp>
        <p:nvCxnSpPr>
          <p:cNvPr id="2366" name="Google Shape;422;p16">
            <a:extLst>
              <a:ext uri="{FF2B5EF4-FFF2-40B4-BE49-F238E27FC236}">
                <a16:creationId xmlns:a16="http://schemas.microsoft.com/office/drawing/2014/main" id="{2C18CB39-CE6F-9297-ECE7-817703F380D8}"/>
              </a:ext>
            </a:extLst>
          </p:cNvPr>
          <p:cNvCxnSpPr/>
          <p:nvPr/>
        </p:nvCxnSpPr>
        <p:spPr>
          <a:xfrm flipH="1">
            <a:off x="4471794" y="1774428"/>
            <a:ext cx="4356900" cy="7800"/>
          </a:xfrm>
          <a:prstGeom prst="bentConnector3">
            <a:avLst>
              <a:gd name="adj1" fmla="val 50000"/>
            </a:avLst>
          </a:prstGeom>
          <a:noFill/>
          <a:ln w="28575" cap="flat" cmpd="sng">
            <a:solidFill>
              <a:srgbClr val="F26667"/>
            </a:solidFill>
            <a:prstDash val="lgDash"/>
            <a:miter lim="800000"/>
            <a:headEnd type="none" w="sm" len="sm"/>
            <a:tailEnd type="stealth" w="lg" len="lg"/>
          </a:ln>
        </p:spPr>
      </p:cxnSp>
      <p:grpSp>
        <p:nvGrpSpPr>
          <p:cNvPr id="2367" name="Google Shape;424;p16">
            <a:extLst>
              <a:ext uri="{FF2B5EF4-FFF2-40B4-BE49-F238E27FC236}">
                <a16:creationId xmlns:a16="http://schemas.microsoft.com/office/drawing/2014/main" id="{9B0FC7D0-6FE9-82B9-70BA-EBDB011C200E}"/>
              </a:ext>
            </a:extLst>
          </p:cNvPr>
          <p:cNvGrpSpPr/>
          <p:nvPr/>
        </p:nvGrpSpPr>
        <p:grpSpPr>
          <a:xfrm>
            <a:off x="8148175" y="1582447"/>
            <a:ext cx="378635" cy="474953"/>
            <a:chOff x="4569621" y="2674402"/>
            <a:chExt cx="559254" cy="745069"/>
          </a:xfrm>
        </p:grpSpPr>
        <p:sp>
          <p:nvSpPr>
            <p:cNvPr id="2368" name="Google Shape;425;p16">
              <a:extLst>
                <a:ext uri="{FF2B5EF4-FFF2-40B4-BE49-F238E27FC236}">
                  <a16:creationId xmlns:a16="http://schemas.microsoft.com/office/drawing/2014/main" id="{31023496-7D73-6058-3889-9E627F124241}"/>
                </a:ext>
              </a:extLst>
            </p:cNvPr>
            <p:cNvSpPr/>
            <p:nvPr/>
          </p:nvSpPr>
          <p:spPr>
            <a:xfrm>
              <a:off x="4569621" y="2674402"/>
              <a:ext cx="559254" cy="745069"/>
            </a:xfrm>
            <a:prstGeom prst="foldedCorner">
              <a:avLst>
                <a:gd name="adj" fmla="val 16667"/>
              </a:avLst>
            </a:prstGeom>
            <a:solidFill>
              <a:schemeClr val="lt1"/>
            </a:solidFill>
            <a:ln w="9525" cap="flat" cmpd="sng">
              <a:solidFill>
                <a:srgbClr val="7F7F7F"/>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1">
                <a:solidFill>
                  <a:schemeClr val="dk1"/>
                </a:solidFill>
                <a:latin typeface="Calibri"/>
                <a:ea typeface="Calibri"/>
                <a:cs typeface="Calibri"/>
                <a:sym typeface="Calibri"/>
              </a:endParaRPr>
            </a:p>
          </p:txBody>
        </p:sp>
        <p:cxnSp>
          <p:nvCxnSpPr>
            <p:cNvPr id="2369" name="Google Shape;426;p16">
              <a:extLst>
                <a:ext uri="{FF2B5EF4-FFF2-40B4-BE49-F238E27FC236}">
                  <a16:creationId xmlns:a16="http://schemas.microsoft.com/office/drawing/2014/main" id="{5AF53899-01B1-69D2-3ADF-A6480C36E804}"/>
                </a:ext>
              </a:extLst>
            </p:cNvPr>
            <p:cNvCxnSpPr/>
            <p:nvPr/>
          </p:nvCxnSpPr>
          <p:spPr>
            <a:xfrm>
              <a:off x="4623596" y="273049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0" name="Google Shape;427;p16">
              <a:extLst>
                <a:ext uri="{FF2B5EF4-FFF2-40B4-BE49-F238E27FC236}">
                  <a16:creationId xmlns:a16="http://schemas.microsoft.com/office/drawing/2014/main" id="{47D1D144-D1F5-CF4E-F6A8-7D96368981FE}"/>
                </a:ext>
              </a:extLst>
            </p:cNvPr>
            <p:cNvCxnSpPr/>
            <p:nvPr/>
          </p:nvCxnSpPr>
          <p:spPr>
            <a:xfrm>
              <a:off x="4646844" y="276803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1" name="Google Shape;428;p16">
              <a:extLst>
                <a:ext uri="{FF2B5EF4-FFF2-40B4-BE49-F238E27FC236}">
                  <a16:creationId xmlns:a16="http://schemas.microsoft.com/office/drawing/2014/main" id="{3E268944-2438-167A-012F-657A14C6C48D}"/>
                </a:ext>
              </a:extLst>
            </p:cNvPr>
            <p:cNvCxnSpPr/>
            <p:nvPr/>
          </p:nvCxnSpPr>
          <p:spPr>
            <a:xfrm>
              <a:off x="4646844" y="280557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2" name="Google Shape;429;p16">
              <a:extLst>
                <a:ext uri="{FF2B5EF4-FFF2-40B4-BE49-F238E27FC236}">
                  <a16:creationId xmlns:a16="http://schemas.microsoft.com/office/drawing/2014/main" id="{20CE200C-8E1C-3DF1-2F77-31D443849215}"/>
                </a:ext>
              </a:extLst>
            </p:cNvPr>
            <p:cNvCxnSpPr/>
            <p:nvPr/>
          </p:nvCxnSpPr>
          <p:spPr>
            <a:xfrm>
              <a:off x="4622240" y="284311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3" name="Google Shape;430;p16">
              <a:extLst>
                <a:ext uri="{FF2B5EF4-FFF2-40B4-BE49-F238E27FC236}">
                  <a16:creationId xmlns:a16="http://schemas.microsoft.com/office/drawing/2014/main" id="{25578C98-232C-28DC-7EAC-7B1CF5CAC80B}"/>
                </a:ext>
              </a:extLst>
            </p:cNvPr>
            <p:cNvCxnSpPr/>
            <p:nvPr/>
          </p:nvCxnSpPr>
          <p:spPr>
            <a:xfrm>
              <a:off x="4646844" y="288065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4" name="Google Shape;431;p16">
              <a:extLst>
                <a:ext uri="{FF2B5EF4-FFF2-40B4-BE49-F238E27FC236}">
                  <a16:creationId xmlns:a16="http://schemas.microsoft.com/office/drawing/2014/main" id="{A2DA4BCE-3402-D9DA-D659-6D2BC98EF74A}"/>
                </a:ext>
              </a:extLst>
            </p:cNvPr>
            <p:cNvCxnSpPr/>
            <p:nvPr/>
          </p:nvCxnSpPr>
          <p:spPr>
            <a:xfrm>
              <a:off x="4680746" y="291819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5" name="Google Shape;432;p16">
              <a:extLst>
                <a:ext uri="{FF2B5EF4-FFF2-40B4-BE49-F238E27FC236}">
                  <a16:creationId xmlns:a16="http://schemas.microsoft.com/office/drawing/2014/main" id="{B95B963D-FD10-5BF3-4FB4-F963D6B4DCE6}"/>
                </a:ext>
              </a:extLst>
            </p:cNvPr>
            <p:cNvCxnSpPr/>
            <p:nvPr/>
          </p:nvCxnSpPr>
          <p:spPr>
            <a:xfrm>
              <a:off x="4723442" y="295573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6" name="Google Shape;433;p16">
              <a:extLst>
                <a:ext uri="{FF2B5EF4-FFF2-40B4-BE49-F238E27FC236}">
                  <a16:creationId xmlns:a16="http://schemas.microsoft.com/office/drawing/2014/main" id="{D251E827-F136-8F33-D89C-D99EDEFCF4D1}"/>
                </a:ext>
              </a:extLst>
            </p:cNvPr>
            <p:cNvCxnSpPr/>
            <p:nvPr/>
          </p:nvCxnSpPr>
          <p:spPr>
            <a:xfrm>
              <a:off x="4698838" y="299327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7" name="Google Shape;434;p16">
              <a:extLst>
                <a:ext uri="{FF2B5EF4-FFF2-40B4-BE49-F238E27FC236}">
                  <a16:creationId xmlns:a16="http://schemas.microsoft.com/office/drawing/2014/main" id="{95DF484B-5F44-86D8-5BA2-02771A6862A2}"/>
                </a:ext>
              </a:extLst>
            </p:cNvPr>
            <p:cNvCxnSpPr/>
            <p:nvPr/>
          </p:nvCxnSpPr>
          <p:spPr>
            <a:xfrm>
              <a:off x="4623596" y="303081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8" name="Google Shape;435;p16">
              <a:extLst>
                <a:ext uri="{FF2B5EF4-FFF2-40B4-BE49-F238E27FC236}">
                  <a16:creationId xmlns:a16="http://schemas.microsoft.com/office/drawing/2014/main" id="{EBB3CB12-61C0-F735-CDD1-CBE4D18955EC}"/>
                </a:ext>
              </a:extLst>
            </p:cNvPr>
            <p:cNvCxnSpPr/>
            <p:nvPr/>
          </p:nvCxnSpPr>
          <p:spPr>
            <a:xfrm>
              <a:off x="4625415" y="306835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9" name="Google Shape;436;p16">
              <a:extLst>
                <a:ext uri="{FF2B5EF4-FFF2-40B4-BE49-F238E27FC236}">
                  <a16:creationId xmlns:a16="http://schemas.microsoft.com/office/drawing/2014/main" id="{B9EA1529-AF4C-405B-F3B0-0ABDF143B005}"/>
                </a:ext>
              </a:extLst>
            </p:cNvPr>
            <p:cNvCxnSpPr/>
            <p:nvPr/>
          </p:nvCxnSpPr>
          <p:spPr>
            <a:xfrm>
              <a:off x="4648663" y="310589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80" name="Google Shape;437;p16">
              <a:extLst>
                <a:ext uri="{FF2B5EF4-FFF2-40B4-BE49-F238E27FC236}">
                  <a16:creationId xmlns:a16="http://schemas.microsoft.com/office/drawing/2014/main" id="{51F5B9E6-D169-0494-C634-E0B34273E43E}"/>
                </a:ext>
              </a:extLst>
            </p:cNvPr>
            <p:cNvCxnSpPr/>
            <p:nvPr/>
          </p:nvCxnSpPr>
          <p:spPr>
            <a:xfrm>
              <a:off x="4648663" y="314343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81" name="Google Shape;438;p16">
              <a:extLst>
                <a:ext uri="{FF2B5EF4-FFF2-40B4-BE49-F238E27FC236}">
                  <a16:creationId xmlns:a16="http://schemas.microsoft.com/office/drawing/2014/main" id="{F88813CC-E164-B471-54CB-EE62D89F22EE}"/>
                </a:ext>
              </a:extLst>
            </p:cNvPr>
            <p:cNvCxnSpPr/>
            <p:nvPr/>
          </p:nvCxnSpPr>
          <p:spPr>
            <a:xfrm>
              <a:off x="4624059" y="318097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82" name="Google Shape;439;p16">
              <a:extLst>
                <a:ext uri="{FF2B5EF4-FFF2-40B4-BE49-F238E27FC236}">
                  <a16:creationId xmlns:a16="http://schemas.microsoft.com/office/drawing/2014/main" id="{3393DF51-E41D-2201-85E3-2D8B3D6D5EBD}"/>
                </a:ext>
              </a:extLst>
            </p:cNvPr>
            <p:cNvCxnSpPr/>
            <p:nvPr/>
          </p:nvCxnSpPr>
          <p:spPr>
            <a:xfrm>
              <a:off x="4648663" y="321851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83" name="Google Shape;440;p16">
              <a:extLst>
                <a:ext uri="{FF2B5EF4-FFF2-40B4-BE49-F238E27FC236}">
                  <a16:creationId xmlns:a16="http://schemas.microsoft.com/office/drawing/2014/main" id="{A7F54CFE-FB75-6BA4-D0AF-861100F2244E}"/>
                </a:ext>
              </a:extLst>
            </p:cNvPr>
            <p:cNvCxnSpPr/>
            <p:nvPr/>
          </p:nvCxnSpPr>
          <p:spPr>
            <a:xfrm>
              <a:off x="4682565" y="325605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84" name="Google Shape;441;p16">
              <a:extLst>
                <a:ext uri="{FF2B5EF4-FFF2-40B4-BE49-F238E27FC236}">
                  <a16:creationId xmlns:a16="http://schemas.microsoft.com/office/drawing/2014/main" id="{F8866E66-32C8-8421-2DBC-3D4E491D2EAE}"/>
                </a:ext>
              </a:extLst>
            </p:cNvPr>
            <p:cNvCxnSpPr/>
            <p:nvPr/>
          </p:nvCxnSpPr>
          <p:spPr>
            <a:xfrm>
              <a:off x="4725261" y="329359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85" name="Google Shape;442;p16">
              <a:extLst>
                <a:ext uri="{FF2B5EF4-FFF2-40B4-BE49-F238E27FC236}">
                  <a16:creationId xmlns:a16="http://schemas.microsoft.com/office/drawing/2014/main" id="{599A4789-AC9E-7E0D-6B1F-C6E1082DDA98}"/>
                </a:ext>
              </a:extLst>
            </p:cNvPr>
            <p:cNvCxnSpPr/>
            <p:nvPr/>
          </p:nvCxnSpPr>
          <p:spPr>
            <a:xfrm>
              <a:off x="4700657" y="333113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86" name="Google Shape;443;p16">
              <a:extLst>
                <a:ext uri="{FF2B5EF4-FFF2-40B4-BE49-F238E27FC236}">
                  <a16:creationId xmlns:a16="http://schemas.microsoft.com/office/drawing/2014/main" id="{7AFA2F60-C23D-A4DA-D68E-91EBCCD32457}"/>
                </a:ext>
              </a:extLst>
            </p:cNvPr>
            <p:cNvCxnSpPr/>
            <p:nvPr/>
          </p:nvCxnSpPr>
          <p:spPr>
            <a:xfrm>
              <a:off x="4625415" y="3368672"/>
              <a:ext cx="202404" cy="0"/>
            </a:xfrm>
            <a:prstGeom prst="straightConnector1">
              <a:avLst/>
            </a:prstGeom>
            <a:noFill/>
            <a:ln w="9525" cap="flat" cmpd="sng">
              <a:solidFill>
                <a:srgbClr val="7F7F7F"/>
              </a:solidFill>
              <a:prstDash val="dashDot"/>
              <a:miter lim="800000"/>
              <a:headEnd type="none" w="sm" len="sm"/>
              <a:tailEnd type="none" w="sm" len="sm"/>
            </a:ln>
          </p:spPr>
        </p:cxnSp>
      </p:grpSp>
      <p:sp>
        <p:nvSpPr>
          <p:cNvPr id="2387" name="Google Shape;468;p16">
            <a:extLst>
              <a:ext uri="{FF2B5EF4-FFF2-40B4-BE49-F238E27FC236}">
                <a16:creationId xmlns:a16="http://schemas.microsoft.com/office/drawing/2014/main" id="{FB600FA8-E88A-9647-5693-215B293D36E0}"/>
              </a:ext>
            </a:extLst>
          </p:cNvPr>
          <p:cNvSpPr txBox="1"/>
          <p:nvPr/>
        </p:nvSpPr>
        <p:spPr>
          <a:xfrm>
            <a:off x="7214323" y="1231612"/>
            <a:ext cx="957313"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200" b="0" i="0" u="none" strike="noStrike">
                <a:solidFill>
                  <a:srgbClr val="000000"/>
                </a:solidFill>
                <a:latin typeface="Century Gothic"/>
                <a:ea typeface="Century Gothic"/>
                <a:cs typeface="Century Gothic"/>
                <a:sym typeface="Century Gothic"/>
              </a:rPr>
              <a:t>DataCite</a:t>
            </a:r>
            <a:endParaRPr/>
          </a:p>
          <a:p>
            <a:pPr marL="0" marR="0" lvl="0" indent="0" algn="r" rtl="0">
              <a:spcBef>
                <a:spcPts val="0"/>
              </a:spcBef>
              <a:spcAft>
                <a:spcPts val="0"/>
              </a:spcAft>
              <a:buNone/>
            </a:pPr>
            <a:r>
              <a:rPr lang="en-US" sz="1200" b="0" i="0" u="none" strike="noStrike">
                <a:solidFill>
                  <a:srgbClr val="000000"/>
                </a:solidFill>
                <a:latin typeface="Century Gothic"/>
                <a:ea typeface="Century Gothic"/>
                <a:cs typeface="Century Gothic"/>
                <a:sym typeface="Century Gothic"/>
              </a:rPr>
              <a:t>metadata</a:t>
            </a:r>
            <a:endParaRPr sz="1200">
              <a:solidFill>
                <a:schemeClr val="dk1"/>
              </a:solidFill>
              <a:latin typeface="Calibri"/>
              <a:ea typeface="Calibri"/>
              <a:cs typeface="Calibri"/>
              <a:sym typeface="Calibri"/>
            </a:endParaRPr>
          </a:p>
        </p:txBody>
      </p:sp>
      <p:grpSp>
        <p:nvGrpSpPr>
          <p:cNvPr id="2388" name="Google Shape;469;p16">
            <a:extLst>
              <a:ext uri="{FF2B5EF4-FFF2-40B4-BE49-F238E27FC236}">
                <a16:creationId xmlns:a16="http://schemas.microsoft.com/office/drawing/2014/main" id="{9B6750CA-2016-C9CD-FDAD-E44E54F8F912}"/>
              </a:ext>
            </a:extLst>
          </p:cNvPr>
          <p:cNvGrpSpPr/>
          <p:nvPr/>
        </p:nvGrpSpPr>
        <p:grpSpPr>
          <a:xfrm>
            <a:off x="3640345" y="1293124"/>
            <a:ext cx="1282787" cy="711572"/>
            <a:chOff x="3609865" y="1293124"/>
            <a:chExt cx="1282787" cy="711572"/>
          </a:xfrm>
        </p:grpSpPr>
        <p:sp>
          <p:nvSpPr>
            <p:cNvPr id="2389" name="Google Shape;470;p16">
              <a:extLst>
                <a:ext uri="{FF2B5EF4-FFF2-40B4-BE49-F238E27FC236}">
                  <a16:creationId xmlns:a16="http://schemas.microsoft.com/office/drawing/2014/main" id="{DD3742FB-AE76-24A3-12D3-3E088CCDCFD3}"/>
                </a:ext>
              </a:extLst>
            </p:cNvPr>
            <p:cNvSpPr txBox="1"/>
            <p:nvPr/>
          </p:nvSpPr>
          <p:spPr>
            <a:xfrm>
              <a:off x="3609865" y="1293124"/>
              <a:ext cx="1282787"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Dataset Report</a:t>
              </a:r>
              <a:endParaRPr/>
            </a:p>
          </p:txBody>
        </p:sp>
        <p:grpSp>
          <p:nvGrpSpPr>
            <p:cNvPr id="2390" name="Google Shape;471;p16">
              <a:extLst>
                <a:ext uri="{FF2B5EF4-FFF2-40B4-BE49-F238E27FC236}">
                  <a16:creationId xmlns:a16="http://schemas.microsoft.com/office/drawing/2014/main" id="{2C1F2D35-D447-BFEF-BB5E-10A0F080AF5C}"/>
                </a:ext>
              </a:extLst>
            </p:cNvPr>
            <p:cNvGrpSpPr/>
            <p:nvPr/>
          </p:nvGrpSpPr>
          <p:grpSpPr>
            <a:xfrm>
              <a:off x="4055479" y="1559772"/>
              <a:ext cx="385821" cy="444924"/>
              <a:chOff x="6920759" y="3945948"/>
              <a:chExt cx="1222151" cy="1409369"/>
            </a:xfrm>
          </p:grpSpPr>
          <p:sp>
            <p:nvSpPr>
              <p:cNvPr id="2391" name="Google Shape;472;p16">
                <a:extLst>
                  <a:ext uri="{FF2B5EF4-FFF2-40B4-BE49-F238E27FC236}">
                    <a16:creationId xmlns:a16="http://schemas.microsoft.com/office/drawing/2014/main" id="{36E3CF93-A929-AD03-0216-D0E44A0208D3}"/>
                  </a:ext>
                </a:extLst>
              </p:cNvPr>
              <p:cNvSpPr/>
              <p:nvPr/>
            </p:nvSpPr>
            <p:spPr>
              <a:xfrm>
                <a:off x="6920759" y="3945948"/>
                <a:ext cx="1222151" cy="1409369"/>
              </a:xfrm>
              <a:prstGeom prst="foldedCorner">
                <a:avLst>
                  <a:gd name="adj" fmla="val 16667"/>
                </a:avLst>
              </a:prstGeom>
              <a:solidFill>
                <a:schemeClr val="lt1"/>
              </a:solidFill>
              <a:ln w="9525" cap="flat" cmpd="sng">
                <a:solidFill>
                  <a:srgbClr val="7F7F7F"/>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1">
                  <a:solidFill>
                    <a:schemeClr val="dk1"/>
                  </a:solidFill>
                  <a:latin typeface="Calibri"/>
                  <a:ea typeface="Calibri"/>
                  <a:cs typeface="Calibri"/>
                  <a:sym typeface="Calibri"/>
                </a:endParaRPr>
              </a:p>
            </p:txBody>
          </p:sp>
          <p:cxnSp>
            <p:nvCxnSpPr>
              <p:cNvPr id="2392" name="Google Shape;473;p16">
                <a:extLst>
                  <a:ext uri="{FF2B5EF4-FFF2-40B4-BE49-F238E27FC236}">
                    <a16:creationId xmlns:a16="http://schemas.microsoft.com/office/drawing/2014/main" id="{310D7A3F-3F2E-A847-0F86-91B8970EB8F7}"/>
                  </a:ext>
                </a:extLst>
              </p:cNvPr>
              <p:cNvCxnSpPr/>
              <p:nvPr/>
            </p:nvCxnSpPr>
            <p:spPr>
              <a:xfrm>
                <a:off x="6988926" y="40431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393" name="Google Shape;474;p16">
                <a:extLst>
                  <a:ext uri="{FF2B5EF4-FFF2-40B4-BE49-F238E27FC236}">
                    <a16:creationId xmlns:a16="http://schemas.microsoft.com/office/drawing/2014/main" id="{E7108DBD-3EF5-0C27-C37F-D26E33DD5EA2}"/>
                  </a:ext>
                </a:extLst>
              </p:cNvPr>
              <p:cNvCxnSpPr/>
              <p:nvPr/>
            </p:nvCxnSpPr>
            <p:spPr>
              <a:xfrm>
                <a:off x="6988926" y="41955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394" name="Google Shape;475;p16">
                <a:extLst>
                  <a:ext uri="{FF2B5EF4-FFF2-40B4-BE49-F238E27FC236}">
                    <a16:creationId xmlns:a16="http://schemas.microsoft.com/office/drawing/2014/main" id="{526FCC3A-1CD3-6576-2209-946A518F3370}"/>
                  </a:ext>
                </a:extLst>
              </p:cNvPr>
              <p:cNvCxnSpPr/>
              <p:nvPr/>
            </p:nvCxnSpPr>
            <p:spPr>
              <a:xfrm>
                <a:off x="6988926" y="43479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395" name="Google Shape;476;p16">
                <a:extLst>
                  <a:ext uri="{FF2B5EF4-FFF2-40B4-BE49-F238E27FC236}">
                    <a16:creationId xmlns:a16="http://schemas.microsoft.com/office/drawing/2014/main" id="{2F0B451C-CA93-F64C-0354-7611D04165C1}"/>
                  </a:ext>
                </a:extLst>
              </p:cNvPr>
              <p:cNvCxnSpPr/>
              <p:nvPr/>
            </p:nvCxnSpPr>
            <p:spPr>
              <a:xfrm>
                <a:off x="6988926" y="45003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396" name="Google Shape;477;p16">
                <a:extLst>
                  <a:ext uri="{FF2B5EF4-FFF2-40B4-BE49-F238E27FC236}">
                    <a16:creationId xmlns:a16="http://schemas.microsoft.com/office/drawing/2014/main" id="{222BA58E-36BC-A31A-3011-DEAF42AB481A}"/>
                  </a:ext>
                </a:extLst>
              </p:cNvPr>
              <p:cNvCxnSpPr/>
              <p:nvPr/>
            </p:nvCxnSpPr>
            <p:spPr>
              <a:xfrm>
                <a:off x="6988926" y="46527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397" name="Google Shape;478;p16">
                <a:extLst>
                  <a:ext uri="{FF2B5EF4-FFF2-40B4-BE49-F238E27FC236}">
                    <a16:creationId xmlns:a16="http://schemas.microsoft.com/office/drawing/2014/main" id="{B0E5EE76-07B8-AB7C-5AA9-A017786FBAA0}"/>
                  </a:ext>
                </a:extLst>
              </p:cNvPr>
              <p:cNvCxnSpPr/>
              <p:nvPr/>
            </p:nvCxnSpPr>
            <p:spPr>
              <a:xfrm>
                <a:off x="6988926" y="48813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398" name="Google Shape;479;p16">
                <a:extLst>
                  <a:ext uri="{FF2B5EF4-FFF2-40B4-BE49-F238E27FC236}">
                    <a16:creationId xmlns:a16="http://schemas.microsoft.com/office/drawing/2014/main" id="{A64C3681-19CD-AF1A-1F28-8CE95D57560F}"/>
                  </a:ext>
                </a:extLst>
              </p:cNvPr>
              <p:cNvCxnSpPr/>
              <p:nvPr/>
            </p:nvCxnSpPr>
            <p:spPr>
              <a:xfrm>
                <a:off x="6988926" y="50337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399" name="Google Shape;480;p16">
                <a:extLst>
                  <a:ext uri="{FF2B5EF4-FFF2-40B4-BE49-F238E27FC236}">
                    <a16:creationId xmlns:a16="http://schemas.microsoft.com/office/drawing/2014/main" id="{3D62AA18-246B-6B79-4866-A352DBEF18F5}"/>
                  </a:ext>
                </a:extLst>
              </p:cNvPr>
              <p:cNvCxnSpPr/>
              <p:nvPr/>
            </p:nvCxnSpPr>
            <p:spPr>
              <a:xfrm>
                <a:off x="6988926" y="41193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400" name="Google Shape;481;p16">
                <a:extLst>
                  <a:ext uri="{FF2B5EF4-FFF2-40B4-BE49-F238E27FC236}">
                    <a16:creationId xmlns:a16="http://schemas.microsoft.com/office/drawing/2014/main" id="{C5514B9C-55B9-411D-546B-8B0D35E73093}"/>
                  </a:ext>
                </a:extLst>
              </p:cNvPr>
              <p:cNvCxnSpPr/>
              <p:nvPr/>
            </p:nvCxnSpPr>
            <p:spPr>
              <a:xfrm>
                <a:off x="6988926" y="42717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401" name="Google Shape;482;p16">
                <a:extLst>
                  <a:ext uri="{FF2B5EF4-FFF2-40B4-BE49-F238E27FC236}">
                    <a16:creationId xmlns:a16="http://schemas.microsoft.com/office/drawing/2014/main" id="{843EFD85-A601-9ED0-E55B-B12C86D57E4F}"/>
                  </a:ext>
                </a:extLst>
              </p:cNvPr>
              <p:cNvCxnSpPr/>
              <p:nvPr/>
            </p:nvCxnSpPr>
            <p:spPr>
              <a:xfrm>
                <a:off x="6988926" y="44241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402" name="Google Shape;483;p16">
                <a:extLst>
                  <a:ext uri="{FF2B5EF4-FFF2-40B4-BE49-F238E27FC236}">
                    <a16:creationId xmlns:a16="http://schemas.microsoft.com/office/drawing/2014/main" id="{44F7C951-3DD1-846E-8313-233498375625}"/>
                  </a:ext>
                </a:extLst>
              </p:cNvPr>
              <p:cNvCxnSpPr/>
              <p:nvPr/>
            </p:nvCxnSpPr>
            <p:spPr>
              <a:xfrm>
                <a:off x="6988926" y="45765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403" name="Google Shape;484;p16">
                <a:extLst>
                  <a:ext uri="{FF2B5EF4-FFF2-40B4-BE49-F238E27FC236}">
                    <a16:creationId xmlns:a16="http://schemas.microsoft.com/office/drawing/2014/main" id="{6CA2FCD9-1AB3-72DB-8AE5-955D2C9CDE03}"/>
                  </a:ext>
                </a:extLst>
              </p:cNvPr>
              <p:cNvCxnSpPr/>
              <p:nvPr/>
            </p:nvCxnSpPr>
            <p:spPr>
              <a:xfrm>
                <a:off x="6988926" y="47289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404" name="Google Shape;485;p16">
                <a:extLst>
                  <a:ext uri="{FF2B5EF4-FFF2-40B4-BE49-F238E27FC236}">
                    <a16:creationId xmlns:a16="http://schemas.microsoft.com/office/drawing/2014/main" id="{9B6573FA-AEC3-1ACD-1423-48F4964DD681}"/>
                  </a:ext>
                </a:extLst>
              </p:cNvPr>
              <p:cNvCxnSpPr/>
              <p:nvPr/>
            </p:nvCxnSpPr>
            <p:spPr>
              <a:xfrm>
                <a:off x="6988926" y="48051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405" name="Google Shape;486;p16">
                <a:extLst>
                  <a:ext uri="{FF2B5EF4-FFF2-40B4-BE49-F238E27FC236}">
                    <a16:creationId xmlns:a16="http://schemas.microsoft.com/office/drawing/2014/main" id="{01A76C68-7B0E-7D92-AA8E-BC9D64D2B978}"/>
                  </a:ext>
                </a:extLst>
              </p:cNvPr>
              <p:cNvCxnSpPr/>
              <p:nvPr/>
            </p:nvCxnSpPr>
            <p:spPr>
              <a:xfrm>
                <a:off x="6988926" y="49575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406" name="Google Shape;487;p16">
                <a:extLst>
                  <a:ext uri="{FF2B5EF4-FFF2-40B4-BE49-F238E27FC236}">
                    <a16:creationId xmlns:a16="http://schemas.microsoft.com/office/drawing/2014/main" id="{C01DA2C7-500D-01B7-3472-6D67A8C0F0C4}"/>
                  </a:ext>
                </a:extLst>
              </p:cNvPr>
              <p:cNvCxnSpPr/>
              <p:nvPr/>
            </p:nvCxnSpPr>
            <p:spPr>
              <a:xfrm>
                <a:off x="6988926" y="5109990"/>
                <a:ext cx="1089361" cy="0"/>
              </a:xfrm>
              <a:prstGeom prst="straightConnector1">
                <a:avLst/>
              </a:prstGeom>
              <a:noFill/>
              <a:ln w="9525" cap="flat" cmpd="sng">
                <a:solidFill>
                  <a:schemeClr val="accent1"/>
                </a:solidFill>
                <a:prstDash val="lgDash"/>
                <a:miter lim="800000"/>
                <a:headEnd type="none" w="sm" len="sm"/>
                <a:tailEnd type="none" w="sm" len="sm"/>
              </a:ln>
            </p:spPr>
          </p:cxnSp>
        </p:grpSp>
      </p:grpSp>
      <p:sp>
        <p:nvSpPr>
          <p:cNvPr id="2407" name="Oval 2406">
            <a:extLst>
              <a:ext uri="{FF2B5EF4-FFF2-40B4-BE49-F238E27FC236}">
                <a16:creationId xmlns:a16="http://schemas.microsoft.com/office/drawing/2014/main" id="{E3EA0F4E-A76A-F0A7-1EDF-4C355ABF70D8}"/>
              </a:ext>
            </a:extLst>
          </p:cNvPr>
          <p:cNvSpPr/>
          <p:nvPr/>
        </p:nvSpPr>
        <p:spPr>
          <a:xfrm>
            <a:off x="1209160" y="4560164"/>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a:t>
            </a:r>
          </a:p>
        </p:txBody>
      </p:sp>
      <p:sp>
        <p:nvSpPr>
          <p:cNvPr id="2408" name="Oval 2407">
            <a:extLst>
              <a:ext uri="{FF2B5EF4-FFF2-40B4-BE49-F238E27FC236}">
                <a16:creationId xmlns:a16="http://schemas.microsoft.com/office/drawing/2014/main" id="{7073FA13-4A75-C555-AFF4-84CDCBDC3AFF}"/>
              </a:ext>
            </a:extLst>
          </p:cNvPr>
          <p:cNvSpPr/>
          <p:nvPr/>
        </p:nvSpPr>
        <p:spPr>
          <a:xfrm>
            <a:off x="1209160" y="3858616"/>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B</a:t>
            </a:r>
          </a:p>
        </p:txBody>
      </p:sp>
      <p:sp>
        <p:nvSpPr>
          <p:cNvPr id="2409" name="Oval 2408">
            <a:extLst>
              <a:ext uri="{FF2B5EF4-FFF2-40B4-BE49-F238E27FC236}">
                <a16:creationId xmlns:a16="http://schemas.microsoft.com/office/drawing/2014/main" id="{98695BFD-91B5-7C29-77AB-8327CBD8AA2A}"/>
              </a:ext>
            </a:extLst>
          </p:cNvPr>
          <p:cNvSpPr/>
          <p:nvPr/>
        </p:nvSpPr>
        <p:spPr>
          <a:xfrm>
            <a:off x="9753423" y="2399617"/>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a:t>
            </a:r>
          </a:p>
        </p:txBody>
      </p:sp>
      <p:sp>
        <p:nvSpPr>
          <p:cNvPr id="2410" name="Oval 2409">
            <a:extLst>
              <a:ext uri="{FF2B5EF4-FFF2-40B4-BE49-F238E27FC236}">
                <a16:creationId xmlns:a16="http://schemas.microsoft.com/office/drawing/2014/main" id="{1134BACA-8DA2-2D2B-B297-C3E8727CC567}"/>
              </a:ext>
            </a:extLst>
          </p:cNvPr>
          <p:cNvSpPr/>
          <p:nvPr/>
        </p:nvSpPr>
        <p:spPr>
          <a:xfrm>
            <a:off x="10881183" y="1905841"/>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J</a:t>
            </a:r>
          </a:p>
        </p:txBody>
      </p:sp>
      <p:grpSp>
        <p:nvGrpSpPr>
          <p:cNvPr id="2411" name="Group 2410">
            <a:extLst>
              <a:ext uri="{FF2B5EF4-FFF2-40B4-BE49-F238E27FC236}">
                <a16:creationId xmlns:a16="http://schemas.microsoft.com/office/drawing/2014/main" id="{1E34F1A2-C8EF-7F03-4F33-A82F78B5B2C7}"/>
              </a:ext>
            </a:extLst>
          </p:cNvPr>
          <p:cNvGrpSpPr/>
          <p:nvPr/>
        </p:nvGrpSpPr>
        <p:grpSpPr>
          <a:xfrm>
            <a:off x="5475921" y="4453700"/>
            <a:ext cx="1233094" cy="745639"/>
            <a:chOff x="6913011" y="4415600"/>
            <a:chExt cx="1233094" cy="745639"/>
          </a:xfrm>
        </p:grpSpPr>
        <p:sp>
          <p:nvSpPr>
            <p:cNvPr id="2412" name="TextBox 2411">
              <a:extLst>
                <a:ext uri="{FF2B5EF4-FFF2-40B4-BE49-F238E27FC236}">
                  <a16:creationId xmlns:a16="http://schemas.microsoft.com/office/drawing/2014/main" id="{794CDA32-5A80-679D-42B3-A5BF8A70035A}"/>
                </a:ext>
              </a:extLst>
            </p:cNvPr>
            <p:cNvSpPr txBox="1"/>
            <p:nvPr/>
          </p:nvSpPr>
          <p:spPr>
            <a:xfrm>
              <a:off x="6913011" y="4853462"/>
              <a:ext cx="1233094" cy="307777"/>
            </a:xfrm>
            <a:prstGeom prst="rect">
              <a:avLst/>
            </a:prstGeom>
            <a:noFill/>
            <a:ln>
              <a:noFill/>
            </a:ln>
          </p:spPr>
          <p:txBody>
            <a:bodyPr wrap="none" rtlCol="0">
              <a:spAutoFit/>
            </a:bodyPr>
            <a:lstStyle/>
            <a:p>
              <a:r>
                <a:rPr lang="en-US" sz="1400" dirty="0"/>
                <a:t>Author Report</a:t>
              </a:r>
            </a:p>
          </p:txBody>
        </p:sp>
        <p:grpSp>
          <p:nvGrpSpPr>
            <p:cNvPr id="2413" name="Group 2412">
              <a:extLst>
                <a:ext uri="{FF2B5EF4-FFF2-40B4-BE49-F238E27FC236}">
                  <a16:creationId xmlns:a16="http://schemas.microsoft.com/office/drawing/2014/main" id="{51DDD980-8712-75F0-F1FE-2EE5C1AB3F6B}"/>
                </a:ext>
              </a:extLst>
            </p:cNvPr>
            <p:cNvGrpSpPr/>
            <p:nvPr/>
          </p:nvGrpSpPr>
          <p:grpSpPr>
            <a:xfrm>
              <a:off x="7339440" y="4415600"/>
              <a:ext cx="385821" cy="444924"/>
              <a:chOff x="6920759" y="3945948"/>
              <a:chExt cx="1222151" cy="1409369"/>
            </a:xfrm>
          </p:grpSpPr>
          <p:sp>
            <p:nvSpPr>
              <p:cNvPr id="2414" name="Folded Corner 2413">
                <a:extLst>
                  <a:ext uri="{FF2B5EF4-FFF2-40B4-BE49-F238E27FC236}">
                    <a16:creationId xmlns:a16="http://schemas.microsoft.com/office/drawing/2014/main" id="{3AB5C1CE-936F-4234-E277-CA343CE7CB48}"/>
                  </a:ext>
                </a:extLst>
              </p:cNvPr>
              <p:cNvSpPr/>
              <p:nvPr/>
            </p:nvSpPr>
            <p:spPr>
              <a:xfrm>
                <a:off x="6920759" y="3945948"/>
                <a:ext cx="1222151" cy="1409369"/>
              </a:xfrm>
              <a:prstGeom prst="foldedCorner">
                <a:avLst/>
              </a:prstGeom>
              <a:solidFill>
                <a:schemeClr val="bg1"/>
              </a:solidFill>
              <a:ln w="3175" cmpd="sng">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1" dirty="0">
                  <a:solidFill>
                    <a:schemeClr val="tx1"/>
                  </a:solidFill>
                  <a:latin typeface="+mj-lt"/>
                </a:endParaRPr>
              </a:p>
            </p:txBody>
          </p:sp>
          <p:cxnSp>
            <p:nvCxnSpPr>
              <p:cNvPr id="2415" name="Straight Connector 2414">
                <a:extLst>
                  <a:ext uri="{FF2B5EF4-FFF2-40B4-BE49-F238E27FC236}">
                    <a16:creationId xmlns:a16="http://schemas.microsoft.com/office/drawing/2014/main" id="{E0A9C494-8CE9-87C0-C471-816B1FF527EC}"/>
                  </a:ext>
                </a:extLst>
              </p:cNvPr>
              <p:cNvCxnSpPr>
                <a:cxnSpLocks/>
              </p:cNvCxnSpPr>
              <p:nvPr/>
            </p:nvCxnSpPr>
            <p:spPr>
              <a:xfrm>
                <a:off x="6988926" y="40431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16" name="Straight Connector 2415">
                <a:extLst>
                  <a:ext uri="{FF2B5EF4-FFF2-40B4-BE49-F238E27FC236}">
                    <a16:creationId xmlns:a16="http://schemas.microsoft.com/office/drawing/2014/main" id="{4E55C017-4E1E-3D71-4A6F-A248FB472C4B}"/>
                  </a:ext>
                </a:extLst>
              </p:cNvPr>
              <p:cNvCxnSpPr>
                <a:cxnSpLocks/>
              </p:cNvCxnSpPr>
              <p:nvPr/>
            </p:nvCxnSpPr>
            <p:spPr>
              <a:xfrm>
                <a:off x="6988926" y="41955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17" name="Straight Connector 2416">
                <a:extLst>
                  <a:ext uri="{FF2B5EF4-FFF2-40B4-BE49-F238E27FC236}">
                    <a16:creationId xmlns:a16="http://schemas.microsoft.com/office/drawing/2014/main" id="{A1C27343-2E17-4FE1-E1B3-183B9402C98E}"/>
                  </a:ext>
                </a:extLst>
              </p:cNvPr>
              <p:cNvCxnSpPr>
                <a:cxnSpLocks/>
              </p:cNvCxnSpPr>
              <p:nvPr/>
            </p:nvCxnSpPr>
            <p:spPr>
              <a:xfrm>
                <a:off x="6988926" y="43479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18" name="Straight Connector 2417">
                <a:extLst>
                  <a:ext uri="{FF2B5EF4-FFF2-40B4-BE49-F238E27FC236}">
                    <a16:creationId xmlns:a16="http://schemas.microsoft.com/office/drawing/2014/main" id="{4A6E9AA8-E2AF-4521-5D92-1DDA4EEF1C92}"/>
                  </a:ext>
                </a:extLst>
              </p:cNvPr>
              <p:cNvCxnSpPr>
                <a:cxnSpLocks/>
              </p:cNvCxnSpPr>
              <p:nvPr/>
            </p:nvCxnSpPr>
            <p:spPr>
              <a:xfrm>
                <a:off x="6988926" y="45003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19" name="Straight Connector 2418">
                <a:extLst>
                  <a:ext uri="{FF2B5EF4-FFF2-40B4-BE49-F238E27FC236}">
                    <a16:creationId xmlns:a16="http://schemas.microsoft.com/office/drawing/2014/main" id="{571D0B09-FE55-22FF-86C4-BC4D6160D307}"/>
                  </a:ext>
                </a:extLst>
              </p:cNvPr>
              <p:cNvCxnSpPr>
                <a:cxnSpLocks/>
              </p:cNvCxnSpPr>
              <p:nvPr/>
            </p:nvCxnSpPr>
            <p:spPr>
              <a:xfrm>
                <a:off x="6988926" y="46527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0" name="Straight Connector 2419">
                <a:extLst>
                  <a:ext uri="{FF2B5EF4-FFF2-40B4-BE49-F238E27FC236}">
                    <a16:creationId xmlns:a16="http://schemas.microsoft.com/office/drawing/2014/main" id="{C51BF112-DB0B-68C8-1FA8-573C60E28559}"/>
                  </a:ext>
                </a:extLst>
              </p:cNvPr>
              <p:cNvCxnSpPr>
                <a:cxnSpLocks/>
              </p:cNvCxnSpPr>
              <p:nvPr/>
            </p:nvCxnSpPr>
            <p:spPr>
              <a:xfrm>
                <a:off x="6988926" y="48813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1" name="Straight Connector 2420">
                <a:extLst>
                  <a:ext uri="{FF2B5EF4-FFF2-40B4-BE49-F238E27FC236}">
                    <a16:creationId xmlns:a16="http://schemas.microsoft.com/office/drawing/2014/main" id="{32A5E4E2-6450-8FDA-50B0-ABFD4A1C57A8}"/>
                  </a:ext>
                </a:extLst>
              </p:cNvPr>
              <p:cNvCxnSpPr>
                <a:cxnSpLocks/>
              </p:cNvCxnSpPr>
              <p:nvPr/>
            </p:nvCxnSpPr>
            <p:spPr>
              <a:xfrm>
                <a:off x="6988926" y="50337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2" name="Straight Connector 2421">
                <a:extLst>
                  <a:ext uri="{FF2B5EF4-FFF2-40B4-BE49-F238E27FC236}">
                    <a16:creationId xmlns:a16="http://schemas.microsoft.com/office/drawing/2014/main" id="{B8BE0EF0-26AD-AF66-EDB5-E5BADD2A79FD}"/>
                  </a:ext>
                </a:extLst>
              </p:cNvPr>
              <p:cNvCxnSpPr>
                <a:cxnSpLocks/>
              </p:cNvCxnSpPr>
              <p:nvPr/>
            </p:nvCxnSpPr>
            <p:spPr>
              <a:xfrm>
                <a:off x="6988926" y="41193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3" name="Straight Connector 2422">
                <a:extLst>
                  <a:ext uri="{FF2B5EF4-FFF2-40B4-BE49-F238E27FC236}">
                    <a16:creationId xmlns:a16="http://schemas.microsoft.com/office/drawing/2014/main" id="{29520598-06C8-696F-514B-E87B6E69ABEC}"/>
                  </a:ext>
                </a:extLst>
              </p:cNvPr>
              <p:cNvCxnSpPr>
                <a:cxnSpLocks/>
              </p:cNvCxnSpPr>
              <p:nvPr/>
            </p:nvCxnSpPr>
            <p:spPr>
              <a:xfrm>
                <a:off x="6988926" y="42717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4" name="Straight Connector 2423">
                <a:extLst>
                  <a:ext uri="{FF2B5EF4-FFF2-40B4-BE49-F238E27FC236}">
                    <a16:creationId xmlns:a16="http://schemas.microsoft.com/office/drawing/2014/main" id="{762A9244-7677-0A1B-226D-F7FE1D142D11}"/>
                  </a:ext>
                </a:extLst>
              </p:cNvPr>
              <p:cNvCxnSpPr>
                <a:cxnSpLocks/>
              </p:cNvCxnSpPr>
              <p:nvPr/>
            </p:nvCxnSpPr>
            <p:spPr>
              <a:xfrm>
                <a:off x="6988926" y="44241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5" name="Straight Connector 2424">
                <a:extLst>
                  <a:ext uri="{FF2B5EF4-FFF2-40B4-BE49-F238E27FC236}">
                    <a16:creationId xmlns:a16="http://schemas.microsoft.com/office/drawing/2014/main" id="{3E8C8E6D-A469-7594-BE35-7099F7CD25AD}"/>
                  </a:ext>
                </a:extLst>
              </p:cNvPr>
              <p:cNvCxnSpPr>
                <a:cxnSpLocks/>
              </p:cNvCxnSpPr>
              <p:nvPr/>
            </p:nvCxnSpPr>
            <p:spPr>
              <a:xfrm>
                <a:off x="6988926" y="45765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6" name="Straight Connector 2425">
                <a:extLst>
                  <a:ext uri="{FF2B5EF4-FFF2-40B4-BE49-F238E27FC236}">
                    <a16:creationId xmlns:a16="http://schemas.microsoft.com/office/drawing/2014/main" id="{FF034082-EF7B-1CE9-3AF9-5EE281AB8613}"/>
                  </a:ext>
                </a:extLst>
              </p:cNvPr>
              <p:cNvCxnSpPr>
                <a:cxnSpLocks/>
              </p:cNvCxnSpPr>
              <p:nvPr/>
            </p:nvCxnSpPr>
            <p:spPr>
              <a:xfrm>
                <a:off x="6988926" y="47289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7" name="Straight Connector 2426">
                <a:extLst>
                  <a:ext uri="{FF2B5EF4-FFF2-40B4-BE49-F238E27FC236}">
                    <a16:creationId xmlns:a16="http://schemas.microsoft.com/office/drawing/2014/main" id="{B6646CD6-4FAF-BE6F-F9EA-6E85086E0192}"/>
                  </a:ext>
                </a:extLst>
              </p:cNvPr>
              <p:cNvCxnSpPr>
                <a:cxnSpLocks/>
              </p:cNvCxnSpPr>
              <p:nvPr/>
            </p:nvCxnSpPr>
            <p:spPr>
              <a:xfrm>
                <a:off x="6988926" y="48051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8" name="Straight Connector 2427">
                <a:extLst>
                  <a:ext uri="{FF2B5EF4-FFF2-40B4-BE49-F238E27FC236}">
                    <a16:creationId xmlns:a16="http://schemas.microsoft.com/office/drawing/2014/main" id="{676C7863-8E3B-F5FF-DC12-2066EC0EF287}"/>
                  </a:ext>
                </a:extLst>
              </p:cNvPr>
              <p:cNvCxnSpPr>
                <a:cxnSpLocks/>
              </p:cNvCxnSpPr>
              <p:nvPr/>
            </p:nvCxnSpPr>
            <p:spPr>
              <a:xfrm>
                <a:off x="6988926" y="49575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9" name="Straight Connector 2428">
                <a:extLst>
                  <a:ext uri="{FF2B5EF4-FFF2-40B4-BE49-F238E27FC236}">
                    <a16:creationId xmlns:a16="http://schemas.microsoft.com/office/drawing/2014/main" id="{0AC6969D-EBC8-BD2A-EFB8-3BDEB3BB0DB9}"/>
                  </a:ext>
                </a:extLst>
              </p:cNvPr>
              <p:cNvCxnSpPr>
                <a:cxnSpLocks/>
              </p:cNvCxnSpPr>
              <p:nvPr/>
            </p:nvCxnSpPr>
            <p:spPr>
              <a:xfrm>
                <a:off x="6988926" y="51099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grpSp>
      </p:grpSp>
      <p:cxnSp>
        <p:nvCxnSpPr>
          <p:cNvPr id="2430" name="Elbow Connector 2429">
            <a:extLst>
              <a:ext uri="{FF2B5EF4-FFF2-40B4-BE49-F238E27FC236}">
                <a16:creationId xmlns:a16="http://schemas.microsoft.com/office/drawing/2014/main" id="{3F2D8E26-8035-66E4-03BD-2995E782B895}"/>
              </a:ext>
            </a:extLst>
          </p:cNvPr>
          <p:cNvCxnSpPr>
            <a:cxnSpLocks/>
            <a:stCxn id="2431" idx="2"/>
            <a:endCxn id="2414" idx="3"/>
          </p:cNvCxnSpPr>
          <p:nvPr/>
        </p:nvCxnSpPr>
        <p:spPr>
          <a:xfrm rot="5400000">
            <a:off x="7898775" y="2939629"/>
            <a:ext cx="125929" cy="3347136"/>
          </a:xfrm>
          <a:prstGeom prst="bentConnector2">
            <a:avLst/>
          </a:prstGeom>
          <a:ln w="28575">
            <a:solidFill>
              <a:srgbClr val="56C7E3"/>
            </a:solidFill>
            <a:prstDash val="dash"/>
            <a:tailEnd type="stealth" w="lg" len="lg"/>
          </a:ln>
        </p:spPr>
        <p:style>
          <a:lnRef idx="1">
            <a:schemeClr val="accent1"/>
          </a:lnRef>
          <a:fillRef idx="0">
            <a:schemeClr val="accent1"/>
          </a:fillRef>
          <a:effectRef idx="0">
            <a:schemeClr val="accent1"/>
          </a:effectRef>
          <a:fontRef idx="minor">
            <a:schemeClr val="tx1"/>
          </a:fontRef>
        </p:style>
      </p:cxnSp>
      <p:pic>
        <p:nvPicPr>
          <p:cNvPr id="2431" name="Picture 2">
            <a:extLst>
              <a:ext uri="{FF2B5EF4-FFF2-40B4-BE49-F238E27FC236}">
                <a16:creationId xmlns:a16="http://schemas.microsoft.com/office/drawing/2014/main" id="{D33E8307-A6A3-DF7E-273B-7F0BC47C519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48171" y="3575962"/>
            <a:ext cx="974271" cy="974271"/>
          </a:xfrm>
          <a:prstGeom prst="rect">
            <a:avLst/>
          </a:prstGeom>
          <a:noFill/>
          <a:extLst>
            <a:ext uri="{909E8E84-426E-40DD-AFC4-6F175D3DCCD1}">
              <a14:hiddenFill xmlns:a14="http://schemas.microsoft.com/office/drawing/2010/main">
                <a:solidFill>
                  <a:srgbClr val="FFFFFF"/>
                </a:solidFill>
              </a14:hiddenFill>
            </a:ext>
          </a:extLst>
        </p:spPr>
      </p:pic>
      <p:cxnSp>
        <p:nvCxnSpPr>
          <p:cNvPr id="2432" name="Elbow Connector 2431">
            <a:extLst>
              <a:ext uri="{FF2B5EF4-FFF2-40B4-BE49-F238E27FC236}">
                <a16:creationId xmlns:a16="http://schemas.microsoft.com/office/drawing/2014/main" id="{037BCAEB-0426-025C-34E3-F95CF15B728E}"/>
              </a:ext>
            </a:extLst>
          </p:cNvPr>
          <p:cNvCxnSpPr>
            <a:cxnSpLocks/>
            <a:endCxn id="2431" idx="0"/>
          </p:cNvCxnSpPr>
          <p:nvPr/>
        </p:nvCxnSpPr>
        <p:spPr>
          <a:xfrm>
            <a:off x="4472940" y="3387090"/>
            <a:ext cx="5162367" cy="188872"/>
          </a:xfrm>
          <a:prstGeom prst="bentConnector2">
            <a:avLst/>
          </a:prstGeom>
          <a:ln w="28575">
            <a:solidFill>
              <a:srgbClr val="F79767"/>
            </a:solidFill>
            <a:prstDash val="dash"/>
            <a:tailEnd type="stealth" w="lg" len="lg"/>
          </a:ln>
        </p:spPr>
        <p:style>
          <a:lnRef idx="1">
            <a:schemeClr val="accent1"/>
          </a:lnRef>
          <a:fillRef idx="0">
            <a:schemeClr val="accent1"/>
          </a:fillRef>
          <a:effectRef idx="0">
            <a:schemeClr val="accent1"/>
          </a:effectRef>
          <a:fontRef idx="minor">
            <a:schemeClr val="tx1"/>
          </a:fontRef>
        </p:style>
      </p:cxnSp>
      <p:pic>
        <p:nvPicPr>
          <p:cNvPr id="2433" name="Picture 2">
            <a:extLst>
              <a:ext uri="{FF2B5EF4-FFF2-40B4-BE49-F238E27FC236}">
                <a16:creationId xmlns:a16="http://schemas.microsoft.com/office/drawing/2014/main" id="{032D459B-B390-80C0-7E58-4879B55315D3}"/>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6699172" y="3166848"/>
            <a:ext cx="467892" cy="467892"/>
          </a:xfrm>
          <a:prstGeom prst="rect">
            <a:avLst/>
          </a:prstGeom>
          <a:noFill/>
          <a:extLst>
            <a:ext uri="{909E8E84-426E-40DD-AFC4-6F175D3DCCD1}">
              <a14:hiddenFill xmlns:a14="http://schemas.microsoft.com/office/drawing/2010/main">
                <a:solidFill>
                  <a:srgbClr val="FFFFFF"/>
                </a:solidFill>
              </a14:hiddenFill>
            </a:ext>
          </a:extLst>
        </p:spPr>
      </p:pic>
      <p:grpSp>
        <p:nvGrpSpPr>
          <p:cNvPr id="2434" name="Group 2433">
            <a:extLst>
              <a:ext uri="{FF2B5EF4-FFF2-40B4-BE49-F238E27FC236}">
                <a16:creationId xmlns:a16="http://schemas.microsoft.com/office/drawing/2014/main" id="{0A363A62-FA12-706B-9E0F-BEC44EEEDEC3}"/>
              </a:ext>
            </a:extLst>
          </p:cNvPr>
          <p:cNvGrpSpPr/>
          <p:nvPr/>
        </p:nvGrpSpPr>
        <p:grpSpPr>
          <a:xfrm>
            <a:off x="8368849" y="4575233"/>
            <a:ext cx="378635" cy="474953"/>
            <a:chOff x="4569621" y="2674402"/>
            <a:chExt cx="559254" cy="745069"/>
          </a:xfrm>
        </p:grpSpPr>
        <p:sp>
          <p:nvSpPr>
            <p:cNvPr id="2435" name="Folded Corner 2434">
              <a:extLst>
                <a:ext uri="{FF2B5EF4-FFF2-40B4-BE49-F238E27FC236}">
                  <a16:creationId xmlns:a16="http://schemas.microsoft.com/office/drawing/2014/main" id="{53F5F64C-22F2-9AA8-CA3B-2EE0553AC4A7}"/>
                </a:ext>
              </a:extLst>
            </p:cNvPr>
            <p:cNvSpPr/>
            <p:nvPr/>
          </p:nvSpPr>
          <p:spPr>
            <a:xfrm>
              <a:off x="4569621" y="2674402"/>
              <a:ext cx="559254" cy="745069"/>
            </a:xfrm>
            <a:prstGeom prst="foldedCorner">
              <a:avLst/>
            </a:prstGeom>
            <a:solidFill>
              <a:schemeClr val="bg1"/>
            </a:solidFill>
            <a:ln w="3175" cmpd="sng">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1" dirty="0">
                <a:solidFill>
                  <a:schemeClr val="tx1"/>
                </a:solidFill>
                <a:latin typeface="+mj-lt"/>
              </a:endParaRPr>
            </a:p>
          </p:txBody>
        </p:sp>
        <p:cxnSp>
          <p:nvCxnSpPr>
            <p:cNvPr id="2436" name="Straight Connector 2435">
              <a:extLst>
                <a:ext uri="{FF2B5EF4-FFF2-40B4-BE49-F238E27FC236}">
                  <a16:creationId xmlns:a16="http://schemas.microsoft.com/office/drawing/2014/main" id="{B3A752F4-F96C-D752-B765-F73CB90E1E02}"/>
                </a:ext>
              </a:extLst>
            </p:cNvPr>
            <p:cNvCxnSpPr/>
            <p:nvPr/>
          </p:nvCxnSpPr>
          <p:spPr>
            <a:xfrm>
              <a:off x="4623596" y="273049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37" name="Straight Connector 2436">
              <a:extLst>
                <a:ext uri="{FF2B5EF4-FFF2-40B4-BE49-F238E27FC236}">
                  <a16:creationId xmlns:a16="http://schemas.microsoft.com/office/drawing/2014/main" id="{565D4765-38F4-49C3-1BC2-2944AB6F9312}"/>
                </a:ext>
              </a:extLst>
            </p:cNvPr>
            <p:cNvCxnSpPr/>
            <p:nvPr/>
          </p:nvCxnSpPr>
          <p:spPr>
            <a:xfrm>
              <a:off x="4646844" y="276803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38" name="Straight Connector 2437">
              <a:extLst>
                <a:ext uri="{FF2B5EF4-FFF2-40B4-BE49-F238E27FC236}">
                  <a16:creationId xmlns:a16="http://schemas.microsoft.com/office/drawing/2014/main" id="{1C7E5AC6-7D8F-ED32-CFBD-8EF33A0CED3F}"/>
                </a:ext>
              </a:extLst>
            </p:cNvPr>
            <p:cNvCxnSpPr/>
            <p:nvPr/>
          </p:nvCxnSpPr>
          <p:spPr>
            <a:xfrm>
              <a:off x="4646844" y="280557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39" name="Straight Connector 2438">
              <a:extLst>
                <a:ext uri="{FF2B5EF4-FFF2-40B4-BE49-F238E27FC236}">
                  <a16:creationId xmlns:a16="http://schemas.microsoft.com/office/drawing/2014/main" id="{125E4DC6-F269-EF4C-3FDE-D403CA7856DD}"/>
                </a:ext>
              </a:extLst>
            </p:cNvPr>
            <p:cNvCxnSpPr/>
            <p:nvPr/>
          </p:nvCxnSpPr>
          <p:spPr>
            <a:xfrm>
              <a:off x="4622240" y="284311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0" name="Straight Connector 2439">
              <a:extLst>
                <a:ext uri="{FF2B5EF4-FFF2-40B4-BE49-F238E27FC236}">
                  <a16:creationId xmlns:a16="http://schemas.microsoft.com/office/drawing/2014/main" id="{94CBE189-F9BC-2F42-9FAA-F7C074E75D02}"/>
                </a:ext>
              </a:extLst>
            </p:cNvPr>
            <p:cNvCxnSpPr/>
            <p:nvPr/>
          </p:nvCxnSpPr>
          <p:spPr>
            <a:xfrm>
              <a:off x="4646844" y="288065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1" name="Straight Connector 2440">
              <a:extLst>
                <a:ext uri="{FF2B5EF4-FFF2-40B4-BE49-F238E27FC236}">
                  <a16:creationId xmlns:a16="http://schemas.microsoft.com/office/drawing/2014/main" id="{15DDF9C7-1C50-6949-A130-95D3E4813D94}"/>
                </a:ext>
              </a:extLst>
            </p:cNvPr>
            <p:cNvCxnSpPr/>
            <p:nvPr/>
          </p:nvCxnSpPr>
          <p:spPr>
            <a:xfrm>
              <a:off x="4680746" y="291819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2" name="Straight Connector 2441">
              <a:extLst>
                <a:ext uri="{FF2B5EF4-FFF2-40B4-BE49-F238E27FC236}">
                  <a16:creationId xmlns:a16="http://schemas.microsoft.com/office/drawing/2014/main" id="{EF9B48B3-DFD2-9AAD-2131-7C4AC724F129}"/>
                </a:ext>
              </a:extLst>
            </p:cNvPr>
            <p:cNvCxnSpPr/>
            <p:nvPr/>
          </p:nvCxnSpPr>
          <p:spPr>
            <a:xfrm>
              <a:off x="4723442" y="295573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3" name="Straight Connector 2442">
              <a:extLst>
                <a:ext uri="{FF2B5EF4-FFF2-40B4-BE49-F238E27FC236}">
                  <a16:creationId xmlns:a16="http://schemas.microsoft.com/office/drawing/2014/main" id="{F860342F-8A90-38A7-EF10-1AC4DEC01239}"/>
                </a:ext>
              </a:extLst>
            </p:cNvPr>
            <p:cNvCxnSpPr/>
            <p:nvPr/>
          </p:nvCxnSpPr>
          <p:spPr>
            <a:xfrm>
              <a:off x="4698838" y="299327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4" name="Straight Connector 2443">
              <a:extLst>
                <a:ext uri="{FF2B5EF4-FFF2-40B4-BE49-F238E27FC236}">
                  <a16:creationId xmlns:a16="http://schemas.microsoft.com/office/drawing/2014/main" id="{ADEAB77B-B729-5822-7B7B-E0EEC03AD597}"/>
                </a:ext>
              </a:extLst>
            </p:cNvPr>
            <p:cNvCxnSpPr/>
            <p:nvPr/>
          </p:nvCxnSpPr>
          <p:spPr>
            <a:xfrm>
              <a:off x="4623596" y="303081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5" name="Straight Connector 2444">
              <a:extLst>
                <a:ext uri="{FF2B5EF4-FFF2-40B4-BE49-F238E27FC236}">
                  <a16:creationId xmlns:a16="http://schemas.microsoft.com/office/drawing/2014/main" id="{32CE77B9-8A09-5679-AA03-203804FBF851}"/>
                </a:ext>
              </a:extLst>
            </p:cNvPr>
            <p:cNvCxnSpPr/>
            <p:nvPr/>
          </p:nvCxnSpPr>
          <p:spPr>
            <a:xfrm>
              <a:off x="4625415" y="306835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6" name="Straight Connector 2445">
              <a:extLst>
                <a:ext uri="{FF2B5EF4-FFF2-40B4-BE49-F238E27FC236}">
                  <a16:creationId xmlns:a16="http://schemas.microsoft.com/office/drawing/2014/main" id="{D466501D-1513-095E-B674-53BFDEE3CF3F}"/>
                </a:ext>
              </a:extLst>
            </p:cNvPr>
            <p:cNvCxnSpPr/>
            <p:nvPr/>
          </p:nvCxnSpPr>
          <p:spPr>
            <a:xfrm>
              <a:off x="4648663" y="310589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7" name="Straight Connector 2446">
              <a:extLst>
                <a:ext uri="{FF2B5EF4-FFF2-40B4-BE49-F238E27FC236}">
                  <a16:creationId xmlns:a16="http://schemas.microsoft.com/office/drawing/2014/main" id="{1D546881-95EE-6B3D-BD26-1C8E8B200F14}"/>
                </a:ext>
              </a:extLst>
            </p:cNvPr>
            <p:cNvCxnSpPr/>
            <p:nvPr/>
          </p:nvCxnSpPr>
          <p:spPr>
            <a:xfrm>
              <a:off x="4648663" y="314343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8" name="Straight Connector 2447">
              <a:extLst>
                <a:ext uri="{FF2B5EF4-FFF2-40B4-BE49-F238E27FC236}">
                  <a16:creationId xmlns:a16="http://schemas.microsoft.com/office/drawing/2014/main" id="{4BCADEED-4880-D3AE-E76A-D94D3AEFE95C}"/>
                </a:ext>
              </a:extLst>
            </p:cNvPr>
            <p:cNvCxnSpPr/>
            <p:nvPr/>
          </p:nvCxnSpPr>
          <p:spPr>
            <a:xfrm>
              <a:off x="4624059" y="318097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9" name="Straight Connector 2448">
              <a:extLst>
                <a:ext uri="{FF2B5EF4-FFF2-40B4-BE49-F238E27FC236}">
                  <a16:creationId xmlns:a16="http://schemas.microsoft.com/office/drawing/2014/main" id="{94A90075-A4ED-0D1E-9B00-6B9BA8391860}"/>
                </a:ext>
              </a:extLst>
            </p:cNvPr>
            <p:cNvCxnSpPr/>
            <p:nvPr/>
          </p:nvCxnSpPr>
          <p:spPr>
            <a:xfrm>
              <a:off x="4648663" y="321851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50" name="Straight Connector 2449">
              <a:extLst>
                <a:ext uri="{FF2B5EF4-FFF2-40B4-BE49-F238E27FC236}">
                  <a16:creationId xmlns:a16="http://schemas.microsoft.com/office/drawing/2014/main" id="{49FED113-5889-B944-B544-E7E26ED04554}"/>
                </a:ext>
              </a:extLst>
            </p:cNvPr>
            <p:cNvCxnSpPr/>
            <p:nvPr/>
          </p:nvCxnSpPr>
          <p:spPr>
            <a:xfrm>
              <a:off x="4682565" y="325605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51" name="Straight Connector 2450">
              <a:extLst>
                <a:ext uri="{FF2B5EF4-FFF2-40B4-BE49-F238E27FC236}">
                  <a16:creationId xmlns:a16="http://schemas.microsoft.com/office/drawing/2014/main" id="{B5E624CC-E582-8AE8-65FD-A28A344753EF}"/>
                </a:ext>
              </a:extLst>
            </p:cNvPr>
            <p:cNvCxnSpPr/>
            <p:nvPr/>
          </p:nvCxnSpPr>
          <p:spPr>
            <a:xfrm>
              <a:off x="4725261" y="329359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52" name="Straight Connector 2451">
              <a:extLst>
                <a:ext uri="{FF2B5EF4-FFF2-40B4-BE49-F238E27FC236}">
                  <a16:creationId xmlns:a16="http://schemas.microsoft.com/office/drawing/2014/main" id="{442AA4D0-68C9-F8FF-BBFF-1A8A46EA60DF}"/>
                </a:ext>
              </a:extLst>
            </p:cNvPr>
            <p:cNvCxnSpPr/>
            <p:nvPr/>
          </p:nvCxnSpPr>
          <p:spPr>
            <a:xfrm>
              <a:off x="4700657" y="333113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53" name="Straight Connector 2452">
              <a:extLst>
                <a:ext uri="{FF2B5EF4-FFF2-40B4-BE49-F238E27FC236}">
                  <a16:creationId xmlns:a16="http://schemas.microsoft.com/office/drawing/2014/main" id="{56BC93F5-0BC8-0B45-E657-CBA3367A8B8F}"/>
                </a:ext>
              </a:extLst>
            </p:cNvPr>
            <p:cNvCxnSpPr/>
            <p:nvPr/>
          </p:nvCxnSpPr>
          <p:spPr>
            <a:xfrm>
              <a:off x="4625415" y="3368672"/>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grpSp>
      <p:sp>
        <p:nvSpPr>
          <p:cNvPr id="2454" name="TextBox 2453">
            <a:extLst>
              <a:ext uri="{FF2B5EF4-FFF2-40B4-BE49-F238E27FC236}">
                <a16:creationId xmlns:a16="http://schemas.microsoft.com/office/drawing/2014/main" id="{77673CDE-02C1-50A5-7E02-B3F211B6B188}"/>
              </a:ext>
            </a:extLst>
          </p:cNvPr>
          <p:cNvSpPr txBox="1"/>
          <p:nvPr/>
        </p:nvSpPr>
        <p:spPr>
          <a:xfrm>
            <a:off x="8746019" y="4748534"/>
            <a:ext cx="957313" cy="461665"/>
          </a:xfrm>
          <a:prstGeom prst="rect">
            <a:avLst/>
          </a:prstGeom>
          <a:noFill/>
        </p:spPr>
        <p:txBody>
          <a:bodyPr wrap="none" rtlCol="0">
            <a:spAutoFit/>
          </a:bodyPr>
          <a:lstStyle/>
          <a:p>
            <a:r>
              <a:rPr lang="en-US" sz="1200" b="0" i="0" u="none" strike="noStrike" dirty="0">
                <a:solidFill>
                  <a:srgbClr val="000000"/>
                </a:solidFill>
                <a:effectLst/>
                <a:latin typeface="Century Gothic" panose="020B0502020202020204" pitchFamily="34" charset="0"/>
              </a:rPr>
              <a:t>ORCID </a:t>
            </a:r>
          </a:p>
          <a:p>
            <a:r>
              <a:rPr lang="en-US" sz="1200" b="0" i="0" u="none" strike="noStrike" dirty="0">
                <a:solidFill>
                  <a:srgbClr val="000000"/>
                </a:solidFill>
                <a:effectLst/>
                <a:latin typeface="Century Gothic" panose="020B0502020202020204" pitchFamily="34" charset="0"/>
              </a:rPr>
              <a:t>metadata</a:t>
            </a:r>
            <a:endParaRPr lang="en-US" sz="1200" dirty="0"/>
          </a:p>
        </p:txBody>
      </p:sp>
      <p:cxnSp>
        <p:nvCxnSpPr>
          <p:cNvPr id="2455" name="Elbow Connector 2454">
            <a:extLst>
              <a:ext uri="{FF2B5EF4-FFF2-40B4-BE49-F238E27FC236}">
                <a16:creationId xmlns:a16="http://schemas.microsoft.com/office/drawing/2014/main" id="{AB6EE1F5-F941-ACDD-E8E3-85542D75195E}"/>
              </a:ext>
            </a:extLst>
          </p:cNvPr>
          <p:cNvCxnSpPr>
            <a:cxnSpLocks/>
            <a:endCxn id="2414" idx="1"/>
          </p:cNvCxnSpPr>
          <p:nvPr/>
        </p:nvCxnSpPr>
        <p:spPr>
          <a:xfrm>
            <a:off x="4472940" y="3387090"/>
            <a:ext cx="1429410" cy="1289072"/>
          </a:xfrm>
          <a:prstGeom prst="bentConnector3">
            <a:avLst>
              <a:gd name="adj1" fmla="val 50000"/>
            </a:avLst>
          </a:prstGeom>
          <a:ln w="28575">
            <a:solidFill>
              <a:srgbClr val="F79767"/>
            </a:solidFill>
            <a:prstDash val="dash"/>
            <a:tailEnd type="stealth" w="lg" len="lg"/>
          </a:ln>
        </p:spPr>
        <p:style>
          <a:lnRef idx="1">
            <a:schemeClr val="accent1"/>
          </a:lnRef>
          <a:fillRef idx="0">
            <a:schemeClr val="accent1"/>
          </a:fillRef>
          <a:effectRef idx="0">
            <a:schemeClr val="accent1"/>
          </a:effectRef>
          <a:fontRef idx="minor">
            <a:schemeClr val="tx1"/>
          </a:fontRef>
        </p:style>
      </p:cxnSp>
      <p:cxnSp>
        <p:nvCxnSpPr>
          <p:cNvPr id="2456" name="Elbow Connector 2455">
            <a:extLst>
              <a:ext uri="{FF2B5EF4-FFF2-40B4-BE49-F238E27FC236}">
                <a16:creationId xmlns:a16="http://schemas.microsoft.com/office/drawing/2014/main" id="{0A4C39FB-02DC-78F4-A7DF-452486FB58CF}"/>
              </a:ext>
            </a:extLst>
          </p:cNvPr>
          <p:cNvCxnSpPr>
            <a:cxnSpLocks/>
            <a:stCxn id="2435" idx="2"/>
          </p:cNvCxnSpPr>
          <p:nvPr/>
        </p:nvCxnSpPr>
        <p:spPr>
          <a:xfrm rot="5400000">
            <a:off x="6036262" y="2887043"/>
            <a:ext cx="358763" cy="4685049"/>
          </a:xfrm>
          <a:prstGeom prst="bentConnector2">
            <a:avLst/>
          </a:prstGeom>
          <a:ln w="28575">
            <a:solidFill>
              <a:srgbClr val="56C7E3"/>
            </a:solidFill>
            <a:prstDash val="dash"/>
            <a:tailEnd type="stealth" w="lg" len="lg"/>
          </a:ln>
        </p:spPr>
        <p:style>
          <a:lnRef idx="1">
            <a:schemeClr val="accent1"/>
          </a:lnRef>
          <a:fillRef idx="0">
            <a:schemeClr val="accent1"/>
          </a:fillRef>
          <a:effectRef idx="0">
            <a:schemeClr val="accent1"/>
          </a:effectRef>
          <a:fontRef idx="minor">
            <a:schemeClr val="tx1"/>
          </a:fontRef>
        </p:style>
      </p:cxnSp>
      <p:sp>
        <p:nvSpPr>
          <p:cNvPr id="2457" name="Oval 2456">
            <a:extLst>
              <a:ext uri="{FF2B5EF4-FFF2-40B4-BE49-F238E27FC236}">
                <a16:creationId xmlns:a16="http://schemas.microsoft.com/office/drawing/2014/main" id="{37363C51-E296-F271-9D28-09422FF31957}"/>
              </a:ext>
            </a:extLst>
          </p:cNvPr>
          <p:cNvSpPr/>
          <p:nvPr/>
        </p:nvSpPr>
        <p:spPr>
          <a:xfrm>
            <a:off x="6022936" y="3469730"/>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a:t>
            </a:r>
          </a:p>
        </p:txBody>
      </p:sp>
      <p:sp>
        <p:nvSpPr>
          <p:cNvPr id="2458" name="Oval 2457">
            <a:extLst>
              <a:ext uri="{FF2B5EF4-FFF2-40B4-BE49-F238E27FC236}">
                <a16:creationId xmlns:a16="http://schemas.microsoft.com/office/drawing/2014/main" id="{32B61A72-2A12-7602-B208-9F0669EB3AF3}"/>
              </a:ext>
            </a:extLst>
          </p:cNvPr>
          <p:cNvSpPr/>
          <p:nvPr/>
        </p:nvSpPr>
        <p:spPr>
          <a:xfrm>
            <a:off x="7862246" y="4339461"/>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M</a:t>
            </a:r>
          </a:p>
        </p:txBody>
      </p:sp>
      <p:cxnSp>
        <p:nvCxnSpPr>
          <p:cNvPr id="2459" name="Elbow Connector 2458">
            <a:extLst>
              <a:ext uri="{FF2B5EF4-FFF2-40B4-BE49-F238E27FC236}">
                <a16:creationId xmlns:a16="http://schemas.microsoft.com/office/drawing/2014/main" id="{67E1EA01-C266-305F-7860-BA16F4DD3F3C}"/>
              </a:ext>
            </a:extLst>
          </p:cNvPr>
          <p:cNvCxnSpPr>
            <a:cxnSpLocks/>
          </p:cNvCxnSpPr>
          <p:nvPr/>
        </p:nvCxnSpPr>
        <p:spPr>
          <a:xfrm flipH="1" flipV="1">
            <a:off x="9557847" y="1476699"/>
            <a:ext cx="2228304" cy="3301438"/>
          </a:xfrm>
          <a:prstGeom prst="bentConnector4">
            <a:avLst>
              <a:gd name="adj1" fmla="val -10259"/>
              <a:gd name="adj2" fmla="val 106924"/>
            </a:avLst>
          </a:prstGeom>
          <a:ln w="28575">
            <a:solidFill>
              <a:schemeClr val="tx1">
                <a:lumMod val="50000"/>
                <a:lumOff val="50000"/>
              </a:schemeClr>
            </a:solidFill>
            <a:prstDash val="solid"/>
            <a:tailEnd type="stealth" w="lg" len="lg"/>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53CE08C6-B150-A8E7-EF9D-57E9F8E99ED0}"/>
              </a:ext>
            </a:extLst>
          </p:cNvPr>
          <p:cNvSpPr/>
          <p:nvPr/>
        </p:nvSpPr>
        <p:spPr>
          <a:xfrm>
            <a:off x="3592285" y="1144814"/>
            <a:ext cx="1393372" cy="952500"/>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C0EDD21F-CADD-5A42-00CD-D04E86184E76}"/>
              </a:ext>
            </a:extLst>
          </p:cNvPr>
          <p:cNvSpPr/>
          <p:nvPr/>
        </p:nvSpPr>
        <p:spPr>
          <a:xfrm>
            <a:off x="5377542" y="4383313"/>
            <a:ext cx="1393372" cy="994229"/>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7C48660A-9BFF-8B23-25AA-1B29EA28C6C9}"/>
              </a:ext>
            </a:extLst>
          </p:cNvPr>
          <p:cNvSpPr/>
          <p:nvPr/>
        </p:nvSpPr>
        <p:spPr>
          <a:xfrm>
            <a:off x="3106057" y="5080000"/>
            <a:ext cx="1153886" cy="863600"/>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A64C6E7D-165B-DC92-897A-BCAEF988F87F}"/>
              </a:ext>
            </a:extLst>
          </p:cNvPr>
          <p:cNvSpPr txBox="1"/>
          <p:nvPr/>
        </p:nvSpPr>
        <p:spPr>
          <a:xfrm>
            <a:off x="8235330" y="5572780"/>
            <a:ext cx="2601994" cy="523220"/>
          </a:xfrm>
          <a:prstGeom prst="rect">
            <a:avLst/>
          </a:prstGeom>
          <a:noFill/>
        </p:spPr>
        <p:txBody>
          <a:bodyPr wrap="none" rtlCol="0">
            <a:spAutoFit/>
          </a:bodyPr>
          <a:lstStyle/>
          <a:p>
            <a:r>
              <a:rPr lang="en-US" sz="2800">
                <a:latin typeface="Century Gothic" panose="020B0502020202020204" pitchFamily="34" charset="0"/>
              </a:rPr>
              <a:t>Coverage = ?</a:t>
            </a:r>
          </a:p>
        </p:txBody>
      </p:sp>
    </p:spTree>
    <p:custDataLst>
      <p:tags r:id="rId1"/>
    </p:custDataLst>
    <p:extLst>
      <p:ext uri="{BB962C8B-B14F-4D97-AF65-F5344CB8AC3E}">
        <p14:creationId xmlns:p14="http://schemas.microsoft.com/office/powerpoint/2010/main" val="2642584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11E85A78-7E43-3FCC-5FE1-4D3802D2DE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132A55-4413-CD7A-2027-57B11FCFC9A5}"/>
              </a:ext>
            </a:extLst>
          </p:cNvPr>
          <p:cNvSpPr>
            <a:spLocks noGrp="1"/>
          </p:cNvSpPr>
          <p:nvPr>
            <p:ph type="title"/>
          </p:nvPr>
        </p:nvSpPr>
        <p:spPr>
          <a:xfrm>
            <a:off x="334737" y="294348"/>
            <a:ext cx="11178938" cy="915035"/>
          </a:xfrm>
        </p:spPr>
        <p:txBody>
          <a:bodyPr/>
          <a:lstStyle/>
          <a:p>
            <a:r>
              <a:rPr lang="en-US" dirty="0"/>
              <a:t>Global Research Infrastructure</a:t>
            </a:r>
          </a:p>
        </p:txBody>
      </p:sp>
      <p:grpSp>
        <p:nvGrpSpPr>
          <p:cNvPr id="1239" name="Group 1238">
            <a:extLst>
              <a:ext uri="{FF2B5EF4-FFF2-40B4-BE49-F238E27FC236}">
                <a16:creationId xmlns:a16="http://schemas.microsoft.com/office/drawing/2014/main" id="{BBDBAF6B-E063-C13C-11BF-CDBCDE0C2D89}"/>
              </a:ext>
            </a:extLst>
          </p:cNvPr>
          <p:cNvGrpSpPr/>
          <p:nvPr/>
        </p:nvGrpSpPr>
        <p:grpSpPr>
          <a:xfrm>
            <a:off x="3487297" y="5186487"/>
            <a:ext cx="385821" cy="752700"/>
            <a:chOff x="2345800" y="4710251"/>
            <a:chExt cx="385821" cy="752700"/>
          </a:xfrm>
        </p:grpSpPr>
        <p:sp>
          <p:nvSpPr>
            <p:cNvPr id="34" name="TextBox 33">
              <a:extLst>
                <a:ext uri="{FF2B5EF4-FFF2-40B4-BE49-F238E27FC236}">
                  <a16:creationId xmlns:a16="http://schemas.microsoft.com/office/drawing/2014/main" id="{B274CE5A-5995-EAC6-7166-E08B98AA0359}"/>
                </a:ext>
              </a:extLst>
            </p:cNvPr>
            <p:cNvSpPr txBox="1"/>
            <p:nvPr/>
          </p:nvSpPr>
          <p:spPr>
            <a:xfrm>
              <a:off x="2352601" y="5155175"/>
              <a:ext cx="372218" cy="307776"/>
            </a:xfrm>
            <a:prstGeom prst="rect">
              <a:avLst/>
            </a:prstGeom>
            <a:noFill/>
            <a:ln>
              <a:noFill/>
            </a:ln>
          </p:spPr>
          <p:txBody>
            <a:bodyPr wrap="none" rtlCol="0">
              <a:spAutoFit/>
            </a:bodyPr>
            <a:lstStyle/>
            <a:p>
              <a:r>
                <a:rPr lang="en-US" sz="1400" dirty="0"/>
                <a:t>All</a:t>
              </a:r>
            </a:p>
          </p:txBody>
        </p:sp>
        <p:grpSp>
          <p:nvGrpSpPr>
            <p:cNvPr id="1237" name="Group 1236">
              <a:extLst>
                <a:ext uri="{FF2B5EF4-FFF2-40B4-BE49-F238E27FC236}">
                  <a16:creationId xmlns:a16="http://schemas.microsoft.com/office/drawing/2014/main" id="{D6F3F88F-4EF5-488D-3F95-24A4B9D06C2C}"/>
                </a:ext>
              </a:extLst>
            </p:cNvPr>
            <p:cNvGrpSpPr/>
            <p:nvPr/>
          </p:nvGrpSpPr>
          <p:grpSpPr>
            <a:xfrm>
              <a:off x="2345800" y="4710251"/>
              <a:ext cx="385821" cy="444924"/>
              <a:chOff x="6920759" y="3945948"/>
              <a:chExt cx="1222151" cy="1409369"/>
            </a:xfrm>
          </p:grpSpPr>
          <p:sp>
            <p:nvSpPr>
              <p:cNvPr id="1200" name="Folded Corner 1199">
                <a:extLst>
                  <a:ext uri="{FF2B5EF4-FFF2-40B4-BE49-F238E27FC236}">
                    <a16:creationId xmlns:a16="http://schemas.microsoft.com/office/drawing/2014/main" id="{EB550413-1620-2185-3E19-42712EDE8010}"/>
                  </a:ext>
                </a:extLst>
              </p:cNvPr>
              <p:cNvSpPr/>
              <p:nvPr/>
            </p:nvSpPr>
            <p:spPr>
              <a:xfrm>
                <a:off x="6920759" y="3945948"/>
                <a:ext cx="1222151" cy="1409369"/>
              </a:xfrm>
              <a:prstGeom prst="foldedCorner">
                <a:avLst/>
              </a:prstGeom>
              <a:solidFill>
                <a:schemeClr val="bg1"/>
              </a:solidFill>
              <a:ln w="3175" cmpd="sng">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1" dirty="0">
                  <a:solidFill>
                    <a:schemeClr val="tx1"/>
                  </a:solidFill>
                  <a:latin typeface="+mj-lt"/>
                </a:endParaRPr>
              </a:p>
            </p:txBody>
          </p:sp>
          <p:cxnSp>
            <p:nvCxnSpPr>
              <p:cNvPr id="1220" name="Straight Connector 1219">
                <a:extLst>
                  <a:ext uri="{FF2B5EF4-FFF2-40B4-BE49-F238E27FC236}">
                    <a16:creationId xmlns:a16="http://schemas.microsoft.com/office/drawing/2014/main" id="{C55F0819-DDA0-0793-9B55-3FD0795EBBAC}"/>
                  </a:ext>
                </a:extLst>
              </p:cNvPr>
              <p:cNvCxnSpPr>
                <a:cxnSpLocks/>
              </p:cNvCxnSpPr>
              <p:nvPr/>
            </p:nvCxnSpPr>
            <p:spPr>
              <a:xfrm>
                <a:off x="6988926" y="40431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21" name="Straight Connector 1220">
                <a:extLst>
                  <a:ext uri="{FF2B5EF4-FFF2-40B4-BE49-F238E27FC236}">
                    <a16:creationId xmlns:a16="http://schemas.microsoft.com/office/drawing/2014/main" id="{DA105887-8344-AECE-703A-C0EC47A7984B}"/>
                  </a:ext>
                </a:extLst>
              </p:cNvPr>
              <p:cNvCxnSpPr>
                <a:cxnSpLocks/>
              </p:cNvCxnSpPr>
              <p:nvPr/>
            </p:nvCxnSpPr>
            <p:spPr>
              <a:xfrm>
                <a:off x="6988926" y="41955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22" name="Straight Connector 1221">
                <a:extLst>
                  <a:ext uri="{FF2B5EF4-FFF2-40B4-BE49-F238E27FC236}">
                    <a16:creationId xmlns:a16="http://schemas.microsoft.com/office/drawing/2014/main" id="{5DE20ECD-4160-B39E-FBE5-976E7B24CE2B}"/>
                  </a:ext>
                </a:extLst>
              </p:cNvPr>
              <p:cNvCxnSpPr>
                <a:cxnSpLocks/>
              </p:cNvCxnSpPr>
              <p:nvPr/>
            </p:nvCxnSpPr>
            <p:spPr>
              <a:xfrm>
                <a:off x="6988926" y="43479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23" name="Straight Connector 1222">
                <a:extLst>
                  <a:ext uri="{FF2B5EF4-FFF2-40B4-BE49-F238E27FC236}">
                    <a16:creationId xmlns:a16="http://schemas.microsoft.com/office/drawing/2014/main" id="{90A70CD3-CB2F-B53B-40D3-13F7A72045AF}"/>
                  </a:ext>
                </a:extLst>
              </p:cNvPr>
              <p:cNvCxnSpPr>
                <a:cxnSpLocks/>
              </p:cNvCxnSpPr>
              <p:nvPr/>
            </p:nvCxnSpPr>
            <p:spPr>
              <a:xfrm>
                <a:off x="6988926" y="45003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24" name="Straight Connector 1223">
                <a:extLst>
                  <a:ext uri="{FF2B5EF4-FFF2-40B4-BE49-F238E27FC236}">
                    <a16:creationId xmlns:a16="http://schemas.microsoft.com/office/drawing/2014/main" id="{7746D4A2-84B2-58A3-4DEA-06B838062A99}"/>
                  </a:ext>
                </a:extLst>
              </p:cNvPr>
              <p:cNvCxnSpPr>
                <a:cxnSpLocks/>
              </p:cNvCxnSpPr>
              <p:nvPr/>
            </p:nvCxnSpPr>
            <p:spPr>
              <a:xfrm>
                <a:off x="6988926" y="46527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25" name="Straight Connector 1224">
                <a:extLst>
                  <a:ext uri="{FF2B5EF4-FFF2-40B4-BE49-F238E27FC236}">
                    <a16:creationId xmlns:a16="http://schemas.microsoft.com/office/drawing/2014/main" id="{C543CFB4-50B9-32A2-770E-34BC7E61EAAA}"/>
                  </a:ext>
                </a:extLst>
              </p:cNvPr>
              <p:cNvCxnSpPr>
                <a:cxnSpLocks/>
              </p:cNvCxnSpPr>
              <p:nvPr/>
            </p:nvCxnSpPr>
            <p:spPr>
              <a:xfrm>
                <a:off x="6988926" y="48813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26" name="Straight Connector 1225">
                <a:extLst>
                  <a:ext uri="{FF2B5EF4-FFF2-40B4-BE49-F238E27FC236}">
                    <a16:creationId xmlns:a16="http://schemas.microsoft.com/office/drawing/2014/main" id="{9E8B529C-B56A-61C3-1898-6BDEAF308DD8}"/>
                  </a:ext>
                </a:extLst>
              </p:cNvPr>
              <p:cNvCxnSpPr>
                <a:cxnSpLocks/>
              </p:cNvCxnSpPr>
              <p:nvPr/>
            </p:nvCxnSpPr>
            <p:spPr>
              <a:xfrm>
                <a:off x="6988926" y="50337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29" name="Straight Connector 1228">
                <a:extLst>
                  <a:ext uri="{FF2B5EF4-FFF2-40B4-BE49-F238E27FC236}">
                    <a16:creationId xmlns:a16="http://schemas.microsoft.com/office/drawing/2014/main" id="{E78AA4FB-91D7-AB73-BFD5-AEB828748F24}"/>
                  </a:ext>
                </a:extLst>
              </p:cNvPr>
              <p:cNvCxnSpPr>
                <a:cxnSpLocks/>
              </p:cNvCxnSpPr>
              <p:nvPr/>
            </p:nvCxnSpPr>
            <p:spPr>
              <a:xfrm>
                <a:off x="6988926" y="41193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30" name="Straight Connector 1229">
                <a:extLst>
                  <a:ext uri="{FF2B5EF4-FFF2-40B4-BE49-F238E27FC236}">
                    <a16:creationId xmlns:a16="http://schemas.microsoft.com/office/drawing/2014/main" id="{F7232B74-5C21-116E-2DD3-C08DA4F8AA16}"/>
                  </a:ext>
                </a:extLst>
              </p:cNvPr>
              <p:cNvCxnSpPr>
                <a:cxnSpLocks/>
              </p:cNvCxnSpPr>
              <p:nvPr/>
            </p:nvCxnSpPr>
            <p:spPr>
              <a:xfrm>
                <a:off x="6988926" y="42717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31" name="Straight Connector 1230">
                <a:extLst>
                  <a:ext uri="{FF2B5EF4-FFF2-40B4-BE49-F238E27FC236}">
                    <a16:creationId xmlns:a16="http://schemas.microsoft.com/office/drawing/2014/main" id="{1CA0DDB7-877F-9E11-5DAC-0D34BFD7A04E}"/>
                  </a:ext>
                </a:extLst>
              </p:cNvPr>
              <p:cNvCxnSpPr>
                <a:cxnSpLocks/>
              </p:cNvCxnSpPr>
              <p:nvPr/>
            </p:nvCxnSpPr>
            <p:spPr>
              <a:xfrm>
                <a:off x="6988926" y="44241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32" name="Straight Connector 1231">
                <a:extLst>
                  <a:ext uri="{FF2B5EF4-FFF2-40B4-BE49-F238E27FC236}">
                    <a16:creationId xmlns:a16="http://schemas.microsoft.com/office/drawing/2014/main" id="{F5338CC7-9368-9EAE-B46C-0A9F837C9174}"/>
                  </a:ext>
                </a:extLst>
              </p:cNvPr>
              <p:cNvCxnSpPr>
                <a:cxnSpLocks/>
              </p:cNvCxnSpPr>
              <p:nvPr/>
            </p:nvCxnSpPr>
            <p:spPr>
              <a:xfrm>
                <a:off x="6988926" y="45765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33" name="Straight Connector 1232">
                <a:extLst>
                  <a:ext uri="{FF2B5EF4-FFF2-40B4-BE49-F238E27FC236}">
                    <a16:creationId xmlns:a16="http://schemas.microsoft.com/office/drawing/2014/main" id="{ACCE090E-C82B-D68F-2047-0D9E042867C4}"/>
                  </a:ext>
                </a:extLst>
              </p:cNvPr>
              <p:cNvCxnSpPr>
                <a:cxnSpLocks/>
              </p:cNvCxnSpPr>
              <p:nvPr/>
            </p:nvCxnSpPr>
            <p:spPr>
              <a:xfrm>
                <a:off x="6988926" y="47289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34" name="Straight Connector 1233">
                <a:extLst>
                  <a:ext uri="{FF2B5EF4-FFF2-40B4-BE49-F238E27FC236}">
                    <a16:creationId xmlns:a16="http://schemas.microsoft.com/office/drawing/2014/main" id="{CDEE78B7-9E17-ABD8-D882-CE1B250623F3}"/>
                  </a:ext>
                </a:extLst>
              </p:cNvPr>
              <p:cNvCxnSpPr>
                <a:cxnSpLocks/>
              </p:cNvCxnSpPr>
              <p:nvPr/>
            </p:nvCxnSpPr>
            <p:spPr>
              <a:xfrm>
                <a:off x="6988926" y="48051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35" name="Straight Connector 1234">
                <a:extLst>
                  <a:ext uri="{FF2B5EF4-FFF2-40B4-BE49-F238E27FC236}">
                    <a16:creationId xmlns:a16="http://schemas.microsoft.com/office/drawing/2014/main" id="{6426B0B5-8423-B9CD-9C99-03459FB0267E}"/>
                  </a:ext>
                </a:extLst>
              </p:cNvPr>
              <p:cNvCxnSpPr>
                <a:cxnSpLocks/>
              </p:cNvCxnSpPr>
              <p:nvPr/>
            </p:nvCxnSpPr>
            <p:spPr>
              <a:xfrm>
                <a:off x="6988926" y="49575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36" name="Straight Connector 1235">
                <a:extLst>
                  <a:ext uri="{FF2B5EF4-FFF2-40B4-BE49-F238E27FC236}">
                    <a16:creationId xmlns:a16="http://schemas.microsoft.com/office/drawing/2014/main" id="{70343D0B-36C0-CB6D-1EF5-6CD30AC5FC1B}"/>
                  </a:ext>
                </a:extLst>
              </p:cNvPr>
              <p:cNvCxnSpPr>
                <a:cxnSpLocks/>
              </p:cNvCxnSpPr>
              <p:nvPr/>
            </p:nvCxnSpPr>
            <p:spPr>
              <a:xfrm>
                <a:off x="6988926" y="51099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grpSp>
      </p:grpSp>
      <p:sp>
        <p:nvSpPr>
          <p:cNvPr id="1238" name="TextBox 1237">
            <a:extLst>
              <a:ext uri="{FF2B5EF4-FFF2-40B4-BE49-F238E27FC236}">
                <a16:creationId xmlns:a16="http://schemas.microsoft.com/office/drawing/2014/main" id="{1DE52366-CA94-B5FC-6D5F-0A8FB869613C}"/>
              </a:ext>
            </a:extLst>
          </p:cNvPr>
          <p:cNvSpPr txBox="1"/>
          <p:nvPr/>
        </p:nvSpPr>
        <p:spPr>
          <a:xfrm>
            <a:off x="1791086" y="3796804"/>
            <a:ext cx="957313" cy="461665"/>
          </a:xfrm>
          <a:prstGeom prst="rect">
            <a:avLst/>
          </a:prstGeom>
          <a:noFill/>
        </p:spPr>
        <p:txBody>
          <a:bodyPr wrap="none" rtlCol="0">
            <a:spAutoFit/>
          </a:bodyPr>
          <a:lstStyle/>
          <a:p>
            <a:pPr algn="ctr"/>
            <a:r>
              <a:rPr lang="en-US" sz="1200" b="0" i="0" u="none" strike="noStrike" dirty="0">
                <a:solidFill>
                  <a:srgbClr val="000000"/>
                </a:solidFill>
                <a:effectLst/>
                <a:latin typeface="Century Gothic" panose="020B0502020202020204" pitchFamily="34" charset="0"/>
              </a:rPr>
              <a:t>Crossref</a:t>
            </a:r>
          </a:p>
          <a:p>
            <a:pPr algn="ctr"/>
            <a:r>
              <a:rPr lang="en-US" sz="1200" b="0" i="0" u="none" strike="noStrike" dirty="0">
                <a:solidFill>
                  <a:srgbClr val="000000"/>
                </a:solidFill>
                <a:effectLst/>
                <a:latin typeface="Century Gothic" panose="020B0502020202020204" pitchFamily="34" charset="0"/>
              </a:rPr>
              <a:t>metadata</a:t>
            </a:r>
            <a:endParaRPr lang="en-US" sz="1200" dirty="0"/>
          </a:p>
        </p:txBody>
      </p:sp>
      <p:sp>
        <p:nvSpPr>
          <p:cNvPr id="13" name="TextBox 12">
            <a:extLst>
              <a:ext uri="{FF2B5EF4-FFF2-40B4-BE49-F238E27FC236}">
                <a16:creationId xmlns:a16="http://schemas.microsoft.com/office/drawing/2014/main" id="{843C89A9-7823-BA24-6D17-DB50668B5845}"/>
              </a:ext>
            </a:extLst>
          </p:cNvPr>
          <p:cNvSpPr txBox="1"/>
          <p:nvPr/>
        </p:nvSpPr>
        <p:spPr>
          <a:xfrm>
            <a:off x="137159" y="1611749"/>
            <a:ext cx="2975111" cy="1169551"/>
          </a:xfrm>
          <a:prstGeom prst="rect">
            <a:avLst/>
          </a:prstGeom>
          <a:noFill/>
        </p:spPr>
        <p:txBody>
          <a:bodyPr wrap="square" rtlCol="0">
            <a:spAutoFit/>
          </a:bodyPr>
          <a:lstStyle/>
          <a:p>
            <a:pPr algn="r"/>
            <a:r>
              <a:rPr lang="en-US" sz="1400" b="0" i="0" u="none" strike="noStrike" dirty="0">
                <a:solidFill>
                  <a:srgbClr val="000000"/>
                </a:solidFill>
                <a:effectLst/>
                <a:latin typeface="Century Gothic" panose="020B0502020202020204" pitchFamily="34" charset="0"/>
              </a:rPr>
              <a:t>nightly processing or on demand:</a:t>
            </a:r>
          </a:p>
          <a:p>
            <a:pPr algn="r"/>
            <a:r>
              <a:rPr lang="en-US" sz="1400" b="0" i="0" u="none" strike="noStrike" dirty="0" err="1">
                <a:solidFill>
                  <a:srgbClr val="000000"/>
                </a:solidFill>
                <a:effectLst/>
                <a:latin typeface="Century Gothic" panose="020B0502020202020204" pitchFamily="34" charset="0"/>
              </a:rPr>
              <a:t>funder_ID</a:t>
            </a:r>
            <a:r>
              <a:rPr lang="en-US" sz="1400" b="0" i="0" u="none" strike="noStrike" dirty="0">
                <a:solidFill>
                  <a:srgbClr val="000000"/>
                </a:solidFill>
                <a:effectLst/>
                <a:latin typeface="Century Gothic" panose="020B0502020202020204" pitchFamily="34" charset="0"/>
              </a:rPr>
              <a:t> = </a:t>
            </a:r>
            <a:r>
              <a:rPr lang="en-US" sz="1400" b="0" i="0" u="none" strike="noStrike" dirty="0" err="1">
                <a:solidFill>
                  <a:srgbClr val="000000"/>
                </a:solidFill>
                <a:effectLst/>
                <a:latin typeface="Century Gothic" panose="020B0502020202020204" pitchFamily="34" charset="0"/>
              </a:rPr>
              <a:t>FunderID</a:t>
            </a:r>
            <a:r>
              <a:rPr lang="en-US" sz="1400" b="0" i="0" u="none" strike="noStrike" dirty="0">
                <a:solidFill>
                  <a:srgbClr val="000000"/>
                </a:solidFill>
                <a:effectLst/>
                <a:latin typeface="Century Gothic" panose="020B0502020202020204" pitchFamily="34" charset="0"/>
              </a:rPr>
              <a:t>,</a:t>
            </a:r>
          </a:p>
          <a:p>
            <a:pPr algn="r"/>
            <a:r>
              <a:rPr lang="en-US" sz="1400" b="0" i="0" u="none" strike="noStrike" dirty="0">
                <a:solidFill>
                  <a:srgbClr val="000000"/>
                </a:solidFill>
                <a:effectLst/>
                <a:latin typeface="Century Gothic" panose="020B0502020202020204" pitchFamily="34" charset="0"/>
              </a:rPr>
              <a:t>and </a:t>
            </a:r>
            <a:r>
              <a:rPr lang="en-US" sz="1400" b="0" i="0" u="none" strike="noStrike" dirty="0" err="1">
                <a:solidFill>
                  <a:srgbClr val="000000"/>
                </a:solidFill>
                <a:effectLst/>
                <a:latin typeface="Century Gothic" panose="020B0502020202020204" pitchFamily="34" charset="0"/>
              </a:rPr>
              <a:t>FunderName</a:t>
            </a:r>
            <a:r>
              <a:rPr lang="en-US" sz="1400" b="0" i="0" u="none" strike="noStrike" dirty="0">
                <a:solidFill>
                  <a:srgbClr val="000000"/>
                </a:solidFill>
                <a:effectLst/>
                <a:latin typeface="Century Gothic" panose="020B0502020202020204" pitchFamily="34" charset="0"/>
              </a:rPr>
              <a:t> = Funder Name </a:t>
            </a:r>
            <a:endParaRPr lang="en-US" sz="1400" dirty="0"/>
          </a:p>
        </p:txBody>
      </p:sp>
      <p:sp>
        <p:nvSpPr>
          <p:cNvPr id="1390" name="Oval 1389">
            <a:extLst>
              <a:ext uri="{FF2B5EF4-FFF2-40B4-BE49-F238E27FC236}">
                <a16:creationId xmlns:a16="http://schemas.microsoft.com/office/drawing/2014/main" id="{97E03E07-D073-770F-F773-75C8951E5865}"/>
              </a:ext>
            </a:extLst>
          </p:cNvPr>
          <p:cNvSpPr/>
          <p:nvPr/>
        </p:nvSpPr>
        <p:spPr>
          <a:xfrm>
            <a:off x="2194464" y="2739247"/>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a:t>
            </a:r>
          </a:p>
        </p:txBody>
      </p:sp>
      <p:sp>
        <p:nvSpPr>
          <p:cNvPr id="1391" name="Oval 1390">
            <a:extLst>
              <a:ext uri="{FF2B5EF4-FFF2-40B4-BE49-F238E27FC236}">
                <a16:creationId xmlns:a16="http://schemas.microsoft.com/office/drawing/2014/main" id="{749A6958-B771-324A-B200-5CD7CD7D84A1}"/>
              </a:ext>
            </a:extLst>
          </p:cNvPr>
          <p:cNvSpPr/>
          <p:nvPr/>
        </p:nvSpPr>
        <p:spPr>
          <a:xfrm>
            <a:off x="2146483" y="4530161"/>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G</a:t>
            </a:r>
          </a:p>
        </p:txBody>
      </p:sp>
      <p:sp>
        <p:nvSpPr>
          <p:cNvPr id="1393" name="Oval 1392">
            <a:extLst>
              <a:ext uri="{FF2B5EF4-FFF2-40B4-BE49-F238E27FC236}">
                <a16:creationId xmlns:a16="http://schemas.microsoft.com/office/drawing/2014/main" id="{99B5B958-A017-B7FD-B32C-330AF7978CC7}"/>
              </a:ext>
            </a:extLst>
          </p:cNvPr>
          <p:cNvSpPr/>
          <p:nvPr/>
        </p:nvSpPr>
        <p:spPr>
          <a:xfrm>
            <a:off x="2565391" y="3543300"/>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F</a:t>
            </a:r>
          </a:p>
        </p:txBody>
      </p:sp>
      <p:grpSp>
        <p:nvGrpSpPr>
          <p:cNvPr id="25" name="Group 24">
            <a:extLst>
              <a:ext uri="{FF2B5EF4-FFF2-40B4-BE49-F238E27FC236}">
                <a16:creationId xmlns:a16="http://schemas.microsoft.com/office/drawing/2014/main" id="{D29E5734-17F8-FE93-1CF6-73C7F8D34158}"/>
              </a:ext>
            </a:extLst>
          </p:cNvPr>
          <p:cNvGrpSpPr/>
          <p:nvPr/>
        </p:nvGrpSpPr>
        <p:grpSpPr>
          <a:xfrm>
            <a:off x="2961211" y="5184676"/>
            <a:ext cx="385821" cy="444924"/>
            <a:chOff x="6920759" y="3945948"/>
            <a:chExt cx="1222151" cy="1409369"/>
          </a:xfrm>
        </p:grpSpPr>
        <p:sp>
          <p:nvSpPr>
            <p:cNvPr id="26" name="Folded Corner 25">
              <a:extLst>
                <a:ext uri="{FF2B5EF4-FFF2-40B4-BE49-F238E27FC236}">
                  <a16:creationId xmlns:a16="http://schemas.microsoft.com/office/drawing/2014/main" id="{CCC1D049-430F-4986-05FD-0FE3884EBBF9}"/>
                </a:ext>
              </a:extLst>
            </p:cNvPr>
            <p:cNvSpPr/>
            <p:nvPr/>
          </p:nvSpPr>
          <p:spPr>
            <a:xfrm>
              <a:off x="6920759" y="3945948"/>
              <a:ext cx="1222151" cy="1409369"/>
            </a:xfrm>
            <a:prstGeom prst="foldedCorner">
              <a:avLst/>
            </a:prstGeom>
            <a:solidFill>
              <a:schemeClr val="bg1"/>
            </a:solidFill>
            <a:ln w="3175" cmpd="sng">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1" dirty="0">
                <a:solidFill>
                  <a:schemeClr val="tx1"/>
                </a:solidFill>
                <a:latin typeface="+mj-lt"/>
              </a:endParaRPr>
            </a:p>
          </p:txBody>
        </p:sp>
        <p:cxnSp>
          <p:nvCxnSpPr>
            <p:cNvPr id="27" name="Straight Connector 26">
              <a:extLst>
                <a:ext uri="{FF2B5EF4-FFF2-40B4-BE49-F238E27FC236}">
                  <a16:creationId xmlns:a16="http://schemas.microsoft.com/office/drawing/2014/main" id="{1427E99E-3476-9310-C5A4-27E25F19BA9E}"/>
                </a:ext>
              </a:extLst>
            </p:cNvPr>
            <p:cNvCxnSpPr>
              <a:cxnSpLocks/>
            </p:cNvCxnSpPr>
            <p:nvPr/>
          </p:nvCxnSpPr>
          <p:spPr>
            <a:xfrm>
              <a:off x="6988926" y="4043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44975A8-1EE9-7F9C-AB40-408E3B4909EC}"/>
                </a:ext>
              </a:extLst>
            </p:cNvPr>
            <p:cNvCxnSpPr>
              <a:cxnSpLocks/>
            </p:cNvCxnSpPr>
            <p:nvPr/>
          </p:nvCxnSpPr>
          <p:spPr>
            <a:xfrm>
              <a:off x="6988926" y="4195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6312027-5E36-4969-ED2F-CA70EFAF0C31}"/>
                </a:ext>
              </a:extLst>
            </p:cNvPr>
            <p:cNvCxnSpPr>
              <a:cxnSpLocks/>
            </p:cNvCxnSpPr>
            <p:nvPr/>
          </p:nvCxnSpPr>
          <p:spPr>
            <a:xfrm>
              <a:off x="6988926" y="4347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58F7956-FD27-03F0-1628-F4B72EF7CE93}"/>
                </a:ext>
              </a:extLst>
            </p:cNvPr>
            <p:cNvCxnSpPr>
              <a:cxnSpLocks/>
            </p:cNvCxnSpPr>
            <p:nvPr/>
          </p:nvCxnSpPr>
          <p:spPr>
            <a:xfrm>
              <a:off x="6988926" y="4500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B8AC37A-50E8-C865-6F12-53FE2C0A779C}"/>
                </a:ext>
              </a:extLst>
            </p:cNvPr>
            <p:cNvCxnSpPr>
              <a:cxnSpLocks/>
            </p:cNvCxnSpPr>
            <p:nvPr/>
          </p:nvCxnSpPr>
          <p:spPr>
            <a:xfrm>
              <a:off x="6988926" y="4652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F149202F-1099-9955-6FB7-C183F45A2C04}"/>
                </a:ext>
              </a:extLst>
            </p:cNvPr>
            <p:cNvCxnSpPr>
              <a:cxnSpLocks/>
            </p:cNvCxnSpPr>
            <p:nvPr/>
          </p:nvCxnSpPr>
          <p:spPr>
            <a:xfrm>
              <a:off x="6988926" y="4881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5DC9EDC-628D-4728-A22E-B20E57502B1B}"/>
                </a:ext>
              </a:extLst>
            </p:cNvPr>
            <p:cNvCxnSpPr>
              <a:cxnSpLocks/>
            </p:cNvCxnSpPr>
            <p:nvPr/>
          </p:nvCxnSpPr>
          <p:spPr>
            <a:xfrm>
              <a:off x="6988926" y="5033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795A2F2A-BF64-0C46-ED44-7749995B5F40}"/>
                </a:ext>
              </a:extLst>
            </p:cNvPr>
            <p:cNvCxnSpPr>
              <a:cxnSpLocks/>
            </p:cNvCxnSpPr>
            <p:nvPr/>
          </p:nvCxnSpPr>
          <p:spPr>
            <a:xfrm>
              <a:off x="6988926" y="4119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B5465A0-6625-2D65-6E6C-0D9182E1A331}"/>
                </a:ext>
              </a:extLst>
            </p:cNvPr>
            <p:cNvCxnSpPr>
              <a:cxnSpLocks/>
            </p:cNvCxnSpPr>
            <p:nvPr/>
          </p:nvCxnSpPr>
          <p:spPr>
            <a:xfrm>
              <a:off x="6988926" y="4271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76E4A895-01A4-E3F3-5704-7AF705D1B9C6}"/>
                </a:ext>
              </a:extLst>
            </p:cNvPr>
            <p:cNvCxnSpPr>
              <a:cxnSpLocks/>
            </p:cNvCxnSpPr>
            <p:nvPr/>
          </p:nvCxnSpPr>
          <p:spPr>
            <a:xfrm>
              <a:off x="6988926" y="4424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9C2909C9-3C1C-D68F-8F44-0772AE132170}"/>
                </a:ext>
              </a:extLst>
            </p:cNvPr>
            <p:cNvCxnSpPr>
              <a:cxnSpLocks/>
            </p:cNvCxnSpPr>
            <p:nvPr/>
          </p:nvCxnSpPr>
          <p:spPr>
            <a:xfrm>
              <a:off x="6988926" y="4576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451DA80-B3FB-E70E-0A5E-7DE5CC3FA741}"/>
                </a:ext>
              </a:extLst>
            </p:cNvPr>
            <p:cNvCxnSpPr>
              <a:cxnSpLocks/>
            </p:cNvCxnSpPr>
            <p:nvPr/>
          </p:nvCxnSpPr>
          <p:spPr>
            <a:xfrm>
              <a:off x="6988926" y="4728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F543CD2-96BA-55A5-18F0-793DEB6A6B9B}"/>
                </a:ext>
              </a:extLst>
            </p:cNvPr>
            <p:cNvCxnSpPr>
              <a:cxnSpLocks/>
            </p:cNvCxnSpPr>
            <p:nvPr/>
          </p:nvCxnSpPr>
          <p:spPr>
            <a:xfrm>
              <a:off x="6988926" y="4805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4F917B51-AD5A-3C38-8C0B-20063CAC4532}"/>
                </a:ext>
              </a:extLst>
            </p:cNvPr>
            <p:cNvCxnSpPr>
              <a:cxnSpLocks/>
            </p:cNvCxnSpPr>
            <p:nvPr/>
          </p:nvCxnSpPr>
          <p:spPr>
            <a:xfrm>
              <a:off x="6988926" y="4957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E669E58-71D4-5077-E650-276667A2F853}"/>
                </a:ext>
              </a:extLst>
            </p:cNvPr>
            <p:cNvCxnSpPr>
              <a:cxnSpLocks/>
            </p:cNvCxnSpPr>
            <p:nvPr/>
          </p:nvCxnSpPr>
          <p:spPr>
            <a:xfrm>
              <a:off x="6988926" y="5109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grpSp>
      <p:grpSp>
        <p:nvGrpSpPr>
          <p:cNvPr id="44" name="Group 43">
            <a:extLst>
              <a:ext uri="{FF2B5EF4-FFF2-40B4-BE49-F238E27FC236}">
                <a16:creationId xmlns:a16="http://schemas.microsoft.com/office/drawing/2014/main" id="{DBF2AAEA-DCCF-4A66-A6A4-46EC356C6456}"/>
              </a:ext>
            </a:extLst>
          </p:cNvPr>
          <p:cNvGrpSpPr/>
          <p:nvPr/>
        </p:nvGrpSpPr>
        <p:grpSpPr>
          <a:xfrm>
            <a:off x="2463905" y="5184676"/>
            <a:ext cx="385821" cy="444924"/>
            <a:chOff x="6920759" y="3945948"/>
            <a:chExt cx="1222151" cy="1409369"/>
          </a:xfrm>
        </p:grpSpPr>
        <p:sp>
          <p:nvSpPr>
            <p:cNvPr id="45" name="Folded Corner 44">
              <a:extLst>
                <a:ext uri="{FF2B5EF4-FFF2-40B4-BE49-F238E27FC236}">
                  <a16:creationId xmlns:a16="http://schemas.microsoft.com/office/drawing/2014/main" id="{17A0630A-D9C2-C858-E969-E943178B9FED}"/>
                </a:ext>
              </a:extLst>
            </p:cNvPr>
            <p:cNvSpPr/>
            <p:nvPr/>
          </p:nvSpPr>
          <p:spPr>
            <a:xfrm>
              <a:off x="6920759" y="3945948"/>
              <a:ext cx="1222151" cy="1409369"/>
            </a:xfrm>
            <a:prstGeom prst="foldedCorner">
              <a:avLst/>
            </a:prstGeom>
            <a:solidFill>
              <a:schemeClr val="bg1"/>
            </a:solidFill>
            <a:ln w="3175" cmpd="sng">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1" dirty="0">
                <a:solidFill>
                  <a:schemeClr val="tx1"/>
                </a:solidFill>
                <a:latin typeface="+mj-lt"/>
              </a:endParaRPr>
            </a:p>
          </p:txBody>
        </p:sp>
        <p:cxnSp>
          <p:nvCxnSpPr>
            <p:cNvPr id="46" name="Straight Connector 45">
              <a:extLst>
                <a:ext uri="{FF2B5EF4-FFF2-40B4-BE49-F238E27FC236}">
                  <a16:creationId xmlns:a16="http://schemas.microsoft.com/office/drawing/2014/main" id="{3AAC48C3-2E6A-7B93-70A6-CCF6321E442D}"/>
                </a:ext>
              </a:extLst>
            </p:cNvPr>
            <p:cNvCxnSpPr>
              <a:cxnSpLocks/>
            </p:cNvCxnSpPr>
            <p:nvPr/>
          </p:nvCxnSpPr>
          <p:spPr>
            <a:xfrm>
              <a:off x="6988926" y="4043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F54DCFD8-2C00-EAF8-E80B-1D717AAE188B}"/>
                </a:ext>
              </a:extLst>
            </p:cNvPr>
            <p:cNvCxnSpPr>
              <a:cxnSpLocks/>
            </p:cNvCxnSpPr>
            <p:nvPr/>
          </p:nvCxnSpPr>
          <p:spPr>
            <a:xfrm>
              <a:off x="6988926" y="4195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EFF340AF-6C17-9802-2EA9-F76941C6EF04}"/>
                </a:ext>
              </a:extLst>
            </p:cNvPr>
            <p:cNvCxnSpPr>
              <a:cxnSpLocks/>
            </p:cNvCxnSpPr>
            <p:nvPr/>
          </p:nvCxnSpPr>
          <p:spPr>
            <a:xfrm>
              <a:off x="6988926" y="4347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F6EBEFD6-E9B3-6AD6-8A9D-48E46B5264E8}"/>
                </a:ext>
              </a:extLst>
            </p:cNvPr>
            <p:cNvCxnSpPr>
              <a:cxnSpLocks/>
            </p:cNvCxnSpPr>
            <p:nvPr/>
          </p:nvCxnSpPr>
          <p:spPr>
            <a:xfrm>
              <a:off x="6988926" y="4500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7176C9D9-27CD-54F4-E7FC-B032077D5241}"/>
                </a:ext>
              </a:extLst>
            </p:cNvPr>
            <p:cNvCxnSpPr>
              <a:cxnSpLocks/>
            </p:cNvCxnSpPr>
            <p:nvPr/>
          </p:nvCxnSpPr>
          <p:spPr>
            <a:xfrm>
              <a:off x="6988926" y="4652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5EEBC48A-1EFC-DD24-DC89-783178062069}"/>
                </a:ext>
              </a:extLst>
            </p:cNvPr>
            <p:cNvCxnSpPr>
              <a:cxnSpLocks/>
            </p:cNvCxnSpPr>
            <p:nvPr/>
          </p:nvCxnSpPr>
          <p:spPr>
            <a:xfrm>
              <a:off x="6988926" y="4881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754C2EC7-4261-3DFB-9908-434F0B8F415C}"/>
                </a:ext>
              </a:extLst>
            </p:cNvPr>
            <p:cNvCxnSpPr>
              <a:cxnSpLocks/>
            </p:cNvCxnSpPr>
            <p:nvPr/>
          </p:nvCxnSpPr>
          <p:spPr>
            <a:xfrm>
              <a:off x="6988926" y="5033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4B13F178-75DD-A85D-0493-7E473AE690FA}"/>
                </a:ext>
              </a:extLst>
            </p:cNvPr>
            <p:cNvCxnSpPr>
              <a:cxnSpLocks/>
            </p:cNvCxnSpPr>
            <p:nvPr/>
          </p:nvCxnSpPr>
          <p:spPr>
            <a:xfrm>
              <a:off x="6988926" y="4119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30F058CE-45C2-FAF9-C83A-4BEB3FC48E72}"/>
                </a:ext>
              </a:extLst>
            </p:cNvPr>
            <p:cNvCxnSpPr>
              <a:cxnSpLocks/>
            </p:cNvCxnSpPr>
            <p:nvPr/>
          </p:nvCxnSpPr>
          <p:spPr>
            <a:xfrm>
              <a:off x="6988926" y="4271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C26054A-DC57-2870-89CB-99FCFBE6B50D}"/>
                </a:ext>
              </a:extLst>
            </p:cNvPr>
            <p:cNvCxnSpPr>
              <a:cxnSpLocks/>
            </p:cNvCxnSpPr>
            <p:nvPr/>
          </p:nvCxnSpPr>
          <p:spPr>
            <a:xfrm>
              <a:off x="6988926" y="4424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443BAF43-44C4-2776-F1EA-0F672B557C6A}"/>
                </a:ext>
              </a:extLst>
            </p:cNvPr>
            <p:cNvCxnSpPr>
              <a:cxnSpLocks/>
            </p:cNvCxnSpPr>
            <p:nvPr/>
          </p:nvCxnSpPr>
          <p:spPr>
            <a:xfrm>
              <a:off x="6988926" y="4576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C39B0F10-C36E-C4D2-0F45-BBEE1DCC9FD9}"/>
                </a:ext>
              </a:extLst>
            </p:cNvPr>
            <p:cNvCxnSpPr>
              <a:cxnSpLocks/>
            </p:cNvCxnSpPr>
            <p:nvPr/>
          </p:nvCxnSpPr>
          <p:spPr>
            <a:xfrm>
              <a:off x="6988926" y="4728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0EDD249E-9E62-A332-BCE9-337FF8D154DA}"/>
                </a:ext>
              </a:extLst>
            </p:cNvPr>
            <p:cNvCxnSpPr>
              <a:cxnSpLocks/>
            </p:cNvCxnSpPr>
            <p:nvPr/>
          </p:nvCxnSpPr>
          <p:spPr>
            <a:xfrm>
              <a:off x="6988926" y="4805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47" name="Straight Connector 1346">
              <a:extLst>
                <a:ext uri="{FF2B5EF4-FFF2-40B4-BE49-F238E27FC236}">
                  <a16:creationId xmlns:a16="http://schemas.microsoft.com/office/drawing/2014/main" id="{CE2012CA-E4DB-4132-4639-0A4938AD9BFA}"/>
                </a:ext>
              </a:extLst>
            </p:cNvPr>
            <p:cNvCxnSpPr>
              <a:cxnSpLocks/>
            </p:cNvCxnSpPr>
            <p:nvPr/>
          </p:nvCxnSpPr>
          <p:spPr>
            <a:xfrm>
              <a:off x="6988926" y="4957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48" name="Straight Connector 1347">
              <a:extLst>
                <a:ext uri="{FF2B5EF4-FFF2-40B4-BE49-F238E27FC236}">
                  <a16:creationId xmlns:a16="http://schemas.microsoft.com/office/drawing/2014/main" id="{CD547C34-39D2-CBE5-008A-ED2D9BCEEDA3}"/>
                </a:ext>
              </a:extLst>
            </p:cNvPr>
            <p:cNvCxnSpPr>
              <a:cxnSpLocks/>
            </p:cNvCxnSpPr>
            <p:nvPr/>
          </p:nvCxnSpPr>
          <p:spPr>
            <a:xfrm>
              <a:off x="6988926" y="5109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grpSp>
      <p:grpSp>
        <p:nvGrpSpPr>
          <p:cNvPr id="1349" name="Group 1348">
            <a:extLst>
              <a:ext uri="{FF2B5EF4-FFF2-40B4-BE49-F238E27FC236}">
                <a16:creationId xmlns:a16="http://schemas.microsoft.com/office/drawing/2014/main" id="{63BEDF1C-4F46-490C-7F36-C2181A39D74C}"/>
              </a:ext>
            </a:extLst>
          </p:cNvPr>
          <p:cNvGrpSpPr/>
          <p:nvPr/>
        </p:nvGrpSpPr>
        <p:grpSpPr>
          <a:xfrm>
            <a:off x="1966600" y="5184676"/>
            <a:ext cx="385821" cy="444924"/>
            <a:chOff x="6920759" y="3945948"/>
            <a:chExt cx="1222151" cy="1409369"/>
          </a:xfrm>
        </p:grpSpPr>
        <p:sp>
          <p:nvSpPr>
            <p:cNvPr id="1350" name="Folded Corner 1349">
              <a:extLst>
                <a:ext uri="{FF2B5EF4-FFF2-40B4-BE49-F238E27FC236}">
                  <a16:creationId xmlns:a16="http://schemas.microsoft.com/office/drawing/2014/main" id="{53F6C179-EBB0-53C9-3B19-AD3586DF48AC}"/>
                </a:ext>
              </a:extLst>
            </p:cNvPr>
            <p:cNvSpPr/>
            <p:nvPr/>
          </p:nvSpPr>
          <p:spPr>
            <a:xfrm>
              <a:off x="6920759" y="3945948"/>
              <a:ext cx="1222151" cy="1409369"/>
            </a:xfrm>
            <a:prstGeom prst="foldedCorner">
              <a:avLst/>
            </a:prstGeom>
            <a:solidFill>
              <a:schemeClr val="bg1"/>
            </a:solidFill>
            <a:ln w="3175" cmpd="sng">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1" dirty="0">
                <a:solidFill>
                  <a:schemeClr val="tx1"/>
                </a:solidFill>
                <a:latin typeface="+mj-lt"/>
              </a:endParaRPr>
            </a:p>
          </p:txBody>
        </p:sp>
        <p:cxnSp>
          <p:nvCxnSpPr>
            <p:cNvPr id="1351" name="Straight Connector 1350">
              <a:extLst>
                <a:ext uri="{FF2B5EF4-FFF2-40B4-BE49-F238E27FC236}">
                  <a16:creationId xmlns:a16="http://schemas.microsoft.com/office/drawing/2014/main" id="{00A379F7-CE7F-F50B-414D-95E67491E710}"/>
                </a:ext>
              </a:extLst>
            </p:cNvPr>
            <p:cNvCxnSpPr>
              <a:cxnSpLocks/>
            </p:cNvCxnSpPr>
            <p:nvPr/>
          </p:nvCxnSpPr>
          <p:spPr>
            <a:xfrm>
              <a:off x="6988926" y="4043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52" name="Straight Connector 1351">
              <a:extLst>
                <a:ext uri="{FF2B5EF4-FFF2-40B4-BE49-F238E27FC236}">
                  <a16:creationId xmlns:a16="http://schemas.microsoft.com/office/drawing/2014/main" id="{81D3394E-62FF-9E61-23E1-0E7CB7E0BBEF}"/>
                </a:ext>
              </a:extLst>
            </p:cNvPr>
            <p:cNvCxnSpPr>
              <a:cxnSpLocks/>
            </p:cNvCxnSpPr>
            <p:nvPr/>
          </p:nvCxnSpPr>
          <p:spPr>
            <a:xfrm>
              <a:off x="6988926" y="4195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54" name="Straight Connector 1353">
              <a:extLst>
                <a:ext uri="{FF2B5EF4-FFF2-40B4-BE49-F238E27FC236}">
                  <a16:creationId xmlns:a16="http://schemas.microsoft.com/office/drawing/2014/main" id="{E0C18E0E-9E89-02CC-117B-8C8407272999}"/>
                </a:ext>
              </a:extLst>
            </p:cNvPr>
            <p:cNvCxnSpPr>
              <a:cxnSpLocks/>
            </p:cNvCxnSpPr>
            <p:nvPr/>
          </p:nvCxnSpPr>
          <p:spPr>
            <a:xfrm>
              <a:off x="6988926" y="4347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55" name="Straight Connector 1354">
              <a:extLst>
                <a:ext uri="{FF2B5EF4-FFF2-40B4-BE49-F238E27FC236}">
                  <a16:creationId xmlns:a16="http://schemas.microsoft.com/office/drawing/2014/main" id="{4BB6E036-5F6D-A8A6-12FA-42D556AC6B79}"/>
                </a:ext>
              </a:extLst>
            </p:cNvPr>
            <p:cNvCxnSpPr>
              <a:cxnSpLocks/>
            </p:cNvCxnSpPr>
            <p:nvPr/>
          </p:nvCxnSpPr>
          <p:spPr>
            <a:xfrm>
              <a:off x="6988926" y="4500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56" name="Straight Connector 1355">
              <a:extLst>
                <a:ext uri="{FF2B5EF4-FFF2-40B4-BE49-F238E27FC236}">
                  <a16:creationId xmlns:a16="http://schemas.microsoft.com/office/drawing/2014/main" id="{2340BA7D-2B07-FF5F-9608-FD521404F212}"/>
                </a:ext>
              </a:extLst>
            </p:cNvPr>
            <p:cNvCxnSpPr>
              <a:cxnSpLocks/>
            </p:cNvCxnSpPr>
            <p:nvPr/>
          </p:nvCxnSpPr>
          <p:spPr>
            <a:xfrm>
              <a:off x="6988926" y="4652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57" name="Straight Connector 1356">
              <a:extLst>
                <a:ext uri="{FF2B5EF4-FFF2-40B4-BE49-F238E27FC236}">
                  <a16:creationId xmlns:a16="http://schemas.microsoft.com/office/drawing/2014/main" id="{092675C7-F8DA-1D6F-CBF5-4DA1F497C52A}"/>
                </a:ext>
              </a:extLst>
            </p:cNvPr>
            <p:cNvCxnSpPr>
              <a:cxnSpLocks/>
            </p:cNvCxnSpPr>
            <p:nvPr/>
          </p:nvCxnSpPr>
          <p:spPr>
            <a:xfrm>
              <a:off x="6988926" y="4881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58" name="Straight Connector 1357">
              <a:extLst>
                <a:ext uri="{FF2B5EF4-FFF2-40B4-BE49-F238E27FC236}">
                  <a16:creationId xmlns:a16="http://schemas.microsoft.com/office/drawing/2014/main" id="{BCE12E7D-20B4-0580-5AFE-994D87E02262}"/>
                </a:ext>
              </a:extLst>
            </p:cNvPr>
            <p:cNvCxnSpPr>
              <a:cxnSpLocks/>
            </p:cNvCxnSpPr>
            <p:nvPr/>
          </p:nvCxnSpPr>
          <p:spPr>
            <a:xfrm>
              <a:off x="6988926" y="5033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59" name="Straight Connector 1358">
              <a:extLst>
                <a:ext uri="{FF2B5EF4-FFF2-40B4-BE49-F238E27FC236}">
                  <a16:creationId xmlns:a16="http://schemas.microsoft.com/office/drawing/2014/main" id="{E6A3C83C-9411-13D2-7BE1-7AA9CF4CB5FC}"/>
                </a:ext>
              </a:extLst>
            </p:cNvPr>
            <p:cNvCxnSpPr>
              <a:cxnSpLocks/>
            </p:cNvCxnSpPr>
            <p:nvPr/>
          </p:nvCxnSpPr>
          <p:spPr>
            <a:xfrm>
              <a:off x="6988926" y="41193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78" name="Straight Connector 1377">
              <a:extLst>
                <a:ext uri="{FF2B5EF4-FFF2-40B4-BE49-F238E27FC236}">
                  <a16:creationId xmlns:a16="http://schemas.microsoft.com/office/drawing/2014/main" id="{9414711F-8633-0B7E-BA8B-B7CC67539646}"/>
                </a:ext>
              </a:extLst>
            </p:cNvPr>
            <p:cNvCxnSpPr>
              <a:cxnSpLocks/>
            </p:cNvCxnSpPr>
            <p:nvPr/>
          </p:nvCxnSpPr>
          <p:spPr>
            <a:xfrm>
              <a:off x="6988926" y="42717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79" name="Straight Connector 1378">
              <a:extLst>
                <a:ext uri="{FF2B5EF4-FFF2-40B4-BE49-F238E27FC236}">
                  <a16:creationId xmlns:a16="http://schemas.microsoft.com/office/drawing/2014/main" id="{A8A39369-75CD-6C7E-51C5-4123D7AD418E}"/>
                </a:ext>
              </a:extLst>
            </p:cNvPr>
            <p:cNvCxnSpPr>
              <a:cxnSpLocks/>
            </p:cNvCxnSpPr>
            <p:nvPr/>
          </p:nvCxnSpPr>
          <p:spPr>
            <a:xfrm>
              <a:off x="6988926" y="4424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80" name="Straight Connector 1379">
              <a:extLst>
                <a:ext uri="{FF2B5EF4-FFF2-40B4-BE49-F238E27FC236}">
                  <a16:creationId xmlns:a16="http://schemas.microsoft.com/office/drawing/2014/main" id="{8D324C22-20FD-0F7F-B412-2123474B628F}"/>
                </a:ext>
              </a:extLst>
            </p:cNvPr>
            <p:cNvCxnSpPr>
              <a:cxnSpLocks/>
            </p:cNvCxnSpPr>
            <p:nvPr/>
          </p:nvCxnSpPr>
          <p:spPr>
            <a:xfrm>
              <a:off x="6988926" y="4576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81" name="Straight Connector 1380">
              <a:extLst>
                <a:ext uri="{FF2B5EF4-FFF2-40B4-BE49-F238E27FC236}">
                  <a16:creationId xmlns:a16="http://schemas.microsoft.com/office/drawing/2014/main" id="{C3503622-7AF9-7E62-4E59-9B0EE45143FD}"/>
                </a:ext>
              </a:extLst>
            </p:cNvPr>
            <p:cNvCxnSpPr>
              <a:cxnSpLocks/>
            </p:cNvCxnSpPr>
            <p:nvPr/>
          </p:nvCxnSpPr>
          <p:spPr>
            <a:xfrm>
              <a:off x="6988926" y="4728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82" name="Straight Connector 1381">
              <a:extLst>
                <a:ext uri="{FF2B5EF4-FFF2-40B4-BE49-F238E27FC236}">
                  <a16:creationId xmlns:a16="http://schemas.microsoft.com/office/drawing/2014/main" id="{EFB34A34-F4B2-E2DD-314F-52235633D0CD}"/>
                </a:ext>
              </a:extLst>
            </p:cNvPr>
            <p:cNvCxnSpPr>
              <a:cxnSpLocks/>
            </p:cNvCxnSpPr>
            <p:nvPr/>
          </p:nvCxnSpPr>
          <p:spPr>
            <a:xfrm>
              <a:off x="6988926" y="48051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83" name="Straight Connector 1382">
              <a:extLst>
                <a:ext uri="{FF2B5EF4-FFF2-40B4-BE49-F238E27FC236}">
                  <a16:creationId xmlns:a16="http://schemas.microsoft.com/office/drawing/2014/main" id="{A2AEC376-7692-EDA3-98CE-08BC03C20DAA}"/>
                </a:ext>
              </a:extLst>
            </p:cNvPr>
            <p:cNvCxnSpPr>
              <a:cxnSpLocks/>
            </p:cNvCxnSpPr>
            <p:nvPr/>
          </p:nvCxnSpPr>
          <p:spPr>
            <a:xfrm>
              <a:off x="6988926" y="49575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84" name="Straight Connector 1383">
              <a:extLst>
                <a:ext uri="{FF2B5EF4-FFF2-40B4-BE49-F238E27FC236}">
                  <a16:creationId xmlns:a16="http://schemas.microsoft.com/office/drawing/2014/main" id="{3D878531-A7DD-B665-0273-2FFE49D4F790}"/>
                </a:ext>
              </a:extLst>
            </p:cNvPr>
            <p:cNvCxnSpPr>
              <a:cxnSpLocks/>
            </p:cNvCxnSpPr>
            <p:nvPr/>
          </p:nvCxnSpPr>
          <p:spPr>
            <a:xfrm>
              <a:off x="6988926" y="5109990"/>
              <a:ext cx="1089361"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1385" name="TextBox 1384">
            <a:extLst>
              <a:ext uri="{FF2B5EF4-FFF2-40B4-BE49-F238E27FC236}">
                <a16:creationId xmlns:a16="http://schemas.microsoft.com/office/drawing/2014/main" id="{F25866A6-9B78-CACC-4AAA-C6F5089A8522}"/>
              </a:ext>
            </a:extLst>
          </p:cNvPr>
          <p:cNvSpPr txBox="1"/>
          <p:nvPr/>
        </p:nvSpPr>
        <p:spPr>
          <a:xfrm>
            <a:off x="2174860" y="5261981"/>
            <a:ext cx="1218667" cy="307777"/>
          </a:xfrm>
          <a:prstGeom prst="rect">
            <a:avLst/>
          </a:prstGeom>
          <a:noFill/>
          <a:ln>
            <a:noFill/>
          </a:ln>
        </p:spPr>
        <p:txBody>
          <a:bodyPr wrap="none" rtlCol="0">
            <a:spAutoFit/>
          </a:bodyPr>
          <a:lstStyle/>
          <a:p>
            <a:r>
              <a:rPr lang="en-US" sz="1400" dirty="0"/>
              <a:t>Other Reports</a:t>
            </a:r>
          </a:p>
        </p:txBody>
      </p:sp>
      <p:cxnSp>
        <p:nvCxnSpPr>
          <p:cNvPr id="1406" name="Elbow Connector 1405">
            <a:extLst>
              <a:ext uri="{FF2B5EF4-FFF2-40B4-BE49-F238E27FC236}">
                <a16:creationId xmlns:a16="http://schemas.microsoft.com/office/drawing/2014/main" id="{7D41E101-114F-BF40-26D8-75F27DE7CB27}"/>
              </a:ext>
            </a:extLst>
          </p:cNvPr>
          <p:cNvCxnSpPr>
            <a:cxnSpLocks/>
            <a:stCxn id="2050" idx="2"/>
            <a:endCxn id="1350" idx="0"/>
          </p:cNvCxnSpPr>
          <p:nvPr/>
        </p:nvCxnSpPr>
        <p:spPr>
          <a:xfrm rot="5400000">
            <a:off x="2587653" y="4094409"/>
            <a:ext cx="662126" cy="1518409"/>
          </a:xfrm>
          <a:prstGeom prst="bentConnector3">
            <a:avLst>
              <a:gd name="adj1" fmla="val 50000"/>
            </a:avLst>
          </a:prstGeom>
          <a:ln w="28575">
            <a:solidFill>
              <a:schemeClr val="bg1">
                <a:lumMod val="85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040" name="Elbow Connector 1039">
            <a:extLst>
              <a:ext uri="{FF2B5EF4-FFF2-40B4-BE49-F238E27FC236}">
                <a16:creationId xmlns:a16="http://schemas.microsoft.com/office/drawing/2014/main" id="{6FCC3DBF-264E-8F1C-05E0-BBBE1B08EC40}"/>
              </a:ext>
            </a:extLst>
          </p:cNvPr>
          <p:cNvCxnSpPr>
            <a:cxnSpLocks/>
            <a:stCxn id="2050" idx="2"/>
            <a:endCxn id="45" idx="0"/>
          </p:cNvCxnSpPr>
          <p:nvPr/>
        </p:nvCxnSpPr>
        <p:spPr>
          <a:xfrm rot="5400000">
            <a:off x="2836305" y="4343061"/>
            <a:ext cx="662126" cy="1021104"/>
          </a:xfrm>
          <a:prstGeom prst="bentConnector3">
            <a:avLst>
              <a:gd name="adj1" fmla="val 50000"/>
            </a:avLst>
          </a:prstGeom>
          <a:ln w="28575">
            <a:solidFill>
              <a:schemeClr val="bg1">
                <a:lumMod val="85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043" name="Elbow Connector 1042">
            <a:extLst>
              <a:ext uri="{FF2B5EF4-FFF2-40B4-BE49-F238E27FC236}">
                <a16:creationId xmlns:a16="http://schemas.microsoft.com/office/drawing/2014/main" id="{4C758A2A-61C3-C144-D7D8-3ABD3C3D28E4}"/>
              </a:ext>
            </a:extLst>
          </p:cNvPr>
          <p:cNvCxnSpPr>
            <a:cxnSpLocks/>
            <a:stCxn id="2050" idx="2"/>
            <a:endCxn id="26" idx="0"/>
          </p:cNvCxnSpPr>
          <p:nvPr/>
        </p:nvCxnSpPr>
        <p:spPr>
          <a:xfrm rot="5400000">
            <a:off x="3084958" y="4591714"/>
            <a:ext cx="662126" cy="523798"/>
          </a:xfrm>
          <a:prstGeom prst="bentConnector3">
            <a:avLst>
              <a:gd name="adj1" fmla="val 50000"/>
            </a:avLst>
          </a:prstGeom>
          <a:ln w="28575">
            <a:solidFill>
              <a:schemeClr val="bg1">
                <a:lumMod val="85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196" name="Elbow Connector 1195">
            <a:extLst>
              <a:ext uri="{FF2B5EF4-FFF2-40B4-BE49-F238E27FC236}">
                <a16:creationId xmlns:a16="http://schemas.microsoft.com/office/drawing/2014/main" id="{26DAFEA0-1A81-C4D1-ADCC-4E4091BDF01B}"/>
              </a:ext>
            </a:extLst>
          </p:cNvPr>
          <p:cNvCxnSpPr>
            <a:cxnSpLocks/>
            <a:stCxn id="2050" idx="2"/>
            <a:endCxn id="1200" idx="0"/>
          </p:cNvCxnSpPr>
          <p:nvPr/>
        </p:nvCxnSpPr>
        <p:spPr>
          <a:xfrm rot="16200000" flipH="1">
            <a:off x="3347096" y="4853374"/>
            <a:ext cx="663937" cy="2288"/>
          </a:xfrm>
          <a:prstGeom prst="bentConnector3">
            <a:avLst>
              <a:gd name="adj1" fmla="val 50000"/>
            </a:avLst>
          </a:prstGeom>
          <a:ln w="28575">
            <a:solidFill>
              <a:srgbClr val="F79767"/>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168" name="Straight Arrow Connector 1167">
            <a:extLst>
              <a:ext uri="{FF2B5EF4-FFF2-40B4-BE49-F238E27FC236}">
                <a16:creationId xmlns:a16="http://schemas.microsoft.com/office/drawing/2014/main" id="{0040D4C5-92B7-8B1B-81EA-F598CA5EFDF4}"/>
              </a:ext>
            </a:extLst>
          </p:cNvPr>
          <p:cNvCxnSpPr>
            <a:cxnSpLocks/>
            <a:stCxn id="1161" idx="3"/>
            <a:endCxn id="1155" idx="1"/>
          </p:cNvCxnSpPr>
          <p:nvPr/>
        </p:nvCxnSpPr>
        <p:spPr>
          <a:xfrm>
            <a:off x="1729740" y="3387090"/>
            <a:ext cx="1196340" cy="0"/>
          </a:xfrm>
          <a:prstGeom prst="straightConnector1">
            <a:avLst/>
          </a:prstGeom>
          <a:ln w="38100">
            <a:solidFill>
              <a:srgbClr val="F79767"/>
            </a:solidFill>
            <a:tailEnd type="triangle"/>
          </a:ln>
        </p:spPr>
        <p:style>
          <a:lnRef idx="1">
            <a:schemeClr val="accent1"/>
          </a:lnRef>
          <a:fillRef idx="0">
            <a:schemeClr val="accent1"/>
          </a:fillRef>
          <a:effectRef idx="0">
            <a:schemeClr val="accent1"/>
          </a:effectRef>
          <a:fontRef idx="minor">
            <a:schemeClr val="tx1"/>
          </a:fontRef>
        </p:style>
      </p:cxnSp>
      <p:cxnSp>
        <p:nvCxnSpPr>
          <p:cNvPr id="1171" name="Straight Arrow Connector 1170">
            <a:extLst>
              <a:ext uri="{FF2B5EF4-FFF2-40B4-BE49-F238E27FC236}">
                <a16:creationId xmlns:a16="http://schemas.microsoft.com/office/drawing/2014/main" id="{6BF2243D-4EC6-FAED-FBC9-C240FF6E9F54}"/>
              </a:ext>
            </a:extLst>
          </p:cNvPr>
          <p:cNvCxnSpPr>
            <a:cxnSpLocks/>
            <a:stCxn id="1154" idx="1"/>
            <a:endCxn id="1160" idx="3"/>
          </p:cNvCxnSpPr>
          <p:nvPr/>
        </p:nvCxnSpPr>
        <p:spPr>
          <a:xfrm flipH="1">
            <a:off x="1722120" y="3082290"/>
            <a:ext cx="1203960" cy="0"/>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a16="http://schemas.microsoft.com/office/drawing/2014/main" id="{57D3FE3B-AACA-0938-10BA-50044CFFAD07}"/>
              </a:ext>
            </a:extLst>
          </p:cNvPr>
          <p:cNvGrpSpPr/>
          <p:nvPr/>
        </p:nvGrpSpPr>
        <p:grpSpPr>
          <a:xfrm>
            <a:off x="2112456" y="3317652"/>
            <a:ext cx="378635" cy="451296"/>
            <a:chOff x="4569621" y="2674402"/>
            <a:chExt cx="559254" cy="745069"/>
          </a:xfrm>
        </p:grpSpPr>
        <p:sp>
          <p:nvSpPr>
            <p:cNvPr id="59" name="Folded Corner 58">
              <a:extLst>
                <a:ext uri="{FF2B5EF4-FFF2-40B4-BE49-F238E27FC236}">
                  <a16:creationId xmlns:a16="http://schemas.microsoft.com/office/drawing/2014/main" id="{40F458CE-3A37-57CC-B6DA-BA0C7DEB67C1}"/>
                </a:ext>
              </a:extLst>
            </p:cNvPr>
            <p:cNvSpPr/>
            <p:nvPr/>
          </p:nvSpPr>
          <p:spPr>
            <a:xfrm>
              <a:off x="4569621" y="2674402"/>
              <a:ext cx="559254" cy="745069"/>
            </a:xfrm>
            <a:prstGeom prst="foldedCorner">
              <a:avLst/>
            </a:prstGeom>
            <a:solidFill>
              <a:schemeClr val="bg1"/>
            </a:solidFill>
            <a:ln w="3175" cmpd="sng">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1" dirty="0">
                <a:solidFill>
                  <a:schemeClr val="tx1"/>
                </a:solidFill>
                <a:latin typeface="+mj-lt"/>
              </a:endParaRPr>
            </a:p>
          </p:txBody>
        </p:sp>
        <p:cxnSp>
          <p:nvCxnSpPr>
            <p:cNvPr id="60" name="Straight Connector 59">
              <a:extLst>
                <a:ext uri="{FF2B5EF4-FFF2-40B4-BE49-F238E27FC236}">
                  <a16:creationId xmlns:a16="http://schemas.microsoft.com/office/drawing/2014/main" id="{CB819A05-18C1-0EC5-60D1-28FD7199D230}"/>
                </a:ext>
              </a:extLst>
            </p:cNvPr>
            <p:cNvCxnSpPr/>
            <p:nvPr/>
          </p:nvCxnSpPr>
          <p:spPr>
            <a:xfrm>
              <a:off x="4623596" y="273049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61" name="Straight Connector 60">
              <a:extLst>
                <a:ext uri="{FF2B5EF4-FFF2-40B4-BE49-F238E27FC236}">
                  <a16:creationId xmlns:a16="http://schemas.microsoft.com/office/drawing/2014/main" id="{04599DEC-FC29-17E8-9CF3-053695F79876}"/>
                </a:ext>
              </a:extLst>
            </p:cNvPr>
            <p:cNvCxnSpPr/>
            <p:nvPr/>
          </p:nvCxnSpPr>
          <p:spPr>
            <a:xfrm>
              <a:off x="4646844" y="276803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62" name="Straight Connector 61">
              <a:extLst>
                <a:ext uri="{FF2B5EF4-FFF2-40B4-BE49-F238E27FC236}">
                  <a16:creationId xmlns:a16="http://schemas.microsoft.com/office/drawing/2014/main" id="{B43EC756-0FFC-A18B-7BB8-5C3D80AE096E}"/>
                </a:ext>
              </a:extLst>
            </p:cNvPr>
            <p:cNvCxnSpPr/>
            <p:nvPr/>
          </p:nvCxnSpPr>
          <p:spPr>
            <a:xfrm>
              <a:off x="4646844" y="280557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63" name="Straight Connector 62">
              <a:extLst>
                <a:ext uri="{FF2B5EF4-FFF2-40B4-BE49-F238E27FC236}">
                  <a16:creationId xmlns:a16="http://schemas.microsoft.com/office/drawing/2014/main" id="{E7796EAD-2888-B38F-26CD-7E0658256F48}"/>
                </a:ext>
              </a:extLst>
            </p:cNvPr>
            <p:cNvCxnSpPr/>
            <p:nvPr/>
          </p:nvCxnSpPr>
          <p:spPr>
            <a:xfrm>
              <a:off x="4622240" y="284311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24" name="Straight Connector 1023">
              <a:extLst>
                <a:ext uri="{FF2B5EF4-FFF2-40B4-BE49-F238E27FC236}">
                  <a16:creationId xmlns:a16="http://schemas.microsoft.com/office/drawing/2014/main" id="{64C67A16-EE17-40A6-6A59-FAA0D9664DE0}"/>
                </a:ext>
              </a:extLst>
            </p:cNvPr>
            <p:cNvCxnSpPr/>
            <p:nvPr/>
          </p:nvCxnSpPr>
          <p:spPr>
            <a:xfrm>
              <a:off x="4646844" y="288065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25" name="Straight Connector 1024">
              <a:extLst>
                <a:ext uri="{FF2B5EF4-FFF2-40B4-BE49-F238E27FC236}">
                  <a16:creationId xmlns:a16="http://schemas.microsoft.com/office/drawing/2014/main" id="{F13050D5-C74C-EFDE-754B-3678C21D9BEF}"/>
                </a:ext>
              </a:extLst>
            </p:cNvPr>
            <p:cNvCxnSpPr/>
            <p:nvPr/>
          </p:nvCxnSpPr>
          <p:spPr>
            <a:xfrm>
              <a:off x="4680746" y="291819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27" name="Straight Connector 1026">
              <a:extLst>
                <a:ext uri="{FF2B5EF4-FFF2-40B4-BE49-F238E27FC236}">
                  <a16:creationId xmlns:a16="http://schemas.microsoft.com/office/drawing/2014/main" id="{013AEAFF-619C-8707-8D99-B6F46B59BD95}"/>
                </a:ext>
              </a:extLst>
            </p:cNvPr>
            <p:cNvCxnSpPr/>
            <p:nvPr/>
          </p:nvCxnSpPr>
          <p:spPr>
            <a:xfrm>
              <a:off x="4723442" y="295573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28" name="Straight Connector 1027">
              <a:extLst>
                <a:ext uri="{FF2B5EF4-FFF2-40B4-BE49-F238E27FC236}">
                  <a16:creationId xmlns:a16="http://schemas.microsoft.com/office/drawing/2014/main" id="{F02EEB62-5B9F-CEFA-9EEE-D64049E95027}"/>
                </a:ext>
              </a:extLst>
            </p:cNvPr>
            <p:cNvCxnSpPr/>
            <p:nvPr/>
          </p:nvCxnSpPr>
          <p:spPr>
            <a:xfrm>
              <a:off x="4698838" y="299327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29" name="Straight Connector 1028">
              <a:extLst>
                <a:ext uri="{FF2B5EF4-FFF2-40B4-BE49-F238E27FC236}">
                  <a16:creationId xmlns:a16="http://schemas.microsoft.com/office/drawing/2014/main" id="{465F0F9D-CA16-0B69-432E-65C52AB6E069}"/>
                </a:ext>
              </a:extLst>
            </p:cNvPr>
            <p:cNvCxnSpPr/>
            <p:nvPr/>
          </p:nvCxnSpPr>
          <p:spPr>
            <a:xfrm>
              <a:off x="4623596" y="303081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0" name="Straight Connector 1029">
              <a:extLst>
                <a:ext uri="{FF2B5EF4-FFF2-40B4-BE49-F238E27FC236}">
                  <a16:creationId xmlns:a16="http://schemas.microsoft.com/office/drawing/2014/main" id="{9CCB29FB-7666-0C9A-BBE0-C547038B6117}"/>
                </a:ext>
              </a:extLst>
            </p:cNvPr>
            <p:cNvCxnSpPr/>
            <p:nvPr/>
          </p:nvCxnSpPr>
          <p:spPr>
            <a:xfrm>
              <a:off x="4625415" y="306835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1" name="Straight Connector 1030">
              <a:extLst>
                <a:ext uri="{FF2B5EF4-FFF2-40B4-BE49-F238E27FC236}">
                  <a16:creationId xmlns:a16="http://schemas.microsoft.com/office/drawing/2014/main" id="{F3B8FF24-9063-1683-DC2D-445AC7A8D1FA}"/>
                </a:ext>
              </a:extLst>
            </p:cNvPr>
            <p:cNvCxnSpPr/>
            <p:nvPr/>
          </p:nvCxnSpPr>
          <p:spPr>
            <a:xfrm>
              <a:off x="4648663" y="310589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2" name="Straight Connector 1031">
              <a:extLst>
                <a:ext uri="{FF2B5EF4-FFF2-40B4-BE49-F238E27FC236}">
                  <a16:creationId xmlns:a16="http://schemas.microsoft.com/office/drawing/2014/main" id="{CB2878C9-6608-7186-EAF9-0BA68E39FBAE}"/>
                </a:ext>
              </a:extLst>
            </p:cNvPr>
            <p:cNvCxnSpPr/>
            <p:nvPr/>
          </p:nvCxnSpPr>
          <p:spPr>
            <a:xfrm>
              <a:off x="4648663" y="314343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3" name="Straight Connector 1032">
              <a:extLst>
                <a:ext uri="{FF2B5EF4-FFF2-40B4-BE49-F238E27FC236}">
                  <a16:creationId xmlns:a16="http://schemas.microsoft.com/office/drawing/2014/main" id="{5C036672-BD2A-1968-3105-9E70E60D9383}"/>
                </a:ext>
              </a:extLst>
            </p:cNvPr>
            <p:cNvCxnSpPr/>
            <p:nvPr/>
          </p:nvCxnSpPr>
          <p:spPr>
            <a:xfrm>
              <a:off x="4624059" y="318097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4" name="Straight Connector 1033">
              <a:extLst>
                <a:ext uri="{FF2B5EF4-FFF2-40B4-BE49-F238E27FC236}">
                  <a16:creationId xmlns:a16="http://schemas.microsoft.com/office/drawing/2014/main" id="{3B638E69-1BCE-909C-C40E-8A92AAF09D48}"/>
                </a:ext>
              </a:extLst>
            </p:cNvPr>
            <p:cNvCxnSpPr/>
            <p:nvPr/>
          </p:nvCxnSpPr>
          <p:spPr>
            <a:xfrm>
              <a:off x="4648663" y="321851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5" name="Straight Connector 1034">
              <a:extLst>
                <a:ext uri="{FF2B5EF4-FFF2-40B4-BE49-F238E27FC236}">
                  <a16:creationId xmlns:a16="http://schemas.microsoft.com/office/drawing/2014/main" id="{859C7D07-043A-1671-9426-B0BFF78C59AA}"/>
                </a:ext>
              </a:extLst>
            </p:cNvPr>
            <p:cNvCxnSpPr/>
            <p:nvPr/>
          </p:nvCxnSpPr>
          <p:spPr>
            <a:xfrm>
              <a:off x="4682565" y="325605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6" name="Straight Connector 1035">
              <a:extLst>
                <a:ext uri="{FF2B5EF4-FFF2-40B4-BE49-F238E27FC236}">
                  <a16:creationId xmlns:a16="http://schemas.microsoft.com/office/drawing/2014/main" id="{FA7C529D-85DF-7D7C-2657-766AD378D392}"/>
                </a:ext>
              </a:extLst>
            </p:cNvPr>
            <p:cNvCxnSpPr/>
            <p:nvPr/>
          </p:nvCxnSpPr>
          <p:spPr>
            <a:xfrm>
              <a:off x="4725261" y="329359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7" name="Straight Connector 1036">
              <a:extLst>
                <a:ext uri="{FF2B5EF4-FFF2-40B4-BE49-F238E27FC236}">
                  <a16:creationId xmlns:a16="http://schemas.microsoft.com/office/drawing/2014/main" id="{165D94A3-FAC6-E294-101E-A60347A49187}"/>
                </a:ext>
              </a:extLst>
            </p:cNvPr>
            <p:cNvCxnSpPr/>
            <p:nvPr/>
          </p:nvCxnSpPr>
          <p:spPr>
            <a:xfrm>
              <a:off x="4700657" y="333113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1038" name="Straight Connector 1037">
              <a:extLst>
                <a:ext uri="{FF2B5EF4-FFF2-40B4-BE49-F238E27FC236}">
                  <a16:creationId xmlns:a16="http://schemas.microsoft.com/office/drawing/2014/main" id="{E21EB519-18AF-21BB-FB2A-9D5E567053F3}"/>
                </a:ext>
              </a:extLst>
            </p:cNvPr>
            <p:cNvCxnSpPr/>
            <p:nvPr/>
          </p:nvCxnSpPr>
          <p:spPr>
            <a:xfrm>
              <a:off x="4625415" y="3368672"/>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grpSp>
      <p:grpSp>
        <p:nvGrpSpPr>
          <p:cNvPr id="2054" name="Group 2053">
            <a:extLst>
              <a:ext uri="{FF2B5EF4-FFF2-40B4-BE49-F238E27FC236}">
                <a16:creationId xmlns:a16="http://schemas.microsoft.com/office/drawing/2014/main" id="{A925733A-E97E-876D-757D-59608C9EE3EF}"/>
              </a:ext>
            </a:extLst>
          </p:cNvPr>
          <p:cNvGrpSpPr/>
          <p:nvPr/>
        </p:nvGrpSpPr>
        <p:grpSpPr>
          <a:xfrm>
            <a:off x="2635758" y="2509093"/>
            <a:ext cx="2084324" cy="2013457"/>
            <a:chOff x="2635758" y="2509093"/>
            <a:chExt cx="2084324" cy="2013457"/>
          </a:xfrm>
        </p:grpSpPr>
        <p:pic>
          <p:nvPicPr>
            <p:cNvPr id="2050" name="Picture 2">
              <a:extLst>
                <a:ext uri="{FF2B5EF4-FFF2-40B4-BE49-F238E27FC236}">
                  <a16:creationId xmlns:a16="http://schemas.microsoft.com/office/drawing/2014/main" id="{82F5D6BF-5FB9-A16B-1F93-93D50D304E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5758" y="2509093"/>
              <a:ext cx="2084324" cy="2013457"/>
            </a:xfrm>
            <a:prstGeom prst="rect">
              <a:avLst/>
            </a:prstGeom>
            <a:noFill/>
            <a:ln>
              <a:noFill/>
            </a:ln>
          </p:spPr>
        </p:pic>
        <p:sp>
          <p:nvSpPr>
            <p:cNvPr id="1154" name="Rectangle 1153">
              <a:extLst>
                <a:ext uri="{FF2B5EF4-FFF2-40B4-BE49-F238E27FC236}">
                  <a16:creationId xmlns:a16="http://schemas.microsoft.com/office/drawing/2014/main" id="{901CAECE-85FD-BAF9-00D9-AAFF8962AEC7}"/>
                </a:ext>
              </a:extLst>
            </p:cNvPr>
            <p:cNvSpPr/>
            <p:nvPr/>
          </p:nvSpPr>
          <p:spPr>
            <a:xfrm>
              <a:off x="2926080" y="2977515"/>
              <a:ext cx="144780" cy="2095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5" name="Rectangle 1154">
              <a:extLst>
                <a:ext uri="{FF2B5EF4-FFF2-40B4-BE49-F238E27FC236}">
                  <a16:creationId xmlns:a16="http://schemas.microsoft.com/office/drawing/2014/main" id="{887F3ED8-E897-A22B-76B8-32DB36D0FA1B}"/>
                </a:ext>
              </a:extLst>
            </p:cNvPr>
            <p:cNvSpPr/>
            <p:nvPr/>
          </p:nvSpPr>
          <p:spPr>
            <a:xfrm>
              <a:off x="2926080" y="3282315"/>
              <a:ext cx="144780" cy="2095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6" name="Rectangle 1175">
              <a:extLst>
                <a:ext uri="{FF2B5EF4-FFF2-40B4-BE49-F238E27FC236}">
                  <a16:creationId xmlns:a16="http://schemas.microsoft.com/office/drawing/2014/main" id="{D1D6F53F-8B73-3FE1-D47C-84FCB7B6C68D}"/>
                </a:ext>
              </a:extLst>
            </p:cNvPr>
            <p:cNvSpPr/>
            <p:nvPr/>
          </p:nvSpPr>
          <p:spPr>
            <a:xfrm>
              <a:off x="4328160" y="2626995"/>
              <a:ext cx="144780" cy="2095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7" name="Rectangle 1176">
              <a:extLst>
                <a:ext uri="{FF2B5EF4-FFF2-40B4-BE49-F238E27FC236}">
                  <a16:creationId xmlns:a16="http://schemas.microsoft.com/office/drawing/2014/main" id="{DC5E4667-6999-705F-9A17-E3EC94DBF515}"/>
                </a:ext>
              </a:extLst>
            </p:cNvPr>
            <p:cNvSpPr/>
            <p:nvPr/>
          </p:nvSpPr>
          <p:spPr>
            <a:xfrm>
              <a:off x="4328160" y="3282315"/>
              <a:ext cx="144780" cy="2095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6" name="Rectangle 1185">
              <a:extLst>
                <a:ext uri="{FF2B5EF4-FFF2-40B4-BE49-F238E27FC236}">
                  <a16:creationId xmlns:a16="http://schemas.microsoft.com/office/drawing/2014/main" id="{1C4537AF-8163-0470-A9F3-7CFEB2D7C8A1}"/>
                </a:ext>
              </a:extLst>
            </p:cNvPr>
            <p:cNvSpPr/>
            <p:nvPr/>
          </p:nvSpPr>
          <p:spPr>
            <a:xfrm>
              <a:off x="4206240" y="2527935"/>
              <a:ext cx="144780" cy="2095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88" name="Picture 1387">
            <a:extLst>
              <a:ext uri="{FF2B5EF4-FFF2-40B4-BE49-F238E27FC236}">
                <a16:creationId xmlns:a16="http://schemas.microsoft.com/office/drawing/2014/main" id="{772058C8-D0A7-AB83-6B94-1EC9EFE78454}"/>
              </a:ext>
            </a:extLst>
          </p:cNvPr>
          <p:cNvPicPr>
            <a:picLocks noChangeAspect="1"/>
          </p:cNvPicPr>
          <p:nvPr/>
        </p:nvPicPr>
        <p:blipFill>
          <a:blip r:embed="rId4">
            <a:biLevel thresh="25000"/>
          </a:blip>
          <a:stretch>
            <a:fillRect/>
          </a:stretch>
        </p:blipFill>
        <p:spPr>
          <a:xfrm>
            <a:off x="5686496" y="5812784"/>
            <a:ext cx="759611" cy="794139"/>
          </a:xfrm>
          <a:prstGeom prst="rect">
            <a:avLst/>
          </a:prstGeom>
          <a:ln>
            <a:solidFill>
              <a:schemeClr val="tx1">
                <a:lumMod val="50000"/>
                <a:lumOff val="50000"/>
              </a:schemeClr>
            </a:solidFill>
          </a:ln>
        </p:spPr>
      </p:pic>
      <p:cxnSp>
        <p:nvCxnSpPr>
          <p:cNvPr id="1058" name="Elbow Connector 1057">
            <a:extLst>
              <a:ext uri="{FF2B5EF4-FFF2-40B4-BE49-F238E27FC236}">
                <a16:creationId xmlns:a16="http://schemas.microsoft.com/office/drawing/2014/main" id="{36AAD05D-A552-4512-59FA-53E639C4100D}"/>
              </a:ext>
            </a:extLst>
          </p:cNvPr>
          <p:cNvCxnSpPr>
            <a:cxnSpLocks/>
            <a:stCxn id="1388" idx="1"/>
            <a:endCxn id="1209" idx="2"/>
          </p:cNvCxnSpPr>
          <p:nvPr/>
        </p:nvCxnSpPr>
        <p:spPr>
          <a:xfrm rot="10800000">
            <a:off x="843646" y="3816222"/>
            <a:ext cx="4842851" cy="2393633"/>
          </a:xfrm>
          <a:prstGeom prst="bentConnector2">
            <a:avLst/>
          </a:prstGeom>
          <a:ln w="28575">
            <a:solidFill>
              <a:schemeClr val="tx1">
                <a:lumMod val="50000"/>
                <a:lumOff val="50000"/>
              </a:schemeClr>
            </a:solidFill>
            <a:prstDash val="solid"/>
            <a:tailEnd type="stealth" w="lg" len="lg"/>
          </a:ln>
        </p:spPr>
        <p:style>
          <a:lnRef idx="1">
            <a:schemeClr val="accent1"/>
          </a:lnRef>
          <a:fillRef idx="0">
            <a:schemeClr val="accent1"/>
          </a:fillRef>
          <a:effectRef idx="0">
            <a:schemeClr val="accent1"/>
          </a:effectRef>
          <a:fontRef idx="minor">
            <a:schemeClr val="tx1"/>
          </a:fontRef>
        </p:style>
      </p:cxnSp>
      <p:grpSp>
        <p:nvGrpSpPr>
          <p:cNvPr id="1401" name="Group 1400">
            <a:extLst>
              <a:ext uri="{FF2B5EF4-FFF2-40B4-BE49-F238E27FC236}">
                <a16:creationId xmlns:a16="http://schemas.microsoft.com/office/drawing/2014/main" id="{07E37ED0-2534-FFF4-2AE2-44F93B8D05C3}"/>
              </a:ext>
            </a:extLst>
          </p:cNvPr>
          <p:cNvGrpSpPr/>
          <p:nvPr/>
        </p:nvGrpSpPr>
        <p:grpSpPr>
          <a:xfrm>
            <a:off x="591247" y="4797353"/>
            <a:ext cx="559254" cy="745069"/>
            <a:chOff x="4582321" y="2674402"/>
            <a:chExt cx="559254" cy="745069"/>
          </a:xfrm>
        </p:grpSpPr>
        <p:sp>
          <p:nvSpPr>
            <p:cNvPr id="1402" name="Folded Corner 1401">
              <a:extLst>
                <a:ext uri="{FF2B5EF4-FFF2-40B4-BE49-F238E27FC236}">
                  <a16:creationId xmlns:a16="http://schemas.microsoft.com/office/drawing/2014/main" id="{73992639-E699-D0A2-A20C-9BBB5E67E787}"/>
                </a:ext>
              </a:extLst>
            </p:cNvPr>
            <p:cNvSpPr/>
            <p:nvPr/>
          </p:nvSpPr>
          <p:spPr>
            <a:xfrm>
              <a:off x="4582321" y="2674402"/>
              <a:ext cx="559254" cy="745069"/>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1404" name="Straight Connector 1403">
              <a:extLst>
                <a:ext uri="{FF2B5EF4-FFF2-40B4-BE49-F238E27FC236}">
                  <a16:creationId xmlns:a16="http://schemas.microsoft.com/office/drawing/2014/main" id="{C0D4DB4E-C0C4-5C85-BE69-B580000136C5}"/>
                </a:ext>
              </a:extLst>
            </p:cNvPr>
            <p:cNvCxnSpPr>
              <a:cxnSpLocks/>
            </p:cNvCxnSpPr>
            <p:nvPr/>
          </p:nvCxnSpPr>
          <p:spPr>
            <a:xfrm>
              <a:off x="4622240" y="2730497"/>
              <a:ext cx="20240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05" name="Straight Connector 1404">
              <a:extLst>
                <a:ext uri="{FF2B5EF4-FFF2-40B4-BE49-F238E27FC236}">
                  <a16:creationId xmlns:a16="http://schemas.microsoft.com/office/drawing/2014/main" id="{FC5CB8D4-D398-00CE-FF2F-672A638C05FE}"/>
                </a:ext>
              </a:extLst>
            </p:cNvPr>
            <p:cNvCxnSpPr>
              <a:cxnSpLocks/>
            </p:cNvCxnSpPr>
            <p:nvPr/>
          </p:nvCxnSpPr>
          <p:spPr>
            <a:xfrm>
              <a:off x="4622240" y="2768037"/>
              <a:ext cx="429741"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07" name="Straight Connector 1406">
              <a:extLst>
                <a:ext uri="{FF2B5EF4-FFF2-40B4-BE49-F238E27FC236}">
                  <a16:creationId xmlns:a16="http://schemas.microsoft.com/office/drawing/2014/main" id="{5F9F9BAB-7C6E-3A46-6FEE-0745F95CD89F}"/>
                </a:ext>
              </a:extLst>
            </p:cNvPr>
            <p:cNvCxnSpPr>
              <a:cxnSpLocks/>
            </p:cNvCxnSpPr>
            <p:nvPr/>
          </p:nvCxnSpPr>
          <p:spPr>
            <a:xfrm>
              <a:off x="4622240" y="2805577"/>
              <a:ext cx="41386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26" name="Straight Connector 1025">
              <a:extLst>
                <a:ext uri="{FF2B5EF4-FFF2-40B4-BE49-F238E27FC236}">
                  <a16:creationId xmlns:a16="http://schemas.microsoft.com/office/drawing/2014/main" id="{45EA40C1-9648-2CA3-DAE3-AAD1ECDEB4BF}"/>
                </a:ext>
              </a:extLst>
            </p:cNvPr>
            <p:cNvCxnSpPr>
              <a:cxnSpLocks/>
            </p:cNvCxnSpPr>
            <p:nvPr/>
          </p:nvCxnSpPr>
          <p:spPr>
            <a:xfrm>
              <a:off x="4622240" y="2843117"/>
              <a:ext cx="44164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39" name="Straight Connector 1038">
              <a:extLst>
                <a:ext uri="{FF2B5EF4-FFF2-40B4-BE49-F238E27FC236}">
                  <a16:creationId xmlns:a16="http://schemas.microsoft.com/office/drawing/2014/main" id="{2489DB8B-D989-7C94-D6FB-1066BBE8E89A}"/>
                </a:ext>
              </a:extLst>
            </p:cNvPr>
            <p:cNvCxnSpPr>
              <a:cxnSpLocks/>
            </p:cNvCxnSpPr>
            <p:nvPr/>
          </p:nvCxnSpPr>
          <p:spPr>
            <a:xfrm>
              <a:off x="4622240" y="2880657"/>
              <a:ext cx="417041"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42" name="Straight Connector 1041">
              <a:extLst>
                <a:ext uri="{FF2B5EF4-FFF2-40B4-BE49-F238E27FC236}">
                  <a16:creationId xmlns:a16="http://schemas.microsoft.com/office/drawing/2014/main" id="{FC8C20BF-6178-4607-839B-EA756A453C67}"/>
                </a:ext>
              </a:extLst>
            </p:cNvPr>
            <p:cNvCxnSpPr>
              <a:cxnSpLocks/>
            </p:cNvCxnSpPr>
            <p:nvPr/>
          </p:nvCxnSpPr>
          <p:spPr>
            <a:xfrm>
              <a:off x="4622240" y="2918197"/>
              <a:ext cx="370439"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44" name="Straight Connector 1043">
              <a:extLst>
                <a:ext uri="{FF2B5EF4-FFF2-40B4-BE49-F238E27FC236}">
                  <a16:creationId xmlns:a16="http://schemas.microsoft.com/office/drawing/2014/main" id="{5EC6B918-9A86-C3FF-673D-091E82C4CC73}"/>
                </a:ext>
              </a:extLst>
            </p:cNvPr>
            <p:cNvCxnSpPr>
              <a:cxnSpLocks/>
            </p:cNvCxnSpPr>
            <p:nvPr/>
          </p:nvCxnSpPr>
          <p:spPr>
            <a:xfrm>
              <a:off x="4622240" y="2955737"/>
              <a:ext cx="30551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45" name="Straight Connector 1044">
              <a:extLst>
                <a:ext uri="{FF2B5EF4-FFF2-40B4-BE49-F238E27FC236}">
                  <a16:creationId xmlns:a16="http://schemas.microsoft.com/office/drawing/2014/main" id="{81206324-A643-14A6-FABB-05061C99FE0E}"/>
                </a:ext>
              </a:extLst>
            </p:cNvPr>
            <p:cNvCxnSpPr/>
            <p:nvPr/>
          </p:nvCxnSpPr>
          <p:spPr>
            <a:xfrm>
              <a:off x="4616288" y="2993277"/>
              <a:ext cx="20240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46" name="Straight Connector 1045">
              <a:extLst>
                <a:ext uri="{FF2B5EF4-FFF2-40B4-BE49-F238E27FC236}">
                  <a16:creationId xmlns:a16="http://schemas.microsoft.com/office/drawing/2014/main" id="{246AF40C-7973-FFC3-E1D8-5365C0D42CED}"/>
                </a:ext>
              </a:extLst>
            </p:cNvPr>
            <p:cNvCxnSpPr>
              <a:cxnSpLocks/>
            </p:cNvCxnSpPr>
            <p:nvPr/>
          </p:nvCxnSpPr>
          <p:spPr>
            <a:xfrm>
              <a:off x="4623596" y="3030817"/>
              <a:ext cx="395839"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47" name="Straight Connector 1046">
              <a:extLst>
                <a:ext uri="{FF2B5EF4-FFF2-40B4-BE49-F238E27FC236}">
                  <a16:creationId xmlns:a16="http://schemas.microsoft.com/office/drawing/2014/main" id="{ADBC66EA-1902-D443-F67D-DAEC86E5C29D}"/>
                </a:ext>
              </a:extLst>
            </p:cNvPr>
            <p:cNvCxnSpPr>
              <a:cxnSpLocks/>
            </p:cNvCxnSpPr>
            <p:nvPr/>
          </p:nvCxnSpPr>
          <p:spPr>
            <a:xfrm>
              <a:off x="4623596" y="3068357"/>
              <a:ext cx="387670"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48" name="Straight Connector 1047">
              <a:extLst>
                <a:ext uri="{FF2B5EF4-FFF2-40B4-BE49-F238E27FC236}">
                  <a16:creationId xmlns:a16="http://schemas.microsoft.com/office/drawing/2014/main" id="{B8106563-7D13-A7FB-0D57-992BDA5CF0B8}"/>
                </a:ext>
              </a:extLst>
            </p:cNvPr>
            <p:cNvCxnSpPr>
              <a:cxnSpLocks/>
            </p:cNvCxnSpPr>
            <p:nvPr/>
          </p:nvCxnSpPr>
          <p:spPr>
            <a:xfrm>
              <a:off x="4623596" y="3105897"/>
              <a:ext cx="361247"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49" name="Straight Connector 1048">
              <a:extLst>
                <a:ext uri="{FF2B5EF4-FFF2-40B4-BE49-F238E27FC236}">
                  <a16:creationId xmlns:a16="http://schemas.microsoft.com/office/drawing/2014/main" id="{E54D1CE6-D737-3BE5-C80B-E7D3A7DFB62D}"/>
                </a:ext>
              </a:extLst>
            </p:cNvPr>
            <p:cNvCxnSpPr>
              <a:cxnSpLocks/>
            </p:cNvCxnSpPr>
            <p:nvPr/>
          </p:nvCxnSpPr>
          <p:spPr>
            <a:xfrm>
              <a:off x="4623596" y="3143437"/>
              <a:ext cx="28822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50" name="Straight Connector 1049">
              <a:extLst>
                <a:ext uri="{FF2B5EF4-FFF2-40B4-BE49-F238E27FC236}">
                  <a16:creationId xmlns:a16="http://schemas.microsoft.com/office/drawing/2014/main" id="{7A4900CC-6E3C-F833-5252-EC3C857BE820}"/>
                </a:ext>
              </a:extLst>
            </p:cNvPr>
            <p:cNvCxnSpPr>
              <a:cxnSpLocks/>
            </p:cNvCxnSpPr>
            <p:nvPr/>
          </p:nvCxnSpPr>
          <p:spPr>
            <a:xfrm>
              <a:off x="4623596" y="3180977"/>
              <a:ext cx="20240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51" name="Straight Connector 1050">
              <a:extLst>
                <a:ext uri="{FF2B5EF4-FFF2-40B4-BE49-F238E27FC236}">
                  <a16:creationId xmlns:a16="http://schemas.microsoft.com/office/drawing/2014/main" id="{FFEBDB9A-92C6-DA06-ABD2-71A0A6AE1F8D}"/>
                </a:ext>
              </a:extLst>
            </p:cNvPr>
            <p:cNvCxnSpPr>
              <a:cxnSpLocks/>
            </p:cNvCxnSpPr>
            <p:nvPr/>
          </p:nvCxnSpPr>
          <p:spPr>
            <a:xfrm>
              <a:off x="4623596" y="3218517"/>
              <a:ext cx="437447"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52" name="Straight Connector 1051">
              <a:extLst>
                <a:ext uri="{FF2B5EF4-FFF2-40B4-BE49-F238E27FC236}">
                  <a16:creationId xmlns:a16="http://schemas.microsoft.com/office/drawing/2014/main" id="{C4EAA8C2-8ADA-13DF-BA3F-B691C184203A}"/>
                </a:ext>
              </a:extLst>
            </p:cNvPr>
            <p:cNvCxnSpPr>
              <a:cxnSpLocks/>
            </p:cNvCxnSpPr>
            <p:nvPr/>
          </p:nvCxnSpPr>
          <p:spPr>
            <a:xfrm>
              <a:off x="4623596" y="3256057"/>
              <a:ext cx="387670"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54" name="Straight Connector 1053">
              <a:extLst>
                <a:ext uri="{FF2B5EF4-FFF2-40B4-BE49-F238E27FC236}">
                  <a16:creationId xmlns:a16="http://schemas.microsoft.com/office/drawing/2014/main" id="{569B748C-60E2-1DDF-B682-70D56348A7E9}"/>
                </a:ext>
              </a:extLst>
            </p:cNvPr>
            <p:cNvCxnSpPr>
              <a:cxnSpLocks/>
            </p:cNvCxnSpPr>
            <p:nvPr/>
          </p:nvCxnSpPr>
          <p:spPr>
            <a:xfrm>
              <a:off x="4623596" y="3293597"/>
              <a:ext cx="3513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55" name="Straight Connector 1054">
              <a:extLst>
                <a:ext uri="{FF2B5EF4-FFF2-40B4-BE49-F238E27FC236}">
                  <a16:creationId xmlns:a16="http://schemas.microsoft.com/office/drawing/2014/main" id="{DFA859F1-D1E1-8126-59BE-C5D31D813CE6}"/>
                </a:ext>
              </a:extLst>
            </p:cNvPr>
            <p:cNvCxnSpPr>
              <a:cxnSpLocks/>
            </p:cNvCxnSpPr>
            <p:nvPr/>
          </p:nvCxnSpPr>
          <p:spPr>
            <a:xfrm>
              <a:off x="4623596" y="3331137"/>
              <a:ext cx="360053"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56" name="Straight Connector 1055">
              <a:extLst>
                <a:ext uri="{FF2B5EF4-FFF2-40B4-BE49-F238E27FC236}">
                  <a16:creationId xmlns:a16="http://schemas.microsoft.com/office/drawing/2014/main" id="{5ACBDC3D-FAB6-D380-6581-F2F2C3605CB6}"/>
                </a:ext>
              </a:extLst>
            </p:cNvPr>
            <p:cNvCxnSpPr>
              <a:cxnSpLocks/>
            </p:cNvCxnSpPr>
            <p:nvPr/>
          </p:nvCxnSpPr>
          <p:spPr>
            <a:xfrm>
              <a:off x="4623596" y="3368672"/>
              <a:ext cx="20240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sp>
        <p:nvSpPr>
          <p:cNvPr id="1085" name="TextBox 1084">
            <a:extLst>
              <a:ext uri="{FF2B5EF4-FFF2-40B4-BE49-F238E27FC236}">
                <a16:creationId xmlns:a16="http://schemas.microsoft.com/office/drawing/2014/main" id="{4856158C-16B1-31FA-6FB9-F668E37F5E24}"/>
              </a:ext>
            </a:extLst>
          </p:cNvPr>
          <p:cNvSpPr txBox="1"/>
          <p:nvPr/>
        </p:nvSpPr>
        <p:spPr>
          <a:xfrm>
            <a:off x="6421014" y="6356509"/>
            <a:ext cx="3071675" cy="276999"/>
          </a:xfrm>
          <a:prstGeom prst="rect">
            <a:avLst/>
          </a:prstGeom>
          <a:noFill/>
        </p:spPr>
        <p:txBody>
          <a:bodyPr wrap="none" rtlCol="0">
            <a:spAutoFit/>
          </a:bodyPr>
          <a:lstStyle/>
          <a:p>
            <a:r>
              <a:rPr lang="en-US" sz="1200" b="0" i="0" u="none" strike="noStrike" dirty="0">
                <a:solidFill>
                  <a:srgbClr val="000000"/>
                </a:solidFill>
                <a:effectLst/>
                <a:latin typeface="Century Gothic" panose="020B0502020202020204" pitchFamily="34" charset="0"/>
              </a:rPr>
              <a:t>Funding Agency with Funder ID or ROR</a:t>
            </a:r>
            <a:endParaRPr lang="en-US" sz="1200" dirty="0"/>
          </a:p>
        </p:txBody>
      </p:sp>
      <p:grpSp>
        <p:nvGrpSpPr>
          <p:cNvPr id="2048" name="Group 2047">
            <a:extLst>
              <a:ext uri="{FF2B5EF4-FFF2-40B4-BE49-F238E27FC236}">
                <a16:creationId xmlns:a16="http://schemas.microsoft.com/office/drawing/2014/main" id="{991F8512-F9EF-2EC7-2759-AA1DF31F74D5}"/>
              </a:ext>
            </a:extLst>
          </p:cNvPr>
          <p:cNvGrpSpPr/>
          <p:nvPr/>
        </p:nvGrpSpPr>
        <p:grpSpPr>
          <a:xfrm>
            <a:off x="305655" y="5851802"/>
            <a:ext cx="1130438" cy="924775"/>
            <a:chOff x="240338" y="5851802"/>
            <a:chExt cx="1130438" cy="924775"/>
          </a:xfrm>
        </p:grpSpPr>
        <p:grpSp>
          <p:nvGrpSpPr>
            <p:cNvPr id="1057" name="Group 1056">
              <a:extLst>
                <a:ext uri="{FF2B5EF4-FFF2-40B4-BE49-F238E27FC236}">
                  <a16:creationId xmlns:a16="http://schemas.microsoft.com/office/drawing/2014/main" id="{B4D8853A-F5B8-21E8-C354-AEA42E23A3E3}"/>
                </a:ext>
              </a:extLst>
            </p:cNvPr>
            <p:cNvGrpSpPr/>
            <p:nvPr/>
          </p:nvGrpSpPr>
          <p:grpSpPr>
            <a:xfrm>
              <a:off x="445624" y="5851802"/>
              <a:ext cx="747906" cy="678778"/>
              <a:chOff x="373696" y="5756611"/>
              <a:chExt cx="747906" cy="678778"/>
            </a:xfrm>
          </p:grpSpPr>
          <p:pic>
            <p:nvPicPr>
              <p:cNvPr id="1389" name="Picture 2" descr="Download Free Png 15 Woman Stick Figure Png For Free - Woman Stick Figure  Clip Art , Free Transparent Clipart - ClipartKey">
                <a:extLst>
                  <a:ext uri="{FF2B5EF4-FFF2-40B4-BE49-F238E27FC236}">
                    <a16:creationId xmlns:a16="http://schemas.microsoft.com/office/drawing/2014/main" id="{A92858E5-B1E1-2834-7B2C-23D25BC875A4}"/>
                  </a:ext>
                </a:extLst>
              </p:cNvPr>
              <p:cNvPicPr>
                <a:picLocks noChangeAspect="1" noChangeArrowheads="1"/>
              </p:cNvPicPr>
              <p:nvPr/>
            </p:nvPicPr>
            <p:blipFill rotWithShape="1">
              <a:blip r:embed="rId5" cstate="screen">
                <a:clrChange>
                  <a:clrFrom>
                    <a:srgbClr val="F7F7F7"/>
                  </a:clrFrom>
                  <a:clrTo>
                    <a:srgbClr val="F7F7F7">
                      <a:alpha val="0"/>
                    </a:srgbClr>
                  </a:clrTo>
                </a:clrChange>
                <a:extLst>
                  <a:ext uri="{28A0092B-C50C-407E-A947-70E740481C1C}">
                    <a14:useLocalDpi xmlns:a14="http://schemas.microsoft.com/office/drawing/2010/main"/>
                  </a:ext>
                </a:extLst>
              </a:blip>
              <a:srcRect/>
              <a:stretch/>
            </p:blipFill>
            <p:spPr bwMode="auto">
              <a:xfrm>
                <a:off x="373696" y="5763297"/>
                <a:ext cx="341918" cy="665406"/>
              </a:xfrm>
              <a:prstGeom prst="rect">
                <a:avLst/>
              </a:prstGeom>
              <a:noFill/>
              <a:extLst>
                <a:ext uri="{909E8E84-426E-40DD-AFC4-6F175D3DCCD1}">
                  <a14:hiddenFill xmlns:a14="http://schemas.microsoft.com/office/drawing/2010/main">
                    <a:solidFill>
                      <a:srgbClr val="FFFFFF"/>
                    </a:solidFill>
                  </a14:hiddenFill>
                </a:ext>
              </a:extLst>
            </p:spPr>
          </p:pic>
          <p:pic>
            <p:nvPicPr>
              <p:cNvPr id="1399" name="Picture 4" descr="Stick Figure Clipart Png For Web - Free Transparent PNG Download - PNGkey">
                <a:extLst>
                  <a:ext uri="{FF2B5EF4-FFF2-40B4-BE49-F238E27FC236}">
                    <a16:creationId xmlns:a16="http://schemas.microsoft.com/office/drawing/2014/main" id="{3CE0F2B6-C66B-7F18-61EF-585EEC243E7B}"/>
                  </a:ext>
                </a:extLst>
              </p:cNvPr>
              <p:cNvPicPr>
                <a:picLocks noChangeAspect="1" noChangeArrowheads="1"/>
              </p:cNvPicPr>
              <p:nvPr/>
            </p:nvPicPr>
            <p:blipFill rotWithShape="1">
              <a:blip r:embed="rId6" cstate="screen">
                <a:clrChange>
                  <a:clrFrom>
                    <a:srgbClr val="F6F6F6"/>
                  </a:clrFrom>
                  <a:clrTo>
                    <a:srgbClr val="F6F6F6">
                      <a:alpha val="0"/>
                    </a:srgbClr>
                  </a:clrTo>
                </a:clrChange>
                <a:extLst>
                  <a:ext uri="{28A0092B-C50C-407E-A947-70E740481C1C}">
                    <a14:useLocalDpi xmlns:a14="http://schemas.microsoft.com/office/drawing/2010/main"/>
                  </a:ext>
                </a:extLst>
              </a:blip>
              <a:srcRect/>
              <a:stretch/>
            </p:blipFill>
            <p:spPr bwMode="auto">
              <a:xfrm>
                <a:off x="722321" y="5756611"/>
                <a:ext cx="399281" cy="678778"/>
              </a:xfrm>
              <a:prstGeom prst="rect">
                <a:avLst/>
              </a:prstGeom>
              <a:noFill/>
              <a:extLst>
                <a:ext uri="{909E8E84-426E-40DD-AFC4-6F175D3DCCD1}">
                  <a14:hiddenFill xmlns:a14="http://schemas.microsoft.com/office/drawing/2010/main">
                    <a:solidFill>
                      <a:srgbClr val="FFFFFF"/>
                    </a:solidFill>
                  </a14:hiddenFill>
                </a:ext>
              </a:extLst>
            </p:spPr>
          </p:pic>
        </p:grpSp>
        <p:sp>
          <p:nvSpPr>
            <p:cNvPr id="1086" name="TextBox 1085">
              <a:extLst>
                <a:ext uri="{FF2B5EF4-FFF2-40B4-BE49-F238E27FC236}">
                  <a16:creationId xmlns:a16="http://schemas.microsoft.com/office/drawing/2014/main" id="{9739504F-0251-A039-5C06-0D38A9B50B0C}"/>
                </a:ext>
              </a:extLst>
            </p:cNvPr>
            <p:cNvSpPr txBox="1"/>
            <p:nvPr/>
          </p:nvSpPr>
          <p:spPr>
            <a:xfrm>
              <a:off x="240338" y="6499578"/>
              <a:ext cx="1130438" cy="276999"/>
            </a:xfrm>
            <a:prstGeom prst="rect">
              <a:avLst/>
            </a:prstGeom>
            <a:noFill/>
          </p:spPr>
          <p:txBody>
            <a:bodyPr wrap="none" rtlCol="0">
              <a:spAutoFit/>
            </a:bodyPr>
            <a:lstStyle/>
            <a:p>
              <a:r>
                <a:rPr lang="en-US" sz="1200" b="0" i="0" u="none" strike="noStrike" dirty="0">
                  <a:solidFill>
                    <a:srgbClr val="000000"/>
                  </a:solidFill>
                  <a:effectLst/>
                  <a:latin typeface="Century Gothic" panose="020B0502020202020204" pitchFamily="34" charset="0"/>
                </a:rPr>
                <a:t>Researchers</a:t>
              </a:r>
              <a:endParaRPr lang="en-US" sz="1200" dirty="0"/>
            </a:p>
          </p:txBody>
        </p:sp>
      </p:grpSp>
      <p:grpSp>
        <p:nvGrpSpPr>
          <p:cNvPr id="1211" name="Group 1210">
            <a:extLst>
              <a:ext uri="{FF2B5EF4-FFF2-40B4-BE49-F238E27FC236}">
                <a16:creationId xmlns:a16="http://schemas.microsoft.com/office/drawing/2014/main" id="{FADD66D3-9312-0FDD-9F41-D08C9E58BF39}"/>
              </a:ext>
            </a:extLst>
          </p:cNvPr>
          <p:cNvGrpSpPr/>
          <p:nvPr/>
        </p:nvGrpSpPr>
        <p:grpSpPr>
          <a:xfrm>
            <a:off x="447476" y="2877669"/>
            <a:ext cx="1404184" cy="938552"/>
            <a:chOff x="447476" y="2877669"/>
            <a:chExt cx="1404184" cy="938552"/>
          </a:xfrm>
        </p:grpSpPr>
        <p:grpSp>
          <p:nvGrpSpPr>
            <p:cNvPr id="2055" name="Group 2054">
              <a:extLst>
                <a:ext uri="{FF2B5EF4-FFF2-40B4-BE49-F238E27FC236}">
                  <a16:creationId xmlns:a16="http://schemas.microsoft.com/office/drawing/2014/main" id="{DAFCCBDD-757B-FA05-5088-99151C4ADC04}"/>
                </a:ext>
              </a:extLst>
            </p:cNvPr>
            <p:cNvGrpSpPr/>
            <p:nvPr/>
          </p:nvGrpSpPr>
          <p:grpSpPr>
            <a:xfrm>
              <a:off x="447476" y="2877669"/>
              <a:ext cx="1404184" cy="912967"/>
              <a:chOff x="447476" y="2877669"/>
              <a:chExt cx="1404184" cy="912967"/>
            </a:xfrm>
          </p:grpSpPr>
          <p:pic>
            <p:nvPicPr>
              <p:cNvPr id="5" name="Picture 6" descr="Crossref - Wikipedia">
                <a:extLst>
                  <a:ext uri="{FF2B5EF4-FFF2-40B4-BE49-F238E27FC236}">
                    <a16:creationId xmlns:a16="http://schemas.microsoft.com/office/drawing/2014/main" id="{7A096B3E-50FB-6A5C-899F-26985CA5210E}"/>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47476" y="2877669"/>
                <a:ext cx="1404184" cy="912967"/>
              </a:xfrm>
              <a:prstGeom prst="rect">
                <a:avLst/>
              </a:prstGeom>
              <a:noFill/>
              <a:ln>
                <a:noFill/>
              </a:ln>
            </p:spPr>
          </p:pic>
          <p:sp>
            <p:nvSpPr>
              <p:cNvPr id="1160" name="Rectangle 1159">
                <a:extLst>
                  <a:ext uri="{FF2B5EF4-FFF2-40B4-BE49-F238E27FC236}">
                    <a16:creationId xmlns:a16="http://schemas.microsoft.com/office/drawing/2014/main" id="{E49096ED-9848-4914-D095-B66C77BA8CE9}"/>
                  </a:ext>
                </a:extLst>
              </p:cNvPr>
              <p:cNvSpPr/>
              <p:nvPr/>
            </p:nvSpPr>
            <p:spPr>
              <a:xfrm>
                <a:off x="1577340" y="2987040"/>
                <a:ext cx="144780" cy="190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1" name="Rectangle 1160">
                <a:extLst>
                  <a:ext uri="{FF2B5EF4-FFF2-40B4-BE49-F238E27FC236}">
                    <a16:creationId xmlns:a16="http://schemas.microsoft.com/office/drawing/2014/main" id="{6B389745-3546-A3EE-338D-22BEFCC8F159}"/>
                  </a:ext>
                </a:extLst>
              </p:cNvPr>
              <p:cNvSpPr/>
              <p:nvPr/>
            </p:nvSpPr>
            <p:spPr>
              <a:xfrm>
                <a:off x="1584960" y="3291840"/>
                <a:ext cx="144780" cy="190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09" name="Rectangle 1208">
              <a:extLst>
                <a:ext uri="{FF2B5EF4-FFF2-40B4-BE49-F238E27FC236}">
                  <a16:creationId xmlns:a16="http://schemas.microsoft.com/office/drawing/2014/main" id="{74D93B46-79ED-3670-A28A-59EE082F977F}"/>
                </a:ext>
              </a:extLst>
            </p:cNvPr>
            <p:cNvSpPr/>
            <p:nvPr/>
          </p:nvSpPr>
          <p:spPr>
            <a:xfrm>
              <a:off x="736343" y="3629608"/>
              <a:ext cx="214604" cy="18661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12" name="Rectangle 1211">
            <a:extLst>
              <a:ext uri="{FF2B5EF4-FFF2-40B4-BE49-F238E27FC236}">
                <a16:creationId xmlns:a16="http://schemas.microsoft.com/office/drawing/2014/main" id="{01A74D74-0D30-0DAC-77A2-0B1496EEF0E2}"/>
              </a:ext>
            </a:extLst>
          </p:cNvPr>
          <p:cNvSpPr/>
          <p:nvPr/>
        </p:nvSpPr>
        <p:spPr>
          <a:xfrm>
            <a:off x="9703837" y="1586207"/>
            <a:ext cx="326571" cy="1586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64" name="Picture 2">
            <a:extLst>
              <a:ext uri="{FF2B5EF4-FFF2-40B4-BE49-F238E27FC236}">
                <a16:creationId xmlns:a16="http://schemas.microsoft.com/office/drawing/2014/main" id="{5AB93F5F-F3FB-5087-231C-81D649AE6B7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0971" y="6190283"/>
            <a:ext cx="229033" cy="229033"/>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2">
            <a:extLst>
              <a:ext uri="{FF2B5EF4-FFF2-40B4-BE49-F238E27FC236}">
                <a16:creationId xmlns:a16="http://schemas.microsoft.com/office/drawing/2014/main" id="{CAFC4F84-582B-0B5B-4A04-21CB16C275C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6683" y="6190283"/>
            <a:ext cx="229033" cy="229033"/>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le 6">
            <a:extLst>
              <a:ext uri="{FF2B5EF4-FFF2-40B4-BE49-F238E27FC236}">
                <a16:creationId xmlns:a16="http://schemas.microsoft.com/office/drawing/2014/main" id="{F582701A-C384-DC2B-5A71-D627F2B90F9D}"/>
              </a:ext>
            </a:extLst>
          </p:cNvPr>
          <p:cNvSpPr/>
          <p:nvPr/>
        </p:nvSpPr>
        <p:spPr>
          <a:xfrm>
            <a:off x="424516" y="4147454"/>
            <a:ext cx="892716" cy="340519"/>
          </a:xfrm>
          <a:prstGeom prst="roundRect">
            <a:avLst/>
          </a:prstGeom>
          <a:solidFill>
            <a:schemeClr val="bg1"/>
          </a:solidFill>
          <a:ln>
            <a:solidFill>
              <a:schemeClr val="tx1">
                <a:lumMod val="50000"/>
                <a:lumOff val="50000"/>
              </a:schemeClr>
            </a:solidFill>
          </a:ln>
        </p:spPr>
        <p:txBody>
          <a:bodyPr wrap="none" rtlCol="0">
            <a:spAutoFit/>
          </a:bodyPr>
          <a:lstStyle/>
          <a:p>
            <a:r>
              <a:rPr lang="en-US" sz="1400" dirty="0">
                <a:solidFill>
                  <a:schemeClr val="tx1"/>
                </a:solidFill>
              </a:rPr>
              <a:t>Publisher</a:t>
            </a:r>
          </a:p>
        </p:txBody>
      </p:sp>
      <p:pic>
        <p:nvPicPr>
          <p:cNvPr id="3" name="Picture 4">
            <a:extLst>
              <a:ext uri="{FF2B5EF4-FFF2-40B4-BE49-F238E27FC236}">
                <a16:creationId xmlns:a16="http://schemas.microsoft.com/office/drawing/2014/main" id="{C3872054-E200-30D8-A9D3-3B0EA958008F}"/>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b="20007"/>
          <a:stretch/>
        </p:blipFill>
        <p:spPr bwMode="auto">
          <a:xfrm>
            <a:off x="6601617" y="2499414"/>
            <a:ext cx="2684099" cy="455696"/>
          </a:xfrm>
          <a:prstGeom prst="rect">
            <a:avLst/>
          </a:prstGeom>
          <a:noFill/>
          <a:extLst>
            <a:ext uri="{909E8E84-426E-40DD-AFC4-6F175D3DCCD1}">
              <a14:hiddenFill xmlns:a14="http://schemas.microsoft.com/office/drawing/2010/main">
                <a:solidFill>
                  <a:srgbClr val="FFFFFF"/>
                </a:solidFill>
              </a14:hiddenFill>
            </a:ext>
          </a:extLst>
        </p:spPr>
      </p:pic>
      <p:cxnSp>
        <p:nvCxnSpPr>
          <p:cNvPr id="4" name="Elbow Connector 3">
            <a:extLst>
              <a:ext uri="{FF2B5EF4-FFF2-40B4-BE49-F238E27FC236}">
                <a16:creationId xmlns:a16="http://schemas.microsoft.com/office/drawing/2014/main" id="{1220666A-5F2C-B836-6BD9-9A3235089864}"/>
              </a:ext>
            </a:extLst>
          </p:cNvPr>
          <p:cNvCxnSpPr>
            <a:cxnSpLocks/>
            <a:endCxn id="3" idx="1"/>
          </p:cNvCxnSpPr>
          <p:nvPr/>
        </p:nvCxnSpPr>
        <p:spPr>
          <a:xfrm flipV="1">
            <a:off x="4472940" y="2727262"/>
            <a:ext cx="2128677" cy="4508"/>
          </a:xfrm>
          <a:prstGeom prst="bentConnector3">
            <a:avLst>
              <a:gd name="adj1" fmla="val 50000"/>
            </a:avLst>
          </a:prstGeom>
          <a:ln w="28575">
            <a:solidFill>
              <a:srgbClr val="F79767"/>
            </a:solidFill>
            <a:prstDash val="lgDash"/>
            <a:tailEnd type="stealth" w="lg" len="lg"/>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541BAE18-FCBB-47DE-F1CF-7C1CA230F300}"/>
              </a:ext>
            </a:extLst>
          </p:cNvPr>
          <p:cNvSpPr/>
          <p:nvPr/>
        </p:nvSpPr>
        <p:spPr>
          <a:xfrm>
            <a:off x="5996662" y="2387162"/>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a:t>
            </a:r>
          </a:p>
        </p:txBody>
      </p:sp>
      <p:pic>
        <p:nvPicPr>
          <p:cNvPr id="8" name="Picture 2">
            <a:extLst>
              <a:ext uri="{FF2B5EF4-FFF2-40B4-BE49-F238E27FC236}">
                <a16:creationId xmlns:a16="http://schemas.microsoft.com/office/drawing/2014/main" id="{250EEB01-CF4C-F226-1DA7-313AB66869D0}"/>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5328654" y="2494014"/>
            <a:ext cx="467892" cy="467892"/>
          </a:xfrm>
          <a:prstGeom prst="rect">
            <a:avLst/>
          </a:prstGeom>
          <a:noFill/>
          <a:extLst>
            <a:ext uri="{909E8E84-426E-40DD-AFC4-6F175D3DCCD1}">
              <a14:hiddenFill xmlns:a14="http://schemas.microsoft.com/office/drawing/2010/main">
                <a:solidFill>
                  <a:srgbClr val="FFFFFF"/>
                </a:solidFill>
              </a14:hiddenFill>
            </a:ext>
          </a:extLst>
        </p:spPr>
      </p:pic>
      <p:pic>
        <p:nvPicPr>
          <p:cNvPr id="2332" name="Picture 8" descr="DataCite Logo Download - SVG - All Vector Logo">
            <a:extLst>
              <a:ext uri="{FF2B5EF4-FFF2-40B4-BE49-F238E27FC236}">
                <a16:creationId xmlns:a16="http://schemas.microsoft.com/office/drawing/2014/main" id="{D4AE6A40-9943-03C2-72DC-F5ED4B7ACA6B}"/>
              </a:ext>
            </a:extLst>
          </p:cNvPr>
          <p:cNvPicPr>
            <a:picLocks noChangeAspect="1" noChangeArrowheads="1"/>
          </p:cNvPicPr>
          <p:nvPr/>
        </p:nvPicPr>
        <p:blipFill rotWithShape="1">
          <a:blip r:embed="rId11">
            <a:clrChange>
              <a:clrFrom>
                <a:srgbClr val="FFFFFF"/>
              </a:clrFrom>
              <a:clrTo>
                <a:srgbClr val="FFFFFF">
                  <a:alpha val="0"/>
                </a:srgbClr>
              </a:clrTo>
            </a:clrChange>
            <a:extLst>
              <a:ext uri="{28A0092B-C50C-407E-A947-70E740481C1C}">
                <a14:useLocalDpi xmlns:a14="http://schemas.microsoft.com/office/drawing/2010/main"/>
              </a:ext>
            </a:extLst>
          </a:blip>
          <a:srcRect t="24194" b="23974"/>
          <a:stretch/>
        </p:blipFill>
        <p:spPr bwMode="auto">
          <a:xfrm>
            <a:off x="8523894" y="1476699"/>
            <a:ext cx="2067906" cy="595457"/>
          </a:xfrm>
          <a:prstGeom prst="rect">
            <a:avLst/>
          </a:prstGeom>
          <a:noFill/>
          <a:extLst>
            <a:ext uri="{909E8E84-426E-40DD-AFC4-6F175D3DCCD1}">
              <a14:hiddenFill xmlns:a14="http://schemas.microsoft.com/office/drawing/2010/main">
                <a:solidFill>
                  <a:srgbClr val="FFFFFF"/>
                </a:solidFill>
              </a14:hiddenFill>
            </a:ext>
          </a:extLst>
        </p:spPr>
      </p:pic>
      <p:sp>
        <p:nvSpPr>
          <p:cNvPr id="2333" name="Oval 2332">
            <a:extLst>
              <a:ext uri="{FF2B5EF4-FFF2-40B4-BE49-F238E27FC236}">
                <a16:creationId xmlns:a16="http://schemas.microsoft.com/office/drawing/2014/main" id="{E09D7599-891E-8029-DF0A-914D35A12666}"/>
              </a:ext>
            </a:extLst>
          </p:cNvPr>
          <p:cNvSpPr/>
          <p:nvPr/>
        </p:nvSpPr>
        <p:spPr>
          <a:xfrm>
            <a:off x="11527007" y="4080849"/>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a:t>
            </a:r>
          </a:p>
        </p:txBody>
      </p:sp>
      <p:sp>
        <p:nvSpPr>
          <p:cNvPr id="2334" name="Oval 2333">
            <a:extLst>
              <a:ext uri="{FF2B5EF4-FFF2-40B4-BE49-F238E27FC236}">
                <a16:creationId xmlns:a16="http://schemas.microsoft.com/office/drawing/2014/main" id="{69C25295-20EF-B648-6A38-20DE25AEB709}"/>
              </a:ext>
            </a:extLst>
          </p:cNvPr>
          <p:cNvSpPr/>
          <p:nvPr/>
        </p:nvSpPr>
        <p:spPr>
          <a:xfrm>
            <a:off x="11514473" y="2373836"/>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a:t>
            </a:r>
          </a:p>
        </p:txBody>
      </p:sp>
      <p:cxnSp>
        <p:nvCxnSpPr>
          <p:cNvPr id="2335" name="Elbow Connector 2334">
            <a:extLst>
              <a:ext uri="{FF2B5EF4-FFF2-40B4-BE49-F238E27FC236}">
                <a16:creationId xmlns:a16="http://schemas.microsoft.com/office/drawing/2014/main" id="{99EE9E75-F412-B99B-9076-5A64559D1D0F}"/>
              </a:ext>
            </a:extLst>
          </p:cNvPr>
          <p:cNvCxnSpPr>
            <a:cxnSpLocks/>
          </p:cNvCxnSpPr>
          <p:nvPr/>
        </p:nvCxnSpPr>
        <p:spPr>
          <a:xfrm flipV="1">
            <a:off x="6446107" y="1586207"/>
            <a:ext cx="3421016" cy="4623647"/>
          </a:xfrm>
          <a:prstGeom prst="bentConnector4">
            <a:avLst>
              <a:gd name="adj1" fmla="val 146673"/>
              <a:gd name="adj2" fmla="val 104944"/>
            </a:avLst>
          </a:prstGeom>
          <a:ln w="28575">
            <a:solidFill>
              <a:schemeClr val="tx1">
                <a:lumMod val="50000"/>
                <a:lumOff val="50000"/>
              </a:schemeClr>
            </a:solidFill>
            <a:prstDash val="solid"/>
            <a:tailEnd type="stealth" w="lg" len="lg"/>
          </a:ln>
        </p:spPr>
        <p:style>
          <a:lnRef idx="1">
            <a:schemeClr val="accent1"/>
          </a:lnRef>
          <a:fillRef idx="0">
            <a:schemeClr val="accent1"/>
          </a:fillRef>
          <a:effectRef idx="0">
            <a:schemeClr val="accent1"/>
          </a:effectRef>
          <a:fontRef idx="minor">
            <a:schemeClr val="tx1"/>
          </a:fontRef>
        </p:style>
      </p:cxnSp>
      <p:grpSp>
        <p:nvGrpSpPr>
          <p:cNvPr id="2336" name="Group 2335">
            <a:extLst>
              <a:ext uri="{FF2B5EF4-FFF2-40B4-BE49-F238E27FC236}">
                <a16:creationId xmlns:a16="http://schemas.microsoft.com/office/drawing/2014/main" id="{97427A3C-BCAF-F844-785E-5DC0C3638523}"/>
              </a:ext>
            </a:extLst>
          </p:cNvPr>
          <p:cNvGrpSpPr/>
          <p:nvPr/>
        </p:nvGrpSpPr>
        <p:grpSpPr>
          <a:xfrm>
            <a:off x="11097946" y="4385389"/>
            <a:ext cx="688205" cy="785495"/>
            <a:chOff x="6920759" y="3945948"/>
            <a:chExt cx="1222151" cy="1409369"/>
          </a:xfrm>
        </p:grpSpPr>
        <p:sp>
          <p:nvSpPr>
            <p:cNvPr id="2337" name="Folded Corner 2336">
              <a:extLst>
                <a:ext uri="{FF2B5EF4-FFF2-40B4-BE49-F238E27FC236}">
                  <a16:creationId xmlns:a16="http://schemas.microsoft.com/office/drawing/2014/main" id="{80DC6AB7-880D-8FB5-CEF6-5A0CF107205A}"/>
                </a:ext>
              </a:extLst>
            </p:cNvPr>
            <p:cNvSpPr/>
            <p:nvPr/>
          </p:nvSpPr>
          <p:spPr>
            <a:xfrm>
              <a:off x="6920759" y="3945948"/>
              <a:ext cx="1222151" cy="1409369"/>
            </a:xfrm>
            <a:prstGeom prst="foldedCorner">
              <a:avLst/>
            </a:prstGeom>
            <a:solidFill>
              <a:schemeClr val="bg1"/>
            </a:solidFill>
            <a:ln w="3175" cmpd="sng">
              <a:solidFill>
                <a:schemeClr val="tx1">
                  <a:lumMod val="50000"/>
                  <a:lumOff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1" dirty="0">
                <a:solidFill>
                  <a:schemeClr val="tx1"/>
                </a:solidFill>
                <a:latin typeface="+mj-lt"/>
              </a:endParaRPr>
            </a:p>
          </p:txBody>
        </p:sp>
        <p:cxnSp>
          <p:nvCxnSpPr>
            <p:cNvPr id="2338" name="Straight Connector 2337">
              <a:extLst>
                <a:ext uri="{FF2B5EF4-FFF2-40B4-BE49-F238E27FC236}">
                  <a16:creationId xmlns:a16="http://schemas.microsoft.com/office/drawing/2014/main" id="{90F19FAD-38FF-2ACA-B1A0-3D95C1E0144D}"/>
                </a:ext>
              </a:extLst>
            </p:cNvPr>
            <p:cNvCxnSpPr>
              <a:cxnSpLocks/>
            </p:cNvCxnSpPr>
            <p:nvPr/>
          </p:nvCxnSpPr>
          <p:spPr>
            <a:xfrm>
              <a:off x="6988926" y="40431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39" name="Straight Connector 2338">
              <a:extLst>
                <a:ext uri="{FF2B5EF4-FFF2-40B4-BE49-F238E27FC236}">
                  <a16:creationId xmlns:a16="http://schemas.microsoft.com/office/drawing/2014/main" id="{9C982228-DEAB-99BE-7FC5-4E8EB80A953D}"/>
                </a:ext>
              </a:extLst>
            </p:cNvPr>
            <p:cNvCxnSpPr>
              <a:cxnSpLocks/>
            </p:cNvCxnSpPr>
            <p:nvPr/>
          </p:nvCxnSpPr>
          <p:spPr>
            <a:xfrm>
              <a:off x="6988926" y="41955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0" name="Straight Connector 2339">
              <a:extLst>
                <a:ext uri="{FF2B5EF4-FFF2-40B4-BE49-F238E27FC236}">
                  <a16:creationId xmlns:a16="http://schemas.microsoft.com/office/drawing/2014/main" id="{563B10E4-F001-4D33-8A0F-F8B61D0C8B43}"/>
                </a:ext>
              </a:extLst>
            </p:cNvPr>
            <p:cNvCxnSpPr>
              <a:cxnSpLocks/>
            </p:cNvCxnSpPr>
            <p:nvPr/>
          </p:nvCxnSpPr>
          <p:spPr>
            <a:xfrm>
              <a:off x="6988926" y="43479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1" name="Straight Connector 2340">
              <a:extLst>
                <a:ext uri="{FF2B5EF4-FFF2-40B4-BE49-F238E27FC236}">
                  <a16:creationId xmlns:a16="http://schemas.microsoft.com/office/drawing/2014/main" id="{0B1D0957-B819-7697-7982-EB048D9DD7C1}"/>
                </a:ext>
              </a:extLst>
            </p:cNvPr>
            <p:cNvCxnSpPr>
              <a:cxnSpLocks/>
            </p:cNvCxnSpPr>
            <p:nvPr/>
          </p:nvCxnSpPr>
          <p:spPr>
            <a:xfrm>
              <a:off x="6988926" y="45003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2" name="Straight Connector 2341">
              <a:extLst>
                <a:ext uri="{FF2B5EF4-FFF2-40B4-BE49-F238E27FC236}">
                  <a16:creationId xmlns:a16="http://schemas.microsoft.com/office/drawing/2014/main" id="{78B214DD-0CA4-FF9E-D977-88DEBD370EF6}"/>
                </a:ext>
              </a:extLst>
            </p:cNvPr>
            <p:cNvCxnSpPr>
              <a:cxnSpLocks/>
            </p:cNvCxnSpPr>
            <p:nvPr/>
          </p:nvCxnSpPr>
          <p:spPr>
            <a:xfrm>
              <a:off x="6988926" y="46527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3" name="Straight Connector 2342">
              <a:extLst>
                <a:ext uri="{FF2B5EF4-FFF2-40B4-BE49-F238E27FC236}">
                  <a16:creationId xmlns:a16="http://schemas.microsoft.com/office/drawing/2014/main" id="{3B776197-4FCC-E6A9-AF1F-5A486D4AE21F}"/>
                </a:ext>
              </a:extLst>
            </p:cNvPr>
            <p:cNvCxnSpPr>
              <a:cxnSpLocks/>
            </p:cNvCxnSpPr>
            <p:nvPr/>
          </p:nvCxnSpPr>
          <p:spPr>
            <a:xfrm>
              <a:off x="6988926" y="48813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4" name="Straight Connector 2343">
              <a:extLst>
                <a:ext uri="{FF2B5EF4-FFF2-40B4-BE49-F238E27FC236}">
                  <a16:creationId xmlns:a16="http://schemas.microsoft.com/office/drawing/2014/main" id="{D03C008E-A208-13B1-4576-7656E79673F6}"/>
                </a:ext>
              </a:extLst>
            </p:cNvPr>
            <p:cNvCxnSpPr>
              <a:cxnSpLocks/>
            </p:cNvCxnSpPr>
            <p:nvPr/>
          </p:nvCxnSpPr>
          <p:spPr>
            <a:xfrm>
              <a:off x="6988926" y="50337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5" name="Straight Connector 2344">
              <a:extLst>
                <a:ext uri="{FF2B5EF4-FFF2-40B4-BE49-F238E27FC236}">
                  <a16:creationId xmlns:a16="http://schemas.microsoft.com/office/drawing/2014/main" id="{3DDE89A5-9B7C-2B75-4B4E-6942330B119A}"/>
                </a:ext>
              </a:extLst>
            </p:cNvPr>
            <p:cNvCxnSpPr>
              <a:cxnSpLocks/>
            </p:cNvCxnSpPr>
            <p:nvPr/>
          </p:nvCxnSpPr>
          <p:spPr>
            <a:xfrm>
              <a:off x="6988926" y="41193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6" name="Straight Connector 2345">
              <a:extLst>
                <a:ext uri="{FF2B5EF4-FFF2-40B4-BE49-F238E27FC236}">
                  <a16:creationId xmlns:a16="http://schemas.microsoft.com/office/drawing/2014/main" id="{B3103675-27F0-0D71-6267-0BDE15EE9CC5}"/>
                </a:ext>
              </a:extLst>
            </p:cNvPr>
            <p:cNvCxnSpPr>
              <a:cxnSpLocks/>
            </p:cNvCxnSpPr>
            <p:nvPr/>
          </p:nvCxnSpPr>
          <p:spPr>
            <a:xfrm>
              <a:off x="6988926" y="42717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7" name="Straight Connector 2346">
              <a:extLst>
                <a:ext uri="{FF2B5EF4-FFF2-40B4-BE49-F238E27FC236}">
                  <a16:creationId xmlns:a16="http://schemas.microsoft.com/office/drawing/2014/main" id="{72A51492-6F2A-870C-892F-4DA5B051FECE}"/>
                </a:ext>
              </a:extLst>
            </p:cNvPr>
            <p:cNvCxnSpPr>
              <a:cxnSpLocks/>
            </p:cNvCxnSpPr>
            <p:nvPr/>
          </p:nvCxnSpPr>
          <p:spPr>
            <a:xfrm>
              <a:off x="6988926" y="44241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8" name="Straight Connector 2347">
              <a:extLst>
                <a:ext uri="{FF2B5EF4-FFF2-40B4-BE49-F238E27FC236}">
                  <a16:creationId xmlns:a16="http://schemas.microsoft.com/office/drawing/2014/main" id="{20BDC856-7DA0-FA63-8704-FAD66EE71571}"/>
                </a:ext>
              </a:extLst>
            </p:cNvPr>
            <p:cNvCxnSpPr>
              <a:cxnSpLocks/>
            </p:cNvCxnSpPr>
            <p:nvPr/>
          </p:nvCxnSpPr>
          <p:spPr>
            <a:xfrm>
              <a:off x="6988926" y="45765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49" name="Straight Connector 2348">
              <a:extLst>
                <a:ext uri="{FF2B5EF4-FFF2-40B4-BE49-F238E27FC236}">
                  <a16:creationId xmlns:a16="http://schemas.microsoft.com/office/drawing/2014/main" id="{AA3A95DB-04D2-DF8F-B628-E297FD2D2DED}"/>
                </a:ext>
              </a:extLst>
            </p:cNvPr>
            <p:cNvCxnSpPr>
              <a:cxnSpLocks/>
            </p:cNvCxnSpPr>
            <p:nvPr/>
          </p:nvCxnSpPr>
          <p:spPr>
            <a:xfrm>
              <a:off x="6988926" y="47289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50" name="Straight Connector 2349">
              <a:extLst>
                <a:ext uri="{FF2B5EF4-FFF2-40B4-BE49-F238E27FC236}">
                  <a16:creationId xmlns:a16="http://schemas.microsoft.com/office/drawing/2014/main" id="{67AFE144-05E4-DBD3-7794-E7D7B3BB5EF9}"/>
                </a:ext>
              </a:extLst>
            </p:cNvPr>
            <p:cNvCxnSpPr>
              <a:cxnSpLocks/>
            </p:cNvCxnSpPr>
            <p:nvPr/>
          </p:nvCxnSpPr>
          <p:spPr>
            <a:xfrm>
              <a:off x="6988926" y="48051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51" name="Straight Connector 2350">
              <a:extLst>
                <a:ext uri="{FF2B5EF4-FFF2-40B4-BE49-F238E27FC236}">
                  <a16:creationId xmlns:a16="http://schemas.microsoft.com/office/drawing/2014/main" id="{80ECCF27-C892-A4B4-83E4-F445C7E12D4C}"/>
                </a:ext>
              </a:extLst>
            </p:cNvPr>
            <p:cNvCxnSpPr>
              <a:cxnSpLocks/>
            </p:cNvCxnSpPr>
            <p:nvPr/>
          </p:nvCxnSpPr>
          <p:spPr>
            <a:xfrm>
              <a:off x="6988926" y="49575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52" name="Straight Connector 2351">
              <a:extLst>
                <a:ext uri="{FF2B5EF4-FFF2-40B4-BE49-F238E27FC236}">
                  <a16:creationId xmlns:a16="http://schemas.microsoft.com/office/drawing/2014/main" id="{8351D970-BCBB-AE64-E9FB-FFDFED5E3216}"/>
                </a:ext>
              </a:extLst>
            </p:cNvPr>
            <p:cNvCxnSpPr>
              <a:cxnSpLocks/>
            </p:cNvCxnSpPr>
            <p:nvPr/>
          </p:nvCxnSpPr>
          <p:spPr>
            <a:xfrm>
              <a:off x="6988926" y="5109990"/>
              <a:ext cx="1089361" cy="0"/>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grpSp>
      <p:grpSp>
        <p:nvGrpSpPr>
          <p:cNvPr id="2353" name="Group 2352">
            <a:extLst>
              <a:ext uri="{FF2B5EF4-FFF2-40B4-BE49-F238E27FC236}">
                <a16:creationId xmlns:a16="http://schemas.microsoft.com/office/drawing/2014/main" id="{860F4594-650B-D7FD-B896-A8BFBC74C970}"/>
              </a:ext>
            </a:extLst>
          </p:cNvPr>
          <p:cNvGrpSpPr/>
          <p:nvPr/>
        </p:nvGrpSpPr>
        <p:grpSpPr>
          <a:xfrm>
            <a:off x="10949542" y="5788090"/>
            <a:ext cx="1087157" cy="924775"/>
            <a:chOff x="10949542" y="5788090"/>
            <a:chExt cx="1087157" cy="924775"/>
          </a:xfrm>
        </p:grpSpPr>
        <p:grpSp>
          <p:nvGrpSpPr>
            <p:cNvPr id="2354" name="Group 2353">
              <a:extLst>
                <a:ext uri="{FF2B5EF4-FFF2-40B4-BE49-F238E27FC236}">
                  <a16:creationId xmlns:a16="http://schemas.microsoft.com/office/drawing/2014/main" id="{6B1EAD0B-7F59-80A3-D7E3-62E4D991F2E2}"/>
                </a:ext>
              </a:extLst>
            </p:cNvPr>
            <p:cNvGrpSpPr/>
            <p:nvPr/>
          </p:nvGrpSpPr>
          <p:grpSpPr>
            <a:xfrm>
              <a:off x="10949542" y="5788090"/>
              <a:ext cx="1087157" cy="924775"/>
              <a:chOff x="240338" y="5851802"/>
              <a:chExt cx="1087157" cy="924775"/>
            </a:xfrm>
          </p:grpSpPr>
          <p:grpSp>
            <p:nvGrpSpPr>
              <p:cNvPr id="2357" name="Group 2356">
                <a:extLst>
                  <a:ext uri="{FF2B5EF4-FFF2-40B4-BE49-F238E27FC236}">
                    <a16:creationId xmlns:a16="http://schemas.microsoft.com/office/drawing/2014/main" id="{B6604D1D-2FD4-B03F-66CF-307E88AAAF65}"/>
                  </a:ext>
                </a:extLst>
              </p:cNvPr>
              <p:cNvGrpSpPr/>
              <p:nvPr/>
            </p:nvGrpSpPr>
            <p:grpSpPr>
              <a:xfrm>
                <a:off x="445624" y="5851802"/>
                <a:ext cx="747906" cy="678778"/>
                <a:chOff x="373696" y="5756611"/>
                <a:chExt cx="747906" cy="678778"/>
              </a:xfrm>
            </p:grpSpPr>
            <p:pic>
              <p:nvPicPr>
                <p:cNvPr id="2359" name="Picture 2" descr="Download Free Png 15 Woman Stick Figure Png For Free - Woman Stick Figure  Clip Art , Free Transparent Clipart - ClipartKey">
                  <a:extLst>
                    <a:ext uri="{FF2B5EF4-FFF2-40B4-BE49-F238E27FC236}">
                      <a16:creationId xmlns:a16="http://schemas.microsoft.com/office/drawing/2014/main" id="{3E704611-EE80-4693-F058-D24764ED6E8F}"/>
                    </a:ext>
                  </a:extLst>
                </p:cNvPr>
                <p:cNvPicPr>
                  <a:picLocks noChangeAspect="1" noChangeArrowheads="1"/>
                </p:cNvPicPr>
                <p:nvPr/>
              </p:nvPicPr>
              <p:blipFill rotWithShape="1">
                <a:blip r:embed="rId5" cstate="screen">
                  <a:clrChange>
                    <a:clrFrom>
                      <a:srgbClr val="F7F7F7"/>
                    </a:clrFrom>
                    <a:clrTo>
                      <a:srgbClr val="F7F7F7">
                        <a:alpha val="0"/>
                      </a:srgbClr>
                    </a:clrTo>
                  </a:clrChange>
                  <a:extLst>
                    <a:ext uri="{28A0092B-C50C-407E-A947-70E740481C1C}">
                      <a14:useLocalDpi xmlns:a14="http://schemas.microsoft.com/office/drawing/2010/main"/>
                    </a:ext>
                  </a:extLst>
                </a:blip>
                <a:srcRect/>
                <a:stretch/>
              </p:blipFill>
              <p:spPr bwMode="auto">
                <a:xfrm>
                  <a:off x="373696" y="5763297"/>
                  <a:ext cx="341918" cy="665406"/>
                </a:xfrm>
                <a:prstGeom prst="rect">
                  <a:avLst/>
                </a:prstGeom>
                <a:noFill/>
                <a:extLst>
                  <a:ext uri="{909E8E84-426E-40DD-AFC4-6F175D3DCCD1}">
                    <a14:hiddenFill xmlns:a14="http://schemas.microsoft.com/office/drawing/2010/main">
                      <a:solidFill>
                        <a:srgbClr val="FFFFFF"/>
                      </a:solidFill>
                    </a14:hiddenFill>
                  </a:ext>
                </a:extLst>
              </p:spPr>
            </p:pic>
            <p:pic>
              <p:nvPicPr>
                <p:cNvPr id="2360" name="Picture 4" descr="Stick Figure Clipart Png For Web - Free Transparent PNG Download - PNGkey">
                  <a:extLst>
                    <a:ext uri="{FF2B5EF4-FFF2-40B4-BE49-F238E27FC236}">
                      <a16:creationId xmlns:a16="http://schemas.microsoft.com/office/drawing/2014/main" id="{2265EC3C-E718-CD3B-2F96-A7976449B16B}"/>
                    </a:ext>
                  </a:extLst>
                </p:cNvPr>
                <p:cNvPicPr>
                  <a:picLocks noChangeAspect="1" noChangeArrowheads="1"/>
                </p:cNvPicPr>
                <p:nvPr/>
              </p:nvPicPr>
              <p:blipFill rotWithShape="1">
                <a:blip r:embed="rId6" cstate="screen">
                  <a:clrChange>
                    <a:clrFrom>
                      <a:srgbClr val="F6F6F6"/>
                    </a:clrFrom>
                    <a:clrTo>
                      <a:srgbClr val="F6F6F6">
                        <a:alpha val="0"/>
                      </a:srgbClr>
                    </a:clrTo>
                  </a:clrChange>
                  <a:extLst>
                    <a:ext uri="{28A0092B-C50C-407E-A947-70E740481C1C}">
                      <a14:useLocalDpi xmlns:a14="http://schemas.microsoft.com/office/drawing/2010/main"/>
                    </a:ext>
                  </a:extLst>
                </a:blip>
                <a:srcRect/>
                <a:stretch/>
              </p:blipFill>
              <p:spPr bwMode="auto">
                <a:xfrm>
                  <a:off x="722321" y="5756611"/>
                  <a:ext cx="399281" cy="678778"/>
                </a:xfrm>
                <a:prstGeom prst="rect">
                  <a:avLst/>
                </a:prstGeom>
                <a:noFill/>
                <a:extLst>
                  <a:ext uri="{909E8E84-426E-40DD-AFC4-6F175D3DCCD1}">
                    <a14:hiddenFill xmlns:a14="http://schemas.microsoft.com/office/drawing/2010/main">
                      <a:solidFill>
                        <a:srgbClr val="FFFFFF"/>
                      </a:solidFill>
                    </a14:hiddenFill>
                  </a:ext>
                </a:extLst>
              </p:spPr>
            </p:pic>
          </p:grpSp>
          <p:sp>
            <p:nvSpPr>
              <p:cNvPr id="2358" name="TextBox 2357">
                <a:extLst>
                  <a:ext uri="{FF2B5EF4-FFF2-40B4-BE49-F238E27FC236}">
                    <a16:creationId xmlns:a16="http://schemas.microsoft.com/office/drawing/2014/main" id="{AD0B0C39-8140-5691-977D-A2684CD32612}"/>
                  </a:ext>
                </a:extLst>
              </p:cNvPr>
              <p:cNvSpPr txBox="1"/>
              <p:nvPr/>
            </p:nvSpPr>
            <p:spPr>
              <a:xfrm>
                <a:off x="240338" y="6499578"/>
                <a:ext cx="1087157" cy="276999"/>
              </a:xfrm>
              <a:prstGeom prst="rect">
                <a:avLst/>
              </a:prstGeom>
              <a:noFill/>
            </p:spPr>
            <p:txBody>
              <a:bodyPr wrap="none" rtlCol="0">
                <a:spAutoFit/>
              </a:bodyPr>
              <a:lstStyle/>
              <a:p>
                <a:r>
                  <a:rPr lang="en-US" sz="1200" b="0" i="0" u="none" strike="noStrike" dirty="0">
                    <a:solidFill>
                      <a:srgbClr val="000000"/>
                    </a:solidFill>
                    <a:effectLst/>
                    <a:latin typeface="Century Gothic" panose="020B0502020202020204" pitchFamily="34" charset="0"/>
                  </a:rPr>
                  <a:t>Researchers</a:t>
                </a:r>
                <a:endParaRPr lang="en-US" sz="1200" dirty="0"/>
              </a:p>
            </p:txBody>
          </p:sp>
        </p:grpSp>
        <p:pic>
          <p:nvPicPr>
            <p:cNvPr id="2355" name="Picture 2">
              <a:extLst>
                <a:ext uri="{FF2B5EF4-FFF2-40B4-BE49-F238E27FC236}">
                  <a16:creationId xmlns:a16="http://schemas.microsoft.com/office/drawing/2014/main" id="{55CD7895-2C8A-3B63-443E-1B25D5A91E5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208571" y="6096000"/>
              <a:ext cx="229033" cy="229033"/>
            </a:xfrm>
            <a:prstGeom prst="rect">
              <a:avLst/>
            </a:prstGeom>
            <a:noFill/>
            <a:extLst>
              <a:ext uri="{909E8E84-426E-40DD-AFC4-6F175D3DCCD1}">
                <a14:hiddenFill xmlns:a14="http://schemas.microsoft.com/office/drawing/2010/main">
                  <a:solidFill>
                    <a:srgbClr val="FFFFFF"/>
                  </a:solidFill>
                </a14:hiddenFill>
              </a:ext>
            </a:extLst>
          </p:spPr>
        </p:pic>
        <p:pic>
          <p:nvPicPr>
            <p:cNvPr id="2356" name="Picture 2">
              <a:extLst>
                <a:ext uri="{FF2B5EF4-FFF2-40B4-BE49-F238E27FC236}">
                  <a16:creationId xmlns:a16="http://schemas.microsoft.com/office/drawing/2014/main" id="{BA4EB545-9FAA-697B-48F4-76798C2C6E4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598683" y="6088800"/>
              <a:ext cx="229033" cy="229033"/>
            </a:xfrm>
            <a:prstGeom prst="rect">
              <a:avLst/>
            </a:prstGeom>
            <a:noFill/>
            <a:extLst>
              <a:ext uri="{909E8E84-426E-40DD-AFC4-6F175D3DCCD1}">
                <a14:hiddenFill xmlns:a14="http://schemas.microsoft.com/office/drawing/2010/main">
                  <a:solidFill>
                    <a:srgbClr val="FFFFFF"/>
                  </a:solidFill>
                </a14:hiddenFill>
              </a:ext>
            </a:extLst>
          </p:spPr>
        </p:pic>
      </p:grpSp>
      <p:sp>
        <p:nvSpPr>
          <p:cNvPr id="2361" name="Rounded Rectangle 2360">
            <a:extLst>
              <a:ext uri="{FF2B5EF4-FFF2-40B4-BE49-F238E27FC236}">
                <a16:creationId xmlns:a16="http://schemas.microsoft.com/office/drawing/2014/main" id="{D138DCAB-B99E-65A5-F30D-1EEF0AD2CD0D}"/>
              </a:ext>
            </a:extLst>
          </p:cNvPr>
          <p:cNvSpPr/>
          <p:nvPr/>
        </p:nvSpPr>
        <p:spPr>
          <a:xfrm>
            <a:off x="10973302" y="3124197"/>
            <a:ext cx="937492" cy="578882"/>
          </a:xfrm>
          <a:prstGeom prst="roundRect">
            <a:avLst/>
          </a:prstGeom>
          <a:solidFill>
            <a:schemeClr val="bg1"/>
          </a:solidFill>
          <a:ln>
            <a:solidFill>
              <a:schemeClr val="tx1">
                <a:lumMod val="50000"/>
                <a:lumOff val="50000"/>
              </a:schemeClr>
            </a:solidFill>
          </a:ln>
        </p:spPr>
        <p:txBody>
          <a:bodyPr wrap="none" lIns="0" rIns="0" rtlCol="0">
            <a:spAutoFit/>
          </a:bodyPr>
          <a:lstStyle/>
          <a:p>
            <a:pPr algn="ctr"/>
            <a:r>
              <a:rPr lang="en-US" sz="1400" dirty="0">
                <a:solidFill>
                  <a:schemeClr val="tx1"/>
                </a:solidFill>
              </a:rPr>
              <a:t>Institutional</a:t>
            </a:r>
          </a:p>
          <a:p>
            <a:pPr algn="ctr"/>
            <a:r>
              <a:rPr lang="en-US" sz="1400" dirty="0"/>
              <a:t>Repository</a:t>
            </a:r>
            <a:endParaRPr lang="en-US" sz="1400" dirty="0">
              <a:solidFill>
                <a:schemeClr val="tx1"/>
              </a:solidFill>
            </a:endParaRPr>
          </a:p>
        </p:txBody>
      </p:sp>
      <p:cxnSp>
        <p:nvCxnSpPr>
          <p:cNvPr id="2362" name="Elbow Connector 2361">
            <a:extLst>
              <a:ext uri="{FF2B5EF4-FFF2-40B4-BE49-F238E27FC236}">
                <a16:creationId xmlns:a16="http://schemas.microsoft.com/office/drawing/2014/main" id="{69987D9E-49B5-4A48-8492-7CB7138E8EB8}"/>
              </a:ext>
            </a:extLst>
          </p:cNvPr>
          <p:cNvCxnSpPr>
            <a:cxnSpLocks/>
          </p:cNvCxnSpPr>
          <p:nvPr/>
        </p:nvCxnSpPr>
        <p:spPr>
          <a:xfrm flipV="1">
            <a:off x="9285716" y="1774428"/>
            <a:ext cx="1306084" cy="952834"/>
          </a:xfrm>
          <a:prstGeom prst="bentConnector3">
            <a:avLst>
              <a:gd name="adj1" fmla="val 117503"/>
            </a:avLst>
          </a:prstGeom>
          <a:ln w="28575">
            <a:solidFill>
              <a:srgbClr val="C990C0"/>
            </a:solidFill>
            <a:prstDash val="lgDash"/>
            <a:tailEnd type="stealth" w="lg" len="lg"/>
          </a:ln>
        </p:spPr>
        <p:style>
          <a:lnRef idx="1">
            <a:schemeClr val="accent1"/>
          </a:lnRef>
          <a:fillRef idx="0">
            <a:schemeClr val="accent1"/>
          </a:fillRef>
          <a:effectRef idx="0">
            <a:schemeClr val="accent1"/>
          </a:effectRef>
          <a:fontRef idx="minor">
            <a:schemeClr val="tx1"/>
          </a:fontRef>
        </p:style>
      </p:cxnSp>
      <p:pic>
        <p:nvPicPr>
          <p:cNvPr id="2363" name="Picture 2">
            <a:extLst>
              <a:ext uri="{FF2B5EF4-FFF2-40B4-BE49-F238E27FC236}">
                <a16:creationId xmlns:a16="http://schemas.microsoft.com/office/drawing/2014/main" id="{D0F492FC-D3C3-A16B-38D9-6E1FEB949FE1}"/>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10586408" y="2454863"/>
            <a:ext cx="467892" cy="467892"/>
          </a:xfrm>
          <a:prstGeom prst="rect">
            <a:avLst/>
          </a:prstGeom>
          <a:noFill/>
          <a:extLst>
            <a:ext uri="{909E8E84-426E-40DD-AFC4-6F175D3DCCD1}">
              <a14:hiddenFill xmlns:a14="http://schemas.microsoft.com/office/drawing/2010/main">
                <a:solidFill>
                  <a:srgbClr val="FFFFFF"/>
                </a:solidFill>
              </a14:hiddenFill>
            </a:ext>
          </a:extLst>
        </p:spPr>
      </p:pic>
      <p:cxnSp>
        <p:nvCxnSpPr>
          <p:cNvPr id="2364" name="Google Shape;419;p16">
            <a:extLst>
              <a:ext uri="{FF2B5EF4-FFF2-40B4-BE49-F238E27FC236}">
                <a16:creationId xmlns:a16="http://schemas.microsoft.com/office/drawing/2014/main" id="{CD565316-9F65-7606-DBFA-4E7359B7B159}"/>
              </a:ext>
            </a:extLst>
          </p:cNvPr>
          <p:cNvCxnSpPr/>
          <p:nvPr/>
        </p:nvCxnSpPr>
        <p:spPr>
          <a:xfrm rot="-5400000">
            <a:off x="4017331" y="2266036"/>
            <a:ext cx="523200" cy="600"/>
          </a:xfrm>
          <a:prstGeom prst="bentConnector3">
            <a:avLst>
              <a:gd name="adj1" fmla="val 50004"/>
            </a:avLst>
          </a:prstGeom>
          <a:noFill/>
          <a:ln w="28575" cap="flat" cmpd="sng">
            <a:solidFill>
              <a:srgbClr val="F79767"/>
            </a:solidFill>
            <a:prstDash val="lgDash"/>
            <a:miter lim="800000"/>
            <a:headEnd type="none" w="sm" len="sm"/>
            <a:tailEnd type="stealth" w="lg" len="lg"/>
          </a:ln>
        </p:spPr>
      </p:cxnSp>
      <p:sp>
        <p:nvSpPr>
          <p:cNvPr id="2365" name="Google Shape;421;p16">
            <a:extLst>
              <a:ext uri="{FF2B5EF4-FFF2-40B4-BE49-F238E27FC236}">
                <a16:creationId xmlns:a16="http://schemas.microsoft.com/office/drawing/2014/main" id="{C318775B-FACE-5AF1-E19E-2EAC814EC9BD}"/>
              </a:ext>
            </a:extLst>
          </p:cNvPr>
          <p:cNvSpPr/>
          <p:nvPr/>
        </p:nvSpPr>
        <p:spPr>
          <a:xfrm>
            <a:off x="7810174" y="1832736"/>
            <a:ext cx="265228" cy="265228"/>
          </a:xfrm>
          <a:prstGeom prst="ellipse">
            <a:avLst/>
          </a:prstGeom>
          <a:solidFill>
            <a:schemeClr val="lt1"/>
          </a:solidFill>
          <a:ln w="12700" cap="flat" cmpd="sng">
            <a:solidFill>
              <a:srgbClr val="7F7F7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a:solidFill>
                  <a:schemeClr val="dk1"/>
                </a:solidFill>
                <a:latin typeface="Calibri"/>
                <a:cs typeface="Calibri"/>
                <a:sym typeface="Calibri"/>
              </a:rPr>
              <a:t>K</a:t>
            </a:r>
            <a:endParaRPr/>
          </a:p>
        </p:txBody>
      </p:sp>
      <p:cxnSp>
        <p:nvCxnSpPr>
          <p:cNvPr id="2366" name="Google Shape;422;p16">
            <a:extLst>
              <a:ext uri="{FF2B5EF4-FFF2-40B4-BE49-F238E27FC236}">
                <a16:creationId xmlns:a16="http://schemas.microsoft.com/office/drawing/2014/main" id="{DFDF3B73-3765-7434-C6B0-C12C93DEA119}"/>
              </a:ext>
            </a:extLst>
          </p:cNvPr>
          <p:cNvCxnSpPr/>
          <p:nvPr/>
        </p:nvCxnSpPr>
        <p:spPr>
          <a:xfrm flipH="1">
            <a:off x="4471794" y="1774428"/>
            <a:ext cx="4356900" cy="7800"/>
          </a:xfrm>
          <a:prstGeom prst="bentConnector3">
            <a:avLst>
              <a:gd name="adj1" fmla="val 50000"/>
            </a:avLst>
          </a:prstGeom>
          <a:noFill/>
          <a:ln w="28575" cap="flat" cmpd="sng">
            <a:solidFill>
              <a:srgbClr val="F26667"/>
            </a:solidFill>
            <a:prstDash val="lgDash"/>
            <a:miter lim="800000"/>
            <a:headEnd type="none" w="sm" len="sm"/>
            <a:tailEnd type="stealth" w="lg" len="lg"/>
          </a:ln>
        </p:spPr>
      </p:cxnSp>
      <p:grpSp>
        <p:nvGrpSpPr>
          <p:cNvPr id="2367" name="Google Shape;424;p16">
            <a:extLst>
              <a:ext uri="{FF2B5EF4-FFF2-40B4-BE49-F238E27FC236}">
                <a16:creationId xmlns:a16="http://schemas.microsoft.com/office/drawing/2014/main" id="{872E0774-4C29-A124-C4EF-270166FFD08F}"/>
              </a:ext>
            </a:extLst>
          </p:cNvPr>
          <p:cNvGrpSpPr/>
          <p:nvPr/>
        </p:nvGrpSpPr>
        <p:grpSpPr>
          <a:xfrm>
            <a:off x="8148175" y="1582447"/>
            <a:ext cx="378635" cy="474953"/>
            <a:chOff x="4569621" y="2674402"/>
            <a:chExt cx="559254" cy="745069"/>
          </a:xfrm>
        </p:grpSpPr>
        <p:sp>
          <p:nvSpPr>
            <p:cNvPr id="2368" name="Google Shape;425;p16">
              <a:extLst>
                <a:ext uri="{FF2B5EF4-FFF2-40B4-BE49-F238E27FC236}">
                  <a16:creationId xmlns:a16="http://schemas.microsoft.com/office/drawing/2014/main" id="{0DE926B5-B4B7-A82A-4C2B-E68F645111FB}"/>
                </a:ext>
              </a:extLst>
            </p:cNvPr>
            <p:cNvSpPr/>
            <p:nvPr/>
          </p:nvSpPr>
          <p:spPr>
            <a:xfrm>
              <a:off x="4569621" y="2674402"/>
              <a:ext cx="559254" cy="745069"/>
            </a:xfrm>
            <a:prstGeom prst="foldedCorner">
              <a:avLst>
                <a:gd name="adj" fmla="val 16667"/>
              </a:avLst>
            </a:prstGeom>
            <a:solidFill>
              <a:schemeClr val="lt1"/>
            </a:solidFill>
            <a:ln w="9525" cap="flat" cmpd="sng">
              <a:solidFill>
                <a:srgbClr val="7F7F7F"/>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1">
                <a:solidFill>
                  <a:schemeClr val="dk1"/>
                </a:solidFill>
                <a:latin typeface="Calibri"/>
                <a:ea typeface="Calibri"/>
                <a:cs typeface="Calibri"/>
                <a:sym typeface="Calibri"/>
              </a:endParaRPr>
            </a:p>
          </p:txBody>
        </p:sp>
        <p:cxnSp>
          <p:nvCxnSpPr>
            <p:cNvPr id="2369" name="Google Shape;426;p16">
              <a:extLst>
                <a:ext uri="{FF2B5EF4-FFF2-40B4-BE49-F238E27FC236}">
                  <a16:creationId xmlns:a16="http://schemas.microsoft.com/office/drawing/2014/main" id="{E7481253-7548-7CFB-B252-01BE5EAA38CF}"/>
                </a:ext>
              </a:extLst>
            </p:cNvPr>
            <p:cNvCxnSpPr/>
            <p:nvPr/>
          </p:nvCxnSpPr>
          <p:spPr>
            <a:xfrm>
              <a:off x="4623596" y="273049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0" name="Google Shape;427;p16">
              <a:extLst>
                <a:ext uri="{FF2B5EF4-FFF2-40B4-BE49-F238E27FC236}">
                  <a16:creationId xmlns:a16="http://schemas.microsoft.com/office/drawing/2014/main" id="{4C6E97F3-1A29-7A9C-B1C8-AE282E2A2095}"/>
                </a:ext>
              </a:extLst>
            </p:cNvPr>
            <p:cNvCxnSpPr/>
            <p:nvPr/>
          </p:nvCxnSpPr>
          <p:spPr>
            <a:xfrm>
              <a:off x="4646844" y="276803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1" name="Google Shape;428;p16">
              <a:extLst>
                <a:ext uri="{FF2B5EF4-FFF2-40B4-BE49-F238E27FC236}">
                  <a16:creationId xmlns:a16="http://schemas.microsoft.com/office/drawing/2014/main" id="{3ADF38A5-952E-EC7D-B9DD-A6374121FC23}"/>
                </a:ext>
              </a:extLst>
            </p:cNvPr>
            <p:cNvCxnSpPr/>
            <p:nvPr/>
          </p:nvCxnSpPr>
          <p:spPr>
            <a:xfrm>
              <a:off x="4646844" y="280557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2" name="Google Shape;429;p16">
              <a:extLst>
                <a:ext uri="{FF2B5EF4-FFF2-40B4-BE49-F238E27FC236}">
                  <a16:creationId xmlns:a16="http://schemas.microsoft.com/office/drawing/2014/main" id="{D4559CB8-DD62-5519-DB9E-45843025E126}"/>
                </a:ext>
              </a:extLst>
            </p:cNvPr>
            <p:cNvCxnSpPr/>
            <p:nvPr/>
          </p:nvCxnSpPr>
          <p:spPr>
            <a:xfrm>
              <a:off x="4622240" y="284311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3" name="Google Shape;430;p16">
              <a:extLst>
                <a:ext uri="{FF2B5EF4-FFF2-40B4-BE49-F238E27FC236}">
                  <a16:creationId xmlns:a16="http://schemas.microsoft.com/office/drawing/2014/main" id="{7873D2F7-26D9-1092-D081-98CC2DC3E4C5}"/>
                </a:ext>
              </a:extLst>
            </p:cNvPr>
            <p:cNvCxnSpPr/>
            <p:nvPr/>
          </p:nvCxnSpPr>
          <p:spPr>
            <a:xfrm>
              <a:off x="4646844" y="288065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4" name="Google Shape;431;p16">
              <a:extLst>
                <a:ext uri="{FF2B5EF4-FFF2-40B4-BE49-F238E27FC236}">
                  <a16:creationId xmlns:a16="http://schemas.microsoft.com/office/drawing/2014/main" id="{B28F0A5B-F3A0-EA5A-3CF8-9019B0381844}"/>
                </a:ext>
              </a:extLst>
            </p:cNvPr>
            <p:cNvCxnSpPr/>
            <p:nvPr/>
          </p:nvCxnSpPr>
          <p:spPr>
            <a:xfrm>
              <a:off x="4680746" y="291819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5" name="Google Shape;432;p16">
              <a:extLst>
                <a:ext uri="{FF2B5EF4-FFF2-40B4-BE49-F238E27FC236}">
                  <a16:creationId xmlns:a16="http://schemas.microsoft.com/office/drawing/2014/main" id="{746FB59C-AA9B-774A-2520-7EE4F6F6059D}"/>
                </a:ext>
              </a:extLst>
            </p:cNvPr>
            <p:cNvCxnSpPr/>
            <p:nvPr/>
          </p:nvCxnSpPr>
          <p:spPr>
            <a:xfrm>
              <a:off x="4723442" y="295573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6" name="Google Shape;433;p16">
              <a:extLst>
                <a:ext uri="{FF2B5EF4-FFF2-40B4-BE49-F238E27FC236}">
                  <a16:creationId xmlns:a16="http://schemas.microsoft.com/office/drawing/2014/main" id="{119ECB7B-A97B-E019-B39C-0CE36B2B1347}"/>
                </a:ext>
              </a:extLst>
            </p:cNvPr>
            <p:cNvCxnSpPr/>
            <p:nvPr/>
          </p:nvCxnSpPr>
          <p:spPr>
            <a:xfrm>
              <a:off x="4698838" y="299327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7" name="Google Shape;434;p16">
              <a:extLst>
                <a:ext uri="{FF2B5EF4-FFF2-40B4-BE49-F238E27FC236}">
                  <a16:creationId xmlns:a16="http://schemas.microsoft.com/office/drawing/2014/main" id="{861E4954-AA5A-BA4F-0F43-E6E665135558}"/>
                </a:ext>
              </a:extLst>
            </p:cNvPr>
            <p:cNvCxnSpPr/>
            <p:nvPr/>
          </p:nvCxnSpPr>
          <p:spPr>
            <a:xfrm>
              <a:off x="4623596" y="303081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8" name="Google Shape;435;p16">
              <a:extLst>
                <a:ext uri="{FF2B5EF4-FFF2-40B4-BE49-F238E27FC236}">
                  <a16:creationId xmlns:a16="http://schemas.microsoft.com/office/drawing/2014/main" id="{28C5832F-D987-18CB-B4AC-B546B379FE1D}"/>
                </a:ext>
              </a:extLst>
            </p:cNvPr>
            <p:cNvCxnSpPr/>
            <p:nvPr/>
          </p:nvCxnSpPr>
          <p:spPr>
            <a:xfrm>
              <a:off x="4625415" y="306835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79" name="Google Shape;436;p16">
              <a:extLst>
                <a:ext uri="{FF2B5EF4-FFF2-40B4-BE49-F238E27FC236}">
                  <a16:creationId xmlns:a16="http://schemas.microsoft.com/office/drawing/2014/main" id="{63A7D020-70AA-DD86-3112-6AD11BED8D26}"/>
                </a:ext>
              </a:extLst>
            </p:cNvPr>
            <p:cNvCxnSpPr/>
            <p:nvPr/>
          </p:nvCxnSpPr>
          <p:spPr>
            <a:xfrm>
              <a:off x="4648663" y="310589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80" name="Google Shape;437;p16">
              <a:extLst>
                <a:ext uri="{FF2B5EF4-FFF2-40B4-BE49-F238E27FC236}">
                  <a16:creationId xmlns:a16="http://schemas.microsoft.com/office/drawing/2014/main" id="{E8018669-A4B1-46CF-D741-5C6DF800307F}"/>
                </a:ext>
              </a:extLst>
            </p:cNvPr>
            <p:cNvCxnSpPr/>
            <p:nvPr/>
          </p:nvCxnSpPr>
          <p:spPr>
            <a:xfrm>
              <a:off x="4648663" y="314343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81" name="Google Shape;438;p16">
              <a:extLst>
                <a:ext uri="{FF2B5EF4-FFF2-40B4-BE49-F238E27FC236}">
                  <a16:creationId xmlns:a16="http://schemas.microsoft.com/office/drawing/2014/main" id="{F890B105-090D-4585-F439-52202E0D3C9C}"/>
                </a:ext>
              </a:extLst>
            </p:cNvPr>
            <p:cNvCxnSpPr/>
            <p:nvPr/>
          </p:nvCxnSpPr>
          <p:spPr>
            <a:xfrm>
              <a:off x="4624059" y="318097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82" name="Google Shape;439;p16">
              <a:extLst>
                <a:ext uri="{FF2B5EF4-FFF2-40B4-BE49-F238E27FC236}">
                  <a16:creationId xmlns:a16="http://schemas.microsoft.com/office/drawing/2014/main" id="{108ED75F-0D57-95CA-6D96-88BA1ACCD35C}"/>
                </a:ext>
              </a:extLst>
            </p:cNvPr>
            <p:cNvCxnSpPr/>
            <p:nvPr/>
          </p:nvCxnSpPr>
          <p:spPr>
            <a:xfrm>
              <a:off x="4648663" y="321851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83" name="Google Shape;440;p16">
              <a:extLst>
                <a:ext uri="{FF2B5EF4-FFF2-40B4-BE49-F238E27FC236}">
                  <a16:creationId xmlns:a16="http://schemas.microsoft.com/office/drawing/2014/main" id="{4F044133-8E46-C870-4DA0-5A41B4A450A7}"/>
                </a:ext>
              </a:extLst>
            </p:cNvPr>
            <p:cNvCxnSpPr/>
            <p:nvPr/>
          </p:nvCxnSpPr>
          <p:spPr>
            <a:xfrm>
              <a:off x="4682565" y="325605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84" name="Google Shape;441;p16">
              <a:extLst>
                <a:ext uri="{FF2B5EF4-FFF2-40B4-BE49-F238E27FC236}">
                  <a16:creationId xmlns:a16="http://schemas.microsoft.com/office/drawing/2014/main" id="{3C3270FB-8730-A59B-5B0F-F49837402D7F}"/>
                </a:ext>
              </a:extLst>
            </p:cNvPr>
            <p:cNvCxnSpPr/>
            <p:nvPr/>
          </p:nvCxnSpPr>
          <p:spPr>
            <a:xfrm>
              <a:off x="4725261" y="329359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85" name="Google Shape;442;p16">
              <a:extLst>
                <a:ext uri="{FF2B5EF4-FFF2-40B4-BE49-F238E27FC236}">
                  <a16:creationId xmlns:a16="http://schemas.microsoft.com/office/drawing/2014/main" id="{0E3D998E-C0C3-938F-6050-FC4B6E69B229}"/>
                </a:ext>
              </a:extLst>
            </p:cNvPr>
            <p:cNvCxnSpPr/>
            <p:nvPr/>
          </p:nvCxnSpPr>
          <p:spPr>
            <a:xfrm>
              <a:off x="4700657" y="3331137"/>
              <a:ext cx="202404" cy="0"/>
            </a:xfrm>
            <a:prstGeom prst="straightConnector1">
              <a:avLst/>
            </a:prstGeom>
            <a:noFill/>
            <a:ln w="9525" cap="flat" cmpd="sng">
              <a:solidFill>
                <a:srgbClr val="7F7F7F"/>
              </a:solidFill>
              <a:prstDash val="dashDot"/>
              <a:miter lim="800000"/>
              <a:headEnd type="none" w="sm" len="sm"/>
              <a:tailEnd type="none" w="sm" len="sm"/>
            </a:ln>
          </p:spPr>
        </p:cxnSp>
        <p:cxnSp>
          <p:nvCxnSpPr>
            <p:cNvPr id="2386" name="Google Shape;443;p16">
              <a:extLst>
                <a:ext uri="{FF2B5EF4-FFF2-40B4-BE49-F238E27FC236}">
                  <a16:creationId xmlns:a16="http://schemas.microsoft.com/office/drawing/2014/main" id="{96A2E472-CEA6-F725-E5B5-3B5FBCD8E2DE}"/>
                </a:ext>
              </a:extLst>
            </p:cNvPr>
            <p:cNvCxnSpPr/>
            <p:nvPr/>
          </p:nvCxnSpPr>
          <p:spPr>
            <a:xfrm>
              <a:off x="4625415" y="3368672"/>
              <a:ext cx="202404" cy="0"/>
            </a:xfrm>
            <a:prstGeom prst="straightConnector1">
              <a:avLst/>
            </a:prstGeom>
            <a:noFill/>
            <a:ln w="9525" cap="flat" cmpd="sng">
              <a:solidFill>
                <a:srgbClr val="7F7F7F"/>
              </a:solidFill>
              <a:prstDash val="dashDot"/>
              <a:miter lim="800000"/>
              <a:headEnd type="none" w="sm" len="sm"/>
              <a:tailEnd type="none" w="sm" len="sm"/>
            </a:ln>
          </p:spPr>
        </p:cxnSp>
      </p:grpSp>
      <p:sp>
        <p:nvSpPr>
          <p:cNvPr id="2387" name="Google Shape;468;p16">
            <a:extLst>
              <a:ext uri="{FF2B5EF4-FFF2-40B4-BE49-F238E27FC236}">
                <a16:creationId xmlns:a16="http://schemas.microsoft.com/office/drawing/2014/main" id="{D19D07A5-8D2D-C6F0-678E-1D1A92A8C92A}"/>
              </a:ext>
            </a:extLst>
          </p:cNvPr>
          <p:cNvSpPr txBox="1"/>
          <p:nvPr/>
        </p:nvSpPr>
        <p:spPr>
          <a:xfrm>
            <a:off x="7214323" y="1231612"/>
            <a:ext cx="957313"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200" b="0" i="0" u="none" strike="noStrike">
                <a:solidFill>
                  <a:srgbClr val="000000"/>
                </a:solidFill>
                <a:latin typeface="Century Gothic"/>
                <a:ea typeface="Century Gothic"/>
                <a:cs typeface="Century Gothic"/>
                <a:sym typeface="Century Gothic"/>
              </a:rPr>
              <a:t>DataCite</a:t>
            </a:r>
            <a:endParaRPr/>
          </a:p>
          <a:p>
            <a:pPr marL="0" marR="0" lvl="0" indent="0" algn="r" rtl="0">
              <a:spcBef>
                <a:spcPts val="0"/>
              </a:spcBef>
              <a:spcAft>
                <a:spcPts val="0"/>
              </a:spcAft>
              <a:buNone/>
            </a:pPr>
            <a:r>
              <a:rPr lang="en-US" sz="1200" b="0" i="0" u="none" strike="noStrike">
                <a:solidFill>
                  <a:srgbClr val="000000"/>
                </a:solidFill>
                <a:latin typeface="Century Gothic"/>
                <a:ea typeface="Century Gothic"/>
                <a:cs typeface="Century Gothic"/>
                <a:sym typeface="Century Gothic"/>
              </a:rPr>
              <a:t>metadata</a:t>
            </a:r>
            <a:endParaRPr sz="1200">
              <a:solidFill>
                <a:schemeClr val="dk1"/>
              </a:solidFill>
              <a:latin typeface="Calibri"/>
              <a:ea typeface="Calibri"/>
              <a:cs typeface="Calibri"/>
              <a:sym typeface="Calibri"/>
            </a:endParaRPr>
          </a:p>
        </p:txBody>
      </p:sp>
      <p:grpSp>
        <p:nvGrpSpPr>
          <p:cNvPr id="2388" name="Google Shape;469;p16">
            <a:extLst>
              <a:ext uri="{FF2B5EF4-FFF2-40B4-BE49-F238E27FC236}">
                <a16:creationId xmlns:a16="http://schemas.microsoft.com/office/drawing/2014/main" id="{FBF1EA4C-7A04-3B7B-30D8-DD7F8DD662CC}"/>
              </a:ext>
            </a:extLst>
          </p:cNvPr>
          <p:cNvGrpSpPr/>
          <p:nvPr/>
        </p:nvGrpSpPr>
        <p:grpSpPr>
          <a:xfrm>
            <a:off x="3640345" y="1293124"/>
            <a:ext cx="1282787" cy="711572"/>
            <a:chOff x="3609865" y="1293124"/>
            <a:chExt cx="1282787" cy="711572"/>
          </a:xfrm>
        </p:grpSpPr>
        <p:sp>
          <p:nvSpPr>
            <p:cNvPr id="2389" name="Google Shape;470;p16">
              <a:extLst>
                <a:ext uri="{FF2B5EF4-FFF2-40B4-BE49-F238E27FC236}">
                  <a16:creationId xmlns:a16="http://schemas.microsoft.com/office/drawing/2014/main" id="{7E467054-D22A-4216-6A5C-32F054495DAF}"/>
                </a:ext>
              </a:extLst>
            </p:cNvPr>
            <p:cNvSpPr txBox="1"/>
            <p:nvPr/>
          </p:nvSpPr>
          <p:spPr>
            <a:xfrm>
              <a:off x="3609865" y="1293124"/>
              <a:ext cx="1282787"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Dataset Report</a:t>
              </a:r>
              <a:endParaRPr/>
            </a:p>
          </p:txBody>
        </p:sp>
        <p:grpSp>
          <p:nvGrpSpPr>
            <p:cNvPr id="2390" name="Google Shape;471;p16">
              <a:extLst>
                <a:ext uri="{FF2B5EF4-FFF2-40B4-BE49-F238E27FC236}">
                  <a16:creationId xmlns:a16="http://schemas.microsoft.com/office/drawing/2014/main" id="{D7D357DC-EFD3-D0D7-9FE3-3CE6F846E249}"/>
                </a:ext>
              </a:extLst>
            </p:cNvPr>
            <p:cNvGrpSpPr/>
            <p:nvPr/>
          </p:nvGrpSpPr>
          <p:grpSpPr>
            <a:xfrm>
              <a:off x="4055479" y="1559772"/>
              <a:ext cx="385821" cy="444924"/>
              <a:chOff x="6920759" y="3945948"/>
              <a:chExt cx="1222151" cy="1409369"/>
            </a:xfrm>
          </p:grpSpPr>
          <p:sp>
            <p:nvSpPr>
              <p:cNvPr id="2391" name="Google Shape;472;p16">
                <a:extLst>
                  <a:ext uri="{FF2B5EF4-FFF2-40B4-BE49-F238E27FC236}">
                    <a16:creationId xmlns:a16="http://schemas.microsoft.com/office/drawing/2014/main" id="{DDAD2590-CEDA-0D11-4AD6-1FDBD5156C0C}"/>
                  </a:ext>
                </a:extLst>
              </p:cNvPr>
              <p:cNvSpPr/>
              <p:nvPr/>
            </p:nvSpPr>
            <p:spPr>
              <a:xfrm>
                <a:off x="6920759" y="3945948"/>
                <a:ext cx="1222151" cy="1409369"/>
              </a:xfrm>
              <a:prstGeom prst="foldedCorner">
                <a:avLst>
                  <a:gd name="adj" fmla="val 16667"/>
                </a:avLst>
              </a:prstGeom>
              <a:solidFill>
                <a:schemeClr val="lt1"/>
              </a:solidFill>
              <a:ln w="9525" cap="flat" cmpd="sng">
                <a:solidFill>
                  <a:srgbClr val="7F7F7F"/>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1">
                  <a:solidFill>
                    <a:schemeClr val="dk1"/>
                  </a:solidFill>
                  <a:latin typeface="Calibri"/>
                  <a:ea typeface="Calibri"/>
                  <a:cs typeface="Calibri"/>
                  <a:sym typeface="Calibri"/>
                </a:endParaRPr>
              </a:p>
            </p:txBody>
          </p:sp>
          <p:cxnSp>
            <p:nvCxnSpPr>
              <p:cNvPr id="2392" name="Google Shape;473;p16">
                <a:extLst>
                  <a:ext uri="{FF2B5EF4-FFF2-40B4-BE49-F238E27FC236}">
                    <a16:creationId xmlns:a16="http://schemas.microsoft.com/office/drawing/2014/main" id="{5F7052C2-2FDA-3DD4-D10A-FC0F91267BEF}"/>
                  </a:ext>
                </a:extLst>
              </p:cNvPr>
              <p:cNvCxnSpPr/>
              <p:nvPr/>
            </p:nvCxnSpPr>
            <p:spPr>
              <a:xfrm>
                <a:off x="6988926" y="40431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393" name="Google Shape;474;p16">
                <a:extLst>
                  <a:ext uri="{FF2B5EF4-FFF2-40B4-BE49-F238E27FC236}">
                    <a16:creationId xmlns:a16="http://schemas.microsoft.com/office/drawing/2014/main" id="{42BD55F6-2173-9CE9-0E92-AEB6FC307F2F}"/>
                  </a:ext>
                </a:extLst>
              </p:cNvPr>
              <p:cNvCxnSpPr/>
              <p:nvPr/>
            </p:nvCxnSpPr>
            <p:spPr>
              <a:xfrm>
                <a:off x="6988926" y="41955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394" name="Google Shape;475;p16">
                <a:extLst>
                  <a:ext uri="{FF2B5EF4-FFF2-40B4-BE49-F238E27FC236}">
                    <a16:creationId xmlns:a16="http://schemas.microsoft.com/office/drawing/2014/main" id="{706F8696-E38B-29F9-65CC-1204356628BA}"/>
                  </a:ext>
                </a:extLst>
              </p:cNvPr>
              <p:cNvCxnSpPr/>
              <p:nvPr/>
            </p:nvCxnSpPr>
            <p:spPr>
              <a:xfrm>
                <a:off x="6988926" y="43479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395" name="Google Shape;476;p16">
                <a:extLst>
                  <a:ext uri="{FF2B5EF4-FFF2-40B4-BE49-F238E27FC236}">
                    <a16:creationId xmlns:a16="http://schemas.microsoft.com/office/drawing/2014/main" id="{567E1EE3-747B-8040-A412-1AF57D1FF907}"/>
                  </a:ext>
                </a:extLst>
              </p:cNvPr>
              <p:cNvCxnSpPr/>
              <p:nvPr/>
            </p:nvCxnSpPr>
            <p:spPr>
              <a:xfrm>
                <a:off x="6988926" y="45003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396" name="Google Shape;477;p16">
                <a:extLst>
                  <a:ext uri="{FF2B5EF4-FFF2-40B4-BE49-F238E27FC236}">
                    <a16:creationId xmlns:a16="http://schemas.microsoft.com/office/drawing/2014/main" id="{9F72B825-9CAD-A331-CF38-BBD96085A018}"/>
                  </a:ext>
                </a:extLst>
              </p:cNvPr>
              <p:cNvCxnSpPr/>
              <p:nvPr/>
            </p:nvCxnSpPr>
            <p:spPr>
              <a:xfrm>
                <a:off x="6988926" y="46527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397" name="Google Shape;478;p16">
                <a:extLst>
                  <a:ext uri="{FF2B5EF4-FFF2-40B4-BE49-F238E27FC236}">
                    <a16:creationId xmlns:a16="http://schemas.microsoft.com/office/drawing/2014/main" id="{EFD7EB04-A125-78D2-D45C-7BACE43F71C4}"/>
                  </a:ext>
                </a:extLst>
              </p:cNvPr>
              <p:cNvCxnSpPr/>
              <p:nvPr/>
            </p:nvCxnSpPr>
            <p:spPr>
              <a:xfrm>
                <a:off x="6988926" y="48813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398" name="Google Shape;479;p16">
                <a:extLst>
                  <a:ext uri="{FF2B5EF4-FFF2-40B4-BE49-F238E27FC236}">
                    <a16:creationId xmlns:a16="http://schemas.microsoft.com/office/drawing/2014/main" id="{F7F471AA-AEF6-9303-F8EB-4B13F970B888}"/>
                  </a:ext>
                </a:extLst>
              </p:cNvPr>
              <p:cNvCxnSpPr/>
              <p:nvPr/>
            </p:nvCxnSpPr>
            <p:spPr>
              <a:xfrm>
                <a:off x="6988926" y="50337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399" name="Google Shape;480;p16">
                <a:extLst>
                  <a:ext uri="{FF2B5EF4-FFF2-40B4-BE49-F238E27FC236}">
                    <a16:creationId xmlns:a16="http://schemas.microsoft.com/office/drawing/2014/main" id="{9586F5AA-AB9F-B24D-4D00-0BD67E1BE144}"/>
                  </a:ext>
                </a:extLst>
              </p:cNvPr>
              <p:cNvCxnSpPr/>
              <p:nvPr/>
            </p:nvCxnSpPr>
            <p:spPr>
              <a:xfrm>
                <a:off x="6988926" y="41193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400" name="Google Shape;481;p16">
                <a:extLst>
                  <a:ext uri="{FF2B5EF4-FFF2-40B4-BE49-F238E27FC236}">
                    <a16:creationId xmlns:a16="http://schemas.microsoft.com/office/drawing/2014/main" id="{4D128C34-C6FB-591C-B0C5-4E36660BB95D}"/>
                  </a:ext>
                </a:extLst>
              </p:cNvPr>
              <p:cNvCxnSpPr/>
              <p:nvPr/>
            </p:nvCxnSpPr>
            <p:spPr>
              <a:xfrm>
                <a:off x="6988926" y="42717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401" name="Google Shape;482;p16">
                <a:extLst>
                  <a:ext uri="{FF2B5EF4-FFF2-40B4-BE49-F238E27FC236}">
                    <a16:creationId xmlns:a16="http://schemas.microsoft.com/office/drawing/2014/main" id="{FBE41A58-5202-1A8B-2757-00D4621FC4E5}"/>
                  </a:ext>
                </a:extLst>
              </p:cNvPr>
              <p:cNvCxnSpPr/>
              <p:nvPr/>
            </p:nvCxnSpPr>
            <p:spPr>
              <a:xfrm>
                <a:off x="6988926" y="44241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402" name="Google Shape;483;p16">
                <a:extLst>
                  <a:ext uri="{FF2B5EF4-FFF2-40B4-BE49-F238E27FC236}">
                    <a16:creationId xmlns:a16="http://schemas.microsoft.com/office/drawing/2014/main" id="{1460A2C9-CA49-89BE-E9B4-99315BF6EDBB}"/>
                  </a:ext>
                </a:extLst>
              </p:cNvPr>
              <p:cNvCxnSpPr/>
              <p:nvPr/>
            </p:nvCxnSpPr>
            <p:spPr>
              <a:xfrm>
                <a:off x="6988926" y="45765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403" name="Google Shape;484;p16">
                <a:extLst>
                  <a:ext uri="{FF2B5EF4-FFF2-40B4-BE49-F238E27FC236}">
                    <a16:creationId xmlns:a16="http://schemas.microsoft.com/office/drawing/2014/main" id="{8455793E-5DEA-FE18-8CA4-6F9ACF560CB4}"/>
                  </a:ext>
                </a:extLst>
              </p:cNvPr>
              <p:cNvCxnSpPr/>
              <p:nvPr/>
            </p:nvCxnSpPr>
            <p:spPr>
              <a:xfrm>
                <a:off x="6988926" y="47289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404" name="Google Shape;485;p16">
                <a:extLst>
                  <a:ext uri="{FF2B5EF4-FFF2-40B4-BE49-F238E27FC236}">
                    <a16:creationId xmlns:a16="http://schemas.microsoft.com/office/drawing/2014/main" id="{0875F59F-4288-DA2A-E683-311CB0D216ED}"/>
                  </a:ext>
                </a:extLst>
              </p:cNvPr>
              <p:cNvCxnSpPr/>
              <p:nvPr/>
            </p:nvCxnSpPr>
            <p:spPr>
              <a:xfrm>
                <a:off x="6988926" y="48051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405" name="Google Shape;486;p16">
                <a:extLst>
                  <a:ext uri="{FF2B5EF4-FFF2-40B4-BE49-F238E27FC236}">
                    <a16:creationId xmlns:a16="http://schemas.microsoft.com/office/drawing/2014/main" id="{D2500C58-2F5C-DC6F-77A0-81C0E0B1403F}"/>
                  </a:ext>
                </a:extLst>
              </p:cNvPr>
              <p:cNvCxnSpPr/>
              <p:nvPr/>
            </p:nvCxnSpPr>
            <p:spPr>
              <a:xfrm>
                <a:off x="6988926" y="4957590"/>
                <a:ext cx="1089361" cy="0"/>
              </a:xfrm>
              <a:prstGeom prst="straightConnector1">
                <a:avLst/>
              </a:prstGeom>
              <a:noFill/>
              <a:ln w="9525" cap="flat" cmpd="sng">
                <a:solidFill>
                  <a:schemeClr val="accent1"/>
                </a:solidFill>
                <a:prstDash val="lgDash"/>
                <a:miter lim="800000"/>
                <a:headEnd type="none" w="sm" len="sm"/>
                <a:tailEnd type="none" w="sm" len="sm"/>
              </a:ln>
            </p:spPr>
          </p:cxnSp>
          <p:cxnSp>
            <p:nvCxnSpPr>
              <p:cNvPr id="2406" name="Google Shape;487;p16">
                <a:extLst>
                  <a:ext uri="{FF2B5EF4-FFF2-40B4-BE49-F238E27FC236}">
                    <a16:creationId xmlns:a16="http://schemas.microsoft.com/office/drawing/2014/main" id="{F21BAC20-1B67-AA57-46BD-23485C36A644}"/>
                  </a:ext>
                </a:extLst>
              </p:cNvPr>
              <p:cNvCxnSpPr/>
              <p:nvPr/>
            </p:nvCxnSpPr>
            <p:spPr>
              <a:xfrm>
                <a:off x="6988926" y="5109990"/>
                <a:ext cx="1089361" cy="0"/>
              </a:xfrm>
              <a:prstGeom prst="straightConnector1">
                <a:avLst/>
              </a:prstGeom>
              <a:noFill/>
              <a:ln w="9525" cap="flat" cmpd="sng">
                <a:solidFill>
                  <a:schemeClr val="accent1"/>
                </a:solidFill>
                <a:prstDash val="lgDash"/>
                <a:miter lim="800000"/>
                <a:headEnd type="none" w="sm" len="sm"/>
                <a:tailEnd type="none" w="sm" len="sm"/>
              </a:ln>
            </p:spPr>
          </p:cxnSp>
        </p:grpSp>
      </p:grpSp>
      <p:sp>
        <p:nvSpPr>
          <p:cNvPr id="2407" name="Oval 2406">
            <a:extLst>
              <a:ext uri="{FF2B5EF4-FFF2-40B4-BE49-F238E27FC236}">
                <a16:creationId xmlns:a16="http://schemas.microsoft.com/office/drawing/2014/main" id="{EF83BBC8-DB76-3143-0854-0CCCF5156179}"/>
              </a:ext>
            </a:extLst>
          </p:cNvPr>
          <p:cNvSpPr/>
          <p:nvPr/>
        </p:nvSpPr>
        <p:spPr>
          <a:xfrm>
            <a:off x="1209160" y="4560164"/>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a:t>
            </a:r>
          </a:p>
        </p:txBody>
      </p:sp>
      <p:sp>
        <p:nvSpPr>
          <p:cNvPr id="2408" name="Oval 2407">
            <a:extLst>
              <a:ext uri="{FF2B5EF4-FFF2-40B4-BE49-F238E27FC236}">
                <a16:creationId xmlns:a16="http://schemas.microsoft.com/office/drawing/2014/main" id="{D254AE50-E1B2-56D6-D0E6-61AAA2106A14}"/>
              </a:ext>
            </a:extLst>
          </p:cNvPr>
          <p:cNvSpPr/>
          <p:nvPr/>
        </p:nvSpPr>
        <p:spPr>
          <a:xfrm>
            <a:off x="1209160" y="3858616"/>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B</a:t>
            </a:r>
          </a:p>
        </p:txBody>
      </p:sp>
      <p:sp>
        <p:nvSpPr>
          <p:cNvPr id="2409" name="Oval 2408">
            <a:extLst>
              <a:ext uri="{FF2B5EF4-FFF2-40B4-BE49-F238E27FC236}">
                <a16:creationId xmlns:a16="http://schemas.microsoft.com/office/drawing/2014/main" id="{D2AFDCFC-F49B-706B-5A04-CAD9AF6D837B}"/>
              </a:ext>
            </a:extLst>
          </p:cNvPr>
          <p:cNvSpPr/>
          <p:nvPr/>
        </p:nvSpPr>
        <p:spPr>
          <a:xfrm>
            <a:off x="9753423" y="2399617"/>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a:t>
            </a:r>
          </a:p>
        </p:txBody>
      </p:sp>
      <p:sp>
        <p:nvSpPr>
          <p:cNvPr id="2410" name="Oval 2409">
            <a:extLst>
              <a:ext uri="{FF2B5EF4-FFF2-40B4-BE49-F238E27FC236}">
                <a16:creationId xmlns:a16="http://schemas.microsoft.com/office/drawing/2014/main" id="{600EA765-DB67-802D-B5A2-0C55B148D685}"/>
              </a:ext>
            </a:extLst>
          </p:cNvPr>
          <p:cNvSpPr/>
          <p:nvPr/>
        </p:nvSpPr>
        <p:spPr>
          <a:xfrm>
            <a:off x="10881183" y="1905841"/>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J</a:t>
            </a:r>
          </a:p>
        </p:txBody>
      </p:sp>
      <p:grpSp>
        <p:nvGrpSpPr>
          <p:cNvPr id="2411" name="Group 2410">
            <a:extLst>
              <a:ext uri="{FF2B5EF4-FFF2-40B4-BE49-F238E27FC236}">
                <a16:creationId xmlns:a16="http://schemas.microsoft.com/office/drawing/2014/main" id="{1EA05E1F-1285-566B-7C5D-D2F9F2E9FE64}"/>
              </a:ext>
            </a:extLst>
          </p:cNvPr>
          <p:cNvGrpSpPr/>
          <p:nvPr/>
        </p:nvGrpSpPr>
        <p:grpSpPr>
          <a:xfrm>
            <a:off x="5475921" y="4453700"/>
            <a:ext cx="1233094" cy="745639"/>
            <a:chOff x="6913011" y="4415600"/>
            <a:chExt cx="1233094" cy="745639"/>
          </a:xfrm>
        </p:grpSpPr>
        <p:sp>
          <p:nvSpPr>
            <p:cNvPr id="2412" name="TextBox 2411">
              <a:extLst>
                <a:ext uri="{FF2B5EF4-FFF2-40B4-BE49-F238E27FC236}">
                  <a16:creationId xmlns:a16="http://schemas.microsoft.com/office/drawing/2014/main" id="{0EF5C101-1B37-E891-2074-40610E6AF29D}"/>
                </a:ext>
              </a:extLst>
            </p:cNvPr>
            <p:cNvSpPr txBox="1"/>
            <p:nvPr/>
          </p:nvSpPr>
          <p:spPr>
            <a:xfrm>
              <a:off x="6913011" y="4853462"/>
              <a:ext cx="1233094" cy="307777"/>
            </a:xfrm>
            <a:prstGeom prst="rect">
              <a:avLst/>
            </a:prstGeom>
            <a:noFill/>
            <a:ln>
              <a:noFill/>
            </a:ln>
          </p:spPr>
          <p:txBody>
            <a:bodyPr wrap="none" rtlCol="0">
              <a:spAutoFit/>
            </a:bodyPr>
            <a:lstStyle/>
            <a:p>
              <a:r>
                <a:rPr lang="en-US" sz="1400" dirty="0"/>
                <a:t>Author Report</a:t>
              </a:r>
            </a:p>
          </p:txBody>
        </p:sp>
        <p:grpSp>
          <p:nvGrpSpPr>
            <p:cNvPr id="2413" name="Group 2412">
              <a:extLst>
                <a:ext uri="{FF2B5EF4-FFF2-40B4-BE49-F238E27FC236}">
                  <a16:creationId xmlns:a16="http://schemas.microsoft.com/office/drawing/2014/main" id="{CF255304-2CB8-F26A-1F94-E3D806DA990B}"/>
                </a:ext>
              </a:extLst>
            </p:cNvPr>
            <p:cNvGrpSpPr/>
            <p:nvPr/>
          </p:nvGrpSpPr>
          <p:grpSpPr>
            <a:xfrm>
              <a:off x="7339440" y="4415600"/>
              <a:ext cx="385821" cy="444924"/>
              <a:chOff x="6920759" y="3945948"/>
              <a:chExt cx="1222151" cy="1409369"/>
            </a:xfrm>
          </p:grpSpPr>
          <p:sp>
            <p:nvSpPr>
              <p:cNvPr id="2414" name="Folded Corner 2413">
                <a:extLst>
                  <a:ext uri="{FF2B5EF4-FFF2-40B4-BE49-F238E27FC236}">
                    <a16:creationId xmlns:a16="http://schemas.microsoft.com/office/drawing/2014/main" id="{9F31FDD9-F588-F0CA-DE10-26AFF126E298}"/>
                  </a:ext>
                </a:extLst>
              </p:cNvPr>
              <p:cNvSpPr/>
              <p:nvPr/>
            </p:nvSpPr>
            <p:spPr>
              <a:xfrm>
                <a:off x="6920759" y="3945948"/>
                <a:ext cx="1222151" cy="1409369"/>
              </a:xfrm>
              <a:prstGeom prst="foldedCorner">
                <a:avLst/>
              </a:prstGeom>
              <a:solidFill>
                <a:schemeClr val="bg1"/>
              </a:solidFill>
              <a:ln w="3175" cmpd="sng">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1" dirty="0">
                  <a:solidFill>
                    <a:schemeClr val="tx1"/>
                  </a:solidFill>
                  <a:latin typeface="+mj-lt"/>
                </a:endParaRPr>
              </a:p>
            </p:txBody>
          </p:sp>
          <p:cxnSp>
            <p:nvCxnSpPr>
              <p:cNvPr id="2415" name="Straight Connector 2414">
                <a:extLst>
                  <a:ext uri="{FF2B5EF4-FFF2-40B4-BE49-F238E27FC236}">
                    <a16:creationId xmlns:a16="http://schemas.microsoft.com/office/drawing/2014/main" id="{5590F001-6409-8213-9F87-67E085F85E85}"/>
                  </a:ext>
                </a:extLst>
              </p:cNvPr>
              <p:cNvCxnSpPr>
                <a:cxnSpLocks/>
              </p:cNvCxnSpPr>
              <p:nvPr/>
            </p:nvCxnSpPr>
            <p:spPr>
              <a:xfrm>
                <a:off x="6988926" y="40431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16" name="Straight Connector 2415">
                <a:extLst>
                  <a:ext uri="{FF2B5EF4-FFF2-40B4-BE49-F238E27FC236}">
                    <a16:creationId xmlns:a16="http://schemas.microsoft.com/office/drawing/2014/main" id="{13BD9E9D-BB53-919C-A35A-467DB4F943BE}"/>
                  </a:ext>
                </a:extLst>
              </p:cNvPr>
              <p:cNvCxnSpPr>
                <a:cxnSpLocks/>
              </p:cNvCxnSpPr>
              <p:nvPr/>
            </p:nvCxnSpPr>
            <p:spPr>
              <a:xfrm>
                <a:off x="6988926" y="41955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17" name="Straight Connector 2416">
                <a:extLst>
                  <a:ext uri="{FF2B5EF4-FFF2-40B4-BE49-F238E27FC236}">
                    <a16:creationId xmlns:a16="http://schemas.microsoft.com/office/drawing/2014/main" id="{8A95D3C6-8FCF-7510-41C3-DFBE95CFDC1C}"/>
                  </a:ext>
                </a:extLst>
              </p:cNvPr>
              <p:cNvCxnSpPr>
                <a:cxnSpLocks/>
              </p:cNvCxnSpPr>
              <p:nvPr/>
            </p:nvCxnSpPr>
            <p:spPr>
              <a:xfrm>
                <a:off x="6988926" y="43479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18" name="Straight Connector 2417">
                <a:extLst>
                  <a:ext uri="{FF2B5EF4-FFF2-40B4-BE49-F238E27FC236}">
                    <a16:creationId xmlns:a16="http://schemas.microsoft.com/office/drawing/2014/main" id="{CB5CD240-3786-69D3-CAEF-548D64221DA0}"/>
                  </a:ext>
                </a:extLst>
              </p:cNvPr>
              <p:cNvCxnSpPr>
                <a:cxnSpLocks/>
              </p:cNvCxnSpPr>
              <p:nvPr/>
            </p:nvCxnSpPr>
            <p:spPr>
              <a:xfrm>
                <a:off x="6988926" y="45003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19" name="Straight Connector 2418">
                <a:extLst>
                  <a:ext uri="{FF2B5EF4-FFF2-40B4-BE49-F238E27FC236}">
                    <a16:creationId xmlns:a16="http://schemas.microsoft.com/office/drawing/2014/main" id="{8A41A2A3-4DD5-26EA-356E-681457F9E329}"/>
                  </a:ext>
                </a:extLst>
              </p:cNvPr>
              <p:cNvCxnSpPr>
                <a:cxnSpLocks/>
              </p:cNvCxnSpPr>
              <p:nvPr/>
            </p:nvCxnSpPr>
            <p:spPr>
              <a:xfrm>
                <a:off x="6988926" y="46527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0" name="Straight Connector 2419">
                <a:extLst>
                  <a:ext uri="{FF2B5EF4-FFF2-40B4-BE49-F238E27FC236}">
                    <a16:creationId xmlns:a16="http://schemas.microsoft.com/office/drawing/2014/main" id="{0B722031-123D-07EE-38D9-0DABB776BB06}"/>
                  </a:ext>
                </a:extLst>
              </p:cNvPr>
              <p:cNvCxnSpPr>
                <a:cxnSpLocks/>
              </p:cNvCxnSpPr>
              <p:nvPr/>
            </p:nvCxnSpPr>
            <p:spPr>
              <a:xfrm>
                <a:off x="6988926" y="48813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1" name="Straight Connector 2420">
                <a:extLst>
                  <a:ext uri="{FF2B5EF4-FFF2-40B4-BE49-F238E27FC236}">
                    <a16:creationId xmlns:a16="http://schemas.microsoft.com/office/drawing/2014/main" id="{57E50F0D-548A-5A7F-20F2-F3DB4985F302}"/>
                  </a:ext>
                </a:extLst>
              </p:cNvPr>
              <p:cNvCxnSpPr>
                <a:cxnSpLocks/>
              </p:cNvCxnSpPr>
              <p:nvPr/>
            </p:nvCxnSpPr>
            <p:spPr>
              <a:xfrm>
                <a:off x="6988926" y="50337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2" name="Straight Connector 2421">
                <a:extLst>
                  <a:ext uri="{FF2B5EF4-FFF2-40B4-BE49-F238E27FC236}">
                    <a16:creationId xmlns:a16="http://schemas.microsoft.com/office/drawing/2014/main" id="{7EEC9B81-4535-12CF-2207-E89919344391}"/>
                  </a:ext>
                </a:extLst>
              </p:cNvPr>
              <p:cNvCxnSpPr>
                <a:cxnSpLocks/>
              </p:cNvCxnSpPr>
              <p:nvPr/>
            </p:nvCxnSpPr>
            <p:spPr>
              <a:xfrm>
                <a:off x="6988926" y="41193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3" name="Straight Connector 2422">
                <a:extLst>
                  <a:ext uri="{FF2B5EF4-FFF2-40B4-BE49-F238E27FC236}">
                    <a16:creationId xmlns:a16="http://schemas.microsoft.com/office/drawing/2014/main" id="{334D35F3-C6DF-0090-0057-B61990560DE4}"/>
                  </a:ext>
                </a:extLst>
              </p:cNvPr>
              <p:cNvCxnSpPr>
                <a:cxnSpLocks/>
              </p:cNvCxnSpPr>
              <p:nvPr/>
            </p:nvCxnSpPr>
            <p:spPr>
              <a:xfrm>
                <a:off x="6988926" y="42717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4" name="Straight Connector 2423">
                <a:extLst>
                  <a:ext uri="{FF2B5EF4-FFF2-40B4-BE49-F238E27FC236}">
                    <a16:creationId xmlns:a16="http://schemas.microsoft.com/office/drawing/2014/main" id="{1CD706AB-6AE8-967B-662D-F0A815F38BD0}"/>
                  </a:ext>
                </a:extLst>
              </p:cNvPr>
              <p:cNvCxnSpPr>
                <a:cxnSpLocks/>
              </p:cNvCxnSpPr>
              <p:nvPr/>
            </p:nvCxnSpPr>
            <p:spPr>
              <a:xfrm>
                <a:off x="6988926" y="44241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5" name="Straight Connector 2424">
                <a:extLst>
                  <a:ext uri="{FF2B5EF4-FFF2-40B4-BE49-F238E27FC236}">
                    <a16:creationId xmlns:a16="http://schemas.microsoft.com/office/drawing/2014/main" id="{3482211E-FD2A-A644-C5B3-F43166002E72}"/>
                  </a:ext>
                </a:extLst>
              </p:cNvPr>
              <p:cNvCxnSpPr>
                <a:cxnSpLocks/>
              </p:cNvCxnSpPr>
              <p:nvPr/>
            </p:nvCxnSpPr>
            <p:spPr>
              <a:xfrm>
                <a:off x="6988926" y="45765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6" name="Straight Connector 2425">
                <a:extLst>
                  <a:ext uri="{FF2B5EF4-FFF2-40B4-BE49-F238E27FC236}">
                    <a16:creationId xmlns:a16="http://schemas.microsoft.com/office/drawing/2014/main" id="{2EC8AAAB-E15F-AF76-241B-A9FBD63BBB00}"/>
                  </a:ext>
                </a:extLst>
              </p:cNvPr>
              <p:cNvCxnSpPr>
                <a:cxnSpLocks/>
              </p:cNvCxnSpPr>
              <p:nvPr/>
            </p:nvCxnSpPr>
            <p:spPr>
              <a:xfrm>
                <a:off x="6988926" y="47289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7" name="Straight Connector 2426">
                <a:extLst>
                  <a:ext uri="{FF2B5EF4-FFF2-40B4-BE49-F238E27FC236}">
                    <a16:creationId xmlns:a16="http://schemas.microsoft.com/office/drawing/2014/main" id="{E07EDD33-C328-29BB-B2F3-EE93CB98F8ED}"/>
                  </a:ext>
                </a:extLst>
              </p:cNvPr>
              <p:cNvCxnSpPr>
                <a:cxnSpLocks/>
              </p:cNvCxnSpPr>
              <p:nvPr/>
            </p:nvCxnSpPr>
            <p:spPr>
              <a:xfrm>
                <a:off x="6988926" y="48051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8" name="Straight Connector 2427">
                <a:extLst>
                  <a:ext uri="{FF2B5EF4-FFF2-40B4-BE49-F238E27FC236}">
                    <a16:creationId xmlns:a16="http://schemas.microsoft.com/office/drawing/2014/main" id="{7885BB8B-C044-2E5D-CF0D-B7D613343CCE}"/>
                  </a:ext>
                </a:extLst>
              </p:cNvPr>
              <p:cNvCxnSpPr>
                <a:cxnSpLocks/>
              </p:cNvCxnSpPr>
              <p:nvPr/>
            </p:nvCxnSpPr>
            <p:spPr>
              <a:xfrm>
                <a:off x="6988926" y="49575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29" name="Straight Connector 2428">
                <a:extLst>
                  <a:ext uri="{FF2B5EF4-FFF2-40B4-BE49-F238E27FC236}">
                    <a16:creationId xmlns:a16="http://schemas.microsoft.com/office/drawing/2014/main" id="{B7CA93FB-FBED-2CA7-EE8B-83CB77DB58FF}"/>
                  </a:ext>
                </a:extLst>
              </p:cNvPr>
              <p:cNvCxnSpPr>
                <a:cxnSpLocks/>
              </p:cNvCxnSpPr>
              <p:nvPr/>
            </p:nvCxnSpPr>
            <p:spPr>
              <a:xfrm>
                <a:off x="6988926" y="5109990"/>
                <a:ext cx="1089361"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grpSp>
      </p:grpSp>
      <p:cxnSp>
        <p:nvCxnSpPr>
          <p:cNvPr id="2430" name="Elbow Connector 2429">
            <a:extLst>
              <a:ext uri="{FF2B5EF4-FFF2-40B4-BE49-F238E27FC236}">
                <a16:creationId xmlns:a16="http://schemas.microsoft.com/office/drawing/2014/main" id="{C94D61A6-B9B4-7DEC-8F3F-2098F87AC4BA}"/>
              </a:ext>
            </a:extLst>
          </p:cNvPr>
          <p:cNvCxnSpPr>
            <a:cxnSpLocks/>
            <a:stCxn id="2431" idx="2"/>
            <a:endCxn id="2414" idx="3"/>
          </p:cNvCxnSpPr>
          <p:nvPr/>
        </p:nvCxnSpPr>
        <p:spPr>
          <a:xfrm rot="5400000">
            <a:off x="7898775" y="2939629"/>
            <a:ext cx="125929" cy="3347136"/>
          </a:xfrm>
          <a:prstGeom prst="bentConnector2">
            <a:avLst/>
          </a:prstGeom>
          <a:ln w="28575">
            <a:solidFill>
              <a:srgbClr val="56C7E3"/>
            </a:solidFill>
            <a:prstDash val="dash"/>
            <a:tailEnd type="stealth" w="lg" len="lg"/>
          </a:ln>
        </p:spPr>
        <p:style>
          <a:lnRef idx="1">
            <a:schemeClr val="accent1"/>
          </a:lnRef>
          <a:fillRef idx="0">
            <a:schemeClr val="accent1"/>
          </a:fillRef>
          <a:effectRef idx="0">
            <a:schemeClr val="accent1"/>
          </a:effectRef>
          <a:fontRef idx="minor">
            <a:schemeClr val="tx1"/>
          </a:fontRef>
        </p:style>
      </p:cxnSp>
      <p:pic>
        <p:nvPicPr>
          <p:cNvPr id="2431" name="Picture 2">
            <a:extLst>
              <a:ext uri="{FF2B5EF4-FFF2-40B4-BE49-F238E27FC236}">
                <a16:creationId xmlns:a16="http://schemas.microsoft.com/office/drawing/2014/main" id="{414F9161-A4FC-BBB3-D317-20E8DA6CB4F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48171" y="3575962"/>
            <a:ext cx="974271" cy="974271"/>
          </a:xfrm>
          <a:prstGeom prst="rect">
            <a:avLst/>
          </a:prstGeom>
          <a:noFill/>
          <a:extLst>
            <a:ext uri="{909E8E84-426E-40DD-AFC4-6F175D3DCCD1}">
              <a14:hiddenFill xmlns:a14="http://schemas.microsoft.com/office/drawing/2010/main">
                <a:solidFill>
                  <a:srgbClr val="FFFFFF"/>
                </a:solidFill>
              </a14:hiddenFill>
            </a:ext>
          </a:extLst>
        </p:spPr>
      </p:pic>
      <p:cxnSp>
        <p:nvCxnSpPr>
          <p:cNvPr id="2432" name="Elbow Connector 2431">
            <a:extLst>
              <a:ext uri="{FF2B5EF4-FFF2-40B4-BE49-F238E27FC236}">
                <a16:creationId xmlns:a16="http://schemas.microsoft.com/office/drawing/2014/main" id="{57241E1E-3690-C2B8-DECD-918A2F06AB90}"/>
              </a:ext>
            </a:extLst>
          </p:cNvPr>
          <p:cNvCxnSpPr>
            <a:cxnSpLocks/>
            <a:endCxn id="2431" idx="0"/>
          </p:cNvCxnSpPr>
          <p:nvPr/>
        </p:nvCxnSpPr>
        <p:spPr>
          <a:xfrm>
            <a:off x="4472940" y="3387090"/>
            <a:ext cx="5162367" cy="188872"/>
          </a:xfrm>
          <a:prstGeom prst="bentConnector2">
            <a:avLst/>
          </a:prstGeom>
          <a:ln w="28575">
            <a:solidFill>
              <a:srgbClr val="F79767"/>
            </a:solidFill>
            <a:prstDash val="dash"/>
            <a:tailEnd type="stealth" w="lg" len="lg"/>
          </a:ln>
        </p:spPr>
        <p:style>
          <a:lnRef idx="1">
            <a:schemeClr val="accent1"/>
          </a:lnRef>
          <a:fillRef idx="0">
            <a:schemeClr val="accent1"/>
          </a:fillRef>
          <a:effectRef idx="0">
            <a:schemeClr val="accent1"/>
          </a:effectRef>
          <a:fontRef idx="minor">
            <a:schemeClr val="tx1"/>
          </a:fontRef>
        </p:style>
      </p:cxnSp>
      <p:pic>
        <p:nvPicPr>
          <p:cNvPr id="2433" name="Picture 2">
            <a:extLst>
              <a:ext uri="{FF2B5EF4-FFF2-40B4-BE49-F238E27FC236}">
                <a16:creationId xmlns:a16="http://schemas.microsoft.com/office/drawing/2014/main" id="{8E22A566-C779-4956-1008-B378354CCDE2}"/>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6699172" y="3166848"/>
            <a:ext cx="467892" cy="467892"/>
          </a:xfrm>
          <a:prstGeom prst="rect">
            <a:avLst/>
          </a:prstGeom>
          <a:noFill/>
          <a:extLst>
            <a:ext uri="{909E8E84-426E-40DD-AFC4-6F175D3DCCD1}">
              <a14:hiddenFill xmlns:a14="http://schemas.microsoft.com/office/drawing/2010/main">
                <a:solidFill>
                  <a:srgbClr val="FFFFFF"/>
                </a:solidFill>
              </a14:hiddenFill>
            </a:ext>
          </a:extLst>
        </p:spPr>
      </p:pic>
      <p:grpSp>
        <p:nvGrpSpPr>
          <p:cNvPr id="2434" name="Group 2433">
            <a:extLst>
              <a:ext uri="{FF2B5EF4-FFF2-40B4-BE49-F238E27FC236}">
                <a16:creationId xmlns:a16="http://schemas.microsoft.com/office/drawing/2014/main" id="{D92D5AD7-B55D-457E-AA22-5089E9DF6D71}"/>
              </a:ext>
            </a:extLst>
          </p:cNvPr>
          <p:cNvGrpSpPr/>
          <p:nvPr/>
        </p:nvGrpSpPr>
        <p:grpSpPr>
          <a:xfrm>
            <a:off x="8368849" y="4575233"/>
            <a:ext cx="378635" cy="474953"/>
            <a:chOff x="4569621" y="2674402"/>
            <a:chExt cx="559254" cy="745069"/>
          </a:xfrm>
        </p:grpSpPr>
        <p:sp>
          <p:nvSpPr>
            <p:cNvPr id="2435" name="Folded Corner 2434">
              <a:extLst>
                <a:ext uri="{FF2B5EF4-FFF2-40B4-BE49-F238E27FC236}">
                  <a16:creationId xmlns:a16="http://schemas.microsoft.com/office/drawing/2014/main" id="{C72BDD86-1DD8-6543-A46F-45BDE68D06A6}"/>
                </a:ext>
              </a:extLst>
            </p:cNvPr>
            <p:cNvSpPr/>
            <p:nvPr/>
          </p:nvSpPr>
          <p:spPr>
            <a:xfrm>
              <a:off x="4569621" y="2674402"/>
              <a:ext cx="559254" cy="745069"/>
            </a:xfrm>
            <a:prstGeom prst="foldedCorner">
              <a:avLst/>
            </a:prstGeom>
            <a:solidFill>
              <a:schemeClr val="bg1"/>
            </a:solidFill>
            <a:ln w="3175" cmpd="sng">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1" dirty="0">
                <a:solidFill>
                  <a:schemeClr val="tx1"/>
                </a:solidFill>
                <a:latin typeface="+mj-lt"/>
              </a:endParaRPr>
            </a:p>
          </p:txBody>
        </p:sp>
        <p:cxnSp>
          <p:nvCxnSpPr>
            <p:cNvPr id="2436" name="Straight Connector 2435">
              <a:extLst>
                <a:ext uri="{FF2B5EF4-FFF2-40B4-BE49-F238E27FC236}">
                  <a16:creationId xmlns:a16="http://schemas.microsoft.com/office/drawing/2014/main" id="{C4601F0A-49ED-F6EC-ADE6-86332E2FC800}"/>
                </a:ext>
              </a:extLst>
            </p:cNvPr>
            <p:cNvCxnSpPr/>
            <p:nvPr/>
          </p:nvCxnSpPr>
          <p:spPr>
            <a:xfrm>
              <a:off x="4623596" y="273049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37" name="Straight Connector 2436">
              <a:extLst>
                <a:ext uri="{FF2B5EF4-FFF2-40B4-BE49-F238E27FC236}">
                  <a16:creationId xmlns:a16="http://schemas.microsoft.com/office/drawing/2014/main" id="{B894CBEF-561A-187F-3B60-38D616C96B5A}"/>
                </a:ext>
              </a:extLst>
            </p:cNvPr>
            <p:cNvCxnSpPr/>
            <p:nvPr/>
          </p:nvCxnSpPr>
          <p:spPr>
            <a:xfrm>
              <a:off x="4646844" y="276803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38" name="Straight Connector 2437">
              <a:extLst>
                <a:ext uri="{FF2B5EF4-FFF2-40B4-BE49-F238E27FC236}">
                  <a16:creationId xmlns:a16="http://schemas.microsoft.com/office/drawing/2014/main" id="{F23F64A3-1C69-2652-E24B-FBC4E5082067}"/>
                </a:ext>
              </a:extLst>
            </p:cNvPr>
            <p:cNvCxnSpPr/>
            <p:nvPr/>
          </p:nvCxnSpPr>
          <p:spPr>
            <a:xfrm>
              <a:off x="4646844" y="280557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39" name="Straight Connector 2438">
              <a:extLst>
                <a:ext uri="{FF2B5EF4-FFF2-40B4-BE49-F238E27FC236}">
                  <a16:creationId xmlns:a16="http://schemas.microsoft.com/office/drawing/2014/main" id="{BC7ED557-EC4A-8974-3D47-01CA17F9DC19}"/>
                </a:ext>
              </a:extLst>
            </p:cNvPr>
            <p:cNvCxnSpPr/>
            <p:nvPr/>
          </p:nvCxnSpPr>
          <p:spPr>
            <a:xfrm>
              <a:off x="4622240" y="284311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0" name="Straight Connector 2439">
              <a:extLst>
                <a:ext uri="{FF2B5EF4-FFF2-40B4-BE49-F238E27FC236}">
                  <a16:creationId xmlns:a16="http://schemas.microsoft.com/office/drawing/2014/main" id="{D512EB80-E06E-08BB-622A-119826C7DD96}"/>
                </a:ext>
              </a:extLst>
            </p:cNvPr>
            <p:cNvCxnSpPr/>
            <p:nvPr/>
          </p:nvCxnSpPr>
          <p:spPr>
            <a:xfrm>
              <a:off x="4646844" y="288065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1" name="Straight Connector 2440">
              <a:extLst>
                <a:ext uri="{FF2B5EF4-FFF2-40B4-BE49-F238E27FC236}">
                  <a16:creationId xmlns:a16="http://schemas.microsoft.com/office/drawing/2014/main" id="{D605D4DB-025C-961F-7E42-5545BD281CF3}"/>
                </a:ext>
              </a:extLst>
            </p:cNvPr>
            <p:cNvCxnSpPr/>
            <p:nvPr/>
          </p:nvCxnSpPr>
          <p:spPr>
            <a:xfrm>
              <a:off x="4680746" y="291819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2" name="Straight Connector 2441">
              <a:extLst>
                <a:ext uri="{FF2B5EF4-FFF2-40B4-BE49-F238E27FC236}">
                  <a16:creationId xmlns:a16="http://schemas.microsoft.com/office/drawing/2014/main" id="{A94B6FAC-C042-F5C2-3475-1EE79567EB3A}"/>
                </a:ext>
              </a:extLst>
            </p:cNvPr>
            <p:cNvCxnSpPr/>
            <p:nvPr/>
          </p:nvCxnSpPr>
          <p:spPr>
            <a:xfrm>
              <a:off x="4723442" y="295573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3" name="Straight Connector 2442">
              <a:extLst>
                <a:ext uri="{FF2B5EF4-FFF2-40B4-BE49-F238E27FC236}">
                  <a16:creationId xmlns:a16="http://schemas.microsoft.com/office/drawing/2014/main" id="{5F1CBD81-4ABC-1F37-3024-489ABD6A5903}"/>
                </a:ext>
              </a:extLst>
            </p:cNvPr>
            <p:cNvCxnSpPr/>
            <p:nvPr/>
          </p:nvCxnSpPr>
          <p:spPr>
            <a:xfrm>
              <a:off x="4698838" y="299327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4" name="Straight Connector 2443">
              <a:extLst>
                <a:ext uri="{FF2B5EF4-FFF2-40B4-BE49-F238E27FC236}">
                  <a16:creationId xmlns:a16="http://schemas.microsoft.com/office/drawing/2014/main" id="{C5A3E600-8063-9AD8-6ED4-3ACC73FC83B4}"/>
                </a:ext>
              </a:extLst>
            </p:cNvPr>
            <p:cNvCxnSpPr/>
            <p:nvPr/>
          </p:nvCxnSpPr>
          <p:spPr>
            <a:xfrm>
              <a:off x="4623596" y="303081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5" name="Straight Connector 2444">
              <a:extLst>
                <a:ext uri="{FF2B5EF4-FFF2-40B4-BE49-F238E27FC236}">
                  <a16:creationId xmlns:a16="http://schemas.microsoft.com/office/drawing/2014/main" id="{56EAACB1-5A45-A8A3-E6A8-766274F82DBE}"/>
                </a:ext>
              </a:extLst>
            </p:cNvPr>
            <p:cNvCxnSpPr/>
            <p:nvPr/>
          </p:nvCxnSpPr>
          <p:spPr>
            <a:xfrm>
              <a:off x="4625415" y="306835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6" name="Straight Connector 2445">
              <a:extLst>
                <a:ext uri="{FF2B5EF4-FFF2-40B4-BE49-F238E27FC236}">
                  <a16:creationId xmlns:a16="http://schemas.microsoft.com/office/drawing/2014/main" id="{5642E06C-86A6-F10D-4FF5-4C75FDD80295}"/>
                </a:ext>
              </a:extLst>
            </p:cNvPr>
            <p:cNvCxnSpPr/>
            <p:nvPr/>
          </p:nvCxnSpPr>
          <p:spPr>
            <a:xfrm>
              <a:off x="4648663" y="310589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7" name="Straight Connector 2446">
              <a:extLst>
                <a:ext uri="{FF2B5EF4-FFF2-40B4-BE49-F238E27FC236}">
                  <a16:creationId xmlns:a16="http://schemas.microsoft.com/office/drawing/2014/main" id="{17038DDA-741A-16FE-A2E7-A6D5628CE4BC}"/>
                </a:ext>
              </a:extLst>
            </p:cNvPr>
            <p:cNvCxnSpPr/>
            <p:nvPr/>
          </p:nvCxnSpPr>
          <p:spPr>
            <a:xfrm>
              <a:off x="4648663" y="314343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8" name="Straight Connector 2447">
              <a:extLst>
                <a:ext uri="{FF2B5EF4-FFF2-40B4-BE49-F238E27FC236}">
                  <a16:creationId xmlns:a16="http://schemas.microsoft.com/office/drawing/2014/main" id="{7B1BE4FA-2B24-D7F2-C02B-EC12B8D0260B}"/>
                </a:ext>
              </a:extLst>
            </p:cNvPr>
            <p:cNvCxnSpPr/>
            <p:nvPr/>
          </p:nvCxnSpPr>
          <p:spPr>
            <a:xfrm>
              <a:off x="4624059" y="318097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49" name="Straight Connector 2448">
              <a:extLst>
                <a:ext uri="{FF2B5EF4-FFF2-40B4-BE49-F238E27FC236}">
                  <a16:creationId xmlns:a16="http://schemas.microsoft.com/office/drawing/2014/main" id="{083828F1-FF5E-39A1-C814-E5C614282E5A}"/>
                </a:ext>
              </a:extLst>
            </p:cNvPr>
            <p:cNvCxnSpPr/>
            <p:nvPr/>
          </p:nvCxnSpPr>
          <p:spPr>
            <a:xfrm>
              <a:off x="4648663" y="321851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50" name="Straight Connector 2449">
              <a:extLst>
                <a:ext uri="{FF2B5EF4-FFF2-40B4-BE49-F238E27FC236}">
                  <a16:creationId xmlns:a16="http://schemas.microsoft.com/office/drawing/2014/main" id="{C6B3747A-AF85-440A-C5CA-2271D651B07A}"/>
                </a:ext>
              </a:extLst>
            </p:cNvPr>
            <p:cNvCxnSpPr/>
            <p:nvPr/>
          </p:nvCxnSpPr>
          <p:spPr>
            <a:xfrm>
              <a:off x="4682565" y="325605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51" name="Straight Connector 2450">
              <a:extLst>
                <a:ext uri="{FF2B5EF4-FFF2-40B4-BE49-F238E27FC236}">
                  <a16:creationId xmlns:a16="http://schemas.microsoft.com/office/drawing/2014/main" id="{2632CC2F-DD2C-D348-4A28-FE4C60FF3357}"/>
                </a:ext>
              </a:extLst>
            </p:cNvPr>
            <p:cNvCxnSpPr/>
            <p:nvPr/>
          </p:nvCxnSpPr>
          <p:spPr>
            <a:xfrm>
              <a:off x="4725261" y="329359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52" name="Straight Connector 2451">
              <a:extLst>
                <a:ext uri="{FF2B5EF4-FFF2-40B4-BE49-F238E27FC236}">
                  <a16:creationId xmlns:a16="http://schemas.microsoft.com/office/drawing/2014/main" id="{1D4C61D8-643E-6A37-10E0-A2BB2846778B}"/>
                </a:ext>
              </a:extLst>
            </p:cNvPr>
            <p:cNvCxnSpPr/>
            <p:nvPr/>
          </p:nvCxnSpPr>
          <p:spPr>
            <a:xfrm>
              <a:off x="4700657" y="3331137"/>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cxnSp>
          <p:nvCxnSpPr>
            <p:cNvPr id="2453" name="Straight Connector 2452">
              <a:extLst>
                <a:ext uri="{FF2B5EF4-FFF2-40B4-BE49-F238E27FC236}">
                  <a16:creationId xmlns:a16="http://schemas.microsoft.com/office/drawing/2014/main" id="{8B22D18F-93BE-563F-03FC-29408A2745B9}"/>
                </a:ext>
              </a:extLst>
            </p:cNvPr>
            <p:cNvCxnSpPr/>
            <p:nvPr/>
          </p:nvCxnSpPr>
          <p:spPr>
            <a:xfrm>
              <a:off x="4625415" y="3368672"/>
              <a:ext cx="202404" cy="0"/>
            </a:xfrm>
            <a:prstGeom prst="line">
              <a:avLst/>
            </a:prstGeom>
            <a:ln w="3175" cmpd="sng">
              <a:solidFill>
                <a:schemeClr val="bg1">
                  <a:lumMod val="50000"/>
                </a:schemeClr>
              </a:solidFill>
              <a:prstDash val="dashDot"/>
            </a:ln>
          </p:spPr>
          <p:style>
            <a:lnRef idx="2">
              <a:schemeClr val="accent1"/>
            </a:lnRef>
            <a:fillRef idx="0">
              <a:schemeClr val="accent1"/>
            </a:fillRef>
            <a:effectRef idx="1">
              <a:schemeClr val="accent1"/>
            </a:effectRef>
            <a:fontRef idx="minor">
              <a:schemeClr val="tx1"/>
            </a:fontRef>
          </p:style>
        </p:cxnSp>
      </p:grpSp>
      <p:sp>
        <p:nvSpPr>
          <p:cNvPr id="2454" name="TextBox 2453">
            <a:extLst>
              <a:ext uri="{FF2B5EF4-FFF2-40B4-BE49-F238E27FC236}">
                <a16:creationId xmlns:a16="http://schemas.microsoft.com/office/drawing/2014/main" id="{81221B34-2F7B-FA03-3283-854D235B1195}"/>
              </a:ext>
            </a:extLst>
          </p:cNvPr>
          <p:cNvSpPr txBox="1"/>
          <p:nvPr/>
        </p:nvSpPr>
        <p:spPr>
          <a:xfrm>
            <a:off x="8746019" y="4748534"/>
            <a:ext cx="957313" cy="461665"/>
          </a:xfrm>
          <a:prstGeom prst="rect">
            <a:avLst/>
          </a:prstGeom>
          <a:noFill/>
        </p:spPr>
        <p:txBody>
          <a:bodyPr wrap="none" rtlCol="0">
            <a:spAutoFit/>
          </a:bodyPr>
          <a:lstStyle/>
          <a:p>
            <a:r>
              <a:rPr lang="en-US" sz="1200" b="0" i="0" u="none" strike="noStrike" dirty="0">
                <a:solidFill>
                  <a:srgbClr val="000000"/>
                </a:solidFill>
                <a:effectLst/>
                <a:latin typeface="Century Gothic" panose="020B0502020202020204" pitchFamily="34" charset="0"/>
              </a:rPr>
              <a:t>ORCID </a:t>
            </a:r>
          </a:p>
          <a:p>
            <a:r>
              <a:rPr lang="en-US" sz="1200" b="0" i="0" u="none" strike="noStrike" dirty="0">
                <a:solidFill>
                  <a:srgbClr val="000000"/>
                </a:solidFill>
                <a:effectLst/>
                <a:latin typeface="Century Gothic" panose="020B0502020202020204" pitchFamily="34" charset="0"/>
              </a:rPr>
              <a:t>metadata</a:t>
            </a:r>
            <a:endParaRPr lang="en-US" sz="1200" dirty="0"/>
          </a:p>
        </p:txBody>
      </p:sp>
      <p:cxnSp>
        <p:nvCxnSpPr>
          <p:cNvPr id="2455" name="Elbow Connector 2454">
            <a:extLst>
              <a:ext uri="{FF2B5EF4-FFF2-40B4-BE49-F238E27FC236}">
                <a16:creationId xmlns:a16="http://schemas.microsoft.com/office/drawing/2014/main" id="{B821B73B-5635-A19F-828E-B957D607B4AF}"/>
              </a:ext>
            </a:extLst>
          </p:cNvPr>
          <p:cNvCxnSpPr>
            <a:cxnSpLocks/>
            <a:endCxn id="2414" idx="1"/>
          </p:cNvCxnSpPr>
          <p:nvPr/>
        </p:nvCxnSpPr>
        <p:spPr>
          <a:xfrm>
            <a:off x="4472940" y="3387090"/>
            <a:ext cx="1429410" cy="1289072"/>
          </a:xfrm>
          <a:prstGeom prst="bentConnector3">
            <a:avLst>
              <a:gd name="adj1" fmla="val 50000"/>
            </a:avLst>
          </a:prstGeom>
          <a:ln w="28575">
            <a:solidFill>
              <a:srgbClr val="F79767"/>
            </a:solidFill>
            <a:prstDash val="dash"/>
            <a:tailEnd type="stealth" w="lg" len="lg"/>
          </a:ln>
        </p:spPr>
        <p:style>
          <a:lnRef idx="1">
            <a:schemeClr val="accent1"/>
          </a:lnRef>
          <a:fillRef idx="0">
            <a:schemeClr val="accent1"/>
          </a:fillRef>
          <a:effectRef idx="0">
            <a:schemeClr val="accent1"/>
          </a:effectRef>
          <a:fontRef idx="minor">
            <a:schemeClr val="tx1"/>
          </a:fontRef>
        </p:style>
      </p:cxnSp>
      <p:cxnSp>
        <p:nvCxnSpPr>
          <p:cNvPr id="2456" name="Elbow Connector 2455">
            <a:extLst>
              <a:ext uri="{FF2B5EF4-FFF2-40B4-BE49-F238E27FC236}">
                <a16:creationId xmlns:a16="http://schemas.microsoft.com/office/drawing/2014/main" id="{5BB842DC-B2DF-8EED-CF8E-17E0165C17E9}"/>
              </a:ext>
            </a:extLst>
          </p:cNvPr>
          <p:cNvCxnSpPr>
            <a:cxnSpLocks/>
            <a:stCxn id="2435" idx="2"/>
          </p:cNvCxnSpPr>
          <p:nvPr/>
        </p:nvCxnSpPr>
        <p:spPr>
          <a:xfrm rot="5400000">
            <a:off x="6036262" y="2887043"/>
            <a:ext cx="358763" cy="4685049"/>
          </a:xfrm>
          <a:prstGeom prst="bentConnector2">
            <a:avLst/>
          </a:prstGeom>
          <a:ln w="28575">
            <a:solidFill>
              <a:srgbClr val="56C7E3"/>
            </a:solidFill>
            <a:prstDash val="dash"/>
            <a:tailEnd type="stealth" w="lg" len="lg"/>
          </a:ln>
        </p:spPr>
        <p:style>
          <a:lnRef idx="1">
            <a:schemeClr val="accent1"/>
          </a:lnRef>
          <a:fillRef idx="0">
            <a:schemeClr val="accent1"/>
          </a:fillRef>
          <a:effectRef idx="0">
            <a:schemeClr val="accent1"/>
          </a:effectRef>
          <a:fontRef idx="minor">
            <a:schemeClr val="tx1"/>
          </a:fontRef>
        </p:style>
      </p:cxnSp>
      <p:sp>
        <p:nvSpPr>
          <p:cNvPr id="2457" name="Oval 2456">
            <a:extLst>
              <a:ext uri="{FF2B5EF4-FFF2-40B4-BE49-F238E27FC236}">
                <a16:creationId xmlns:a16="http://schemas.microsoft.com/office/drawing/2014/main" id="{8B5153A0-0C0D-262A-6A3B-9BA8D6AF68BC}"/>
              </a:ext>
            </a:extLst>
          </p:cNvPr>
          <p:cNvSpPr/>
          <p:nvPr/>
        </p:nvSpPr>
        <p:spPr>
          <a:xfrm>
            <a:off x="6022936" y="3469730"/>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a:t>
            </a:r>
          </a:p>
        </p:txBody>
      </p:sp>
      <p:sp>
        <p:nvSpPr>
          <p:cNvPr id="2458" name="Oval 2457">
            <a:extLst>
              <a:ext uri="{FF2B5EF4-FFF2-40B4-BE49-F238E27FC236}">
                <a16:creationId xmlns:a16="http://schemas.microsoft.com/office/drawing/2014/main" id="{DBC23EAD-A1AC-AE00-2D2D-23388F0C0237}"/>
              </a:ext>
            </a:extLst>
          </p:cNvPr>
          <p:cNvSpPr/>
          <p:nvPr/>
        </p:nvSpPr>
        <p:spPr>
          <a:xfrm>
            <a:off x="7862246" y="4339461"/>
            <a:ext cx="265228" cy="265228"/>
          </a:xfrm>
          <a:prstGeom prst="ellipse">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M</a:t>
            </a:r>
          </a:p>
        </p:txBody>
      </p:sp>
      <p:cxnSp>
        <p:nvCxnSpPr>
          <p:cNvPr id="2459" name="Elbow Connector 2458">
            <a:extLst>
              <a:ext uri="{FF2B5EF4-FFF2-40B4-BE49-F238E27FC236}">
                <a16:creationId xmlns:a16="http://schemas.microsoft.com/office/drawing/2014/main" id="{DB1507F2-B9A1-CD4E-AB91-A0E5DFB9369F}"/>
              </a:ext>
            </a:extLst>
          </p:cNvPr>
          <p:cNvCxnSpPr>
            <a:cxnSpLocks/>
          </p:cNvCxnSpPr>
          <p:nvPr/>
        </p:nvCxnSpPr>
        <p:spPr>
          <a:xfrm flipH="1" flipV="1">
            <a:off x="9557847" y="1476699"/>
            <a:ext cx="2228304" cy="3301438"/>
          </a:xfrm>
          <a:prstGeom prst="bentConnector4">
            <a:avLst>
              <a:gd name="adj1" fmla="val -10259"/>
              <a:gd name="adj2" fmla="val 106924"/>
            </a:avLst>
          </a:prstGeom>
          <a:ln w="28575">
            <a:solidFill>
              <a:schemeClr val="tx1">
                <a:lumMod val="50000"/>
                <a:lumOff val="50000"/>
              </a:schemeClr>
            </a:solidFill>
            <a:prstDash val="solid"/>
            <a:tailEnd type="stealth" w="lg" len="lg"/>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8A60634E-4266-E7BD-C18C-60D89EA11FA4}"/>
              </a:ext>
            </a:extLst>
          </p:cNvPr>
          <p:cNvSpPr/>
          <p:nvPr/>
        </p:nvSpPr>
        <p:spPr>
          <a:xfrm>
            <a:off x="3592285" y="1144814"/>
            <a:ext cx="1393372" cy="952500"/>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83D96BE-63F0-A430-A56C-8C4F296294F3}"/>
              </a:ext>
            </a:extLst>
          </p:cNvPr>
          <p:cNvSpPr/>
          <p:nvPr/>
        </p:nvSpPr>
        <p:spPr>
          <a:xfrm>
            <a:off x="5377542" y="4383313"/>
            <a:ext cx="1393372" cy="994229"/>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A77FE872-AAA0-F35C-9820-F6CE0E031593}"/>
              </a:ext>
            </a:extLst>
          </p:cNvPr>
          <p:cNvSpPr/>
          <p:nvPr/>
        </p:nvSpPr>
        <p:spPr>
          <a:xfrm>
            <a:off x="3106057" y="5080000"/>
            <a:ext cx="1153886" cy="863600"/>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4184FC47-5225-FD9D-4503-94B9956D5979}"/>
              </a:ext>
            </a:extLst>
          </p:cNvPr>
          <p:cNvSpPr txBox="1"/>
          <p:nvPr/>
        </p:nvSpPr>
        <p:spPr>
          <a:xfrm>
            <a:off x="8235330" y="5572780"/>
            <a:ext cx="2601994" cy="523220"/>
          </a:xfrm>
          <a:prstGeom prst="rect">
            <a:avLst/>
          </a:prstGeom>
          <a:noFill/>
        </p:spPr>
        <p:txBody>
          <a:bodyPr wrap="none" rtlCol="0">
            <a:spAutoFit/>
          </a:bodyPr>
          <a:lstStyle/>
          <a:p>
            <a:r>
              <a:rPr lang="en-US" sz="2800">
                <a:latin typeface="Century Gothic" panose="020B0502020202020204" pitchFamily="34" charset="0"/>
              </a:rPr>
              <a:t>Coverage = ?</a:t>
            </a:r>
          </a:p>
        </p:txBody>
      </p:sp>
      <p:sp>
        <p:nvSpPr>
          <p:cNvPr id="15" name="TextBox 14">
            <a:extLst>
              <a:ext uri="{FF2B5EF4-FFF2-40B4-BE49-F238E27FC236}">
                <a16:creationId xmlns:a16="http://schemas.microsoft.com/office/drawing/2014/main" id="{A8646907-89CE-0FAC-3A20-B152C3A9F1BA}"/>
              </a:ext>
            </a:extLst>
          </p:cNvPr>
          <p:cNvSpPr txBox="1"/>
          <p:nvPr/>
        </p:nvSpPr>
        <p:spPr>
          <a:xfrm>
            <a:off x="816429" y="1524000"/>
            <a:ext cx="10695214" cy="4247317"/>
          </a:xfrm>
          <a:prstGeom prst="rect">
            <a:avLst/>
          </a:prstGeom>
          <a:solidFill>
            <a:schemeClr val="bg1"/>
          </a:solidFill>
          <a:ln>
            <a:solidFill>
              <a:schemeClr val="bg1">
                <a:lumMod val="50000"/>
              </a:schemeClr>
            </a:solidFill>
          </a:ln>
        </p:spPr>
        <p:txBody>
          <a:bodyPr wrap="square" rtlCol="0">
            <a:spAutoFit/>
          </a:bodyPr>
          <a:lstStyle/>
          <a:p>
            <a:r>
              <a:rPr lang="en-US" sz="5400" dirty="0">
                <a:latin typeface="Century Gothic" panose="020B0502020202020204" pitchFamily="34" charset="0"/>
              </a:rPr>
              <a:t>The Global Research Infrastructure Data Journey is complex, but it is:</a:t>
            </a:r>
          </a:p>
          <a:p>
            <a:r>
              <a:rPr lang="en-US" sz="5400" b="1" dirty="0">
                <a:latin typeface="Century Gothic" panose="020B0502020202020204" pitchFamily="34" charset="0"/>
              </a:rPr>
              <a:t>well described and</a:t>
            </a:r>
          </a:p>
          <a:p>
            <a:r>
              <a:rPr lang="en-US" sz="5400" b="1" dirty="0">
                <a:latin typeface="Century Gothic" panose="020B0502020202020204" pitchFamily="34" charset="0"/>
              </a:rPr>
              <a:t>reproducible (but time varying)</a:t>
            </a:r>
          </a:p>
        </p:txBody>
      </p:sp>
    </p:spTree>
    <p:extLst>
      <p:ext uri="{BB962C8B-B14F-4D97-AF65-F5344CB8AC3E}">
        <p14:creationId xmlns:p14="http://schemas.microsoft.com/office/powerpoint/2010/main" val="37532925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2AD39018-8BED-A804-B862-EAB7915093BC}"/>
              </a:ext>
            </a:extLst>
          </p:cNvPr>
          <p:cNvPicPr>
            <a:picLocks noChangeAspect="1"/>
          </p:cNvPicPr>
          <p:nvPr/>
        </p:nvPicPr>
        <p:blipFill>
          <a:blip r:embed="rId4"/>
          <a:stretch>
            <a:fillRect/>
          </a:stretch>
        </p:blipFill>
        <p:spPr>
          <a:xfrm>
            <a:off x="457200" y="1027890"/>
            <a:ext cx="4822879" cy="5068110"/>
          </a:xfrm>
          <a:prstGeom prst="rect">
            <a:avLst/>
          </a:prstGeom>
        </p:spPr>
      </p:pic>
      <p:sp>
        <p:nvSpPr>
          <p:cNvPr id="2" name="Title 1">
            <a:extLst>
              <a:ext uri="{FF2B5EF4-FFF2-40B4-BE49-F238E27FC236}">
                <a16:creationId xmlns:a16="http://schemas.microsoft.com/office/drawing/2014/main" id="{1A97B9D0-B99A-F836-C82F-8D84FD5327EC}"/>
              </a:ext>
            </a:extLst>
          </p:cNvPr>
          <p:cNvSpPr>
            <a:spLocks noGrp="1"/>
          </p:cNvSpPr>
          <p:nvPr>
            <p:ph type="title"/>
          </p:nvPr>
        </p:nvSpPr>
        <p:spPr>
          <a:xfrm>
            <a:off x="340360" y="299085"/>
            <a:ext cx="10515600" cy="915035"/>
          </a:xfrm>
        </p:spPr>
        <p:txBody>
          <a:bodyPr/>
          <a:lstStyle/>
          <a:p>
            <a:r>
              <a:rPr lang="en-US" sz="5400"/>
              <a:t>Crossref Funder Metadata</a:t>
            </a:r>
          </a:p>
        </p:txBody>
      </p:sp>
      <p:sp>
        <p:nvSpPr>
          <p:cNvPr id="4" name="TextBox 3">
            <a:extLst>
              <a:ext uri="{FF2B5EF4-FFF2-40B4-BE49-F238E27FC236}">
                <a16:creationId xmlns:a16="http://schemas.microsoft.com/office/drawing/2014/main" id="{326E580A-FCB7-2DE0-7A08-A0BE386CF05D}"/>
              </a:ext>
            </a:extLst>
          </p:cNvPr>
          <p:cNvSpPr txBox="1"/>
          <p:nvPr/>
        </p:nvSpPr>
        <p:spPr>
          <a:xfrm>
            <a:off x="5252239" y="5797378"/>
            <a:ext cx="3497580" cy="461665"/>
          </a:xfrm>
          <a:prstGeom prst="rect">
            <a:avLst/>
          </a:prstGeom>
          <a:noFill/>
        </p:spPr>
        <p:txBody>
          <a:bodyPr wrap="square">
            <a:spAutoFit/>
          </a:bodyPr>
          <a:lstStyle/>
          <a:p>
            <a:r>
              <a:rPr lang="en-US" sz="1200" i="1">
                <a:effectLst/>
                <a:latin typeface="+mj-lt"/>
                <a:hlinkClick r:id="rId5"/>
              </a:rPr>
              <a:t>https://api.crossref.org/works?facet=published%3A*&amp;filter=type%3Ajournal-article%2Chas-funder%3Atrue</a:t>
            </a:r>
            <a:endParaRPr lang="en-US" sz="1200" i="1">
              <a:effectLst/>
              <a:latin typeface="+mj-lt"/>
            </a:endParaRPr>
          </a:p>
        </p:txBody>
      </p:sp>
      <p:sp>
        <p:nvSpPr>
          <p:cNvPr id="9" name="TextBox 8">
            <a:extLst>
              <a:ext uri="{FF2B5EF4-FFF2-40B4-BE49-F238E27FC236}">
                <a16:creationId xmlns:a16="http://schemas.microsoft.com/office/drawing/2014/main" id="{698E13A3-FD75-0258-E621-20F09BE3492C}"/>
              </a:ext>
            </a:extLst>
          </p:cNvPr>
          <p:cNvSpPr txBox="1"/>
          <p:nvPr/>
        </p:nvSpPr>
        <p:spPr>
          <a:xfrm>
            <a:off x="5562600" y="1052286"/>
            <a:ext cx="6151605" cy="2185214"/>
          </a:xfrm>
          <a:prstGeom prst="rect">
            <a:avLst/>
          </a:prstGeom>
          <a:noFill/>
        </p:spPr>
        <p:txBody>
          <a:bodyPr wrap="square" rtlCol="0">
            <a:spAutoFit/>
          </a:bodyPr>
          <a:lstStyle/>
          <a:p>
            <a:r>
              <a:rPr lang="en-US" sz="2000">
                <a:latin typeface="Century Gothic" panose="020B0502020202020204" pitchFamily="34" charset="0"/>
              </a:rPr>
              <a:t>Between 2002 and 2023 the number of articles / year in Crossref increased by ~3.6 million, a factor of ~4.</a:t>
            </a:r>
          </a:p>
          <a:p>
            <a:endParaRPr lang="en-US" sz="800">
              <a:latin typeface="Century Gothic" panose="020B0502020202020204" pitchFamily="34" charset="0"/>
            </a:endParaRPr>
          </a:p>
          <a:p>
            <a:r>
              <a:rPr lang="en-US" sz="2000">
                <a:latin typeface="Century Gothic" panose="020B0502020202020204" pitchFamily="34" charset="0"/>
              </a:rPr>
              <a:t>Ten articles every minute!</a:t>
            </a:r>
          </a:p>
          <a:p>
            <a:endParaRPr lang="en-US" sz="800">
              <a:latin typeface="Century Gothic" panose="020B0502020202020204" pitchFamily="34" charset="0"/>
            </a:endParaRPr>
          </a:p>
          <a:p>
            <a:r>
              <a:rPr lang="en-US" sz="2000">
                <a:latin typeface="Century Gothic" panose="020B0502020202020204" pitchFamily="34" charset="0"/>
              </a:rPr>
              <a:t>The % of these articles with funder metadata has been close to 20% since 2016.</a:t>
            </a:r>
          </a:p>
        </p:txBody>
      </p:sp>
      <p:sp>
        <p:nvSpPr>
          <p:cNvPr id="14" name="Rectangle 13">
            <a:extLst>
              <a:ext uri="{FF2B5EF4-FFF2-40B4-BE49-F238E27FC236}">
                <a16:creationId xmlns:a16="http://schemas.microsoft.com/office/drawing/2014/main" id="{AAC5BB4B-AFD3-5246-6CB4-FA59C870186F}"/>
              </a:ext>
            </a:extLst>
          </p:cNvPr>
          <p:cNvSpPr/>
          <p:nvPr/>
        </p:nvSpPr>
        <p:spPr>
          <a:xfrm>
            <a:off x="4694908" y="1918046"/>
            <a:ext cx="227288" cy="21854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BC4B1E37-A144-BFC2-0198-C45A91F85D2C}"/>
              </a:ext>
            </a:extLst>
          </p:cNvPr>
          <p:cNvCxnSpPr/>
          <p:nvPr/>
        </p:nvCxnSpPr>
        <p:spPr>
          <a:xfrm>
            <a:off x="4746482" y="1912334"/>
            <a:ext cx="175098" cy="2172511"/>
          </a:xfrm>
          <a:prstGeom prst="line">
            <a:avLst/>
          </a:prstGeom>
          <a:ln w="12700">
            <a:solidFill>
              <a:srgbClr val="E59EDE"/>
            </a:solidFill>
            <a:prstDash val="lgDash"/>
          </a:ln>
        </p:spPr>
        <p:style>
          <a:lnRef idx="1">
            <a:schemeClr val="accent1"/>
          </a:lnRef>
          <a:fillRef idx="0">
            <a:schemeClr val="accent1"/>
          </a:fillRef>
          <a:effectRef idx="0">
            <a:schemeClr val="accent1"/>
          </a:effectRef>
          <a:fontRef idx="minor">
            <a:schemeClr val="tx1"/>
          </a:fontRef>
        </p:style>
      </p:cxnSp>
      <p:sp>
        <p:nvSpPr>
          <p:cNvPr id="21" name="Freeform 20">
            <a:extLst>
              <a:ext uri="{FF2B5EF4-FFF2-40B4-BE49-F238E27FC236}">
                <a16:creationId xmlns:a16="http://schemas.microsoft.com/office/drawing/2014/main" id="{7E59C749-EB67-1753-E40A-805E040BB290}"/>
              </a:ext>
            </a:extLst>
          </p:cNvPr>
          <p:cNvSpPr/>
          <p:nvPr/>
        </p:nvSpPr>
        <p:spPr>
          <a:xfrm>
            <a:off x="1124857" y="4390571"/>
            <a:ext cx="3839029" cy="1371600"/>
          </a:xfrm>
          <a:custGeom>
            <a:avLst/>
            <a:gdLst>
              <a:gd name="connsiteX0" fmla="*/ 0 w 3839029"/>
              <a:gd name="connsiteY0" fmla="*/ 1182915 h 1371600"/>
              <a:gd name="connsiteX1" fmla="*/ 1872343 w 3839029"/>
              <a:gd name="connsiteY1" fmla="*/ 1052286 h 1371600"/>
              <a:gd name="connsiteX2" fmla="*/ 2525486 w 3839029"/>
              <a:gd name="connsiteY2" fmla="*/ 341086 h 1371600"/>
              <a:gd name="connsiteX3" fmla="*/ 3839029 w 3839029"/>
              <a:gd name="connsiteY3" fmla="*/ 0 h 1371600"/>
              <a:gd name="connsiteX4" fmla="*/ 3824514 w 3839029"/>
              <a:gd name="connsiteY4" fmla="*/ 435429 h 1371600"/>
              <a:gd name="connsiteX5" fmla="*/ 3425372 w 3839029"/>
              <a:gd name="connsiteY5" fmla="*/ 667658 h 1371600"/>
              <a:gd name="connsiteX6" fmla="*/ 2525486 w 3839029"/>
              <a:gd name="connsiteY6" fmla="*/ 725715 h 1371600"/>
              <a:gd name="connsiteX7" fmla="*/ 1821543 w 3839029"/>
              <a:gd name="connsiteY7" fmla="*/ 1342572 h 1371600"/>
              <a:gd name="connsiteX8" fmla="*/ 7257 w 3839029"/>
              <a:gd name="connsiteY8" fmla="*/ 137160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9029" h="1371600">
                <a:moveTo>
                  <a:pt x="0" y="1182915"/>
                </a:moveTo>
                <a:lnTo>
                  <a:pt x="1872343" y="1052286"/>
                </a:lnTo>
                <a:lnTo>
                  <a:pt x="2525486" y="341086"/>
                </a:lnTo>
                <a:lnTo>
                  <a:pt x="3839029" y="0"/>
                </a:lnTo>
                <a:lnTo>
                  <a:pt x="3824514" y="435429"/>
                </a:lnTo>
                <a:lnTo>
                  <a:pt x="3425372" y="667658"/>
                </a:lnTo>
                <a:lnTo>
                  <a:pt x="2525486" y="725715"/>
                </a:lnTo>
                <a:lnTo>
                  <a:pt x="1821543" y="1342572"/>
                </a:lnTo>
                <a:lnTo>
                  <a:pt x="7257" y="1371600"/>
                </a:lnTo>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993D7C9-6130-78C0-C0AF-DCFEF2F0019A}"/>
              </a:ext>
            </a:extLst>
          </p:cNvPr>
          <p:cNvSpPr txBox="1"/>
          <p:nvPr/>
        </p:nvSpPr>
        <p:spPr>
          <a:xfrm>
            <a:off x="5527591" y="3253946"/>
            <a:ext cx="3534032" cy="1938992"/>
          </a:xfrm>
          <a:prstGeom prst="rect">
            <a:avLst/>
          </a:prstGeom>
          <a:noFill/>
        </p:spPr>
        <p:txBody>
          <a:bodyPr wrap="square" rtlCol="0">
            <a:spAutoFit/>
          </a:bodyPr>
          <a:lstStyle/>
          <a:p>
            <a:r>
              <a:rPr lang="en-US" sz="2000">
                <a:latin typeface="Century Gothic" panose="020B0502020202020204" pitchFamily="34" charset="0"/>
              </a:rPr>
              <a:t>~80% of Crossref Journal Articles do not have funder metadata and do not make it onto the global research infrastructure journey.</a:t>
            </a:r>
          </a:p>
        </p:txBody>
      </p:sp>
    </p:spTree>
    <p:custDataLst>
      <p:tags r:id="rId1"/>
    </p:custDataLst>
    <p:extLst>
      <p:ext uri="{BB962C8B-B14F-4D97-AF65-F5344CB8AC3E}">
        <p14:creationId xmlns:p14="http://schemas.microsoft.com/office/powerpoint/2010/main" val="567051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wipe(left)">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wipe(left)">
                                      <p:cBhvr>
                                        <p:cTn id="17" dur="500"/>
                                        <p:tgtEl>
                                          <p:spTgt spid="9">
                                            <p:txEl>
                                              <p:pRg st="4" end="4"/>
                                            </p:txEl>
                                          </p:spTgt>
                                        </p:tgtEl>
                                      </p:cBhvr>
                                    </p:animEffect>
                                  </p:childTnLst>
                                </p:cTn>
                              </p:par>
                              <p:par>
                                <p:cTn id="18" presetID="22" presetClass="exit" presetSubtype="8" fill="hold" grpId="0" nodeType="withEffect">
                                  <p:stCondLst>
                                    <p:cond delay="0"/>
                                  </p:stCondLst>
                                  <p:childTnLst>
                                    <p:animEffect transition="out" filter="wipe(left)">
                                      <p:cBhvr>
                                        <p:cTn id="19" dur="500"/>
                                        <p:tgtEl>
                                          <p:spTgt spid="21"/>
                                        </p:tgtEl>
                                      </p:cBhvr>
                                    </p:animEffect>
                                    <p:set>
                                      <p:cBhvr>
                                        <p:cTn id="20" dur="1" fill="hold">
                                          <p:stCondLst>
                                            <p:cond delay="499"/>
                                          </p:stCondLst>
                                        </p:cTn>
                                        <p:tgtEl>
                                          <p:spTgt spid="2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21" grpId="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blue pie chart with a white triangle&#10;&#10;Description automatically generated">
            <a:extLst>
              <a:ext uri="{FF2B5EF4-FFF2-40B4-BE49-F238E27FC236}">
                <a16:creationId xmlns:a16="http://schemas.microsoft.com/office/drawing/2014/main" id="{83111BB5-21CF-FACC-56AD-F7CA2AEA7641}"/>
              </a:ext>
            </a:extLst>
          </p:cNvPr>
          <p:cNvPicPr>
            <a:picLocks noChangeAspect="1"/>
          </p:cNvPicPr>
          <p:nvPr/>
        </p:nvPicPr>
        <p:blipFill>
          <a:blip r:embed="rId4">
            <a:clrChange>
              <a:clrFrom>
                <a:srgbClr val="FFFFFF"/>
              </a:clrFrom>
              <a:clrTo>
                <a:srgbClr val="FFFFFF">
                  <a:alpha val="0"/>
                </a:srgbClr>
              </a:clrTo>
            </a:clrChange>
          </a:blip>
          <a:srcRect l="10232" t="7432" r="9199"/>
          <a:stretch/>
        </p:blipFill>
        <p:spPr>
          <a:xfrm>
            <a:off x="987139" y="1278921"/>
            <a:ext cx="4732931" cy="4695012"/>
          </a:xfrm>
          <a:prstGeom prst="rect">
            <a:avLst/>
          </a:prstGeom>
        </p:spPr>
      </p:pic>
      <p:sp>
        <p:nvSpPr>
          <p:cNvPr id="2" name="Title 1">
            <a:extLst>
              <a:ext uri="{FF2B5EF4-FFF2-40B4-BE49-F238E27FC236}">
                <a16:creationId xmlns:a16="http://schemas.microsoft.com/office/drawing/2014/main" id="{11921BCC-DC96-F197-3454-FAA651ECC1E2}"/>
              </a:ext>
            </a:extLst>
          </p:cNvPr>
          <p:cNvSpPr>
            <a:spLocks noGrp="1"/>
          </p:cNvSpPr>
          <p:nvPr>
            <p:ph type="ctrTitle"/>
          </p:nvPr>
        </p:nvSpPr>
        <p:spPr>
          <a:xfrm>
            <a:off x="316224" y="330229"/>
            <a:ext cx="7856815" cy="792104"/>
          </a:xfrm>
        </p:spPr>
        <p:txBody>
          <a:bodyPr/>
          <a:lstStyle/>
          <a:p>
            <a:pPr algn="l"/>
            <a:r>
              <a:rPr lang="en-US" sz="5400">
                <a:solidFill>
                  <a:schemeClr val="bg1">
                    <a:lumMod val="50000"/>
                  </a:schemeClr>
                </a:solidFill>
              </a:rPr>
              <a:t>NSF Awards </a:t>
            </a:r>
            <a:r>
              <a:rPr lang="en-US" sz="4400">
                <a:solidFill>
                  <a:schemeClr val="bg1">
                    <a:lumMod val="50000"/>
                  </a:schemeClr>
                </a:solidFill>
              </a:rPr>
              <a:t>(CHORUS)</a:t>
            </a:r>
          </a:p>
        </p:txBody>
      </p:sp>
      <p:pic>
        <p:nvPicPr>
          <p:cNvPr id="5" name="Picture 4" descr="A blue pie chart with a blue triangle&#10;&#10;Description automatically generated">
            <a:extLst>
              <a:ext uri="{FF2B5EF4-FFF2-40B4-BE49-F238E27FC236}">
                <a16:creationId xmlns:a16="http://schemas.microsoft.com/office/drawing/2014/main" id="{213A8898-E2AC-814A-61C9-5179FD5D612C}"/>
              </a:ext>
            </a:extLst>
          </p:cNvPr>
          <p:cNvPicPr>
            <a:picLocks noChangeAspect="1"/>
          </p:cNvPicPr>
          <p:nvPr/>
        </p:nvPicPr>
        <p:blipFill>
          <a:blip r:embed="rId5">
            <a:clrChange>
              <a:clrFrom>
                <a:srgbClr val="FFFFFF"/>
              </a:clrFrom>
              <a:clrTo>
                <a:srgbClr val="FFFFFF">
                  <a:alpha val="0"/>
                </a:srgbClr>
              </a:clrTo>
            </a:clrChange>
          </a:blip>
          <a:srcRect l="13291" t="7239" r="13017"/>
          <a:stretch/>
        </p:blipFill>
        <p:spPr>
          <a:xfrm>
            <a:off x="7356014" y="1771273"/>
            <a:ext cx="4251100" cy="4165175"/>
          </a:xfrm>
          <a:prstGeom prst="rect">
            <a:avLst/>
          </a:prstGeom>
        </p:spPr>
      </p:pic>
      <p:sp>
        <p:nvSpPr>
          <p:cNvPr id="6" name="TextBox 5">
            <a:extLst>
              <a:ext uri="{FF2B5EF4-FFF2-40B4-BE49-F238E27FC236}">
                <a16:creationId xmlns:a16="http://schemas.microsoft.com/office/drawing/2014/main" id="{BECC5B00-8706-B431-20CC-0905CCE026B8}"/>
              </a:ext>
            </a:extLst>
          </p:cNvPr>
          <p:cNvSpPr txBox="1"/>
          <p:nvPr/>
        </p:nvSpPr>
        <p:spPr>
          <a:xfrm>
            <a:off x="8373591" y="2113684"/>
            <a:ext cx="2632160" cy="1938992"/>
          </a:xfrm>
          <a:prstGeom prst="rect">
            <a:avLst/>
          </a:prstGeom>
          <a:noFill/>
        </p:spPr>
        <p:txBody>
          <a:bodyPr wrap="square" rtlCol="0">
            <a:spAutoFit/>
          </a:bodyPr>
          <a:lstStyle/>
          <a:p>
            <a:r>
              <a:rPr lang="en-US" sz="2400">
                <a:latin typeface="Century Gothic" panose="020B0502020202020204" pitchFamily="34" charset="0"/>
              </a:rPr>
              <a:t>83% of the articles that are missing awards (38,290) are in 4 journals</a:t>
            </a:r>
          </a:p>
        </p:txBody>
      </p:sp>
      <p:sp>
        <p:nvSpPr>
          <p:cNvPr id="7" name="TextBox 6">
            <a:extLst>
              <a:ext uri="{FF2B5EF4-FFF2-40B4-BE49-F238E27FC236}">
                <a16:creationId xmlns:a16="http://schemas.microsoft.com/office/drawing/2014/main" id="{31D0E7BD-4A81-95D2-6BE4-8A3528F3F6D9}"/>
              </a:ext>
            </a:extLst>
          </p:cNvPr>
          <p:cNvSpPr txBox="1"/>
          <p:nvPr/>
        </p:nvSpPr>
        <p:spPr>
          <a:xfrm>
            <a:off x="266700" y="1524000"/>
            <a:ext cx="3359727" cy="1569660"/>
          </a:xfrm>
          <a:prstGeom prst="rect">
            <a:avLst/>
          </a:prstGeom>
          <a:solidFill>
            <a:schemeClr val="accent1">
              <a:lumMod val="20000"/>
              <a:lumOff val="80000"/>
              <a:alpha val="43000"/>
            </a:schemeClr>
          </a:solidFill>
        </p:spPr>
        <p:txBody>
          <a:bodyPr wrap="square" rtlCol="0">
            <a:spAutoFit/>
          </a:bodyPr>
          <a:lstStyle/>
          <a:p>
            <a:r>
              <a:rPr lang="en-US" sz="2400">
                <a:latin typeface="Century Gothic" panose="020B0502020202020204" pitchFamily="34" charset="0"/>
              </a:rPr>
              <a:t>151 publishers have awards for 100% of their articles</a:t>
            </a:r>
          </a:p>
          <a:p>
            <a:r>
              <a:rPr lang="en-US" sz="2400">
                <a:latin typeface="Century Gothic" panose="020B0502020202020204" pitchFamily="34" charset="0"/>
              </a:rPr>
              <a:t>(64.8% of journals)</a:t>
            </a:r>
          </a:p>
        </p:txBody>
      </p:sp>
      <p:sp>
        <p:nvSpPr>
          <p:cNvPr id="8" name="TextBox 7">
            <a:extLst>
              <a:ext uri="{FF2B5EF4-FFF2-40B4-BE49-F238E27FC236}">
                <a16:creationId xmlns:a16="http://schemas.microsoft.com/office/drawing/2014/main" id="{5F617D77-2847-0162-8BF1-352EF0CB9E02}"/>
              </a:ext>
            </a:extLst>
          </p:cNvPr>
          <p:cNvSpPr txBox="1"/>
          <p:nvPr/>
        </p:nvSpPr>
        <p:spPr>
          <a:xfrm>
            <a:off x="4147011" y="2300021"/>
            <a:ext cx="3442509" cy="1569660"/>
          </a:xfrm>
          <a:prstGeom prst="rect">
            <a:avLst/>
          </a:prstGeom>
          <a:noFill/>
        </p:spPr>
        <p:txBody>
          <a:bodyPr wrap="square" rtlCol="0">
            <a:spAutoFit/>
          </a:bodyPr>
          <a:lstStyle/>
          <a:p>
            <a:r>
              <a:rPr lang="en-US" sz="2400">
                <a:latin typeface="Century Gothic" panose="020B0502020202020204" pitchFamily="34" charset="0"/>
              </a:rPr>
              <a:t>52 publishers have award metadata for &gt; 90% of their articles </a:t>
            </a:r>
          </a:p>
          <a:p>
            <a:r>
              <a:rPr lang="en-US" sz="2400">
                <a:latin typeface="Century Gothic" panose="020B0502020202020204" pitchFamily="34" charset="0"/>
              </a:rPr>
              <a:t>(22.3% of journals)</a:t>
            </a:r>
          </a:p>
        </p:txBody>
      </p:sp>
      <p:sp>
        <p:nvSpPr>
          <p:cNvPr id="11" name="TextBox 10">
            <a:extLst>
              <a:ext uri="{FF2B5EF4-FFF2-40B4-BE49-F238E27FC236}">
                <a16:creationId xmlns:a16="http://schemas.microsoft.com/office/drawing/2014/main" id="{B0079386-55B0-0F97-76C5-B0E1C4B55BF0}"/>
              </a:ext>
            </a:extLst>
          </p:cNvPr>
          <p:cNvSpPr txBox="1"/>
          <p:nvPr/>
        </p:nvSpPr>
        <p:spPr>
          <a:xfrm>
            <a:off x="4129000" y="4457760"/>
            <a:ext cx="3414800" cy="1569660"/>
          </a:xfrm>
          <a:prstGeom prst="rect">
            <a:avLst/>
          </a:prstGeom>
          <a:noFill/>
        </p:spPr>
        <p:txBody>
          <a:bodyPr wrap="square" rtlCol="0">
            <a:spAutoFit/>
          </a:bodyPr>
          <a:lstStyle/>
          <a:p>
            <a:r>
              <a:rPr lang="en-US" sz="2400">
                <a:latin typeface="Century Gothic" panose="020B0502020202020204" pitchFamily="34" charset="0"/>
              </a:rPr>
              <a:t>30 publishers have award metadata for &lt; 90% of their articles </a:t>
            </a:r>
          </a:p>
          <a:p>
            <a:r>
              <a:rPr lang="en-US" sz="2400">
                <a:latin typeface="Century Gothic" panose="020B0502020202020204" pitchFamily="34" charset="0"/>
              </a:rPr>
              <a:t>(12.9% of journals)</a:t>
            </a:r>
          </a:p>
        </p:txBody>
      </p:sp>
      <p:sp>
        <p:nvSpPr>
          <p:cNvPr id="18" name="TextBox 17">
            <a:extLst>
              <a:ext uri="{FF2B5EF4-FFF2-40B4-BE49-F238E27FC236}">
                <a16:creationId xmlns:a16="http://schemas.microsoft.com/office/drawing/2014/main" id="{AED4253B-835F-9077-E13D-6B3E455F7787}"/>
              </a:ext>
            </a:extLst>
          </p:cNvPr>
          <p:cNvSpPr txBox="1"/>
          <p:nvPr/>
        </p:nvSpPr>
        <p:spPr>
          <a:xfrm>
            <a:off x="6981372" y="247743"/>
            <a:ext cx="4855030" cy="1292662"/>
          </a:xfrm>
          <a:prstGeom prst="rect">
            <a:avLst/>
          </a:prstGeom>
          <a:noFill/>
        </p:spPr>
        <p:txBody>
          <a:bodyPr wrap="square" lIns="0" rIns="0" rtlCol="0">
            <a:spAutoFit/>
          </a:bodyPr>
          <a:lstStyle/>
          <a:p>
            <a:pPr algn="r"/>
            <a:r>
              <a:rPr lang="en-US" sz="2600">
                <a:solidFill>
                  <a:schemeClr val="bg1">
                    <a:lumMod val="50000"/>
                  </a:schemeClr>
                </a:solidFill>
                <a:latin typeface="Century Gothic" panose="020B0502020202020204" pitchFamily="34" charset="0"/>
              </a:rPr>
              <a:t>233 Publishers - 412,441 DOIs </a:t>
            </a:r>
          </a:p>
          <a:p>
            <a:pPr algn="r"/>
            <a:r>
              <a:rPr lang="en-US" sz="2600">
                <a:solidFill>
                  <a:schemeClr val="bg1">
                    <a:lumMod val="50000"/>
                  </a:schemeClr>
                </a:solidFill>
                <a:latin typeface="Century Gothic" panose="020B0502020202020204" pitchFamily="34" charset="0"/>
              </a:rPr>
              <a:t>366,386 with awards (89%)</a:t>
            </a:r>
          </a:p>
          <a:p>
            <a:pPr algn="r"/>
            <a:r>
              <a:rPr lang="en-US" sz="2600">
                <a:solidFill>
                  <a:schemeClr val="bg1">
                    <a:lumMod val="50000"/>
                  </a:schemeClr>
                </a:solidFill>
                <a:latin typeface="Century Gothic" panose="020B0502020202020204" pitchFamily="34" charset="0"/>
              </a:rPr>
              <a:t>46,055 without awards (11%)</a:t>
            </a:r>
          </a:p>
        </p:txBody>
      </p:sp>
    </p:spTree>
    <p:custDataLst>
      <p:tags r:id="rId1"/>
    </p:custDataLst>
    <p:extLst>
      <p:ext uri="{BB962C8B-B14F-4D97-AF65-F5344CB8AC3E}">
        <p14:creationId xmlns:p14="http://schemas.microsoft.com/office/powerpoint/2010/main" val="731502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dissolve">
                                      <p:cBhvr>
                                        <p:cTn id="30" dur="500"/>
                                        <p:tgtEl>
                                          <p:spTgt spid="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11"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DDC39-34B9-A6A6-E1B8-D79D9A14A35D}"/>
              </a:ext>
            </a:extLst>
          </p:cNvPr>
          <p:cNvSpPr>
            <a:spLocks noGrp="1"/>
          </p:cNvSpPr>
          <p:nvPr>
            <p:ph type="title"/>
          </p:nvPr>
        </p:nvSpPr>
        <p:spPr>
          <a:xfrm>
            <a:off x="313729" y="271120"/>
            <a:ext cx="10515600" cy="915035"/>
          </a:xfrm>
        </p:spPr>
        <p:txBody>
          <a:bodyPr/>
          <a:lstStyle/>
          <a:p>
            <a:r>
              <a:rPr lang="en-US"/>
              <a:t>DOIs: CHORUS and PAR</a:t>
            </a:r>
          </a:p>
        </p:txBody>
      </p:sp>
      <p:pic>
        <p:nvPicPr>
          <p:cNvPr id="4" name="Picture 3">
            <a:extLst>
              <a:ext uri="{FF2B5EF4-FFF2-40B4-BE49-F238E27FC236}">
                <a16:creationId xmlns:a16="http://schemas.microsoft.com/office/drawing/2014/main" id="{E3D86475-841E-CAC3-4344-2C410B233C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668" y="1741972"/>
            <a:ext cx="1282536" cy="1238930"/>
          </a:xfrm>
          <a:prstGeom prst="rect">
            <a:avLst/>
          </a:prstGeom>
          <a:noFill/>
          <a:ln>
            <a:noFill/>
          </a:ln>
        </p:spPr>
      </p:pic>
      <p:grpSp>
        <p:nvGrpSpPr>
          <p:cNvPr id="368" name="Group 367">
            <a:extLst>
              <a:ext uri="{FF2B5EF4-FFF2-40B4-BE49-F238E27FC236}">
                <a16:creationId xmlns:a16="http://schemas.microsoft.com/office/drawing/2014/main" id="{EC0CC5B1-60DA-384D-F807-816FDC3023FC}"/>
              </a:ext>
            </a:extLst>
          </p:cNvPr>
          <p:cNvGrpSpPr/>
          <p:nvPr/>
        </p:nvGrpSpPr>
        <p:grpSpPr>
          <a:xfrm>
            <a:off x="2881708" y="1388266"/>
            <a:ext cx="1286968" cy="1946343"/>
            <a:chOff x="4984427" y="2099580"/>
            <a:chExt cx="1286968" cy="1946343"/>
          </a:xfrm>
        </p:grpSpPr>
        <p:grpSp>
          <p:nvGrpSpPr>
            <p:cNvPr id="5" name="Group 4">
              <a:extLst>
                <a:ext uri="{FF2B5EF4-FFF2-40B4-BE49-F238E27FC236}">
                  <a16:creationId xmlns:a16="http://schemas.microsoft.com/office/drawing/2014/main" id="{F6A9F8CB-C46D-E1F5-E549-414B379CF22C}"/>
                </a:ext>
              </a:extLst>
            </p:cNvPr>
            <p:cNvGrpSpPr/>
            <p:nvPr/>
          </p:nvGrpSpPr>
          <p:grpSpPr>
            <a:xfrm>
              <a:off x="5178870" y="2099580"/>
              <a:ext cx="320016" cy="432853"/>
              <a:chOff x="3270230" y="1249906"/>
              <a:chExt cx="1968500" cy="2662586"/>
            </a:xfrm>
          </p:grpSpPr>
          <p:sp>
            <p:nvSpPr>
              <p:cNvPr id="6" name="Folded Corner 5">
                <a:extLst>
                  <a:ext uri="{FF2B5EF4-FFF2-40B4-BE49-F238E27FC236}">
                    <a16:creationId xmlns:a16="http://schemas.microsoft.com/office/drawing/2014/main" id="{E6AA391A-041F-91D2-CA42-809694D857B9}"/>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7" name="Straight Connector 6">
                <a:extLst>
                  <a:ext uri="{FF2B5EF4-FFF2-40B4-BE49-F238E27FC236}">
                    <a16:creationId xmlns:a16="http://schemas.microsoft.com/office/drawing/2014/main" id="{E8F610D4-6618-D9B0-A5BD-07E39579A366}"/>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56B94FD2-5FC4-B354-EC9A-6A8FD353FFA3}"/>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F5DE10F1-1CFC-699E-C0E6-793E308ED0E0}"/>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B9C04FCA-3F58-8A47-831A-9E7A5A0AB3F9}"/>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11" name="Round Single Corner Rectangle 10">
                <a:extLst>
                  <a:ext uri="{FF2B5EF4-FFF2-40B4-BE49-F238E27FC236}">
                    <a16:creationId xmlns:a16="http://schemas.microsoft.com/office/drawing/2014/main" id="{234BD091-721A-5D39-C48B-B30EFDF7992C}"/>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57D07DE0-883C-BCCC-F598-9D97FC091D54}"/>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CC922310-30E5-48D3-DE2E-4CD4E3F1D5F7}"/>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37EE5040-3EB4-6A44-C08A-4C18B114CAEA}"/>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7645A375-DF57-CA62-375E-63F6E0F2A6FA}"/>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F3E9E62-E423-336F-B82C-3534222354EC}"/>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F3424348-BD42-2FA0-4D58-D0D98C3A1360}"/>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BA14E2E0-EE5A-0DF7-C223-8705CFE2D19F}"/>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897A4AE-27A9-6AED-CB6F-15EE2A92B48C}"/>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C2ABF1B6-A9A2-43E9-3D6B-919B94CF1D73}"/>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6AEC82FA-5069-69CD-6643-2E7D3918E96A}"/>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3F5A0985-9848-A043-4E81-8F2B1F87E0C3}"/>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CB3DBD1C-7ED4-11FE-3CB7-2C7286AE22BA}"/>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28FA17B1-DF18-60B0-3C89-E57719BAAB5F}"/>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25" name="Group 24">
              <a:extLst>
                <a:ext uri="{FF2B5EF4-FFF2-40B4-BE49-F238E27FC236}">
                  <a16:creationId xmlns:a16="http://schemas.microsoft.com/office/drawing/2014/main" id="{44A96020-E607-7AEB-1988-0EC8CD7CA45A}"/>
                </a:ext>
              </a:extLst>
            </p:cNvPr>
            <p:cNvGrpSpPr/>
            <p:nvPr/>
          </p:nvGrpSpPr>
          <p:grpSpPr>
            <a:xfrm>
              <a:off x="5562497" y="2451677"/>
              <a:ext cx="320016" cy="432853"/>
              <a:chOff x="3270230" y="1249906"/>
              <a:chExt cx="1968500" cy="2662586"/>
            </a:xfrm>
          </p:grpSpPr>
          <p:sp>
            <p:nvSpPr>
              <p:cNvPr id="26" name="Folded Corner 25">
                <a:extLst>
                  <a:ext uri="{FF2B5EF4-FFF2-40B4-BE49-F238E27FC236}">
                    <a16:creationId xmlns:a16="http://schemas.microsoft.com/office/drawing/2014/main" id="{8BC672E3-7FA1-2C14-C985-1BBBECC8676C}"/>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27" name="Straight Connector 26">
                <a:extLst>
                  <a:ext uri="{FF2B5EF4-FFF2-40B4-BE49-F238E27FC236}">
                    <a16:creationId xmlns:a16="http://schemas.microsoft.com/office/drawing/2014/main" id="{AB422874-7F7C-825D-DD24-612EF0F8A67A}"/>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6F4D06E7-899C-9171-1FDD-0EF099EFE6A3}"/>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FA3782AE-0250-D83D-1C60-DB9D42A55AA5}"/>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8CD3B28E-786B-9A26-F784-E08FC56BC986}"/>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31" name="Round Single Corner Rectangle 30">
                <a:extLst>
                  <a:ext uri="{FF2B5EF4-FFF2-40B4-BE49-F238E27FC236}">
                    <a16:creationId xmlns:a16="http://schemas.microsoft.com/office/drawing/2014/main" id="{32CBB0B2-BCF3-5939-4443-3FFF102E5485}"/>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a:extLst>
                  <a:ext uri="{FF2B5EF4-FFF2-40B4-BE49-F238E27FC236}">
                    <a16:creationId xmlns:a16="http://schemas.microsoft.com/office/drawing/2014/main" id="{6F58CE47-735C-C0C8-93B6-2E06C36FC671}"/>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4F9FECEE-7DE6-0BCF-36A5-CF6CCBA8E54F}"/>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3BA902F5-D0A2-D4FC-C5A2-24313E171E90}"/>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D546E548-B61B-7BAB-8B0D-51A99A99DCB2}"/>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id="{BFA1F7EE-300C-8154-F1C6-620802FB0F9A}"/>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8350A6E6-11F5-A7FC-2E84-A4F5F0884743}"/>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4434B67A-31CB-F6D9-57AC-74B4B596126B}"/>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5942B60D-8361-8A33-FCB2-6337405CEA26}"/>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F896FCAE-C675-1B7F-1BAC-D5A2713ED484}"/>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75A54D6A-B039-2B06-63C7-293749AE0BD1}"/>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D399BE9D-8F15-44CC-A742-C484A2678AD1}"/>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43" name="Straight Connector 42">
                <a:extLst>
                  <a:ext uri="{FF2B5EF4-FFF2-40B4-BE49-F238E27FC236}">
                    <a16:creationId xmlns:a16="http://schemas.microsoft.com/office/drawing/2014/main" id="{E71BA2B3-8839-5D20-2EE9-AE0D16C93808}"/>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44" name="Straight Connector 43">
                <a:extLst>
                  <a:ext uri="{FF2B5EF4-FFF2-40B4-BE49-F238E27FC236}">
                    <a16:creationId xmlns:a16="http://schemas.microsoft.com/office/drawing/2014/main" id="{0E047D9C-BA2B-7947-478B-E1AA960D441C}"/>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45" name="Group 44">
              <a:extLst>
                <a:ext uri="{FF2B5EF4-FFF2-40B4-BE49-F238E27FC236}">
                  <a16:creationId xmlns:a16="http://schemas.microsoft.com/office/drawing/2014/main" id="{263C5466-B79C-BA50-D544-26A9B38B2388}"/>
                </a:ext>
              </a:extLst>
            </p:cNvPr>
            <p:cNvGrpSpPr/>
            <p:nvPr/>
          </p:nvGrpSpPr>
          <p:grpSpPr>
            <a:xfrm>
              <a:off x="5651835" y="3213677"/>
              <a:ext cx="320016" cy="432853"/>
              <a:chOff x="3270230" y="1249906"/>
              <a:chExt cx="1968500" cy="2662586"/>
            </a:xfrm>
          </p:grpSpPr>
          <p:sp>
            <p:nvSpPr>
              <p:cNvPr id="46" name="Folded Corner 45">
                <a:extLst>
                  <a:ext uri="{FF2B5EF4-FFF2-40B4-BE49-F238E27FC236}">
                    <a16:creationId xmlns:a16="http://schemas.microsoft.com/office/drawing/2014/main" id="{D438D98D-687F-70CC-2F31-A9462CE4CC63}"/>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47" name="Straight Connector 46">
                <a:extLst>
                  <a:ext uri="{FF2B5EF4-FFF2-40B4-BE49-F238E27FC236}">
                    <a16:creationId xmlns:a16="http://schemas.microsoft.com/office/drawing/2014/main" id="{5DE9EE38-AC81-5F41-ABCD-44778B793FE6}"/>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48" name="Straight Connector 47">
                <a:extLst>
                  <a:ext uri="{FF2B5EF4-FFF2-40B4-BE49-F238E27FC236}">
                    <a16:creationId xmlns:a16="http://schemas.microsoft.com/office/drawing/2014/main" id="{E6476666-49D8-3DB8-65FA-2B8D561EB975}"/>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49" name="Straight Connector 48">
                <a:extLst>
                  <a:ext uri="{FF2B5EF4-FFF2-40B4-BE49-F238E27FC236}">
                    <a16:creationId xmlns:a16="http://schemas.microsoft.com/office/drawing/2014/main" id="{FF76CAD1-09E4-43A2-DB2D-3DF4DD6366A1}"/>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50" name="Straight Connector 49">
                <a:extLst>
                  <a:ext uri="{FF2B5EF4-FFF2-40B4-BE49-F238E27FC236}">
                    <a16:creationId xmlns:a16="http://schemas.microsoft.com/office/drawing/2014/main" id="{E0284662-6376-7C34-B5EF-B0393B4147F2}"/>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51" name="Round Single Corner Rectangle 50">
                <a:extLst>
                  <a:ext uri="{FF2B5EF4-FFF2-40B4-BE49-F238E27FC236}">
                    <a16:creationId xmlns:a16="http://schemas.microsoft.com/office/drawing/2014/main" id="{23E25120-7D45-B481-DCF1-77989B1F4495}"/>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2" name="Straight Connector 51">
                <a:extLst>
                  <a:ext uri="{FF2B5EF4-FFF2-40B4-BE49-F238E27FC236}">
                    <a16:creationId xmlns:a16="http://schemas.microsoft.com/office/drawing/2014/main" id="{0103DFFE-4A57-5091-B889-FFE134715C36}"/>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53" name="Straight Connector 52">
                <a:extLst>
                  <a:ext uri="{FF2B5EF4-FFF2-40B4-BE49-F238E27FC236}">
                    <a16:creationId xmlns:a16="http://schemas.microsoft.com/office/drawing/2014/main" id="{3F3DF78C-426C-FCF4-DBAC-2629CEBB3628}"/>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FEA81461-4441-AF73-D3EB-BA782E9328E4}"/>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id="{9929BB40-4E6C-D990-E4CB-7F5CD20C7F75}"/>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56" name="Straight Connector 55">
                <a:extLst>
                  <a:ext uri="{FF2B5EF4-FFF2-40B4-BE49-F238E27FC236}">
                    <a16:creationId xmlns:a16="http://schemas.microsoft.com/office/drawing/2014/main" id="{23897A90-B443-5FBB-BDDC-EA5999E6AE3C}"/>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C96E6EEA-E3C1-30C0-F9EB-01CDED1964D4}"/>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58" name="Straight Connector 57">
                <a:extLst>
                  <a:ext uri="{FF2B5EF4-FFF2-40B4-BE49-F238E27FC236}">
                    <a16:creationId xmlns:a16="http://schemas.microsoft.com/office/drawing/2014/main" id="{ABEFE8D6-56B3-B060-CC8C-8EA26F729328}"/>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C00E5D51-C727-CF20-7F6B-FF2BB33B8398}"/>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id="{FEBC443E-5E77-3806-4E6F-D18521F54204}"/>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61" name="Straight Connector 60">
                <a:extLst>
                  <a:ext uri="{FF2B5EF4-FFF2-40B4-BE49-F238E27FC236}">
                    <a16:creationId xmlns:a16="http://schemas.microsoft.com/office/drawing/2014/main" id="{DA112678-D172-75CD-3C78-5A032067ACE2}"/>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62" name="Straight Connector 61">
                <a:extLst>
                  <a:ext uri="{FF2B5EF4-FFF2-40B4-BE49-F238E27FC236}">
                    <a16:creationId xmlns:a16="http://schemas.microsoft.com/office/drawing/2014/main" id="{58D466D1-5A18-D750-7325-5EA4CB9618C8}"/>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63" name="Straight Connector 62">
                <a:extLst>
                  <a:ext uri="{FF2B5EF4-FFF2-40B4-BE49-F238E27FC236}">
                    <a16:creationId xmlns:a16="http://schemas.microsoft.com/office/drawing/2014/main" id="{47D251D1-C3F7-5FE8-DDE1-2A6F4334FE65}"/>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64" name="Straight Connector 63">
                <a:extLst>
                  <a:ext uri="{FF2B5EF4-FFF2-40B4-BE49-F238E27FC236}">
                    <a16:creationId xmlns:a16="http://schemas.microsoft.com/office/drawing/2014/main" id="{41129585-6C75-F61A-CA7A-F938A8AC54CB}"/>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65" name="Group 64">
              <a:extLst>
                <a:ext uri="{FF2B5EF4-FFF2-40B4-BE49-F238E27FC236}">
                  <a16:creationId xmlns:a16="http://schemas.microsoft.com/office/drawing/2014/main" id="{2E6081CC-6F7F-6E0A-A87F-B8BB2CC27CA2}"/>
                </a:ext>
              </a:extLst>
            </p:cNvPr>
            <p:cNvGrpSpPr/>
            <p:nvPr/>
          </p:nvGrpSpPr>
          <p:grpSpPr>
            <a:xfrm>
              <a:off x="4984427" y="3019236"/>
              <a:ext cx="320016" cy="432853"/>
              <a:chOff x="3270230" y="1249906"/>
              <a:chExt cx="1968500" cy="2662586"/>
            </a:xfrm>
          </p:grpSpPr>
          <p:sp>
            <p:nvSpPr>
              <p:cNvPr id="66" name="Folded Corner 65">
                <a:extLst>
                  <a:ext uri="{FF2B5EF4-FFF2-40B4-BE49-F238E27FC236}">
                    <a16:creationId xmlns:a16="http://schemas.microsoft.com/office/drawing/2014/main" id="{8699016B-18AB-6FCC-EF6D-69185BF89DB9}"/>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67" name="Straight Connector 66">
                <a:extLst>
                  <a:ext uri="{FF2B5EF4-FFF2-40B4-BE49-F238E27FC236}">
                    <a16:creationId xmlns:a16="http://schemas.microsoft.com/office/drawing/2014/main" id="{F0C510FB-BD00-9C4D-90D5-DCA67B44E947}"/>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68" name="Straight Connector 67">
                <a:extLst>
                  <a:ext uri="{FF2B5EF4-FFF2-40B4-BE49-F238E27FC236}">
                    <a16:creationId xmlns:a16="http://schemas.microsoft.com/office/drawing/2014/main" id="{3C89B342-9AAC-24C1-4374-64E31E9B7ADF}"/>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69" name="Straight Connector 68">
                <a:extLst>
                  <a:ext uri="{FF2B5EF4-FFF2-40B4-BE49-F238E27FC236}">
                    <a16:creationId xmlns:a16="http://schemas.microsoft.com/office/drawing/2014/main" id="{CEFC0147-B450-F973-4171-8DE93F30C673}"/>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70" name="Straight Connector 69">
                <a:extLst>
                  <a:ext uri="{FF2B5EF4-FFF2-40B4-BE49-F238E27FC236}">
                    <a16:creationId xmlns:a16="http://schemas.microsoft.com/office/drawing/2014/main" id="{C564037C-7D52-6181-A069-F9AD2B6947F8}"/>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71" name="Round Single Corner Rectangle 70">
                <a:extLst>
                  <a:ext uri="{FF2B5EF4-FFF2-40B4-BE49-F238E27FC236}">
                    <a16:creationId xmlns:a16="http://schemas.microsoft.com/office/drawing/2014/main" id="{A1679B4E-6141-D6CA-C8BD-C08834FF7B71}"/>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 name="Straight Connector 71">
                <a:extLst>
                  <a:ext uri="{FF2B5EF4-FFF2-40B4-BE49-F238E27FC236}">
                    <a16:creationId xmlns:a16="http://schemas.microsoft.com/office/drawing/2014/main" id="{653EA561-CFA9-5765-6C9C-9D16BB88098A}"/>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73" name="Straight Connector 72">
                <a:extLst>
                  <a:ext uri="{FF2B5EF4-FFF2-40B4-BE49-F238E27FC236}">
                    <a16:creationId xmlns:a16="http://schemas.microsoft.com/office/drawing/2014/main" id="{DC2F11B8-9270-F24C-FC4D-8090E02A7279}"/>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74" name="Straight Connector 73">
                <a:extLst>
                  <a:ext uri="{FF2B5EF4-FFF2-40B4-BE49-F238E27FC236}">
                    <a16:creationId xmlns:a16="http://schemas.microsoft.com/office/drawing/2014/main" id="{E0AC9640-55DA-90D2-C1FD-77CD66866F73}"/>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75" name="Straight Connector 74">
                <a:extLst>
                  <a:ext uri="{FF2B5EF4-FFF2-40B4-BE49-F238E27FC236}">
                    <a16:creationId xmlns:a16="http://schemas.microsoft.com/office/drawing/2014/main" id="{B7D736CC-8D6B-2AAC-9DDD-477B0DAADC57}"/>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76" name="Straight Connector 75">
                <a:extLst>
                  <a:ext uri="{FF2B5EF4-FFF2-40B4-BE49-F238E27FC236}">
                    <a16:creationId xmlns:a16="http://schemas.microsoft.com/office/drawing/2014/main" id="{B75F175E-32A9-C7EC-08EE-2D87479720FA}"/>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id="{838F8EF9-A7B3-E47D-C2DA-5643C6895A6F}"/>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78" name="Straight Connector 77">
                <a:extLst>
                  <a:ext uri="{FF2B5EF4-FFF2-40B4-BE49-F238E27FC236}">
                    <a16:creationId xmlns:a16="http://schemas.microsoft.com/office/drawing/2014/main" id="{0CCEB95A-920A-7280-0F44-D79D20D441F8}"/>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79" name="Straight Connector 78">
                <a:extLst>
                  <a:ext uri="{FF2B5EF4-FFF2-40B4-BE49-F238E27FC236}">
                    <a16:creationId xmlns:a16="http://schemas.microsoft.com/office/drawing/2014/main" id="{BA264E2A-1095-16B0-04B5-21E7A5A3B13D}"/>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80" name="Straight Connector 79">
                <a:extLst>
                  <a:ext uri="{FF2B5EF4-FFF2-40B4-BE49-F238E27FC236}">
                    <a16:creationId xmlns:a16="http://schemas.microsoft.com/office/drawing/2014/main" id="{884B0EF7-C56E-D370-EC74-998392EE7701}"/>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81" name="Straight Connector 80">
                <a:extLst>
                  <a:ext uri="{FF2B5EF4-FFF2-40B4-BE49-F238E27FC236}">
                    <a16:creationId xmlns:a16="http://schemas.microsoft.com/office/drawing/2014/main" id="{44582F29-C591-AD2D-6A82-CCCA2C8F1342}"/>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82" name="Straight Connector 81">
                <a:extLst>
                  <a:ext uri="{FF2B5EF4-FFF2-40B4-BE49-F238E27FC236}">
                    <a16:creationId xmlns:a16="http://schemas.microsoft.com/office/drawing/2014/main" id="{54B08A17-AF9F-DD77-B524-E8C9DA7C691B}"/>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83" name="Straight Connector 82">
                <a:extLst>
                  <a:ext uri="{FF2B5EF4-FFF2-40B4-BE49-F238E27FC236}">
                    <a16:creationId xmlns:a16="http://schemas.microsoft.com/office/drawing/2014/main" id="{105E6EB5-0A49-0D90-36AB-B660818D2BF6}"/>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E1CD81CC-8875-024B-6F62-498C6362A229}"/>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85" name="Group 84">
              <a:extLst>
                <a:ext uri="{FF2B5EF4-FFF2-40B4-BE49-F238E27FC236}">
                  <a16:creationId xmlns:a16="http://schemas.microsoft.com/office/drawing/2014/main" id="{7C3A76DA-0FE3-FBFC-136B-86E499A347A7}"/>
                </a:ext>
              </a:extLst>
            </p:cNvPr>
            <p:cNvGrpSpPr/>
            <p:nvPr/>
          </p:nvGrpSpPr>
          <p:grpSpPr>
            <a:xfrm>
              <a:off x="5115807" y="3318781"/>
              <a:ext cx="320016" cy="432853"/>
              <a:chOff x="3270230" y="1249906"/>
              <a:chExt cx="1968500" cy="2662586"/>
            </a:xfrm>
          </p:grpSpPr>
          <p:sp>
            <p:nvSpPr>
              <p:cNvPr id="86" name="Folded Corner 85">
                <a:extLst>
                  <a:ext uri="{FF2B5EF4-FFF2-40B4-BE49-F238E27FC236}">
                    <a16:creationId xmlns:a16="http://schemas.microsoft.com/office/drawing/2014/main" id="{66CF2A08-D533-DA5C-488D-651BB224046B}"/>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87" name="Straight Connector 86">
                <a:extLst>
                  <a:ext uri="{FF2B5EF4-FFF2-40B4-BE49-F238E27FC236}">
                    <a16:creationId xmlns:a16="http://schemas.microsoft.com/office/drawing/2014/main" id="{31963748-D9C1-B7A7-B13E-ECCDDCD77D79}"/>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88" name="Straight Connector 87">
                <a:extLst>
                  <a:ext uri="{FF2B5EF4-FFF2-40B4-BE49-F238E27FC236}">
                    <a16:creationId xmlns:a16="http://schemas.microsoft.com/office/drawing/2014/main" id="{23B26F3E-2D01-5885-E6A1-F1A6FC014C49}"/>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89" name="Straight Connector 88">
                <a:extLst>
                  <a:ext uri="{FF2B5EF4-FFF2-40B4-BE49-F238E27FC236}">
                    <a16:creationId xmlns:a16="http://schemas.microsoft.com/office/drawing/2014/main" id="{31A72672-981E-A5CA-5EB1-3C57EEBB3959}"/>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90" name="Straight Connector 89">
                <a:extLst>
                  <a:ext uri="{FF2B5EF4-FFF2-40B4-BE49-F238E27FC236}">
                    <a16:creationId xmlns:a16="http://schemas.microsoft.com/office/drawing/2014/main" id="{81A47E21-9D09-AE72-A5A9-7B196895B0DD}"/>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91" name="Round Single Corner Rectangle 90">
                <a:extLst>
                  <a:ext uri="{FF2B5EF4-FFF2-40B4-BE49-F238E27FC236}">
                    <a16:creationId xmlns:a16="http://schemas.microsoft.com/office/drawing/2014/main" id="{3EB2AA3A-E914-5493-7554-431B40F7DC2D}"/>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Straight Connector 91">
                <a:extLst>
                  <a:ext uri="{FF2B5EF4-FFF2-40B4-BE49-F238E27FC236}">
                    <a16:creationId xmlns:a16="http://schemas.microsoft.com/office/drawing/2014/main" id="{41ED1CC6-F949-DEC0-952D-249F9A8A826E}"/>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93" name="Straight Connector 92">
                <a:extLst>
                  <a:ext uri="{FF2B5EF4-FFF2-40B4-BE49-F238E27FC236}">
                    <a16:creationId xmlns:a16="http://schemas.microsoft.com/office/drawing/2014/main" id="{1AA10187-FC3E-24B6-CF5D-65C08B56FED9}"/>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94" name="Straight Connector 93">
                <a:extLst>
                  <a:ext uri="{FF2B5EF4-FFF2-40B4-BE49-F238E27FC236}">
                    <a16:creationId xmlns:a16="http://schemas.microsoft.com/office/drawing/2014/main" id="{751EE168-B214-119B-F188-3C42D7E3FFAA}"/>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95" name="Straight Connector 94">
                <a:extLst>
                  <a:ext uri="{FF2B5EF4-FFF2-40B4-BE49-F238E27FC236}">
                    <a16:creationId xmlns:a16="http://schemas.microsoft.com/office/drawing/2014/main" id="{0302AA9D-7796-7617-D323-EC038D3C761B}"/>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96" name="Straight Connector 95">
                <a:extLst>
                  <a:ext uri="{FF2B5EF4-FFF2-40B4-BE49-F238E27FC236}">
                    <a16:creationId xmlns:a16="http://schemas.microsoft.com/office/drawing/2014/main" id="{295A05BB-2FAF-2D9E-8736-04C67C9515B3}"/>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97" name="Straight Connector 96">
                <a:extLst>
                  <a:ext uri="{FF2B5EF4-FFF2-40B4-BE49-F238E27FC236}">
                    <a16:creationId xmlns:a16="http://schemas.microsoft.com/office/drawing/2014/main" id="{B84F536C-BE09-4897-79AE-53689D23CD69}"/>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98" name="Straight Connector 97">
                <a:extLst>
                  <a:ext uri="{FF2B5EF4-FFF2-40B4-BE49-F238E27FC236}">
                    <a16:creationId xmlns:a16="http://schemas.microsoft.com/office/drawing/2014/main" id="{CFC111AA-82D4-F003-DBB0-5CD5D373F119}"/>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99" name="Straight Connector 98">
                <a:extLst>
                  <a:ext uri="{FF2B5EF4-FFF2-40B4-BE49-F238E27FC236}">
                    <a16:creationId xmlns:a16="http://schemas.microsoft.com/office/drawing/2014/main" id="{6515A9FF-C0D0-5AA0-9E19-CD06D00E826A}"/>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F879EFED-3AFF-BCC8-3EE5-1DA778179604}"/>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1" name="Straight Connector 100">
                <a:extLst>
                  <a:ext uri="{FF2B5EF4-FFF2-40B4-BE49-F238E27FC236}">
                    <a16:creationId xmlns:a16="http://schemas.microsoft.com/office/drawing/2014/main" id="{C4A313A6-B9BF-5092-36E7-17207AE34533}"/>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2" name="Straight Connector 101">
                <a:extLst>
                  <a:ext uri="{FF2B5EF4-FFF2-40B4-BE49-F238E27FC236}">
                    <a16:creationId xmlns:a16="http://schemas.microsoft.com/office/drawing/2014/main" id="{9F294629-13DE-D6FB-68A6-2FF4B98BB5B8}"/>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3" name="Straight Connector 102">
                <a:extLst>
                  <a:ext uri="{FF2B5EF4-FFF2-40B4-BE49-F238E27FC236}">
                    <a16:creationId xmlns:a16="http://schemas.microsoft.com/office/drawing/2014/main" id="{C60825FE-351A-CBA9-110E-AB981D3CB853}"/>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4" name="Straight Connector 103">
                <a:extLst>
                  <a:ext uri="{FF2B5EF4-FFF2-40B4-BE49-F238E27FC236}">
                    <a16:creationId xmlns:a16="http://schemas.microsoft.com/office/drawing/2014/main" id="{234F5747-F5AC-40DB-149D-B053D2606EAC}"/>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105" name="Group 104">
              <a:extLst>
                <a:ext uri="{FF2B5EF4-FFF2-40B4-BE49-F238E27FC236}">
                  <a16:creationId xmlns:a16="http://schemas.microsoft.com/office/drawing/2014/main" id="{F10CF979-E6C4-4CA7-FA66-3EF883C554FB}"/>
                </a:ext>
              </a:extLst>
            </p:cNvPr>
            <p:cNvGrpSpPr/>
            <p:nvPr/>
          </p:nvGrpSpPr>
          <p:grpSpPr>
            <a:xfrm>
              <a:off x="5425862" y="3502712"/>
              <a:ext cx="320016" cy="432853"/>
              <a:chOff x="3270230" y="1249906"/>
              <a:chExt cx="1968500" cy="2662586"/>
            </a:xfrm>
          </p:grpSpPr>
          <p:sp>
            <p:nvSpPr>
              <p:cNvPr id="106" name="Folded Corner 105">
                <a:extLst>
                  <a:ext uri="{FF2B5EF4-FFF2-40B4-BE49-F238E27FC236}">
                    <a16:creationId xmlns:a16="http://schemas.microsoft.com/office/drawing/2014/main" id="{B5120DAD-8180-1643-B971-9FAC737C5A62}"/>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107" name="Straight Connector 106">
                <a:extLst>
                  <a:ext uri="{FF2B5EF4-FFF2-40B4-BE49-F238E27FC236}">
                    <a16:creationId xmlns:a16="http://schemas.microsoft.com/office/drawing/2014/main" id="{CCEC0E06-2DF9-E301-0EB3-E033365CF652}"/>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8" name="Straight Connector 107">
                <a:extLst>
                  <a:ext uri="{FF2B5EF4-FFF2-40B4-BE49-F238E27FC236}">
                    <a16:creationId xmlns:a16="http://schemas.microsoft.com/office/drawing/2014/main" id="{42A6E1F0-1238-D1EB-B02D-B819DC26238C}"/>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09" name="Straight Connector 108">
                <a:extLst>
                  <a:ext uri="{FF2B5EF4-FFF2-40B4-BE49-F238E27FC236}">
                    <a16:creationId xmlns:a16="http://schemas.microsoft.com/office/drawing/2014/main" id="{614EE430-41E2-1178-A777-F828E0482842}"/>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10" name="Straight Connector 109">
                <a:extLst>
                  <a:ext uri="{FF2B5EF4-FFF2-40B4-BE49-F238E27FC236}">
                    <a16:creationId xmlns:a16="http://schemas.microsoft.com/office/drawing/2014/main" id="{42747118-A6E7-4E6F-D1CD-B7B896A2ED31}"/>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111" name="Round Single Corner Rectangle 110">
                <a:extLst>
                  <a:ext uri="{FF2B5EF4-FFF2-40B4-BE49-F238E27FC236}">
                    <a16:creationId xmlns:a16="http://schemas.microsoft.com/office/drawing/2014/main" id="{C9B90B79-B345-CD09-6B57-91FD04608436}"/>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2" name="Straight Connector 111">
                <a:extLst>
                  <a:ext uri="{FF2B5EF4-FFF2-40B4-BE49-F238E27FC236}">
                    <a16:creationId xmlns:a16="http://schemas.microsoft.com/office/drawing/2014/main" id="{7D8FBA97-0456-E581-B779-A0FAB142CF32}"/>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13" name="Straight Connector 112">
                <a:extLst>
                  <a:ext uri="{FF2B5EF4-FFF2-40B4-BE49-F238E27FC236}">
                    <a16:creationId xmlns:a16="http://schemas.microsoft.com/office/drawing/2014/main" id="{7348EBD9-0F16-0469-1032-C9D7F8634986}"/>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14" name="Straight Connector 113">
                <a:extLst>
                  <a:ext uri="{FF2B5EF4-FFF2-40B4-BE49-F238E27FC236}">
                    <a16:creationId xmlns:a16="http://schemas.microsoft.com/office/drawing/2014/main" id="{9EDF54EB-5B33-59A3-E41C-B696E33D2ACE}"/>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15" name="Straight Connector 114">
                <a:extLst>
                  <a:ext uri="{FF2B5EF4-FFF2-40B4-BE49-F238E27FC236}">
                    <a16:creationId xmlns:a16="http://schemas.microsoft.com/office/drawing/2014/main" id="{7E3462D5-D45E-8ADF-8408-64C810E6B79F}"/>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16" name="Straight Connector 115">
                <a:extLst>
                  <a:ext uri="{FF2B5EF4-FFF2-40B4-BE49-F238E27FC236}">
                    <a16:creationId xmlns:a16="http://schemas.microsoft.com/office/drawing/2014/main" id="{62E75DC9-8A56-767F-E95C-8144F5B91B04}"/>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17" name="Straight Connector 116">
                <a:extLst>
                  <a:ext uri="{FF2B5EF4-FFF2-40B4-BE49-F238E27FC236}">
                    <a16:creationId xmlns:a16="http://schemas.microsoft.com/office/drawing/2014/main" id="{CD05898A-C0C0-D38C-8E36-641A0E8B6375}"/>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18" name="Straight Connector 117">
                <a:extLst>
                  <a:ext uri="{FF2B5EF4-FFF2-40B4-BE49-F238E27FC236}">
                    <a16:creationId xmlns:a16="http://schemas.microsoft.com/office/drawing/2014/main" id="{C6E23C89-3108-7784-9ADE-906533EDE01C}"/>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19" name="Straight Connector 118">
                <a:extLst>
                  <a:ext uri="{FF2B5EF4-FFF2-40B4-BE49-F238E27FC236}">
                    <a16:creationId xmlns:a16="http://schemas.microsoft.com/office/drawing/2014/main" id="{68D376D8-1F1F-4F1C-60F3-5455E496A218}"/>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20" name="Straight Connector 119">
                <a:extLst>
                  <a:ext uri="{FF2B5EF4-FFF2-40B4-BE49-F238E27FC236}">
                    <a16:creationId xmlns:a16="http://schemas.microsoft.com/office/drawing/2014/main" id="{9A83A96B-6989-A89B-C821-AA2AD8E59B10}"/>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21" name="Straight Connector 120">
                <a:extLst>
                  <a:ext uri="{FF2B5EF4-FFF2-40B4-BE49-F238E27FC236}">
                    <a16:creationId xmlns:a16="http://schemas.microsoft.com/office/drawing/2014/main" id="{8AA47B5A-0F7D-56CA-6E9A-4FE64CCDCC07}"/>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22" name="Straight Connector 121">
                <a:extLst>
                  <a:ext uri="{FF2B5EF4-FFF2-40B4-BE49-F238E27FC236}">
                    <a16:creationId xmlns:a16="http://schemas.microsoft.com/office/drawing/2014/main" id="{D305DB52-AD2C-391B-B543-94D8FAF59B6B}"/>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23" name="Straight Connector 122">
                <a:extLst>
                  <a:ext uri="{FF2B5EF4-FFF2-40B4-BE49-F238E27FC236}">
                    <a16:creationId xmlns:a16="http://schemas.microsoft.com/office/drawing/2014/main" id="{DA0ECC03-8455-B95D-7259-B41957BB4F38}"/>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24" name="Straight Connector 123">
                <a:extLst>
                  <a:ext uri="{FF2B5EF4-FFF2-40B4-BE49-F238E27FC236}">
                    <a16:creationId xmlns:a16="http://schemas.microsoft.com/office/drawing/2014/main" id="{B294B418-30D5-F6FE-7D18-6585D052BC26}"/>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125" name="Group 124">
              <a:extLst>
                <a:ext uri="{FF2B5EF4-FFF2-40B4-BE49-F238E27FC236}">
                  <a16:creationId xmlns:a16="http://schemas.microsoft.com/office/drawing/2014/main" id="{1DAFAD30-8A51-1993-60A5-0F470BEFF054}"/>
                </a:ext>
              </a:extLst>
            </p:cNvPr>
            <p:cNvGrpSpPr/>
            <p:nvPr/>
          </p:nvGrpSpPr>
          <p:grpSpPr>
            <a:xfrm>
              <a:off x="5914593" y="2992960"/>
              <a:ext cx="320016" cy="432853"/>
              <a:chOff x="3270230" y="1249906"/>
              <a:chExt cx="1968500" cy="2662586"/>
            </a:xfrm>
          </p:grpSpPr>
          <p:sp>
            <p:nvSpPr>
              <p:cNvPr id="126" name="Folded Corner 125">
                <a:extLst>
                  <a:ext uri="{FF2B5EF4-FFF2-40B4-BE49-F238E27FC236}">
                    <a16:creationId xmlns:a16="http://schemas.microsoft.com/office/drawing/2014/main" id="{03ABC5C9-56D4-39BA-6D5B-873772A15797}"/>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127" name="Straight Connector 126">
                <a:extLst>
                  <a:ext uri="{FF2B5EF4-FFF2-40B4-BE49-F238E27FC236}">
                    <a16:creationId xmlns:a16="http://schemas.microsoft.com/office/drawing/2014/main" id="{BD66210D-AA29-EAC6-3DDB-336E2551B599}"/>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28" name="Straight Connector 127">
                <a:extLst>
                  <a:ext uri="{FF2B5EF4-FFF2-40B4-BE49-F238E27FC236}">
                    <a16:creationId xmlns:a16="http://schemas.microsoft.com/office/drawing/2014/main" id="{9D562AF6-AC54-DDA0-9529-6BD892926DE5}"/>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29" name="Straight Connector 128">
                <a:extLst>
                  <a:ext uri="{FF2B5EF4-FFF2-40B4-BE49-F238E27FC236}">
                    <a16:creationId xmlns:a16="http://schemas.microsoft.com/office/drawing/2014/main" id="{8BCFF009-DF9B-9E7F-FC25-052BBB58BCFE}"/>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30" name="Straight Connector 129">
                <a:extLst>
                  <a:ext uri="{FF2B5EF4-FFF2-40B4-BE49-F238E27FC236}">
                    <a16:creationId xmlns:a16="http://schemas.microsoft.com/office/drawing/2014/main" id="{E6A877A2-D8E5-A923-9804-0E64394F6134}"/>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131" name="Round Single Corner Rectangle 130">
                <a:extLst>
                  <a:ext uri="{FF2B5EF4-FFF2-40B4-BE49-F238E27FC236}">
                    <a16:creationId xmlns:a16="http://schemas.microsoft.com/office/drawing/2014/main" id="{9F6AAFCF-324E-4B69-523B-D00034A2BC9C}"/>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2" name="Straight Connector 131">
                <a:extLst>
                  <a:ext uri="{FF2B5EF4-FFF2-40B4-BE49-F238E27FC236}">
                    <a16:creationId xmlns:a16="http://schemas.microsoft.com/office/drawing/2014/main" id="{20164AC1-87D1-DB32-B08A-EC2AC2AE4DF7}"/>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33" name="Straight Connector 132">
                <a:extLst>
                  <a:ext uri="{FF2B5EF4-FFF2-40B4-BE49-F238E27FC236}">
                    <a16:creationId xmlns:a16="http://schemas.microsoft.com/office/drawing/2014/main" id="{772EA8DA-7875-AD4E-F0F1-0597498A4AFF}"/>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34" name="Straight Connector 133">
                <a:extLst>
                  <a:ext uri="{FF2B5EF4-FFF2-40B4-BE49-F238E27FC236}">
                    <a16:creationId xmlns:a16="http://schemas.microsoft.com/office/drawing/2014/main" id="{4C7619B4-92A0-1001-FE85-DA533E3E361D}"/>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35" name="Straight Connector 134">
                <a:extLst>
                  <a:ext uri="{FF2B5EF4-FFF2-40B4-BE49-F238E27FC236}">
                    <a16:creationId xmlns:a16="http://schemas.microsoft.com/office/drawing/2014/main" id="{7CE44946-54E6-0DB9-50AE-805F64E85EEE}"/>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36" name="Straight Connector 135">
                <a:extLst>
                  <a:ext uri="{FF2B5EF4-FFF2-40B4-BE49-F238E27FC236}">
                    <a16:creationId xmlns:a16="http://schemas.microsoft.com/office/drawing/2014/main" id="{C1F78E18-38C8-5C38-813A-6348C6C5F9C2}"/>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37" name="Straight Connector 136">
                <a:extLst>
                  <a:ext uri="{FF2B5EF4-FFF2-40B4-BE49-F238E27FC236}">
                    <a16:creationId xmlns:a16="http://schemas.microsoft.com/office/drawing/2014/main" id="{1A203730-DEE5-5DFE-A355-81F28E0A1B69}"/>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38" name="Straight Connector 137">
                <a:extLst>
                  <a:ext uri="{FF2B5EF4-FFF2-40B4-BE49-F238E27FC236}">
                    <a16:creationId xmlns:a16="http://schemas.microsoft.com/office/drawing/2014/main" id="{E391D67E-FDD9-520E-354B-BF027B4B80C8}"/>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39" name="Straight Connector 138">
                <a:extLst>
                  <a:ext uri="{FF2B5EF4-FFF2-40B4-BE49-F238E27FC236}">
                    <a16:creationId xmlns:a16="http://schemas.microsoft.com/office/drawing/2014/main" id="{36F7FB00-4B8C-3C5F-ACA6-6E6081996F1E}"/>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0" name="Straight Connector 139">
                <a:extLst>
                  <a:ext uri="{FF2B5EF4-FFF2-40B4-BE49-F238E27FC236}">
                    <a16:creationId xmlns:a16="http://schemas.microsoft.com/office/drawing/2014/main" id="{9BABB3DA-3CED-DCC9-3D4F-F49D18D1D501}"/>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1" name="Straight Connector 140">
                <a:extLst>
                  <a:ext uri="{FF2B5EF4-FFF2-40B4-BE49-F238E27FC236}">
                    <a16:creationId xmlns:a16="http://schemas.microsoft.com/office/drawing/2014/main" id="{B02EACFC-49F1-E2D5-2ABC-5C20ADC820AA}"/>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2" name="Straight Connector 141">
                <a:extLst>
                  <a:ext uri="{FF2B5EF4-FFF2-40B4-BE49-F238E27FC236}">
                    <a16:creationId xmlns:a16="http://schemas.microsoft.com/office/drawing/2014/main" id="{ABDC01C9-56DA-454D-FD54-513324A2189A}"/>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3" name="Straight Connector 142">
                <a:extLst>
                  <a:ext uri="{FF2B5EF4-FFF2-40B4-BE49-F238E27FC236}">
                    <a16:creationId xmlns:a16="http://schemas.microsoft.com/office/drawing/2014/main" id="{B49AE3FB-CE94-65C2-3E99-F3BC07DC028E}"/>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4" name="Straight Connector 143">
                <a:extLst>
                  <a:ext uri="{FF2B5EF4-FFF2-40B4-BE49-F238E27FC236}">
                    <a16:creationId xmlns:a16="http://schemas.microsoft.com/office/drawing/2014/main" id="{F6E8A076-E439-66B5-09DE-0760E34AFEC3}"/>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145" name="Group 144">
              <a:extLst>
                <a:ext uri="{FF2B5EF4-FFF2-40B4-BE49-F238E27FC236}">
                  <a16:creationId xmlns:a16="http://schemas.microsoft.com/office/drawing/2014/main" id="{CA7E5D5F-8DEA-D366-2F98-4B73A3729ADE}"/>
                </a:ext>
              </a:extLst>
            </p:cNvPr>
            <p:cNvGrpSpPr/>
            <p:nvPr/>
          </p:nvGrpSpPr>
          <p:grpSpPr>
            <a:xfrm>
              <a:off x="5951379" y="2556780"/>
              <a:ext cx="320016" cy="432853"/>
              <a:chOff x="3270230" y="1249906"/>
              <a:chExt cx="1968500" cy="2662586"/>
            </a:xfrm>
          </p:grpSpPr>
          <p:sp>
            <p:nvSpPr>
              <p:cNvPr id="146" name="Folded Corner 145">
                <a:extLst>
                  <a:ext uri="{FF2B5EF4-FFF2-40B4-BE49-F238E27FC236}">
                    <a16:creationId xmlns:a16="http://schemas.microsoft.com/office/drawing/2014/main" id="{CE6E8F95-0792-2677-DDE3-50E97EAA55CF}"/>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147" name="Straight Connector 146">
                <a:extLst>
                  <a:ext uri="{FF2B5EF4-FFF2-40B4-BE49-F238E27FC236}">
                    <a16:creationId xmlns:a16="http://schemas.microsoft.com/office/drawing/2014/main" id="{F6965E3D-A230-464A-53ED-7471EA91828F}"/>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8" name="Straight Connector 147">
                <a:extLst>
                  <a:ext uri="{FF2B5EF4-FFF2-40B4-BE49-F238E27FC236}">
                    <a16:creationId xmlns:a16="http://schemas.microsoft.com/office/drawing/2014/main" id="{6B332B41-B884-8C34-BF15-00333ED4995A}"/>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49" name="Straight Connector 148">
                <a:extLst>
                  <a:ext uri="{FF2B5EF4-FFF2-40B4-BE49-F238E27FC236}">
                    <a16:creationId xmlns:a16="http://schemas.microsoft.com/office/drawing/2014/main" id="{187BAE84-9C2F-3458-ADAC-0A262D0DB9EB}"/>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50" name="Straight Connector 149">
                <a:extLst>
                  <a:ext uri="{FF2B5EF4-FFF2-40B4-BE49-F238E27FC236}">
                    <a16:creationId xmlns:a16="http://schemas.microsoft.com/office/drawing/2014/main" id="{16ABE11F-CCC7-982B-0290-33F7A9410E62}"/>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151" name="Round Single Corner Rectangle 150">
                <a:extLst>
                  <a:ext uri="{FF2B5EF4-FFF2-40B4-BE49-F238E27FC236}">
                    <a16:creationId xmlns:a16="http://schemas.microsoft.com/office/drawing/2014/main" id="{468AE9CC-4405-DE71-32C6-E62C3300BEAD}"/>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2" name="Straight Connector 151">
                <a:extLst>
                  <a:ext uri="{FF2B5EF4-FFF2-40B4-BE49-F238E27FC236}">
                    <a16:creationId xmlns:a16="http://schemas.microsoft.com/office/drawing/2014/main" id="{CB755103-D723-20B6-1BB6-B2C18340F439}"/>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53" name="Straight Connector 152">
                <a:extLst>
                  <a:ext uri="{FF2B5EF4-FFF2-40B4-BE49-F238E27FC236}">
                    <a16:creationId xmlns:a16="http://schemas.microsoft.com/office/drawing/2014/main" id="{149086A5-8EE8-13CD-D5D3-92F6E0719754}"/>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54" name="Straight Connector 153">
                <a:extLst>
                  <a:ext uri="{FF2B5EF4-FFF2-40B4-BE49-F238E27FC236}">
                    <a16:creationId xmlns:a16="http://schemas.microsoft.com/office/drawing/2014/main" id="{46B44FE1-CC26-2BF8-165F-61BA41A0AB57}"/>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55" name="Straight Connector 154">
                <a:extLst>
                  <a:ext uri="{FF2B5EF4-FFF2-40B4-BE49-F238E27FC236}">
                    <a16:creationId xmlns:a16="http://schemas.microsoft.com/office/drawing/2014/main" id="{C7697A8C-8198-AB7D-6E78-B71B1244DE48}"/>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56" name="Straight Connector 155">
                <a:extLst>
                  <a:ext uri="{FF2B5EF4-FFF2-40B4-BE49-F238E27FC236}">
                    <a16:creationId xmlns:a16="http://schemas.microsoft.com/office/drawing/2014/main" id="{614D0917-60BD-E8E3-1AC8-5789945559FE}"/>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57" name="Straight Connector 156">
                <a:extLst>
                  <a:ext uri="{FF2B5EF4-FFF2-40B4-BE49-F238E27FC236}">
                    <a16:creationId xmlns:a16="http://schemas.microsoft.com/office/drawing/2014/main" id="{BBBEED15-8811-E678-3524-FFE15B3B8086}"/>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58" name="Straight Connector 157">
                <a:extLst>
                  <a:ext uri="{FF2B5EF4-FFF2-40B4-BE49-F238E27FC236}">
                    <a16:creationId xmlns:a16="http://schemas.microsoft.com/office/drawing/2014/main" id="{E614D47F-E34A-2A2F-E15B-7477E7FA25EA}"/>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59" name="Straight Connector 158">
                <a:extLst>
                  <a:ext uri="{FF2B5EF4-FFF2-40B4-BE49-F238E27FC236}">
                    <a16:creationId xmlns:a16="http://schemas.microsoft.com/office/drawing/2014/main" id="{DA923BC4-08F0-4583-BC6C-E872E7B3F41B}"/>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60" name="Straight Connector 159">
                <a:extLst>
                  <a:ext uri="{FF2B5EF4-FFF2-40B4-BE49-F238E27FC236}">
                    <a16:creationId xmlns:a16="http://schemas.microsoft.com/office/drawing/2014/main" id="{58222C1E-7476-DF8B-1EFC-70BDA9F63E10}"/>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61" name="Straight Connector 160">
                <a:extLst>
                  <a:ext uri="{FF2B5EF4-FFF2-40B4-BE49-F238E27FC236}">
                    <a16:creationId xmlns:a16="http://schemas.microsoft.com/office/drawing/2014/main" id="{F11AC4FF-A727-FE5B-B440-972CADBBF872}"/>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62" name="Straight Connector 161">
                <a:extLst>
                  <a:ext uri="{FF2B5EF4-FFF2-40B4-BE49-F238E27FC236}">
                    <a16:creationId xmlns:a16="http://schemas.microsoft.com/office/drawing/2014/main" id="{0138C80E-9C9E-BACD-954C-953679C6C00C}"/>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63" name="Straight Connector 162">
                <a:extLst>
                  <a:ext uri="{FF2B5EF4-FFF2-40B4-BE49-F238E27FC236}">
                    <a16:creationId xmlns:a16="http://schemas.microsoft.com/office/drawing/2014/main" id="{4BC1F4F7-5C4A-9C84-9D09-58E4473FE9E0}"/>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64" name="Straight Connector 163">
                <a:extLst>
                  <a:ext uri="{FF2B5EF4-FFF2-40B4-BE49-F238E27FC236}">
                    <a16:creationId xmlns:a16="http://schemas.microsoft.com/office/drawing/2014/main" id="{8F8F5FDA-10F6-C2CC-2F14-292AA7D7ACB8}"/>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185" name="Group 184">
              <a:extLst>
                <a:ext uri="{FF2B5EF4-FFF2-40B4-BE49-F238E27FC236}">
                  <a16:creationId xmlns:a16="http://schemas.microsoft.com/office/drawing/2014/main" id="{2CDCBA07-C9BD-D70A-A297-14233F53285F}"/>
                </a:ext>
              </a:extLst>
            </p:cNvPr>
            <p:cNvGrpSpPr/>
            <p:nvPr/>
          </p:nvGrpSpPr>
          <p:grpSpPr>
            <a:xfrm>
              <a:off x="4994938" y="2441167"/>
              <a:ext cx="320016" cy="432853"/>
              <a:chOff x="3270230" y="1249906"/>
              <a:chExt cx="1968500" cy="2662586"/>
            </a:xfrm>
          </p:grpSpPr>
          <p:sp>
            <p:nvSpPr>
              <p:cNvPr id="186" name="Folded Corner 185">
                <a:extLst>
                  <a:ext uri="{FF2B5EF4-FFF2-40B4-BE49-F238E27FC236}">
                    <a16:creationId xmlns:a16="http://schemas.microsoft.com/office/drawing/2014/main" id="{B0B7513F-CC18-6367-88C1-A4F83E451BE4}"/>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187" name="Straight Connector 186">
                <a:extLst>
                  <a:ext uri="{FF2B5EF4-FFF2-40B4-BE49-F238E27FC236}">
                    <a16:creationId xmlns:a16="http://schemas.microsoft.com/office/drawing/2014/main" id="{06C9137E-426D-39A1-7470-84071F5661EF}"/>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88" name="Straight Connector 187">
                <a:extLst>
                  <a:ext uri="{FF2B5EF4-FFF2-40B4-BE49-F238E27FC236}">
                    <a16:creationId xmlns:a16="http://schemas.microsoft.com/office/drawing/2014/main" id="{4C1B4867-B6FC-86E8-A7E6-73FAFDDCA23F}"/>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89" name="Straight Connector 188">
                <a:extLst>
                  <a:ext uri="{FF2B5EF4-FFF2-40B4-BE49-F238E27FC236}">
                    <a16:creationId xmlns:a16="http://schemas.microsoft.com/office/drawing/2014/main" id="{D2C678E5-8276-B46D-50D5-A8A18F242D0E}"/>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90" name="Straight Connector 189">
                <a:extLst>
                  <a:ext uri="{FF2B5EF4-FFF2-40B4-BE49-F238E27FC236}">
                    <a16:creationId xmlns:a16="http://schemas.microsoft.com/office/drawing/2014/main" id="{1218C129-9DFC-C619-D194-F071C2163BE9}"/>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191" name="Round Single Corner Rectangle 190">
                <a:extLst>
                  <a:ext uri="{FF2B5EF4-FFF2-40B4-BE49-F238E27FC236}">
                    <a16:creationId xmlns:a16="http://schemas.microsoft.com/office/drawing/2014/main" id="{52F9E33A-4272-F984-F238-4C6AC8A7321C}"/>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2" name="Straight Connector 191">
                <a:extLst>
                  <a:ext uri="{FF2B5EF4-FFF2-40B4-BE49-F238E27FC236}">
                    <a16:creationId xmlns:a16="http://schemas.microsoft.com/office/drawing/2014/main" id="{F434172C-5048-9942-D22D-D67A32495EE0}"/>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93" name="Straight Connector 192">
                <a:extLst>
                  <a:ext uri="{FF2B5EF4-FFF2-40B4-BE49-F238E27FC236}">
                    <a16:creationId xmlns:a16="http://schemas.microsoft.com/office/drawing/2014/main" id="{6FEFA023-7A1E-175F-21C2-5680A907AA1F}"/>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94" name="Straight Connector 193">
                <a:extLst>
                  <a:ext uri="{FF2B5EF4-FFF2-40B4-BE49-F238E27FC236}">
                    <a16:creationId xmlns:a16="http://schemas.microsoft.com/office/drawing/2014/main" id="{8B39CC96-30D2-F720-FBAA-1201D3F0B749}"/>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95" name="Straight Connector 194">
                <a:extLst>
                  <a:ext uri="{FF2B5EF4-FFF2-40B4-BE49-F238E27FC236}">
                    <a16:creationId xmlns:a16="http://schemas.microsoft.com/office/drawing/2014/main" id="{56DED11E-2B7F-805E-8DDC-DAFD8D7AED2E}"/>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96" name="Straight Connector 195">
                <a:extLst>
                  <a:ext uri="{FF2B5EF4-FFF2-40B4-BE49-F238E27FC236}">
                    <a16:creationId xmlns:a16="http://schemas.microsoft.com/office/drawing/2014/main" id="{BEC40E68-2385-40EF-B67A-66217CB3E64D}"/>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97" name="Straight Connector 196">
                <a:extLst>
                  <a:ext uri="{FF2B5EF4-FFF2-40B4-BE49-F238E27FC236}">
                    <a16:creationId xmlns:a16="http://schemas.microsoft.com/office/drawing/2014/main" id="{6BF26A0F-AB66-E024-B2DE-9054CD1EF360}"/>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98" name="Straight Connector 197">
                <a:extLst>
                  <a:ext uri="{FF2B5EF4-FFF2-40B4-BE49-F238E27FC236}">
                    <a16:creationId xmlns:a16="http://schemas.microsoft.com/office/drawing/2014/main" id="{C2306151-95E5-CE9C-8DCD-2B75B9816C8C}"/>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199" name="Straight Connector 198">
                <a:extLst>
                  <a:ext uri="{FF2B5EF4-FFF2-40B4-BE49-F238E27FC236}">
                    <a16:creationId xmlns:a16="http://schemas.microsoft.com/office/drawing/2014/main" id="{227873CF-2C5D-AD15-1912-04D6EB82604B}"/>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00" name="Straight Connector 199">
                <a:extLst>
                  <a:ext uri="{FF2B5EF4-FFF2-40B4-BE49-F238E27FC236}">
                    <a16:creationId xmlns:a16="http://schemas.microsoft.com/office/drawing/2014/main" id="{ADBDBAB6-5134-4018-DA8B-CC4C49A9D5F5}"/>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01" name="Straight Connector 200">
                <a:extLst>
                  <a:ext uri="{FF2B5EF4-FFF2-40B4-BE49-F238E27FC236}">
                    <a16:creationId xmlns:a16="http://schemas.microsoft.com/office/drawing/2014/main" id="{A07937A4-012D-F8EB-BD86-AE9AA3CFCE05}"/>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02" name="Straight Connector 201">
                <a:extLst>
                  <a:ext uri="{FF2B5EF4-FFF2-40B4-BE49-F238E27FC236}">
                    <a16:creationId xmlns:a16="http://schemas.microsoft.com/office/drawing/2014/main" id="{975CF215-77A1-B800-E07D-C47199E1BAC7}"/>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03" name="Straight Connector 202">
                <a:extLst>
                  <a:ext uri="{FF2B5EF4-FFF2-40B4-BE49-F238E27FC236}">
                    <a16:creationId xmlns:a16="http://schemas.microsoft.com/office/drawing/2014/main" id="{6CF6800E-EC65-6240-B72C-F2DBD4D5DEE5}"/>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04" name="Straight Connector 203">
                <a:extLst>
                  <a:ext uri="{FF2B5EF4-FFF2-40B4-BE49-F238E27FC236}">
                    <a16:creationId xmlns:a16="http://schemas.microsoft.com/office/drawing/2014/main" id="{8DBBFB00-08AE-E9B0-7801-08C0DAA713AC}"/>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205" name="Group 204">
              <a:extLst>
                <a:ext uri="{FF2B5EF4-FFF2-40B4-BE49-F238E27FC236}">
                  <a16:creationId xmlns:a16="http://schemas.microsoft.com/office/drawing/2014/main" id="{0CF2200A-9010-BEDF-8CDB-36F2CFB74CC5}"/>
                </a:ext>
              </a:extLst>
            </p:cNvPr>
            <p:cNvGrpSpPr/>
            <p:nvPr/>
          </p:nvGrpSpPr>
          <p:grpSpPr>
            <a:xfrm>
              <a:off x="5410096" y="2257235"/>
              <a:ext cx="320016" cy="432853"/>
              <a:chOff x="3270230" y="1249906"/>
              <a:chExt cx="1968500" cy="2662586"/>
            </a:xfrm>
          </p:grpSpPr>
          <p:sp>
            <p:nvSpPr>
              <p:cNvPr id="206" name="Folded Corner 205">
                <a:extLst>
                  <a:ext uri="{FF2B5EF4-FFF2-40B4-BE49-F238E27FC236}">
                    <a16:creationId xmlns:a16="http://schemas.microsoft.com/office/drawing/2014/main" id="{B17D8ABB-A304-9393-7511-C4C44241C2C1}"/>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207" name="Straight Connector 206">
                <a:extLst>
                  <a:ext uri="{FF2B5EF4-FFF2-40B4-BE49-F238E27FC236}">
                    <a16:creationId xmlns:a16="http://schemas.microsoft.com/office/drawing/2014/main" id="{5E993D22-F6D4-D0E6-A199-CA5A8CB258C5}"/>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08" name="Straight Connector 207">
                <a:extLst>
                  <a:ext uri="{FF2B5EF4-FFF2-40B4-BE49-F238E27FC236}">
                    <a16:creationId xmlns:a16="http://schemas.microsoft.com/office/drawing/2014/main" id="{C3172062-7851-C49E-7EB8-FAD57B5762FB}"/>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09" name="Straight Connector 208">
                <a:extLst>
                  <a:ext uri="{FF2B5EF4-FFF2-40B4-BE49-F238E27FC236}">
                    <a16:creationId xmlns:a16="http://schemas.microsoft.com/office/drawing/2014/main" id="{00395A0A-B2D3-0CF3-B8A4-296F12E77169}"/>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10" name="Straight Connector 209">
                <a:extLst>
                  <a:ext uri="{FF2B5EF4-FFF2-40B4-BE49-F238E27FC236}">
                    <a16:creationId xmlns:a16="http://schemas.microsoft.com/office/drawing/2014/main" id="{AFFD5AE0-BF03-8F39-A5AA-45A7AEBD7234}"/>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211" name="Round Single Corner Rectangle 210">
                <a:extLst>
                  <a:ext uri="{FF2B5EF4-FFF2-40B4-BE49-F238E27FC236}">
                    <a16:creationId xmlns:a16="http://schemas.microsoft.com/office/drawing/2014/main" id="{56672C20-329A-8355-E89E-6FFC002FF152}"/>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2" name="Straight Connector 211">
                <a:extLst>
                  <a:ext uri="{FF2B5EF4-FFF2-40B4-BE49-F238E27FC236}">
                    <a16:creationId xmlns:a16="http://schemas.microsoft.com/office/drawing/2014/main" id="{2054BA05-AEA6-EE33-16B3-5FC57CC38DF2}"/>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13" name="Straight Connector 212">
                <a:extLst>
                  <a:ext uri="{FF2B5EF4-FFF2-40B4-BE49-F238E27FC236}">
                    <a16:creationId xmlns:a16="http://schemas.microsoft.com/office/drawing/2014/main" id="{B0E7EC59-FB60-8012-C784-81754A7FE8C2}"/>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14" name="Straight Connector 213">
                <a:extLst>
                  <a:ext uri="{FF2B5EF4-FFF2-40B4-BE49-F238E27FC236}">
                    <a16:creationId xmlns:a16="http://schemas.microsoft.com/office/drawing/2014/main" id="{61825BA3-759D-A5DA-C946-5B58A8F6025A}"/>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15" name="Straight Connector 214">
                <a:extLst>
                  <a:ext uri="{FF2B5EF4-FFF2-40B4-BE49-F238E27FC236}">
                    <a16:creationId xmlns:a16="http://schemas.microsoft.com/office/drawing/2014/main" id="{9CCF62EE-CBDF-C1A3-ADC0-C5C6C6D6C4D0}"/>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16" name="Straight Connector 215">
                <a:extLst>
                  <a:ext uri="{FF2B5EF4-FFF2-40B4-BE49-F238E27FC236}">
                    <a16:creationId xmlns:a16="http://schemas.microsoft.com/office/drawing/2014/main" id="{18AB38DF-0B80-20B0-880E-AFA78AD7FF2A}"/>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17" name="Straight Connector 216">
                <a:extLst>
                  <a:ext uri="{FF2B5EF4-FFF2-40B4-BE49-F238E27FC236}">
                    <a16:creationId xmlns:a16="http://schemas.microsoft.com/office/drawing/2014/main" id="{A6DFB387-E9C2-87E1-04B0-4B21E6B7863E}"/>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18" name="Straight Connector 217">
                <a:extLst>
                  <a:ext uri="{FF2B5EF4-FFF2-40B4-BE49-F238E27FC236}">
                    <a16:creationId xmlns:a16="http://schemas.microsoft.com/office/drawing/2014/main" id="{25C4C397-B361-BA35-F56C-D778D4E4A2A9}"/>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19" name="Straight Connector 218">
                <a:extLst>
                  <a:ext uri="{FF2B5EF4-FFF2-40B4-BE49-F238E27FC236}">
                    <a16:creationId xmlns:a16="http://schemas.microsoft.com/office/drawing/2014/main" id="{6EED7129-6528-D5DB-2259-961AD3322639}"/>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20" name="Straight Connector 219">
                <a:extLst>
                  <a:ext uri="{FF2B5EF4-FFF2-40B4-BE49-F238E27FC236}">
                    <a16:creationId xmlns:a16="http://schemas.microsoft.com/office/drawing/2014/main" id="{D738FD60-D163-F521-E306-45CCF1CF9D17}"/>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21" name="Straight Connector 220">
                <a:extLst>
                  <a:ext uri="{FF2B5EF4-FFF2-40B4-BE49-F238E27FC236}">
                    <a16:creationId xmlns:a16="http://schemas.microsoft.com/office/drawing/2014/main" id="{E4D32EF0-370D-D57E-310D-CDD566D0AC90}"/>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22" name="Straight Connector 221">
                <a:extLst>
                  <a:ext uri="{FF2B5EF4-FFF2-40B4-BE49-F238E27FC236}">
                    <a16:creationId xmlns:a16="http://schemas.microsoft.com/office/drawing/2014/main" id="{21326A02-E507-DA00-B972-7DFF137186C9}"/>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23" name="Straight Connector 222">
                <a:extLst>
                  <a:ext uri="{FF2B5EF4-FFF2-40B4-BE49-F238E27FC236}">
                    <a16:creationId xmlns:a16="http://schemas.microsoft.com/office/drawing/2014/main" id="{2B86829C-1451-C32A-9BD0-4ABC3BF7A4E1}"/>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24" name="Straight Connector 223">
                <a:extLst>
                  <a:ext uri="{FF2B5EF4-FFF2-40B4-BE49-F238E27FC236}">
                    <a16:creationId xmlns:a16="http://schemas.microsoft.com/office/drawing/2014/main" id="{B09BF099-AD3B-7A0E-74EF-F24E1E261083}"/>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225" name="Group 224">
              <a:extLst>
                <a:ext uri="{FF2B5EF4-FFF2-40B4-BE49-F238E27FC236}">
                  <a16:creationId xmlns:a16="http://schemas.microsoft.com/office/drawing/2014/main" id="{C1CF8E4F-27C6-85D3-8F28-B56C1F502A5E}"/>
                </a:ext>
              </a:extLst>
            </p:cNvPr>
            <p:cNvGrpSpPr/>
            <p:nvPr/>
          </p:nvGrpSpPr>
          <p:grpSpPr>
            <a:xfrm>
              <a:off x="5751683" y="2756477"/>
              <a:ext cx="320016" cy="432853"/>
              <a:chOff x="3270230" y="1249906"/>
              <a:chExt cx="1968500" cy="2662586"/>
            </a:xfrm>
          </p:grpSpPr>
          <p:sp>
            <p:nvSpPr>
              <p:cNvPr id="226" name="Folded Corner 225">
                <a:extLst>
                  <a:ext uri="{FF2B5EF4-FFF2-40B4-BE49-F238E27FC236}">
                    <a16:creationId xmlns:a16="http://schemas.microsoft.com/office/drawing/2014/main" id="{6E3A65FA-9918-C8D8-094B-2949E54CAD46}"/>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227" name="Straight Connector 226">
                <a:extLst>
                  <a:ext uri="{FF2B5EF4-FFF2-40B4-BE49-F238E27FC236}">
                    <a16:creationId xmlns:a16="http://schemas.microsoft.com/office/drawing/2014/main" id="{6C2E9492-A2D0-9F8D-0B81-A5FCF1FCB4CA}"/>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28" name="Straight Connector 227">
                <a:extLst>
                  <a:ext uri="{FF2B5EF4-FFF2-40B4-BE49-F238E27FC236}">
                    <a16:creationId xmlns:a16="http://schemas.microsoft.com/office/drawing/2014/main" id="{1F0B0CD2-9314-75DE-72A9-C1FF11AF212C}"/>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29" name="Straight Connector 228">
                <a:extLst>
                  <a:ext uri="{FF2B5EF4-FFF2-40B4-BE49-F238E27FC236}">
                    <a16:creationId xmlns:a16="http://schemas.microsoft.com/office/drawing/2014/main" id="{00984A2C-5299-B17A-3136-FB57D6744723}"/>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30" name="Straight Connector 229">
                <a:extLst>
                  <a:ext uri="{FF2B5EF4-FFF2-40B4-BE49-F238E27FC236}">
                    <a16:creationId xmlns:a16="http://schemas.microsoft.com/office/drawing/2014/main" id="{C1CBE423-3C40-A216-B408-845C0D8DC36E}"/>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231" name="Round Single Corner Rectangle 230">
                <a:extLst>
                  <a:ext uri="{FF2B5EF4-FFF2-40B4-BE49-F238E27FC236}">
                    <a16:creationId xmlns:a16="http://schemas.microsoft.com/office/drawing/2014/main" id="{CEE3B733-2206-171D-4B6F-EED506BCA842}"/>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2" name="Straight Connector 231">
                <a:extLst>
                  <a:ext uri="{FF2B5EF4-FFF2-40B4-BE49-F238E27FC236}">
                    <a16:creationId xmlns:a16="http://schemas.microsoft.com/office/drawing/2014/main" id="{983818DE-C8AA-5C48-7211-7CF6F624C84B}"/>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33" name="Straight Connector 232">
                <a:extLst>
                  <a:ext uri="{FF2B5EF4-FFF2-40B4-BE49-F238E27FC236}">
                    <a16:creationId xmlns:a16="http://schemas.microsoft.com/office/drawing/2014/main" id="{5C728A6D-6BAF-DE4A-7C1A-1C0AD43BFC19}"/>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34" name="Straight Connector 233">
                <a:extLst>
                  <a:ext uri="{FF2B5EF4-FFF2-40B4-BE49-F238E27FC236}">
                    <a16:creationId xmlns:a16="http://schemas.microsoft.com/office/drawing/2014/main" id="{3D52BF5A-161B-23BA-381A-E8FDC6623F98}"/>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35" name="Straight Connector 234">
                <a:extLst>
                  <a:ext uri="{FF2B5EF4-FFF2-40B4-BE49-F238E27FC236}">
                    <a16:creationId xmlns:a16="http://schemas.microsoft.com/office/drawing/2014/main" id="{08CF3E56-3BE0-261B-8FD1-49FF80A20576}"/>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36" name="Straight Connector 235">
                <a:extLst>
                  <a:ext uri="{FF2B5EF4-FFF2-40B4-BE49-F238E27FC236}">
                    <a16:creationId xmlns:a16="http://schemas.microsoft.com/office/drawing/2014/main" id="{4850E1B2-1064-BAC2-1E75-B8A74CC27DC7}"/>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37" name="Straight Connector 236">
                <a:extLst>
                  <a:ext uri="{FF2B5EF4-FFF2-40B4-BE49-F238E27FC236}">
                    <a16:creationId xmlns:a16="http://schemas.microsoft.com/office/drawing/2014/main" id="{17CAA2A5-041E-3D82-D367-2C88AC5DA326}"/>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38" name="Straight Connector 237">
                <a:extLst>
                  <a:ext uri="{FF2B5EF4-FFF2-40B4-BE49-F238E27FC236}">
                    <a16:creationId xmlns:a16="http://schemas.microsoft.com/office/drawing/2014/main" id="{8E9B090E-035F-6B24-7CB2-EDB40B58324D}"/>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39" name="Straight Connector 238">
                <a:extLst>
                  <a:ext uri="{FF2B5EF4-FFF2-40B4-BE49-F238E27FC236}">
                    <a16:creationId xmlns:a16="http://schemas.microsoft.com/office/drawing/2014/main" id="{F6AB4ACB-A6E0-8829-F480-121F056F8DAA}"/>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40" name="Straight Connector 239">
                <a:extLst>
                  <a:ext uri="{FF2B5EF4-FFF2-40B4-BE49-F238E27FC236}">
                    <a16:creationId xmlns:a16="http://schemas.microsoft.com/office/drawing/2014/main" id="{ED2283D8-39B4-CA59-5D42-48D53D48A9E0}"/>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41" name="Straight Connector 240">
                <a:extLst>
                  <a:ext uri="{FF2B5EF4-FFF2-40B4-BE49-F238E27FC236}">
                    <a16:creationId xmlns:a16="http://schemas.microsoft.com/office/drawing/2014/main" id="{51DF36D7-2F74-7529-C24B-A9095FB39377}"/>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42" name="Straight Connector 241">
                <a:extLst>
                  <a:ext uri="{FF2B5EF4-FFF2-40B4-BE49-F238E27FC236}">
                    <a16:creationId xmlns:a16="http://schemas.microsoft.com/office/drawing/2014/main" id="{DD20E9CA-B65D-486C-E56D-4557D7B60552}"/>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43" name="Straight Connector 242">
                <a:extLst>
                  <a:ext uri="{FF2B5EF4-FFF2-40B4-BE49-F238E27FC236}">
                    <a16:creationId xmlns:a16="http://schemas.microsoft.com/office/drawing/2014/main" id="{C04433A5-B337-8C14-FD6D-E409CAF56AEC}"/>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44" name="Straight Connector 243">
                <a:extLst>
                  <a:ext uri="{FF2B5EF4-FFF2-40B4-BE49-F238E27FC236}">
                    <a16:creationId xmlns:a16="http://schemas.microsoft.com/office/drawing/2014/main" id="{B9726899-BF48-E2F9-C655-B30DEDD3BF17}"/>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245" name="Group 244">
              <a:extLst>
                <a:ext uri="{FF2B5EF4-FFF2-40B4-BE49-F238E27FC236}">
                  <a16:creationId xmlns:a16="http://schemas.microsoft.com/office/drawing/2014/main" id="{3B0A5A8E-655A-D42E-063B-CC92E454F80B}"/>
                </a:ext>
              </a:extLst>
            </p:cNvPr>
            <p:cNvGrpSpPr/>
            <p:nvPr/>
          </p:nvGrpSpPr>
          <p:grpSpPr>
            <a:xfrm>
              <a:off x="5189380" y="2709181"/>
              <a:ext cx="320016" cy="432853"/>
              <a:chOff x="3270230" y="1249906"/>
              <a:chExt cx="1968500" cy="2662586"/>
            </a:xfrm>
          </p:grpSpPr>
          <p:sp>
            <p:nvSpPr>
              <p:cNvPr id="246" name="Folded Corner 245">
                <a:extLst>
                  <a:ext uri="{FF2B5EF4-FFF2-40B4-BE49-F238E27FC236}">
                    <a16:creationId xmlns:a16="http://schemas.microsoft.com/office/drawing/2014/main" id="{A162D4CA-56A7-8DA4-34F4-CA9B59C1A4F4}"/>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247" name="Straight Connector 246">
                <a:extLst>
                  <a:ext uri="{FF2B5EF4-FFF2-40B4-BE49-F238E27FC236}">
                    <a16:creationId xmlns:a16="http://schemas.microsoft.com/office/drawing/2014/main" id="{0A7E2D09-6983-6345-19A0-172C55E27ABF}"/>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48" name="Straight Connector 247">
                <a:extLst>
                  <a:ext uri="{FF2B5EF4-FFF2-40B4-BE49-F238E27FC236}">
                    <a16:creationId xmlns:a16="http://schemas.microsoft.com/office/drawing/2014/main" id="{E9CDF70F-1EC4-5469-6870-BE5EF6C31A92}"/>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49" name="Straight Connector 248">
                <a:extLst>
                  <a:ext uri="{FF2B5EF4-FFF2-40B4-BE49-F238E27FC236}">
                    <a16:creationId xmlns:a16="http://schemas.microsoft.com/office/drawing/2014/main" id="{9DADB676-09FD-3D65-B5F4-1F66E99CEB3A}"/>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50" name="Straight Connector 249">
                <a:extLst>
                  <a:ext uri="{FF2B5EF4-FFF2-40B4-BE49-F238E27FC236}">
                    <a16:creationId xmlns:a16="http://schemas.microsoft.com/office/drawing/2014/main" id="{BDF4F832-BF25-D495-4DF9-6FF625CDE85F}"/>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251" name="Round Single Corner Rectangle 250">
                <a:extLst>
                  <a:ext uri="{FF2B5EF4-FFF2-40B4-BE49-F238E27FC236}">
                    <a16:creationId xmlns:a16="http://schemas.microsoft.com/office/drawing/2014/main" id="{1D623B37-BFEA-C75B-0CDF-DB38079A1634}"/>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2" name="Straight Connector 251">
                <a:extLst>
                  <a:ext uri="{FF2B5EF4-FFF2-40B4-BE49-F238E27FC236}">
                    <a16:creationId xmlns:a16="http://schemas.microsoft.com/office/drawing/2014/main" id="{AA081FDD-9A73-311D-0780-4357081CA745}"/>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53" name="Straight Connector 252">
                <a:extLst>
                  <a:ext uri="{FF2B5EF4-FFF2-40B4-BE49-F238E27FC236}">
                    <a16:creationId xmlns:a16="http://schemas.microsoft.com/office/drawing/2014/main" id="{E9C9ADC4-FC82-5748-6804-964D53F1D531}"/>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54" name="Straight Connector 253">
                <a:extLst>
                  <a:ext uri="{FF2B5EF4-FFF2-40B4-BE49-F238E27FC236}">
                    <a16:creationId xmlns:a16="http://schemas.microsoft.com/office/drawing/2014/main" id="{7D397861-2163-4A28-DD63-76ED48DC564D}"/>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55" name="Straight Connector 254">
                <a:extLst>
                  <a:ext uri="{FF2B5EF4-FFF2-40B4-BE49-F238E27FC236}">
                    <a16:creationId xmlns:a16="http://schemas.microsoft.com/office/drawing/2014/main" id="{0C528404-E924-4CD6-3071-DCD7CFAADD8F}"/>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56" name="Straight Connector 255">
                <a:extLst>
                  <a:ext uri="{FF2B5EF4-FFF2-40B4-BE49-F238E27FC236}">
                    <a16:creationId xmlns:a16="http://schemas.microsoft.com/office/drawing/2014/main" id="{65B87652-1222-4C85-138D-589073746D18}"/>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57" name="Straight Connector 256">
                <a:extLst>
                  <a:ext uri="{FF2B5EF4-FFF2-40B4-BE49-F238E27FC236}">
                    <a16:creationId xmlns:a16="http://schemas.microsoft.com/office/drawing/2014/main" id="{F7DB2424-27B4-78CB-8771-93927D9B68D1}"/>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58" name="Straight Connector 257">
                <a:extLst>
                  <a:ext uri="{FF2B5EF4-FFF2-40B4-BE49-F238E27FC236}">
                    <a16:creationId xmlns:a16="http://schemas.microsoft.com/office/drawing/2014/main" id="{5058779C-02F0-2205-4A53-6D08027D56C5}"/>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59" name="Straight Connector 258">
                <a:extLst>
                  <a:ext uri="{FF2B5EF4-FFF2-40B4-BE49-F238E27FC236}">
                    <a16:creationId xmlns:a16="http://schemas.microsoft.com/office/drawing/2014/main" id="{022BFBE8-F844-C238-8AB6-6C0F967A795E}"/>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60" name="Straight Connector 259">
                <a:extLst>
                  <a:ext uri="{FF2B5EF4-FFF2-40B4-BE49-F238E27FC236}">
                    <a16:creationId xmlns:a16="http://schemas.microsoft.com/office/drawing/2014/main" id="{EF5B5FFC-0C1B-F3D1-7F4A-16BE67A1EBA8}"/>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61" name="Straight Connector 260">
                <a:extLst>
                  <a:ext uri="{FF2B5EF4-FFF2-40B4-BE49-F238E27FC236}">
                    <a16:creationId xmlns:a16="http://schemas.microsoft.com/office/drawing/2014/main" id="{EFE13617-F776-2E0D-80BF-AE6C720C84A6}"/>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62" name="Straight Connector 261">
                <a:extLst>
                  <a:ext uri="{FF2B5EF4-FFF2-40B4-BE49-F238E27FC236}">
                    <a16:creationId xmlns:a16="http://schemas.microsoft.com/office/drawing/2014/main" id="{E3894CC8-5E9F-91E3-7FED-8479B647628B}"/>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63" name="Straight Connector 262">
                <a:extLst>
                  <a:ext uri="{FF2B5EF4-FFF2-40B4-BE49-F238E27FC236}">
                    <a16:creationId xmlns:a16="http://schemas.microsoft.com/office/drawing/2014/main" id="{50501743-8C41-7E51-2DB4-7EDB1093E733}"/>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64" name="Straight Connector 263">
                <a:extLst>
                  <a:ext uri="{FF2B5EF4-FFF2-40B4-BE49-F238E27FC236}">
                    <a16:creationId xmlns:a16="http://schemas.microsoft.com/office/drawing/2014/main" id="{D8476AC6-7C23-A038-46FA-A4D051E6E0AA}"/>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265" name="Group 264">
              <a:extLst>
                <a:ext uri="{FF2B5EF4-FFF2-40B4-BE49-F238E27FC236}">
                  <a16:creationId xmlns:a16="http://schemas.microsoft.com/office/drawing/2014/main" id="{10672D47-1B6B-742C-44DC-34F73BD111CE}"/>
                </a:ext>
              </a:extLst>
            </p:cNvPr>
            <p:cNvGrpSpPr/>
            <p:nvPr/>
          </p:nvGrpSpPr>
          <p:grpSpPr>
            <a:xfrm>
              <a:off x="5373310" y="2987705"/>
              <a:ext cx="320016" cy="432853"/>
              <a:chOff x="3270230" y="1249906"/>
              <a:chExt cx="1968500" cy="2662586"/>
            </a:xfrm>
          </p:grpSpPr>
          <p:sp>
            <p:nvSpPr>
              <p:cNvPr id="266" name="Folded Corner 265">
                <a:extLst>
                  <a:ext uri="{FF2B5EF4-FFF2-40B4-BE49-F238E27FC236}">
                    <a16:creationId xmlns:a16="http://schemas.microsoft.com/office/drawing/2014/main" id="{C54E00F1-7D58-6043-A042-D14224A2684D}"/>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267" name="Straight Connector 266">
                <a:extLst>
                  <a:ext uri="{FF2B5EF4-FFF2-40B4-BE49-F238E27FC236}">
                    <a16:creationId xmlns:a16="http://schemas.microsoft.com/office/drawing/2014/main" id="{4DD83CB3-272C-D2F8-AC0E-02E3EEC53DA4}"/>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68" name="Straight Connector 267">
                <a:extLst>
                  <a:ext uri="{FF2B5EF4-FFF2-40B4-BE49-F238E27FC236}">
                    <a16:creationId xmlns:a16="http://schemas.microsoft.com/office/drawing/2014/main" id="{CDAC5548-E303-C011-197D-61FE661825FE}"/>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69" name="Straight Connector 268">
                <a:extLst>
                  <a:ext uri="{FF2B5EF4-FFF2-40B4-BE49-F238E27FC236}">
                    <a16:creationId xmlns:a16="http://schemas.microsoft.com/office/drawing/2014/main" id="{A88DE975-346F-5C7B-7715-08CEA350343F}"/>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70" name="Straight Connector 269">
                <a:extLst>
                  <a:ext uri="{FF2B5EF4-FFF2-40B4-BE49-F238E27FC236}">
                    <a16:creationId xmlns:a16="http://schemas.microsoft.com/office/drawing/2014/main" id="{7436B983-2180-0649-B579-5B0DA48AE4DD}"/>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271" name="Round Single Corner Rectangle 270">
                <a:extLst>
                  <a:ext uri="{FF2B5EF4-FFF2-40B4-BE49-F238E27FC236}">
                    <a16:creationId xmlns:a16="http://schemas.microsoft.com/office/drawing/2014/main" id="{4B8C7FFC-633D-7527-44B8-238B7F920CF6}"/>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2" name="Straight Connector 271">
                <a:extLst>
                  <a:ext uri="{FF2B5EF4-FFF2-40B4-BE49-F238E27FC236}">
                    <a16:creationId xmlns:a16="http://schemas.microsoft.com/office/drawing/2014/main" id="{7DEAF9B7-2970-2D3E-89DF-A42FF33D97DF}"/>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73" name="Straight Connector 272">
                <a:extLst>
                  <a:ext uri="{FF2B5EF4-FFF2-40B4-BE49-F238E27FC236}">
                    <a16:creationId xmlns:a16="http://schemas.microsoft.com/office/drawing/2014/main" id="{EBCE02DF-F75F-164F-BF73-DFC3813C26E7}"/>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74" name="Straight Connector 273">
                <a:extLst>
                  <a:ext uri="{FF2B5EF4-FFF2-40B4-BE49-F238E27FC236}">
                    <a16:creationId xmlns:a16="http://schemas.microsoft.com/office/drawing/2014/main" id="{935021C1-93F9-3F68-1671-EC27159BA309}"/>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75" name="Straight Connector 274">
                <a:extLst>
                  <a:ext uri="{FF2B5EF4-FFF2-40B4-BE49-F238E27FC236}">
                    <a16:creationId xmlns:a16="http://schemas.microsoft.com/office/drawing/2014/main" id="{1C49EFA1-C540-7A78-4C7D-48A9551B8ACF}"/>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76" name="Straight Connector 275">
                <a:extLst>
                  <a:ext uri="{FF2B5EF4-FFF2-40B4-BE49-F238E27FC236}">
                    <a16:creationId xmlns:a16="http://schemas.microsoft.com/office/drawing/2014/main" id="{6E4A7E1F-0A3D-86E4-02F9-96CE5BDADA2C}"/>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77" name="Straight Connector 276">
                <a:extLst>
                  <a:ext uri="{FF2B5EF4-FFF2-40B4-BE49-F238E27FC236}">
                    <a16:creationId xmlns:a16="http://schemas.microsoft.com/office/drawing/2014/main" id="{D6086109-44E1-107C-EE74-0C6BF3779953}"/>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78" name="Straight Connector 277">
                <a:extLst>
                  <a:ext uri="{FF2B5EF4-FFF2-40B4-BE49-F238E27FC236}">
                    <a16:creationId xmlns:a16="http://schemas.microsoft.com/office/drawing/2014/main" id="{BCBB1092-FC3A-1D49-53F5-89610FA21376}"/>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79" name="Straight Connector 278">
                <a:extLst>
                  <a:ext uri="{FF2B5EF4-FFF2-40B4-BE49-F238E27FC236}">
                    <a16:creationId xmlns:a16="http://schemas.microsoft.com/office/drawing/2014/main" id="{0B7CB50B-72CA-0BE9-9783-89C2EFDED01E}"/>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80" name="Straight Connector 279">
                <a:extLst>
                  <a:ext uri="{FF2B5EF4-FFF2-40B4-BE49-F238E27FC236}">
                    <a16:creationId xmlns:a16="http://schemas.microsoft.com/office/drawing/2014/main" id="{18EE376A-80C7-C813-20AC-F03C17EBE272}"/>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81" name="Straight Connector 280">
                <a:extLst>
                  <a:ext uri="{FF2B5EF4-FFF2-40B4-BE49-F238E27FC236}">
                    <a16:creationId xmlns:a16="http://schemas.microsoft.com/office/drawing/2014/main" id="{E6B11165-8053-0CDF-4FD0-52F2912E09A8}"/>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82" name="Straight Connector 281">
                <a:extLst>
                  <a:ext uri="{FF2B5EF4-FFF2-40B4-BE49-F238E27FC236}">
                    <a16:creationId xmlns:a16="http://schemas.microsoft.com/office/drawing/2014/main" id="{7BA70714-5BC1-E595-04B5-6FEFEC3CB984}"/>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83" name="Straight Connector 282">
                <a:extLst>
                  <a:ext uri="{FF2B5EF4-FFF2-40B4-BE49-F238E27FC236}">
                    <a16:creationId xmlns:a16="http://schemas.microsoft.com/office/drawing/2014/main" id="{86C822D3-B6B3-0032-E78C-714E85578CFF}"/>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84" name="Straight Connector 283">
                <a:extLst>
                  <a:ext uri="{FF2B5EF4-FFF2-40B4-BE49-F238E27FC236}">
                    <a16:creationId xmlns:a16="http://schemas.microsoft.com/office/drawing/2014/main" id="{C0DD63D4-6B36-16A0-25CA-01AC7828C1E4}"/>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285" name="Group 284">
              <a:extLst>
                <a:ext uri="{FF2B5EF4-FFF2-40B4-BE49-F238E27FC236}">
                  <a16:creationId xmlns:a16="http://schemas.microsoft.com/office/drawing/2014/main" id="{118DEC84-09F1-C4BB-B293-66EE80655C88}"/>
                </a:ext>
              </a:extLst>
            </p:cNvPr>
            <p:cNvGrpSpPr/>
            <p:nvPr/>
          </p:nvGrpSpPr>
          <p:grpSpPr>
            <a:xfrm>
              <a:off x="4989683" y="3613070"/>
              <a:ext cx="320016" cy="432853"/>
              <a:chOff x="3270230" y="1249906"/>
              <a:chExt cx="1968500" cy="2662586"/>
            </a:xfrm>
          </p:grpSpPr>
          <p:sp>
            <p:nvSpPr>
              <p:cNvPr id="286" name="Folded Corner 285">
                <a:extLst>
                  <a:ext uri="{FF2B5EF4-FFF2-40B4-BE49-F238E27FC236}">
                    <a16:creationId xmlns:a16="http://schemas.microsoft.com/office/drawing/2014/main" id="{DF7C0E29-6CCA-43E0-F8B3-708A2E569036}"/>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287" name="Straight Connector 286">
                <a:extLst>
                  <a:ext uri="{FF2B5EF4-FFF2-40B4-BE49-F238E27FC236}">
                    <a16:creationId xmlns:a16="http://schemas.microsoft.com/office/drawing/2014/main" id="{75F04813-BFA4-DB12-8224-DAB8D9BED811}"/>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88" name="Straight Connector 287">
                <a:extLst>
                  <a:ext uri="{FF2B5EF4-FFF2-40B4-BE49-F238E27FC236}">
                    <a16:creationId xmlns:a16="http://schemas.microsoft.com/office/drawing/2014/main" id="{4D17B73B-82D6-6DF6-4CF6-C0D400F95153}"/>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89" name="Straight Connector 288">
                <a:extLst>
                  <a:ext uri="{FF2B5EF4-FFF2-40B4-BE49-F238E27FC236}">
                    <a16:creationId xmlns:a16="http://schemas.microsoft.com/office/drawing/2014/main" id="{32A0F588-D11A-21A9-922E-3AF1D7B87558}"/>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90" name="Straight Connector 289">
                <a:extLst>
                  <a:ext uri="{FF2B5EF4-FFF2-40B4-BE49-F238E27FC236}">
                    <a16:creationId xmlns:a16="http://schemas.microsoft.com/office/drawing/2014/main" id="{2C83195E-B11E-61DA-C6D5-F6925DB898DD}"/>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291" name="Round Single Corner Rectangle 290">
                <a:extLst>
                  <a:ext uri="{FF2B5EF4-FFF2-40B4-BE49-F238E27FC236}">
                    <a16:creationId xmlns:a16="http://schemas.microsoft.com/office/drawing/2014/main" id="{9790F7B3-7B84-EA39-E346-B7FA366FFF99}"/>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2" name="Straight Connector 291">
                <a:extLst>
                  <a:ext uri="{FF2B5EF4-FFF2-40B4-BE49-F238E27FC236}">
                    <a16:creationId xmlns:a16="http://schemas.microsoft.com/office/drawing/2014/main" id="{0BF2CA1C-A197-2DCC-086C-D70701C41EFD}"/>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93" name="Straight Connector 292">
                <a:extLst>
                  <a:ext uri="{FF2B5EF4-FFF2-40B4-BE49-F238E27FC236}">
                    <a16:creationId xmlns:a16="http://schemas.microsoft.com/office/drawing/2014/main" id="{E095BB68-095E-F7DC-B6C7-2CFAE33D925C}"/>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94" name="Straight Connector 293">
                <a:extLst>
                  <a:ext uri="{FF2B5EF4-FFF2-40B4-BE49-F238E27FC236}">
                    <a16:creationId xmlns:a16="http://schemas.microsoft.com/office/drawing/2014/main" id="{1102AFD8-0023-675F-0B2A-00C1DD19AB92}"/>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95" name="Straight Connector 294">
                <a:extLst>
                  <a:ext uri="{FF2B5EF4-FFF2-40B4-BE49-F238E27FC236}">
                    <a16:creationId xmlns:a16="http://schemas.microsoft.com/office/drawing/2014/main" id="{AD47997D-4259-B835-22C4-0A493C1C73CB}"/>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96" name="Straight Connector 295">
                <a:extLst>
                  <a:ext uri="{FF2B5EF4-FFF2-40B4-BE49-F238E27FC236}">
                    <a16:creationId xmlns:a16="http://schemas.microsoft.com/office/drawing/2014/main" id="{CB8C340A-8DBA-1004-0CCD-9D22B389CB92}"/>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97" name="Straight Connector 296">
                <a:extLst>
                  <a:ext uri="{FF2B5EF4-FFF2-40B4-BE49-F238E27FC236}">
                    <a16:creationId xmlns:a16="http://schemas.microsoft.com/office/drawing/2014/main" id="{F10E2264-68EE-F0B5-BDD3-DF0A8342B627}"/>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98" name="Straight Connector 297">
                <a:extLst>
                  <a:ext uri="{FF2B5EF4-FFF2-40B4-BE49-F238E27FC236}">
                    <a16:creationId xmlns:a16="http://schemas.microsoft.com/office/drawing/2014/main" id="{750C5CAA-2FBE-E806-CBFC-080E30FFD455}"/>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299" name="Straight Connector 298">
                <a:extLst>
                  <a:ext uri="{FF2B5EF4-FFF2-40B4-BE49-F238E27FC236}">
                    <a16:creationId xmlns:a16="http://schemas.microsoft.com/office/drawing/2014/main" id="{45F9D23D-90C8-EE6E-815B-86E46A48985D}"/>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00" name="Straight Connector 299">
                <a:extLst>
                  <a:ext uri="{FF2B5EF4-FFF2-40B4-BE49-F238E27FC236}">
                    <a16:creationId xmlns:a16="http://schemas.microsoft.com/office/drawing/2014/main" id="{0240D97F-32A5-2349-FE8B-EA3A6EED80B1}"/>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01" name="Straight Connector 300">
                <a:extLst>
                  <a:ext uri="{FF2B5EF4-FFF2-40B4-BE49-F238E27FC236}">
                    <a16:creationId xmlns:a16="http://schemas.microsoft.com/office/drawing/2014/main" id="{0D5D193B-F4E8-F2A4-5C6D-26FF29FE70E8}"/>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02" name="Straight Connector 301">
                <a:extLst>
                  <a:ext uri="{FF2B5EF4-FFF2-40B4-BE49-F238E27FC236}">
                    <a16:creationId xmlns:a16="http://schemas.microsoft.com/office/drawing/2014/main" id="{3770676B-F0F6-322F-0B2A-30DFD1EA77D3}"/>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03" name="Straight Connector 302">
                <a:extLst>
                  <a:ext uri="{FF2B5EF4-FFF2-40B4-BE49-F238E27FC236}">
                    <a16:creationId xmlns:a16="http://schemas.microsoft.com/office/drawing/2014/main" id="{C89E5DBC-DEDC-A5E5-6A19-12CDFF3F2473}"/>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04" name="Straight Connector 303">
                <a:extLst>
                  <a:ext uri="{FF2B5EF4-FFF2-40B4-BE49-F238E27FC236}">
                    <a16:creationId xmlns:a16="http://schemas.microsoft.com/office/drawing/2014/main" id="{3C1E9694-8DE8-84A2-56DC-FEC45F9FC1E5}"/>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305" name="Group 304">
              <a:extLst>
                <a:ext uri="{FF2B5EF4-FFF2-40B4-BE49-F238E27FC236}">
                  <a16:creationId xmlns:a16="http://schemas.microsoft.com/office/drawing/2014/main" id="{0F08DD80-6268-7208-B67B-A12F2EB9C77D}"/>
                </a:ext>
              </a:extLst>
            </p:cNvPr>
            <p:cNvGrpSpPr/>
            <p:nvPr/>
          </p:nvGrpSpPr>
          <p:grpSpPr>
            <a:xfrm>
              <a:off x="5835765" y="3429139"/>
              <a:ext cx="320016" cy="432853"/>
              <a:chOff x="3270230" y="1249906"/>
              <a:chExt cx="1968500" cy="2662586"/>
            </a:xfrm>
          </p:grpSpPr>
          <p:sp>
            <p:nvSpPr>
              <p:cNvPr id="306" name="Folded Corner 305">
                <a:extLst>
                  <a:ext uri="{FF2B5EF4-FFF2-40B4-BE49-F238E27FC236}">
                    <a16:creationId xmlns:a16="http://schemas.microsoft.com/office/drawing/2014/main" id="{A2420807-73AE-C1DB-811B-18A8494251C9}"/>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307" name="Straight Connector 306">
                <a:extLst>
                  <a:ext uri="{FF2B5EF4-FFF2-40B4-BE49-F238E27FC236}">
                    <a16:creationId xmlns:a16="http://schemas.microsoft.com/office/drawing/2014/main" id="{4C9E393A-79A3-C185-FD53-E87A04A45401}"/>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08" name="Straight Connector 307">
                <a:extLst>
                  <a:ext uri="{FF2B5EF4-FFF2-40B4-BE49-F238E27FC236}">
                    <a16:creationId xmlns:a16="http://schemas.microsoft.com/office/drawing/2014/main" id="{F1BDFCB7-D55D-C3A2-395F-C6011E102DB5}"/>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09" name="Straight Connector 308">
                <a:extLst>
                  <a:ext uri="{FF2B5EF4-FFF2-40B4-BE49-F238E27FC236}">
                    <a16:creationId xmlns:a16="http://schemas.microsoft.com/office/drawing/2014/main" id="{97E003CC-DB6A-274C-8B47-1E2B626E0BBE}"/>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10" name="Straight Connector 309">
                <a:extLst>
                  <a:ext uri="{FF2B5EF4-FFF2-40B4-BE49-F238E27FC236}">
                    <a16:creationId xmlns:a16="http://schemas.microsoft.com/office/drawing/2014/main" id="{EB9D6C10-7F1C-7629-3CAA-CA6229EDAF2D}"/>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311" name="Round Single Corner Rectangle 310">
                <a:extLst>
                  <a:ext uri="{FF2B5EF4-FFF2-40B4-BE49-F238E27FC236}">
                    <a16:creationId xmlns:a16="http://schemas.microsoft.com/office/drawing/2014/main" id="{2409DA46-D355-19BC-AE55-E62753160C00}"/>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2" name="Straight Connector 311">
                <a:extLst>
                  <a:ext uri="{FF2B5EF4-FFF2-40B4-BE49-F238E27FC236}">
                    <a16:creationId xmlns:a16="http://schemas.microsoft.com/office/drawing/2014/main" id="{D92CD580-A308-12D5-8E3B-7CDD6B740634}"/>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13" name="Straight Connector 312">
                <a:extLst>
                  <a:ext uri="{FF2B5EF4-FFF2-40B4-BE49-F238E27FC236}">
                    <a16:creationId xmlns:a16="http://schemas.microsoft.com/office/drawing/2014/main" id="{1798F74F-CAAC-7207-82CE-3B0728E4A0CA}"/>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14" name="Straight Connector 313">
                <a:extLst>
                  <a:ext uri="{FF2B5EF4-FFF2-40B4-BE49-F238E27FC236}">
                    <a16:creationId xmlns:a16="http://schemas.microsoft.com/office/drawing/2014/main" id="{30568B46-DD81-7C8B-346C-22C7B31FB2E5}"/>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15" name="Straight Connector 314">
                <a:extLst>
                  <a:ext uri="{FF2B5EF4-FFF2-40B4-BE49-F238E27FC236}">
                    <a16:creationId xmlns:a16="http://schemas.microsoft.com/office/drawing/2014/main" id="{DE0D66D8-D359-4DC8-DDBD-9DACA0158D20}"/>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16" name="Straight Connector 315">
                <a:extLst>
                  <a:ext uri="{FF2B5EF4-FFF2-40B4-BE49-F238E27FC236}">
                    <a16:creationId xmlns:a16="http://schemas.microsoft.com/office/drawing/2014/main" id="{E7FBCC55-D187-456A-F24B-E7AA5C07E087}"/>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17" name="Straight Connector 316">
                <a:extLst>
                  <a:ext uri="{FF2B5EF4-FFF2-40B4-BE49-F238E27FC236}">
                    <a16:creationId xmlns:a16="http://schemas.microsoft.com/office/drawing/2014/main" id="{87EC9DDB-C991-D274-2C4D-7ED05B385F01}"/>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18" name="Straight Connector 317">
                <a:extLst>
                  <a:ext uri="{FF2B5EF4-FFF2-40B4-BE49-F238E27FC236}">
                    <a16:creationId xmlns:a16="http://schemas.microsoft.com/office/drawing/2014/main" id="{A0B2B9F5-3C83-9066-0F88-139C0D592AF9}"/>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19" name="Straight Connector 318">
                <a:extLst>
                  <a:ext uri="{FF2B5EF4-FFF2-40B4-BE49-F238E27FC236}">
                    <a16:creationId xmlns:a16="http://schemas.microsoft.com/office/drawing/2014/main" id="{50A37FF9-DB5B-D344-3E4D-C16FED6BF91C}"/>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20" name="Straight Connector 319">
                <a:extLst>
                  <a:ext uri="{FF2B5EF4-FFF2-40B4-BE49-F238E27FC236}">
                    <a16:creationId xmlns:a16="http://schemas.microsoft.com/office/drawing/2014/main" id="{B2AE65C3-1404-CD22-6BB9-837C4D451BCE}"/>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21" name="Straight Connector 320">
                <a:extLst>
                  <a:ext uri="{FF2B5EF4-FFF2-40B4-BE49-F238E27FC236}">
                    <a16:creationId xmlns:a16="http://schemas.microsoft.com/office/drawing/2014/main" id="{E067A358-05E4-7F06-6A92-6D7C68380792}"/>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22" name="Straight Connector 321">
                <a:extLst>
                  <a:ext uri="{FF2B5EF4-FFF2-40B4-BE49-F238E27FC236}">
                    <a16:creationId xmlns:a16="http://schemas.microsoft.com/office/drawing/2014/main" id="{256B4631-19BF-6748-CB04-E7349D2E6C67}"/>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23" name="Straight Connector 322">
                <a:extLst>
                  <a:ext uri="{FF2B5EF4-FFF2-40B4-BE49-F238E27FC236}">
                    <a16:creationId xmlns:a16="http://schemas.microsoft.com/office/drawing/2014/main" id="{529B9BAF-F656-564C-AF02-FD5E8506C9F4}"/>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24" name="Straight Connector 323">
                <a:extLst>
                  <a:ext uri="{FF2B5EF4-FFF2-40B4-BE49-F238E27FC236}">
                    <a16:creationId xmlns:a16="http://schemas.microsoft.com/office/drawing/2014/main" id="{E606F544-99A8-6908-B8D1-5F120EF95F47}"/>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325" name="Group 324">
              <a:extLst>
                <a:ext uri="{FF2B5EF4-FFF2-40B4-BE49-F238E27FC236}">
                  <a16:creationId xmlns:a16="http://schemas.microsoft.com/office/drawing/2014/main" id="{61F2F66F-839E-4087-5D73-BFFD3B00520B}"/>
                </a:ext>
              </a:extLst>
            </p:cNvPr>
            <p:cNvGrpSpPr/>
            <p:nvPr/>
          </p:nvGrpSpPr>
          <p:grpSpPr>
            <a:xfrm>
              <a:off x="5515201" y="2772242"/>
              <a:ext cx="320016" cy="432853"/>
              <a:chOff x="3270230" y="1249906"/>
              <a:chExt cx="1968500" cy="2662586"/>
            </a:xfrm>
          </p:grpSpPr>
          <p:sp>
            <p:nvSpPr>
              <p:cNvPr id="326" name="Folded Corner 325">
                <a:extLst>
                  <a:ext uri="{FF2B5EF4-FFF2-40B4-BE49-F238E27FC236}">
                    <a16:creationId xmlns:a16="http://schemas.microsoft.com/office/drawing/2014/main" id="{322B0F44-F451-7EF9-1B48-C0AFAAF0380B}"/>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327" name="Straight Connector 326">
                <a:extLst>
                  <a:ext uri="{FF2B5EF4-FFF2-40B4-BE49-F238E27FC236}">
                    <a16:creationId xmlns:a16="http://schemas.microsoft.com/office/drawing/2014/main" id="{20381393-B619-5299-F488-44A9F9E125C3}"/>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28" name="Straight Connector 327">
                <a:extLst>
                  <a:ext uri="{FF2B5EF4-FFF2-40B4-BE49-F238E27FC236}">
                    <a16:creationId xmlns:a16="http://schemas.microsoft.com/office/drawing/2014/main" id="{2B46FDC7-3F6C-BF10-ED2A-8E43ED6BC717}"/>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29" name="Straight Connector 328">
                <a:extLst>
                  <a:ext uri="{FF2B5EF4-FFF2-40B4-BE49-F238E27FC236}">
                    <a16:creationId xmlns:a16="http://schemas.microsoft.com/office/drawing/2014/main" id="{5C8C3110-AC4B-7002-C47E-7BC8997F2C8C}"/>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30" name="Straight Connector 329">
                <a:extLst>
                  <a:ext uri="{FF2B5EF4-FFF2-40B4-BE49-F238E27FC236}">
                    <a16:creationId xmlns:a16="http://schemas.microsoft.com/office/drawing/2014/main" id="{12DB51CD-BA0B-AF14-8ACE-1BBC68B2A5CA}"/>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331" name="Round Single Corner Rectangle 330">
                <a:extLst>
                  <a:ext uri="{FF2B5EF4-FFF2-40B4-BE49-F238E27FC236}">
                    <a16:creationId xmlns:a16="http://schemas.microsoft.com/office/drawing/2014/main" id="{56ABF7E2-D9A8-026B-15EE-AA3EEBF85021}"/>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2" name="Straight Connector 331">
                <a:extLst>
                  <a:ext uri="{FF2B5EF4-FFF2-40B4-BE49-F238E27FC236}">
                    <a16:creationId xmlns:a16="http://schemas.microsoft.com/office/drawing/2014/main" id="{13FF84FA-7D67-37B4-0DD2-871A8BAE972B}"/>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33" name="Straight Connector 332">
                <a:extLst>
                  <a:ext uri="{FF2B5EF4-FFF2-40B4-BE49-F238E27FC236}">
                    <a16:creationId xmlns:a16="http://schemas.microsoft.com/office/drawing/2014/main" id="{5516D7B8-461F-632C-26B5-2606245BB287}"/>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34" name="Straight Connector 333">
                <a:extLst>
                  <a:ext uri="{FF2B5EF4-FFF2-40B4-BE49-F238E27FC236}">
                    <a16:creationId xmlns:a16="http://schemas.microsoft.com/office/drawing/2014/main" id="{796B46C7-6B69-2897-242F-9165125E46B9}"/>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35" name="Straight Connector 334">
                <a:extLst>
                  <a:ext uri="{FF2B5EF4-FFF2-40B4-BE49-F238E27FC236}">
                    <a16:creationId xmlns:a16="http://schemas.microsoft.com/office/drawing/2014/main" id="{4CF39FB6-CFB8-26B5-3AB9-DDDABDDCD6AC}"/>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36" name="Straight Connector 335">
                <a:extLst>
                  <a:ext uri="{FF2B5EF4-FFF2-40B4-BE49-F238E27FC236}">
                    <a16:creationId xmlns:a16="http://schemas.microsoft.com/office/drawing/2014/main" id="{8235AD56-6C47-5D5E-F510-850ADBB063B4}"/>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37" name="Straight Connector 336">
                <a:extLst>
                  <a:ext uri="{FF2B5EF4-FFF2-40B4-BE49-F238E27FC236}">
                    <a16:creationId xmlns:a16="http://schemas.microsoft.com/office/drawing/2014/main" id="{9A15FEC2-3028-CED8-23D6-D365CDCB265A}"/>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38" name="Straight Connector 337">
                <a:extLst>
                  <a:ext uri="{FF2B5EF4-FFF2-40B4-BE49-F238E27FC236}">
                    <a16:creationId xmlns:a16="http://schemas.microsoft.com/office/drawing/2014/main" id="{AD2221B2-3300-DDC1-1CD6-BEB924230142}"/>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39" name="Straight Connector 338">
                <a:extLst>
                  <a:ext uri="{FF2B5EF4-FFF2-40B4-BE49-F238E27FC236}">
                    <a16:creationId xmlns:a16="http://schemas.microsoft.com/office/drawing/2014/main" id="{A684E467-8D4E-00FF-4E9F-57D9DED68710}"/>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40" name="Straight Connector 339">
                <a:extLst>
                  <a:ext uri="{FF2B5EF4-FFF2-40B4-BE49-F238E27FC236}">
                    <a16:creationId xmlns:a16="http://schemas.microsoft.com/office/drawing/2014/main" id="{EFEACFD9-426A-6F45-8C01-A43C98B4957B}"/>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41" name="Straight Connector 340">
                <a:extLst>
                  <a:ext uri="{FF2B5EF4-FFF2-40B4-BE49-F238E27FC236}">
                    <a16:creationId xmlns:a16="http://schemas.microsoft.com/office/drawing/2014/main" id="{F4F112A3-76A4-5A4B-925F-15313ACC9B80}"/>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42" name="Straight Connector 341">
                <a:extLst>
                  <a:ext uri="{FF2B5EF4-FFF2-40B4-BE49-F238E27FC236}">
                    <a16:creationId xmlns:a16="http://schemas.microsoft.com/office/drawing/2014/main" id="{D97AEDEB-08E7-3A82-15A9-321239090336}"/>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43" name="Straight Connector 342">
                <a:extLst>
                  <a:ext uri="{FF2B5EF4-FFF2-40B4-BE49-F238E27FC236}">
                    <a16:creationId xmlns:a16="http://schemas.microsoft.com/office/drawing/2014/main" id="{411D38C6-7477-5147-4B60-7C577B268C5E}"/>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44" name="Straight Connector 343">
                <a:extLst>
                  <a:ext uri="{FF2B5EF4-FFF2-40B4-BE49-F238E27FC236}">
                    <a16:creationId xmlns:a16="http://schemas.microsoft.com/office/drawing/2014/main" id="{02553848-9581-2085-F831-FC70B840B02F}"/>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nvGrpSpPr>
            <p:cNvPr id="345" name="Group 344">
              <a:extLst>
                <a:ext uri="{FF2B5EF4-FFF2-40B4-BE49-F238E27FC236}">
                  <a16:creationId xmlns:a16="http://schemas.microsoft.com/office/drawing/2014/main" id="{30F06495-D5D6-D52F-5503-13F06324C146}"/>
                </a:ext>
              </a:extLst>
            </p:cNvPr>
            <p:cNvGrpSpPr/>
            <p:nvPr/>
          </p:nvGrpSpPr>
          <p:grpSpPr>
            <a:xfrm>
              <a:off x="5846276" y="2167898"/>
              <a:ext cx="320016" cy="432853"/>
              <a:chOff x="3270230" y="1249906"/>
              <a:chExt cx="1968500" cy="2662586"/>
            </a:xfrm>
          </p:grpSpPr>
          <p:sp>
            <p:nvSpPr>
              <p:cNvPr id="346" name="Folded Corner 345">
                <a:extLst>
                  <a:ext uri="{FF2B5EF4-FFF2-40B4-BE49-F238E27FC236}">
                    <a16:creationId xmlns:a16="http://schemas.microsoft.com/office/drawing/2014/main" id="{A5290FBB-698B-1DA9-E7EC-F000B85259E7}"/>
                  </a:ext>
                </a:extLst>
              </p:cNvPr>
              <p:cNvSpPr/>
              <p:nvPr/>
            </p:nvSpPr>
            <p:spPr>
              <a:xfrm>
                <a:off x="3270230" y="1249906"/>
                <a:ext cx="1968500" cy="2662586"/>
              </a:xfrm>
              <a:prstGeom prst="foldedCorner">
                <a:avLst/>
              </a:prstGeom>
              <a:solidFill>
                <a:schemeClr val="bg1"/>
              </a:solidFill>
              <a:ln w="3175" cmpd="sng">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chemeClr val="tx1"/>
                  </a:solidFill>
                  <a:latin typeface="+mj-lt"/>
                </a:endParaRPr>
              </a:p>
            </p:txBody>
          </p:sp>
          <p:cxnSp>
            <p:nvCxnSpPr>
              <p:cNvPr id="347" name="Straight Connector 346">
                <a:extLst>
                  <a:ext uri="{FF2B5EF4-FFF2-40B4-BE49-F238E27FC236}">
                    <a16:creationId xmlns:a16="http://schemas.microsoft.com/office/drawing/2014/main" id="{6F521E78-E8CE-BA1A-08E0-B860765D4FC3}"/>
                  </a:ext>
                </a:extLst>
              </p:cNvPr>
              <p:cNvCxnSpPr>
                <a:cxnSpLocks/>
              </p:cNvCxnSpPr>
              <p:nvPr/>
            </p:nvCxnSpPr>
            <p:spPr>
              <a:xfrm>
                <a:off x="3584028" y="1450367"/>
                <a:ext cx="1481958"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48" name="Straight Connector 347">
                <a:extLst>
                  <a:ext uri="{FF2B5EF4-FFF2-40B4-BE49-F238E27FC236}">
                    <a16:creationId xmlns:a16="http://schemas.microsoft.com/office/drawing/2014/main" id="{3E84FA89-1422-7E6D-A451-9B774F167188}"/>
                  </a:ext>
                </a:extLst>
              </p:cNvPr>
              <p:cNvCxnSpPr>
                <a:cxnSpLocks/>
              </p:cNvCxnSpPr>
              <p:nvPr/>
            </p:nvCxnSpPr>
            <p:spPr>
              <a:xfrm>
                <a:off x="3455442" y="1584520"/>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49" name="Straight Connector 348">
                <a:extLst>
                  <a:ext uri="{FF2B5EF4-FFF2-40B4-BE49-F238E27FC236}">
                    <a16:creationId xmlns:a16="http://schemas.microsoft.com/office/drawing/2014/main" id="{31DB6217-3264-A93E-1B7C-87F717AB9C13}"/>
                  </a:ext>
                </a:extLst>
              </p:cNvPr>
              <p:cNvCxnSpPr>
                <a:cxnSpLocks/>
              </p:cNvCxnSpPr>
              <p:nvPr/>
            </p:nvCxnSpPr>
            <p:spPr>
              <a:xfrm>
                <a:off x="3455442" y="1718673"/>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50" name="Straight Connector 349">
                <a:extLst>
                  <a:ext uri="{FF2B5EF4-FFF2-40B4-BE49-F238E27FC236}">
                    <a16:creationId xmlns:a16="http://schemas.microsoft.com/office/drawing/2014/main" id="{C9BDB9FB-40C6-2BC6-7CA8-01201518738D}"/>
                  </a:ext>
                </a:extLst>
              </p:cNvPr>
              <p:cNvCxnSpPr>
                <a:cxnSpLocks/>
              </p:cNvCxnSpPr>
              <p:nvPr/>
            </p:nvCxnSpPr>
            <p:spPr>
              <a:xfrm>
                <a:off x="3455442" y="1852827"/>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sp>
            <p:nvSpPr>
              <p:cNvPr id="351" name="Round Single Corner Rectangle 350">
                <a:extLst>
                  <a:ext uri="{FF2B5EF4-FFF2-40B4-BE49-F238E27FC236}">
                    <a16:creationId xmlns:a16="http://schemas.microsoft.com/office/drawing/2014/main" id="{F481ACDE-011C-83B7-703E-BD008CCF67C4}"/>
                  </a:ext>
                </a:extLst>
              </p:cNvPr>
              <p:cNvSpPr/>
              <p:nvPr/>
            </p:nvSpPr>
            <p:spPr>
              <a:xfrm>
                <a:off x="5078329" y="3334076"/>
                <a:ext cx="157130" cy="199844"/>
              </a:xfrm>
              <a:prstGeom prst="round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2" name="Straight Connector 351">
                <a:extLst>
                  <a:ext uri="{FF2B5EF4-FFF2-40B4-BE49-F238E27FC236}">
                    <a16:creationId xmlns:a16="http://schemas.microsoft.com/office/drawing/2014/main" id="{E5242DFC-B676-6FBA-0B65-A28910F5DCEB}"/>
                  </a:ext>
                </a:extLst>
              </p:cNvPr>
              <p:cNvCxnSpPr>
                <a:cxnSpLocks/>
              </p:cNvCxnSpPr>
              <p:nvPr/>
            </p:nvCxnSpPr>
            <p:spPr>
              <a:xfrm>
                <a:off x="3584028" y="2002160"/>
                <a:ext cx="149772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53" name="Straight Connector 352">
                <a:extLst>
                  <a:ext uri="{FF2B5EF4-FFF2-40B4-BE49-F238E27FC236}">
                    <a16:creationId xmlns:a16="http://schemas.microsoft.com/office/drawing/2014/main" id="{080A5393-55D2-516E-7388-6C3221FE869C}"/>
                  </a:ext>
                </a:extLst>
              </p:cNvPr>
              <p:cNvCxnSpPr>
                <a:cxnSpLocks/>
              </p:cNvCxnSpPr>
              <p:nvPr/>
            </p:nvCxnSpPr>
            <p:spPr>
              <a:xfrm>
                <a:off x="3471208" y="21363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54" name="Straight Connector 353">
                <a:extLst>
                  <a:ext uri="{FF2B5EF4-FFF2-40B4-BE49-F238E27FC236}">
                    <a16:creationId xmlns:a16="http://schemas.microsoft.com/office/drawing/2014/main" id="{4FC9672B-947C-D249-B848-0F69D06D1E16}"/>
                  </a:ext>
                </a:extLst>
              </p:cNvPr>
              <p:cNvCxnSpPr>
                <a:cxnSpLocks/>
              </p:cNvCxnSpPr>
              <p:nvPr/>
            </p:nvCxnSpPr>
            <p:spPr>
              <a:xfrm>
                <a:off x="3471208" y="22704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55" name="Straight Connector 354">
                <a:extLst>
                  <a:ext uri="{FF2B5EF4-FFF2-40B4-BE49-F238E27FC236}">
                    <a16:creationId xmlns:a16="http://schemas.microsoft.com/office/drawing/2014/main" id="{58488237-89DA-D5B8-AEE5-247C7FC1339B}"/>
                  </a:ext>
                </a:extLst>
              </p:cNvPr>
              <p:cNvCxnSpPr>
                <a:cxnSpLocks/>
              </p:cNvCxnSpPr>
              <p:nvPr/>
            </p:nvCxnSpPr>
            <p:spPr>
              <a:xfrm>
                <a:off x="3471208" y="24046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56" name="Straight Connector 355">
                <a:extLst>
                  <a:ext uri="{FF2B5EF4-FFF2-40B4-BE49-F238E27FC236}">
                    <a16:creationId xmlns:a16="http://schemas.microsoft.com/office/drawing/2014/main" id="{CB2A74ED-50D9-1DAA-EB7B-956DAE99D218}"/>
                  </a:ext>
                </a:extLst>
              </p:cNvPr>
              <p:cNvCxnSpPr>
                <a:cxnSpLocks/>
              </p:cNvCxnSpPr>
              <p:nvPr/>
            </p:nvCxnSpPr>
            <p:spPr>
              <a:xfrm>
                <a:off x="3455445" y="2532931"/>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57" name="Straight Connector 356">
                <a:extLst>
                  <a:ext uri="{FF2B5EF4-FFF2-40B4-BE49-F238E27FC236}">
                    <a16:creationId xmlns:a16="http://schemas.microsoft.com/office/drawing/2014/main" id="{1C7BAB01-F4B3-7DA5-B653-8AF6FEDBE32E}"/>
                  </a:ext>
                </a:extLst>
              </p:cNvPr>
              <p:cNvCxnSpPr>
                <a:cxnSpLocks/>
              </p:cNvCxnSpPr>
              <p:nvPr/>
            </p:nvCxnSpPr>
            <p:spPr>
              <a:xfrm>
                <a:off x="3455445" y="2667084"/>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58" name="Straight Connector 357">
                <a:extLst>
                  <a:ext uri="{FF2B5EF4-FFF2-40B4-BE49-F238E27FC236}">
                    <a16:creationId xmlns:a16="http://schemas.microsoft.com/office/drawing/2014/main" id="{8C254C17-CC91-2CBB-FDE5-371D55C1C70A}"/>
                  </a:ext>
                </a:extLst>
              </p:cNvPr>
              <p:cNvCxnSpPr>
                <a:cxnSpLocks/>
              </p:cNvCxnSpPr>
              <p:nvPr/>
            </p:nvCxnSpPr>
            <p:spPr>
              <a:xfrm>
                <a:off x="3455445" y="2801237"/>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59" name="Straight Connector 358">
                <a:extLst>
                  <a:ext uri="{FF2B5EF4-FFF2-40B4-BE49-F238E27FC236}">
                    <a16:creationId xmlns:a16="http://schemas.microsoft.com/office/drawing/2014/main" id="{C74A2F3A-EDC8-64B6-821E-DB0A3FFFE4AD}"/>
                  </a:ext>
                </a:extLst>
              </p:cNvPr>
              <p:cNvCxnSpPr>
                <a:cxnSpLocks/>
              </p:cNvCxnSpPr>
              <p:nvPr/>
            </p:nvCxnSpPr>
            <p:spPr>
              <a:xfrm>
                <a:off x="3605048" y="2935391"/>
                <a:ext cx="1481962"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60" name="Straight Connector 359">
                <a:extLst>
                  <a:ext uri="{FF2B5EF4-FFF2-40B4-BE49-F238E27FC236}">
                    <a16:creationId xmlns:a16="http://schemas.microsoft.com/office/drawing/2014/main" id="{388BBD01-05BF-0569-6A1F-5A8832CB85B8}"/>
                  </a:ext>
                </a:extLst>
              </p:cNvPr>
              <p:cNvCxnSpPr>
                <a:cxnSpLocks/>
              </p:cNvCxnSpPr>
              <p:nvPr/>
            </p:nvCxnSpPr>
            <p:spPr>
              <a:xfrm>
                <a:off x="3455444" y="3068960"/>
                <a:ext cx="161054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61" name="Straight Connector 360">
                <a:extLst>
                  <a:ext uri="{FF2B5EF4-FFF2-40B4-BE49-F238E27FC236}">
                    <a16:creationId xmlns:a16="http://schemas.microsoft.com/office/drawing/2014/main" id="{16356525-EBF2-2831-E030-D8751E53BE58}"/>
                  </a:ext>
                </a:extLst>
              </p:cNvPr>
              <p:cNvCxnSpPr>
                <a:cxnSpLocks/>
              </p:cNvCxnSpPr>
              <p:nvPr/>
            </p:nvCxnSpPr>
            <p:spPr>
              <a:xfrm>
                <a:off x="3455444" y="3203113"/>
                <a:ext cx="164207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62" name="Straight Connector 361">
                <a:extLst>
                  <a:ext uri="{FF2B5EF4-FFF2-40B4-BE49-F238E27FC236}">
                    <a16:creationId xmlns:a16="http://schemas.microsoft.com/office/drawing/2014/main" id="{91D32722-F351-6C30-12DE-6EFB22C61E69}"/>
                  </a:ext>
                </a:extLst>
              </p:cNvPr>
              <p:cNvCxnSpPr>
                <a:cxnSpLocks/>
              </p:cNvCxnSpPr>
              <p:nvPr/>
            </p:nvCxnSpPr>
            <p:spPr>
              <a:xfrm>
                <a:off x="3455444" y="3337266"/>
                <a:ext cx="1600034"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63" name="Straight Connector 362">
                <a:extLst>
                  <a:ext uri="{FF2B5EF4-FFF2-40B4-BE49-F238E27FC236}">
                    <a16:creationId xmlns:a16="http://schemas.microsoft.com/office/drawing/2014/main" id="{5B2B4DDA-678A-3485-1F02-9B32AB3E4E6B}"/>
                  </a:ext>
                </a:extLst>
              </p:cNvPr>
              <p:cNvCxnSpPr>
                <a:cxnSpLocks/>
              </p:cNvCxnSpPr>
              <p:nvPr/>
            </p:nvCxnSpPr>
            <p:spPr>
              <a:xfrm>
                <a:off x="3455444" y="3471420"/>
                <a:ext cx="1631565"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364" name="Straight Connector 363">
                <a:extLst>
                  <a:ext uri="{FF2B5EF4-FFF2-40B4-BE49-F238E27FC236}">
                    <a16:creationId xmlns:a16="http://schemas.microsoft.com/office/drawing/2014/main" id="{C7566558-20F6-0ED4-7634-59FB01DC7DEC}"/>
                  </a:ext>
                </a:extLst>
              </p:cNvPr>
              <p:cNvCxnSpPr>
                <a:cxnSpLocks/>
              </p:cNvCxnSpPr>
              <p:nvPr/>
            </p:nvCxnSpPr>
            <p:spPr>
              <a:xfrm>
                <a:off x="3657600" y="3578709"/>
                <a:ext cx="1424156" cy="0"/>
              </a:xfrm>
              <a:prstGeom prst="line">
                <a:avLst/>
              </a:prstGeom>
              <a:ln w="3175" cmpd="sng">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grpSp>
      <p:sp>
        <p:nvSpPr>
          <p:cNvPr id="369" name="TextBox 368">
            <a:extLst>
              <a:ext uri="{FF2B5EF4-FFF2-40B4-BE49-F238E27FC236}">
                <a16:creationId xmlns:a16="http://schemas.microsoft.com/office/drawing/2014/main" id="{6EB14BE1-7C55-D31D-9694-4BC152F6FDCB}"/>
              </a:ext>
            </a:extLst>
          </p:cNvPr>
          <p:cNvSpPr txBox="1"/>
          <p:nvPr/>
        </p:nvSpPr>
        <p:spPr>
          <a:xfrm>
            <a:off x="2907958" y="2093763"/>
            <a:ext cx="1301578" cy="584775"/>
          </a:xfrm>
          <a:prstGeom prst="rect">
            <a:avLst/>
          </a:prstGeom>
          <a:solidFill>
            <a:schemeClr val="bg1">
              <a:alpha val="75000"/>
            </a:schemeClr>
          </a:solidFill>
        </p:spPr>
        <p:txBody>
          <a:bodyPr wrap="square" lIns="0" rIns="0" rtlCol="0">
            <a:spAutoFit/>
          </a:bodyPr>
          <a:lstStyle/>
          <a:p>
            <a:r>
              <a:rPr lang="en-US" sz="3200"/>
              <a:t>26 DOIs</a:t>
            </a:r>
          </a:p>
        </p:txBody>
      </p:sp>
      <p:sp>
        <p:nvSpPr>
          <p:cNvPr id="373" name="TextBox 372">
            <a:extLst>
              <a:ext uri="{FF2B5EF4-FFF2-40B4-BE49-F238E27FC236}">
                <a16:creationId xmlns:a16="http://schemas.microsoft.com/office/drawing/2014/main" id="{1C8CABF8-1111-9FED-E1BC-F9D81F28F6D3}"/>
              </a:ext>
            </a:extLst>
          </p:cNvPr>
          <p:cNvSpPr txBox="1"/>
          <p:nvPr/>
        </p:nvSpPr>
        <p:spPr>
          <a:xfrm>
            <a:off x="6409035" y="1787606"/>
            <a:ext cx="5072222" cy="461665"/>
          </a:xfrm>
          <a:prstGeom prst="rect">
            <a:avLst/>
          </a:prstGeom>
          <a:solidFill>
            <a:srgbClr val="01B24F"/>
          </a:solidFill>
        </p:spPr>
        <p:txBody>
          <a:bodyPr wrap="none" rtlCol="0">
            <a:spAutoFit/>
          </a:bodyPr>
          <a:lstStyle/>
          <a:p>
            <a:r>
              <a:rPr lang="en-US" sz="2400">
                <a:latin typeface="Century Gothic" panose="020B0502020202020204" pitchFamily="34" charset="0"/>
              </a:rPr>
              <a:t>&gt; 226,000 bytes = CHORUS &amp; PAR</a:t>
            </a:r>
          </a:p>
        </p:txBody>
      </p:sp>
      <p:sp>
        <p:nvSpPr>
          <p:cNvPr id="374" name="TextBox 373">
            <a:extLst>
              <a:ext uri="{FF2B5EF4-FFF2-40B4-BE49-F238E27FC236}">
                <a16:creationId xmlns:a16="http://schemas.microsoft.com/office/drawing/2014/main" id="{2B46BB78-07D3-71ED-BD5C-D86EA4093E3B}"/>
              </a:ext>
            </a:extLst>
          </p:cNvPr>
          <p:cNvSpPr txBox="1"/>
          <p:nvPr/>
        </p:nvSpPr>
        <p:spPr>
          <a:xfrm>
            <a:off x="6437867" y="2360136"/>
            <a:ext cx="4838184" cy="461665"/>
          </a:xfrm>
          <a:prstGeom prst="rect">
            <a:avLst/>
          </a:prstGeom>
          <a:solidFill>
            <a:srgbClr val="4271C2"/>
          </a:solidFill>
        </p:spPr>
        <p:txBody>
          <a:bodyPr wrap="none" rtlCol="0">
            <a:spAutoFit/>
          </a:bodyPr>
          <a:lstStyle/>
          <a:p>
            <a:r>
              <a:rPr lang="en-US" sz="2400">
                <a:latin typeface="Century Gothic" panose="020B0502020202020204" pitchFamily="34" charset="0"/>
              </a:rPr>
              <a:t>&lt; 226,000 bytes = CHORUS Only</a:t>
            </a:r>
          </a:p>
        </p:txBody>
      </p:sp>
      <p:sp>
        <p:nvSpPr>
          <p:cNvPr id="377" name="Right Arrow 376">
            <a:extLst>
              <a:ext uri="{FF2B5EF4-FFF2-40B4-BE49-F238E27FC236}">
                <a16:creationId xmlns:a16="http://schemas.microsoft.com/office/drawing/2014/main" id="{C4ABDBE2-DE9B-67A6-C2B0-A9116556D9F1}"/>
              </a:ext>
            </a:extLst>
          </p:cNvPr>
          <p:cNvSpPr/>
          <p:nvPr/>
        </p:nvSpPr>
        <p:spPr>
          <a:xfrm>
            <a:off x="1655806" y="1681816"/>
            <a:ext cx="1136822" cy="1359243"/>
          </a:xfrm>
          <a:prstGeom prst="rightArrow">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0" rtlCol="0" anchor="ctr"/>
          <a:lstStyle/>
          <a:p>
            <a:pPr algn="ctr"/>
            <a:r>
              <a:rPr lang="en-US" sz="1600">
                <a:solidFill>
                  <a:schemeClr val="bg1">
                    <a:lumMod val="50000"/>
                  </a:schemeClr>
                </a:solidFill>
              </a:rPr>
              <a:t>1314642</a:t>
            </a:r>
          </a:p>
        </p:txBody>
      </p:sp>
      <p:sp>
        <p:nvSpPr>
          <p:cNvPr id="382" name="Right Arrow 381">
            <a:extLst>
              <a:ext uri="{FF2B5EF4-FFF2-40B4-BE49-F238E27FC236}">
                <a16:creationId xmlns:a16="http://schemas.microsoft.com/office/drawing/2014/main" id="{E82C7B80-EE63-F837-08F0-98F5630FB793}"/>
              </a:ext>
            </a:extLst>
          </p:cNvPr>
          <p:cNvSpPr/>
          <p:nvPr/>
        </p:nvSpPr>
        <p:spPr>
          <a:xfrm>
            <a:off x="4250722" y="1276860"/>
            <a:ext cx="1818498" cy="705632"/>
          </a:xfrm>
          <a:prstGeom prst="rightArrow">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a:solidFill>
                  <a:schemeClr val="bg1">
                    <a:lumMod val="50000"/>
                  </a:schemeClr>
                </a:solidFill>
              </a:rPr>
              <a:t>1314642 + DOI?</a:t>
            </a:r>
          </a:p>
        </p:txBody>
      </p:sp>
      <p:sp>
        <p:nvSpPr>
          <p:cNvPr id="383" name="Right Arrow 382">
            <a:extLst>
              <a:ext uri="{FF2B5EF4-FFF2-40B4-BE49-F238E27FC236}">
                <a16:creationId xmlns:a16="http://schemas.microsoft.com/office/drawing/2014/main" id="{9A3F31BE-6153-E0B4-E236-6B3DDFFACDCC}"/>
              </a:ext>
            </a:extLst>
          </p:cNvPr>
          <p:cNvSpPr/>
          <p:nvPr/>
        </p:nvSpPr>
        <p:spPr>
          <a:xfrm>
            <a:off x="4250722" y="1670905"/>
            <a:ext cx="1818498" cy="705632"/>
          </a:xfrm>
          <a:prstGeom prst="rightArrow">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a:solidFill>
                  <a:schemeClr val="bg1">
                    <a:lumMod val="50000"/>
                  </a:schemeClr>
                </a:solidFill>
              </a:rPr>
              <a:t>1314642 + DOI?</a:t>
            </a:r>
          </a:p>
        </p:txBody>
      </p:sp>
      <p:sp>
        <p:nvSpPr>
          <p:cNvPr id="384" name="Right Arrow 383">
            <a:extLst>
              <a:ext uri="{FF2B5EF4-FFF2-40B4-BE49-F238E27FC236}">
                <a16:creationId xmlns:a16="http://schemas.microsoft.com/office/drawing/2014/main" id="{CA0AE3B8-C199-41EE-C3C7-6C77F38F691C}"/>
              </a:ext>
            </a:extLst>
          </p:cNvPr>
          <p:cNvSpPr/>
          <p:nvPr/>
        </p:nvSpPr>
        <p:spPr>
          <a:xfrm>
            <a:off x="4250722" y="2559230"/>
            <a:ext cx="1818498" cy="705632"/>
          </a:xfrm>
          <a:prstGeom prst="rightArrow">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a:solidFill>
                  <a:schemeClr val="bg1">
                    <a:lumMod val="50000"/>
                  </a:schemeClr>
                </a:solidFill>
              </a:rPr>
              <a:t>1314642 + DOI?</a:t>
            </a:r>
          </a:p>
        </p:txBody>
      </p:sp>
      <p:sp>
        <p:nvSpPr>
          <p:cNvPr id="385" name="Right Arrow 384">
            <a:extLst>
              <a:ext uri="{FF2B5EF4-FFF2-40B4-BE49-F238E27FC236}">
                <a16:creationId xmlns:a16="http://schemas.microsoft.com/office/drawing/2014/main" id="{DD05A876-E226-ADA4-1E68-E00BF4A3BC74}"/>
              </a:ext>
            </a:extLst>
          </p:cNvPr>
          <p:cNvSpPr/>
          <p:nvPr/>
        </p:nvSpPr>
        <p:spPr>
          <a:xfrm>
            <a:off x="4250722" y="2953276"/>
            <a:ext cx="1818498" cy="705632"/>
          </a:xfrm>
          <a:prstGeom prst="rightArrow">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a:solidFill>
                  <a:schemeClr val="bg1">
                    <a:lumMod val="50000"/>
                  </a:schemeClr>
                </a:solidFill>
              </a:rPr>
              <a:t>1314642 + DOI?</a:t>
            </a:r>
          </a:p>
        </p:txBody>
      </p:sp>
      <p:sp>
        <p:nvSpPr>
          <p:cNvPr id="386" name="TextBox 385">
            <a:extLst>
              <a:ext uri="{FF2B5EF4-FFF2-40B4-BE49-F238E27FC236}">
                <a16:creationId xmlns:a16="http://schemas.microsoft.com/office/drawing/2014/main" id="{1D3A24BD-F0E9-B226-2B64-9449D65504F3}"/>
              </a:ext>
            </a:extLst>
          </p:cNvPr>
          <p:cNvSpPr txBox="1"/>
          <p:nvPr/>
        </p:nvSpPr>
        <p:spPr>
          <a:xfrm>
            <a:off x="914398" y="4759411"/>
            <a:ext cx="2034746" cy="92333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bg1">
                    <a:lumMod val="5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t>Query CHORUS for DOIs associated with award</a:t>
            </a:r>
          </a:p>
        </p:txBody>
      </p:sp>
      <p:cxnSp>
        <p:nvCxnSpPr>
          <p:cNvPr id="388" name="Elbow Connector 387">
            <a:extLst>
              <a:ext uri="{FF2B5EF4-FFF2-40B4-BE49-F238E27FC236}">
                <a16:creationId xmlns:a16="http://schemas.microsoft.com/office/drawing/2014/main" id="{94BA1663-4923-9853-F659-10D1841850AE}"/>
              </a:ext>
            </a:extLst>
          </p:cNvPr>
          <p:cNvCxnSpPr>
            <a:cxnSpLocks/>
            <a:stCxn id="386" idx="0"/>
          </p:cNvCxnSpPr>
          <p:nvPr/>
        </p:nvCxnSpPr>
        <p:spPr>
          <a:xfrm rot="5400000" flipH="1" flipV="1">
            <a:off x="915428" y="3743068"/>
            <a:ext cx="2032687" cy="12700"/>
          </a:xfrm>
          <a:prstGeom prst="bentConnector3">
            <a:avLst/>
          </a:prstGeom>
          <a:ln w="2540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389" name="Rectangle 388">
            <a:extLst>
              <a:ext uri="{FF2B5EF4-FFF2-40B4-BE49-F238E27FC236}">
                <a16:creationId xmlns:a16="http://schemas.microsoft.com/office/drawing/2014/main" id="{3BE6AA18-A0E4-AF99-B08B-46282C0B0899}"/>
              </a:ext>
            </a:extLst>
          </p:cNvPr>
          <p:cNvSpPr/>
          <p:nvPr/>
        </p:nvSpPr>
        <p:spPr>
          <a:xfrm>
            <a:off x="2042984" y="2561966"/>
            <a:ext cx="172994" cy="10709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1" name="TextBox 390">
            <a:extLst>
              <a:ext uri="{FF2B5EF4-FFF2-40B4-BE49-F238E27FC236}">
                <a16:creationId xmlns:a16="http://schemas.microsoft.com/office/drawing/2014/main" id="{0DAE79A5-5547-EA4B-B606-BA042AF412EB}"/>
              </a:ext>
            </a:extLst>
          </p:cNvPr>
          <p:cNvSpPr txBox="1"/>
          <p:nvPr/>
        </p:nvSpPr>
        <p:spPr>
          <a:xfrm>
            <a:off x="2605824" y="3678187"/>
            <a:ext cx="1760227" cy="92333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bg1">
                    <a:lumMod val="5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t>Retrieve 26 DOIs</a:t>
            </a:r>
          </a:p>
        </p:txBody>
      </p:sp>
      <p:cxnSp>
        <p:nvCxnSpPr>
          <p:cNvPr id="392" name="Elbow Connector 391">
            <a:extLst>
              <a:ext uri="{FF2B5EF4-FFF2-40B4-BE49-F238E27FC236}">
                <a16:creationId xmlns:a16="http://schemas.microsoft.com/office/drawing/2014/main" id="{BB560AAB-79C2-6AE5-A705-C4812289C7E5}"/>
              </a:ext>
            </a:extLst>
          </p:cNvPr>
          <p:cNvCxnSpPr>
            <a:cxnSpLocks/>
            <a:stCxn id="391" idx="0"/>
            <a:endCxn id="106" idx="2"/>
          </p:cNvCxnSpPr>
          <p:nvPr/>
        </p:nvCxnSpPr>
        <p:spPr>
          <a:xfrm rot="16200000" flipV="1">
            <a:off x="3257577" y="3449825"/>
            <a:ext cx="453936" cy="2787"/>
          </a:xfrm>
          <a:prstGeom prst="bentConnector3">
            <a:avLst/>
          </a:prstGeom>
          <a:ln w="2540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395" name="TextBox 394">
            <a:extLst>
              <a:ext uri="{FF2B5EF4-FFF2-40B4-BE49-F238E27FC236}">
                <a16:creationId xmlns:a16="http://schemas.microsoft.com/office/drawing/2014/main" id="{7CDC1EF4-A9A2-7AC0-3640-88680C0E5AFC}"/>
              </a:ext>
            </a:extLst>
          </p:cNvPr>
          <p:cNvSpPr txBox="1"/>
          <p:nvPr/>
        </p:nvSpPr>
        <p:spPr>
          <a:xfrm>
            <a:off x="4328984" y="4759411"/>
            <a:ext cx="1486930" cy="92333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bg1">
                    <a:lumMod val="5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t>Query PAR for Award + DOI</a:t>
            </a:r>
          </a:p>
        </p:txBody>
      </p:sp>
      <p:cxnSp>
        <p:nvCxnSpPr>
          <p:cNvPr id="396" name="Elbow Connector 395">
            <a:extLst>
              <a:ext uri="{FF2B5EF4-FFF2-40B4-BE49-F238E27FC236}">
                <a16:creationId xmlns:a16="http://schemas.microsoft.com/office/drawing/2014/main" id="{7CAA6C8E-0CA7-3CA9-6F79-315610AED56A}"/>
              </a:ext>
            </a:extLst>
          </p:cNvPr>
          <p:cNvCxnSpPr>
            <a:cxnSpLocks/>
            <a:stCxn id="395" idx="0"/>
          </p:cNvCxnSpPr>
          <p:nvPr/>
        </p:nvCxnSpPr>
        <p:spPr>
          <a:xfrm rot="5400000" flipH="1" flipV="1">
            <a:off x="4414452" y="4101414"/>
            <a:ext cx="1315995" cy="12700"/>
          </a:xfrm>
          <a:prstGeom prst="bentConnector3">
            <a:avLst/>
          </a:prstGeom>
          <a:ln w="2540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399" name="TextBox 398">
            <a:extLst>
              <a:ext uri="{FF2B5EF4-FFF2-40B4-BE49-F238E27FC236}">
                <a16:creationId xmlns:a16="http://schemas.microsoft.com/office/drawing/2014/main" id="{26CE8474-F4AA-3054-B041-3ABB9615A109}"/>
              </a:ext>
            </a:extLst>
          </p:cNvPr>
          <p:cNvSpPr txBox="1"/>
          <p:nvPr/>
        </p:nvSpPr>
        <p:spPr>
          <a:xfrm>
            <a:off x="7417745" y="1163536"/>
            <a:ext cx="3462807" cy="523220"/>
          </a:xfrm>
          <a:prstGeom prst="rect">
            <a:avLst/>
          </a:prstGeom>
          <a:noFill/>
        </p:spPr>
        <p:txBody>
          <a:bodyPr wrap="none" rtlCol="0">
            <a:spAutoFit/>
          </a:bodyPr>
          <a:lstStyle/>
          <a:p>
            <a:r>
              <a:rPr lang="en-US" sz="2800">
                <a:latin typeface="Century Gothic" panose="020B0502020202020204" pitchFamily="34" charset="0"/>
              </a:rPr>
              <a:t>Response Length ?</a:t>
            </a:r>
          </a:p>
        </p:txBody>
      </p:sp>
      <p:grpSp>
        <p:nvGrpSpPr>
          <p:cNvPr id="406" name="Group 405">
            <a:extLst>
              <a:ext uri="{FF2B5EF4-FFF2-40B4-BE49-F238E27FC236}">
                <a16:creationId xmlns:a16="http://schemas.microsoft.com/office/drawing/2014/main" id="{8FE61EBC-3089-83F8-2C10-A7C5ACA0B57D}"/>
              </a:ext>
            </a:extLst>
          </p:cNvPr>
          <p:cNvGrpSpPr/>
          <p:nvPr/>
        </p:nvGrpSpPr>
        <p:grpSpPr>
          <a:xfrm>
            <a:off x="4983889" y="2052990"/>
            <a:ext cx="65903" cy="698840"/>
            <a:chOff x="1787611" y="5595260"/>
            <a:chExt cx="65903" cy="698840"/>
          </a:xfrm>
        </p:grpSpPr>
        <p:sp>
          <p:nvSpPr>
            <p:cNvPr id="401" name="TextBox 400">
              <a:extLst>
                <a:ext uri="{FF2B5EF4-FFF2-40B4-BE49-F238E27FC236}">
                  <a16:creationId xmlns:a16="http://schemas.microsoft.com/office/drawing/2014/main" id="{D9588715-4A92-8068-DFCA-F0A19F705693}"/>
                </a:ext>
              </a:extLst>
            </p:cNvPr>
            <p:cNvSpPr txBox="1"/>
            <p:nvPr/>
          </p:nvSpPr>
          <p:spPr>
            <a:xfrm>
              <a:off x="1787611" y="5595260"/>
              <a:ext cx="65903" cy="369332"/>
            </a:xfrm>
            <a:prstGeom prst="rect">
              <a:avLst/>
            </a:prstGeom>
            <a:noFill/>
          </p:spPr>
          <p:txBody>
            <a:bodyPr wrap="square" rtlCol="0">
              <a:spAutoFit/>
            </a:bodyPr>
            <a:lstStyle/>
            <a:p>
              <a:r>
                <a:rPr lang="en-US"/>
                <a:t>.</a:t>
              </a:r>
            </a:p>
          </p:txBody>
        </p:sp>
        <p:sp>
          <p:nvSpPr>
            <p:cNvPr id="402" name="TextBox 401">
              <a:extLst>
                <a:ext uri="{FF2B5EF4-FFF2-40B4-BE49-F238E27FC236}">
                  <a16:creationId xmlns:a16="http://schemas.microsoft.com/office/drawing/2014/main" id="{4D5CAB34-8188-C019-728B-8952F0DC1C7F}"/>
                </a:ext>
              </a:extLst>
            </p:cNvPr>
            <p:cNvSpPr txBox="1"/>
            <p:nvPr/>
          </p:nvSpPr>
          <p:spPr>
            <a:xfrm>
              <a:off x="1787611" y="5677637"/>
              <a:ext cx="65903" cy="369332"/>
            </a:xfrm>
            <a:prstGeom prst="rect">
              <a:avLst/>
            </a:prstGeom>
            <a:noFill/>
          </p:spPr>
          <p:txBody>
            <a:bodyPr wrap="square" rtlCol="0">
              <a:spAutoFit/>
            </a:bodyPr>
            <a:lstStyle/>
            <a:p>
              <a:r>
                <a:rPr lang="en-US"/>
                <a:t>.</a:t>
              </a:r>
            </a:p>
          </p:txBody>
        </p:sp>
        <p:sp>
          <p:nvSpPr>
            <p:cNvPr id="403" name="TextBox 402">
              <a:extLst>
                <a:ext uri="{FF2B5EF4-FFF2-40B4-BE49-F238E27FC236}">
                  <a16:creationId xmlns:a16="http://schemas.microsoft.com/office/drawing/2014/main" id="{A77E9943-3ACB-7449-C4E1-6188C32E7747}"/>
                </a:ext>
              </a:extLst>
            </p:cNvPr>
            <p:cNvSpPr txBox="1"/>
            <p:nvPr/>
          </p:nvSpPr>
          <p:spPr>
            <a:xfrm>
              <a:off x="1787611" y="5760014"/>
              <a:ext cx="65903" cy="369332"/>
            </a:xfrm>
            <a:prstGeom prst="rect">
              <a:avLst/>
            </a:prstGeom>
            <a:noFill/>
          </p:spPr>
          <p:txBody>
            <a:bodyPr wrap="square" rtlCol="0">
              <a:spAutoFit/>
            </a:bodyPr>
            <a:lstStyle/>
            <a:p>
              <a:r>
                <a:rPr lang="en-US"/>
                <a:t>.</a:t>
              </a:r>
            </a:p>
          </p:txBody>
        </p:sp>
        <p:sp>
          <p:nvSpPr>
            <p:cNvPr id="404" name="TextBox 403">
              <a:extLst>
                <a:ext uri="{FF2B5EF4-FFF2-40B4-BE49-F238E27FC236}">
                  <a16:creationId xmlns:a16="http://schemas.microsoft.com/office/drawing/2014/main" id="{71C4E452-1AE0-7A64-F29E-2BB6085F33CC}"/>
                </a:ext>
              </a:extLst>
            </p:cNvPr>
            <p:cNvSpPr txBox="1"/>
            <p:nvPr/>
          </p:nvSpPr>
          <p:spPr>
            <a:xfrm>
              <a:off x="1787611" y="5842391"/>
              <a:ext cx="65903" cy="369332"/>
            </a:xfrm>
            <a:prstGeom prst="rect">
              <a:avLst/>
            </a:prstGeom>
            <a:noFill/>
          </p:spPr>
          <p:txBody>
            <a:bodyPr wrap="square" rtlCol="0">
              <a:spAutoFit/>
            </a:bodyPr>
            <a:lstStyle/>
            <a:p>
              <a:r>
                <a:rPr lang="en-US"/>
                <a:t>.</a:t>
              </a:r>
            </a:p>
          </p:txBody>
        </p:sp>
        <p:sp>
          <p:nvSpPr>
            <p:cNvPr id="405" name="TextBox 404">
              <a:extLst>
                <a:ext uri="{FF2B5EF4-FFF2-40B4-BE49-F238E27FC236}">
                  <a16:creationId xmlns:a16="http://schemas.microsoft.com/office/drawing/2014/main" id="{6847EFFB-73A7-53D2-8E7C-8BB1E7A64107}"/>
                </a:ext>
              </a:extLst>
            </p:cNvPr>
            <p:cNvSpPr txBox="1"/>
            <p:nvPr/>
          </p:nvSpPr>
          <p:spPr>
            <a:xfrm>
              <a:off x="1787611" y="5924768"/>
              <a:ext cx="65903" cy="369332"/>
            </a:xfrm>
            <a:prstGeom prst="rect">
              <a:avLst/>
            </a:prstGeom>
            <a:noFill/>
          </p:spPr>
          <p:txBody>
            <a:bodyPr wrap="square" rtlCol="0">
              <a:spAutoFit/>
            </a:bodyPr>
            <a:lstStyle/>
            <a:p>
              <a:r>
                <a:rPr lang="en-US"/>
                <a:t>.</a:t>
              </a:r>
            </a:p>
          </p:txBody>
        </p:sp>
      </p:grpSp>
      <p:sp>
        <p:nvSpPr>
          <p:cNvPr id="415" name="Rectangle 414">
            <a:extLst>
              <a:ext uri="{FF2B5EF4-FFF2-40B4-BE49-F238E27FC236}">
                <a16:creationId xmlns:a16="http://schemas.microsoft.com/office/drawing/2014/main" id="{865D5CFC-5C8C-6BBA-40A3-C36F9B7DB1C5}"/>
              </a:ext>
            </a:extLst>
          </p:cNvPr>
          <p:cNvSpPr/>
          <p:nvPr/>
        </p:nvSpPr>
        <p:spPr>
          <a:xfrm>
            <a:off x="457200" y="1136822"/>
            <a:ext cx="5795319" cy="4934464"/>
          </a:xfrm>
          <a:prstGeom prst="rect">
            <a:avLst/>
          </a:prstGeom>
          <a:solidFill>
            <a:schemeClr val="bg1">
              <a:alpha val="7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6" name="Picture 375" descr="A blue circle with a green and yellow circle&#10;&#10;Description automatically generated">
            <a:extLst>
              <a:ext uri="{FF2B5EF4-FFF2-40B4-BE49-F238E27FC236}">
                <a16:creationId xmlns:a16="http://schemas.microsoft.com/office/drawing/2014/main" id="{E34C1700-20CA-673E-B2A8-3F333EAE864F}"/>
              </a:ext>
            </a:extLst>
          </p:cNvPr>
          <p:cNvPicPr>
            <a:picLocks noChangeAspect="1"/>
          </p:cNvPicPr>
          <p:nvPr/>
        </p:nvPicPr>
        <p:blipFill>
          <a:blip r:embed="rId5">
            <a:clrChange>
              <a:clrFrom>
                <a:srgbClr val="FFFFFF"/>
              </a:clrFrom>
              <a:clrTo>
                <a:srgbClr val="FFFFFF">
                  <a:alpha val="0"/>
                </a:srgbClr>
              </a:clrTo>
            </a:clrChange>
          </a:blip>
          <a:srcRect l="8354" t="8735" r="4721" b="5262"/>
          <a:stretch/>
        </p:blipFill>
        <p:spPr>
          <a:xfrm>
            <a:off x="1458099" y="1524000"/>
            <a:ext cx="4258960" cy="4292497"/>
          </a:xfrm>
          <a:prstGeom prst="rect">
            <a:avLst/>
          </a:prstGeom>
          <a:ln>
            <a:noFill/>
          </a:ln>
        </p:spPr>
      </p:pic>
      <p:sp>
        <p:nvSpPr>
          <p:cNvPr id="378" name="TextBox 377">
            <a:extLst>
              <a:ext uri="{FF2B5EF4-FFF2-40B4-BE49-F238E27FC236}">
                <a16:creationId xmlns:a16="http://schemas.microsoft.com/office/drawing/2014/main" id="{93B00145-62CB-342A-3B77-51A8F389B29F}"/>
              </a:ext>
            </a:extLst>
          </p:cNvPr>
          <p:cNvSpPr txBox="1"/>
          <p:nvPr/>
        </p:nvSpPr>
        <p:spPr>
          <a:xfrm>
            <a:off x="2049510" y="4503214"/>
            <a:ext cx="1710725" cy="646331"/>
          </a:xfrm>
          <a:prstGeom prst="rect">
            <a:avLst/>
          </a:prstGeom>
          <a:noFill/>
        </p:spPr>
        <p:txBody>
          <a:bodyPr wrap="none" rtlCol="0">
            <a:spAutoFit/>
          </a:bodyPr>
          <a:lstStyle/>
          <a:p>
            <a:pPr algn="r"/>
            <a:r>
              <a:rPr lang="en-US" dirty="0">
                <a:latin typeface="Century Gothic" panose="020B0502020202020204" pitchFamily="34" charset="0"/>
              </a:rPr>
              <a:t>CHORUS Only</a:t>
            </a:r>
          </a:p>
          <a:p>
            <a:pPr algn="r"/>
            <a:r>
              <a:rPr lang="en-US" dirty="0">
                <a:latin typeface="Century Gothic" panose="020B0502020202020204" pitchFamily="34" charset="0"/>
              </a:rPr>
              <a:t>16</a:t>
            </a:r>
          </a:p>
        </p:txBody>
      </p:sp>
      <p:sp>
        <p:nvSpPr>
          <p:cNvPr id="379" name="TextBox 378">
            <a:extLst>
              <a:ext uri="{FF2B5EF4-FFF2-40B4-BE49-F238E27FC236}">
                <a16:creationId xmlns:a16="http://schemas.microsoft.com/office/drawing/2014/main" id="{EB8C2D9C-F422-CE5A-D45A-03D55A4C0FD0}"/>
              </a:ext>
            </a:extLst>
          </p:cNvPr>
          <p:cNvSpPr txBox="1"/>
          <p:nvPr/>
        </p:nvSpPr>
        <p:spPr>
          <a:xfrm>
            <a:off x="3784200" y="3381000"/>
            <a:ext cx="1885453" cy="646331"/>
          </a:xfrm>
          <a:prstGeom prst="rect">
            <a:avLst/>
          </a:prstGeom>
          <a:noFill/>
        </p:spPr>
        <p:txBody>
          <a:bodyPr wrap="none" rtlCol="0">
            <a:spAutoFit/>
          </a:bodyPr>
          <a:lstStyle/>
          <a:p>
            <a:r>
              <a:rPr lang="en-US" dirty="0">
                <a:latin typeface="Century Gothic" panose="020B0502020202020204" pitchFamily="34" charset="0"/>
              </a:rPr>
              <a:t>CHORUS &amp; PAR</a:t>
            </a:r>
          </a:p>
          <a:p>
            <a:r>
              <a:rPr lang="en-US" dirty="0">
                <a:latin typeface="Century Gothic" panose="020B0502020202020204" pitchFamily="34" charset="0"/>
              </a:rPr>
              <a:t>8</a:t>
            </a:r>
          </a:p>
        </p:txBody>
      </p:sp>
      <p:sp>
        <p:nvSpPr>
          <p:cNvPr id="380" name="TextBox 379">
            <a:extLst>
              <a:ext uri="{FF2B5EF4-FFF2-40B4-BE49-F238E27FC236}">
                <a16:creationId xmlns:a16="http://schemas.microsoft.com/office/drawing/2014/main" id="{D0AF7D37-520E-0AEF-13FF-8A7A1BBE411D}"/>
              </a:ext>
            </a:extLst>
          </p:cNvPr>
          <p:cNvSpPr txBox="1"/>
          <p:nvPr/>
        </p:nvSpPr>
        <p:spPr>
          <a:xfrm>
            <a:off x="3588110" y="1933789"/>
            <a:ext cx="1207382" cy="646331"/>
          </a:xfrm>
          <a:prstGeom prst="rect">
            <a:avLst/>
          </a:prstGeom>
          <a:noFill/>
        </p:spPr>
        <p:txBody>
          <a:bodyPr wrap="none" rtlCol="0">
            <a:spAutoFit/>
          </a:bodyPr>
          <a:lstStyle/>
          <a:p>
            <a:r>
              <a:rPr lang="en-US" dirty="0">
                <a:latin typeface="Century Gothic" panose="020B0502020202020204" pitchFamily="34" charset="0"/>
              </a:rPr>
              <a:t>PAR Only</a:t>
            </a:r>
          </a:p>
          <a:p>
            <a:r>
              <a:rPr lang="en-US" dirty="0">
                <a:latin typeface="Century Gothic" panose="020B0502020202020204" pitchFamily="34" charset="0"/>
              </a:rPr>
              <a:t>2</a:t>
            </a:r>
          </a:p>
        </p:txBody>
      </p:sp>
      <p:sp>
        <p:nvSpPr>
          <p:cNvPr id="416" name="TextBox 415">
            <a:extLst>
              <a:ext uri="{FF2B5EF4-FFF2-40B4-BE49-F238E27FC236}">
                <a16:creationId xmlns:a16="http://schemas.microsoft.com/office/drawing/2014/main" id="{1064A80B-0235-0981-2216-302EF51467CD}"/>
              </a:ext>
            </a:extLst>
          </p:cNvPr>
          <p:cNvSpPr txBox="1"/>
          <p:nvPr/>
        </p:nvSpPr>
        <p:spPr>
          <a:xfrm>
            <a:off x="6309756" y="2930552"/>
            <a:ext cx="3765120" cy="2677656"/>
          </a:xfrm>
          <a:prstGeom prst="rect">
            <a:avLst/>
          </a:prstGeom>
          <a:noFill/>
        </p:spPr>
        <p:txBody>
          <a:bodyPr wrap="square" rtlCol="0">
            <a:spAutoFit/>
          </a:bodyPr>
          <a:lstStyle/>
          <a:p>
            <a:r>
              <a:rPr lang="en-US" sz="2800">
                <a:latin typeface="Century Gothic" panose="020B0502020202020204" pitchFamily="34" charset="0"/>
              </a:rPr>
              <a:t>16 of the 26 DOIs are in CHORUS but not in PAR.</a:t>
            </a:r>
          </a:p>
          <a:p>
            <a:r>
              <a:rPr lang="en-US" sz="2800">
                <a:latin typeface="Century Gothic" panose="020B0502020202020204" pitchFamily="34" charset="0"/>
              </a:rPr>
              <a:t>8 are in CHORUS and PAR.</a:t>
            </a:r>
          </a:p>
          <a:p>
            <a:r>
              <a:rPr lang="en-US" sz="2800">
                <a:latin typeface="Century Gothic" panose="020B0502020202020204" pitchFamily="34" charset="0"/>
              </a:rPr>
              <a:t>2 are only in PAR.</a:t>
            </a:r>
          </a:p>
        </p:txBody>
      </p:sp>
    </p:spTree>
    <p:custDataLst>
      <p:tags r:id="rId1"/>
    </p:custDataLst>
    <p:extLst>
      <p:ext uri="{BB962C8B-B14F-4D97-AF65-F5344CB8AC3E}">
        <p14:creationId xmlns:p14="http://schemas.microsoft.com/office/powerpoint/2010/main" val="178686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86"/>
                                        </p:tgtEl>
                                        <p:attrNameLst>
                                          <p:attrName>style.visibility</p:attrName>
                                        </p:attrNameLst>
                                      </p:cBhvr>
                                      <p:to>
                                        <p:strVal val="visible"/>
                                      </p:to>
                                    </p:set>
                                    <p:animEffect transition="in" filter="dissolve">
                                      <p:cBhvr>
                                        <p:cTn id="12" dur="500"/>
                                        <p:tgtEl>
                                          <p:spTgt spid="386"/>
                                        </p:tgtEl>
                                      </p:cBhvr>
                                    </p:animEffect>
                                  </p:childTnLst>
                                </p:cTn>
                              </p:par>
                              <p:par>
                                <p:cTn id="13" presetID="22" presetClass="entr" presetSubtype="8" fill="hold" nodeType="withEffect">
                                  <p:stCondLst>
                                    <p:cond delay="0"/>
                                  </p:stCondLst>
                                  <p:childTnLst>
                                    <p:set>
                                      <p:cBhvr>
                                        <p:cTn id="14" dur="1" fill="hold">
                                          <p:stCondLst>
                                            <p:cond delay="0"/>
                                          </p:stCondLst>
                                        </p:cTn>
                                        <p:tgtEl>
                                          <p:spTgt spid="388"/>
                                        </p:tgtEl>
                                        <p:attrNameLst>
                                          <p:attrName>style.visibility</p:attrName>
                                        </p:attrNameLst>
                                      </p:cBhvr>
                                      <p:to>
                                        <p:strVal val="visible"/>
                                      </p:to>
                                    </p:set>
                                    <p:animEffect transition="in" filter="wipe(left)">
                                      <p:cBhvr>
                                        <p:cTn id="15" dur="500"/>
                                        <p:tgtEl>
                                          <p:spTgt spid="38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77"/>
                                        </p:tgtEl>
                                        <p:attrNameLst>
                                          <p:attrName>style.visibility</p:attrName>
                                        </p:attrNameLst>
                                      </p:cBhvr>
                                      <p:to>
                                        <p:strVal val="visible"/>
                                      </p:to>
                                    </p:set>
                                    <p:animEffect transition="in" filter="wipe(left)">
                                      <p:cBhvr>
                                        <p:cTn id="18" dur="500"/>
                                        <p:tgtEl>
                                          <p:spTgt spid="377"/>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368"/>
                                        </p:tgtEl>
                                        <p:attrNameLst>
                                          <p:attrName>style.visibility</p:attrName>
                                        </p:attrNameLst>
                                      </p:cBhvr>
                                      <p:to>
                                        <p:strVal val="visible"/>
                                      </p:to>
                                    </p:set>
                                    <p:animEffect transition="in" filter="dissolve">
                                      <p:cBhvr>
                                        <p:cTn id="23" dur="500"/>
                                        <p:tgtEl>
                                          <p:spTgt spid="368"/>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369"/>
                                        </p:tgtEl>
                                        <p:attrNameLst>
                                          <p:attrName>style.visibility</p:attrName>
                                        </p:attrNameLst>
                                      </p:cBhvr>
                                      <p:to>
                                        <p:strVal val="visible"/>
                                      </p:to>
                                    </p:set>
                                    <p:animEffect transition="in" filter="dissolve">
                                      <p:cBhvr>
                                        <p:cTn id="26" dur="500"/>
                                        <p:tgtEl>
                                          <p:spTgt spid="369"/>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391"/>
                                        </p:tgtEl>
                                        <p:attrNameLst>
                                          <p:attrName>style.visibility</p:attrName>
                                        </p:attrNameLst>
                                      </p:cBhvr>
                                      <p:to>
                                        <p:strVal val="visible"/>
                                      </p:to>
                                    </p:set>
                                    <p:animEffect transition="in" filter="dissolve">
                                      <p:cBhvr>
                                        <p:cTn id="29" dur="500"/>
                                        <p:tgtEl>
                                          <p:spTgt spid="391"/>
                                        </p:tgtEl>
                                      </p:cBhvr>
                                    </p:animEffect>
                                  </p:childTnLst>
                                </p:cTn>
                              </p:par>
                              <p:par>
                                <p:cTn id="30" presetID="22" presetClass="entr" presetSubtype="4" fill="hold" nodeType="withEffect">
                                  <p:stCondLst>
                                    <p:cond delay="0"/>
                                  </p:stCondLst>
                                  <p:childTnLst>
                                    <p:set>
                                      <p:cBhvr>
                                        <p:cTn id="31" dur="1" fill="hold">
                                          <p:stCondLst>
                                            <p:cond delay="0"/>
                                          </p:stCondLst>
                                        </p:cTn>
                                        <p:tgtEl>
                                          <p:spTgt spid="392"/>
                                        </p:tgtEl>
                                        <p:attrNameLst>
                                          <p:attrName>style.visibility</p:attrName>
                                        </p:attrNameLst>
                                      </p:cBhvr>
                                      <p:to>
                                        <p:strVal val="visible"/>
                                      </p:to>
                                    </p:set>
                                    <p:animEffect transition="in" filter="wipe(down)">
                                      <p:cBhvr>
                                        <p:cTn id="32" dur="500"/>
                                        <p:tgtEl>
                                          <p:spTgt spid="39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82"/>
                                        </p:tgtEl>
                                        <p:attrNameLst>
                                          <p:attrName>style.visibility</p:attrName>
                                        </p:attrNameLst>
                                      </p:cBhvr>
                                      <p:to>
                                        <p:strVal val="visible"/>
                                      </p:to>
                                    </p:set>
                                    <p:animEffect transition="in" filter="wipe(left)">
                                      <p:cBhvr>
                                        <p:cTn id="37" dur="500"/>
                                        <p:tgtEl>
                                          <p:spTgt spid="38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83"/>
                                        </p:tgtEl>
                                        <p:attrNameLst>
                                          <p:attrName>style.visibility</p:attrName>
                                        </p:attrNameLst>
                                      </p:cBhvr>
                                      <p:to>
                                        <p:strVal val="visible"/>
                                      </p:to>
                                    </p:set>
                                    <p:animEffect transition="in" filter="wipe(left)">
                                      <p:cBhvr>
                                        <p:cTn id="40" dur="500"/>
                                        <p:tgtEl>
                                          <p:spTgt spid="383"/>
                                        </p:tgtEl>
                                      </p:cBhvr>
                                    </p:animEffect>
                                  </p:childTnLst>
                                </p:cTn>
                              </p:par>
                              <p:par>
                                <p:cTn id="41" presetID="22" presetClass="entr" presetSubtype="8" fill="hold" nodeType="withEffect">
                                  <p:stCondLst>
                                    <p:cond delay="0"/>
                                  </p:stCondLst>
                                  <p:childTnLst>
                                    <p:set>
                                      <p:cBhvr>
                                        <p:cTn id="42" dur="1" fill="hold">
                                          <p:stCondLst>
                                            <p:cond delay="0"/>
                                          </p:stCondLst>
                                        </p:cTn>
                                        <p:tgtEl>
                                          <p:spTgt spid="406"/>
                                        </p:tgtEl>
                                        <p:attrNameLst>
                                          <p:attrName>style.visibility</p:attrName>
                                        </p:attrNameLst>
                                      </p:cBhvr>
                                      <p:to>
                                        <p:strVal val="visible"/>
                                      </p:to>
                                    </p:set>
                                    <p:animEffect transition="in" filter="wipe(left)">
                                      <p:cBhvr>
                                        <p:cTn id="43" dur="500"/>
                                        <p:tgtEl>
                                          <p:spTgt spid="40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84"/>
                                        </p:tgtEl>
                                        <p:attrNameLst>
                                          <p:attrName>style.visibility</p:attrName>
                                        </p:attrNameLst>
                                      </p:cBhvr>
                                      <p:to>
                                        <p:strVal val="visible"/>
                                      </p:to>
                                    </p:set>
                                    <p:animEffect transition="in" filter="wipe(left)">
                                      <p:cBhvr>
                                        <p:cTn id="46" dur="500"/>
                                        <p:tgtEl>
                                          <p:spTgt spid="38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85"/>
                                        </p:tgtEl>
                                        <p:attrNameLst>
                                          <p:attrName>style.visibility</p:attrName>
                                        </p:attrNameLst>
                                      </p:cBhvr>
                                      <p:to>
                                        <p:strVal val="visible"/>
                                      </p:to>
                                    </p:set>
                                    <p:animEffect transition="in" filter="wipe(left)">
                                      <p:cBhvr>
                                        <p:cTn id="49" dur="500"/>
                                        <p:tgtEl>
                                          <p:spTgt spid="385"/>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395"/>
                                        </p:tgtEl>
                                        <p:attrNameLst>
                                          <p:attrName>style.visibility</p:attrName>
                                        </p:attrNameLst>
                                      </p:cBhvr>
                                      <p:to>
                                        <p:strVal val="visible"/>
                                      </p:to>
                                    </p:set>
                                    <p:animEffect transition="in" filter="dissolve">
                                      <p:cBhvr>
                                        <p:cTn id="52" dur="500"/>
                                        <p:tgtEl>
                                          <p:spTgt spid="395"/>
                                        </p:tgtEl>
                                      </p:cBhvr>
                                    </p:animEffect>
                                  </p:childTnLst>
                                </p:cTn>
                              </p:par>
                              <p:par>
                                <p:cTn id="53" presetID="22" presetClass="entr" presetSubtype="4" fill="hold" nodeType="withEffect">
                                  <p:stCondLst>
                                    <p:cond delay="0"/>
                                  </p:stCondLst>
                                  <p:childTnLst>
                                    <p:set>
                                      <p:cBhvr>
                                        <p:cTn id="54" dur="1" fill="hold">
                                          <p:stCondLst>
                                            <p:cond delay="0"/>
                                          </p:stCondLst>
                                        </p:cTn>
                                        <p:tgtEl>
                                          <p:spTgt spid="396"/>
                                        </p:tgtEl>
                                        <p:attrNameLst>
                                          <p:attrName>style.visibility</p:attrName>
                                        </p:attrNameLst>
                                      </p:cBhvr>
                                      <p:to>
                                        <p:strVal val="visible"/>
                                      </p:to>
                                    </p:set>
                                    <p:animEffect transition="in" filter="wipe(down)">
                                      <p:cBhvr>
                                        <p:cTn id="55" dur="500"/>
                                        <p:tgtEl>
                                          <p:spTgt spid="396"/>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grpId="0" nodeType="clickEffect">
                                  <p:stCondLst>
                                    <p:cond delay="0"/>
                                  </p:stCondLst>
                                  <p:childTnLst>
                                    <p:set>
                                      <p:cBhvr>
                                        <p:cTn id="59" dur="1" fill="hold">
                                          <p:stCondLst>
                                            <p:cond delay="0"/>
                                          </p:stCondLst>
                                        </p:cTn>
                                        <p:tgtEl>
                                          <p:spTgt spid="399"/>
                                        </p:tgtEl>
                                        <p:attrNameLst>
                                          <p:attrName>style.visibility</p:attrName>
                                        </p:attrNameLst>
                                      </p:cBhvr>
                                      <p:to>
                                        <p:strVal val="visible"/>
                                      </p:to>
                                    </p:set>
                                    <p:animEffect transition="in" filter="dissolve">
                                      <p:cBhvr>
                                        <p:cTn id="60" dur="500"/>
                                        <p:tgtEl>
                                          <p:spTgt spid="399"/>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373"/>
                                        </p:tgtEl>
                                        <p:attrNameLst>
                                          <p:attrName>style.visibility</p:attrName>
                                        </p:attrNameLst>
                                      </p:cBhvr>
                                      <p:to>
                                        <p:strVal val="visible"/>
                                      </p:to>
                                    </p:set>
                                    <p:animEffect transition="in" filter="dissolve">
                                      <p:cBhvr>
                                        <p:cTn id="63" dur="500"/>
                                        <p:tgtEl>
                                          <p:spTgt spid="373"/>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374"/>
                                        </p:tgtEl>
                                        <p:attrNameLst>
                                          <p:attrName>style.visibility</p:attrName>
                                        </p:attrNameLst>
                                      </p:cBhvr>
                                      <p:to>
                                        <p:strVal val="visible"/>
                                      </p:to>
                                    </p:set>
                                    <p:animEffect transition="in" filter="dissolve">
                                      <p:cBhvr>
                                        <p:cTn id="66" dur="500"/>
                                        <p:tgtEl>
                                          <p:spTgt spid="374"/>
                                        </p:tgtEl>
                                      </p:cBhvr>
                                    </p:animEffect>
                                  </p:childTnLst>
                                </p:cTn>
                              </p:par>
                            </p:childTnLst>
                          </p:cTn>
                        </p:par>
                      </p:childTnLst>
                    </p:cTn>
                  </p:par>
                  <p:par>
                    <p:cTn id="67" fill="hold">
                      <p:stCondLst>
                        <p:cond delay="indefinite"/>
                      </p:stCondLst>
                      <p:childTnLst>
                        <p:par>
                          <p:cTn id="68" fill="hold">
                            <p:stCondLst>
                              <p:cond delay="0"/>
                            </p:stCondLst>
                            <p:childTnLst>
                              <p:par>
                                <p:cTn id="69" presetID="9" presetClass="entr" presetSubtype="0" fill="hold" grpId="0" nodeType="clickEffect">
                                  <p:stCondLst>
                                    <p:cond delay="0"/>
                                  </p:stCondLst>
                                  <p:childTnLst>
                                    <p:set>
                                      <p:cBhvr>
                                        <p:cTn id="70" dur="1" fill="hold">
                                          <p:stCondLst>
                                            <p:cond delay="0"/>
                                          </p:stCondLst>
                                        </p:cTn>
                                        <p:tgtEl>
                                          <p:spTgt spid="415"/>
                                        </p:tgtEl>
                                        <p:attrNameLst>
                                          <p:attrName>style.visibility</p:attrName>
                                        </p:attrNameLst>
                                      </p:cBhvr>
                                      <p:to>
                                        <p:strVal val="visible"/>
                                      </p:to>
                                    </p:set>
                                    <p:animEffect transition="in" filter="dissolve">
                                      <p:cBhvr>
                                        <p:cTn id="71" dur="500"/>
                                        <p:tgtEl>
                                          <p:spTgt spid="415"/>
                                        </p:tgtEl>
                                      </p:cBhvr>
                                    </p:animEffect>
                                  </p:childTnLst>
                                </p:cTn>
                              </p:par>
                              <p:par>
                                <p:cTn id="72" presetID="9" presetClass="entr" presetSubtype="0" fill="hold" nodeType="withEffect">
                                  <p:stCondLst>
                                    <p:cond delay="0"/>
                                  </p:stCondLst>
                                  <p:childTnLst>
                                    <p:set>
                                      <p:cBhvr>
                                        <p:cTn id="73" dur="1" fill="hold">
                                          <p:stCondLst>
                                            <p:cond delay="0"/>
                                          </p:stCondLst>
                                        </p:cTn>
                                        <p:tgtEl>
                                          <p:spTgt spid="376"/>
                                        </p:tgtEl>
                                        <p:attrNameLst>
                                          <p:attrName>style.visibility</p:attrName>
                                        </p:attrNameLst>
                                      </p:cBhvr>
                                      <p:to>
                                        <p:strVal val="visible"/>
                                      </p:to>
                                    </p:set>
                                    <p:animEffect transition="in" filter="dissolve">
                                      <p:cBhvr>
                                        <p:cTn id="74" dur="500"/>
                                        <p:tgtEl>
                                          <p:spTgt spid="37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16">
                                            <p:txEl>
                                              <p:pRg st="0" end="0"/>
                                            </p:txEl>
                                          </p:spTgt>
                                        </p:tgtEl>
                                        <p:attrNameLst>
                                          <p:attrName>style.visibility</p:attrName>
                                        </p:attrNameLst>
                                      </p:cBhvr>
                                      <p:to>
                                        <p:strVal val="visible"/>
                                      </p:to>
                                    </p:set>
                                    <p:animEffect transition="in" filter="wipe(left)">
                                      <p:cBhvr>
                                        <p:cTn id="77" dur="500"/>
                                        <p:tgtEl>
                                          <p:spTgt spid="416">
                                            <p:txEl>
                                              <p:pRg st="0" end="0"/>
                                            </p:txEl>
                                          </p:spTgt>
                                        </p:tgtEl>
                                      </p:cBhvr>
                                    </p:animEffect>
                                  </p:childTnLst>
                                </p:cTn>
                              </p:par>
                              <p:par>
                                <p:cTn id="78" presetID="9" presetClass="entr" presetSubtype="0" fill="hold" grpId="0" nodeType="withEffect">
                                  <p:stCondLst>
                                    <p:cond delay="0"/>
                                  </p:stCondLst>
                                  <p:childTnLst>
                                    <p:set>
                                      <p:cBhvr>
                                        <p:cTn id="79" dur="1" fill="hold">
                                          <p:stCondLst>
                                            <p:cond delay="0"/>
                                          </p:stCondLst>
                                        </p:cTn>
                                        <p:tgtEl>
                                          <p:spTgt spid="378"/>
                                        </p:tgtEl>
                                        <p:attrNameLst>
                                          <p:attrName>style.visibility</p:attrName>
                                        </p:attrNameLst>
                                      </p:cBhvr>
                                      <p:to>
                                        <p:strVal val="visible"/>
                                      </p:to>
                                    </p:set>
                                    <p:animEffect transition="in" filter="dissolve">
                                      <p:cBhvr>
                                        <p:cTn id="80" dur="500"/>
                                        <p:tgtEl>
                                          <p:spTgt spid="37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416">
                                            <p:txEl>
                                              <p:pRg st="1" end="1"/>
                                            </p:txEl>
                                          </p:spTgt>
                                        </p:tgtEl>
                                        <p:attrNameLst>
                                          <p:attrName>style.visibility</p:attrName>
                                        </p:attrNameLst>
                                      </p:cBhvr>
                                      <p:to>
                                        <p:strVal val="visible"/>
                                      </p:to>
                                    </p:set>
                                    <p:animEffect transition="in" filter="wipe(left)">
                                      <p:cBhvr>
                                        <p:cTn id="85" dur="500"/>
                                        <p:tgtEl>
                                          <p:spTgt spid="416">
                                            <p:txEl>
                                              <p:pRg st="1" end="1"/>
                                            </p:txEl>
                                          </p:spTgt>
                                        </p:tgtEl>
                                      </p:cBhvr>
                                    </p:animEffect>
                                  </p:childTnLst>
                                </p:cTn>
                              </p:par>
                              <p:par>
                                <p:cTn id="86" presetID="9" presetClass="entr" presetSubtype="0" fill="hold" grpId="0" nodeType="withEffect">
                                  <p:stCondLst>
                                    <p:cond delay="0"/>
                                  </p:stCondLst>
                                  <p:childTnLst>
                                    <p:set>
                                      <p:cBhvr>
                                        <p:cTn id="87" dur="1" fill="hold">
                                          <p:stCondLst>
                                            <p:cond delay="0"/>
                                          </p:stCondLst>
                                        </p:cTn>
                                        <p:tgtEl>
                                          <p:spTgt spid="379"/>
                                        </p:tgtEl>
                                        <p:attrNameLst>
                                          <p:attrName>style.visibility</p:attrName>
                                        </p:attrNameLst>
                                      </p:cBhvr>
                                      <p:to>
                                        <p:strVal val="visible"/>
                                      </p:to>
                                    </p:set>
                                    <p:animEffect transition="in" filter="dissolve">
                                      <p:cBhvr>
                                        <p:cTn id="88" dur="500"/>
                                        <p:tgtEl>
                                          <p:spTgt spid="379"/>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416">
                                            <p:txEl>
                                              <p:pRg st="2" end="2"/>
                                            </p:txEl>
                                          </p:spTgt>
                                        </p:tgtEl>
                                        <p:attrNameLst>
                                          <p:attrName>style.visibility</p:attrName>
                                        </p:attrNameLst>
                                      </p:cBhvr>
                                      <p:to>
                                        <p:strVal val="visible"/>
                                      </p:to>
                                    </p:set>
                                    <p:animEffect transition="in" filter="wipe(left)">
                                      <p:cBhvr>
                                        <p:cTn id="93" dur="500"/>
                                        <p:tgtEl>
                                          <p:spTgt spid="416">
                                            <p:txEl>
                                              <p:pRg st="2" end="2"/>
                                            </p:txEl>
                                          </p:spTgt>
                                        </p:tgtEl>
                                      </p:cBhvr>
                                    </p:animEffect>
                                  </p:childTnLst>
                                </p:cTn>
                              </p:par>
                              <p:par>
                                <p:cTn id="94" presetID="9" presetClass="entr" presetSubtype="0" fill="hold" grpId="0" nodeType="withEffect">
                                  <p:stCondLst>
                                    <p:cond delay="0"/>
                                  </p:stCondLst>
                                  <p:childTnLst>
                                    <p:set>
                                      <p:cBhvr>
                                        <p:cTn id="95" dur="1" fill="hold">
                                          <p:stCondLst>
                                            <p:cond delay="0"/>
                                          </p:stCondLst>
                                        </p:cTn>
                                        <p:tgtEl>
                                          <p:spTgt spid="380"/>
                                        </p:tgtEl>
                                        <p:attrNameLst>
                                          <p:attrName>style.visibility</p:attrName>
                                        </p:attrNameLst>
                                      </p:cBhvr>
                                      <p:to>
                                        <p:strVal val="visible"/>
                                      </p:to>
                                    </p:set>
                                    <p:animEffect transition="in" filter="dissolve">
                                      <p:cBhvr>
                                        <p:cTn id="96" dur="500"/>
                                        <p:tgtEl>
                                          <p:spTgt spid="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 grpId="0" animBg="1"/>
      <p:bldP spid="373" grpId="0" animBg="1"/>
      <p:bldP spid="374" grpId="0" animBg="1"/>
      <p:bldP spid="377" grpId="0" animBg="1"/>
      <p:bldP spid="382" grpId="0" animBg="1"/>
      <p:bldP spid="383" grpId="0" animBg="1"/>
      <p:bldP spid="384" grpId="0" animBg="1"/>
      <p:bldP spid="385" grpId="0" animBg="1"/>
      <p:bldP spid="386" grpId="0" animBg="1"/>
      <p:bldP spid="391" grpId="0" animBg="1"/>
      <p:bldP spid="395" grpId="0" animBg="1"/>
      <p:bldP spid="399" grpId="0"/>
      <p:bldP spid="415" grpId="0" animBg="1"/>
      <p:bldP spid="378" grpId="0"/>
      <p:bldP spid="379" grpId="0"/>
      <p:bldP spid="380" grpId="0"/>
      <p:bldP spid="416"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47EAD-5B5A-9E9C-FDBA-88A66F12AA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C054D6-0E49-2B76-9763-65E79678625B}"/>
              </a:ext>
            </a:extLst>
          </p:cNvPr>
          <p:cNvSpPr>
            <a:spLocks noGrp="1"/>
          </p:cNvSpPr>
          <p:nvPr>
            <p:ph type="title"/>
          </p:nvPr>
        </p:nvSpPr>
        <p:spPr>
          <a:xfrm>
            <a:off x="350191" y="309287"/>
            <a:ext cx="11327765" cy="915035"/>
          </a:xfrm>
        </p:spPr>
        <p:txBody>
          <a:bodyPr/>
          <a:lstStyle/>
          <a:p>
            <a:r>
              <a:rPr lang="en-US"/>
              <a:t>CHORUS and PAR: Awards / DOIs</a:t>
            </a:r>
          </a:p>
        </p:txBody>
      </p:sp>
      <p:sp>
        <p:nvSpPr>
          <p:cNvPr id="4" name="TextBox 3">
            <a:extLst>
              <a:ext uri="{FF2B5EF4-FFF2-40B4-BE49-F238E27FC236}">
                <a16:creationId xmlns:a16="http://schemas.microsoft.com/office/drawing/2014/main" id="{037631E7-A8E9-E568-8E04-7FF10D7BB683}"/>
              </a:ext>
            </a:extLst>
          </p:cNvPr>
          <p:cNvSpPr txBox="1"/>
          <p:nvPr/>
        </p:nvSpPr>
        <p:spPr>
          <a:xfrm>
            <a:off x="9691168" y="1931850"/>
            <a:ext cx="2418454" cy="1200329"/>
          </a:xfrm>
          <a:prstGeom prst="rect">
            <a:avLst/>
          </a:prstGeom>
          <a:noFill/>
        </p:spPr>
        <p:txBody>
          <a:bodyPr wrap="square" rtlCol="0">
            <a:spAutoFit/>
          </a:bodyPr>
          <a:lstStyle/>
          <a:p>
            <a:r>
              <a:rPr lang="en-US" sz="2400" dirty="0">
                <a:latin typeface="Century Gothic" panose="020B0502020202020204" pitchFamily="34" charset="0"/>
              </a:rPr>
              <a:t>Sample of 51,602 awards</a:t>
            </a:r>
          </a:p>
          <a:p>
            <a:r>
              <a:rPr lang="en-US" sz="2400" dirty="0">
                <a:latin typeface="Century Gothic" panose="020B0502020202020204" pitchFamily="34" charset="0"/>
              </a:rPr>
              <a:t>308,549 DOIs</a:t>
            </a:r>
          </a:p>
        </p:txBody>
      </p:sp>
      <p:pic>
        <p:nvPicPr>
          <p:cNvPr id="5" name="Picture 4">
            <a:extLst>
              <a:ext uri="{FF2B5EF4-FFF2-40B4-BE49-F238E27FC236}">
                <a16:creationId xmlns:a16="http://schemas.microsoft.com/office/drawing/2014/main" id="{BF344806-48C9-11FD-6E05-7A6C8D3BA200}"/>
              </a:ext>
            </a:extLst>
          </p:cNvPr>
          <p:cNvPicPr>
            <a:picLocks noChangeAspect="1"/>
          </p:cNvPicPr>
          <p:nvPr/>
        </p:nvPicPr>
        <p:blipFill>
          <a:blip r:embed="rId4"/>
          <a:stretch>
            <a:fillRect/>
          </a:stretch>
        </p:blipFill>
        <p:spPr>
          <a:xfrm>
            <a:off x="311494" y="1161533"/>
            <a:ext cx="4666322" cy="4982998"/>
          </a:xfrm>
          <a:prstGeom prst="rect">
            <a:avLst/>
          </a:prstGeom>
        </p:spPr>
      </p:pic>
      <p:pic>
        <p:nvPicPr>
          <p:cNvPr id="6" name="Picture 5">
            <a:extLst>
              <a:ext uri="{FF2B5EF4-FFF2-40B4-BE49-F238E27FC236}">
                <a16:creationId xmlns:a16="http://schemas.microsoft.com/office/drawing/2014/main" id="{11C77F4A-57D3-D912-776F-76DCA6BCF7C5}"/>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932919" y="1161533"/>
            <a:ext cx="4672400" cy="4989489"/>
          </a:xfrm>
          <a:prstGeom prst="rect">
            <a:avLst/>
          </a:prstGeom>
        </p:spPr>
      </p:pic>
    </p:spTree>
    <p:custDataLst>
      <p:tags r:id="rId1"/>
    </p:custDataLst>
    <p:extLst>
      <p:ext uri="{BB962C8B-B14F-4D97-AF65-F5344CB8AC3E}">
        <p14:creationId xmlns:p14="http://schemas.microsoft.com/office/powerpoint/2010/main" val="277456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left)">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dissolv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9.4|8.2|18.4|11|13.6|14|45.3"/>
</p:tagLst>
</file>

<file path=ppt/tags/tag10.xml><?xml version="1.0" encoding="utf-8"?>
<p:tagLst xmlns:a="http://schemas.openxmlformats.org/drawingml/2006/main" xmlns:r="http://schemas.openxmlformats.org/officeDocument/2006/relationships" xmlns:p="http://schemas.openxmlformats.org/presentationml/2006/main">
  <p:tag name="TIMING" val="|64.1|50.8|16.6|47.5"/>
</p:tagLst>
</file>

<file path=ppt/tags/tag11.xml><?xml version="1.0" encoding="utf-8"?>
<p:tagLst xmlns:a="http://schemas.openxmlformats.org/drawingml/2006/main" xmlns:r="http://schemas.openxmlformats.org/officeDocument/2006/relationships" xmlns:p="http://schemas.openxmlformats.org/presentationml/2006/main">
  <p:tag name="TIMING" val="|69.8|91.7"/>
</p:tagLst>
</file>

<file path=ppt/tags/tag12.xml><?xml version="1.0" encoding="utf-8"?>
<p:tagLst xmlns:a="http://schemas.openxmlformats.org/drawingml/2006/main" xmlns:r="http://schemas.openxmlformats.org/officeDocument/2006/relationships" xmlns:p="http://schemas.openxmlformats.org/presentationml/2006/main">
  <p:tag name="TIMING" val="|9.6|12.2|12.6|41.9"/>
</p:tagLst>
</file>

<file path=ppt/tags/tag13.xml><?xml version="1.0" encoding="utf-8"?>
<p:tagLst xmlns:a="http://schemas.openxmlformats.org/drawingml/2006/main" xmlns:r="http://schemas.openxmlformats.org/officeDocument/2006/relationships" xmlns:p="http://schemas.openxmlformats.org/presentationml/2006/main">
  <p:tag name="TIMING" val="|123.9|34|19.2|8"/>
</p:tagLst>
</file>

<file path=ppt/tags/tag14.xml><?xml version="1.0" encoding="utf-8"?>
<p:tagLst xmlns:a="http://schemas.openxmlformats.org/drawingml/2006/main" xmlns:r="http://schemas.openxmlformats.org/officeDocument/2006/relationships" xmlns:p="http://schemas.openxmlformats.org/presentationml/2006/main">
  <p:tag name="TIMING" val="|60.2|11.4|15.5|1.8|6.2|16|60.9"/>
</p:tagLst>
</file>

<file path=ppt/tags/tag15.xml><?xml version="1.0" encoding="utf-8"?>
<p:tagLst xmlns:a="http://schemas.openxmlformats.org/drawingml/2006/main" xmlns:r="http://schemas.openxmlformats.org/officeDocument/2006/relationships" xmlns:p="http://schemas.openxmlformats.org/presentationml/2006/main">
  <p:tag name="TIMING" val="|31.8|56.6|12.5|5|8.1"/>
</p:tagLst>
</file>

<file path=ppt/tags/tag16.xml><?xml version="1.0" encoding="utf-8"?>
<p:tagLst xmlns:a="http://schemas.openxmlformats.org/drawingml/2006/main" xmlns:r="http://schemas.openxmlformats.org/officeDocument/2006/relationships" xmlns:p="http://schemas.openxmlformats.org/presentationml/2006/main">
  <p:tag name="TIMING" val="|13.2|32.6|24.5"/>
</p:tagLst>
</file>

<file path=ppt/tags/tag2.xml><?xml version="1.0" encoding="utf-8"?>
<p:tagLst xmlns:a="http://schemas.openxmlformats.org/drawingml/2006/main" xmlns:r="http://schemas.openxmlformats.org/officeDocument/2006/relationships" xmlns:p="http://schemas.openxmlformats.org/presentationml/2006/main">
  <p:tag name="TIMING" val="|4.2|4.5|9|4.9|34.9"/>
</p:tagLst>
</file>

<file path=ppt/tags/tag3.xml><?xml version="1.0" encoding="utf-8"?>
<p:tagLst xmlns:a="http://schemas.openxmlformats.org/drawingml/2006/main" xmlns:r="http://schemas.openxmlformats.org/officeDocument/2006/relationships" xmlns:p="http://schemas.openxmlformats.org/presentationml/2006/main">
  <p:tag name="TIMING" val="|7.7|2.9|8|3.9|6|21.6"/>
</p:tagLst>
</file>

<file path=ppt/tags/tag4.xml><?xml version="1.0" encoding="utf-8"?>
<p:tagLst xmlns:a="http://schemas.openxmlformats.org/drawingml/2006/main" xmlns:r="http://schemas.openxmlformats.org/officeDocument/2006/relationships" xmlns:p="http://schemas.openxmlformats.org/presentationml/2006/main">
  <p:tag name="TIMING" val="|38.1|41.9"/>
</p:tagLst>
</file>

<file path=ppt/tags/tag5.xml><?xml version="1.0" encoding="utf-8"?>
<p:tagLst xmlns:a="http://schemas.openxmlformats.org/drawingml/2006/main" xmlns:r="http://schemas.openxmlformats.org/officeDocument/2006/relationships" xmlns:p="http://schemas.openxmlformats.org/presentationml/2006/main">
  <p:tag name="TIMING" val="|46.3|7.7|12.5"/>
</p:tagLst>
</file>

<file path=ppt/tags/tag6.xml><?xml version="1.0" encoding="utf-8"?>
<p:tagLst xmlns:a="http://schemas.openxmlformats.org/drawingml/2006/main" xmlns:r="http://schemas.openxmlformats.org/officeDocument/2006/relationships" xmlns:p="http://schemas.openxmlformats.org/presentationml/2006/main">
  <p:tag name="TIMING" val="|8.2|55.6|55.3|8.6|34.1"/>
</p:tagLst>
</file>

<file path=ppt/tags/tag7.xml><?xml version="1.0" encoding="utf-8"?>
<p:tagLst xmlns:a="http://schemas.openxmlformats.org/drawingml/2006/main" xmlns:r="http://schemas.openxmlformats.org/officeDocument/2006/relationships" xmlns:p="http://schemas.openxmlformats.org/presentationml/2006/main">
  <p:tag name="TIMING" val="|23.2|35.1|23.5|16.7|26.3|62.6|21.5|3.8"/>
</p:tagLst>
</file>

<file path=ppt/tags/tag8.xml><?xml version="1.0" encoding="utf-8"?>
<p:tagLst xmlns:a="http://schemas.openxmlformats.org/drawingml/2006/main" xmlns:r="http://schemas.openxmlformats.org/officeDocument/2006/relationships" xmlns:p="http://schemas.openxmlformats.org/presentationml/2006/main">
  <p:tag name="TIMING" val="|14.9|44.5"/>
</p:tagLst>
</file>

<file path=ppt/tags/tag9.xml><?xml version="1.0" encoding="utf-8"?>
<p:tagLst xmlns:a="http://schemas.openxmlformats.org/drawingml/2006/main" xmlns:r="http://schemas.openxmlformats.org/officeDocument/2006/relationships" xmlns:p="http://schemas.openxmlformats.org/presentationml/2006/main">
  <p:tag name="TIMING" val="|11.2|2|5.6|32.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etadataGameChangersTemplate" id="{1758108D-C1DD-9D47-9A8B-0E9F6BC7A535}" vid="{B7D5A415-0C66-DC42-90D6-420BF40C320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25428</TotalTime>
  <Words>3809</Words>
  <Application>Microsoft Macintosh PowerPoint</Application>
  <PresentationFormat>Widescreen</PresentationFormat>
  <Paragraphs>419</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.AppleSystemUIFont</vt:lpstr>
      <vt:lpstr>Arial</vt:lpstr>
      <vt:lpstr>Calibri</vt:lpstr>
      <vt:lpstr>Century Gothic</vt:lpstr>
      <vt:lpstr>Office Theme</vt:lpstr>
      <vt:lpstr>Data Journeys Through the Global Research Infrastructure</vt:lpstr>
      <vt:lpstr>NSF Awards Search</vt:lpstr>
      <vt:lpstr>NSF Public Access Repository</vt:lpstr>
      <vt:lpstr>Global Research Infrastructure</vt:lpstr>
      <vt:lpstr>Global Research Infrastructure</vt:lpstr>
      <vt:lpstr>Crossref Funder Metadata</vt:lpstr>
      <vt:lpstr>NSF Awards (CHORUS)</vt:lpstr>
      <vt:lpstr>DOIs: CHORUS and PAR</vt:lpstr>
      <vt:lpstr>CHORUS and PAR: Awards / DOIs</vt:lpstr>
      <vt:lpstr>CHORUS and PAR DOI Timeseries </vt:lpstr>
      <vt:lpstr>Publication and Acknowledgment (Awards)</vt:lpstr>
      <vt:lpstr>Awards Timeline</vt:lpstr>
      <vt:lpstr>Reference Evolution (Awards)</vt:lpstr>
      <vt:lpstr>Next Destination – PID Graph</vt:lpstr>
      <vt:lpstr>Next Destination – PID Graph</vt:lpstr>
      <vt:lpstr>PowerPoint Presentation</vt:lpstr>
      <vt:lpstr>Next Destination</vt:lpstr>
      <vt:lpstr>PowerPoint Presentation</vt:lpstr>
      <vt:lpstr>Travel Tips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Before Connectivity</dc:title>
  <dc:creator>Ted Habermann</dc:creator>
  <cp:lastModifiedBy>Ted Habermann</cp:lastModifiedBy>
  <cp:revision>133</cp:revision>
  <dcterms:created xsi:type="dcterms:W3CDTF">2021-01-26T21:58:54Z</dcterms:created>
  <dcterms:modified xsi:type="dcterms:W3CDTF">2025-01-11T18:39:14Z</dcterms:modified>
</cp:coreProperties>
</file>