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0" r:id="rId4"/>
    <p:sldId id="257" r:id="rId5"/>
    <p:sldId id="273" r:id="rId6"/>
    <p:sldId id="269" r:id="rId7"/>
    <p:sldId id="270" r:id="rId8"/>
    <p:sldId id="274" r:id="rId9"/>
    <p:sldId id="275" r:id="rId10"/>
    <p:sldId id="26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82"/>
    <a:srgbClr val="02FB7E"/>
    <a:srgbClr val="20DDDD"/>
    <a:srgbClr val="D526D5"/>
    <a:srgbClr val="16FF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5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74F587-D92C-220B-BAD0-BDE3C13D9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A8DE2B-8992-C61B-3CE1-F177ECED4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BE212C-BF32-7D71-03A7-C09A3C7B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3FB428-84A3-A9F4-111B-23368938C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80B41E-B1A0-F049-D8B8-3898E9F9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9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A31AA-7DFC-0BF3-D581-F6647C012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D94E7E-2A70-F052-A22E-BAA72967E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2EFFE3-A5EB-937C-F737-17E9B4AA4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DC5AD1-7DF0-0E9E-50F0-765789886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C5386A-60F3-D076-B0E0-392CDB6D4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7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A58AF9E-0585-EE0E-E087-8953056DD8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DE03FE0-5253-25A1-9D82-33AD42400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976B0F-6C70-6C8B-5D67-F60A008D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4BF6-25CA-7DAB-4C61-F9BDD2B9B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FD5D1C-AAC8-9C90-5B68-6B9E8E0C9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26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BE87E3-9035-EA8D-1213-AA9AF27D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53C078-0D94-A057-938D-1AA68627C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F46765-A96A-CFAE-0813-3EF5D48C5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E2A69-C337-8410-C211-64B2040C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EB0E80-05B9-EF1A-3D53-A3D3EF3E6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52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146D96-A269-EA70-5C1F-C841F3D5C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AA5AB0-05A0-FA1B-046A-3CE8C07F7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CA4051-9A43-C2CB-3269-04B34767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ED8730-E374-834F-1A86-B6D8A7BC8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919C01-A816-9C09-3DF6-52E39A5F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7A4166-535D-744C-1CE3-79C2E16B5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8F86E8-1981-F310-676C-766840649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605C00-D060-7B5F-7E2A-A28E07636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736B79-1835-AE82-387B-8D7FB7791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6AE56B-9C1D-7C2E-76AD-2E29F63FE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326CCB-6AB6-EE55-9C43-76A0A538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3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41AEF-8680-36EB-1C7D-B079C36B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3325B1-10D2-E76A-1E92-27ABEE7C4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CC9C9D-F9E3-9531-5462-C2213C333B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9B7958-C589-57A3-008D-3C5E41E420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9AE480D-FBA4-B622-0030-A511E5F2CA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EFF7137-E0B3-B73E-19DD-33E4F0223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426C1B-BB3B-429A-27E5-6DCAB5D6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0C7D708-0280-F3F0-22AD-A57388E2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57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49002-3273-6604-466A-28BDEE041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CD5FFA-094E-866B-5FE0-1CA302149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CB0E58-1A4F-A2E9-24ED-205C881B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657961-BB4E-A366-2AF9-2777A4F37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25764F-0095-F9FE-F8B7-7058F0A09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28883B-005A-9C1F-09A0-B326AB389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0CDE15-35C0-C610-4FF5-4B4377C0B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37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43360E-2EE9-3803-3291-8FD1DA1CE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FCDC8D-9F43-87B8-3266-B8EDFB7E0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4781B3-A09D-4B6D-EABE-2594596C0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CAD261-2BF7-8700-F527-2CC146740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346DA7-E3A0-DC3D-2C8E-70BC81740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2F556A-7F68-4926-0B1B-C1702E7A4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569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4E96F-D37E-DF73-E2A8-06BB1ACB6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05771FB-C136-A9B4-4DED-CF97EFA023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81BA6B-3776-E91B-BB76-36D816AC8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635C67-8FF8-23F6-6ADF-E6E62B09C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B5A41D-BFB8-91C4-251D-67D04F568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9EE630-153E-7527-0171-98BBE4AAD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9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E63C03-525F-45CD-BE8D-14777A69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907D3F-40BA-6309-DAFC-A3A8B5087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A9F36B2-EEC6-9B27-C1A5-71E8993F5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730B4-4D89-43A7-BFFA-93C177F7EE17}" type="datetimeFigureOut">
              <a:rPr lang="zh-CN" altLang="en-US" smtClean="0"/>
              <a:t>2024/2/28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C45E37-F221-999B-28BC-58FE920024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BBCA5E-CA08-DB90-4681-ABF31B9A8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A526-5FA8-4961-A530-49D9CB595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0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47EDB0-911D-AFA2-9801-FB6A50CC15BB}"/>
              </a:ext>
            </a:extLst>
          </p:cNvPr>
          <p:cNvSpPr txBox="1"/>
          <p:nvPr/>
        </p:nvSpPr>
        <p:spPr>
          <a:xfrm>
            <a:off x="4187244" y="2351782"/>
            <a:ext cx="41969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/>
              <a:t>H_D540G-hSLAM</a:t>
            </a:r>
            <a:r>
              <a:rPr lang="zh-CN" altLang="en-US" sz="3200" b="1" dirty="0"/>
              <a:t>复合物蛋白预测结构</a:t>
            </a:r>
          </a:p>
        </p:txBody>
      </p:sp>
    </p:spTree>
    <p:extLst>
      <p:ext uri="{BB962C8B-B14F-4D97-AF65-F5344CB8AC3E}">
        <p14:creationId xmlns:p14="http://schemas.microsoft.com/office/powerpoint/2010/main" val="693042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6F6E4E-3408-E4D6-70ED-BF7A51BA351D}"/>
              </a:ext>
            </a:extLst>
          </p:cNvPr>
          <p:cNvSpPr txBox="1"/>
          <p:nvPr/>
        </p:nvSpPr>
        <p:spPr>
          <a:xfrm>
            <a:off x="1313644" y="907961"/>
            <a:ext cx="10393252" cy="4447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本结构采用本地</a:t>
            </a:r>
            <a:r>
              <a:rPr lang="en-US" altLang="zh-CN" dirty="0" err="1"/>
              <a:t>AlphaFold</a:t>
            </a:r>
            <a:r>
              <a:rPr lang="en-US" altLang="zh-CN" dirty="0"/>
              <a:t>/2.3.1</a:t>
            </a:r>
            <a:r>
              <a:rPr lang="zh-CN" altLang="en-US" dirty="0"/>
              <a:t>预测</a:t>
            </a:r>
            <a:endParaRPr lang="en-US" altLang="zh-CN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dirty="0"/>
              <a:t>新建一个文件夹，并将目标蛋白序列拷贝进去（</a:t>
            </a:r>
            <a:r>
              <a:rPr lang="en-US" altLang="zh-CN" dirty="0" err="1"/>
              <a:t>fasta</a:t>
            </a:r>
            <a:r>
              <a:rPr lang="zh-CN" altLang="en-US" dirty="0"/>
              <a:t>格式）。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在</a:t>
            </a:r>
            <a:r>
              <a:rPr lang="en-US" altLang="zh-CN" dirty="0" err="1"/>
              <a:t>linux</a:t>
            </a:r>
            <a:r>
              <a:rPr lang="zh-CN" altLang="en-US" dirty="0"/>
              <a:t>系统中右击打开</a:t>
            </a:r>
            <a:r>
              <a:rPr lang="en-US" altLang="zh-CN" dirty="0"/>
              <a:t>terminal</a:t>
            </a:r>
            <a:r>
              <a:rPr lang="zh-CN" altLang="en-US" dirty="0"/>
              <a:t>输入代码：</a:t>
            </a:r>
            <a:r>
              <a:rPr lang="en-US" altLang="zh-CN" dirty="0"/>
              <a:t>module load </a:t>
            </a:r>
            <a:r>
              <a:rPr lang="en-US" altLang="zh-CN" dirty="0" err="1"/>
              <a:t>alphafold</a:t>
            </a:r>
            <a:r>
              <a:rPr lang="en-US" altLang="zh-CN" dirty="0"/>
              <a:t>/2.3.1 , </a:t>
            </a:r>
            <a:r>
              <a:rPr lang="zh-CN" altLang="en-US" dirty="0"/>
              <a:t>加载</a:t>
            </a:r>
            <a:r>
              <a:rPr lang="en-US" altLang="zh-CN" dirty="0"/>
              <a:t>AlphaFold2</a:t>
            </a:r>
            <a:r>
              <a:rPr lang="zh-CN" altLang="en-US" dirty="0"/>
              <a:t>程序；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接着输入以下代码，运行</a:t>
            </a:r>
            <a:r>
              <a:rPr lang="en-US" altLang="zh-CN" dirty="0"/>
              <a:t>AlphaFold2: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run_alphafold.sh -d /work/public/alphafolddatabase_2.3.1 -o /work/AlphaFold2/protein -f /work /AlphaFold2/protein/</a:t>
            </a:r>
            <a:r>
              <a:rPr lang="en-US" altLang="zh-CN" dirty="0" err="1"/>
              <a:t>protein.fasta</a:t>
            </a:r>
            <a:r>
              <a:rPr lang="en-US" altLang="zh-CN" dirty="0"/>
              <a:t> -t 2021-11-01 -m multimer</a:t>
            </a:r>
          </a:p>
          <a:p>
            <a:pPr>
              <a:lnSpc>
                <a:spcPct val="200000"/>
              </a:lnSpc>
            </a:pPr>
            <a:r>
              <a:rPr lang="en-US" altLang="zh-CN" dirty="0"/>
              <a:t>4. </a:t>
            </a:r>
            <a:r>
              <a:rPr lang="zh-CN" altLang="en-US" dirty="0"/>
              <a:t>等待运行结束，使用</a:t>
            </a:r>
            <a:r>
              <a:rPr lang="en-US" altLang="zh-CN" dirty="0" err="1"/>
              <a:t>PyMOL</a:t>
            </a:r>
            <a:r>
              <a:rPr lang="zh-CN" altLang="en-US" dirty="0"/>
              <a:t>软件对预测好的结构进行可视化。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本地</a:t>
            </a:r>
            <a:r>
              <a:rPr lang="en-US" altLang="zh-CN" dirty="0"/>
              <a:t>AlphaFold2</a:t>
            </a:r>
            <a:r>
              <a:rPr lang="zh-CN" altLang="en-US" dirty="0"/>
              <a:t>运行教程：</a:t>
            </a:r>
            <a:r>
              <a:rPr lang="en-US" altLang="zh-CN" dirty="0"/>
              <a:t>https://github.com/kalininalab/alphafold_non_docker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B4E128-D2A6-CA81-1BC4-456ED4F0FC42}"/>
              </a:ext>
            </a:extLst>
          </p:cNvPr>
          <p:cNvSpPr txBox="1"/>
          <p:nvPr/>
        </p:nvSpPr>
        <p:spPr>
          <a:xfrm>
            <a:off x="5306096" y="300576"/>
            <a:ext cx="1700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实验方法</a:t>
            </a:r>
          </a:p>
        </p:txBody>
      </p:sp>
    </p:spTree>
    <p:extLst>
      <p:ext uri="{BB962C8B-B14F-4D97-AF65-F5344CB8AC3E}">
        <p14:creationId xmlns:p14="http://schemas.microsoft.com/office/powerpoint/2010/main" val="4098824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2960C9C2-93CF-6E3B-3FDC-C76ADB73BEBF}"/>
              </a:ext>
            </a:extLst>
          </p:cNvPr>
          <p:cNvSpPr txBox="1"/>
          <p:nvPr/>
        </p:nvSpPr>
        <p:spPr>
          <a:xfrm>
            <a:off x="3928057" y="5338292"/>
            <a:ext cx="4964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预测的蛋白结构的置信度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955" y="1686098"/>
            <a:ext cx="6412331" cy="341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55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E59A08E-4864-D85A-4AE2-84567123D282}"/>
              </a:ext>
            </a:extLst>
          </p:cNvPr>
          <p:cNvSpPr txBox="1"/>
          <p:nvPr/>
        </p:nvSpPr>
        <p:spPr>
          <a:xfrm>
            <a:off x="3928057" y="5569119"/>
            <a:ext cx="537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预测的蛋白结构序列匹配度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B2CD932-2246-5AA4-E95D-44B2A76E0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78" y="1082819"/>
            <a:ext cx="6158496" cy="429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17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6" t="19547" r="18241" b="16246"/>
          <a:stretch/>
        </p:blipFill>
        <p:spPr>
          <a:xfrm>
            <a:off x="3861961" y="1072245"/>
            <a:ext cx="4483224" cy="4403324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58B0F2-F65E-0BBA-E0D9-DFA8D7442388}"/>
              </a:ext>
            </a:extLst>
          </p:cNvPr>
          <p:cNvGrpSpPr/>
          <p:nvPr/>
        </p:nvGrpSpPr>
        <p:grpSpPr>
          <a:xfrm>
            <a:off x="4911144" y="4181136"/>
            <a:ext cx="1603419" cy="902297"/>
            <a:chOff x="1446727" y="1023958"/>
            <a:chExt cx="1603419" cy="9022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D10063B-5431-FD63-0900-9E484B265FF4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D6514BC1-C44D-D842-BBEA-1074689D9B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39156" y="1023958"/>
              <a:ext cx="85930" cy="63096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551ADDC-1D15-7AF2-A279-B3CCC43F56F0}"/>
              </a:ext>
            </a:extLst>
          </p:cNvPr>
          <p:cNvSpPr txBox="1"/>
          <p:nvPr/>
        </p:nvSpPr>
        <p:spPr>
          <a:xfrm>
            <a:off x="4326227" y="5563863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3E843E-87B2-6967-8A72-A642D6FE8442}"/>
              </a:ext>
            </a:extLst>
          </p:cNvPr>
          <p:cNvGrpSpPr/>
          <p:nvPr/>
        </p:nvGrpSpPr>
        <p:grpSpPr>
          <a:xfrm>
            <a:off x="4605669" y="2019105"/>
            <a:ext cx="2542103" cy="734447"/>
            <a:chOff x="-43604" y="2961409"/>
            <a:chExt cx="2542103" cy="73444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789B287-D500-1724-0967-98DFC15547E9}"/>
                </a:ext>
              </a:extLst>
            </p:cNvPr>
            <p:cNvSpPr txBox="1"/>
            <p:nvPr/>
          </p:nvSpPr>
          <p:spPr>
            <a:xfrm>
              <a:off x="895080" y="2961409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372E9292-2B60-A3B7-37F8-3CD1CD076D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3604" y="3232743"/>
              <a:ext cx="960630" cy="46311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284DD367-B396-02A1-DEAA-3C3CA331A7CF}"/>
              </a:ext>
            </a:extLst>
          </p:cNvPr>
          <p:cNvSpPr/>
          <p:nvPr/>
        </p:nvSpPr>
        <p:spPr>
          <a:xfrm>
            <a:off x="2973100" y="1890329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7649474" y="3357937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410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18641" r="16170" b="13916"/>
          <a:stretch/>
        </p:blipFill>
        <p:spPr>
          <a:xfrm>
            <a:off x="3844033" y="1196759"/>
            <a:ext cx="4190258" cy="412688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58B0F2-F65E-0BBA-E0D9-DFA8D7442388}"/>
              </a:ext>
            </a:extLst>
          </p:cNvPr>
          <p:cNvGrpSpPr/>
          <p:nvPr/>
        </p:nvGrpSpPr>
        <p:grpSpPr>
          <a:xfrm>
            <a:off x="4911144" y="4181136"/>
            <a:ext cx="1603419" cy="902297"/>
            <a:chOff x="1446727" y="1023958"/>
            <a:chExt cx="1603419" cy="9022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D10063B-5431-FD63-0900-9E484B265FF4}"/>
                </a:ext>
              </a:extLst>
            </p:cNvPr>
            <p:cNvSpPr txBox="1"/>
            <p:nvPr/>
          </p:nvSpPr>
          <p:spPr>
            <a:xfrm>
              <a:off x="1446727" y="1526145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D6514BC1-C44D-D842-BBEA-1074689D9B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39156" y="1023958"/>
              <a:ext cx="85930" cy="63096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551ADDC-1D15-7AF2-A279-B3CCC43F56F0}"/>
              </a:ext>
            </a:extLst>
          </p:cNvPr>
          <p:cNvSpPr txBox="1"/>
          <p:nvPr/>
        </p:nvSpPr>
        <p:spPr>
          <a:xfrm>
            <a:off x="4248992" y="5496246"/>
            <a:ext cx="403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AlphaFold2</a:t>
            </a:r>
            <a:r>
              <a:rPr lang="zh-CN" altLang="en-US" dirty="0"/>
              <a:t>预测的蛋白整体结构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3E843E-87B2-6967-8A72-A642D6FE8442}"/>
              </a:ext>
            </a:extLst>
          </p:cNvPr>
          <p:cNvGrpSpPr/>
          <p:nvPr/>
        </p:nvGrpSpPr>
        <p:grpSpPr>
          <a:xfrm>
            <a:off x="4605669" y="2019105"/>
            <a:ext cx="2542103" cy="734447"/>
            <a:chOff x="-43604" y="2961409"/>
            <a:chExt cx="2542103" cy="73444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789B287-D500-1724-0967-98DFC15547E9}"/>
                </a:ext>
              </a:extLst>
            </p:cNvPr>
            <p:cNvSpPr txBox="1"/>
            <p:nvPr/>
          </p:nvSpPr>
          <p:spPr>
            <a:xfrm>
              <a:off x="895080" y="2961409"/>
              <a:ext cx="1603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N-terminal</a:t>
              </a:r>
              <a:endPara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372E9292-2B60-A3B7-37F8-3CD1CD076D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3604" y="3232743"/>
              <a:ext cx="960630" cy="46311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284DD367-B396-02A1-DEAA-3C3CA331A7CF}"/>
              </a:ext>
            </a:extLst>
          </p:cNvPr>
          <p:cNvSpPr/>
          <p:nvPr/>
        </p:nvSpPr>
        <p:spPr>
          <a:xfrm>
            <a:off x="2973100" y="1890329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7649474" y="3357937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843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9FCF697-3A49-F22E-47B9-FC83E3B0A3E0}"/>
              </a:ext>
            </a:extLst>
          </p:cNvPr>
          <p:cNvSpPr txBox="1"/>
          <p:nvPr/>
        </p:nvSpPr>
        <p:spPr>
          <a:xfrm>
            <a:off x="5167020" y="6349914"/>
            <a:ext cx="2550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690756" y="182097"/>
            <a:ext cx="6835888" cy="5943495"/>
            <a:chOff x="2673001" y="119954"/>
            <a:chExt cx="6835888" cy="5943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3001" y="520064"/>
              <a:ext cx="6835888" cy="5214912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F56435-521E-E512-F9D4-1A1AA3D1D5B1}"/>
                </a:ext>
              </a:extLst>
            </p:cNvPr>
            <p:cNvSpPr txBox="1"/>
            <p:nvPr/>
          </p:nvSpPr>
          <p:spPr>
            <a:xfrm>
              <a:off x="3266838" y="119954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氢键相互作用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212E38D-9551-68DF-C172-B4D5834A96C0}"/>
                </a:ext>
              </a:extLst>
            </p:cNvPr>
            <p:cNvSpPr txBox="1"/>
            <p:nvPr/>
          </p:nvSpPr>
          <p:spPr>
            <a:xfrm>
              <a:off x="6864337" y="119954"/>
              <a:ext cx="1830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盐桥相互作用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84DD367-B396-02A1-DEAA-3C3CA331A7CF}"/>
                </a:ext>
              </a:extLst>
            </p:cNvPr>
            <p:cNvSpPr/>
            <p:nvPr/>
          </p:nvSpPr>
          <p:spPr>
            <a:xfrm>
              <a:off x="3070755" y="5663339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119CCFC-0FAB-FDC1-FA7E-0120FD1E290C}"/>
                </a:ext>
              </a:extLst>
            </p:cNvPr>
            <p:cNvSpPr/>
            <p:nvPr/>
          </p:nvSpPr>
          <p:spPr>
            <a:xfrm>
              <a:off x="4898260" y="5663339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 smtClean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84DD367-B396-02A1-DEAA-3C3CA331A7CF}"/>
                </a:ext>
              </a:extLst>
            </p:cNvPr>
            <p:cNvSpPr/>
            <p:nvPr/>
          </p:nvSpPr>
          <p:spPr>
            <a:xfrm>
              <a:off x="6488699" y="2326815"/>
              <a:ext cx="135312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cap="none" spc="0" dirty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02FB7E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H_D540G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119CCFC-0FAB-FDC1-FA7E-0120FD1E290C}"/>
                </a:ext>
              </a:extLst>
            </p:cNvPr>
            <p:cNvSpPr/>
            <p:nvPr/>
          </p:nvSpPr>
          <p:spPr>
            <a:xfrm>
              <a:off x="8254060" y="2326815"/>
              <a:ext cx="1192685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2000" b="1" dirty="0" err="1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en-US" altLang="zh-CN" sz="2000" b="1" cap="none" spc="0" dirty="0" err="1" smtClean="0">
                  <a:ln w="3175">
                    <a:solidFill>
                      <a:schemeClr val="tx1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SLAM</a:t>
              </a:r>
              <a:endParaRPr lang="zh-CN" altLang="en-US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802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451" y="246739"/>
            <a:ext cx="5258978" cy="5258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8510" r="9568" b="25697"/>
          <a:stretch/>
        </p:blipFill>
        <p:spPr>
          <a:xfrm>
            <a:off x="539414" y="541300"/>
            <a:ext cx="4284188" cy="3072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6DA3884-F65E-BEEE-A186-48B5F17F9961}"/>
              </a:ext>
            </a:extLst>
          </p:cNvPr>
          <p:cNvSpPr/>
          <p:nvPr/>
        </p:nvSpPr>
        <p:spPr>
          <a:xfrm>
            <a:off x="1954368" y="2034862"/>
            <a:ext cx="708337" cy="57955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3F7935-FD19-0801-38C9-AB66304C1C25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F65B800-1EF7-52F1-D53E-3A37C6F8A28D}"/>
              </a:ext>
            </a:extLst>
          </p:cNvPr>
          <p:cNvCxnSpPr/>
          <p:nvPr/>
        </p:nvCxnSpPr>
        <p:spPr>
          <a:xfrm flipV="1">
            <a:off x="2662705" y="165278"/>
            <a:ext cx="3378559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45C2807-B9A3-E3B7-5471-3BE745AD14D7}"/>
              </a:ext>
            </a:extLst>
          </p:cNvPr>
          <p:cNvCxnSpPr>
            <a:cxnSpLocks/>
          </p:cNvCxnSpPr>
          <p:nvPr/>
        </p:nvCxnSpPr>
        <p:spPr>
          <a:xfrm>
            <a:off x="2662704" y="2610120"/>
            <a:ext cx="3378560" cy="289559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8FFE3DAF-CFE6-84AE-3304-7A2336B44918}"/>
              </a:ext>
            </a:extLst>
          </p:cNvPr>
          <p:cNvSpPr/>
          <p:nvPr/>
        </p:nvSpPr>
        <p:spPr>
          <a:xfrm>
            <a:off x="962269" y="341245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8555D3-BC3D-01CA-4E18-EC53A61CA921}"/>
              </a:ext>
            </a:extLst>
          </p:cNvPr>
          <p:cNvSpPr/>
          <p:nvPr/>
        </p:nvSpPr>
        <p:spPr>
          <a:xfrm>
            <a:off x="6352080" y="482732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9647-A13E-A2FB-466F-81CB799251A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4009630" y="3279811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9941393" y="4293345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89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4660" r="19796" b="12751"/>
          <a:stretch/>
        </p:blipFill>
        <p:spPr>
          <a:xfrm>
            <a:off x="6483438" y="165278"/>
            <a:ext cx="4277374" cy="53404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8510" r="9568" b="25697"/>
          <a:stretch/>
        </p:blipFill>
        <p:spPr>
          <a:xfrm>
            <a:off x="539414" y="541300"/>
            <a:ext cx="4284188" cy="3072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6DA3884-F65E-BEEE-A186-48B5F17F9961}"/>
              </a:ext>
            </a:extLst>
          </p:cNvPr>
          <p:cNvSpPr/>
          <p:nvPr/>
        </p:nvSpPr>
        <p:spPr>
          <a:xfrm>
            <a:off x="1954368" y="2034862"/>
            <a:ext cx="708337" cy="57955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3F7935-FD19-0801-38C9-AB66304C1C25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F65B800-1EF7-52F1-D53E-3A37C6F8A28D}"/>
              </a:ext>
            </a:extLst>
          </p:cNvPr>
          <p:cNvCxnSpPr/>
          <p:nvPr/>
        </p:nvCxnSpPr>
        <p:spPr>
          <a:xfrm flipV="1">
            <a:off x="2662705" y="165278"/>
            <a:ext cx="3378559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45C2807-B9A3-E3B7-5471-3BE745AD14D7}"/>
              </a:ext>
            </a:extLst>
          </p:cNvPr>
          <p:cNvCxnSpPr>
            <a:cxnSpLocks/>
          </p:cNvCxnSpPr>
          <p:nvPr/>
        </p:nvCxnSpPr>
        <p:spPr>
          <a:xfrm>
            <a:off x="2662704" y="2610120"/>
            <a:ext cx="3378560" cy="289559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8FFE3DAF-CFE6-84AE-3304-7A2336B44918}"/>
              </a:ext>
            </a:extLst>
          </p:cNvPr>
          <p:cNvSpPr/>
          <p:nvPr/>
        </p:nvSpPr>
        <p:spPr>
          <a:xfrm>
            <a:off x="962269" y="341245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8555D3-BC3D-01CA-4E18-EC53A61CA921}"/>
              </a:ext>
            </a:extLst>
          </p:cNvPr>
          <p:cNvSpPr/>
          <p:nvPr/>
        </p:nvSpPr>
        <p:spPr>
          <a:xfrm>
            <a:off x="6352080" y="482732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9647-A13E-A2FB-466F-81CB799251A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4009630" y="3279811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10059705" y="2610120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77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5" t="4575" r="19562" b="12091"/>
          <a:stretch/>
        </p:blipFill>
        <p:spPr>
          <a:xfrm>
            <a:off x="6557172" y="255407"/>
            <a:ext cx="4231348" cy="51601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2" t="18510" r="9568" b="25697"/>
          <a:stretch/>
        </p:blipFill>
        <p:spPr>
          <a:xfrm>
            <a:off x="539414" y="541300"/>
            <a:ext cx="4284188" cy="3072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6DA3884-F65E-BEEE-A186-48B5F17F9961}"/>
              </a:ext>
            </a:extLst>
          </p:cNvPr>
          <p:cNvSpPr/>
          <p:nvPr/>
        </p:nvSpPr>
        <p:spPr>
          <a:xfrm>
            <a:off x="1954368" y="2034862"/>
            <a:ext cx="708337" cy="57955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3F7935-FD19-0801-38C9-AB66304C1C25}"/>
              </a:ext>
            </a:extLst>
          </p:cNvPr>
          <p:cNvSpPr/>
          <p:nvPr/>
        </p:nvSpPr>
        <p:spPr>
          <a:xfrm>
            <a:off x="6041264" y="165278"/>
            <a:ext cx="5263165" cy="534043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F65B800-1EF7-52F1-D53E-3A37C6F8A28D}"/>
              </a:ext>
            </a:extLst>
          </p:cNvPr>
          <p:cNvCxnSpPr/>
          <p:nvPr/>
        </p:nvCxnSpPr>
        <p:spPr>
          <a:xfrm flipV="1">
            <a:off x="2662705" y="165278"/>
            <a:ext cx="3378559" cy="1869584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45C2807-B9A3-E3B7-5471-3BE745AD14D7}"/>
              </a:ext>
            </a:extLst>
          </p:cNvPr>
          <p:cNvCxnSpPr>
            <a:cxnSpLocks/>
          </p:cNvCxnSpPr>
          <p:nvPr/>
        </p:nvCxnSpPr>
        <p:spPr>
          <a:xfrm>
            <a:off x="2662704" y="2610120"/>
            <a:ext cx="3378560" cy="289559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8FFE3DAF-CFE6-84AE-3304-7A2336B44918}"/>
              </a:ext>
            </a:extLst>
          </p:cNvPr>
          <p:cNvSpPr/>
          <p:nvPr/>
        </p:nvSpPr>
        <p:spPr>
          <a:xfrm>
            <a:off x="962269" y="341245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68555D3-BC3D-01CA-4E18-EC53A61CA921}"/>
              </a:ext>
            </a:extLst>
          </p:cNvPr>
          <p:cNvSpPr/>
          <p:nvPr/>
        </p:nvSpPr>
        <p:spPr>
          <a:xfrm>
            <a:off x="6352080" y="482732"/>
            <a:ext cx="1353127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cap="none" spc="0" dirty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02FB7E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H_D540G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02FB7E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4449647-A13E-A2FB-466F-81CB799251A4}"/>
              </a:ext>
            </a:extLst>
          </p:cNvPr>
          <p:cNvSpPr txBox="1"/>
          <p:nvPr/>
        </p:nvSpPr>
        <p:spPr>
          <a:xfrm>
            <a:off x="5007734" y="6038359"/>
            <a:ext cx="295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复合物相互作用残基展示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4009630" y="3279811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119CCFC-0FAB-FDC1-FA7E-0120FD1E290C}"/>
              </a:ext>
            </a:extLst>
          </p:cNvPr>
          <p:cNvSpPr/>
          <p:nvPr/>
        </p:nvSpPr>
        <p:spPr>
          <a:xfrm>
            <a:off x="10059705" y="2610120"/>
            <a:ext cx="119268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b="1" dirty="0" err="1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2000" b="1" cap="none" spc="0" dirty="0" err="1" smtClean="0">
                <a:ln w="31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SLAM</a:t>
            </a:r>
            <a:endParaRPr lang="zh-CN" altLang="en-US" sz="2000" b="1" cap="none" spc="0" dirty="0">
              <a:ln w="3175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643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177</Words>
  <Application>Microsoft Office PowerPoint</Application>
  <PresentationFormat>宽屏</PresentationFormat>
  <Paragraphs>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Guoqiang</dc:creator>
  <cp:lastModifiedBy>Windows User</cp:lastModifiedBy>
  <cp:revision>24</cp:revision>
  <dcterms:created xsi:type="dcterms:W3CDTF">2023-05-05T09:48:39Z</dcterms:created>
  <dcterms:modified xsi:type="dcterms:W3CDTF">2024-02-28T02:04:59Z</dcterms:modified>
</cp:coreProperties>
</file>