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60" r:id="rId4"/>
    <p:sldId id="257" r:id="rId5"/>
    <p:sldId id="276" r:id="rId6"/>
    <p:sldId id="269" r:id="rId7"/>
    <p:sldId id="270" r:id="rId8"/>
    <p:sldId id="277" r:id="rId9"/>
    <p:sldId id="278" r:id="rId10"/>
    <p:sldId id="261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FF16"/>
    <a:srgbClr val="FFE182"/>
    <a:srgbClr val="02FB7E"/>
    <a:srgbClr val="20DDDD"/>
    <a:srgbClr val="D526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34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74F587-D92C-220B-BAD0-BDE3C13D93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3A8DE2B-8992-C61B-3CE1-F177ECED45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BE212C-BF32-7D71-03A7-C09A3C7BF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3FB428-84A3-A9F4-111B-23368938C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80B41E-B1A0-F049-D8B8-3898E9F99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09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8A31AA-7DFC-0BF3-D581-F6647C012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DD94E7E-2A70-F052-A22E-BAA72967E2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2EFFE3-A5EB-937C-F737-17E9B4AA4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FDC5AD1-7DF0-0E9E-50F0-765789886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C5386A-60F3-D076-B0E0-392CDB6D4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072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A58AF9E-0585-EE0E-E087-8953056DD8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DE03FE0-5253-25A1-9D82-33AD42400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5976B0F-6C70-6C8B-5D67-F60A008D4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744BF6-25CA-7DAB-4C61-F9BDD2B9B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FD5D1C-AAC8-9C90-5B68-6B9E8E0C9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260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BE87E3-9035-EA8D-1213-AA9AF27D3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53C078-0D94-A057-938D-1AA68627CE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F46765-A96A-CFAE-0813-3EF5D48C5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6E2A69-C337-8410-C211-64B2040CE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EB0E80-05B9-EF1A-3D53-A3D3EF3E6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352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146D96-A269-EA70-5C1F-C841F3D5C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1AA5AB0-05A0-FA1B-046A-3CE8C07F7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ACA4051-9A43-C2CB-3269-04B34767E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ED8730-E374-834F-1A86-B6D8A7BC8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919C01-A816-9C09-3DF6-52E39A5FA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1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7A4166-535D-744C-1CE3-79C2E16B5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58F86E8-1981-F310-676C-7668406491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1605C00-D060-7B5F-7E2A-A28E07636E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E736B79-1835-AE82-387B-8D7FB7791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66AE56B-9C1D-7C2E-76AD-2E29F63FE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3326CCB-6AB6-EE55-9C43-76A0A5386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531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E41AEF-8680-36EB-1C7D-B079C36B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43325B1-10D2-E76A-1E92-27ABEE7C4F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ECC9C9D-F9E3-9531-5462-C2213C333B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59B7958-C589-57A3-008D-3C5E41E420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9AE480D-FBA4-B622-0030-A511E5F2CA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EFF7137-E0B3-B73E-19DD-33E4F0223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B426C1B-BB3B-429A-27E5-6DCAB5D66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0C7D708-0280-F3F0-22AD-A57388E23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572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C49002-3273-6604-466A-28BDEE041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8CD5FFA-094E-866B-5FE0-1CA302149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BCB0E58-1A4F-A2E9-24ED-205C881B3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C657961-BB4E-A366-2AF9-2777A4F37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30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525764F-0095-F9FE-F8B7-7058F0A09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728883B-005A-9C1F-09A0-B326AB389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10CDE15-35C0-C610-4FF5-4B4377C0B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379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43360E-2EE9-3803-3291-8FD1DA1CE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FCDC8D-9F43-87B8-3266-B8EDFB7E09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44781B3-A09D-4B6D-EABE-2594596C06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BCAD261-2BF7-8700-F527-2CC146740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346DA7-E3A0-DC3D-2C8E-70BC81740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D2F556A-7F68-4926-0B1B-C1702E7A4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569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14E96F-D37E-DF73-E2A8-06BB1ACB6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05771FB-C136-A9B4-4DED-CF97EFA023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F81BA6B-3776-E91B-BB76-36D816AC8D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4635C67-8FF8-23F6-6ADF-E6E62B09C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5B5A41D-BFB8-91C4-251D-67D04F568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D9EE630-153E-7527-0171-98BBE4AAD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197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2E63C03-525F-45CD-BE8D-14777A690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D907D3F-40BA-6309-DAFC-A3A8B50872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A9F36B2-EEC6-9B27-C1A5-71E8993F59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730B4-4D89-43A7-BFFA-93C177F7EE17}" type="datetimeFigureOut">
              <a:rPr lang="zh-CN" altLang="en-US" smtClean="0"/>
              <a:t>2024/3/8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EC45E37-F221-999B-28BC-58FE920024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BBCA5E-CA08-DB90-4681-ABF31B9A8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305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647EDB0-911D-AFA2-9801-FB6A50CC15BB}"/>
              </a:ext>
            </a:extLst>
          </p:cNvPr>
          <p:cNvSpPr txBox="1"/>
          <p:nvPr/>
        </p:nvSpPr>
        <p:spPr>
          <a:xfrm>
            <a:off x="4187244" y="2351782"/>
            <a:ext cx="419690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/>
              <a:t>H_D540-hSLAM</a:t>
            </a:r>
            <a:r>
              <a:rPr lang="zh-CN" altLang="en-US" sz="3200" b="1" dirty="0"/>
              <a:t>复合物蛋白预测结构</a:t>
            </a:r>
          </a:p>
        </p:txBody>
      </p:sp>
    </p:spTree>
    <p:extLst>
      <p:ext uri="{BB962C8B-B14F-4D97-AF65-F5344CB8AC3E}">
        <p14:creationId xmlns:p14="http://schemas.microsoft.com/office/powerpoint/2010/main" val="6930425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66F6E4E-3408-E4D6-70ED-BF7A51BA351D}"/>
              </a:ext>
            </a:extLst>
          </p:cNvPr>
          <p:cNvSpPr txBox="1"/>
          <p:nvPr/>
        </p:nvSpPr>
        <p:spPr>
          <a:xfrm>
            <a:off x="1313644" y="907961"/>
            <a:ext cx="10393252" cy="4447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dirty="0"/>
              <a:t>本结构采用本地</a:t>
            </a:r>
            <a:r>
              <a:rPr lang="en-US" altLang="zh-CN" dirty="0" err="1"/>
              <a:t>AlphaFold</a:t>
            </a:r>
            <a:r>
              <a:rPr lang="en-US" altLang="zh-CN" dirty="0"/>
              <a:t>/2.3.1</a:t>
            </a:r>
            <a:r>
              <a:rPr lang="zh-CN" altLang="en-US" dirty="0"/>
              <a:t>预测</a:t>
            </a:r>
            <a:endParaRPr lang="en-US" altLang="zh-CN" dirty="0"/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dirty="0"/>
              <a:t>新建一个文件夹，并将目标蛋白序列拷贝进去（</a:t>
            </a:r>
            <a:r>
              <a:rPr lang="en-US" altLang="zh-CN" dirty="0" err="1"/>
              <a:t>fasta</a:t>
            </a:r>
            <a:r>
              <a:rPr lang="zh-CN" altLang="en-US" dirty="0"/>
              <a:t>格式）。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en-US" altLang="zh-CN" dirty="0"/>
              <a:t>2.</a:t>
            </a:r>
            <a:r>
              <a:rPr lang="zh-CN" altLang="en-US" dirty="0"/>
              <a:t>在</a:t>
            </a:r>
            <a:r>
              <a:rPr lang="en-US" altLang="zh-CN" dirty="0" err="1"/>
              <a:t>linux</a:t>
            </a:r>
            <a:r>
              <a:rPr lang="zh-CN" altLang="en-US" dirty="0"/>
              <a:t>系统中右击打开</a:t>
            </a:r>
            <a:r>
              <a:rPr lang="en-US" altLang="zh-CN" dirty="0"/>
              <a:t>terminal</a:t>
            </a:r>
            <a:r>
              <a:rPr lang="zh-CN" altLang="en-US" dirty="0"/>
              <a:t>输入代码：</a:t>
            </a:r>
            <a:r>
              <a:rPr lang="en-US" altLang="zh-CN" dirty="0"/>
              <a:t>module load </a:t>
            </a:r>
            <a:r>
              <a:rPr lang="en-US" altLang="zh-CN" dirty="0" err="1"/>
              <a:t>alphafold</a:t>
            </a:r>
            <a:r>
              <a:rPr lang="en-US" altLang="zh-CN" dirty="0"/>
              <a:t>/2.3.1 , </a:t>
            </a:r>
            <a:r>
              <a:rPr lang="zh-CN" altLang="en-US" dirty="0"/>
              <a:t>加载</a:t>
            </a:r>
            <a:r>
              <a:rPr lang="en-US" altLang="zh-CN" dirty="0"/>
              <a:t>AlphaFold2</a:t>
            </a:r>
            <a:r>
              <a:rPr lang="zh-CN" altLang="en-US" dirty="0"/>
              <a:t>程序；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en-US" altLang="zh-CN" dirty="0"/>
              <a:t>3. </a:t>
            </a:r>
            <a:r>
              <a:rPr lang="zh-CN" altLang="en-US" dirty="0"/>
              <a:t>接着输入以下代码，运行</a:t>
            </a:r>
            <a:r>
              <a:rPr lang="en-US" altLang="zh-CN" dirty="0"/>
              <a:t>AlphaFold2:</a:t>
            </a:r>
          </a:p>
          <a:p>
            <a:pPr>
              <a:lnSpc>
                <a:spcPct val="200000"/>
              </a:lnSpc>
            </a:pPr>
            <a:r>
              <a:rPr lang="en-US" altLang="zh-CN" dirty="0"/>
              <a:t>run_alphafold.sh -d /work/public/alphafolddatabase_2.3.1 -o /work/AlphaFold2/protein -f /work /AlphaFold2/protein/</a:t>
            </a:r>
            <a:r>
              <a:rPr lang="en-US" altLang="zh-CN" dirty="0" err="1"/>
              <a:t>protein.fasta</a:t>
            </a:r>
            <a:r>
              <a:rPr lang="en-US" altLang="zh-CN" dirty="0"/>
              <a:t> -t 2021-11-01 -m multimer</a:t>
            </a:r>
          </a:p>
          <a:p>
            <a:pPr>
              <a:lnSpc>
                <a:spcPct val="200000"/>
              </a:lnSpc>
            </a:pPr>
            <a:r>
              <a:rPr lang="en-US" altLang="zh-CN" dirty="0"/>
              <a:t>4. </a:t>
            </a:r>
            <a:r>
              <a:rPr lang="zh-CN" altLang="en-US" dirty="0"/>
              <a:t>等待运行结束，使用</a:t>
            </a:r>
            <a:r>
              <a:rPr lang="en-US" altLang="zh-CN" dirty="0" err="1"/>
              <a:t>PyMOL</a:t>
            </a:r>
            <a:r>
              <a:rPr lang="zh-CN" altLang="en-US" dirty="0"/>
              <a:t>软件对预测好的结构进行可视化。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en-US" altLang="zh-CN" dirty="0"/>
              <a:t>5.</a:t>
            </a:r>
            <a:r>
              <a:rPr lang="zh-CN" altLang="en-US" dirty="0"/>
              <a:t>本地</a:t>
            </a:r>
            <a:r>
              <a:rPr lang="en-US" altLang="zh-CN" dirty="0"/>
              <a:t>AlphaFold2</a:t>
            </a:r>
            <a:r>
              <a:rPr lang="zh-CN" altLang="en-US" dirty="0"/>
              <a:t>运行教程：</a:t>
            </a:r>
            <a:r>
              <a:rPr lang="en-US" altLang="zh-CN" dirty="0"/>
              <a:t>https://github.com/kalininalab/alphafold_non_docker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B4E128-D2A6-CA81-1BC4-456ED4F0FC42}"/>
              </a:ext>
            </a:extLst>
          </p:cNvPr>
          <p:cNvSpPr txBox="1"/>
          <p:nvPr/>
        </p:nvSpPr>
        <p:spPr>
          <a:xfrm>
            <a:off x="5306096" y="300576"/>
            <a:ext cx="1700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实验方法</a:t>
            </a:r>
          </a:p>
        </p:txBody>
      </p:sp>
    </p:spTree>
    <p:extLst>
      <p:ext uri="{BB962C8B-B14F-4D97-AF65-F5344CB8AC3E}">
        <p14:creationId xmlns:p14="http://schemas.microsoft.com/office/powerpoint/2010/main" val="4098824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2960C9C2-93CF-6E3B-3FDC-C76ADB73BEBF}"/>
              </a:ext>
            </a:extLst>
          </p:cNvPr>
          <p:cNvSpPr txBox="1"/>
          <p:nvPr/>
        </p:nvSpPr>
        <p:spPr>
          <a:xfrm>
            <a:off x="3928057" y="5338292"/>
            <a:ext cx="4964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AlphaFold2</a:t>
            </a:r>
            <a:r>
              <a:rPr lang="zh-CN" altLang="en-US" dirty="0"/>
              <a:t>预测的蛋白结构的置信度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6D8E18A-069A-7BD9-DFC9-9059AC9CE3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500" y="833957"/>
            <a:ext cx="6810425" cy="4352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655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E59A08E-4864-D85A-4AE2-84567123D282}"/>
              </a:ext>
            </a:extLst>
          </p:cNvPr>
          <p:cNvSpPr txBox="1"/>
          <p:nvPr/>
        </p:nvSpPr>
        <p:spPr>
          <a:xfrm>
            <a:off x="3928057" y="5569119"/>
            <a:ext cx="5376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AlphaFold2</a:t>
            </a:r>
            <a:r>
              <a:rPr lang="zh-CN" altLang="en-US" dirty="0"/>
              <a:t>预测的蛋白结构序列匹配度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31A3859-9650-8464-CFCA-0F4495F57F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752" y="1044182"/>
            <a:ext cx="6158496" cy="4293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17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4551ADDC-1D15-7AF2-A279-B3CCC43F56F0}"/>
              </a:ext>
            </a:extLst>
          </p:cNvPr>
          <p:cNvSpPr txBox="1"/>
          <p:nvPr/>
        </p:nvSpPr>
        <p:spPr>
          <a:xfrm>
            <a:off x="4326227" y="6144246"/>
            <a:ext cx="4039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AlphaFold2</a:t>
            </a:r>
            <a:r>
              <a:rPr lang="zh-CN" altLang="en-US" dirty="0"/>
              <a:t>预测的蛋白整体结构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C15F5CD-FE8D-E6A4-73E7-3FD985E3718F}"/>
              </a:ext>
            </a:extLst>
          </p:cNvPr>
          <p:cNvGrpSpPr/>
          <p:nvPr/>
        </p:nvGrpSpPr>
        <p:grpSpPr>
          <a:xfrm>
            <a:off x="2492064" y="785381"/>
            <a:ext cx="7151685" cy="4733446"/>
            <a:chOff x="2492064" y="785381"/>
            <a:chExt cx="7151685" cy="4733446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3E57500A-3925-D784-7E00-ADF6EDBB11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53" t="16432" r="11565" b="16620"/>
            <a:stretch/>
          </p:blipFill>
          <p:spPr>
            <a:xfrm>
              <a:off x="3419340" y="785381"/>
              <a:ext cx="5190186" cy="4591320"/>
            </a:xfrm>
            <a:prstGeom prst="rect">
              <a:avLst/>
            </a:prstGeom>
          </p:spPr>
        </p:pic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4358B0F2-F65E-0BBA-E0D9-DFA8D7442388}"/>
                </a:ext>
              </a:extLst>
            </p:cNvPr>
            <p:cNvGrpSpPr/>
            <p:nvPr/>
          </p:nvGrpSpPr>
          <p:grpSpPr>
            <a:xfrm>
              <a:off x="4411014" y="5074785"/>
              <a:ext cx="1845933" cy="444042"/>
              <a:chOff x="1446727" y="1482213"/>
              <a:chExt cx="1845933" cy="444042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D10063B-5431-FD63-0900-9E484B265FF4}"/>
                  </a:ext>
                </a:extLst>
              </p:cNvPr>
              <p:cNvSpPr txBox="1"/>
              <p:nvPr/>
            </p:nvSpPr>
            <p:spPr>
              <a:xfrm>
                <a:off x="1446727" y="1526145"/>
                <a:ext cx="16034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N-terminal</a:t>
                </a:r>
                <a:endParaRPr lang="zh-CN" alt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7" name="直接箭头连接符 6">
                <a:extLst>
                  <a:ext uri="{FF2B5EF4-FFF2-40B4-BE49-F238E27FC236}">
                    <a16:creationId xmlns:a16="http://schemas.microsoft.com/office/drawing/2014/main" id="{D6514BC1-C44D-D842-BBEA-1074689D9B1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50412" y="1482213"/>
                <a:ext cx="442248" cy="30191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A3E843E-87B2-6967-8A72-A642D6FE8442}"/>
                </a:ext>
              </a:extLst>
            </p:cNvPr>
            <p:cNvGrpSpPr/>
            <p:nvPr/>
          </p:nvGrpSpPr>
          <p:grpSpPr>
            <a:xfrm>
              <a:off x="6994699" y="1076463"/>
              <a:ext cx="2542103" cy="734447"/>
              <a:chOff x="-43604" y="2961409"/>
              <a:chExt cx="2542103" cy="734447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789B287-D500-1724-0967-98DFC15547E9}"/>
                  </a:ext>
                </a:extLst>
              </p:cNvPr>
              <p:cNvSpPr txBox="1"/>
              <p:nvPr/>
            </p:nvSpPr>
            <p:spPr>
              <a:xfrm>
                <a:off x="895080" y="2961409"/>
                <a:ext cx="16034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N-terminal</a:t>
                </a:r>
                <a:endParaRPr lang="zh-CN" alt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9" name="直接箭头连接符 8">
                <a:extLst>
                  <a:ext uri="{FF2B5EF4-FFF2-40B4-BE49-F238E27FC236}">
                    <a16:creationId xmlns:a16="http://schemas.microsoft.com/office/drawing/2014/main" id="{372E9292-2B60-A3B7-37F8-3CD1CD076D2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43604" y="3232743"/>
                <a:ext cx="960630" cy="46311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284DD367-B396-02A1-DEAA-3C3CA331A7CF}"/>
                </a:ext>
              </a:extLst>
            </p:cNvPr>
            <p:cNvSpPr/>
            <p:nvPr/>
          </p:nvSpPr>
          <p:spPr>
            <a:xfrm>
              <a:off x="2492064" y="1276518"/>
              <a:ext cx="1353127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16FF16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H_D540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16FF16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5119CCFC-0FAB-FDC1-FA7E-0120FD1E290C}"/>
                </a:ext>
              </a:extLst>
            </p:cNvPr>
            <p:cNvSpPr/>
            <p:nvPr/>
          </p:nvSpPr>
          <p:spPr>
            <a:xfrm>
              <a:off x="8451064" y="3226582"/>
              <a:ext cx="1192685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dirty="0" err="1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en-US" altLang="zh-CN" sz="2000" b="1" cap="none" spc="0" dirty="0" err="1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SLAM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9410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995288-B2CE-0687-E14C-5ACDAF17D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E1E60B1-A4D8-DED3-2300-5F63F896E9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70" t="13615" r="9969" b="15697"/>
          <a:stretch/>
        </p:blipFill>
        <p:spPr>
          <a:xfrm>
            <a:off x="3324820" y="662384"/>
            <a:ext cx="5422006" cy="484781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A9847257-A9D4-7C80-F9D7-4B3F0A994D96}"/>
              </a:ext>
            </a:extLst>
          </p:cNvPr>
          <p:cNvSpPr txBox="1"/>
          <p:nvPr/>
        </p:nvSpPr>
        <p:spPr>
          <a:xfrm>
            <a:off x="4326227" y="6144246"/>
            <a:ext cx="4039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AlphaFold2</a:t>
            </a:r>
            <a:r>
              <a:rPr lang="zh-CN" altLang="en-US" dirty="0"/>
              <a:t>预测的蛋白整体结构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F06B821-E83E-8237-3DCF-FD9A4D5FCBB8}"/>
              </a:ext>
            </a:extLst>
          </p:cNvPr>
          <p:cNvGrpSpPr/>
          <p:nvPr/>
        </p:nvGrpSpPr>
        <p:grpSpPr>
          <a:xfrm>
            <a:off x="2492064" y="1076463"/>
            <a:ext cx="7151685" cy="4442364"/>
            <a:chOff x="2492064" y="1076463"/>
            <a:chExt cx="7151685" cy="444236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4F6021E-35C6-5ED1-E4B3-F07E58871188}"/>
                </a:ext>
              </a:extLst>
            </p:cNvPr>
            <p:cNvGrpSpPr/>
            <p:nvPr/>
          </p:nvGrpSpPr>
          <p:grpSpPr>
            <a:xfrm>
              <a:off x="4411014" y="5074785"/>
              <a:ext cx="1845933" cy="444042"/>
              <a:chOff x="1446727" y="1482213"/>
              <a:chExt cx="1845933" cy="444042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7D951D4-2293-733B-F43E-8061A2B1B79E}"/>
                  </a:ext>
                </a:extLst>
              </p:cNvPr>
              <p:cNvSpPr txBox="1"/>
              <p:nvPr/>
            </p:nvSpPr>
            <p:spPr>
              <a:xfrm>
                <a:off x="1446727" y="1526145"/>
                <a:ext cx="16034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N-terminal</a:t>
                </a:r>
                <a:endParaRPr lang="zh-CN" alt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7" name="直接箭头连接符 6">
                <a:extLst>
                  <a:ext uri="{FF2B5EF4-FFF2-40B4-BE49-F238E27FC236}">
                    <a16:creationId xmlns:a16="http://schemas.microsoft.com/office/drawing/2014/main" id="{DCA8B709-992F-56AA-3019-6FDC93556B9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50412" y="1482213"/>
                <a:ext cx="442248" cy="30191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A0825C58-838E-0C54-B3D0-283E7B6686C1}"/>
                </a:ext>
              </a:extLst>
            </p:cNvPr>
            <p:cNvGrpSpPr/>
            <p:nvPr/>
          </p:nvGrpSpPr>
          <p:grpSpPr>
            <a:xfrm>
              <a:off x="6994699" y="1076463"/>
              <a:ext cx="2542103" cy="734447"/>
              <a:chOff x="-43604" y="2961409"/>
              <a:chExt cx="2542103" cy="734447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259F14C-455A-1D01-13E2-465C08326057}"/>
                  </a:ext>
                </a:extLst>
              </p:cNvPr>
              <p:cNvSpPr txBox="1"/>
              <p:nvPr/>
            </p:nvSpPr>
            <p:spPr>
              <a:xfrm>
                <a:off x="895080" y="2961409"/>
                <a:ext cx="16034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N-terminal</a:t>
                </a:r>
                <a:endParaRPr lang="zh-CN" alt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9" name="直接箭头连接符 8">
                <a:extLst>
                  <a:ext uri="{FF2B5EF4-FFF2-40B4-BE49-F238E27FC236}">
                    <a16:creationId xmlns:a16="http://schemas.microsoft.com/office/drawing/2014/main" id="{6ABDDF79-694F-A880-27FE-680041203B2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43604" y="3232743"/>
                <a:ext cx="960630" cy="46311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BC7FD3BA-B313-A16D-74A8-76D637C17099}"/>
                </a:ext>
              </a:extLst>
            </p:cNvPr>
            <p:cNvSpPr/>
            <p:nvPr/>
          </p:nvSpPr>
          <p:spPr>
            <a:xfrm>
              <a:off x="2492064" y="1276518"/>
              <a:ext cx="1353127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16FF16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H_D540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16FF16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5A18A322-ECE5-5733-8104-4FE0F279412E}"/>
                </a:ext>
              </a:extLst>
            </p:cNvPr>
            <p:cNvSpPr/>
            <p:nvPr/>
          </p:nvSpPr>
          <p:spPr>
            <a:xfrm>
              <a:off x="8451064" y="3226582"/>
              <a:ext cx="1192685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dirty="0" err="1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en-US" altLang="zh-CN" sz="2000" b="1" cap="none" spc="0" dirty="0" err="1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SLAM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9323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A9FCF697-3A49-F22E-47B9-FC83E3B0A3E0}"/>
              </a:ext>
            </a:extLst>
          </p:cNvPr>
          <p:cNvSpPr txBox="1"/>
          <p:nvPr/>
        </p:nvSpPr>
        <p:spPr>
          <a:xfrm>
            <a:off x="5237570" y="5884211"/>
            <a:ext cx="2550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复合物相互作用残基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3B069F5-C64F-835D-41EB-2DBA3E92BF5A}"/>
              </a:ext>
            </a:extLst>
          </p:cNvPr>
          <p:cNvGrpSpPr/>
          <p:nvPr/>
        </p:nvGrpSpPr>
        <p:grpSpPr>
          <a:xfrm>
            <a:off x="2576487" y="182097"/>
            <a:ext cx="7039026" cy="5213942"/>
            <a:chOff x="2576487" y="182097"/>
            <a:chExt cx="7039026" cy="521394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54484D07-9BE7-7538-A335-48D96BF7E9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6487" y="641165"/>
              <a:ext cx="7039026" cy="4295806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AF56435-521E-E512-F9D4-1A1AA3D1D5B1}"/>
                </a:ext>
              </a:extLst>
            </p:cNvPr>
            <p:cNvSpPr txBox="1"/>
            <p:nvPr/>
          </p:nvSpPr>
          <p:spPr>
            <a:xfrm>
              <a:off x="3284593" y="182097"/>
              <a:ext cx="18309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氢键相互作用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212E38D-9551-68DF-C172-B4D5834A96C0}"/>
                </a:ext>
              </a:extLst>
            </p:cNvPr>
            <p:cNvSpPr txBox="1"/>
            <p:nvPr/>
          </p:nvSpPr>
          <p:spPr>
            <a:xfrm>
              <a:off x="6882092" y="182097"/>
              <a:ext cx="18309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盐桥相互作用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84DD367-B396-02A1-DEAA-3C3CA331A7CF}"/>
                </a:ext>
              </a:extLst>
            </p:cNvPr>
            <p:cNvSpPr/>
            <p:nvPr/>
          </p:nvSpPr>
          <p:spPr>
            <a:xfrm>
              <a:off x="3017676" y="4931116"/>
              <a:ext cx="1353127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>
                  <a:ln w="317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16FF16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H_D540</a:t>
              </a:r>
              <a:endParaRPr lang="zh-CN" altLang="en-US" sz="2000" b="1" cap="none" spc="0" dirty="0">
                <a:ln w="3175">
                  <a:solidFill>
                    <a:sysClr val="windowText" lastClr="000000"/>
                  </a:solidFill>
                  <a:prstDash val="solid"/>
                </a:ln>
                <a:solidFill>
                  <a:srgbClr val="16FF16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5119CCFC-0FAB-FDC1-FA7E-0120FD1E290C}"/>
                </a:ext>
              </a:extLst>
            </p:cNvPr>
            <p:cNvSpPr/>
            <p:nvPr/>
          </p:nvSpPr>
          <p:spPr>
            <a:xfrm>
              <a:off x="4811992" y="4995929"/>
              <a:ext cx="1192685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dirty="0" err="1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en-US" altLang="zh-CN" sz="2000" b="1" cap="none" spc="0" dirty="0" err="1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SLAM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284DD367-B396-02A1-DEAA-3C3CA331A7CF}"/>
                </a:ext>
              </a:extLst>
            </p:cNvPr>
            <p:cNvSpPr/>
            <p:nvPr/>
          </p:nvSpPr>
          <p:spPr>
            <a:xfrm>
              <a:off x="6512893" y="2273049"/>
              <a:ext cx="1353127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16FF16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H_D540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16FF16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5119CCFC-0FAB-FDC1-FA7E-0120FD1E290C}"/>
                </a:ext>
              </a:extLst>
            </p:cNvPr>
            <p:cNvSpPr/>
            <p:nvPr/>
          </p:nvSpPr>
          <p:spPr>
            <a:xfrm>
              <a:off x="8271815" y="2273049"/>
              <a:ext cx="1192685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dirty="0" err="1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en-US" altLang="zh-CN" sz="2000" b="1" cap="none" spc="0" dirty="0" err="1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SLAM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7802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0A907004-4AE1-7CDE-5B1D-A39D0CFFDF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40207"/>
            <a:ext cx="5133692" cy="513369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4CD81F5-4E12-ACDB-61A5-D455F37ADE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0" t="16338" r="2645" b="11952"/>
          <a:stretch/>
        </p:blipFill>
        <p:spPr>
          <a:xfrm>
            <a:off x="213741" y="450309"/>
            <a:ext cx="4897924" cy="412317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6DA3884-F65E-BEEE-A186-48B5F17F9961}"/>
              </a:ext>
            </a:extLst>
          </p:cNvPr>
          <p:cNvSpPr/>
          <p:nvPr/>
        </p:nvSpPr>
        <p:spPr>
          <a:xfrm>
            <a:off x="1719330" y="2034862"/>
            <a:ext cx="1049628" cy="112046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33F7935-FD19-0801-38C9-AB66304C1C25}"/>
              </a:ext>
            </a:extLst>
          </p:cNvPr>
          <p:cNvSpPr/>
          <p:nvPr/>
        </p:nvSpPr>
        <p:spPr>
          <a:xfrm>
            <a:off x="6041264" y="165278"/>
            <a:ext cx="5263165" cy="534043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F65B800-1EF7-52F1-D53E-3A37C6F8A28D}"/>
              </a:ext>
            </a:extLst>
          </p:cNvPr>
          <p:cNvCxnSpPr>
            <a:cxnSpLocks/>
          </p:cNvCxnSpPr>
          <p:nvPr/>
        </p:nvCxnSpPr>
        <p:spPr>
          <a:xfrm flipV="1">
            <a:off x="2768958" y="165278"/>
            <a:ext cx="3272306" cy="1869584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45C2807-B9A3-E3B7-5471-3BE745AD14D7}"/>
              </a:ext>
            </a:extLst>
          </p:cNvPr>
          <p:cNvCxnSpPr>
            <a:cxnSpLocks/>
          </p:cNvCxnSpPr>
          <p:nvPr/>
        </p:nvCxnSpPr>
        <p:spPr>
          <a:xfrm>
            <a:off x="2826913" y="3155324"/>
            <a:ext cx="3214351" cy="2350393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E4449647-A13E-A2FB-466F-81CB799251A4}"/>
              </a:ext>
            </a:extLst>
          </p:cNvPr>
          <p:cNvSpPr txBox="1"/>
          <p:nvPr/>
        </p:nvSpPr>
        <p:spPr>
          <a:xfrm>
            <a:off x="5007734" y="6038359"/>
            <a:ext cx="2951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复合物相互作用残基展示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119CCFC-0FAB-FDC1-FA7E-0120FD1E290C}"/>
              </a:ext>
            </a:extLst>
          </p:cNvPr>
          <p:cNvSpPr/>
          <p:nvPr/>
        </p:nvSpPr>
        <p:spPr>
          <a:xfrm>
            <a:off x="3241403" y="2223095"/>
            <a:ext cx="1192685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dirty="0" err="1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altLang="zh-CN" sz="2000" b="1" cap="none" spc="0" dirty="0" err="1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SLAM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119CCFC-0FAB-FDC1-FA7E-0120FD1E290C}"/>
              </a:ext>
            </a:extLst>
          </p:cNvPr>
          <p:cNvSpPr/>
          <p:nvPr/>
        </p:nvSpPr>
        <p:spPr>
          <a:xfrm>
            <a:off x="9941393" y="4293345"/>
            <a:ext cx="1192685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dirty="0" err="1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altLang="zh-CN" sz="2000" b="1" cap="none" spc="0" dirty="0" err="1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SLAM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24171C7-AA6B-4C4D-C2A7-E7119595AD92}"/>
              </a:ext>
            </a:extLst>
          </p:cNvPr>
          <p:cNvSpPr/>
          <p:nvPr/>
        </p:nvSpPr>
        <p:spPr>
          <a:xfrm>
            <a:off x="1162795" y="842476"/>
            <a:ext cx="1353127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16FF16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H_D540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16FF16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702B914-C294-7231-06EF-2459E465B3EC}"/>
              </a:ext>
            </a:extLst>
          </p:cNvPr>
          <p:cNvSpPr/>
          <p:nvPr/>
        </p:nvSpPr>
        <p:spPr>
          <a:xfrm>
            <a:off x="6041264" y="344493"/>
            <a:ext cx="1353127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16FF16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H_D540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16FF16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898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72EE2D-C479-E990-675C-B9E4FDE04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1B73246-5F32-FF54-15DE-5C546FE3F2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6" t="5023" r="8466" b="7794"/>
          <a:stretch/>
        </p:blipFill>
        <p:spPr>
          <a:xfrm>
            <a:off x="6096000" y="267922"/>
            <a:ext cx="5086493" cy="513514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E766CD0-E01C-2124-23E9-EB35AED459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0" t="16338" r="2645" b="11952"/>
          <a:stretch/>
        </p:blipFill>
        <p:spPr>
          <a:xfrm>
            <a:off x="213741" y="450309"/>
            <a:ext cx="4897924" cy="412317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AC3B5A72-9022-CDD7-6BB8-6EBCC9697E45}"/>
              </a:ext>
            </a:extLst>
          </p:cNvPr>
          <p:cNvSpPr/>
          <p:nvPr/>
        </p:nvSpPr>
        <p:spPr>
          <a:xfrm>
            <a:off x="1719330" y="2034862"/>
            <a:ext cx="1049628" cy="112046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43630E2-9FC5-329E-6315-05A9BD83DE55}"/>
              </a:ext>
            </a:extLst>
          </p:cNvPr>
          <p:cNvSpPr/>
          <p:nvPr/>
        </p:nvSpPr>
        <p:spPr>
          <a:xfrm>
            <a:off x="6041264" y="165278"/>
            <a:ext cx="5263165" cy="534043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A60F843-DBBA-1EB7-A6A8-10CC1487F470}"/>
              </a:ext>
            </a:extLst>
          </p:cNvPr>
          <p:cNvCxnSpPr>
            <a:cxnSpLocks/>
          </p:cNvCxnSpPr>
          <p:nvPr/>
        </p:nvCxnSpPr>
        <p:spPr>
          <a:xfrm flipV="1">
            <a:off x="2768958" y="165278"/>
            <a:ext cx="3272306" cy="1869584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51C7743-7BB6-56D8-3C5A-C8DF8B18B15B}"/>
              </a:ext>
            </a:extLst>
          </p:cNvPr>
          <p:cNvCxnSpPr>
            <a:cxnSpLocks/>
          </p:cNvCxnSpPr>
          <p:nvPr/>
        </p:nvCxnSpPr>
        <p:spPr>
          <a:xfrm>
            <a:off x="2826913" y="3155324"/>
            <a:ext cx="3214351" cy="2350393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AEDD73C8-0E56-9D51-9197-2709B6A82BA9}"/>
              </a:ext>
            </a:extLst>
          </p:cNvPr>
          <p:cNvSpPr txBox="1"/>
          <p:nvPr/>
        </p:nvSpPr>
        <p:spPr>
          <a:xfrm>
            <a:off x="5007734" y="6038359"/>
            <a:ext cx="2951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复合物相互作用残基展示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90B61BF-6B29-0C2C-0A21-2C738331060C}"/>
              </a:ext>
            </a:extLst>
          </p:cNvPr>
          <p:cNvSpPr/>
          <p:nvPr/>
        </p:nvSpPr>
        <p:spPr>
          <a:xfrm>
            <a:off x="3241403" y="2223095"/>
            <a:ext cx="1192685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dirty="0" err="1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altLang="zh-CN" sz="2000" b="1" cap="none" spc="0" dirty="0" err="1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SLAM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D6116B2-3E53-5763-D727-5BB9795EF836}"/>
              </a:ext>
            </a:extLst>
          </p:cNvPr>
          <p:cNvSpPr/>
          <p:nvPr/>
        </p:nvSpPr>
        <p:spPr>
          <a:xfrm>
            <a:off x="9941393" y="4293345"/>
            <a:ext cx="1192685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dirty="0" err="1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altLang="zh-CN" sz="2000" b="1" cap="none" spc="0" dirty="0" err="1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SLAM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DEEB334-B23A-D1F8-28EE-11172F65E995}"/>
              </a:ext>
            </a:extLst>
          </p:cNvPr>
          <p:cNvSpPr/>
          <p:nvPr/>
        </p:nvSpPr>
        <p:spPr>
          <a:xfrm>
            <a:off x="1162795" y="842476"/>
            <a:ext cx="1353127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16FF16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H_D540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16FF16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09D9D4A-1096-2391-472D-1B297A6D0710}"/>
              </a:ext>
            </a:extLst>
          </p:cNvPr>
          <p:cNvSpPr/>
          <p:nvPr/>
        </p:nvSpPr>
        <p:spPr>
          <a:xfrm>
            <a:off x="6041264" y="344493"/>
            <a:ext cx="1353127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16FF16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H_D540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16FF16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41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BB7690-9D1C-073D-2E23-2C8965DD2F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FA4BB05-6863-E5C5-E43E-8F3EA37392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6" t="9389" r="8748" b="10235"/>
          <a:stretch/>
        </p:blipFill>
        <p:spPr>
          <a:xfrm>
            <a:off x="6034274" y="251242"/>
            <a:ext cx="5232044" cy="507417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1D45845-F8C0-E544-1444-19DB93AA33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0" t="16338" r="2645" b="11952"/>
          <a:stretch/>
        </p:blipFill>
        <p:spPr>
          <a:xfrm>
            <a:off x="213741" y="450309"/>
            <a:ext cx="4897924" cy="412317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261045C-E396-64EA-6677-B0DF337F3979}"/>
              </a:ext>
            </a:extLst>
          </p:cNvPr>
          <p:cNvSpPr/>
          <p:nvPr/>
        </p:nvSpPr>
        <p:spPr>
          <a:xfrm>
            <a:off x="1719330" y="2034862"/>
            <a:ext cx="1049628" cy="112046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E9109E4-4D26-8E25-B2AF-ECBCC64ECA50}"/>
              </a:ext>
            </a:extLst>
          </p:cNvPr>
          <p:cNvSpPr/>
          <p:nvPr/>
        </p:nvSpPr>
        <p:spPr>
          <a:xfrm>
            <a:off x="6041264" y="165278"/>
            <a:ext cx="5263165" cy="534043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8000A66-661D-C9CE-8436-014797D7C333}"/>
              </a:ext>
            </a:extLst>
          </p:cNvPr>
          <p:cNvCxnSpPr>
            <a:cxnSpLocks/>
          </p:cNvCxnSpPr>
          <p:nvPr/>
        </p:nvCxnSpPr>
        <p:spPr>
          <a:xfrm flipV="1">
            <a:off x="2768958" y="165278"/>
            <a:ext cx="3272306" cy="1869584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123395F-4756-E217-4B74-55314BA0C6B6}"/>
              </a:ext>
            </a:extLst>
          </p:cNvPr>
          <p:cNvCxnSpPr>
            <a:cxnSpLocks/>
          </p:cNvCxnSpPr>
          <p:nvPr/>
        </p:nvCxnSpPr>
        <p:spPr>
          <a:xfrm>
            <a:off x="2826913" y="3155324"/>
            <a:ext cx="3214351" cy="2350393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AC72B61E-F781-E445-A9A5-F1ED0C31645B}"/>
              </a:ext>
            </a:extLst>
          </p:cNvPr>
          <p:cNvSpPr txBox="1"/>
          <p:nvPr/>
        </p:nvSpPr>
        <p:spPr>
          <a:xfrm>
            <a:off x="5007734" y="6038359"/>
            <a:ext cx="2951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复合物相互作用残基展示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A34ECF5-12B6-A9BD-C920-AF2095672790}"/>
              </a:ext>
            </a:extLst>
          </p:cNvPr>
          <p:cNvSpPr/>
          <p:nvPr/>
        </p:nvSpPr>
        <p:spPr>
          <a:xfrm>
            <a:off x="3241403" y="2223095"/>
            <a:ext cx="1192685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dirty="0" err="1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altLang="zh-CN" sz="2000" b="1" cap="none" spc="0" dirty="0" err="1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SLAM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1F78BC5-0EA5-05DC-1183-A895DD69DB10}"/>
              </a:ext>
            </a:extLst>
          </p:cNvPr>
          <p:cNvSpPr/>
          <p:nvPr/>
        </p:nvSpPr>
        <p:spPr>
          <a:xfrm>
            <a:off x="9941393" y="4293345"/>
            <a:ext cx="1192685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dirty="0" err="1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altLang="zh-CN" sz="2000" b="1" cap="none" spc="0" dirty="0" err="1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SLAM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FDDF3B7-6A26-6566-5AA5-91E905158F6D}"/>
              </a:ext>
            </a:extLst>
          </p:cNvPr>
          <p:cNvSpPr/>
          <p:nvPr/>
        </p:nvSpPr>
        <p:spPr>
          <a:xfrm>
            <a:off x="1162795" y="842476"/>
            <a:ext cx="1353127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16FF16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H_D540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16FF16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1A37276-31DF-D230-5364-88D7D0221297}"/>
              </a:ext>
            </a:extLst>
          </p:cNvPr>
          <p:cNvSpPr/>
          <p:nvPr/>
        </p:nvSpPr>
        <p:spPr>
          <a:xfrm>
            <a:off x="6041264" y="344493"/>
            <a:ext cx="1353127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16FF16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H_D540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16FF16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1723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233</Words>
  <Application>Microsoft Office PowerPoint</Application>
  <PresentationFormat>宽屏</PresentationFormat>
  <Paragraphs>43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Guoqiang</dc:creator>
  <cp:lastModifiedBy>Guoqiang Lee</cp:lastModifiedBy>
  <cp:revision>29</cp:revision>
  <dcterms:created xsi:type="dcterms:W3CDTF">2023-05-05T09:48:39Z</dcterms:created>
  <dcterms:modified xsi:type="dcterms:W3CDTF">2024-03-08T14:37:36Z</dcterms:modified>
</cp:coreProperties>
</file>