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8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9E746-DB20-4BE0-A79A-5DC2D3993F47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E633E5-C6E1-4A51-8619-622695E5A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550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A8ACCC-088D-4B20-986F-2415B1B43A8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275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5F78D-5D96-D49B-F539-7FBF1F9CEB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392BC7-3BF3-E401-61F4-0189C3A9A6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25F166-AD79-0F43-1734-44C7F4A4E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86C66-68FD-4BD2-B270-B97778B7E052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EA010-7627-6C47-484F-BD6104920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5A63DE-2A48-6091-EA3B-8AEC227C0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90D0-A164-4984-B5F5-D84251E4D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126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F1041-4F61-8AB8-B6BA-FCD3EDA3D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03D7E7-DA1C-27DD-DA26-92682B9232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34B64-8816-F11A-0725-6AE485459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86C66-68FD-4BD2-B270-B97778B7E052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0FD4F6-64EA-DD54-058A-5BD935004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28EB56-D13E-B35A-6B3F-283FD219D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90D0-A164-4984-B5F5-D84251E4D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8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5DA195-DD6C-9E32-D341-58774132BF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3E23E2-54BF-FD84-0F20-DAC05DD023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D432B-1657-64FF-E4F6-23897A72E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86C66-68FD-4BD2-B270-B97778B7E052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8F45C-0D2E-8C23-1A9F-09360066D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7522BA-3B7E-E703-4149-B982E9622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90D0-A164-4984-B5F5-D84251E4D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0801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562" y="273422"/>
            <a:ext cx="10971684" cy="114463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321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562" y="1604399"/>
            <a:ext cx="10971684" cy="397681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87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9097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16F1A-3A78-3828-63B1-CDAD62696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170CAE-BA0F-352A-1AFD-E066B39F89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544CC9-B2B4-A40B-85D9-31D7AB9AB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86C66-68FD-4BD2-B270-B97778B7E052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833FFF-5B0E-09A0-39BC-8C9B33BA7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42B16B-6F9E-7D70-29CB-4FF40C2DA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90D0-A164-4984-B5F5-D84251E4D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693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1F340-57F4-0874-3683-80350B42A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28548D-2CA7-5154-501E-61A2D733D5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797FC3-AB39-5576-9743-31B6F90C2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86C66-68FD-4BD2-B270-B97778B7E052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129741-FDDD-DE71-6042-67EDA10A6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2BE720-3AB7-297F-DF0F-C00CF6351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90D0-A164-4984-B5F5-D84251E4D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02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0A55A-A79F-6973-5D4D-0FF42C62D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B9F26-2F91-F23B-F0A0-1DA8C5A860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83B300-CEB6-A031-1FF7-0815206234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C94874-D12C-D0F0-84F4-ACE6D8B85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86C66-68FD-4BD2-B270-B97778B7E052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508945-0007-8EE2-52C8-D609539BF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745E4F-18FD-02BA-8470-99A435EB3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90D0-A164-4984-B5F5-D84251E4D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46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1EB01-AB35-FDCB-9816-81EB26930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D21CA4-2F16-AE6B-4199-BC63F9C183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A6BAC7-28F8-DB22-574C-EE1DB8B1A7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6F0630-FF59-A432-781E-4ADE5E1012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D59DBB-1DF9-7CD1-C8D7-7758A09D9C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BD81B9-3191-6B10-0D37-DACD4F9A8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86C66-68FD-4BD2-B270-B97778B7E052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D295FF-08B1-1918-A3A3-C73FC948D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627CE8-9C7B-4900-C344-701BAD239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90D0-A164-4984-B5F5-D84251E4D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718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EC619-9A94-E98E-EA72-353053899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EE3B5B-3790-DE53-4CE0-F97940EE7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86C66-68FD-4BD2-B270-B97778B7E052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61EE8-82D4-21CB-D11E-0B1A2693B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FCF89E-6BBC-F4C3-1F58-4C12F3EBC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90D0-A164-4984-B5F5-D84251E4D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554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B538EE-50DB-21C6-A2E4-DFFF6CD22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86C66-68FD-4BD2-B270-B97778B7E052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2C324A-E524-7C8A-64AA-BD0D13003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08373D-2E33-E264-BB40-BCEDEC3F2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90D0-A164-4984-B5F5-D84251E4D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896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9E479-5476-0EB6-2F37-DE41908F8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509D1-6BEE-BB78-7DC6-896792BAB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A92924-12E4-9D0A-AEFB-D3984AF7B2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847DFB-D502-6591-3B02-6BDE68BE4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86C66-68FD-4BD2-B270-B97778B7E052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03C951-7986-400C-60C1-41CDAB24C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49AB90-7D49-B7D4-F0F8-83FDDFFA9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90D0-A164-4984-B5F5-D84251E4D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1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A31FD-BE83-9289-26B9-7F5877E4A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E9D044-AE18-B231-63A6-E0EBA53AF3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624148-6692-92EC-11AC-A7F38F8854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76A2F3-094F-87D1-EA0D-843F3DC71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86C66-68FD-4BD2-B270-B97778B7E052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961A4F-241F-3E28-7909-9EEDB8D68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638F38-3159-DF7A-3FF6-2A8E91CB4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90D0-A164-4984-B5F5-D84251E4D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881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615A14-16CF-D72C-B945-B544869A5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A2F656-6350-2C1B-F64C-4AF9C9126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BBCF20-4B35-8039-5D8A-D534CB0E60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286C66-68FD-4BD2-B270-B97778B7E052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3EF8AB-641C-3EB6-2FFC-B2264ED748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843565-FB8D-BE07-46B1-5BB0F9EDE8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C1F90D0-A164-4984-B5F5-D84251E4D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95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31218E78-44A9-7CAF-FA0F-BF48A53128D4}"/>
              </a:ext>
            </a:extLst>
          </p:cNvPr>
          <p:cNvGrpSpPr/>
          <p:nvPr/>
        </p:nvGrpSpPr>
        <p:grpSpPr>
          <a:xfrm>
            <a:off x="215" y="-92398"/>
            <a:ext cx="12191573" cy="6848663"/>
            <a:chOff x="0" y="-76400"/>
            <a:chExt cx="10080625" cy="5662830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017C2FEB-4FBD-4B00-01ED-EBF4F897FEC4}"/>
                </a:ext>
              </a:extLst>
            </p:cNvPr>
            <p:cNvGrpSpPr/>
            <p:nvPr/>
          </p:nvGrpSpPr>
          <p:grpSpPr>
            <a:xfrm>
              <a:off x="0" y="-76400"/>
              <a:ext cx="10080625" cy="5662830"/>
              <a:chOff x="0" y="-76400"/>
              <a:chExt cx="10080625" cy="5662830"/>
            </a:xfrm>
          </p:grpSpPr>
          <p:grpSp>
            <p:nvGrpSpPr>
              <p:cNvPr id="1065" name="Group 1064">
                <a:extLst>
                  <a:ext uri="{FF2B5EF4-FFF2-40B4-BE49-F238E27FC236}">
                    <a16:creationId xmlns:a16="http://schemas.microsoft.com/office/drawing/2014/main" id="{916DED49-ED96-1093-CAA9-EFE7C30046AA}"/>
                  </a:ext>
                </a:extLst>
              </p:cNvPr>
              <p:cNvGrpSpPr/>
              <p:nvPr/>
            </p:nvGrpSpPr>
            <p:grpSpPr>
              <a:xfrm>
                <a:off x="0" y="-76400"/>
                <a:ext cx="10080625" cy="5662830"/>
                <a:chOff x="0" y="7906"/>
                <a:chExt cx="10080625" cy="5662830"/>
              </a:xfrm>
            </p:grpSpPr>
            <p:grpSp>
              <p:nvGrpSpPr>
                <p:cNvPr id="1062" name="Group 1061">
                  <a:extLst>
                    <a:ext uri="{FF2B5EF4-FFF2-40B4-BE49-F238E27FC236}">
                      <a16:creationId xmlns:a16="http://schemas.microsoft.com/office/drawing/2014/main" id="{A37CA5FF-7A08-EF26-C5DE-AB9424A388D4}"/>
                    </a:ext>
                  </a:extLst>
                </p:cNvPr>
                <p:cNvGrpSpPr/>
                <p:nvPr/>
              </p:nvGrpSpPr>
              <p:grpSpPr>
                <a:xfrm>
                  <a:off x="0" y="7906"/>
                  <a:ext cx="10080625" cy="5662830"/>
                  <a:chOff x="0" y="7906"/>
                  <a:chExt cx="10080625" cy="5662830"/>
                </a:xfrm>
              </p:grpSpPr>
              <p:grpSp>
                <p:nvGrpSpPr>
                  <p:cNvPr id="1036" name="Group 1035">
                    <a:extLst>
                      <a:ext uri="{FF2B5EF4-FFF2-40B4-BE49-F238E27FC236}">
                        <a16:creationId xmlns:a16="http://schemas.microsoft.com/office/drawing/2014/main" id="{4BF224BE-E433-40D8-A444-DC42CC339EF7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7906"/>
                    <a:ext cx="10080625" cy="5662830"/>
                    <a:chOff x="1" y="4046"/>
                    <a:chExt cx="10080625" cy="5662830"/>
                  </a:xfrm>
                </p:grpSpPr>
                <p:pic>
                  <p:nvPicPr>
                    <p:cNvPr id="5" name="Picture 4" descr="Diagram&#10;&#10;Description automatically generated">
                      <a:extLst>
                        <a:ext uri="{FF2B5EF4-FFF2-40B4-BE49-F238E27FC236}">
                          <a16:creationId xmlns:a16="http://schemas.microsoft.com/office/drawing/2014/main" id="{6C7C331F-A5EA-52D2-7FED-22587F52DEB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" y="4046"/>
                      <a:ext cx="10080625" cy="566283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6" name="Rectangle 5">
                      <a:extLst>
                        <a:ext uri="{FF2B5EF4-FFF2-40B4-BE49-F238E27FC236}">
                          <a16:creationId xmlns:a16="http://schemas.microsoft.com/office/drawing/2014/main" id="{385B26ED-F281-0C0D-106A-F66A4D1475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93704" y="3488774"/>
                      <a:ext cx="3459480" cy="127443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</a:ln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r>
                        <a:rPr lang="el-GR" sz="2177"/>
                        <a:t>θ</a:t>
                      </a:r>
                      <a:r>
                        <a:rPr lang="en-US" sz="1451"/>
                        <a:t>x</a:t>
                      </a:r>
                      <a:endParaRPr lang="en-US" sz="2177" dirty="0"/>
                    </a:p>
                  </p:txBody>
                </p:sp>
                <p:sp>
                  <p:nvSpPr>
                    <p:cNvPr id="8" name="Oval 7">
                      <a:extLst>
                        <a:ext uri="{FF2B5EF4-FFF2-40B4-BE49-F238E27FC236}">
                          <a16:creationId xmlns:a16="http://schemas.microsoft.com/office/drawing/2014/main" id="{8405D742-47FE-6E2F-23F4-869BA987106B}"/>
                        </a:ext>
                      </a:extLst>
                    </p:cNvPr>
                    <p:cNvSpPr/>
                    <p:nvPr/>
                  </p:nvSpPr>
                  <p:spPr>
                    <a:xfrm rot="20872356">
                      <a:off x="1819620" y="4106163"/>
                      <a:ext cx="2961167" cy="402340"/>
                    </a:xfrm>
                    <a:prstGeom prst="ellipse">
                      <a:avLst/>
                    </a:prstGeom>
                    <a:solidFill>
                      <a:srgbClr val="C55A11"/>
                    </a:solidFill>
                    <a:ln w="12700"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177"/>
                    </a:p>
                  </p:txBody>
                </p:sp>
                <p:cxnSp>
                  <p:nvCxnSpPr>
                    <p:cNvPr id="10" name="Straight Arrow Connector 9">
                      <a:extLst>
                        <a:ext uri="{FF2B5EF4-FFF2-40B4-BE49-F238E27FC236}">
                          <a16:creationId xmlns:a16="http://schemas.microsoft.com/office/drawing/2014/main" id="{CDB2BBEE-CD82-5E13-AF1F-F8E960C4FE0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365770" y="3906635"/>
                      <a:ext cx="1674542" cy="400699"/>
                    </a:xfrm>
                    <a:prstGeom prst="straightConnector1">
                      <a:avLst/>
                    </a:prstGeom>
                    <a:ln w="38100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" name="Straight Arrow Connector 11">
                      <a:extLst>
                        <a:ext uri="{FF2B5EF4-FFF2-40B4-BE49-F238E27FC236}">
                          <a16:creationId xmlns:a16="http://schemas.microsoft.com/office/drawing/2014/main" id="{899D5219-9503-A69A-DA13-036F899D828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365770" y="4307333"/>
                      <a:ext cx="1674542" cy="0"/>
                    </a:xfrm>
                    <a:prstGeom prst="straightConnector1">
                      <a:avLst/>
                    </a:prstGeom>
                    <a:ln w="38100">
                      <a:solidFill>
                        <a:schemeClr val="bg1">
                          <a:lumMod val="50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" name="Straight Arrow Connector 13">
                      <a:extLst>
                        <a:ext uri="{FF2B5EF4-FFF2-40B4-BE49-F238E27FC236}">
                          <a16:creationId xmlns:a16="http://schemas.microsoft.com/office/drawing/2014/main" id="{63B1851C-558A-B7BB-FBD1-68F1B6579B0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223098" y="3750993"/>
                      <a:ext cx="152400" cy="562825"/>
                    </a:xfrm>
                    <a:prstGeom prst="straightConnector1">
                      <a:avLst/>
                    </a:prstGeom>
                    <a:ln w="38100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" name="Oval 16">
                      <a:extLst>
                        <a:ext uri="{FF2B5EF4-FFF2-40B4-BE49-F238E27FC236}">
                          <a16:creationId xmlns:a16="http://schemas.microsoft.com/office/drawing/2014/main" id="{39E954A7-1C71-86E2-CD1B-2D1467F5BB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54856" y="4210469"/>
                      <a:ext cx="235285" cy="1937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177"/>
                    </a:p>
                  </p:txBody>
                </p:sp>
                <p:cxnSp>
                  <p:nvCxnSpPr>
                    <p:cNvPr id="26" name="Straight Arrow Connector 25">
                      <a:extLst>
                        <a:ext uri="{FF2B5EF4-FFF2-40B4-BE49-F238E27FC236}">
                          <a16:creationId xmlns:a16="http://schemas.microsoft.com/office/drawing/2014/main" id="{42820615-E9A7-FF03-641A-E2DE9DB4657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536331" y="1914970"/>
                      <a:ext cx="1293780" cy="0"/>
                    </a:xfrm>
                    <a:prstGeom prst="straightConnector1">
                      <a:avLst/>
                    </a:prstGeom>
                    <a:ln w="3810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33" name="Group 32">
                      <a:extLst>
                        <a:ext uri="{FF2B5EF4-FFF2-40B4-BE49-F238E27FC236}">
                          <a16:creationId xmlns:a16="http://schemas.microsoft.com/office/drawing/2014/main" id="{922ED0D5-3020-49C0-503E-926ECF3035AD}"/>
                        </a:ext>
                      </a:extLst>
                    </p:cNvPr>
                    <p:cNvGrpSpPr/>
                    <p:nvPr/>
                  </p:nvGrpSpPr>
                  <p:grpSpPr>
                    <a:xfrm rot="20475129">
                      <a:off x="4258513" y="1801275"/>
                      <a:ext cx="311286" cy="214422"/>
                      <a:chOff x="3282885" y="4046315"/>
                      <a:chExt cx="185225" cy="153668"/>
                    </a:xfrm>
                  </p:grpSpPr>
                  <p:sp>
                    <p:nvSpPr>
                      <p:cNvPr id="34" name="Oval 33">
                        <a:extLst>
                          <a:ext uri="{FF2B5EF4-FFF2-40B4-BE49-F238E27FC236}">
                            <a16:creationId xmlns:a16="http://schemas.microsoft.com/office/drawing/2014/main" id="{CD8307DC-4BE1-AD63-8326-9AEE1ED8278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282885" y="4046315"/>
                        <a:ext cx="185225" cy="153668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2177"/>
                      </a:p>
                    </p:txBody>
                  </p:sp>
                  <p:grpSp>
                    <p:nvGrpSpPr>
                      <p:cNvPr id="35" name="Group 34">
                        <a:extLst>
                          <a:ext uri="{FF2B5EF4-FFF2-40B4-BE49-F238E27FC236}">
                            <a16:creationId xmlns:a16="http://schemas.microsoft.com/office/drawing/2014/main" id="{5D790CDD-B3FB-D5E4-C4E5-08C0FBBFBB2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64558">
                        <a:off x="3310011" y="4068819"/>
                        <a:ext cx="130973" cy="108660"/>
                        <a:chOff x="3310011" y="4068819"/>
                        <a:chExt cx="130973" cy="108660"/>
                      </a:xfrm>
                    </p:grpSpPr>
                    <p:cxnSp>
                      <p:nvCxnSpPr>
                        <p:cNvPr id="36" name="Straight Connector 35">
                          <a:extLst>
                            <a:ext uri="{FF2B5EF4-FFF2-40B4-BE49-F238E27FC236}">
                              <a16:creationId xmlns:a16="http://schemas.microsoft.com/office/drawing/2014/main" id="{73FE2CBA-3EDA-7276-D624-FB735F20817F}"/>
                            </a:ext>
                          </a:extLst>
                        </p:cNvPr>
                        <p:cNvCxnSpPr>
                          <a:cxnSpLocks/>
                          <a:stCxn id="34" idx="3"/>
                          <a:endCxn id="34" idx="7"/>
                        </p:cNvCxnSpPr>
                        <p:nvPr/>
                      </p:nvCxnSpPr>
                      <p:spPr>
                        <a:xfrm flipV="1">
                          <a:off x="3310011" y="4068819"/>
                          <a:ext cx="130973" cy="10866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7" name="Straight Connector 36">
                          <a:extLst>
                            <a:ext uri="{FF2B5EF4-FFF2-40B4-BE49-F238E27FC236}">
                              <a16:creationId xmlns:a16="http://schemas.microsoft.com/office/drawing/2014/main" id="{30D75B16-E135-BFA8-6015-332542C7B953}"/>
                            </a:ext>
                          </a:extLst>
                        </p:cNvPr>
                        <p:cNvCxnSpPr>
                          <a:cxnSpLocks/>
                          <a:stCxn id="34" idx="5"/>
                          <a:endCxn id="34" idx="1"/>
                        </p:cNvCxnSpPr>
                        <p:nvPr/>
                      </p:nvCxnSpPr>
                      <p:spPr>
                        <a:xfrm rot="835442" flipH="1" flipV="1">
                          <a:off x="3310011" y="4068819"/>
                          <a:ext cx="130973" cy="10866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sp>
                  <p:nvSpPr>
                    <p:cNvPr id="40" name="Arc 39">
                      <a:extLst>
                        <a:ext uri="{FF2B5EF4-FFF2-40B4-BE49-F238E27FC236}">
                          <a16:creationId xmlns:a16="http://schemas.microsoft.com/office/drawing/2014/main" id="{A5B48DA9-7487-53F2-1542-B37B46E97F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76477" y="1665225"/>
                      <a:ext cx="45719" cy="499488"/>
                    </a:xfrm>
                    <a:prstGeom prst="arc">
                      <a:avLst/>
                    </a:prstGeom>
                    <a:ln w="28575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177"/>
                    </a:p>
                  </p:txBody>
                </p:sp>
                <p:sp>
                  <p:nvSpPr>
                    <p:cNvPr id="41" name="Arc 40">
                      <a:extLst>
                        <a:ext uri="{FF2B5EF4-FFF2-40B4-BE49-F238E27FC236}">
                          <a16:creationId xmlns:a16="http://schemas.microsoft.com/office/drawing/2014/main" id="{4F6E1A2A-9AB5-8EE6-3A1C-C7B397E323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13871" y="4057502"/>
                      <a:ext cx="45719" cy="499488"/>
                    </a:xfrm>
                    <a:prstGeom prst="arc">
                      <a:avLst/>
                    </a:prstGeom>
                    <a:ln w="28575">
                      <a:solidFill>
                        <a:srgbClr val="0070C0"/>
                      </a:solidFill>
                      <a:prstDash val="sysDash"/>
                    </a:ln>
                  </p:spPr>
                  <p:style>
                    <a:lnRef idx="1">
                      <a:schemeClr val="accent5"/>
                    </a:lnRef>
                    <a:fillRef idx="0">
                      <a:schemeClr val="accent5"/>
                    </a:fillRef>
                    <a:effectRef idx="0">
                      <a:schemeClr val="accent5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177"/>
                    </a:p>
                  </p:txBody>
                </p:sp>
                <mc:AlternateContent xmlns:mc="http://schemas.openxmlformats.org/markup-compatibility/2006">
                  <mc:Choice xmlns:a14="http://schemas.microsoft.com/office/drawing/2010/main" Requires="a14">
                    <p:sp>
                      <p:nvSpPr>
                        <p:cNvPr id="44" name="TextBox 43">
                          <a:extLst>
                            <a:ext uri="{FF2B5EF4-FFF2-40B4-BE49-F238E27FC236}">
                              <a16:creationId xmlns:a16="http://schemas.microsoft.com/office/drawing/2014/main" id="{C82B2B67-510D-7466-5991-406D22ADC2F7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4584354" y="3905542"/>
                          <a:ext cx="810279" cy="39100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177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2177" dirty="0">
                                        <a:latin typeface="Cambria Math" panose="02040503050406030204" pitchFamily="18" charset="0"/>
                                      </a:rPr>
                                      <m:t>θ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en-US" sz="2177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177" dirty="0">
                                            <a:latin typeface="Cambria Math" panose="02040503050406030204" pitchFamily="18" charset="0"/>
                                          </a:rPr>
                                          <m:t>y</m:t>
                                        </m:r>
                                      </m:e>
                                      <m:sup>
                                        <m:r>
                                          <a:rPr lang="en-US" sz="2177" dirty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b>
                                </m:sSub>
                              </m:oMath>
                            </m:oMathPara>
                          </a14:m>
                          <a:endParaRPr lang="en-US" sz="2177" dirty="0">
                            <a:latin typeface="Abadi" panose="020B0604020202020204" pitchFamily="34" charset="0"/>
                          </a:endParaRPr>
                        </a:p>
                      </p:txBody>
                    </p:sp>
                  </mc:Choice>
                  <mc:Fallback>
                    <p:sp>
                      <p:nvSpPr>
                        <p:cNvPr id="44" name="TextBox 43">
                          <a:extLst>
                            <a:ext uri="{FF2B5EF4-FFF2-40B4-BE49-F238E27FC236}">
                              <a16:creationId xmlns:a16="http://schemas.microsoft.com/office/drawing/2014/main" id="{C82B2B67-510D-7466-5991-406D22ADC2F7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584354" y="3905542"/>
                          <a:ext cx="810279" cy="391007"/>
                        </a:xfrm>
                        <a:prstGeom prst="rect">
                          <a:avLst/>
                        </a:prstGeom>
                        <a:blipFill>
                          <a:blip r:embed="rId4"/>
                          <a:stretch>
                            <a:fillRect b="-5195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>
                  <mc:Choice xmlns:a14="http://schemas.microsoft.com/office/drawing/2010/main" Requires="a14">
                    <p:sp>
                      <p:nvSpPr>
                        <p:cNvPr id="46" name="TextBox 45">
                          <a:extLst>
                            <a:ext uri="{FF2B5EF4-FFF2-40B4-BE49-F238E27FC236}">
                              <a16:creationId xmlns:a16="http://schemas.microsoft.com/office/drawing/2014/main" id="{86FEF0D2-11B3-D10A-D68E-CC6C9BF79DF8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4922196" y="1512297"/>
                          <a:ext cx="387149" cy="39100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177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2177" dirty="0">
                                        <a:latin typeface="Cambria Math" panose="02040503050406030204" pitchFamily="18" charset="0"/>
                                      </a:rPr>
                                      <m:t>θ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en-US" sz="2177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177" dirty="0">
                                            <a:latin typeface="Cambria Math" panose="02040503050406030204" pitchFamily="18" charset="0"/>
                                          </a:rPr>
                                          <m:t>y</m:t>
                                        </m:r>
                                      </m:e>
                                      <m:sup>
                                        <m:r>
                                          <a:rPr lang="en-US" sz="2177" i="1" dirty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b>
                                </m:sSub>
                              </m:oMath>
                            </m:oMathPara>
                          </a14:m>
                          <a:endParaRPr lang="en-US" sz="2177" dirty="0"/>
                        </a:p>
                      </p:txBody>
                    </p:sp>
                  </mc:Choice>
                  <mc:Fallback>
                    <p:sp>
                      <p:nvSpPr>
                        <p:cNvPr id="46" name="TextBox 45">
                          <a:extLst>
                            <a:ext uri="{FF2B5EF4-FFF2-40B4-BE49-F238E27FC236}">
                              <a16:creationId xmlns:a16="http://schemas.microsoft.com/office/drawing/2014/main" id="{86FEF0D2-11B3-D10A-D68E-CC6C9BF79DF8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922196" y="1512297"/>
                          <a:ext cx="387149" cy="391007"/>
                        </a:xfrm>
                        <a:prstGeom prst="rect">
                          <a:avLst/>
                        </a:prstGeom>
                        <a:blipFill>
                          <a:blip r:embed="rId5"/>
                          <a:stretch>
                            <a:fillRect l="-1316" r="-3947" b="-5128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48" name="TextBox 47">
                      <a:extLst>
                        <a:ext uri="{FF2B5EF4-FFF2-40B4-BE49-F238E27FC236}">
                          <a16:creationId xmlns:a16="http://schemas.microsoft.com/office/drawing/2014/main" id="{680D2FBD-47E7-2550-21BD-6FFC4BFD5EB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355064" y="1866417"/>
                      <a:ext cx="338791" cy="3533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2177" dirty="0"/>
                        <a:t>x</a:t>
                      </a:r>
                    </a:p>
                  </p:txBody>
                </p:sp>
                <p:sp>
                  <p:nvSpPr>
                    <p:cNvPr id="61" name="TextBox 60">
                      <a:extLst>
                        <a:ext uri="{FF2B5EF4-FFF2-40B4-BE49-F238E27FC236}">
                          <a16:creationId xmlns:a16="http://schemas.microsoft.com/office/drawing/2014/main" id="{C5E3AC1E-3366-55FB-21E6-5B0FACEDFA4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618215" y="4264308"/>
                      <a:ext cx="678974" cy="3533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2177" dirty="0"/>
                        <a:t>y</a:t>
                      </a:r>
                    </a:p>
                  </p:txBody>
                </p:sp>
                <p:sp>
                  <p:nvSpPr>
                    <p:cNvPr id="63" name="TextBox 62">
                      <a:extLst>
                        <a:ext uri="{FF2B5EF4-FFF2-40B4-BE49-F238E27FC236}">
                          <a16:creationId xmlns:a16="http://schemas.microsoft.com/office/drawing/2014/main" id="{EC801B33-AC63-3B38-91C3-5C719ACC25E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257341" y="3652933"/>
                      <a:ext cx="810278" cy="3533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2177" dirty="0"/>
                        <a:t>z’</a:t>
                      </a:r>
                    </a:p>
                  </p:txBody>
                </p:sp>
                <p:sp>
                  <p:nvSpPr>
                    <p:cNvPr id="1024" name="TextBox 1023">
                      <a:extLst>
                        <a:ext uri="{FF2B5EF4-FFF2-40B4-BE49-F238E27FC236}">
                          <a16:creationId xmlns:a16="http://schemas.microsoft.com/office/drawing/2014/main" id="{7C0150B3-490E-7FA0-6C59-E83652FD4B1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020620" y="4165757"/>
                      <a:ext cx="279583" cy="3533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2177" dirty="0"/>
                        <a:t>x</a:t>
                      </a:r>
                    </a:p>
                  </p:txBody>
                </p:sp>
                <p:sp>
                  <p:nvSpPr>
                    <p:cNvPr id="1025" name="TextBox 1024">
                      <a:extLst>
                        <a:ext uri="{FF2B5EF4-FFF2-40B4-BE49-F238E27FC236}">
                          <a16:creationId xmlns:a16="http://schemas.microsoft.com/office/drawing/2014/main" id="{FBC5789A-995A-F7D9-3447-C8500690E6A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590697" y="3627556"/>
                      <a:ext cx="377670" cy="3533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2177" dirty="0"/>
                        <a:t>y’</a:t>
                      </a:r>
                    </a:p>
                  </p:txBody>
                </p:sp>
                <p:sp>
                  <p:nvSpPr>
                    <p:cNvPr id="1027" name="Oval 1026">
                      <a:extLst>
                        <a:ext uri="{FF2B5EF4-FFF2-40B4-BE49-F238E27FC236}">
                          <a16:creationId xmlns:a16="http://schemas.microsoft.com/office/drawing/2014/main" id="{DA7EDB91-81B2-7A29-3D35-BD233A1B31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26515" y="4270886"/>
                      <a:ext cx="96929" cy="74645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177"/>
                    </a:p>
                  </p:txBody>
                </p:sp>
                <p:sp>
                  <p:nvSpPr>
                    <p:cNvPr id="1028" name="TextBox 1027">
                      <a:extLst>
                        <a:ext uri="{FF2B5EF4-FFF2-40B4-BE49-F238E27FC236}">
                          <a16:creationId xmlns:a16="http://schemas.microsoft.com/office/drawing/2014/main" id="{EC2F4766-8D24-E7C3-0243-9C42F237E99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562904" y="559166"/>
                      <a:ext cx="1320780" cy="29175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93" dirty="0"/>
                        <a:t>Azimuthal view</a:t>
                      </a:r>
                      <a:endParaRPr lang="en-US" sz="2177" dirty="0"/>
                    </a:p>
                  </p:txBody>
                </p:sp>
                <p:sp>
                  <p:nvSpPr>
                    <p:cNvPr id="1030" name="TextBox 1029">
                      <a:extLst>
                        <a:ext uri="{FF2B5EF4-FFF2-40B4-BE49-F238E27FC236}">
                          <a16:creationId xmlns:a16="http://schemas.microsoft.com/office/drawing/2014/main" id="{BFD6EC0C-3248-A38E-CFE0-2C49162A23F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687640" y="3541909"/>
                      <a:ext cx="1735804" cy="291758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1693" dirty="0"/>
                        <a:t>Radial view</a:t>
                      </a:r>
                    </a:p>
                  </p:txBody>
                </p:sp>
              </p:grpSp>
              <p:grpSp>
                <p:nvGrpSpPr>
                  <p:cNvPr id="1045" name="Group 1044">
                    <a:extLst>
                      <a:ext uri="{FF2B5EF4-FFF2-40B4-BE49-F238E27FC236}">
                        <a16:creationId xmlns:a16="http://schemas.microsoft.com/office/drawing/2014/main" id="{25A51909-D5FA-924F-F450-0A9DC6A3F71B}"/>
                      </a:ext>
                    </a:extLst>
                  </p:cNvPr>
                  <p:cNvGrpSpPr/>
                  <p:nvPr/>
                </p:nvGrpSpPr>
                <p:grpSpPr>
                  <a:xfrm>
                    <a:off x="1687639" y="3492634"/>
                    <a:ext cx="3706993" cy="1274439"/>
                    <a:chOff x="1687639" y="3492634"/>
                    <a:chExt cx="3706993" cy="1274439"/>
                  </a:xfrm>
                </p:grpSpPr>
                <p:sp>
                  <p:nvSpPr>
                    <p:cNvPr id="1046" name="Rectangle 1045">
                      <a:extLst>
                        <a:ext uri="{FF2B5EF4-FFF2-40B4-BE49-F238E27FC236}">
                          <a16:creationId xmlns:a16="http://schemas.microsoft.com/office/drawing/2014/main" id="{01E9D19B-6D51-5B59-8384-B2CE9E4693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93703" y="3492634"/>
                      <a:ext cx="3459480" cy="127443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</a:ln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r>
                        <a:rPr lang="el-GR" sz="2177"/>
                        <a:t>θ</a:t>
                      </a:r>
                      <a:r>
                        <a:rPr lang="en-US" sz="1451"/>
                        <a:t>x</a:t>
                      </a:r>
                      <a:endParaRPr lang="en-US" sz="2177" dirty="0"/>
                    </a:p>
                  </p:txBody>
                </p:sp>
                <p:cxnSp>
                  <p:nvCxnSpPr>
                    <p:cNvPr id="1047" name="Straight Connector 1046">
                      <a:extLst>
                        <a:ext uri="{FF2B5EF4-FFF2-40B4-BE49-F238E27FC236}">
                          <a16:creationId xmlns:a16="http://schemas.microsoft.com/office/drawing/2014/main" id="{B6F320A8-408F-7DE3-5E68-764BCF4E9B44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1687639" y="4531809"/>
                      <a:ext cx="3495581" cy="1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48" name="Straight Connector 1047">
                      <a:extLst>
                        <a:ext uri="{FF2B5EF4-FFF2-40B4-BE49-F238E27FC236}">
                          <a16:creationId xmlns:a16="http://schemas.microsoft.com/office/drawing/2014/main" id="{93F84185-3D0D-6B37-0E19-B0D4B544401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687639" y="4014202"/>
                      <a:ext cx="3495581" cy="1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49" name="Oval 1048">
                      <a:extLst>
                        <a:ext uri="{FF2B5EF4-FFF2-40B4-BE49-F238E27FC236}">
                          <a16:creationId xmlns:a16="http://schemas.microsoft.com/office/drawing/2014/main" id="{D813D9B0-2F7A-D622-D852-4BBFE80964DA}"/>
                        </a:ext>
                      </a:extLst>
                    </p:cNvPr>
                    <p:cNvSpPr/>
                    <p:nvPr/>
                  </p:nvSpPr>
                  <p:spPr>
                    <a:xfrm rot="20872356">
                      <a:off x="1819619" y="4110023"/>
                      <a:ext cx="2961167" cy="402340"/>
                    </a:xfrm>
                    <a:prstGeom prst="ellipse">
                      <a:avLst/>
                    </a:prstGeom>
                    <a:solidFill>
                      <a:srgbClr val="C55A11"/>
                    </a:solidFill>
                    <a:ln w="12700"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177"/>
                    </a:p>
                  </p:txBody>
                </p:sp>
                <p:cxnSp>
                  <p:nvCxnSpPr>
                    <p:cNvPr id="1050" name="Straight Arrow Connector 1049">
                      <a:extLst>
                        <a:ext uri="{FF2B5EF4-FFF2-40B4-BE49-F238E27FC236}">
                          <a16:creationId xmlns:a16="http://schemas.microsoft.com/office/drawing/2014/main" id="{596F6EEB-7169-5635-A449-0BA5C8C66B8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365769" y="3910495"/>
                      <a:ext cx="1674542" cy="400699"/>
                    </a:xfrm>
                    <a:prstGeom prst="straightConnector1">
                      <a:avLst/>
                    </a:prstGeom>
                    <a:ln w="38100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51" name="Straight Arrow Connector 1050">
                      <a:extLst>
                        <a:ext uri="{FF2B5EF4-FFF2-40B4-BE49-F238E27FC236}">
                          <a16:creationId xmlns:a16="http://schemas.microsoft.com/office/drawing/2014/main" id="{C613C770-193E-0D63-64D6-A1D7EE5A5E2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365769" y="4311193"/>
                      <a:ext cx="1674542" cy="0"/>
                    </a:xfrm>
                    <a:prstGeom prst="straightConnector1">
                      <a:avLst/>
                    </a:prstGeom>
                    <a:ln w="38100">
                      <a:solidFill>
                        <a:schemeClr val="bg1">
                          <a:lumMod val="50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52" name="Straight Arrow Connector 1051">
                      <a:extLst>
                        <a:ext uri="{FF2B5EF4-FFF2-40B4-BE49-F238E27FC236}">
                          <a16:creationId xmlns:a16="http://schemas.microsoft.com/office/drawing/2014/main" id="{BEF0E8C7-E9E8-1936-784C-CBA0804DDBB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223097" y="3754853"/>
                      <a:ext cx="152400" cy="562825"/>
                    </a:xfrm>
                    <a:prstGeom prst="straightConnector1">
                      <a:avLst/>
                    </a:prstGeom>
                    <a:ln w="38100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53" name="Oval 1052">
                      <a:extLst>
                        <a:ext uri="{FF2B5EF4-FFF2-40B4-BE49-F238E27FC236}">
                          <a16:creationId xmlns:a16="http://schemas.microsoft.com/office/drawing/2014/main" id="{91949861-F3BB-4850-9C88-F3083ACD2A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54855" y="4214329"/>
                      <a:ext cx="235285" cy="1937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177"/>
                    </a:p>
                  </p:txBody>
                </p:sp>
                <p:sp>
                  <p:nvSpPr>
                    <p:cNvPr id="1054" name="Arc 1053">
                      <a:extLst>
                        <a:ext uri="{FF2B5EF4-FFF2-40B4-BE49-F238E27FC236}">
                          <a16:creationId xmlns:a16="http://schemas.microsoft.com/office/drawing/2014/main" id="{AAA2B889-A06D-56AA-CDC3-1C0AA543BD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13870" y="4061362"/>
                      <a:ext cx="45719" cy="499488"/>
                    </a:xfrm>
                    <a:prstGeom prst="arc">
                      <a:avLst/>
                    </a:prstGeom>
                    <a:ln w="28575">
                      <a:solidFill>
                        <a:srgbClr val="0070C0"/>
                      </a:solidFill>
                      <a:prstDash val="sysDash"/>
                    </a:ln>
                  </p:spPr>
                  <p:style>
                    <a:lnRef idx="1">
                      <a:schemeClr val="accent5"/>
                    </a:lnRef>
                    <a:fillRef idx="0">
                      <a:schemeClr val="accent5"/>
                    </a:fillRef>
                    <a:effectRef idx="0">
                      <a:schemeClr val="accent5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177"/>
                    </a:p>
                  </p:txBody>
                </p:sp>
                <mc:AlternateContent xmlns:mc="http://schemas.openxmlformats.org/markup-compatibility/2006">
                  <mc:Choice xmlns:a14="http://schemas.microsoft.com/office/drawing/2010/main" Requires="a14">
                    <p:sp>
                      <p:nvSpPr>
                        <p:cNvPr id="1055" name="TextBox 1054">
                          <a:extLst>
                            <a:ext uri="{FF2B5EF4-FFF2-40B4-BE49-F238E27FC236}">
                              <a16:creationId xmlns:a16="http://schemas.microsoft.com/office/drawing/2014/main" id="{26E85024-5E76-F8F4-FEE4-57D85A5188E5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4584353" y="3935342"/>
                          <a:ext cx="810279" cy="35500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177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2177" dirty="0">
                                        <a:latin typeface="Cambria Math" panose="02040503050406030204" pitchFamily="18" charset="0"/>
                                      </a:rPr>
                                      <m:t>θ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en-US" sz="2177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177" dirty="0">
                                            <a:latin typeface="Cambria Math" panose="02040503050406030204" pitchFamily="18" charset="0"/>
                                          </a:rPr>
                                          <m:t>x</m:t>
                                        </m:r>
                                      </m:e>
                                      <m:sup>
                                        <m:r>
                                          <a:rPr lang="en-US" sz="2177" dirty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b>
                                </m:sSub>
                              </m:oMath>
                            </m:oMathPara>
                          </a14:m>
                          <a:endParaRPr lang="en-US" sz="2177" dirty="0">
                            <a:latin typeface="Abadi" panose="020B0604020202020204" pitchFamily="34" charset="0"/>
                          </a:endParaRPr>
                        </a:p>
                      </p:txBody>
                    </p:sp>
                  </mc:Choice>
                  <mc:Fallback>
                    <p:sp>
                      <p:nvSpPr>
                        <p:cNvPr id="1055" name="TextBox 1054">
                          <a:extLst>
                            <a:ext uri="{FF2B5EF4-FFF2-40B4-BE49-F238E27FC236}">
                              <a16:creationId xmlns:a16="http://schemas.microsoft.com/office/drawing/2014/main" id="{26E85024-5E76-F8F4-FEE4-57D85A5188E5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584353" y="3935342"/>
                          <a:ext cx="810279" cy="355007"/>
                        </a:xfrm>
                        <a:prstGeom prst="rect">
                          <a:avLst/>
                        </a:prstGeom>
                        <a:blipFill>
                          <a:blip r:embed="rId6"/>
                          <a:stretch>
                            <a:fillRect b="-1429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1056" name="TextBox 1055">
                      <a:extLst>
                        <a:ext uri="{FF2B5EF4-FFF2-40B4-BE49-F238E27FC236}">
                          <a16:creationId xmlns:a16="http://schemas.microsoft.com/office/drawing/2014/main" id="{B8DD83E0-1907-67E7-8E85-38D3907C5EF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618214" y="4207205"/>
                      <a:ext cx="678974" cy="3533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2177" dirty="0"/>
                        <a:t>y</a:t>
                      </a:r>
                    </a:p>
                  </p:txBody>
                </p:sp>
                <p:sp>
                  <p:nvSpPr>
                    <p:cNvPr id="1057" name="TextBox 1056">
                      <a:extLst>
                        <a:ext uri="{FF2B5EF4-FFF2-40B4-BE49-F238E27FC236}">
                          <a16:creationId xmlns:a16="http://schemas.microsoft.com/office/drawing/2014/main" id="{F5420DD2-43FF-7743-AFE5-82FD77DB48A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257340" y="3656793"/>
                      <a:ext cx="810278" cy="3533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2177" dirty="0"/>
                        <a:t>z’</a:t>
                      </a:r>
                    </a:p>
                  </p:txBody>
                </p:sp>
                <p:sp>
                  <p:nvSpPr>
                    <p:cNvPr id="1058" name="TextBox 1057">
                      <a:extLst>
                        <a:ext uri="{FF2B5EF4-FFF2-40B4-BE49-F238E27FC236}">
                          <a16:creationId xmlns:a16="http://schemas.microsoft.com/office/drawing/2014/main" id="{1D25FCBF-DD6F-9A5D-07E1-486919969DC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989348" y="4236349"/>
                      <a:ext cx="356793" cy="3533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2177" dirty="0"/>
                        <a:t>x'</a:t>
                      </a:r>
                    </a:p>
                  </p:txBody>
                </p:sp>
                <p:sp>
                  <p:nvSpPr>
                    <p:cNvPr id="1059" name="TextBox 1058">
                      <a:extLst>
                        <a:ext uri="{FF2B5EF4-FFF2-40B4-BE49-F238E27FC236}">
                          <a16:creationId xmlns:a16="http://schemas.microsoft.com/office/drawing/2014/main" id="{312DFC5F-7ACF-13E5-C00F-F06F40A545C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590696" y="3631416"/>
                      <a:ext cx="377670" cy="3533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2177" dirty="0"/>
                        <a:t>y’</a:t>
                      </a:r>
                    </a:p>
                  </p:txBody>
                </p:sp>
                <p:sp>
                  <p:nvSpPr>
                    <p:cNvPr id="1060" name="Oval 1059">
                      <a:extLst>
                        <a:ext uri="{FF2B5EF4-FFF2-40B4-BE49-F238E27FC236}">
                          <a16:creationId xmlns:a16="http://schemas.microsoft.com/office/drawing/2014/main" id="{63AADD21-3234-5AE5-AB22-8B8B045EEE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26514" y="4274746"/>
                      <a:ext cx="96929" cy="74645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177"/>
                    </a:p>
                  </p:txBody>
                </p:sp>
                <p:sp>
                  <p:nvSpPr>
                    <p:cNvPr id="1061" name="TextBox 1060">
                      <a:extLst>
                        <a:ext uri="{FF2B5EF4-FFF2-40B4-BE49-F238E27FC236}">
                          <a16:creationId xmlns:a16="http://schemas.microsoft.com/office/drawing/2014/main" id="{3DB3FED0-750F-3A84-6BF0-5645A5B2717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687639" y="3545769"/>
                      <a:ext cx="1735804" cy="291758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1693" dirty="0"/>
                        <a:t>Radial view</a:t>
                      </a:r>
                    </a:p>
                  </p:txBody>
                </p:sp>
              </p:grpSp>
            </p:grpSp>
            <p:pic>
              <p:nvPicPr>
                <p:cNvPr id="1063" name="Picture 1062" descr="Diagram&#10;&#10;Description automatically generated">
                  <a:extLst>
                    <a:ext uri="{FF2B5EF4-FFF2-40B4-BE49-F238E27FC236}">
                      <a16:creationId xmlns:a16="http://schemas.microsoft.com/office/drawing/2014/main" id="{F191AD4F-5BAA-E373-3BC0-4FF3891442E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346" t="37511" r="91906" b="59999"/>
                <a:stretch/>
              </p:blipFill>
              <p:spPr>
                <a:xfrm>
                  <a:off x="397441" y="2133806"/>
                  <a:ext cx="411795" cy="139749"/>
                </a:xfrm>
                <a:prstGeom prst="rect">
                  <a:avLst/>
                </a:prstGeom>
              </p:spPr>
            </p:pic>
            <p:pic>
              <p:nvPicPr>
                <p:cNvPr id="1064" name="Picture 1063" descr="Diagram&#10;&#10;Description automatically generated">
                  <a:extLst>
                    <a:ext uri="{FF2B5EF4-FFF2-40B4-BE49-F238E27FC236}">
                      <a16:creationId xmlns:a16="http://schemas.microsoft.com/office/drawing/2014/main" id="{B204BED6-84E6-1086-B482-8DA23CC9EF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346" t="37511" r="91906" b="59999"/>
                <a:stretch/>
              </p:blipFill>
              <p:spPr>
                <a:xfrm rot="5400000">
                  <a:off x="6594422" y="5335268"/>
                  <a:ext cx="411795" cy="139749"/>
                </a:xfrm>
                <a:prstGeom prst="rect">
                  <a:avLst/>
                </a:prstGeom>
              </p:spPr>
            </p:pic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F820DCFC-E316-F533-A29A-DF9CC149841F}"/>
                  </a:ext>
                </a:extLst>
              </p:cNvPr>
              <p:cNvGrpSpPr/>
              <p:nvPr/>
            </p:nvGrpSpPr>
            <p:grpSpPr>
              <a:xfrm>
                <a:off x="6352282" y="3313784"/>
                <a:ext cx="2142098" cy="1574178"/>
                <a:chOff x="6352282" y="3378634"/>
                <a:chExt cx="2142098" cy="1574178"/>
              </a:xfrm>
            </p:grpSpPr>
            <p:sp>
              <p:nvSpPr>
                <p:cNvPr id="2" name="Rectangle 1">
                  <a:extLst>
                    <a:ext uri="{FF2B5EF4-FFF2-40B4-BE49-F238E27FC236}">
                      <a16:creationId xmlns:a16="http://schemas.microsoft.com/office/drawing/2014/main" id="{39C71ECA-16BA-2934-1CF2-673C245BE360}"/>
                    </a:ext>
                  </a:extLst>
                </p:cNvPr>
                <p:cNvSpPr/>
                <p:nvPr/>
              </p:nvSpPr>
              <p:spPr>
                <a:xfrm>
                  <a:off x="6362039" y="3488479"/>
                  <a:ext cx="2132341" cy="127444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2177" dirty="0"/>
                    <a:t>y</a:t>
                  </a:r>
                </a:p>
              </p:txBody>
            </p:sp>
            <p:sp>
              <p:nvSpPr>
                <p:cNvPr id="3" name="Oval 2">
                  <a:extLst>
                    <a:ext uri="{FF2B5EF4-FFF2-40B4-BE49-F238E27FC236}">
                      <a16:creationId xmlns:a16="http://schemas.microsoft.com/office/drawing/2014/main" id="{9F883D28-3B4F-CDA4-5AD5-E93B2AFDA490}"/>
                    </a:ext>
                  </a:extLst>
                </p:cNvPr>
                <p:cNvSpPr/>
                <p:nvPr/>
              </p:nvSpPr>
              <p:spPr>
                <a:xfrm rot="13657803">
                  <a:off x="7104743" y="4118789"/>
                  <a:ext cx="1430585" cy="191078"/>
                </a:xfrm>
                <a:prstGeom prst="ellipse">
                  <a:avLst/>
                </a:prstGeom>
                <a:solidFill>
                  <a:srgbClr val="C55A11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77"/>
                </a:p>
              </p:txBody>
            </p:sp>
            <p:cxnSp>
              <p:nvCxnSpPr>
                <p:cNvPr id="4" name="Straight Arrow Connector 3">
                  <a:extLst>
                    <a:ext uri="{FF2B5EF4-FFF2-40B4-BE49-F238E27FC236}">
                      <a16:creationId xmlns:a16="http://schemas.microsoft.com/office/drawing/2014/main" id="{77C11898-B160-4641-89A4-168E53BAD3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267404" y="3594566"/>
                  <a:ext cx="456354" cy="540915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9" name="Chord 8">
                  <a:extLst>
                    <a:ext uri="{FF2B5EF4-FFF2-40B4-BE49-F238E27FC236}">
                      <a16:creationId xmlns:a16="http://schemas.microsoft.com/office/drawing/2014/main" id="{C8CAD640-7C26-DA70-9C3C-C61A55399061}"/>
                    </a:ext>
                  </a:extLst>
                </p:cNvPr>
                <p:cNvSpPr/>
                <p:nvPr/>
              </p:nvSpPr>
              <p:spPr>
                <a:xfrm rot="13657803">
                  <a:off x="5660732" y="4070184"/>
                  <a:ext cx="1574178" cy="191078"/>
                </a:xfrm>
                <a:prstGeom prst="chord">
                  <a:avLst>
                    <a:gd name="adj1" fmla="val 1354550"/>
                    <a:gd name="adj2" fmla="val 16200000"/>
                  </a:avLst>
                </a:prstGeom>
                <a:solidFill>
                  <a:srgbClr val="C55A11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77"/>
                </a:p>
              </p:txBody>
            </p:sp>
            <p:cxnSp>
              <p:nvCxnSpPr>
                <p:cNvPr id="11" name="Straight Arrow Connector 10">
                  <a:extLst>
                    <a:ext uri="{FF2B5EF4-FFF2-40B4-BE49-F238E27FC236}">
                      <a16:creationId xmlns:a16="http://schemas.microsoft.com/office/drawing/2014/main" id="{D759D6E7-32BA-7906-79A6-D10A53A9B9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719947" y="3754853"/>
                  <a:ext cx="513819" cy="409274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0F018389-75B2-B96E-8444-7B4A6B8B07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745305" y="3558968"/>
                  <a:ext cx="0" cy="565706"/>
                </a:xfrm>
                <a:prstGeom prst="straightConnector1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BEE91196-5E70-5EBE-C082-FEFBC42818D7}"/>
                    </a:ext>
                  </a:extLst>
                </p:cNvPr>
                <p:cNvSpPr/>
                <p:nvPr/>
              </p:nvSpPr>
              <p:spPr>
                <a:xfrm>
                  <a:off x="7612021" y="4027811"/>
                  <a:ext cx="235285" cy="193727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77"/>
                </a:p>
              </p:txBody>
            </p: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A6C066AC-03A2-CD13-66B3-EF16A8238C79}"/>
                    </a:ext>
                  </a:extLst>
                </p:cNvPr>
                <p:cNvSpPr/>
                <p:nvPr/>
              </p:nvSpPr>
              <p:spPr>
                <a:xfrm>
                  <a:off x="7687685" y="4095105"/>
                  <a:ext cx="96929" cy="74645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77"/>
                </a:p>
              </p:txBody>
            </p:sp>
            <p:sp>
              <p:nvSpPr>
                <p:cNvPr id="28" name="Arc 27">
                  <a:extLst>
                    <a:ext uri="{FF2B5EF4-FFF2-40B4-BE49-F238E27FC236}">
                      <a16:creationId xmlns:a16="http://schemas.microsoft.com/office/drawing/2014/main" id="{149275FA-0B6F-2A72-D643-E49B81B864B5}"/>
                    </a:ext>
                  </a:extLst>
                </p:cNvPr>
                <p:cNvSpPr/>
                <p:nvPr/>
              </p:nvSpPr>
              <p:spPr>
                <a:xfrm rot="14390365">
                  <a:off x="7725646" y="3533083"/>
                  <a:ext cx="45719" cy="499488"/>
                </a:xfrm>
                <a:prstGeom prst="arc">
                  <a:avLst/>
                </a:prstGeom>
                <a:ln w="28575"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5"/>
                </a:lnRef>
                <a:fillRef idx="0">
                  <a:schemeClr val="accent5"/>
                </a:fillRef>
                <a:effectRef idx="0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177"/>
                </a:p>
              </p:txBody>
            </p: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29" name="TextBox 28">
                      <a:extLst>
                        <a:ext uri="{FF2B5EF4-FFF2-40B4-BE49-F238E27FC236}">
                          <a16:creationId xmlns:a16="http://schemas.microsoft.com/office/drawing/2014/main" id="{DB37DC65-74C5-8402-B510-1AC1FC9FA6F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167137" y="3420601"/>
                      <a:ext cx="810279" cy="355007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177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177" dirty="0">
                                    <a:latin typeface="Cambria Math" panose="02040503050406030204" pitchFamily="18" charset="0"/>
                                  </a:rPr>
                                  <m:t>θ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sz="2177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177" dirty="0">
                                        <a:latin typeface="Cambria Math" panose="02040503050406030204" pitchFamily="18" charset="0"/>
                                      </a:rPr>
                                      <m:t>z</m:t>
                                    </m:r>
                                  </m:e>
                                  <m:sup>
                                    <m:r>
                                      <a:rPr lang="en-US" sz="2177" dirty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sub>
                            </m:sSub>
                          </m:oMath>
                        </m:oMathPara>
                      </a14:m>
                      <a:endParaRPr lang="en-US" sz="2177" dirty="0">
                        <a:latin typeface="Abadi" panose="020B0604020202020204" pitchFamily="34" charset="0"/>
                      </a:endParaRPr>
                    </a:p>
                  </p:txBody>
                </p:sp>
              </mc:Choice>
              <mc:Fallback>
                <p:sp>
                  <p:nvSpPr>
                    <p:cNvPr id="29" name="TextBox 28">
                      <a:extLst>
                        <a:ext uri="{FF2B5EF4-FFF2-40B4-BE49-F238E27FC236}">
                          <a16:creationId xmlns:a16="http://schemas.microsoft.com/office/drawing/2014/main" id="{DB37DC65-74C5-8402-B510-1AC1FC9FA6F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167137" y="3420601"/>
                      <a:ext cx="810279" cy="355007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b="-142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D70449CC-5FDB-EA8E-7E4B-25F73B6AC580}"/>
                    </a:ext>
                  </a:extLst>
                </p:cNvPr>
                <p:cNvSpPr txBox="1"/>
                <p:nvPr/>
              </p:nvSpPr>
              <p:spPr>
                <a:xfrm>
                  <a:off x="6372860" y="3536261"/>
                  <a:ext cx="938552" cy="29175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693" dirty="0"/>
                    <a:t>Top view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8CCE5FE4-C42F-FB11-178C-FC51D827BDD4}"/>
                    </a:ext>
                  </a:extLst>
                </p:cNvPr>
                <p:cNvSpPr txBox="1"/>
                <p:nvPr/>
              </p:nvSpPr>
              <p:spPr>
                <a:xfrm>
                  <a:off x="7735095" y="3437559"/>
                  <a:ext cx="297953" cy="35336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2177" dirty="0"/>
                    <a:t>y</a:t>
                  </a:r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EC501FBE-30F5-50EB-FD6A-9977D7F9C3C0}"/>
                    </a:ext>
                  </a:extLst>
                </p:cNvPr>
                <p:cNvSpPr txBox="1"/>
                <p:nvPr/>
              </p:nvSpPr>
              <p:spPr>
                <a:xfrm>
                  <a:off x="7366640" y="4112836"/>
                  <a:ext cx="810278" cy="35336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2177" dirty="0"/>
                    <a:t>z’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166D0A12-D9FB-3822-30E7-5F5CC5DB8C18}"/>
                    </a:ext>
                  </a:extLst>
                </p:cNvPr>
                <p:cNvSpPr txBox="1"/>
                <p:nvPr/>
              </p:nvSpPr>
              <p:spPr>
                <a:xfrm>
                  <a:off x="7092049" y="3647126"/>
                  <a:ext cx="627898" cy="35336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2177" dirty="0"/>
                    <a:t>y’</a:t>
                  </a: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D75A991-7F17-E5C4-279E-44F8D653FFB0}"/>
                    </a:ext>
                  </a:extLst>
                </p:cNvPr>
                <p:cNvSpPr txBox="1"/>
                <p:nvPr/>
              </p:nvSpPr>
              <p:spPr>
                <a:xfrm>
                  <a:off x="7998063" y="3806627"/>
                  <a:ext cx="432537" cy="3533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177" dirty="0"/>
                    <a:t>x’</a:t>
                  </a:r>
                </a:p>
              </p:txBody>
            </p:sp>
          </p:grpSp>
        </p:grp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683528D8-381E-6617-B96A-05DE3983B9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62096" y="1204737"/>
              <a:ext cx="0" cy="879530"/>
            </a:xfrm>
            <a:prstGeom prst="straightConnector1">
              <a:avLst/>
            </a:prstGeom>
            <a:ln w="603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3BC09DB-498E-9CB9-2D8B-013E190CF3B4}"/>
                </a:ext>
              </a:extLst>
            </p:cNvPr>
            <p:cNvCxnSpPr>
              <a:cxnSpLocks/>
            </p:cNvCxnSpPr>
            <p:nvPr/>
          </p:nvCxnSpPr>
          <p:spPr>
            <a:xfrm>
              <a:off x="7884071" y="2169099"/>
              <a:ext cx="935674" cy="0"/>
            </a:xfrm>
            <a:prstGeom prst="straightConnector1">
              <a:avLst/>
            </a:prstGeom>
            <a:ln w="603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54757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Widescreen</PresentationFormat>
  <Paragraphs>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Abadi</vt:lpstr>
      <vt:lpstr>Aptos</vt:lpstr>
      <vt:lpstr>Aptos Display</vt:lpstr>
      <vt:lpstr>Arial</vt:lpstr>
      <vt:lpstr>Cambria Math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Daniel Sega Neuman</dc:creator>
  <cp:lastModifiedBy>Daniel Sega Neuman</cp:lastModifiedBy>
  <cp:revision>1</cp:revision>
  <dcterms:created xsi:type="dcterms:W3CDTF">2024-10-19T19:41:33Z</dcterms:created>
  <dcterms:modified xsi:type="dcterms:W3CDTF">2024-10-19T19:42:33Z</dcterms:modified>
</cp:coreProperties>
</file>