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51"/>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Lst>
  <p:sldSz cx="12192000" cy="6858000"/>
  <p:notesSz cx="6858000" cy="9144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pos="3840">
          <p15:clr>
            <a:srgbClr val="A4A3A4"/>
          </p15:clr>
        </p15:guide>
        <p15:guide id="2"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D2069D1-C5B7-4ACF-669E-9F6977BB7A61}" v="58" dt="2025-01-08T10:46:30.360"/>
    <p1510:client id="{B6AC84D3-B9FD-62F9-B38F-9F99B59E94FD}" v="13" dt="2025-01-08T10:48:29.3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pos="3840"/>
        <p:guide orient="horz" pos="216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microsoft.com/office/2015/10/relationships/revisionInfo" Target="revisionInfo.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a Sophie Geistberger" userId="S::julia.geistberger_univie.ac.at#ext#@cityuni.onmicrosoft.com::f50f9960-6e46-4c80-a713-d26e67f74899" providerId="AD" clId="Web-{B6AC84D3-B9FD-62F9-B38F-9F99B59E94FD}"/>
    <pc:docChg chg="modSld">
      <pc:chgData name="Julia Sophie Geistberger" userId="S::julia.geistberger_univie.ac.at#ext#@cityuni.onmicrosoft.com::f50f9960-6e46-4c80-a713-d26e67f74899" providerId="AD" clId="Web-{B6AC84D3-B9FD-62F9-B38F-9F99B59E94FD}" dt="2025-01-08T10:48:29.314" v="12" actId="20577"/>
      <pc:docMkLst>
        <pc:docMk/>
      </pc:docMkLst>
      <pc:sldChg chg="modSp">
        <pc:chgData name="Julia Sophie Geistberger" userId="S::julia.geistberger_univie.ac.at#ext#@cityuni.onmicrosoft.com::f50f9960-6e46-4c80-a713-d26e67f74899" providerId="AD" clId="Web-{B6AC84D3-B9FD-62F9-B38F-9F99B59E94FD}" dt="2025-01-08T10:48:29.314" v="12" actId="20577"/>
        <pc:sldMkLst>
          <pc:docMk/>
          <pc:sldMk cId="0" sldId="300"/>
        </pc:sldMkLst>
        <pc:spChg chg="mod">
          <ac:chgData name="Julia Sophie Geistberger" userId="S::julia.geistberger_univie.ac.at#ext#@cityuni.onmicrosoft.com::f50f9960-6e46-4c80-a713-d26e67f74899" providerId="AD" clId="Web-{B6AC84D3-B9FD-62F9-B38F-9F99B59E94FD}" dt="2025-01-08T10:48:29.314" v="12" actId="20577"/>
          <ac:spMkLst>
            <pc:docMk/>
            <pc:sldMk cId="0" sldId="300"/>
            <ac:spMk id="3" creationId="{00000000-0000-0000-0000-000000000000}"/>
          </ac:spMkLst>
        </pc:spChg>
      </pc:sldChg>
    </pc:docChg>
  </pc:docChgLst>
  <pc:docChgLst>
    <pc:chgData name="Lisa Hirsch" userId="S::lisa.hirsch_univie.ac.at#ext#@cityuni.onmicrosoft.com::1c8d8a84-f305-461f-865f-abf202c98a8b" providerId="AD" clId="Web-{AD2069D1-C5B7-4ACF-669E-9F6977BB7A61}"/>
    <pc:docChg chg="modSld">
      <pc:chgData name="Lisa Hirsch" userId="S::lisa.hirsch_univie.ac.at#ext#@cityuni.onmicrosoft.com::1c8d8a84-f305-461f-865f-abf202c98a8b" providerId="AD" clId="Web-{AD2069D1-C5B7-4ACF-669E-9F6977BB7A61}" dt="2025-01-08T10:46:30.360" v="57" actId="20577"/>
      <pc:docMkLst>
        <pc:docMk/>
      </pc:docMkLst>
      <pc:sldChg chg="modSp">
        <pc:chgData name="Lisa Hirsch" userId="S::lisa.hirsch_univie.ac.at#ext#@cityuni.onmicrosoft.com::1c8d8a84-f305-461f-865f-abf202c98a8b" providerId="AD" clId="Web-{AD2069D1-C5B7-4ACF-669E-9F6977BB7A61}" dt="2025-01-08T10:46:30.360" v="57" actId="20577"/>
        <pc:sldMkLst>
          <pc:docMk/>
          <pc:sldMk cId="0" sldId="300"/>
        </pc:sldMkLst>
        <pc:spChg chg="mod">
          <ac:chgData name="Lisa Hirsch" userId="S::lisa.hirsch_univie.ac.at#ext#@cityuni.onmicrosoft.com::1c8d8a84-f305-461f-865f-abf202c98a8b" providerId="AD" clId="Web-{AD2069D1-C5B7-4ACF-669E-9F6977BB7A61}" dt="2025-01-08T10:46:30.360" v="57" actId="20577"/>
          <ac:spMkLst>
            <pc:docMk/>
            <pc:sldMk cId="0" sldId="300"/>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Header Placeholder 1"/>
          <p:cNvSpPr>
            <a:spLocks noGrp="1"/>
          </p:cNvSpPr>
          <p:nvPr>
            <p:ph type="hdr" sz="quarter"/>
          </p:nvPr>
        </p:nvSpPr>
        <p:spPr bwMode="auto">
          <a:xfrm>
            <a:off x="0" y="0"/>
            <a:ext cx="2971800" cy="458788"/>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bwMode="auto">
          <a:xfrm>
            <a:off x="3884613" y="0"/>
            <a:ext cx="2971800" cy="458788"/>
          </a:xfrm>
          <a:prstGeom prst="rect">
            <a:avLst/>
          </a:prstGeom>
        </p:spPr>
        <p:txBody>
          <a:bodyPr vert="horz" lIns="91440" tIns="45720" rIns="91440" bIns="45720" rtlCol="0"/>
          <a:lstStyle>
            <a:lvl1pPr algn="r">
              <a:defRPr sz="1200"/>
            </a:lvl1pPr>
          </a:lstStyle>
          <a:p>
            <a:pPr>
              <a:defRPr/>
            </a:pPr>
            <a:fld id="{7EF652B4-E642-A44F-A036-69890FE39D4F}" type="datetimeFigureOut">
              <a:rPr lang="en-US"/>
              <a:t>1/8/2025</a:t>
            </a:fld>
            <a:endParaRPr lang="en-US"/>
          </a:p>
        </p:txBody>
      </p:sp>
      <p:sp>
        <p:nvSpPr>
          <p:cNvPr id="4" name="Slide Image Placeholder 3"/>
          <p:cNvSpPr>
            <a:spLocks noGrp="1" noRot="1" noChangeAspect="1"/>
          </p:cNvSpPr>
          <p:nvPr>
            <p:ph type="sldImg" idx="2"/>
          </p:nvPr>
        </p:nvSpPr>
        <p:spPr bwMode="auto">
          <a:xfrm>
            <a:off x="685800" y="1143000"/>
            <a:ext cx="5486400" cy="3086100"/>
          </a:xfrm>
          <a:prstGeom prst="rect">
            <a:avLst/>
          </a:prstGeom>
          <a:noFill/>
          <a:ln w="12700">
            <a:solidFill>
              <a:prstClr val="black"/>
            </a:solidFill>
          </a:ln>
        </p:spPr>
        <p:txBody>
          <a:bodyPr vert="horz" lIns="91440" tIns="45720" rIns="91440" bIns="45720" rtlCol="0" anchor="ctr"/>
          <a:lstStyle/>
          <a:p>
            <a:pPr>
              <a:defRPr/>
            </a:pPr>
            <a:endParaRPr lang="en-US"/>
          </a:p>
        </p:txBody>
      </p:sp>
      <p:sp>
        <p:nvSpPr>
          <p:cNvPr id="5" name="Notes Placeholder 4"/>
          <p:cNvSpPr>
            <a:spLocks noGrp="1"/>
          </p:cNvSpPr>
          <p:nvPr>
            <p:ph type="body" sz="quarter" idx="3"/>
          </p:nvPr>
        </p:nvSpPr>
        <p:spPr bwMode="auto">
          <a:xfrm>
            <a:off x="685800" y="4400550"/>
            <a:ext cx="5486400" cy="3600450"/>
          </a:xfrm>
          <a:prstGeom prst="rect">
            <a:avLst/>
          </a:prstGeom>
        </p:spPr>
        <p:txBody>
          <a:bodyPr vert="horz" lIns="91440" tIns="45720" rIns="91440" bIns="45720" rtlCol="0"/>
          <a:lstStyle/>
          <a:p>
            <a:pPr lvl="0">
              <a:defRPr/>
            </a:pPr>
            <a:r>
              <a:rPr lang="en-GB"/>
              <a:t>Click to edit Master text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en-US"/>
          </a:p>
        </p:txBody>
      </p:sp>
      <p:sp>
        <p:nvSpPr>
          <p:cNvPr id="6" name="Footer Placehold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fld id="{E18E7C5E-510F-2B46-9B1C-9691F5F2B3BB}" type="slidenum">
              <a:rPr lang="en-US"/>
              <a:t>‹#›</a:t>
            </a:fld>
            <a:endParaRPr lang="en-US"/>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F59EF0CC-E7CC-9EB8-6E39-8FC0B3178894}" type="slidenum">
              <a:rP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7C098396-563E-5EEE-36F9-A4470DD4762A}" type="slidenum">
              <a:rP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7C098396-563E-5EEE-36F9-A4470DD4762A}" type="slidenum">
              <a:rP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7C098396-563E-5EEE-36F9-A4470DD4762A}" type="slidenum">
              <a:rPr/>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25D22A42-0A3D-3A43-90FE-62E91C925EFB}" type="slidenum">
              <a:rP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D1172685-9F58-11B7-A017-9C8DBFC40367}" type="slidenum">
              <a:rP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D6C8053C-7144-9DA0-FD43-6104FF03D84C}" type="slidenum">
              <a:rP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5D7A47D2-723B-B646-1CC7-3AD7ACDDC2DB}" type="slidenum">
              <a:rP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8D0E2231-0B09-D6D7-48F6-D26A7F8FD9B2}" type="slidenum">
              <a:rPr/>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0D3D3C40-A830-E095-76B7-D65ED2B47A99}" type="slidenum">
              <a:rP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BF054D18-95BB-C00B-0132-8F8F9483631B}" type="slidenum">
              <a:rP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92741C90-7E85-463A-3437-A42A5A8B4759}" type="slidenum">
              <a:rPr/>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F81A3D12-F097-D166-D3D6-ED143D0E4009}" type="slidenum">
              <a:rPr/>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269841B2-E458-21E8-64C1-2BE910291775}" type="slidenum">
              <a:rPr/>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C5DD77AA-9E63-0820-8A94-7108A0013791}" type="slidenum">
              <a:rPr/>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36419504-FA62-52CA-5F18-27FA01549F31}" type="slidenum">
              <a:rPr/>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32E61B57-A181-9F5C-DDD1-CE1C42FEECB9}" type="slidenum">
              <a:rPr/>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95ACFE4E-E01C-5CC2-A9D1-CE99C6A58C9E}" type="slidenum">
              <a:rPr/>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21BD0ED3-B7DE-1690-8C05-EDBBD9D459C6}" type="slidenum">
              <a:rPr/>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8EA15613-82B1-B88A-E392-BA5A0DB3E607}" type="slidenum">
              <a:rPr/>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17DF8187-8E02-DBE0-C8F3-7E4D41C6FBCF}" type="slidenum">
              <a:rPr/>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89B844D7-6846-24FC-1932-28064585C846}" type="slidenum">
              <a:rPr/>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A45B3B02-0512-10AE-2BFB-3F907580A2D8}" type="slidenum">
              <a:rPr/>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1E5D9F96-D20A-8FE8-412F-0278685FDB15}" type="slidenum">
              <a:rPr/>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9C1E58E9-5041-8458-03DD-8A6136045653}" type="slidenum">
              <a:rPr/>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16982154-AD19-4EA5-493C-B571B78D8E1F}" type="slidenum">
              <a:rPr/>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7D4DE441-F1AD-83E5-A5FC-A95F04A37521}" type="slidenum">
              <a:rPr/>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782AEC0A-88B1-C7FD-E735-B651BF62DB3D}" type="slidenum">
              <a:rPr/>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FE43409F-5E7B-B611-EB1E-3BD8A402FA05}" type="slidenum">
              <a:rPr/>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F105930B-EED9-2B2D-D248-955CD005090C}" type="slidenum">
              <a:rPr/>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BD85AB62-565A-3A28-D0FB-91CC681E6090}" type="slidenum">
              <a:rPr/>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44F128E3-D7CF-DA44-3F5A-DD8552907A18}" type="slidenum">
              <a:rPr/>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96A02F2B-7333-4001-18E0-76ED28D099FC}" type="slidenum">
              <a:rPr/>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EE9BE37A-DF4C-61E2-7813-3D94A34F6AAC}" type="slidenum">
              <a:rPr/>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7F199AC8-F292-C692-C3F8-38DCD9E0D8B6}" type="slidenum">
              <a:rPr/>
              <a:t>40</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84F8E584-0DEB-73D5-034B-1BD02F3CB9D0}" type="slidenum">
              <a:rPr/>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31FCCD83-9B84-B7E3-29E3-2250AFDBDF79}" type="slidenum">
              <a:rPr/>
              <a:t>42</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BC030123-6AE2-BEED-0ECE-8743C6F26048}" type="slidenum">
              <a:rPr/>
              <a:t>43</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16F57E27-C969-348E-AAA0-258E99115051}" type="slidenum">
              <a:rPr/>
              <a:t>44</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41FA9515-39EE-0CF1-6D56-05303586303A}" type="slidenum">
              <a:rPr/>
              <a:t>45</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86942B00-3AFB-8B61-FF14-BB1A25A1D2B1}" type="slidenum">
              <a:rPr/>
              <a:t>46</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571500" indent="-342900">
              <a:buFont typeface="Arial"/>
              <a:buChar char="•"/>
              <a:defRPr/>
            </a:pPr>
            <a:r>
              <a:rPr lang="en-US"/>
              <a:t>Covers all aspects of the RC</a:t>
            </a:r>
            <a:endParaRPr/>
          </a:p>
          <a:p>
            <a:pPr marL="571500" indent="-342900">
              <a:buFont typeface="Arial"/>
              <a:buChar char="•"/>
              <a:defRPr/>
            </a:pPr>
            <a:r>
              <a:rPr lang="en-US"/>
              <a:t>Start: what do you need for gathering your data?</a:t>
            </a:r>
            <a:endParaRPr/>
          </a:p>
          <a:p>
            <a:pPr marL="571500" indent="-342900">
              <a:buFont typeface="Arial"/>
              <a:buChar char="•"/>
              <a:defRPr/>
            </a:pPr>
            <a:r>
              <a:rPr lang="en-US"/>
              <a:t>How you handle the data once collected: </a:t>
            </a:r>
            <a:endParaRPr/>
          </a:p>
          <a:p>
            <a:pPr marL="1028700" lvl="1" indent="-342900">
              <a:buFont typeface="Arial"/>
              <a:buChar char="•"/>
              <a:defRPr/>
            </a:pPr>
            <a:r>
              <a:rPr lang="en-US"/>
              <a:t>how are they saved, </a:t>
            </a:r>
            <a:endParaRPr/>
          </a:p>
          <a:p>
            <a:pPr marL="1028700" lvl="1" indent="-342900">
              <a:buFont typeface="Arial"/>
              <a:buChar char="•"/>
              <a:defRPr/>
            </a:pPr>
            <a:r>
              <a:rPr lang="en-US"/>
              <a:t>who has access to the data</a:t>
            </a:r>
            <a:endParaRPr/>
          </a:p>
          <a:p>
            <a:pPr marL="571500" indent="-342900">
              <a:buFont typeface="Arial"/>
              <a:buChar char="•"/>
              <a:defRPr/>
            </a:pPr>
            <a:r>
              <a:rPr lang="en-US"/>
              <a:t>What happens to the data in the future: </a:t>
            </a:r>
            <a:endParaRPr/>
          </a:p>
          <a:p>
            <a:pPr marL="1028700" lvl="1" indent="-342900">
              <a:buFont typeface="Arial"/>
              <a:buChar char="•"/>
              <a:defRPr/>
            </a:pPr>
            <a:r>
              <a:rPr lang="en-US"/>
              <a:t>how to prepare data for usage in the future</a:t>
            </a:r>
            <a:endParaRPr/>
          </a:p>
          <a:p>
            <a:pPr marL="1028700" lvl="1" indent="-342900">
              <a:buFont typeface="Arial"/>
              <a:buChar char="•"/>
              <a:defRPr/>
            </a:pPr>
            <a:r>
              <a:rPr lang="en-US"/>
              <a:t>Documentation material</a:t>
            </a:r>
            <a:endParaRPr/>
          </a:p>
          <a:p>
            <a:pPr marL="1028700" lvl="1" indent="-342900">
              <a:buFont typeface="Arial"/>
              <a:buChar char="•"/>
              <a:defRPr/>
            </a:pPr>
            <a:r>
              <a:rPr lang="en-US"/>
              <a:t>Archiving data</a:t>
            </a:r>
            <a:endParaRPr/>
          </a:p>
          <a:p>
            <a:pPr>
              <a:defRPr/>
            </a:pPr>
            <a:endParaRPr lang="de-AT"/>
          </a:p>
        </p:txBody>
      </p:sp>
      <p:sp>
        <p:nvSpPr>
          <p:cNvPr id="4" name="Foliennummernplatzhalter 3"/>
          <p:cNvSpPr>
            <a:spLocks noGrp="1"/>
          </p:cNvSpPr>
          <p:nvPr>
            <p:ph type="sldNum" sz="quarter" idx="5"/>
          </p:nvPr>
        </p:nvSpPr>
        <p:spPr bwMode="auto"/>
        <p:txBody>
          <a:bodyPr/>
          <a:lstStyle/>
          <a:p>
            <a:pPr>
              <a:defRPr/>
            </a:pPr>
            <a:fld id="{E18E7C5E-510F-2B46-9B1C-9691F5F2B3BB}" type="slidenum">
              <a:rPr lang="en-US"/>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en-US"/>
              <a:t>Now that we have covered what research data management is and why institutions care about it, there is another questions – why should you care? There are some tangible points: increasingly, funding bodies require basic research data management for funding projects, for example data management plans. Also publishers of academic journals require data to be published – all of this will be easier with good RDM. Well managed research data will also make it easier to build on results, reuse data and collaborate, which advances research in general. Lastly, and maybe most importantly: do it for yourself! It makes your life easier!</a:t>
            </a:r>
            <a:endParaRPr lang="de-DE"/>
          </a:p>
          <a:p>
            <a:pPr>
              <a:defRPr/>
            </a:pPr>
            <a:endParaRPr lang="de-AT"/>
          </a:p>
          <a:p>
            <a:pPr>
              <a:defRPr/>
            </a:pPr>
            <a:endParaRPr lang="de-AT"/>
          </a:p>
          <a:p>
            <a:pPr>
              <a:defRPr/>
            </a:pPr>
            <a:r>
              <a:rPr lang="de-AT"/>
              <a:t>AB: Some points added</a:t>
            </a:r>
            <a:endParaRPr/>
          </a:p>
        </p:txBody>
      </p:sp>
      <p:sp>
        <p:nvSpPr>
          <p:cNvPr id="4" name="Foliennummernplatzhalter 3"/>
          <p:cNvSpPr>
            <a:spLocks noGrp="1"/>
          </p:cNvSpPr>
          <p:nvPr>
            <p:ph type="sldNum" sz="quarter" idx="5"/>
          </p:nvPr>
        </p:nvSpPr>
        <p:spPr bwMode="auto"/>
        <p:txBody>
          <a:bodyPr/>
          <a:lstStyle/>
          <a:p>
            <a:pPr>
              <a:defRPr/>
            </a:pPr>
            <a:fld id="{E18E7C5E-510F-2B46-9B1C-9691F5F2B3BB}" type="slidenum">
              <a:rPr lang="en-US"/>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en-US"/>
              <a:t>How do we practice good research data management? It is connected to the Open Science movement – and its slogan that data should be as open as possible as closed as necessary. This is especially important with sensitive and or personal data as we will see later</a:t>
            </a:r>
            <a:endParaRPr lang="de-DE"/>
          </a:p>
          <a:p>
            <a:pPr>
              <a:defRPr/>
            </a:pPr>
            <a:endParaRPr lang="de-AT"/>
          </a:p>
        </p:txBody>
      </p:sp>
      <p:sp>
        <p:nvSpPr>
          <p:cNvPr id="4" name="Foliennummernplatzhalter 3"/>
          <p:cNvSpPr>
            <a:spLocks noGrp="1"/>
          </p:cNvSpPr>
          <p:nvPr>
            <p:ph type="sldNum" sz="quarter" idx="5"/>
          </p:nvPr>
        </p:nvSpPr>
        <p:spPr bwMode="auto"/>
        <p:txBody>
          <a:bodyPr/>
          <a:lstStyle/>
          <a:p>
            <a:pPr>
              <a:defRPr/>
            </a:pPr>
            <a:fld id="{E18E7C5E-510F-2B46-9B1C-9691F5F2B3BB}" type="slidenum">
              <a:rPr lang="en-US"/>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7C098396-563E-5EEE-36F9-A4470DD4762A}" type="slidenum">
              <a:rP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7C098396-563E-5EEE-36F9-A4470DD4762A}" type="slidenum">
              <a:rP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preserve="1" userDrawn="1">
  <p:cSld name="Title Slide">
    <p:spTree>
      <p:nvGrpSpPr>
        <p:cNvPr id="1" name=""/>
        <p:cNvGrpSpPr/>
        <p:nvPr/>
      </p:nvGrpSpPr>
      <p:grpSpPr bwMode="auto">
        <a:xfrm>
          <a:off x="0" y="0"/>
          <a:ext cx="0" cy="0"/>
          <a:chOff x="0" y="0"/>
          <a:chExt cx="0" cy="0"/>
        </a:xfrm>
      </p:grpSpPr>
      <p:sp>
        <p:nvSpPr>
          <p:cNvPr id="2" name="Title 1"/>
          <p:cNvSpPr>
            <a:spLocks noGrp="1"/>
          </p:cNvSpPr>
          <p:nvPr>
            <p:ph type="ctrTitle"/>
          </p:nvPr>
        </p:nvSpPr>
        <p:spPr bwMode="auto">
          <a:xfrm>
            <a:off x="537822" y="1116074"/>
            <a:ext cx="11618843" cy="580618"/>
          </a:xfrm>
          <a:prstGeom prst="rect">
            <a:avLst/>
          </a:prstGeom>
        </p:spPr>
        <p:txBody>
          <a:bodyPr anchor="t">
            <a:normAutofit/>
          </a:bodyPr>
          <a:lstStyle>
            <a:lvl1pPr algn="l">
              <a:defRPr sz="2800" b="1">
                <a:latin typeface="Helvetica"/>
              </a:defRPr>
            </a:lvl1pPr>
          </a:lstStyle>
          <a:p>
            <a:pPr>
              <a:defRPr/>
            </a:pPr>
            <a:r>
              <a:rPr lang="en-GB"/>
              <a:t>Click to edit Master title style</a:t>
            </a:r>
            <a:endParaRPr lang="en-US"/>
          </a:p>
        </p:txBody>
      </p:sp>
      <p:sp>
        <p:nvSpPr>
          <p:cNvPr id="3" name="Subtitle 2"/>
          <p:cNvSpPr>
            <a:spLocks noGrp="1"/>
          </p:cNvSpPr>
          <p:nvPr>
            <p:ph type="subTitle" idx="1"/>
          </p:nvPr>
        </p:nvSpPr>
        <p:spPr bwMode="auto">
          <a:xfrm>
            <a:off x="560125" y="1966612"/>
            <a:ext cx="11618843" cy="3413849"/>
          </a:xfrm>
          <a:prstGeom prst="rect">
            <a:avLst/>
          </a:prstGeom>
        </p:spPr>
        <p:txBody>
          <a:bodyPr>
            <a:normAutofit/>
          </a:bodyPr>
          <a:lstStyle>
            <a:lvl1pPr marL="0" indent="0" algn="l">
              <a:buNone/>
              <a:defRPr sz="1800">
                <a:latin typeface="Helvetic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Click to edit Master subtitle style</a:t>
            </a:r>
            <a:endParaRPr lang="en-US"/>
          </a:p>
        </p:txBody>
      </p:sp>
      <p:sp>
        <p:nvSpPr>
          <p:cNvPr id="6" name="Slide Number Placeholder 5"/>
          <p:cNvSpPr>
            <a:spLocks noGrp="1"/>
          </p:cNvSpPr>
          <p:nvPr>
            <p:ph type="sldNum" sz="quarter" idx="12"/>
          </p:nvPr>
        </p:nvSpPr>
        <p:spPr bwMode="auto">
          <a:xfrm>
            <a:off x="9157252" y="243784"/>
            <a:ext cx="2743200" cy="365125"/>
          </a:xfrm>
          <a:prstGeom prst="rect">
            <a:avLst/>
          </a:prstGeom>
        </p:spPr>
        <p:txBody>
          <a:bodyPr/>
          <a:lstStyle>
            <a:lvl1pPr algn="r">
              <a:defRPr sz="1200">
                <a:latin typeface="Arial"/>
                <a:cs typeface="Arial"/>
              </a:defRPr>
            </a:lvl1pPr>
          </a:lstStyle>
          <a:p>
            <a:pPr>
              <a:defRPr/>
            </a:pPr>
            <a:fld id="{2582DF6A-5EB1-BD40-9ACF-33CC99F2C60C}" type="slidenum">
              <a:rPr lang="en-US"/>
              <a:t>‹#›</a:t>
            </a:fld>
            <a:endParaRPr lang="en-US"/>
          </a:p>
        </p:txBody>
      </p:sp>
      <p:sp>
        <p:nvSpPr>
          <p:cNvPr id="4" name="Footer Placeholder 4"/>
          <p:cNvSpPr>
            <a:spLocks noGrp="1"/>
          </p:cNvSpPr>
          <p:nvPr>
            <p:ph type="ftr" sz="quarter" idx="3"/>
          </p:nvPr>
        </p:nvSpPr>
        <p:spPr bwMode="auto">
          <a:xfrm>
            <a:off x="192156" y="6356350"/>
            <a:ext cx="4114800" cy="365125"/>
          </a:xfrm>
          <a:prstGeom prst="rect">
            <a:avLst/>
          </a:prstGeom>
        </p:spPr>
        <p:txBody>
          <a:bodyPr/>
          <a:lstStyle>
            <a:lvl1pPr algn="l">
              <a:defRPr sz="1800">
                <a:solidFill>
                  <a:schemeClr val="bg1">
                    <a:lumMod val="50000"/>
                  </a:schemeClr>
                </a:solidFill>
                <a:latin typeface="Helvetica"/>
                <a:cs typeface="Arial"/>
              </a:defRPr>
            </a:lvl1pPr>
          </a:lstStyle>
          <a:p>
            <a:pPr>
              <a:defRPr/>
            </a:pPr>
            <a:r>
              <a:rPr lang="en-US"/>
              <a:t>infra4nextgen.eu</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preserve="1" userDrawn="1">
  <p:cSld name="Title and Content">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566419" y="905175"/>
            <a:ext cx="10240727" cy="859341"/>
          </a:xfrm>
          <a:prstGeom prst="rect">
            <a:avLst/>
          </a:prstGeom>
        </p:spPr>
        <p:txBody>
          <a:bodyPr/>
          <a:lstStyle/>
          <a:p>
            <a:pPr>
              <a:defRPr/>
            </a:pPr>
            <a:r>
              <a:rPr lang="en-GB"/>
              <a:t>Click to edit Master title style</a:t>
            </a:r>
            <a:endParaRPr lang="en-US"/>
          </a:p>
        </p:txBody>
      </p:sp>
      <p:sp>
        <p:nvSpPr>
          <p:cNvPr id="3" name="Content Placeholder 2"/>
          <p:cNvSpPr>
            <a:spLocks noGrp="1"/>
          </p:cNvSpPr>
          <p:nvPr>
            <p:ph idx="1"/>
          </p:nvPr>
        </p:nvSpPr>
        <p:spPr bwMode="auto">
          <a:xfrm>
            <a:off x="566420" y="1906438"/>
            <a:ext cx="10240728" cy="4166068"/>
          </a:xfrm>
          <a:prstGeom prst="rect">
            <a:avLst/>
          </a:prstGeom>
        </p:spPr>
        <p:txBody>
          <a:bodyPr/>
          <a:lstStyle/>
          <a:p>
            <a:pPr lvl="0">
              <a:defRPr/>
            </a:pPr>
            <a:r>
              <a:rPr lang="en-GB"/>
              <a:t>Click to edit Master text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en-US"/>
          </a:p>
        </p:txBody>
      </p:sp>
      <p:sp>
        <p:nvSpPr>
          <p:cNvPr id="8" name="Slide Number Placeholder 5"/>
          <p:cNvSpPr>
            <a:spLocks noGrp="1"/>
          </p:cNvSpPr>
          <p:nvPr>
            <p:ph type="sldNum" sz="quarter" idx="12"/>
          </p:nvPr>
        </p:nvSpPr>
        <p:spPr bwMode="auto">
          <a:xfrm>
            <a:off x="9157252" y="243784"/>
            <a:ext cx="2743200" cy="365125"/>
          </a:xfrm>
          <a:prstGeom prst="rect">
            <a:avLst/>
          </a:prstGeom>
        </p:spPr>
        <p:txBody>
          <a:bodyPr/>
          <a:lstStyle>
            <a:lvl1pPr algn="r">
              <a:defRPr sz="1200">
                <a:latin typeface="Arial"/>
                <a:cs typeface="Arial"/>
              </a:defRPr>
            </a:lvl1pPr>
          </a:lstStyle>
          <a:p>
            <a:pPr>
              <a:defRPr/>
            </a:pPr>
            <a:fld id="{2582DF6A-5EB1-BD40-9ACF-33CC99F2C60C}" type="slidenum">
              <a:rPr lang="en-US"/>
              <a:t>‹#›</a:t>
            </a:fld>
            <a:endParaRPr lang="en-US"/>
          </a:p>
        </p:txBody>
      </p:sp>
      <p:sp>
        <p:nvSpPr>
          <p:cNvPr id="9" name="Footer Placeholder 4"/>
          <p:cNvSpPr>
            <a:spLocks noGrp="1"/>
          </p:cNvSpPr>
          <p:nvPr>
            <p:ph type="ftr" sz="quarter" idx="11"/>
          </p:nvPr>
        </p:nvSpPr>
        <p:spPr bwMode="auto">
          <a:xfrm>
            <a:off x="192156" y="6356350"/>
            <a:ext cx="4114800" cy="365125"/>
          </a:xfrm>
          <a:prstGeom prst="rect">
            <a:avLst/>
          </a:prstGeom>
        </p:spPr>
        <p:txBody>
          <a:bodyPr/>
          <a:lstStyle>
            <a:lvl1pPr algn="l">
              <a:defRPr sz="1800">
                <a:solidFill>
                  <a:schemeClr val="bg1">
                    <a:lumMod val="50000"/>
                  </a:schemeClr>
                </a:solidFill>
                <a:latin typeface="Helvetica"/>
                <a:cs typeface="Arial"/>
              </a:defRPr>
            </a:lvl1pPr>
          </a:lstStyle>
          <a:p>
            <a:pPr>
              <a:defRPr/>
            </a:pPr>
            <a:r>
              <a:rPr lang="en-US"/>
              <a:t>infra4nextgen.eu</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blank" preserve="1" userDrawn="1">
  <p:cSld name="Blank">
    <p:spTree>
      <p:nvGrpSpPr>
        <p:cNvPr id="1" name=""/>
        <p:cNvGrpSpPr/>
        <p:nvPr/>
      </p:nvGrpSpPr>
      <p:grpSpPr bwMode="auto">
        <a:xfrm>
          <a:off x="0" y="0"/>
          <a:ext cx="0" cy="0"/>
          <a:chOff x="0" y="0"/>
          <a:chExt cx="0" cy="0"/>
        </a:xfrm>
      </p:grpSpPr>
      <p:sp>
        <p:nvSpPr>
          <p:cNvPr id="6" name="Slide Number Placeholder 5"/>
          <p:cNvSpPr>
            <a:spLocks noGrp="1"/>
          </p:cNvSpPr>
          <p:nvPr>
            <p:ph type="sldNum" sz="quarter" idx="12"/>
          </p:nvPr>
        </p:nvSpPr>
        <p:spPr bwMode="auto">
          <a:xfrm>
            <a:off x="9157252" y="243784"/>
            <a:ext cx="2743200" cy="365125"/>
          </a:xfrm>
          <a:prstGeom prst="rect">
            <a:avLst/>
          </a:prstGeom>
        </p:spPr>
        <p:txBody>
          <a:bodyPr/>
          <a:lstStyle>
            <a:lvl1pPr algn="r">
              <a:defRPr sz="1200">
                <a:latin typeface="Arial"/>
                <a:cs typeface="Arial"/>
              </a:defRPr>
            </a:lvl1pPr>
          </a:lstStyle>
          <a:p>
            <a:pPr>
              <a:defRPr/>
            </a:pPr>
            <a:fld id="{2582DF6A-5EB1-BD40-9ACF-33CC99F2C60C}" type="slidenum">
              <a:rPr lang="en-US"/>
              <a:t>‹#›</a:t>
            </a:fld>
            <a:endParaRPr lang="en-US"/>
          </a:p>
        </p:txBody>
      </p:sp>
      <p:sp>
        <p:nvSpPr>
          <p:cNvPr id="7" name="Footer Placeholder 4"/>
          <p:cNvSpPr>
            <a:spLocks noGrp="1"/>
          </p:cNvSpPr>
          <p:nvPr>
            <p:ph type="ftr" sz="quarter" idx="11"/>
          </p:nvPr>
        </p:nvSpPr>
        <p:spPr bwMode="auto">
          <a:xfrm>
            <a:off x="192156" y="6356350"/>
            <a:ext cx="4114800" cy="365125"/>
          </a:xfrm>
          <a:prstGeom prst="rect">
            <a:avLst/>
          </a:prstGeom>
        </p:spPr>
        <p:txBody>
          <a:bodyPr/>
          <a:lstStyle>
            <a:lvl1pPr algn="l">
              <a:defRPr sz="1800">
                <a:solidFill>
                  <a:schemeClr val="bg1">
                    <a:lumMod val="50000"/>
                  </a:schemeClr>
                </a:solidFill>
                <a:latin typeface="Helvetica"/>
                <a:cs typeface="Arial"/>
              </a:defRPr>
            </a:lvl1pPr>
          </a:lstStyle>
          <a:p>
            <a:pPr>
              <a:defRPr/>
            </a:pPr>
            <a:r>
              <a:rPr lang="en-US"/>
              <a:t>infra4nextgen.eu</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1_Blank">
    <p:spTree>
      <p:nvGrpSpPr>
        <p:cNvPr id="1" name=""/>
        <p:cNvGrpSpPr/>
        <p:nvPr/>
      </p:nvGrpSpPr>
      <p:grpSpPr bwMode="auto">
        <a:xfrm>
          <a:off x="0" y="0"/>
          <a:ext cx="0" cy="0"/>
          <a:chOff x="0" y="0"/>
          <a:chExt cx="0" cy="0"/>
        </a:xfrm>
      </p:grpSpPr>
      <p:sp>
        <p:nvSpPr>
          <p:cNvPr id="2" name="Rectangle 1"/>
          <p:cNvSpPr/>
          <p:nvPr userDrawn="1"/>
        </p:nvSpPr>
        <p:spPr bwMode="auto">
          <a:xfrm>
            <a:off x="24510" y="0"/>
            <a:ext cx="12192000" cy="7080738"/>
          </a:xfrm>
          <a:prstGeom prst="rect">
            <a:avLst/>
          </a:prstGeom>
          <a:solidFill>
            <a:srgbClr val="6BC6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sp>
        <p:nvSpPr>
          <p:cNvPr id="6" name="Slide Number Placeholder 5"/>
          <p:cNvSpPr>
            <a:spLocks noGrp="1"/>
          </p:cNvSpPr>
          <p:nvPr>
            <p:ph type="sldNum" sz="quarter" idx="12"/>
          </p:nvPr>
        </p:nvSpPr>
        <p:spPr bwMode="auto">
          <a:xfrm>
            <a:off x="9003323" y="238298"/>
            <a:ext cx="2743200" cy="365125"/>
          </a:xfrm>
          <a:prstGeom prst="rect">
            <a:avLst/>
          </a:prstGeom>
        </p:spPr>
        <p:txBody>
          <a:bodyPr/>
          <a:lstStyle>
            <a:lvl1pPr algn="r">
              <a:defRPr sz="1200">
                <a:latin typeface="Arial"/>
                <a:cs typeface="Arial"/>
              </a:defRPr>
            </a:lvl1pPr>
          </a:lstStyle>
          <a:p>
            <a:pPr>
              <a:defRPr/>
            </a:pPr>
            <a:fld id="{2582DF6A-5EB1-BD40-9ACF-33CC99F2C60C}" type="slidenum">
              <a:rPr lang="en-US"/>
              <a:t>‹#›</a:t>
            </a:fld>
            <a:endParaRPr lang="en-US"/>
          </a:p>
        </p:txBody>
      </p:sp>
      <p:sp>
        <p:nvSpPr>
          <p:cNvPr id="7" name="Footer Placeholder 4"/>
          <p:cNvSpPr>
            <a:spLocks noGrp="1"/>
          </p:cNvSpPr>
          <p:nvPr>
            <p:ph type="ftr" sz="quarter" idx="11"/>
          </p:nvPr>
        </p:nvSpPr>
        <p:spPr bwMode="auto">
          <a:xfrm>
            <a:off x="192156" y="6356350"/>
            <a:ext cx="4114800" cy="365125"/>
          </a:xfrm>
          <a:prstGeom prst="rect">
            <a:avLst/>
          </a:prstGeom>
        </p:spPr>
        <p:txBody>
          <a:bodyPr/>
          <a:lstStyle>
            <a:lvl1pPr algn="l">
              <a:defRPr sz="1800">
                <a:solidFill>
                  <a:schemeClr val="tx1"/>
                </a:solidFill>
                <a:latin typeface="Helvetica"/>
                <a:cs typeface="Arial"/>
              </a:defRPr>
            </a:lvl1pPr>
          </a:lstStyle>
          <a:p>
            <a:pPr>
              <a:defRPr/>
            </a:pPr>
            <a:r>
              <a:rPr lang="en-US"/>
              <a:t>infra4nextgen.eu</a:t>
            </a:r>
            <a:endParaRPr/>
          </a:p>
        </p:txBody>
      </p:sp>
      <p:cxnSp>
        <p:nvCxnSpPr>
          <p:cNvPr id="5" name="Straight Connector 4"/>
          <p:cNvCxnSpPr>
            <a:cxnSpLocks/>
          </p:cNvCxnSpPr>
          <p:nvPr userDrawn="1"/>
        </p:nvCxnSpPr>
        <p:spPr bwMode="auto">
          <a:xfrm>
            <a:off x="192156" y="6335346"/>
            <a:ext cx="117302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itle 1"/>
          <p:cNvSpPr>
            <a:spLocks noGrp="1"/>
          </p:cNvSpPr>
          <p:nvPr>
            <p:ph type="ctrTitle"/>
          </p:nvPr>
        </p:nvSpPr>
        <p:spPr bwMode="auto">
          <a:xfrm>
            <a:off x="560124" y="1093772"/>
            <a:ext cx="11618843" cy="580618"/>
          </a:xfrm>
          <a:prstGeom prst="rect">
            <a:avLst/>
          </a:prstGeom>
        </p:spPr>
        <p:txBody>
          <a:bodyPr anchor="t">
            <a:noAutofit/>
          </a:bodyPr>
          <a:lstStyle>
            <a:lvl1pPr algn="l">
              <a:defRPr sz="4000" b="1">
                <a:solidFill>
                  <a:schemeClr val="tx1"/>
                </a:solidFill>
                <a:latin typeface="Helvetica"/>
              </a:defRPr>
            </a:lvl1pPr>
          </a:lstStyle>
          <a:p>
            <a:pPr>
              <a:defRPr/>
            </a:pPr>
            <a:r>
              <a:rPr lang="en-GB"/>
              <a:t>Click to edit Master title style</a:t>
            </a:r>
            <a:endParaRPr lang="en-US"/>
          </a:p>
        </p:txBody>
      </p:sp>
      <p:sp>
        <p:nvSpPr>
          <p:cNvPr id="10" name="Subtitle 2"/>
          <p:cNvSpPr>
            <a:spLocks noGrp="1"/>
          </p:cNvSpPr>
          <p:nvPr>
            <p:ph type="subTitle" idx="1"/>
          </p:nvPr>
        </p:nvSpPr>
        <p:spPr bwMode="auto">
          <a:xfrm>
            <a:off x="560125" y="1843951"/>
            <a:ext cx="11618843" cy="3413849"/>
          </a:xfrm>
          <a:prstGeom prst="rect">
            <a:avLst/>
          </a:prstGeom>
        </p:spPr>
        <p:txBody>
          <a:bodyPr>
            <a:normAutofit/>
          </a:bodyPr>
          <a:lstStyle>
            <a:lvl1pPr marL="0" indent="0" algn="l">
              <a:buNone/>
              <a:defRPr sz="3200">
                <a:solidFill>
                  <a:schemeClr val="tx1"/>
                </a:solidFill>
                <a:latin typeface="Helvetic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Click to edit Master subtitle style</a:t>
            </a:r>
            <a:endParaRPr lang="en-US"/>
          </a:p>
        </p:txBody>
      </p:sp>
      <p:pic>
        <p:nvPicPr>
          <p:cNvPr id="3" name="Picture 2"/>
          <p:cNvPicPr>
            <a:picLocks noChangeAspect="1"/>
          </p:cNvPicPr>
          <p:nvPr userDrawn="1"/>
        </p:nvPicPr>
        <p:blipFill>
          <a:blip r:embed="rId2"/>
          <a:stretch/>
        </p:blipFill>
        <p:spPr bwMode="auto">
          <a:xfrm>
            <a:off x="338400" y="493200"/>
            <a:ext cx="1821600" cy="184286"/>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3_Blank">
    <p:spTree>
      <p:nvGrpSpPr>
        <p:cNvPr id="1" name=""/>
        <p:cNvGrpSpPr/>
        <p:nvPr/>
      </p:nvGrpSpPr>
      <p:grpSpPr bwMode="auto">
        <a:xfrm>
          <a:off x="0" y="0"/>
          <a:ext cx="0" cy="0"/>
          <a:chOff x="0" y="0"/>
          <a:chExt cx="0" cy="0"/>
        </a:xfrm>
      </p:grpSpPr>
      <p:sp>
        <p:nvSpPr>
          <p:cNvPr id="2" name="Rectangle 1"/>
          <p:cNvSpPr/>
          <p:nvPr userDrawn="1"/>
        </p:nvSpPr>
        <p:spPr bwMode="auto">
          <a:xfrm>
            <a:off x="13032" y="0"/>
            <a:ext cx="12192000" cy="7080738"/>
          </a:xfrm>
          <a:prstGeom prst="rect">
            <a:avLst/>
          </a:prstGeom>
          <a:solidFill>
            <a:srgbClr val="E7276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sp>
        <p:nvSpPr>
          <p:cNvPr id="6" name="Slide Number Placeholder 5"/>
          <p:cNvSpPr>
            <a:spLocks noGrp="1"/>
          </p:cNvSpPr>
          <p:nvPr>
            <p:ph type="sldNum" sz="quarter" idx="12"/>
          </p:nvPr>
        </p:nvSpPr>
        <p:spPr bwMode="auto">
          <a:xfrm>
            <a:off x="9003323" y="238298"/>
            <a:ext cx="2743200" cy="365125"/>
          </a:xfrm>
          <a:prstGeom prst="rect">
            <a:avLst/>
          </a:prstGeom>
        </p:spPr>
        <p:txBody>
          <a:bodyPr/>
          <a:lstStyle>
            <a:lvl1pPr algn="r">
              <a:defRPr sz="1200">
                <a:latin typeface="Arial"/>
                <a:cs typeface="Arial"/>
              </a:defRPr>
            </a:lvl1pPr>
          </a:lstStyle>
          <a:p>
            <a:pPr>
              <a:defRPr/>
            </a:pPr>
            <a:fld id="{2582DF6A-5EB1-BD40-9ACF-33CC99F2C60C}" type="slidenum">
              <a:rPr lang="en-US"/>
              <a:t>‹#›</a:t>
            </a:fld>
            <a:endParaRPr lang="en-US"/>
          </a:p>
        </p:txBody>
      </p:sp>
      <p:sp>
        <p:nvSpPr>
          <p:cNvPr id="7" name="Footer Placeholder 4"/>
          <p:cNvSpPr>
            <a:spLocks noGrp="1"/>
          </p:cNvSpPr>
          <p:nvPr>
            <p:ph type="ftr" sz="quarter" idx="11"/>
          </p:nvPr>
        </p:nvSpPr>
        <p:spPr bwMode="auto">
          <a:xfrm>
            <a:off x="192156" y="6356350"/>
            <a:ext cx="4114800" cy="365125"/>
          </a:xfrm>
          <a:prstGeom prst="rect">
            <a:avLst/>
          </a:prstGeom>
        </p:spPr>
        <p:txBody>
          <a:bodyPr/>
          <a:lstStyle>
            <a:lvl1pPr algn="l">
              <a:defRPr sz="1800">
                <a:solidFill>
                  <a:schemeClr val="bg1"/>
                </a:solidFill>
                <a:latin typeface="Helvetica"/>
                <a:cs typeface="Arial"/>
              </a:defRPr>
            </a:lvl1pPr>
          </a:lstStyle>
          <a:p>
            <a:pPr>
              <a:defRPr/>
            </a:pPr>
            <a:r>
              <a:rPr lang="en-US"/>
              <a:t>infra4nextgen.eu</a:t>
            </a:r>
            <a:endParaRPr/>
          </a:p>
        </p:txBody>
      </p:sp>
      <p:pic>
        <p:nvPicPr>
          <p:cNvPr id="4" name="Picture 3"/>
          <p:cNvPicPr>
            <a:picLocks noChangeAspect="1"/>
          </p:cNvPicPr>
          <p:nvPr userDrawn="1"/>
        </p:nvPicPr>
        <p:blipFill>
          <a:blip r:embed="rId2"/>
          <a:stretch/>
        </p:blipFill>
        <p:spPr bwMode="auto">
          <a:xfrm>
            <a:off x="339724" y="492125"/>
            <a:ext cx="2016000" cy="203953"/>
          </a:xfrm>
          <a:prstGeom prst="rect">
            <a:avLst/>
          </a:prstGeom>
        </p:spPr>
      </p:pic>
      <p:cxnSp>
        <p:nvCxnSpPr>
          <p:cNvPr id="5" name="Straight Connector 4"/>
          <p:cNvCxnSpPr>
            <a:cxnSpLocks/>
          </p:cNvCxnSpPr>
          <p:nvPr userDrawn="1"/>
        </p:nvCxnSpPr>
        <p:spPr bwMode="auto">
          <a:xfrm>
            <a:off x="192156" y="6335346"/>
            <a:ext cx="1173021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
          <p:cNvSpPr>
            <a:spLocks noGrp="1"/>
          </p:cNvSpPr>
          <p:nvPr>
            <p:ph type="ctrTitle"/>
          </p:nvPr>
        </p:nvSpPr>
        <p:spPr bwMode="auto">
          <a:xfrm>
            <a:off x="560124" y="1093772"/>
            <a:ext cx="11618843" cy="580618"/>
          </a:xfrm>
          <a:prstGeom prst="rect">
            <a:avLst/>
          </a:prstGeom>
        </p:spPr>
        <p:txBody>
          <a:bodyPr anchor="t">
            <a:noAutofit/>
          </a:bodyPr>
          <a:lstStyle>
            <a:lvl1pPr algn="l">
              <a:defRPr sz="4000" b="1">
                <a:solidFill>
                  <a:schemeClr val="bg1"/>
                </a:solidFill>
                <a:latin typeface="Helvetica"/>
              </a:defRPr>
            </a:lvl1pPr>
          </a:lstStyle>
          <a:p>
            <a:pPr>
              <a:defRPr/>
            </a:pPr>
            <a:r>
              <a:rPr lang="en-GB"/>
              <a:t>Click to edit Master title style</a:t>
            </a:r>
            <a:endParaRPr lang="en-US"/>
          </a:p>
        </p:txBody>
      </p:sp>
      <p:sp>
        <p:nvSpPr>
          <p:cNvPr id="10" name="Subtitle 2"/>
          <p:cNvSpPr>
            <a:spLocks noGrp="1"/>
          </p:cNvSpPr>
          <p:nvPr>
            <p:ph type="subTitle" idx="1"/>
          </p:nvPr>
        </p:nvSpPr>
        <p:spPr bwMode="auto">
          <a:xfrm>
            <a:off x="560125" y="1843951"/>
            <a:ext cx="11618843" cy="3413849"/>
          </a:xfrm>
          <a:prstGeom prst="rect">
            <a:avLst/>
          </a:prstGeom>
        </p:spPr>
        <p:txBody>
          <a:bodyPr>
            <a:normAutofit/>
          </a:bodyPr>
          <a:lstStyle>
            <a:lvl1pPr marL="0" indent="0" algn="l">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Click to edit Master subtitle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4_Blank">
    <p:spTree>
      <p:nvGrpSpPr>
        <p:cNvPr id="1" name=""/>
        <p:cNvGrpSpPr/>
        <p:nvPr/>
      </p:nvGrpSpPr>
      <p:grpSpPr bwMode="auto">
        <a:xfrm>
          <a:off x="0" y="0"/>
          <a:ext cx="0" cy="0"/>
          <a:chOff x="0" y="0"/>
          <a:chExt cx="0" cy="0"/>
        </a:xfrm>
      </p:grpSpPr>
      <p:sp>
        <p:nvSpPr>
          <p:cNvPr id="2" name="Rectangle 1"/>
          <p:cNvSpPr/>
          <p:nvPr userDrawn="1"/>
        </p:nvSpPr>
        <p:spPr bwMode="auto">
          <a:xfrm>
            <a:off x="-10414" y="0"/>
            <a:ext cx="12192000" cy="7080738"/>
          </a:xfrm>
          <a:prstGeom prst="rect">
            <a:avLst/>
          </a:prstGeom>
          <a:solidFill>
            <a:srgbClr val="1F4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sp>
        <p:nvSpPr>
          <p:cNvPr id="6" name="Slide Number Placeholder 5"/>
          <p:cNvSpPr>
            <a:spLocks noGrp="1"/>
          </p:cNvSpPr>
          <p:nvPr>
            <p:ph type="sldNum" sz="quarter" idx="12"/>
          </p:nvPr>
        </p:nvSpPr>
        <p:spPr bwMode="auto">
          <a:xfrm>
            <a:off x="9003323" y="238298"/>
            <a:ext cx="2743200" cy="365125"/>
          </a:xfrm>
          <a:prstGeom prst="rect">
            <a:avLst/>
          </a:prstGeom>
        </p:spPr>
        <p:txBody>
          <a:bodyPr/>
          <a:lstStyle>
            <a:lvl1pPr algn="r">
              <a:defRPr sz="1200">
                <a:latin typeface="Arial"/>
                <a:cs typeface="Arial"/>
              </a:defRPr>
            </a:lvl1pPr>
          </a:lstStyle>
          <a:p>
            <a:pPr>
              <a:defRPr/>
            </a:pPr>
            <a:fld id="{2582DF6A-5EB1-BD40-9ACF-33CC99F2C60C}" type="slidenum">
              <a:rPr lang="en-US"/>
              <a:t>‹#›</a:t>
            </a:fld>
            <a:endParaRPr lang="en-US"/>
          </a:p>
        </p:txBody>
      </p:sp>
      <p:sp>
        <p:nvSpPr>
          <p:cNvPr id="7" name="Footer Placeholder 4"/>
          <p:cNvSpPr>
            <a:spLocks noGrp="1"/>
          </p:cNvSpPr>
          <p:nvPr>
            <p:ph type="ftr" sz="quarter" idx="11"/>
          </p:nvPr>
        </p:nvSpPr>
        <p:spPr bwMode="auto">
          <a:xfrm>
            <a:off x="192156" y="6356350"/>
            <a:ext cx="4114800" cy="365125"/>
          </a:xfrm>
          <a:prstGeom prst="rect">
            <a:avLst/>
          </a:prstGeom>
        </p:spPr>
        <p:txBody>
          <a:bodyPr/>
          <a:lstStyle>
            <a:lvl1pPr algn="l">
              <a:defRPr sz="1800">
                <a:solidFill>
                  <a:schemeClr val="bg1"/>
                </a:solidFill>
                <a:latin typeface="Helvetica"/>
                <a:cs typeface="Arial"/>
              </a:defRPr>
            </a:lvl1pPr>
          </a:lstStyle>
          <a:p>
            <a:pPr>
              <a:defRPr/>
            </a:pPr>
            <a:r>
              <a:rPr lang="en-US"/>
              <a:t>infra4nextgen.eu</a:t>
            </a:r>
            <a:endParaRPr/>
          </a:p>
        </p:txBody>
      </p:sp>
      <p:pic>
        <p:nvPicPr>
          <p:cNvPr id="4" name="Picture 3"/>
          <p:cNvPicPr>
            <a:picLocks noChangeAspect="1"/>
          </p:cNvPicPr>
          <p:nvPr userDrawn="1"/>
        </p:nvPicPr>
        <p:blipFill>
          <a:blip r:embed="rId2"/>
          <a:stretch/>
        </p:blipFill>
        <p:spPr bwMode="auto">
          <a:xfrm>
            <a:off x="339724" y="492125"/>
            <a:ext cx="2016000" cy="203953"/>
          </a:xfrm>
          <a:prstGeom prst="rect">
            <a:avLst/>
          </a:prstGeom>
        </p:spPr>
      </p:pic>
      <p:cxnSp>
        <p:nvCxnSpPr>
          <p:cNvPr id="5" name="Straight Connector 4"/>
          <p:cNvCxnSpPr>
            <a:cxnSpLocks/>
          </p:cNvCxnSpPr>
          <p:nvPr userDrawn="1"/>
        </p:nvCxnSpPr>
        <p:spPr bwMode="auto">
          <a:xfrm>
            <a:off x="192156" y="6335346"/>
            <a:ext cx="1173021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
          <p:cNvSpPr>
            <a:spLocks noGrp="1"/>
          </p:cNvSpPr>
          <p:nvPr>
            <p:ph type="ctrTitle"/>
          </p:nvPr>
        </p:nvSpPr>
        <p:spPr bwMode="auto">
          <a:xfrm>
            <a:off x="560124" y="1093772"/>
            <a:ext cx="11618843" cy="580618"/>
          </a:xfrm>
          <a:prstGeom prst="rect">
            <a:avLst/>
          </a:prstGeom>
        </p:spPr>
        <p:txBody>
          <a:bodyPr anchor="t">
            <a:noAutofit/>
          </a:bodyPr>
          <a:lstStyle>
            <a:lvl1pPr algn="l">
              <a:defRPr sz="4000" b="1">
                <a:solidFill>
                  <a:schemeClr val="bg1"/>
                </a:solidFill>
                <a:latin typeface="Helvetica"/>
              </a:defRPr>
            </a:lvl1pPr>
          </a:lstStyle>
          <a:p>
            <a:pPr>
              <a:defRPr/>
            </a:pPr>
            <a:r>
              <a:rPr lang="en-GB"/>
              <a:t>Click to edit Master title style</a:t>
            </a:r>
            <a:endParaRPr lang="en-US"/>
          </a:p>
        </p:txBody>
      </p:sp>
      <p:sp>
        <p:nvSpPr>
          <p:cNvPr id="10" name="Subtitle 2"/>
          <p:cNvSpPr>
            <a:spLocks noGrp="1"/>
          </p:cNvSpPr>
          <p:nvPr>
            <p:ph type="subTitle" idx="1"/>
          </p:nvPr>
        </p:nvSpPr>
        <p:spPr bwMode="auto">
          <a:xfrm>
            <a:off x="560125" y="1843951"/>
            <a:ext cx="11618843" cy="3413849"/>
          </a:xfrm>
          <a:prstGeom prst="rect">
            <a:avLst/>
          </a:prstGeom>
        </p:spPr>
        <p:txBody>
          <a:bodyPr>
            <a:normAutofit/>
          </a:bodyPr>
          <a:lstStyle>
            <a:lvl1pPr marL="0" indent="0" algn="l">
              <a:buNone/>
              <a:defRPr sz="3200">
                <a:solidFill>
                  <a:schemeClr val="bg1"/>
                </a:solidFill>
                <a:latin typeface="Helvetic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Click to edit Master subtitle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5_Blank">
    <p:spTree>
      <p:nvGrpSpPr>
        <p:cNvPr id="1" name=""/>
        <p:cNvGrpSpPr/>
        <p:nvPr/>
      </p:nvGrpSpPr>
      <p:grpSpPr bwMode="auto">
        <a:xfrm>
          <a:off x="0" y="0"/>
          <a:ext cx="0" cy="0"/>
          <a:chOff x="0" y="0"/>
          <a:chExt cx="0" cy="0"/>
        </a:xfrm>
      </p:grpSpPr>
      <p:sp>
        <p:nvSpPr>
          <p:cNvPr id="2" name="Rectangle 1"/>
          <p:cNvSpPr/>
          <p:nvPr userDrawn="1"/>
        </p:nvSpPr>
        <p:spPr bwMode="auto">
          <a:xfrm>
            <a:off x="-10414" y="0"/>
            <a:ext cx="12192000" cy="7080738"/>
          </a:xfrm>
          <a:prstGeom prst="rect">
            <a:avLst/>
          </a:prstGeom>
          <a:solidFill>
            <a:srgbClr val="67B4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sp>
        <p:nvSpPr>
          <p:cNvPr id="6" name="Slide Number Placeholder 5"/>
          <p:cNvSpPr>
            <a:spLocks noGrp="1"/>
          </p:cNvSpPr>
          <p:nvPr>
            <p:ph type="sldNum" sz="quarter" idx="12"/>
          </p:nvPr>
        </p:nvSpPr>
        <p:spPr bwMode="auto">
          <a:xfrm>
            <a:off x="9003323" y="238298"/>
            <a:ext cx="2743200" cy="365125"/>
          </a:xfrm>
          <a:prstGeom prst="rect">
            <a:avLst/>
          </a:prstGeom>
        </p:spPr>
        <p:txBody>
          <a:bodyPr/>
          <a:lstStyle>
            <a:lvl1pPr algn="r">
              <a:defRPr sz="1200">
                <a:latin typeface="Arial"/>
                <a:cs typeface="Arial"/>
              </a:defRPr>
            </a:lvl1pPr>
          </a:lstStyle>
          <a:p>
            <a:pPr>
              <a:defRPr/>
            </a:pPr>
            <a:fld id="{2582DF6A-5EB1-BD40-9ACF-33CC99F2C60C}" type="slidenum">
              <a:rPr lang="en-US"/>
              <a:t>‹#›</a:t>
            </a:fld>
            <a:endParaRPr lang="en-US"/>
          </a:p>
        </p:txBody>
      </p:sp>
      <p:sp>
        <p:nvSpPr>
          <p:cNvPr id="7" name="Footer Placeholder 4"/>
          <p:cNvSpPr>
            <a:spLocks noGrp="1"/>
          </p:cNvSpPr>
          <p:nvPr>
            <p:ph type="ftr" sz="quarter" idx="11"/>
          </p:nvPr>
        </p:nvSpPr>
        <p:spPr bwMode="auto">
          <a:xfrm>
            <a:off x="192156" y="6356350"/>
            <a:ext cx="4114800" cy="365125"/>
          </a:xfrm>
          <a:prstGeom prst="rect">
            <a:avLst/>
          </a:prstGeom>
        </p:spPr>
        <p:txBody>
          <a:bodyPr/>
          <a:lstStyle>
            <a:lvl1pPr algn="l">
              <a:defRPr sz="1800">
                <a:solidFill>
                  <a:schemeClr val="tx1"/>
                </a:solidFill>
                <a:latin typeface="Helvetica"/>
                <a:cs typeface="Arial"/>
              </a:defRPr>
            </a:lvl1pPr>
          </a:lstStyle>
          <a:p>
            <a:pPr>
              <a:defRPr/>
            </a:pPr>
            <a:r>
              <a:rPr lang="en-US"/>
              <a:t>infra4nextgen.eu</a:t>
            </a:r>
            <a:endParaRPr/>
          </a:p>
        </p:txBody>
      </p:sp>
      <p:pic>
        <p:nvPicPr>
          <p:cNvPr id="4" name="Picture 3"/>
          <p:cNvPicPr>
            <a:picLocks noChangeAspect="1"/>
          </p:cNvPicPr>
          <p:nvPr userDrawn="1"/>
        </p:nvPicPr>
        <p:blipFill>
          <a:blip r:embed="rId2"/>
          <a:stretch/>
        </p:blipFill>
        <p:spPr bwMode="auto">
          <a:xfrm>
            <a:off x="339724" y="492125"/>
            <a:ext cx="2016000" cy="203953"/>
          </a:xfrm>
          <a:prstGeom prst="rect">
            <a:avLst/>
          </a:prstGeom>
        </p:spPr>
      </p:pic>
      <p:cxnSp>
        <p:nvCxnSpPr>
          <p:cNvPr id="5" name="Straight Connector 4"/>
          <p:cNvCxnSpPr>
            <a:cxnSpLocks/>
          </p:cNvCxnSpPr>
          <p:nvPr userDrawn="1"/>
        </p:nvCxnSpPr>
        <p:spPr bwMode="auto">
          <a:xfrm>
            <a:off x="192156" y="6335346"/>
            <a:ext cx="1173021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
          <p:cNvSpPr>
            <a:spLocks noGrp="1"/>
          </p:cNvSpPr>
          <p:nvPr>
            <p:ph type="ctrTitle"/>
          </p:nvPr>
        </p:nvSpPr>
        <p:spPr bwMode="auto">
          <a:xfrm>
            <a:off x="560124" y="1093772"/>
            <a:ext cx="11618843" cy="580618"/>
          </a:xfrm>
          <a:prstGeom prst="rect">
            <a:avLst/>
          </a:prstGeom>
        </p:spPr>
        <p:txBody>
          <a:bodyPr anchor="t">
            <a:noAutofit/>
          </a:bodyPr>
          <a:lstStyle>
            <a:lvl1pPr algn="l">
              <a:defRPr sz="4000" b="1">
                <a:solidFill>
                  <a:schemeClr val="tx1"/>
                </a:solidFill>
              </a:defRPr>
            </a:lvl1pPr>
          </a:lstStyle>
          <a:p>
            <a:pPr>
              <a:defRPr/>
            </a:pPr>
            <a:r>
              <a:rPr lang="en-GB"/>
              <a:t>Click to edit Master title style</a:t>
            </a:r>
            <a:endParaRPr lang="en-US"/>
          </a:p>
        </p:txBody>
      </p:sp>
      <p:sp>
        <p:nvSpPr>
          <p:cNvPr id="10" name="Subtitle 2"/>
          <p:cNvSpPr>
            <a:spLocks noGrp="1"/>
          </p:cNvSpPr>
          <p:nvPr>
            <p:ph type="subTitle" idx="1"/>
          </p:nvPr>
        </p:nvSpPr>
        <p:spPr bwMode="auto">
          <a:xfrm>
            <a:off x="560125" y="1843951"/>
            <a:ext cx="11618843" cy="3413849"/>
          </a:xfrm>
          <a:prstGeom prst="rect">
            <a:avLst/>
          </a:prstGeom>
        </p:spPr>
        <p:txBody>
          <a:bodyPr>
            <a:normAutofit/>
          </a:bodyPr>
          <a:lstStyle>
            <a:lvl1pPr marL="0" indent="0" algn="l">
              <a:buNone/>
              <a:defRPr sz="3200">
                <a:solidFill>
                  <a:schemeClr val="tx1"/>
                </a:solidFill>
                <a:latin typeface="Helvetic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Click to edit Master subtitle style</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2_Blank">
    <p:spTree>
      <p:nvGrpSpPr>
        <p:cNvPr id="1" name=""/>
        <p:cNvGrpSpPr/>
        <p:nvPr/>
      </p:nvGrpSpPr>
      <p:grpSpPr bwMode="auto">
        <a:xfrm>
          <a:off x="0" y="0"/>
          <a:ext cx="0" cy="0"/>
          <a:chOff x="0" y="0"/>
          <a:chExt cx="0" cy="0"/>
        </a:xfrm>
      </p:grpSpPr>
      <p:sp>
        <p:nvSpPr>
          <p:cNvPr id="2" name="Rectangle 1"/>
          <p:cNvSpPr/>
          <p:nvPr userDrawn="1"/>
        </p:nvSpPr>
        <p:spPr bwMode="auto">
          <a:xfrm>
            <a:off x="24510" y="0"/>
            <a:ext cx="12192000" cy="7080738"/>
          </a:xfrm>
          <a:prstGeom prst="rect">
            <a:avLst/>
          </a:prstGeom>
          <a:solidFill>
            <a:srgbClr val="FFED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sp>
        <p:nvSpPr>
          <p:cNvPr id="6" name="Slide Number Placeholder 5"/>
          <p:cNvSpPr>
            <a:spLocks noGrp="1"/>
          </p:cNvSpPr>
          <p:nvPr>
            <p:ph type="sldNum" sz="quarter" idx="12"/>
          </p:nvPr>
        </p:nvSpPr>
        <p:spPr bwMode="auto">
          <a:xfrm>
            <a:off x="9003323" y="238298"/>
            <a:ext cx="2743200" cy="365125"/>
          </a:xfrm>
          <a:prstGeom prst="rect">
            <a:avLst/>
          </a:prstGeom>
        </p:spPr>
        <p:txBody>
          <a:bodyPr/>
          <a:lstStyle>
            <a:lvl1pPr algn="r">
              <a:defRPr sz="1200">
                <a:latin typeface="Arial"/>
                <a:cs typeface="Arial"/>
              </a:defRPr>
            </a:lvl1pPr>
          </a:lstStyle>
          <a:p>
            <a:pPr>
              <a:defRPr/>
            </a:pPr>
            <a:fld id="{2582DF6A-5EB1-BD40-9ACF-33CC99F2C60C}" type="slidenum">
              <a:rPr lang="en-US"/>
              <a:t>‹#›</a:t>
            </a:fld>
            <a:endParaRPr lang="en-US"/>
          </a:p>
        </p:txBody>
      </p:sp>
      <p:sp>
        <p:nvSpPr>
          <p:cNvPr id="7" name="Footer Placeholder 4"/>
          <p:cNvSpPr>
            <a:spLocks noGrp="1"/>
          </p:cNvSpPr>
          <p:nvPr>
            <p:ph type="ftr" sz="quarter" idx="11"/>
          </p:nvPr>
        </p:nvSpPr>
        <p:spPr bwMode="auto">
          <a:xfrm>
            <a:off x="192156" y="6356350"/>
            <a:ext cx="4114800" cy="365125"/>
          </a:xfrm>
          <a:prstGeom prst="rect">
            <a:avLst/>
          </a:prstGeom>
        </p:spPr>
        <p:txBody>
          <a:bodyPr/>
          <a:lstStyle>
            <a:lvl1pPr algn="l">
              <a:defRPr sz="1800">
                <a:solidFill>
                  <a:schemeClr val="tx1"/>
                </a:solidFill>
                <a:latin typeface="Helvetica"/>
                <a:cs typeface="Arial"/>
              </a:defRPr>
            </a:lvl1pPr>
          </a:lstStyle>
          <a:p>
            <a:pPr>
              <a:defRPr/>
            </a:pPr>
            <a:r>
              <a:rPr lang="en-US"/>
              <a:t>infra4nextgen.eu</a:t>
            </a:r>
            <a:endParaRPr/>
          </a:p>
        </p:txBody>
      </p:sp>
      <p:cxnSp>
        <p:nvCxnSpPr>
          <p:cNvPr id="5" name="Straight Connector 4"/>
          <p:cNvCxnSpPr>
            <a:cxnSpLocks/>
          </p:cNvCxnSpPr>
          <p:nvPr userDrawn="1"/>
        </p:nvCxnSpPr>
        <p:spPr bwMode="auto">
          <a:xfrm>
            <a:off x="192156" y="6335346"/>
            <a:ext cx="117302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itle 1"/>
          <p:cNvSpPr>
            <a:spLocks noGrp="1"/>
          </p:cNvSpPr>
          <p:nvPr>
            <p:ph type="ctrTitle"/>
          </p:nvPr>
        </p:nvSpPr>
        <p:spPr bwMode="auto">
          <a:xfrm>
            <a:off x="560124" y="1093772"/>
            <a:ext cx="11618843" cy="580618"/>
          </a:xfrm>
          <a:prstGeom prst="rect">
            <a:avLst/>
          </a:prstGeom>
        </p:spPr>
        <p:txBody>
          <a:bodyPr anchor="t">
            <a:noAutofit/>
          </a:bodyPr>
          <a:lstStyle>
            <a:lvl1pPr algn="l">
              <a:defRPr sz="4000" b="1">
                <a:solidFill>
                  <a:schemeClr val="tx1"/>
                </a:solidFill>
                <a:latin typeface="Helvetica"/>
              </a:defRPr>
            </a:lvl1pPr>
          </a:lstStyle>
          <a:p>
            <a:pPr>
              <a:defRPr/>
            </a:pPr>
            <a:r>
              <a:rPr lang="en-GB"/>
              <a:t>Click to edit Master title style</a:t>
            </a:r>
            <a:endParaRPr lang="en-US"/>
          </a:p>
        </p:txBody>
      </p:sp>
      <p:sp>
        <p:nvSpPr>
          <p:cNvPr id="10" name="Subtitle 2"/>
          <p:cNvSpPr>
            <a:spLocks noGrp="1"/>
          </p:cNvSpPr>
          <p:nvPr>
            <p:ph type="subTitle" idx="1"/>
          </p:nvPr>
        </p:nvSpPr>
        <p:spPr bwMode="auto">
          <a:xfrm>
            <a:off x="560125" y="1843951"/>
            <a:ext cx="11618843" cy="3413849"/>
          </a:xfrm>
          <a:prstGeom prst="rect">
            <a:avLst/>
          </a:prstGeom>
        </p:spPr>
        <p:txBody>
          <a:bodyPr>
            <a:normAutofit/>
          </a:bodyPr>
          <a:lstStyle>
            <a:lvl1pPr marL="0" indent="0" algn="l">
              <a:buNone/>
              <a:defRPr sz="3200">
                <a:solidFill>
                  <a:schemeClr val="tx1"/>
                </a:solidFill>
                <a:latin typeface="Helvetic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Click to edit Master subtitle style</a:t>
            </a:r>
            <a:endParaRPr lang="en-US"/>
          </a:p>
        </p:txBody>
      </p:sp>
      <p:pic>
        <p:nvPicPr>
          <p:cNvPr id="8" name="Picture 7"/>
          <p:cNvPicPr>
            <a:picLocks noChangeAspect="1"/>
          </p:cNvPicPr>
          <p:nvPr userDrawn="1"/>
        </p:nvPicPr>
        <p:blipFill>
          <a:blip r:embed="rId2"/>
          <a:stretch/>
        </p:blipFill>
        <p:spPr bwMode="auto">
          <a:xfrm>
            <a:off x="338400" y="493200"/>
            <a:ext cx="1821600" cy="184286"/>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type="objTx" preserve="1" userDrawn="1">
  <p:cSld name="Content with Caption">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286510" y="987424"/>
            <a:ext cx="3932237" cy="1745492"/>
          </a:xfrm>
          <a:prstGeom prst="rect">
            <a:avLst/>
          </a:prstGeom>
        </p:spPr>
        <p:txBody>
          <a:bodyPr anchor="t"/>
          <a:lstStyle>
            <a:lvl1pPr>
              <a:defRPr sz="3200"/>
            </a:lvl1pPr>
          </a:lstStyle>
          <a:p>
            <a:pPr>
              <a:defRPr/>
            </a:pPr>
            <a:r>
              <a:rPr lang="en-GB"/>
              <a:t>Click to edit Master title style</a:t>
            </a:r>
            <a:endParaRPr lang="en-US"/>
          </a:p>
        </p:txBody>
      </p:sp>
      <p:sp>
        <p:nvSpPr>
          <p:cNvPr id="3" name="Content Placeholder 2"/>
          <p:cNvSpPr>
            <a:spLocks noGrp="1"/>
          </p:cNvSpPr>
          <p:nvPr>
            <p:ph idx="1"/>
          </p:nvPr>
        </p:nvSpPr>
        <p:spPr bwMode="auto">
          <a:xfrm>
            <a:off x="4629910"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en-GB"/>
              <a:t>Click to edit Master text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en-US"/>
          </a:p>
        </p:txBody>
      </p:sp>
      <p:sp>
        <p:nvSpPr>
          <p:cNvPr id="4" name="Text Placeholder 3"/>
          <p:cNvSpPr>
            <a:spLocks noGrp="1"/>
          </p:cNvSpPr>
          <p:nvPr>
            <p:ph type="body" sz="half" idx="2"/>
          </p:nvPr>
        </p:nvSpPr>
        <p:spPr bwMode="auto">
          <a:xfrm>
            <a:off x="286510" y="3220278"/>
            <a:ext cx="3932237" cy="2648709"/>
          </a:xfrm>
          <a:prstGeom prst="rect">
            <a:avLst/>
          </a:prstGeo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en-GB"/>
              <a:t>Click to edit Master text styles</a:t>
            </a:r>
            <a:endParaRPr/>
          </a:p>
        </p:txBody>
      </p:sp>
      <p:sp>
        <p:nvSpPr>
          <p:cNvPr id="9" name="Slide Number Placeholder 5"/>
          <p:cNvSpPr>
            <a:spLocks noGrp="1"/>
          </p:cNvSpPr>
          <p:nvPr>
            <p:ph type="sldNum" sz="quarter" idx="12"/>
          </p:nvPr>
        </p:nvSpPr>
        <p:spPr bwMode="auto">
          <a:xfrm>
            <a:off x="9157252" y="243784"/>
            <a:ext cx="2743200" cy="365125"/>
          </a:xfrm>
          <a:prstGeom prst="rect">
            <a:avLst/>
          </a:prstGeom>
        </p:spPr>
        <p:txBody>
          <a:bodyPr/>
          <a:lstStyle>
            <a:lvl1pPr algn="r">
              <a:defRPr sz="1200">
                <a:latin typeface="Arial"/>
                <a:cs typeface="Arial"/>
              </a:defRPr>
            </a:lvl1pPr>
          </a:lstStyle>
          <a:p>
            <a:pPr>
              <a:defRPr/>
            </a:pPr>
            <a:fld id="{2582DF6A-5EB1-BD40-9ACF-33CC99F2C60C}" type="slidenum">
              <a:rPr lang="en-US"/>
              <a:t>‹#›</a:t>
            </a:fld>
            <a:endParaRPr lang="en-US"/>
          </a:p>
        </p:txBody>
      </p:sp>
      <p:sp>
        <p:nvSpPr>
          <p:cNvPr id="10" name="Footer Placeholder 4"/>
          <p:cNvSpPr>
            <a:spLocks noGrp="1"/>
          </p:cNvSpPr>
          <p:nvPr>
            <p:ph type="ftr" sz="quarter" idx="11"/>
          </p:nvPr>
        </p:nvSpPr>
        <p:spPr bwMode="auto">
          <a:xfrm>
            <a:off x="192156" y="6356350"/>
            <a:ext cx="4114800" cy="365125"/>
          </a:xfrm>
          <a:prstGeom prst="rect">
            <a:avLst/>
          </a:prstGeom>
        </p:spPr>
        <p:txBody>
          <a:bodyPr/>
          <a:lstStyle>
            <a:lvl1pPr algn="l">
              <a:defRPr sz="1800">
                <a:solidFill>
                  <a:schemeClr val="bg1">
                    <a:lumMod val="50000"/>
                  </a:schemeClr>
                </a:solidFill>
                <a:latin typeface="Arial"/>
                <a:cs typeface="Arial"/>
              </a:defRPr>
            </a:lvl1pPr>
          </a:lstStyle>
          <a:p>
            <a:pPr>
              <a:defRPr/>
            </a:pPr>
            <a:r>
              <a:rPr lang="en-US"/>
              <a:t>infra4nextgen.eu</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pic>
        <p:nvPicPr>
          <p:cNvPr id="10" name="Picture 9"/>
          <p:cNvPicPr>
            <a:picLocks noChangeAspect="1"/>
          </p:cNvPicPr>
          <p:nvPr userDrawn="1"/>
        </p:nvPicPr>
        <p:blipFill>
          <a:blip r:embed="rId11"/>
          <a:stretch/>
        </p:blipFill>
        <p:spPr bwMode="auto">
          <a:xfrm>
            <a:off x="622" y="218384"/>
            <a:ext cx="12190756" cy="6858000"/>
          </a:xfrm>
          <a:prstGeom prst="rect">
            <a:avLst/>
          </a:prstGeom>
        </p:spPr>
      </p:pic>
      <p:sp>
        <p:nvSpPr>
          <p:cNvPr id="8" name="Slide Number Placeholder 5"/>
          <p:cNvSpPr>
            <a:spLocks noGrp="1"/>
          </p:cNvSpPr>
          <p:nvPr>
            <p:ph type="sldNum" sz="quarter" idx="4"/>
          </p:nvPr>
        </p:nvSpPr>
        <p:spPr bwMode="auto">
          <a:xfrm>
            <a:off x="9157252" y="243784"/>
            <a:ext cx="2743200" cy="365125"/>
          </a:xfrm>
          <a:prstGeom prst="rect">
            <a:avLst/>
          </a:prstGeom>
        </p:spPr>
        <p:txBody>
          <a:bodyPr/>
          <a:lstStyle>
            <a:lvl1pPr algn="r">
              <a:defRPr sz="1200">
                <a:latin typeface="Arial"/>
                <a:cs typeface="Arial"/>
              </a:defRPr>
            </a:lvl1pPr>
          </a:lstStyle>
          <a:p>
            <a:pPr>
              <a:defRPr/>
            </a:pPr>
            <a:fld id="{2582DF6A-5EB1-BD40-9ACF-33CC99F2C60C}" type="slidenum">
              <a:rPr lang="en-US"/>
              <a:t>‹#›</a:t>
            </a:fld>
            <a:endParaRPr lang="en-US"/>
          </a:p>
        </p:txBody>
      </p:sp>
      <p:sp>
        <p:nvSpPr>
          <p:cNvPr id="11" name="Footer Placeholder 4"/>
          <p:cNvSpPr>
            <a:spLocks noGrp="1"/>
          </p:cNvSpPr>
          <p:nvPr>
            <p:ph type="ftr" sz="quarter" idx="3"/>
          </p:nvPr>
        </p:nvSpPr>
        <p:spPr bwMode="auto">
          <a:xfrm>
            <a:off x="192156" y="6356350"/>
            <a:ext cx="4114800" cy="365125"/>
          </a:xfrm>
          <a:prstGeom prst="rect">
            <a:avLst/>
          </a:prstGeom>
        </p:spPr>
        <p:txBody>
          <a:bodyPr/>
          <a:lstStyle>
            <a:lvl1pPr algn="l">
              <a:defRPr sz="1800">
                <a:solidFill>
                  <a:schemeClr val="bg1">
                    <a:lumMod val="50000"/>
                  </a:schemeClr>
                </a:solidFill>
                <a:latin typeface="Helvetica"/>
                <a:cs typeface="Arial"/>
              </a:defRPr>
            </a:lvl1pPr>
          </a:lstStyle>
          <a:p>
            <a:pPr>
              <a:defRPr/>
            </a:pPr>
            <a:r>
              <a:rPr lang="en-US"/>
              <a:t>infra4nextgen.eu</a:t>
            </a:r>
            <a:endParaRPr/>
          </a:p>
        </p:txBody>
      </p:sp>
      <p:cxnSp>
        <p:nvCxnSpPr>
          <p:cNvPr id="13" name="Straight Connector 12"/>
          <p:cNvCxnSpPr>
            <a:cxnSpLocks/>
          </p:cNvCxnSpPr>
          <p:nvPr userDrawn="1"/>
        </p:nvCxnSpPr>
        <p:spPr bwMode="auto">
          <a:xfrm>
            <a:off x="251792" y="6335987"/>
            <a:ext cx="117049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dt="0"/>
  <p:txStyles>
    <p:titleStyle>
      <a:lvl1pPr algn="l" defTabSz="914400">
        <a:lnSpc>
          <a:spcPct val="90000"/>
        </a:lnSpc>
        <a:spcBef>
          <a:spcPts val="0"/>
        </a:spcBef>
        <a:buNone/>
        <a:defRPr sz="2800" b="1">
          <a:solidFill>
            <a:schemeClr val="tx1"/>
          </a:solidFill>
          <a:latin typeface="Arial"/>
          <a:ea typeface="+mj-ea"/>
          <a:cs typeface="Arial"/>
        </a:defRPr>
      </a:lvl1pPr>
    </p:titleStyle>
    <p:bodyStyle>
      <a:lvl1pPr marL="228600" indent="-228600" algn="l" defTabSz="914400">
        <a:lnSpc>
          <a:spcPct val="90000"/>
        </a:lnSpc>
        <a:spcBef>
          <a:spcPts val="1000"/>
        </a:spcBef>
        <a:buFont typeface="Arial"/>
        <a:buChar char="•"/>
        <a:defRPr sz="2800">
          <a:solidFill>
            <a:schemeClr val="tx1"/>
          </a:solidFill>
          <a:latin typeface="Arial"/>
          <a:ea typeface="+mn-ea"/>
          <a:cs typeface="Arial"/>
        </a:defRPr>
      </a:lvl1pPr>
      <a:lvl2pPr marL="685800" indent="-228600" algn="l" defTabSz="914400">
        <a:lnSpc>
          <a:spcPct val="90000"/>
        </a:lnSpc>
        <a:spcBef>
          <a:spcPts val="500"/>
        </a:spcBef>
        <a:buFont typeface="Arial"/>
        <a:buChar char="•"/>
        <a:defRPr sz="2400">
          <a:solidFill>
            <a:schemeClr val="tx1"/>
          </a:solidFill>
          <a:latin typeface="Arial"/>
          <a:ea typeface="+mn-ea"/>
          <a:cs typeface="Arial"/>
        </a:defRPr>
      </a:lvl2pPr>
      <a:lvl3pPr marL="1143000" indent="-228600" algn="l" defTabSz="914400">
        <a:lnSpc>
          <a:spcPct val="90000"/>
        </a:lnSpc>
        <a:spcBef>
          <a:spcPts val="500"/>
        </a:spcBef>
        <a:buFont typeface="Arial"/>
        <a:buChar char="•"/>
        <a:defRPr sz="2000">
          <a:solidFill>
            <a:schemeClr val="tx1"/>
          </a:solidFill>
          <a:latin typeface="Arial"/>
          <a:ea typeface="+mn-ea"/>
          <a:cs typeface="Arial"/>
        </a:defRPr>
      </a:lvl3pPr>
      <a:lvl4pPr marL="1600200" indent="-228600" algn="l" defTabSz="914400">
        <a:lnSpc>
          <a:spcPct val="90000"/>
        </a:lnSpc>
        <a:spcBef>
          <a:spcPts val="500"/>
        </a:spcBef>
        <a:buFont typeface="Arial"/>
        <a:buChar char="•"/>
        <a:defRPr sz="1800">
          <a:solidFill>
            <a:schemeClr val="tx1"/>
          </a:solidFill>
          <a:latin typeface="Arial"/>
          <a:ea typeface="+mn-ea"/>
          <a:cs typeface="Arial"/>
        </a:defRPr>
      </a:lvl4pPr>
      <a:lvl5pPr marL="2057400" indent="-228600" algn="l" defTabSz="914400">
        <a:lnSpc>
          <a:spcPct val="90000"/>
        </a:lnSpc>
        <a:spcBef>
          <a:spcPts val="500"/>
        </a:spcBef>
        <a:buFont typeface="Arial"/>
        <a:buChar char="•"/>
        <a:defRPr sz="1800">
          <a:solidFill>
            <a:schemeClr val="tx1"/>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hyperlink" Target="https://www.go-fair.org/fair-principles/" TargetMode="External"/><Relationship Id="rId4" Type="http://schemas.openxmlformats.org/officeDocument/2006/relationships/hyperlink" Target="https://doi.org/10.1038/sdata.2016.18"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hyperlink" Target="https://www.go-fair.org/fair-principles/" TargetMode="External"/><Relationship Id="rId4" Type="http://schemas.openxmlformats.org/officeDocument/2006/relationships/hyperlink" Target="https://doi.org/10.1038/sdata.2016.18"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s://www.go-fair.org/fair-principles/" TargetMode="External"/><Relationship Id="rId4" Type="http://schemas.openxmlformats.org/officeDocument/2006/relationships/hyperlink" Target="https://doi.org/10.1038/sdata.2016.18"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ec.europa.eu/info/funding-tenders/opportunities/docs/2021-2027/horizon/temp-form/report/data-management-plan_he_en.docx"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hyperlink" Target="https://doi.org/10.5281/zenodo.3820473" TargetMode="External"/><Relationship Id="rId4" Type="http://schemas.openxmlformats.org/officeDocument/2006/relationships/hyperlink" Target="https://doi.org/10.5281/zenodo.4915862"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s://sites.google.com/vu.nl/datahorror" TargetMode="External"/><Relationship Id="rId3" Type="http://schemas.openxmlformats.org/officeDocument/2006/relationships/hyperlink" Target="https://argos.openaire.eu/splash/" TargetMode="External"/><Relationship Id="rId7" Type="http://schemas.openxmlformats.org/officeDocument/2006/relationships/hyperlink" Target="https://phaidra.univie.ac.at/detail/o:1140797"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www.dcc.ac.uk/resources/data-management-plans/guidance-examples" TargetMode="External"/><Relationship Id="rId5" Type="http://schemas.openxmlformats.org/officeDocument/2006/relationships/hyperlink" Target="https://dmponline.dcc.ac.uk/" TargetMode="External"/><Relationship Id="rId4" Type="http://schemas.openxmlformats.org/officeDocument/2006/relationships/hyperlink" Target="https://ds-wizard.org/"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cessda.eu/Trainin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hyperlink" Target="https://openplato.eu/blocks/catalog/detail.php?id=69" TargetMode="External"/><Relationship Id="rId4" Type="http://schemas.openxmlformats.org/officeDocument/2006/relationships/hyperlink" Target="https://openplato.eu/blocks/catalog/detail.php?id=72"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ooa.world/"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s://www.pexels.com/de-de/foto/zwei-golden-retriever-kampfen-und-spielen-tog-of-war-11249182/"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ttps://doi.org/10.5281/zenodo.8334152"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consent.dariah.eu/"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hyperlink" Target="https://aussda.at/fileadmin/user_upload/p_aussda/Documents/recommended_datachecks.do"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data.aussda.at/file.xhtml?fileId=6555&amp;version=1.0"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s://www.cessda.eu/About/Consortium" TargetMode="External"/><Relationship Id="rId3" Type="http://schemas.openxmlformats.org/officeDocument/2006/relationships/hyperlink" Target="http://www.zenodo.org/" TargetMode="External"/><Relationship Id="rId7" Type="http://schemas.openxmlformats.org/officeDocument/2006/relationships/hyperlink" Target="http://www.re3data.org/"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hyperlink" Target="https://figshare.com/" TargetMode="External"/><Relationship Id="rId5" Type="http://schemas.openxmlformats.org/officeDocument/2006/relationships/hyperlink" Target="https://datadryad.org/" TargetMode="External"/><Relationship Id="rId4" Type="http://schemas.openxmlformats.org/officeDocument/2006/relationships/hyperlink" Target="https://dataverse.harvard.edu/" TargetMode="External"/><Relationship Id="rId9" Type="http://schemas.openxmlformats.org/officeDocument/2006/relationships/hyperlink" Target="https://explore.openaire.eu/search/find/dataproviders"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hyperlink" Target="https://umfrage.uibk.ac.at/limesurvey/allgemein/index.php/791927?lang=en" TargetMode="External"/><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44.xml.rels><?xml version="1.0" encoding="UTF-8" standalone="yes"?>
<Relationships xmlns="http://schemas.openxmlformats.org/package/2006/relationships"><Relationship Id="rId3" Type="http://schemas.openxmlformats.org/officeDocument/2006/relationships/hyperlink" Target="https://zenodo.org/record/3820473#.YDzA7twxk-U"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hyperlink" Target="https://doi.org/10.5281/zenodo.8334152" TargetMode="External"/><Relationship Id="rId4" Type="http://schemas.openxmlformats.org/officeDocument/2006/relationships/hyperlink" Target="https://hdl.handle.net/11353/10.1168878"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hdl.handle.net/11353/10.1168878"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hyperlink" Target="https://doi.org/10.5281/zenodo.8334152" TargetMode="External"/><Relationship Id="rId5" Type="http://schemas.openxmlformats.org/officeDocument/2006/relationships/hyperlink" Target="https://doi.org/10.5281/zenodo.5526146" TargetMode="External"/><Relationship Id="rId4" Type="http://schemas.openxmlformats.org/officeDocument/2006/relationships/hyperlink" Target="https://doi.org/10.5281/zenodo.14277047"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6.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doi.org/10.5281/zenodo.8334152"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doi.org/10.1038/sdata.2016.18" TargetMode="External"/><Relationship Id="rId7" Type="http://schemas.openxmlformats.org/officeDocument/2006/relationships/hyperlink" Target="https://doi.org/10.5281/zenodo.8334152"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hyperlink" Target="https://www.go-fair.org/fair-principles/" TargetMode="External"/><Relationship Id="rId4" Type="http://schemas.openxmlformats.org/officeDocument/2006/relationships/hyperlink" Target="https://creativecommons.org/licenses/by/4.0/"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datacatalogue.cessda.eu/" TargetMode="External"/><Relationship Id="rId7" Type="http://schemas.openxmlformats.org/officeDocument/2006/relationships/hyperlink" Target="https://www.go-fair.org/fair-principles/"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https://doi.org/10.1038/sdata.2016.18" TargetMode="External"/><Relationship Id="rId5" Type="http://schemas.openxmlformats.org/officeDocument/2006/relationships/image" Target="../media/image10.png"/><Relationship Id="rId4" Type="http://schemas.openxmlformats.org/officeDocument/2006/relationships/hyperlink" Target="https://explore.openaire.eu/search/find/research-outcomes"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1" name="Picture 10"/>
          <p:cNvPicPr>
            <a:picLocks noChangeAspect="1"/>
          </p:cNvPicPr>
          <p:nvPr/>
        </p:nvPicPr>
        <p:blipFill>
          <a:blip r:embed="rId3"/>
          <a:stretch/>
        </p:blipFill>
        <p:spPr bwMode="auto">
          <a:xfrm>
            <a:off x="28516" y="0"/>
            <a:ext cx="12190756" cy="6858000"/>
          </a:xfrm>
          <a:prstGeom prst="rect">
            <a:avLst/>
          </a:prstGeom>
        </p:spPr>
      </p:pic>
      <p:sp>
        <p:nvSpPr>
          <p:cNvPr id="14" name="Title 1"/>
          <p:cNvSpPr txBox="1"/>
          <p:nvPr/>
        </p:nvSpPr>
        <p:spPr bwMode="auto">
          <a:xfrm>
            <a:off x="281607" y="430131"/>
            <a:ext cx="10038049" cy="2011453"/>
          </a:xfrm>
          <a:prstGeom prst="rect">
            <a:avLst/>
          </a:prstGeom>
        </p:spPr>
        <p:txBody>
          <a:bodyPr vertOverflow="overflow" horzOverflow="overflow" vert="horz" wrap="square" lIns="91440" tIns="45720" rIns="91440" bIns="45720" numCol="1" spcCol="0" rtlCol="0" fromWordArt="0" anchor="t" anchorCtr="0" forceAA="0" compatLnSpc="0">
            <a:normAutofit/>
          </a:bodyPr>
          <a:lstStyle>
            <a:lvl1pPr algn="l" defTabSz="914400">
              <a:lnSpc>
                <a:spcPct val="90000"/>
              </a:lnSpc>
              <a:spcBef>
                <a:spcPts val="0"/>
              </a:spcBef>
              <a:buNone/>
              <a:defRPr sz="4400">
                <a:solidFill>
                  <a:schemeClr val="tx1"/>
                </a:solidFill>
                <a:latin typeface="Arial"/>
                <a:ea typeface="+mj-ea"/>
                <a:cs typeface="Arial"/>
              </a:defRPr>
            </a:lvl1pPr>
          </a:lstStyle>
          <a:p>
            <a:pPr>
              <a:defRPr/>
            </a:pPr>
            <a:r>
              <a:rPr lang="en-US" sz="3600">
                <a:solidFill>
                  <a:schemeClr val="bg1">
                    <a:lumMod val="50000"/>
                  </a:schemeClr>
                </a:solidFill>
                <a:latin typeface="Helvetica"/>
              </a:rPr>
              <a:t>Research Data Management (RDM) in the Social Sciences: </a:t>
            </a:r>
            <a:endParaRPr sz="3600"/>
          </a:p>
          <a:p>
            <a:pPr>
              <a:defRPr/>
            </a:pPr>
            <a:r>
              <a:rPr lang="en-US" sz="3600">
                <a:solidFill>
                  <a:schemeClr val="bg1">
                    <a:lumMod val="50000"/>
                  </a:schemeClr>
                </a:solidFill>
                <a:latin typeface="Helvetica"/>
              </a:rPr>
              <a:t>How to organize your data and make your life easier </a:t>
            </a:r>
            <a:endParaRPr/>
          </a:p>
        </p:txBody>
      </p:sp>
      <p:sp>
        <p:nvSpPr>
          <p:cNvPr id="15" name="Subtitle 2"/>
          <p:cNvSpPr txBox="1"/>
          <p:nvPr/>
        </p:nvSpPr>
        <p:spPr bwMode="auto">
          <a:xfrm>
            <a:off x="281606" y="3309255"/>
            <a:ext cx="5295226" cy="2504715"/>
          </a:xfrm>
          <a:prstGeom prst="rect">
            <a:avLst/>
          </a:prstGeom>
        </p:spPr>
        <p:txBody>
          <a:bodyPr vertOverflow="overflow" horzOverflow="overflow" vert="horz" wrap="square" lIns="91440" tIns="45720" rIns="91440" bIns="45720" numCol="1" spcCol="0" rtlCol="0" fromWordArt="0" anchor="t" anchorCtr="0" forceAA="0" compatLnSpc="0">
            <a:normAutofit fontScale="92500" lnSpcReduction="20000"/>
          </a:bodyPr>
          <a:lstStyle>
            <a:lvl1pPr marL="0" indent="0" algn="l" defTabSz="914400">
              <a:lnSpc>
                <a:spcPct val="90000"/>
              </a:lnSpc>
              <a:spcBef>
                <a:spcPts val="1000"/>
              </a:spcBef>
              <a:buFont typeface="Arial"/>
              <a:buNone/>
              <a:defRPr sz="2400">
                <a:solidFill>
                  <a:schemeClr val="tx1"/>
                </a:solidFill>
                <a:latin typeface="Arial"/>
                <a:ea typeface="+mn-ea"/>
                <a:cs typeface="Arial"/>
              </a:defRPr>
            </a:lvl1pPr>
            <a:lvl2pPr marL="457200" indent="0" algn="ctr" defTabSz="914400">
              <a:lnSpc>
                <a:spcPct val="90000"/>
              </a:lnSpc>
              <a:spcBef>
                <a:spcPts val="500"/>
              </a:spcBef>
              <a:buFont typeface="Arial"/>
              <a:buNone/>
              <a:defRPr sz="2000">
                <a:solidFill>
                  <a:schemeClr val="tx1"/>
                </a:solidFill>
                <a:latin typeface="Arial"/>
                <a:ea typeface="+mn-ea"/>
                <a:cs typeface="Arial"/>
              </a:defRPr>
            </a:lvl2pPr>
            <a:lvl3pPr marL="914400" indent="0" algn="ctr" defTabSz="914400">
              <a:lnSpc>
                <a:spcPct val="90000"/>
              </a:lnSpc>
              <a:spcBef>
                <a:spcPts val="500"/>
              </a:spcBef>
              <a:buFont typeface="Arial"/>
              <a:buNone/>
              <a:defRPr sz="1800">
                <a:solidFill>
                  <a:schemeClr val="tx1"/>
                </a:solidFill>
                <a:latin typeface="Arial"/>
                <a:ea typeface="+mn-ea"/>
                <a:cs typeface="Arial"/>
              </a:defRPr>
            </a:lvl3pPr>
            <a:lvl4pPr marL="1371600" indent="0" algn="ctr" defTabSz="914400">
              <a:lnSpc>
                <a:spcPct val="90000"/>
              </a:lnSpc>
              <a:spcBef>
                <a:spcPts val="500"/>
              </a:spcBef>
              <a:buFont typeface="Arial"/>
              <a:buNone/>
              <a:defRPr sz="1600">
                <a:solidFill>
                  <a:schemeClr val="tx1"/>
                </a:solidFill>
                <a:latin typeface="Arial"/>
                <a:ea typeface="+mn-ea"/>
                <a:cs typeface="Arial"/>
              </a:defRPr>
            </a:lvl4pPr>
            <a:lvl5pPr marL="1828800" indent="0" algn="ctr" defTabSz="914400">
              <a:lnSpc>
                <a:spcPct val="90000"/>
              </a:lnSpc>
              <a:spcBef>
                <a:spcPts val="500"/>
              </a:spcBef>
              <a:buFont typeface="Arial"/>
              <a:buNone/>
              <a:defRPr sz="1600">
                <a:solidFill>
                  <a:schemeClr val="tx1"/>
                </a:solidFill>
                <a:latin typeface="Arial"/>
                <a:ea typeface="+mn-ea"/>
                <a:cs typeface="Arial"/>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nSpc>
                <a:spcPct val="100000"/>
              </a:lnSpc>
              <a:spcBef>
                <a:spcPts val="0"/>
              </a:spcBef>
              <a:defRPr/>
            </a:pPr>
            <a:r>
              <a:rPr lang="en-US" sz="2800" b="1">
                <a:latin typeface="Helvetica"/>
              </a:rPr>
              <a:t>Presenter: Anita Bodlos</a:t>
            </a:r>
            <a:endParaRPr/>
          </a:p>
          <a:p>
            <a:pPr>
              <a:lnSpc>
                <a:spcPct val="100000"/>
              </a:lnSpc>
              <a:spcBef>
                <a:spcPts val="0"/>
              </a:spcBef>
              <a:defRPr/>
            </a:pPr>
            <a:r>
              <a:rPr lang="en-US" sz="2000">
                <a:latin typeface="Helvetica"/>
              </a:rPr>
              <a:t>Universität Innsbruck</a:t>
            </a:r>
            <a:endParaRPr/>
          </a:p>
          <a:p>
            <a:pPr>
              <a:lnSpc>
                <a:spcPct val="100000"/>
              </a:lnSpc>
              <a:spcBef>
                <a:spcPts val="0"/>
              </a:spcBef>
              <a:defRPr/>
            </a:pPr>
            <a:endParaRPr/>
          </a:p>
          <a:p>
            <a:pPr>
              <a:defRPr/>
            </a:pPr>
            <a:r>
              <a:rPr lang="en-US" sz="2000">
                <a:latin typeface="Helvetica"/>
              </a:rPr>
              <a:t>For authors of the slides and license information, see end of the presentation.</a:t>
            </a:r>
            <a:endParaRPr/>
          </a:p>
          <a:p>
            <a:pPr>
              <a:defRPr/>
            </a:pPr>
            <a:endParaRPr lang="en-US" sz="2000">
              <a:latin typeface="Helvetica"/>
            </a:endParaRPr>
          </a:p>
          <a:p>
            <a:pPr>
              <a:defRPr/>
            </a:pPr>
            <a:r>
              <a:rPr lang="en-US" sz="2000">
                <a:latin typeface="Helvetica"/>
              </a:rPr>
              <a:t>06 November 2024</a:t>
            </a:r>
            <a:endParaRPr/>
          </a:p>
          <a:p>
            <a:pPr>
              <a:defRPr/>
            </a:pPr>
            <a:r>
              <a:rPr lang="en-US" sz="2000">
                <a:latin typeface="Helvetica"/>
              </a:rPr>
              <a:t>Version 1.1</a:t>
            </a:r>
            <a:endParaRPr/>
          </a:p>
        </p:txBody>
      </p:sp>
      <p:cxnSp>
        <p:nvCxnSpPr>
          <p:cNvPr id="16" name="Straight Connector 15"/>
          <p:cNvCxnSpPr>
            <a:cxnSpLocks/>
          </p:cNvCxnSpPr>
          <p:nvPr/>
        </p:nvCxnSpPr>
        <p:spPr bwMode="auto">
          <a:xfrm>
            <a:off x="251792" y="6335987"/>
            <a:ext cx="117049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7" name="Picture 16"/>
          <p:cNvPicPr>
            <a:picLocks noChangeAspect="1"/>
          </p:cNvPicPr>
          <p:nvPr/>
        </p:nvPicPr>
        <p:blipFill>
          <a:blip r:embed="rId4"/>
          <a:stretch/>
        </p:blipFill>
        <p:spPr bwMode="auto">
          <a:xfrm>
            <a:off x="251792" y="6358684"/>
            <a:ext cx="734921" cy="499316"/>
          </a:xfrm>
          <a:prstGeom prst="rect">
            <a:avLst/>
          </a:prstGeom>
        </p:spPr>
      </p:pic>
      <p:sp>
        <p:nvSpPr>
          <p:cNvPr id="6" name="Subtitle 2"/>
          <p:cNvSpPr txBox="1"/>
          <p:nvPr/>
        </p:nvSpPr>
        <p:spPr bwMode="auto">
          <a:xfrm>
            <a:off x="986712" y="6518167"/>
            <a:ext cx="5295227" cy="497018"/>
          </a:xfrm>
          <a:prstGeom prst="rect">
            <a:avLst/>
          </a:prstGeom>
        </p:spPr>
        <p:txBody>
          <a:bodyPr vert="horz" lIns="91440" tIns="45720" rIns="91440" bIns="45720" rtlCol="0">
            <a:normAutofit/>
          </a:bodyPr>
          <a:lstStyle>
            <a:lvl1pPr marL="0" indent="0" algn="l" defTabSz="914400">
              <a:lnSpc>
                <a:spcPct val="90000"/>
              </a:lnSpc>
              <a:spcBef>
                <a:spcPts val="1000"/>
              </a:spcBef>
              <a:buFont typeface="Arial"/>
              <a:buNone/>
              <a:defRPr sz="2400">
                <a:solidFill>
                  <a:schemeClr val="tx1"/>
                </a:solidFill>
                <a:latin typeface="Arial"/>
                <a:ea typeface="+mn-ea"/>
                <a:cs typeface="Arial"/>
              </a:defRPr>
            </a:lvl1pPr>
            <a:lvl2pPr marL="457200" indent="0" algn="ctr" defTabSz="914400">
              <a:lnSpc>
                <a:spcPct val="90000"/>
              </a:lnSpc>
              <a:spcBef>
                <a:spcPts val="500"/>
              </a:spcBef>
              <a:buFont typeface="Arial"/>
              <a:buNone/>
              <a:defRPr sz="2000">
                <a:solidFill>
                  <a:schemeClr val="tx1"/>
                </a:solidFill>
                <a:latin typeface="Arial"/>
                <a:ea typeface="+mn-ea"/>
                <a:cs typeface="Arial"/>
              </a:defRPr>
            </a:lvl2pPr>
            <a:lvl3pPr marL="914400" indent="0" algn="ctr" defTabSz="914400">
              <a:lnSpc>
                <a:spcPct val="90000"/>
              </a:lnSpc>
              <a:spcBef>
                <a:spcPts val="500"/>
              </a:spcBef>
              <a:buFont typeface="Arial"/>
              <a:buNone/>
              <a:defRPr sz="1800">
                <a:solidFill>
                  <a:schemeClr val="tx1"/>
                </a:solidFill>
                <a:latin typeface="Arial"/>
                <a:ea typeface="+mn-ea"/>
                <a:cs typeface="Arial"/>
              </a:defRPr>
            </a:lvl3pPr>
            <a:lvl4pPr marL="1371600" indent="0" algn="ctr" defTabSz="914400">
              <a:lnSpc>
                <a:spcPct val="90000"/>
              </a:lnSpc>
              <a:spcBef>
                <a:spcPts val="500"/>
              </a:spcBef>
              <a:buFont typeface="Arial"/>
              <a:buNone/>
              <a:defRPr sz="1600">
                <a:solidFill>
                  <a:schemeClr val="tx1"/>
                </a:solidFill>
                <a:latin typeface="Arial"/>
                <a:ea typeface="+mn-ea"/>
                <a:cs typeface="Arial"/>
              </a:defRPr>
            </a:lvl4pPr>
            <a:lvl5pPr marL="1828800" indent="0" algn="ctr" defTabSz="914400">
              <a:lnSpc>
                <a:spcPct val="90000"/>
              </a:lnSpc>
              <a:spcBef>
                <a:spcPts val="500"/>
              </a:spcBef>
              <a:buFont typeface="Arial"/>
              <a:buNone/>
              <a:defRPr sz="1600">
                <a:solidFill>
                  <a:schemeClr val="tx1"/>
                </a:solidFill>
                <a:latin typeface="Arial"/>
                <a:ea typeface="+mn-ea"/>
                <a:cs typeface="Arial"/>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nSpc>
                <a:spcPct val="100000"/>
              </a:lnSpc>
              <a:spcBef>
                <a:spcPts val="0"/>
              </a:spcBef>
              <a:defRPr/>
            </a:pPr>
            <a:r>
              <a:rPr lang="en-US" sz="1200" i="1">
                <a:latin typeface="Helvetica"/>
              </a:rPr>
              <a:t>Funded by the European Union</a:t>
            </a:r>
            <a:endParaRPr sz="1200"/>
          </a:p>
        </p:txBody>
      </p:sp>
      <p:pic>
        <p:nvPicPr>
          <p:cNvPr id="1470123674" name="Grafik 1470123673"/>
          <p:cNvPicPr>
            <a:picLocks noChangeAspect="1"/>
          </p:cNvPicPr>
          <p:nvPr/>
        </p:nvPicPr>
        <p:blipFill>
          <a:blip r:embed="rId5"/>
          <a:stretch/>
        </p:blipFill>
        <p:spPr bwMode="auto">
          <a:xfrm>
            <a:off x="10047966" y="378896"/>
            <a:ext cx="1670681" cy="459717"/>
          </a:xfrm>
          <a:prstGeom prst="rect">
            <a:avLst/>
          </a:prstGeom>
        </p:spPr>
      </p:pic>
      <p:sp>
        <p:nvSpPr>
          <p:cNvPr id="10" name="Textfeld 9"/>
          <p:cNvSpPr txBox="1"/>
          <p:nvPr/>
        </p:nvSpPr>
        <p:spPr bwMode="auto">
          <a:xfrm>
            <a:off x="3023956" y="2632276"/>
            <a:ext cx="6160654" cy="346698"/>
          </a:xfrm>
          <a:prstGeom prst="rect">
            <a:avLst/>
          </a:prstGeom>
          <a:noFill/>
        </p:spPr>
        <p:txBody>
          <a:bodyPr wrap="square">
            <a:spAutoFit/>
          </a:bodyPr>
          <a:lstStyle/>
          <a:p>
            <a:pPr lvl="0">
              <a:lnSpc>
                <a:spcPct val="87000"/>
              </a:lnSpc>
              <a:spcAft>
                <a:spcPts val="0"/>
              </a:spcAft>
              <a:buClr>
                <a:srgbClr val="888893"/>
              </a:buClr>
              <a:buSzPts val="4140"/>
              <a:defRPr/>
            </a:pPr>
            <a:r>
              <a:rPr lang="en-US" sz="1900">
                <a:highlight>
                  <a:srgbClr val="FFFF00"/>
                </a:highlight>
                <a:latin typeface="Helvetica"/>
                <a:cs typeface="Arial"/>
              </a:rPr>
              <a:t>Please note that the webinar will be recorded.</a:t>
            </a:r>
            <a:endParaRPr/>
          </a:p>
        </p:txBody>
      </p:sp>
      <p:pic>
        <p:nvPicPr>
          <p:cNvPr id="4" name="Grafik 3"/>
          <p:cNvPicPr>
            <a:picLocks noChangeAspect="1"/>
          </p:cNvPicPr>
          <p:nvPr/>
        </p:nvPicPr>
        <p:blipFill>
          <a:blip r:embed="rId6"/>
          <a:stretch/>
        </p:blipFill>
        <p:spPr bwMode="auto">
          <a:xfrm>
            <a:off x="10047966" y="6393336"/>
            <a:ext cx="1661727" cy="37334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3"/>
          <p:cNvSpPr>
            <a:spLocks noGrp="1"/>
          </p:cNvSpPr>
          <p:nvPr>
            <p:ph type="ctrTitle"/>
          </p:nvPr>
        </p:nvSpPr>
        <p:spPr bwMode="auto"/>
        <p:txBody>
          <a:bodyPr/>
          <a:lstStyle/>
          <a:p>
            <a:pPr>
              <a:defRPr/>
            </a:pPr>
            <a:r>
              <a:rPr lang="de-AT"/>
              <a:t>Make your data FAIR!</a:t>
            </a:r>
            <a:endParaRPr/>
          </a:p>
        </p:txBody>
      </p:sp>
      <p:sp>
        <p:nvSpPr>
          <p:cNvPr id="5" name="Untertitel 4"/>
          <p:cNvSpPr>
            <a:spLocks noGrp="1"/>
          </p:cNvSpPr>
          <p:nvPr>
            <p:ph type="subTitle" idx="1"/>
          </p:nvPr>
        </p:nvSpPr>
        <p:spPr bwMode="auto">
          <a:xfrm>
            <a:off x="1865970" y="1966612"/>
            <a:ext cx="10034482" cy="3530674"/>
          </a:xfrm>
        </p:spPr>
        <p:txBody>
          <a:bodyPr>
            <a:normAutofit/>
          </a:bodyPr>
          <a:lstStyle/>
          <a:p>
            <a:pPr>
              <a:defRPr/>
            </a:pPr>
            <a:r>
              <a:rPr lang="en-US" sz="2200">
                <a:solidFill>
                  <a:schemeClr val="tx2"/>
                </a:solidFill>
                <a:ea typeface="Source Sans Pro"/>
                <a:cs typeface="Helvetica"/>
              </a:rPr>
              <a:t>Accessible</a:t>
            </a:r>
            <a:r>
              <a:rPr lang="en-US" sz="2200">
                <a:ea typeface="Source Sans Pro"/>
                <a:cs typeface="Helvetica"/>
              </a:rPr>
              <a:t> </a:t>
            </a:r>
            <a:r>
              <a:rPr lang="en-US" sz="2200">
                <a:cs typeface="Helvetica"/>
              </a:rPr>
              <a:t>– Data and metadata should be archived and made available in such a way that allows easy retrieval and download by machines and people.</a:t>
            </a:r>
            <a:endParaRPr/>
          </a:p>
          <a:p>
            <a:pPr>
              <a:defRPr/>
            </a:pPr>
            <a:r>
              <a:rPr lang="en-US">
                <a:cs typeface="Helvetica"/>
              </a:rPr>
              <a:t>e.g. </a:t>
            </a:r>
            <a:endParaRPr/>
          </a:p>
          <a:p>
            <a:pPr marL="285750" indent="-285750">
              <a:buFont typeface="Arial"/>
              <a:buChar char="•"/>
              <a:defRPr/>
            </a:pPr>
            <a:r>
              <a:rPr lang="de-AT"/>
              <a:t>transparent access options</a:t>
            </a:r>
          </a:p>
          <a:p>
            <a:pPr marL="285750" indent="-285750">
              <a:buFont typeface="Arial"/>
              <a:buChar char="•"/>
              <a:defRPr/>
            </a:pPr>
            <a:r>
              <a:rPr lang="de-AT"/>
              <a:t>AAI</a:t>
            </a:r>
            <a:endParaRPr/>
          </a:p>
          <a:p>
            <a:pPr marL="285750" indent="-285750">
              <a:buFont typeface="Arial"/>
              <a:buChar char="•"/>
              <a:defRPr/>
            </a:pPr>
            <a:r>
              <a:rPr lang="de-AT"/>
              <a:t>as open as possible</a:t>
            </a:r>
            <a:endParaRPr/>
          </a:p>
          <a:p>
            <a:pPr marL="285750" indent="-285750">
              <a:buFont typeface="Arial"/>
              <a:buChar char="•"/>
              <a:defRPr/>
            </a:pPr>
            <a:r>
              <a:rPr lang="de-AT"/>
              <a:t>metadata accessible even if the data are not anymore</a:t>
            </a:r>
          </a:p>
          <a:p>
            <a:pPr>
              <a:defRPr/>
            </a:pPr>
            <a:br>
              <a:rPr lang="en-US" sz="2000">
                <a:cs typeface="Helvetica"/>
              </a:rPr>
            </a:br>
            <a:endParaRPr lang="de-AT"/>
          </a:p>
        </p:txBody>
      </p:sp>
      <p:sp>
        <p:nvSpPr>
          <p:cNvPr id="2" name="Foliennummernplatzhalter 1"/>
          <p:cNvSpPr>
            <a:spLocks noGrp="1"/>
          </p:cNvSpPr>
          <p:nvPr>
            <p:ph type="sldNum" sz="quarter" idx="12"/>
          </p:nvPr>
        </p:nvSpPr>
        <p:spPr bwMode="auto"/>
        <p:txBody>
          <a:bodyPr/>
          <a:lstStyle/>
          <a:p>
            <a:pPr>
              <a:defRPr/>
            </a:pPr>
            <a:fld id="{2582DF6A-5EB1-BD40-9ACF-33CC99F2C60C}" type="slidenum">
              <a:rPr lang="en-US"/>
              <a:t>10</a:t>
            </a:fld>
            <a:endParaRPr lang="en-US"/>
          </a:p>
        </p:txBody>
      </p:sp>
      <p:sp>
        <p:nvSpPr>
          <p:cNvPr id="3" name="Fußzeilenplatzhalter 2"/>
          <p:cNvSpPr>
            <a:spLocks noGrp="1"/>
          </p:cNvSpPr>
          <p:nvPr>
            <p:ph type="ftr" sz="quarter" idx="3"/>
          </p:nvPr>
        </p:nvSpPr>
        <p:spPr bwMode="auto"/>
        <p:txBody>
          <a:bodyPr/>
          <a:lstStyle/>
          <a:p>
            <a:pPr>
              <a:defRPr/>
            </a:pPr>
            <a:r>
              <a:rPr lang="en-US"/>
              <a:t>infra4nextgen.com</a:t>
            </a:r>
            <a:endParaRPr/>
          </a:p>
        </p:txBody>
      </p:sp>
      <p:pic>
        <p:nvPicPr>
          <p:cNvPr id="8" name="Grafik 7" descr=" " title="decorative"/>
          <p:cNvPicPr>
            <a:picLocks noChangeAspect="1"/>
          </p:cNvPicPr>
          <p:nvPr/>
        </p:nvPicPr>
        <p:blipFill>
          <a:blip r:embed="rId3"/>
          <a:stretch/>
        </p:blipFill>
        <p:spPr bwMode="auto">
          <a:xfrm>
            <a:off x="1024956" y="1822919"/>
            <a:ext cx="841014" cy="841014"/>
          </a:xfrm>
          <a:prstGeom prst="rect">
            <a:avLst/>
          </a:prstGeom>
        </p:spPr>
      </p:pic>
      <p:sp>
        <p:nvSpPr>
          <p:cNvPr id="11" name="Textplatzhalter 3"/>
          <p:cNvSpPr txBox="1"/>
          <p:nvPr/>
        </p:nvSpPr>
        <p:spPr bwMode="auto">
          <a:xfrm>
            <a:off x="692141" y="5797431"/>
            <a:ext cx="9836711" cy="415226"/>
          </a:xfrm>
          <a:prstGeom prst="rect">
            <a:avLst/>
          </a:prstGeom>
        </p:spPr>
        <p:txBody>
          <a:bodyPr/>
          <a:lstStyle>
            <a:lvl1pPr marL="174625" indent="-174625" algn="l" defTabSz="685800">
              <a:lnSpc>
                <a:spcPct val="95000"/>
              </a:lnSpc>
              <a:spcBef>
                <a:spcPts val="750"/>
              </a:spcBef>
              <a:buClr>
                <a:schemeClr val="accent1"/>
              </a:buClr>
              <a:buFont typeface="Source Sans Pro Light"/>
              <a:buChar char="•"/>
              <a:defRPr sz="2200">
                <a:solidFill>
                  <a:schemeClr val="tx1"/>
                </a:solidFill>
                <a:latin typeface="+mn-lt"/>
                <a:ea typeface="+mn-ea"/>
                <a:cs typeface="+mn-cs"/>
              </a:defRPr>
            </a:lvl1pPr>
            <a:lvl2pPr marL="360363" indent="-180975" algn="l" defTabSz="685800">
              <a:lnSpc>
                <a:spcPct val="95000"/>
              </a:lnSpc>
              <a:spcBef>
                <a:spcPts val="375"/>
              </a:spcBef>
              <a:buSzPct val="100000"/>
              <a:buFont typeface="Source Sans Pro Light"/>
              <a:buChar char="◦"/>
              <a:defRPr sz="2200">
                <a:solidFill>
                  <a:schemeClr val="tx1"/>
                </a:solidFill>
                <a:latin typeface="+mn-lt"/>
                <a:ea typeface="+mn-ea"/>
                <a:cs typeface="+mn-cs"/>
              </a:defRPr>
            </a:lvl2pPr>
            <a:lvl3pPr marL="538163" indent="-177800" algn="l" defTabSz="685800">
              <a:lnSpc>
                <a:spcPct val="95000"/>
              </a:lnSpc>
              <a:spcBef>
                <a:spcPts val="375"/>
              </a:spcBef>
              <a:buFont typeface="Source Sans Pro Light"/>
              <a:buChar char="-"/>
              <a:defRPr sz="2000">
                <a:solidFill>
                  <a:schemeClr val="tx1"/>
                </a:solidFill>
                <a:latin typeface="+mn-lt"/>
                <a:ea typeface="+mn-ea"/>
                <a:cs typeface="+mn-cs"/>
              </a:defRPr>
            </a:lvl3pPr>
            <a:lvl4pPr marL="714375" indent="-176213" algn="l" defTabSz="685800">
              <a:lnSpc>
                <a:spcPct val="95000"/>
              </a:lnSpc>
              <a:spcBef>
                <a:spcPts val="375"/>
              </a:spcBef>
              <a:buFont typeface="Source Sans Pro Light"/>
              <a:buChar char="•"/>
              <a:defRPr sz="2000">
                <a:solidFill>
                  <a:schemeClr val="tx1"/>
                </a:solidFill>
                <a:latin typeface="+mn-lt"/>
                <a:ea typeface="+mn-ea"/>
                <a:cs typeface="+mn-cs"/>
              </a:defRPr>
            </a:lvl4pPr>
            <a:lvl5pPr marL="898525" indent="-184150" algn="l" defTabSz="685800">
              <a:lnSpc>
                <a:spcPct val="95000"/>
              </a:lnSpc>
              <a:spcBef>
                <a:spcPts val="375"/>
              </a:spcBef>
              <a:buFont typeface="Source Sans Pro Light"/>
              <a:buChar char="-"/>
              <a:defRPr sz="2000">
                <a:solidFill>
                  <a:schemeClr val="tx1"/>
                </a:solidFill>
                <a:latin typeface="+mn-lt"/>
                <a:ea typeface="+mn-ea"/>
                <a:cs typeface="+mn-cs"/>
              </a:defRPr>
            </a:lvl5pPr>
            <a:lvl6pPr marL="1885950" indent="-171450" algn="l" defTabSz="685800">
              <a:lnSpc>
                <a:spcPct val="90000"/>
              </a:lnSpc>
              <a:spcBef>
                <a:spcPts val="375"/>
              </a:spcBef>
              <a:buFont typeface="Source Sans Pro Light"/>
              <a:buChar char="•"/>
              <a:defRPr sz="1350">
                <a:solidFill>
                  <a:schemeClr val="tx1"/>
                </a:solidFill>
                <a:latin typeface="+mn-lt"/>
                <a:ea typeface="+mn-ea"/>
                <a:cs typeface="+mn-cs"/>
              </a:defRPr>
            </a:lvl6pPr>
            <a:lvl7pPr marL="2228850" indent="-171450" algn="l" defTabSz="685800">
              <a:lnSpc>
                <a:spcPct val="90000"/>
              </a:lnSpc>
              <a:spcBef>
                <a:spcPts val="375"/>
              </a:spcBef>
              <a:buFont typeface="Source Sans Pro Light"/>
              <a:buChar char="•"/>
              <a:defRPr sz="1350">
                <a:solidFill>
                  <a:schemeClr val="tx1"/>
                </a:solidFill>
                <a:latin typeface="+mn-lt"/>
                <a:ea typeface="+mn-ea"/>
                <a:cs typeface="+mn-cs"/>
              </a:defRPr>
            </a:lvl7pPr>
            <a:lvl8pPr marL="2571750" indent="-171450" algn="l" defTabSz="685800">
              <a:lnSpc>
                <a:spcPct val="90000"/>
              </a:lnSpc>
              <a:spcBef>
                <a:spcPts val="375"/>
              </a:spcBef>
              <a:buFont typeface="Source Sans Pro Light"/>
              <a:buChar char="•"/>
              <a:defRPr sz="1350">
                <a:solidFill>
                  <a:schemeClr val="tx1"/>
                </a:solidFill>
                <a:latin typeface="+mn-lt"/>
                <a:ea typeface="+mn-ea"/>
                <a:cs typeface="+mn-cs"/>
              </a:defRPr>
            </a:lvl8pPr>
            <a:lvl9pPr marL="2914650" indent="-171450" algn="l" defTabSz="685800">
              <a:lnSpc>
                <a:spcPct val="90000"/>
              </a:lnSpc>
              <a:spcBef>
                <a:spcPts val="375"/>
              </a:spcBef>
              <a:buFont typeface="Source Sans Pro Light"/>
              <a:buChar char="•"/>
              <a:defRPr sz="1350">
                <a:solidFill>
                  <a:schemeClr val="tx1"/>
                </a:solidFill>
                <a:latin typeface="+mn-lt"/>
                <a:ea typeface="+mn-ea"/>
                <a:cs typeface="+mn-cs"/>
              </a:defRPr>
            </a:lvl9pPr>
          </a:lstStyle>
          <a:p>
            <a:pPr marL="0" indent="0">
              <a:buNone/>
              <a:defRPr/>
            </a:pPr>
            <a:r>
              <a:rPr lang="en-US" sz="1200" b="0">
                <a:latin typeface="Roboto Light"/>
              </a:rPr>
              <a:t>Wilkinson, M., Dumontier, M., Aalbersberg, I. et al. </a:t>
            </a:r>
            <a:r>
              <a:rPr lang="en-US" sz="1200" b="0" u="sng">
                <a:latin typeface="Roboto Light"/>
                <a:hlinkClick r:id="rId4" tooltip="https://doi.org/10.1038/sdata.2016.18"/>
              </a:rPr>
              <a:t>The FAIR Guiding Principles for scientific data management and stewardship</a:t>
            </a:r>
            <a:r>
              <a:rPr lang="en-US" sz="1200" b="0">
                <a:latin typeface="Roboto Light"/>
              </a:rPr>
              <a:t>. Sci Data 3, 160018 (2016). </a:t>
            </a:r>
            <a:r>
              <a:rPr lang="en-US" sz="1200" b="0" u="sng">
                <a:latin typeface="Roboto Light"/>
              </a:rPr>
              <a:t>, </a:t>
            </a:r>
            <a:r>
              <a:rPr lang="en-US" sz="1200" b="0" u="sng">
                <a:latin typeface="Roboto Light"/>
                <a:hlinkClick r:id="rId5" tooltip="https://www.go-fair.org/fair-principles/"/>
              </a:rPr>
              <a:t>https://www.go-fair.org/fair-principles/</a:t>
            </a:r>
            <a:endParaRPr lang="en-US" sz="1200" b="0">
              <a:latin typeface="Roboto Light"/>
            </a:endParaRPr>
          </a:p>
          <a:p>
            <a:pPr marL="0" indent="0">
              <a:buNone/>
              <a:defRPr/>
            </a:pPr>
            <a:endParaRPr sz="1200" b="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3"/>
          <p:cNvSpPr>
            <a:spLocks noGrp="1"/>
          </p:cNvSpPr>
          <p:nvPr>
            <p:ph type="ctrTitle"/>
          </p:nvPr>
        </p:nvSpPr>
        <p:spPr bwMode="auto"/>
        <p:txBody>
          <a:bodyPr/>
          <a:lstStyle/>
          <a:p>
            <a:pPr>
              <a:defRPr/>
            </a:pPr>
            <a:r>
              <a:rPr lang="de-AT"/>
              <a:t>Make your data FAIR!</a:t>
            </a:r>
            <a:endParaRPr/>
          </a:p>
        </p:txBody>
      </p:sp>
      <p:sp>
        <p:nvSpPr>
          <p:cNvPr id="5" name="Untertitel 4"/>
          <p:cNvSpPr>
            <a:spLocks noGrp="1"/>
          </p:cNvSpPr>
          <p:nvPr>
            <p:ph type="subTitle" idx="1"/>
          </p:nvPr>
        </p:nvSpPr>
        <p:spPr bwMode="auto">
          <a:xfrm>
            <a:off x="1865970" y="1966612"/>
            <a:ext cx="10034482" cy="3530674"/>
          </a:xfrm>
        </p:spPr>
        <p:txBody>
          <a:bodyPr>
            <a:normAutofit/>
          </a:bodyPr>
          <a:lstStyle/>
          <a:p>
            <a:pPr>
              <a:defRPr/>
            </a:pPr>
            <a:r>
              <a:rPr lang="en-US" sz="2000">
                <a:solidFill>
                  <a:schemeClr val="tx2"/>
                </a:solidFill>
                <a:ea typeface="Source Sans Pro"/>
                <a:cs typeface="Helvetica"/>
              </a:rPr>
              <a:t>Interoperable </a:t>
            </a:r>
            <a:r>
              <a:rPr lang="en-US" sz="2000">
                <a:cs typeface="Helvetica"/>
              </a:rPr>
              <a:t>– Data should be available in such a way that people and machines can exchange, interpret and combine these with other data sets in a (semi-)automated way.</a:t>
            </a:r>
            <a:br>
              <a:rPr lang="en-US" sz="2000">
                <a:cs typeface="Helvetica"/>
              </a:rPr>
            </a:br>
            <a:endParaRPr sz="2000"/>
          </a:p>
          <a:p>
            <a:pPr>
              <a:defRPr/>
            </a:pPr>
            <a:r>
              <a:rPr lang="en-US"/>
              <a:t>e.g. </a:t>
            </a:r>
            <a:endParaRPr/>
          </a:p>
          <a:p>
            <a:pPr marL="285750" indent="-285750">
              <a:buFont typeface="Arial"/>
              <a:buChar char="•"/>
              <a:defRPr/>
            </a:pPr>
            <a:r>
              <a:rPr lang="en-US"/>
              <a:t>allow interoperability with other data tools and systems (through API)</a:t>
            </a:r>
            <a:endParaRPr/>
          </a:p>
          <a:p>
            <a:pPr marL="285750" indent="-285750">
              <a:buFont typeface="Arial"/>
              <a:buChar char="•"/>
              <a:defRPr/>
            </a:pPr>
            <a:r>
              <a:rPr lang="en-US"/>
              <a:t>proper documentation </a:t>
            </a:r>
            <a:endParaRPr/>
          </a:p>
          <a:p>
            <a:pPr marL="285750" indent="-285750">
              <a:buFont typeface="Arial"/>
              <a:buChar char="•"/>
              <a:defRPr/>
            </a:pPr>
            <a:r>
              <a:rPr lang="en-US"/>
              <a:t>different and common formats</a:t>
            </a:r>
            <a:endParaRPr/>
          </a:p>
          <a:p>
            <a:pPr>
              <a:defRPr/>
            </a:pPr>
            <a:endParaRPr lang="de-AT"/>
          </a:p>
        </p:txBody>
      </p:sp>
      <p:sp>
        <p:nvSpPr>
          <p:cNvPr id="2" name="Foliennummernplatzhalter 1"/>
          <p:cNvSpPr>
            <a:spLocks noGrp="1"/>
          </p:cNvSpPr>
          <p:nvPr>
            <p:ph type="sldNum" sz="quarter" idx="12"/>
          </p:nvPr>
        </p:nvSpPr>
        <p:spPr bwMode="auto"/>
        <p:txBody>
          <a:bodyPr/>
          <a:lstStyle/>
          <a:p>
            <a:pPr>
              <a:defRPr/>
            </a:pPr>
            <a:fld id="{2582DF6A-5EB1-BD40-9ACF-33CC99F2C60C}" type="slidenum">
              <a:rPr lang="en-US"/>
              <a:t>11</a:t>
            </a:fld>
            <a:endParaRPr lang="en-US"/>
          </a:p>
        </p:txBody>
      </p:sp>
      <p:sp>
        <p:nvSpPr>
          <p:cNvPr id="3" name="Fußzeilenplatzhalter 2"/>
          <p:cNvSpPr>
            <a:spLocks noGrp="1"/>
          </p:cNvSpPr>
          <p:nvPr>
            <p:ph type="ftr" sz="quarter" idx="3"/>
          </p:nvPr>
        </p:nvSpPr>
        <p:spPr bwMode="auto"/>
        <p:txBody>
          <a:bodyPr/>
          <a:lstStyle/>
          <a:p>
            <a:pPr>
              <a:defRPr/>
            </a:pPr>
            <a:r>
              <a:rPr lang="en-US"/>
              <a:t>infra4nextgen.com</a:t>
            </a:r>
            <a:endParaRPr/>
          </a:p>
        </p:txBody>
      </p:sp>
      <p:pic>
        <p:nvPicPr>
          <p:cNvPr id="9" name="Grafik 8" title="decorative"/>
          <p:cNvPicPr>
            <a:picLocks noChangeAspect="1"/>
          </p:cNvPicPr>
          <p:nvPr/>
        </p:nvPicPr>
        <p:blipFill>
          <a:blip r:embed="rId3"/>
          <a:stretch/>
        </p:blipFill>
        <p:spPr bwMode="auto">
          <a:xfrm>
            <a:off x="1024956" y="1840385"/>
            <a:ext cx="841014" cy="841014"/>
          </a:xfrm>
          <a:prstGeom prst="rect">
            <a:avLst/>
          </a:prstGeom>
        </p:spPr>
      </p:pic>
      <p:sp>
        <p:nvSpPr>
          <p:cNvPr id="11" name="Textplatzhalter 3"/>
          <p:cNvSpPr txBox="1"/>
          <p:nvPr/>
        </p:nvSpPr>
        <p:spPr bwMode="auto">
          <a:xfrm>
            <a:off x="692141" y="5797431"/>
            <a:ext cx="9836711" cy="415226"/>
          </a:xfrm>
          <a:prstGeom prst="rect">
            <a:avLst/>
          </a:prstGeom>
        </p:spPr>
        <p:txBody>
          <a:bodyPr/>
          <a:lstStyle>
            <a:lvl1pPr marL="174625" indent="-174625" algn="l" defTabSz="685800">
              <a:lnSpc>
                <a:spcPct val="95000"/>
              </a:lnSpc>
              <a:spcBef>
                <a:spcPts val="750"/>
              </a:spcBef>
              <a:buClr>
                <a:schemeClr val="accent1"/>
              </a:buClr>
              <a:buFont typeface="Source Sans Pro Light"/>
              <a:buChar char="•"/>
              <a:defRPr sz="2200">
                <a:solidFill>
                  <a:schemeClr val="tx1"/>
                </a:solidFill>
                <a:latin typeface="+mn-lt"/>
                <a:ea typeface="+mn-ea"/>
                <a:cs typeface="+mn-cs"/>
              </a:defRPr>
            </a:lvl1pPr>
            <a:lvl2pPr marL="360363" indent="-180975" algn="l" defTabSz="685800">
              <a:lnSpc>
                <a:spcPct val="95000"/>
              </a:lnSpc>
              <a:spcBef>
                <a:spcPts val="375"/>
              </a:spcBef>
              <a:buSzPct val="100000"/>
              <a:buFont typeface="Source Sans Pro Light"/>
              <a:buChar char="◦"/>
              <a:defRPr sz="2200">
                <a:solidFill>
                  <a:schemeClr val="tx1"/>
                </a:solidFill>
                <a:latin typeface="+mn-lt"/>
                <a:ea typeface="+mn-ea"/>
                <a:cs typeface="+mn-cs"/>
              </a:defRPr>
            </a:lvl2pPr>
            <a:lvl3pPr marL="538163" indent="-177800" algn="l" defTabSz="685800">
              <a:lnSpc>
                <a:spcPct val="95000"/>
              </a:lnSpc>
              <a:spcBef>
                <a:spcPts val="375"/>
              </a:spcBef>
              <a:buFont typeface="Source Sans Pro Light"/>
              <a:buChar char="-"/>
              <a:defRPr sz="2000">
                <a:solidFill>
                  <a:schemeClr val="tx1"/>
                </a:solidFill>
                <a:latin typeface="+mn-lt"/>
                <a:ea typeface="+mn-ea"/>
                <a:cs typeface="+mn-cs"/>
              </a:defRPr>
            </a:lvl3pPr>
            <a:lvl4pPr marL="714375" indent="-176213" algn="l" defTabSz="685800">
              <a:lnSpc>
                <a:spcPct val="95000"/>
              </a:lnSpc>
              <a:spcBef>
                <a:spcPts val="375"/>
              </a:spcBef>
              <a:buFont typeface="Source Sans Pro Light"/>
              <a:buChar char="•"/>
              <a:defRPr sz="2000">
                <a:solidFill>
                  <a:schemeClr val="tx1"/>
                </a:solidFill>
                <a:latin typeface="+mn-lt"/>
                <a:ea typeface="+mn-ea"/>
                <a:cs typeface="+mn-cs"/>
              </a:defRPr>
            </a:lvl4pPr>
            <a:lvl5pPr marL="898525" indent="-184150" algn="l" defTabSz="685800">
              <a:lnSpc>
                <a:spcPct val="95000"/>
              </a:lnSpc>
              <a:spcBef>
                <a:spcPts val="375"/>
              </a:spcBef>
              <a:buFont typeface="Source Sans Pro Light"/>
              <a:buChar char="-"/>
              <a:defRPr sz="2000">
                <a:solidFill>
                  <a:schemeClr val="tx1"/>
                </a:solidFill>
                <a:latin typeface="+mn-lt"/>
                <a:ea typeface="+mn-ea"/>
                <a:cs typeface="+mn-cs"/>
              </a:defRPr>
            </a:lvl5pPr>
            <a:lvl6pPr marL="1885950" indent="-171450" algn="l" defTabSz="685800">
              <a:lnSpc>
                <a:spcPct val="90000"/>
              </a:lnSpc>
              <a:spcBef>
                <a:spcPts val="375"/>
              </a:spcBef>
              <a:buFont typeface="Source Sans Pro Light"/>
              <a:buChar char="•"/>
              <a:defRPr sz="1350">
                <a:solidFill>
                  <a:schemeClr val="tx1"/>
                </a:solidFill>
                <a:latin typeface="+mn-lt"/>
                <a:ea typeface="+mn-ea"/>
                <a:cs typeface="+mn-cs"/>
              </a:defRPr>
            </a:lvl6pPr>
            <a:lvl7pPr marL="2228850" indent="-171450" algn="l" defTabSz="685800">
              <a:lnSpc>
                <a:spcPct val="90000"/>
              </a:lnSpc>
              <a:spcBef>
                <a:spcPts val="375"/>
              </a:spcBef>
              <a:buFont typeface="Source Sans Pro Light"/>
              <a:buChar char="•"/>
              <a:defRPr sz="1350">
                <a:solidFill>
                  <a:schemeClr val="tx1"/>
                </a:solidFill>
                <a:latin typeface="+mn-lt"/>
                <a:ea typeface="+mn-ea"/>
                <a:cs typeface="+mn-cs"/>
              </a:defRPr>
            </a:lvl7pPr>
            <a:lvl8pPr marL="2571750" indent="-171450" algn="l" defTabSz="685800">
              <a:lnSpc>
                <a:spcPct val="90000"/>
              </a:lnSpc>
              <a:spcBef>
                <a:spcPts val="375"/>
              </a:spcBef>
              <a:buFont typeface="Source Sans Pro Light"/>
              <a:buChar char="•"/>
              <a:defRPr sz="1350">
                <a:solidFill>
                  <a:schemeClr val="tx1"/>
                </a:solidFill>
                <a:latin typeface="+mn-lt"/>
                <a:ea typeface="+mn-ea"/>
                <a:cs typeface="+mn-cs"/>
              </a:defRPr>
            </a:lvl8pPr>
            <a:lvl9pPr marL="2914650" indent="-171450" algn="l" defTabSz="685800">
              <a:lnSpc>
                <a:spcPct val="90000"/>
              </a:lnSpc>
              <a:spcBef>
                <a:spcPts val="375"/>
              </a:spcBef>
              <a:buFont typeface="Source Sans Pro Light"/>
              <a:buChar char="•"/>
              <a:defRPr sz="1350">
                <a:solidFill>
                  <a:schemeClr val="tx1"/>
                </a:solidFill>
                <a:latin typeface="+mn-lt"/>
                <a:ea typeface="+mn-ea"/>
                <a:cs typeface="+mn-cs"/>
              </a:defRPr>
            </a:lvl9pPr>
          </a:lstStyle>
          <a:p>
            <a:pPr marL="0" indent="0">
              <a:buNone/>
              <a:defRPr/>
            </a:pPr>
            <a:r>
              <a:rPr lang="en-US" sz="1200" b="0">
                <a:latin typeface="Roboto Light"/>
              </a:rPr>
              <a:t>Wilkinson, M., Dumontier, M., Aalbersberg, I. et al. </a:t>
            </a:r>
            <a:r>
              <a:rPr lang="en-US" sz="1200" b="0" u="sng">
                <a:latin typeface="Roboto Light"/>
                <a:hlinkClick r:id="rId4" tooltip="https://doi.org/10.1038/sdata.2016.18"/>
              </a:rPr>
              <a:t>The FAIR Guiding Principles for scientific data management and stewardship</a:t>
            </a:r>
            <a:r>
              <a:rPr lang="en-US" sz="1200" b="0">
                <a:latin typeface="Roboto Light"/>
              </a:rPr>
              <a:t>. Sci Data 3, 160018 (2016). </a:t>
            </a:r>
            <a:r>
              <a:rPr lang="en-US" sz="1200" b="0" u="sng">
                <a:latin typeface="Roboto Light"/>
              </a:rPr>
              <a:t>, </a:t>
            </a:r>
            <a:r>
              <a:rPr lang="en-US" sz="1200" b="0" u="sng">
                <a:latin typeface="Roboto Light"/>
                <a:hlinkClick r:id="rId5" tooltip="https://www.go-fair.org/fair-principles/"/>
              </a:rPr>
              <a:t>https://www.go-fair.org/fair-principles/</a:t>
            </a:r>
            <a:endParaRPr lang="en-US" sz="1200" b="0">
              <a:latin typeface="Roboto Light"/>
            </a:endParaRPr>
          </a:p>
          <a:p>
            <a:pPr marL="0" indent="0">
              <a:buNone/>
              <a:defRPr/>
            </a:pPr>
            <a:endParaRPr sz="1200" b="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3"/>
          <p:cNvSpPr>
            <a:spLocks noGrp="1"/>
          </p:cNvSpPr>
          <p:nvPr>
            <p:ph type="ctrTitle"/>
          </p:nvPr>
        </p:nvSpPr>
        <p:spPr bwMode="auto"/>
        <p:txBody>
          <a:bodyPr/>
          <a:lstStyle/>
          <a:p>
            <a:pPr>
              <a:defRPr/>
            </a:pPr>
            <a:r>
              <a:rPr lang="de-AT"/>
              <a:t>Make your data FAIR!</a:t>
            </a:r>
            <a:endParaRPr/>
          </a:p>
        </p:txBody>
      </p:sp>
      <p:sp>
        <p:nvSpPr>
          <p:cNvPr id="5" name="Untertitel 4"/>
          <p:cNvSpPr>
            <a:spLocks noGrp="1"/>
          </p:cNvSpPr>
          <p:nvPr>
            <p:ph type="subTitle" idx="1"/>
          </p:nvPr>
        </p:nvSpPr>
        <p:spPr bwMode="auto">
          <a:xfrm>
            <a:off x="1865970" y="1966612"/>
            <a:ext cx="10034482" cy="3530674"/>
          </a:xfrm>
        </p:spPr>
        <p:txBody>
          <a:bodyPr>
            <a:normAutofit/>
          </a:bodyPr>
          <a:lstStyle/>
          <a:p>
            <a:pPr>
              <a:defRPr/>
            </a:pPr>
            <a:r>
              <a:rPr lang="en-US" sz="2000">
                <a:solidFill>
                  <a:schemeClr val="tx2"/>
                </a:solidFill>
                <a:ea typeface="Source Sans Pro"/>
                <a:cs typeface="Helvetica"/>
              </a:rPr>
              <a:t>Reusable</a:t>
            </a:r>
            <a:r>
              <a:rPr lang="en-US" sz="2000">
                <a:ea typeface="Source Sans Pro"/>
                <a:cs typeface="Helvetica"/>
              </a:rPr>
              <a:t> – </a:t>
            </a:r>
            <a:r>
              <a:rPr lang="en-US" sz="2000">
                <a:cs typeface="Helvetica"/>
              </a:rPr>
              <a:t>A good description of data (metadata) ensures that it can be reused for future research. Data should be permanently citable (such as with a DOI).</a:t>
            </a:r>
            <a:endParaRPr/>
          </a:p>
          <a:p>
            <a:pPr>
              <a:defRPr/>
            </a:pPr>
            <a:r>
              <a:rPr lang="de-AT"/>
              <a:t>e.g. </a:t>
            </a:r>
            <a:endParaRPr/>
          </a:p>
          <a:p>
            <a:pPr marL="285750" indent="-285750">
              <a:buFont typeface="Arial"/>
              <a:buChar char="•"/>
              <a:defRPr/>
            </a:pPr>
            <a:r>
              <a:rPr lang="de-AT"/>
              <a:t>clear reuse regulations (licensing)</a:t>
            </a:r>
            <a:endParaRPr/>
          </a:p>
          <a:p>
            <a:pPr marL="285750" indent="-285750">
              <a:buFont typeface="Arial"/>
              <a:buChar char="•"/>
              <a:defRPr/>
            </a:pPr>
            <a:r>
              <a:rPr lang="de-AT"/>
              <a:t>additional documentation materials</a:t>
            </a:r>
          </a:p>
          <a:p>
            <a:pPr>
              <a:defRPr/>
            </a:pPr>
            <a:endParaRPr lang="en-US" sz="2000">
              <a:ea typeface="Source Sans Pro"/>
              <a:cs typeface="Helvetica"/>
            </a:endParaRPr>
          </a:p>
          <a:p>
            <a:pPr>
              <a:defRPr/>
            </a:pPr>
            <a:endParaRPr lang="de-AT"/>
          </a:p>
        </p:txBody>
      </p:sp>
      <p:sp>
        <p:nvSpPr>
          <p:cNvPr id="2" name="Foliennummernplatzhalter 1"/>
          <p:cNvSpPr>
            <a:spLocks noGrp="1"/>
          </p:cNvSpPr>
          <p:nvPr>
            <p:ph type="sldNum" sz="quarter" idx="12"/>
          </p:nvPr>
        </p:nvSpPr>
        <p:spPr bwMode="auto"/>
        <p:txBody>
          <a:bodyPr/>
          <a:lstStyle/>
          <a:p>
            <a:pPr>
              <a:defRPr/>
            </a:pPr>
            <a:fld id="{2582DF6A-5EB1-BD40-9ACF-33CC99F2C60C}" type="slidenum">
              <a:rPr lang="en-US"/>
              <a:t>12</a:t>
            </a:fld>
            <a:endParaRPr lang="en-US"/>
          </a:p>
        </p:txBody>
      </p:sp>
      <p:sp>
        <p:nvSpPr>
          <p:cNvPr id="3" name="Fußzeilenplatzhalter 2"/>
          <p:cNvSpPr>
            <a:spLocks noGrp="1"/>
          </p:cNvSpPr>
          <p:nvPr>
            <p:ph type="ftr" sz="quarter" idx="3"/>
          </p:nvPr>
        </p:nvSpPr>
        <p:spPr bwMode="auto"/>
        <p:txBody>
          <a:bodyPr/>
          <a:lstStyle/>
          <a:p>
            <a:pPr>
              <a:defRPr/>
            </a:pPr>
            <a:r>
              <a:rPr lang="en-US"/>
              <a:t>infra4nextgen.com</a:t>
            </a:r>
            <a:endParaRPr/>
          </a:p>
        </p:txBody>
      </p:sp>
      <p:pic>
        <p:nvPicPr>
          <p:cNvPr id="10" name="Grafik 9" title="decorative"/>
          <p:cNvPicPr>
            <a:picLocks noChangeAspect="1"/>
          </p:cNvPicPr>
          <p:nvPr/>
        </p:nvPicPr>
        <p:blipFill>
          <a:blip r:embed="rId3"/>
          <a:stretch/>
        </p:blipFill>
        <p:spPr bwMode="auto">
          <a:xfrm>
            <a:off x="912690" y="1840385"/>
            <a:ext cx="841014" cy="841014"/>
          </a:xfrm>
          <a:prstGeom prst="rect">
            <a:avLst/>
          </a:prstGeom>
        </p:spPr>
      </p:pic>
      <p:sp>
        <p:nvSpPr>
          <p:cNvPr id="11" name="Textplatzhalter 3"/>
          <p:cNvSpPr txBox="1"/>
          <p:nvPr/>
        </p:nvSpPr>
        <p:spPr bwMode="auto">
          <a:xfrm>
            <a:off x="692141" y="5797431"/>
            <a:ext cx="9836711" cy="415226"/>
          </a:xfrm>
          <a:prstGeom prst="rect">
            <a:avLst/>
          </a:prstGeom>
        </p:spPr>
        <p:txBody>
          <a:bodyPr/>
          <a:lstStyle>
            <a:lvl1pPr marL="174625" indent="-174625" algn="l" defTabSz="685800">
              <a:lnSpc>
                <a:spcPct val="95000"/>
              </a:lnSpc>
              <a:spcBef>
                <a:spcPts val="750"/>
              </a:spcBef>
              <a:buClr>
                <a:schemeClr val="accent1"/>
              </a:buClr>
              <a:buFont typeface="Source Sans Pro Light"/>
              <a:buChar char="•"/>
              <a:defRPr sz="2200">
                <a:solidFill>
                  <a:schemeClr val="tx1"/>
                </a:solidFill>
                <a:latin typeface="+mn-lt"/>
                <a:ea typeface="+mn-ea"/>
                <a:cs typeface="+mn-cs"/>
              </a:defRPr>
            </a:lvl1pPr>
            <a:lvl2pPr marL="360363" indent="-180975" algn="l" defTabSz="685800">
              <a:lnSpc>
                <a:spcPct val="95000"/>
              </a:lnSpc>
              <a:spcBef>
                <a:spcPts val="375"/>
              </a:spcBef>
              <a:buSzPct val="100000"/>
              <a:buFont typeface="Source Sans Pro Light"/>
              <a:buChar char="◦"/>
              <a:defRPr sz="2200">
                <a:solidFill>
                  <a:schemeClr val="tx1"/>
                </a:solidFill>
                <a:latin typeface="+mn-lt"/>
                <a:ea typeface="+mn-ea"/>
                <a:cs typeface="+mn-cs"/>
              </a:defRPr>
            </a:lvl2pPr>
            <a:lvl3pPr marL="538163" indent="-177800" algn="l" defTabSz="685800">
              <a:lnSpc>
                <a:spcPct val="95000"/>
              </a:lnSpc>
              <a:spcBef>
                <a:spcPts val="375"/>
              </a:spcBef>
              <a:buFont typeface="Source Sans Pro Light"/>
              <a:buChar char="-"/>
              <a:defRPr sz="2000">
                <a:solidFill>
                  <a:schemeClr val="tx1"/>
                </a:solidFill>
                <a:latin typeface="+mn-lt"/>
                <a:ea typeface="+mn-ea"/>
                <a:cs typeface="+mn-cs"/>
              </a:defRPr>
            </a:lvl3pPr>
            <a:lvl4pPr marL="714375" indent="-176213" algn="l" defTabSz="685800">
              <a:lnSpc>
                <a:spcPct val="95000"/>
              </a:lnSpc>
              <a:spcBef>
                <a:spcPts val="375"/>
              </a:spcBef>
              <a:buFont typeface="Source Sans Pro Light"/>
              <a:buChar char="•"/>
              <a:defRPr sz="2000">
                <a:solidFill>
                  <a:schemeClr val="tx1"/>
                </a:solidFill>
                <a:latin typeface="+mn-lt"/>
                <a:ea typeface="+mn-ea"/>
                <a:cs typeface="+mn-cs"/>
              </a:defRPr>
            </a:lvl4pPr>
            <a:lvl5pPr marL="898525" indent="-184150" algn="l" defTabSz="685800">
              <a:lnSpc>
                <a:spcPct val="95000"/>
              </a:lnSpc>
              <a:spcBef>
                <a:spcPts val="375"/>
              </a:spcBef>
              <a:buFont typeface="Source Sans Pro Light"/>
              <a:buChar char="-"/>
              <a:defRPr sz="2000">
                <a:solidFill>
                  <a:schemeClr val="tx1"/>
                </a:solidFill>
                <a:latin typeface="+mn-lt"/>
                <a:ea typeface="+mn-ea"/>
                <a:cs typeface="+mn-cs"/>
              </a:defRPr>
            </a:lvl5pPr>
            <a:lvl6pPr marL="1885950" indent="-171450" algn="l" defTabSz="685800">
              <a:lnSpc>
                <a:spcPct val="90000"/>
              </a:lnSpc>
              <a:spcBef>
                <a:spcPts val="375"/>
              </a:spcBef>
              <a:buFont typeface="Source Sans Pro Light"/>
              <a:buChar char="•"/>
              <a:defRPr sz="1350">
                <a:solidFill>
                  <a:schemeClr val="tx1"/>
                </a:solidFill>
                <a:latin typeface="+mn-lt"/>
                <a:ea typeface="+mn-ea"/>
                <a:cs typeface="+mn-cs"/>
              </a:defRPr>
            </a:lvl6pPr>
            <a:lvl7pPr marL="2228850" indent="-171450" algn="l" defTabSz="685800">
              <a:lnSpc>
                <a:spcPct val="90000"/>
              </a:lnSpc>
              <a:spcBef>
                <a:spcPts val="375"/>
              </a:spcBef>
              <a:buFont typeface="Source Sans Pro Light"/>
              <a:buChar char="•"/>
              <a:defRPr sz="1350">
                <a:solidFill>
                  <a:schemeClr val="tx1"/>
                </a:solidFill>
                <a:latin typeface="+mn-lt"/>
                <a:ea typeface="+mn-ea"/>
                <a:cs typeface="+mn-cs"/>
              </a:defRPr>
            </a:lvl7pPr>
            <a:lvl8pPr marL="2571750" indent="-171450" algn="l" defTabSz="685800">
              <a:lnSpc>
                <a:spcPct val="90000"/>
              </a:lnSpc>
              <a:spcBef>
                <a:spcPts val="375"/>
              </a:spcBef>
              <a:buFont typeface="Source Sans Pro Light"/>
              <a:buChar char="•"/>
              <a:defRPr sz="1350">
                <a:solidFill>
                  <a:schemeClr val="tx1"/>
                </a:solidFill>
                <a:latin typeface="+mn-lt"/>
                <a:ea typeface="+mn-ea"/>
                <a:cs typeface="+mn-cs"/>
              </a:defRPr>
            </a:lvl8pPr>
            <a:lvl9pPr marL="2914650" indent="-171450" algn="l" defTabSz="685800">
              <a:lnSpc>
                <a:spcPct val="90000"/>
              </a:lnSpc>
              <a:spcBef>
                <a:spcPts val="375"/>
              </a:spcBef>
              <a:buFont typeface="Source Sans Pro Light"/>
              <a:buChar char="•"/>
              <a:defRPr sz="1350">
                <a:solidFill>
                  <a:schemeClr val="tx1"/>
                </a:solidFill>
                <a:latin typeface="+mn-lt"/>
                <a:ea typeface="+mn-ea"/>
                <a:cs typeface="+mn-cs"/>
              </a:defRPr>
            </a:lvl9pPr>
          </a:lstStyle>
          <a:p>
            <a:pPr marL="0" indent="0">
              <a:buNone/>
              <a:defRPr/>
            </a:pPr>
            <a:r>
              <a:rPr lang="en-US" sz="1200" b="0">
                <a:latin typeface="Roboto Light"/>
              </a:rPr>
              <a:t>Wilkinson, M., Dumontier, M., Aalbersberg, I. et al. </a:t>
            </a:r>
            <a:r>
              <a:rPr lang="en-US" sz="1200" b="0" u="sng">
                <a:latin typeface="Roboto Light"/>
                <a:hlinkClick r:id="rId4" tooltip="https://doi.org/10.1038/sdata.2016.18"/>
              </a:rPr>
              <a:t>The FAIR Guiding Principles for scientific data management and stewardship</a:t>
            </a:r>
            <a:r>
              <a:rPr lang="en-US" sz="1200" b="0">
                <a:latin typeface="Roboto Light"/>
              </a:rPr>
              <a:t>. Sci Data 3, 160018 (2016). </a:t>
            </a:r>
            <a:r>
              <a:rPr lang="en-US" sz="1200" b="0" u="sng">
                <a:latin typeface="Roboto Light"/>
              </a:rPr>
              <a:t>, </a:t>
            </a:r>
            <a:r>
              <a:rPr lang="en-US" sz="1200" b="0" u="sng">
                <a:latin typeface="Roboto Light"/>
                <a:hlinkClick r:id="rId5" tooltip="https://www.go-fair.org/fair-principles/"/>
              </a:rPr>
              <a:t>https://www.go-fair.org/fair-principles/</a:t>
            </a:r>
            <a:endParaRPr lang="en-US" sz="1200" b="0">
              <a:latin typeface="Roboto Light"/>
            </a:endParaRPr>
          </a:p>
          <a:p>
            <a:pPr marL="0" indent="0">
              <a:buNone/>
              <a:defRPr/>
            </a:pPr>
            <a:endParaRPr sz="1200" b="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AT">
                <a:latin typeface="Helvetica"/>
                <a:cs typeface="Helvetica"/>
              </a:rPr>
              <a:t>Data management plans (DMPs)</a:t>
            </a:r>
            <a:endParaRPr/>
          </a:p>
        </p:txBody>
      </p:sp>
      <p:sp>
        <p:nvSpPr>
          <p:cNvPr id="3" name="Inhaltsplatzhalter 2"/>
          <p:cNvSpPr>
            <a:spLocks noGrp="1"/>
          </p:cNvSpPr>
          <p:nvPr>
            <p:ph idx="1"/>
          </p:nvPr>
        </p:nvSpPr>
        <p:spPr bwMode="auto"/>
        <p:txBody>
          <a:bodyPr/>
          <a:lstStyle/>
          <a:p>
            <a:pPr>
              <a:defRPr/>
            </a:pPr>
            <a:r>
              <a:rPr lang="en-US" sz="1800">
                <a:latin typeface="Helvetica"/>
                <a:cs typeface="Helvetica"/>
              </a:rPr>
              <a:t>… contain all relevant aspects of RDM</a:t>
            </a:r>
            <a:endParaRPr/>
          </a:p>
          <a:p>
            <a:pPr>
              <a:defRPr/>
            </a:pPr>
            <a:r>
              <a:rPr lang="en-US" sz="1800">
                <a:latin typeface="Helvetica"/>
                <a:cs typeface="Helvetica"/>
              </a:rPr>
              <a:t>… are a formal document</a:t>
            </a:r>
            <a:endParaRPr/>
          </a:p>
          <a:p>
            <a:pPr>
              <a:defRPr/>
            </a:pPr>
            <a:r>
              <a:rPr lang="en-US" sz="1800">
                <a:latin typeface="Helvetica"/>
                <a:cs typeface="Helvetica"/>
              </a:rPr>
              <a:t>… are a „living document“</a:t>
            </a:r>
            <a:endParaRPr/>
          </a:p>
          <a:p>
            <a:pPr>
              <a:defRPr/>
            </a:pPr>
            <a:r>
              <a:rPr lang="en-US" sz="1800">
                <a:latin typeface="Helvetica"/>
                <a:cs typeface="Helvetica"/>
              </a:rPr>
              <a:t>… are a mandatory deliverable for many grants</a:t>
            </a:r>
            <a:endParaRPr/>
          </a:p>
          <a:p>
            <a:pPr>
              <a:defRPr/>
            </a:pPr>
            <a:r>
              <a:rPr lang="en-US" sz="1800">
                <a:latin typeface="Helvetica"/>
                <a:cs typeface="Helvetica"/>
              </a:rPr>
              <a:t>… can vary in their content depending on your research data and requirements by funders</a:t>
            </a:r>
            <a:endParaRPr/>
          </a:p>
          <a:p>
            <a:pPr>
              <a:defRPr/>
            </a:pPr>
            <a:r>
              <a:rPr lang="en-US" sz="1800">
                <a:latin typeface="Helvetica"/>
                <a:cs typeface="Helvetica"/>
              </a:rPr>
              <a:t>… allow you to plan for the future</a:t>
            </a:r>
            <a:endParaRPr/>
          </a:p>
          <a:p>
            <a:pPr>
              <a:defRPr/>
            </a:pPr>
            <a:r>
              <a:rPr lang="en-US" sz="1800">
                <a:latin typeface="Helvetica"/>
                <a:cs typeface="Helvetica"/>
              </a:rPr>
              <a:t>… can guide you through your project</a:t>
            </a:r>
            <a:endParaRPr/>
          </a:p>
          <a:p>
            <a:pPr>
              <a:defRPr/>
            </a:pPr>
            <a:endParaRPr lang="de-AT"/>
          </a:p>
          <a:p>
            <a:pPr>
              <a:defRPr/>
            </a:pPr>
            <a:endParaRPr lang="de-AT"/>
          </a:p>
          <a:p>
            <a:pPr>
              <a:defRPr/>
            </a:pPr>
            <a:endParaRPr lang="de-AT"/>
          </a:p>
          <a:p>
            <a:pPr marL="0" indent="0">
              <a:buNone/>
              <a:defRPr/>
            </a:pPr>
            <a:r>
              <a:rPr lang="de-DE" sz="1200">
                <a:latin typeface="Helvetica"/>
                <a:cs typeface="Helvetica"/>
              </a:rPr>
              <a:t>CESSDA Training Team (2017 - 2019)</a:t>
            </a:r>
            <a:r>
              <a:rPr lang="en-US" sz="1200">
                <a:latin typeface="Helvetica"/>
                <a:cs typeface="Helvetica"/>
              </a:rPr>
              <a:t>, p.</a:t>
            </a:r>
            <a:r>
              <a:rPr lang="de-AT" sz="1200">
                <a:latin typeface="Helvetica"/>
                <a:cs typeface="Helvetica"/>
              </a:rPr>
              <a:t>9-12.</a:t>
            </a:r>
            <a:endParaRPr lang="de-AT" sz="1200"/>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13</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AT"/>
              <a:t>Frequently found DMP sections</a:t>
            </a:r>
            <a:endParaRPr/>
          </a:p>
        </p:txBody>
      </p:sp>
      <p:sp>
        <p:nvSpPr>
          <p:cNvPr id="3" name="Inhaltsplatzhalter 2"/>
          <p:cNvSpPr>
            <a:spLocks noGrp="1"/>
          </p:cNvSpPr>
          <p:nvPr>
            <p:ph idx="1"/>
          </p:nvPr>
        </p:nvSpPr>
        <p:spPr bwMode="auto"/>
        <p:txBody>
          <a:bodyPr/>
          <a:lstStyle/>
          <a:p>
            <a:pPr>
              <a:defRPr/>
            </a:pPr>
            <a:r>
              <a:rPr lang="de-AT" sz="2000">
                <a:latin typeface="Helvetica"/>
                <a:cs typeface="Helvetica"/>
              </a:rPr>
              <a:t>Administrative information</a:t>
            </a:r>
          </a:p>
          <a:p>
            <a:pPr>
              <a:defRPr/>
            </a:pPr>
            <a:r>
              <a:rPr lang="de-AT" sz="2000">
                <a:latin typeface="Helvetica"/>
                <a:cs typeface="Helvetica"/>
              </a:rPr>
              <a:t>Description of your data</a:t>
            </a:r>
          </a:p>
          <a:p>
            <a:pPr lvl="1">
              <a:defRPr/>
            </a:pPr>
            <a:r>
              <a:rPr lang="de-AT" sz="2000">
                <a:latin typeface="Helvetica"/>
                <a:cs typeface="Helvetica"/>
              </a:rPr>
              <a:t>What data do you collect and/or re-use?</a:t>
            </a:r>
            <a:endParaRPr/>
          </a:p>
          <a:p>
            <a:pPr>
              <a:defRPr/>
            </a:pPr>
            <a:r>
              <a:rPr lang="de-AT" sz="2000">
                <a:latin typeface="Helvetica"/>
                <a:cs typeface="Helvetica"/>
              </a:rPr>
              <a:t>RDM during your research project </a:t>
            </a:r>
            <a:endParaRPr/>
          </a:p>
          <a:p>
            <a:pPr lvl="1">
              <a:defRPr/>
            </a:pPr>
            <a:r>
              <a:rPr lang="de-AT" sz="2000">
                <a:latin typeface="Helvetica"/>
                <a:cs typeface="Helvetica"/>
              </a:rPr>
              <a:t>Storage locations, access regulations…</a:t>
            </a:r>
            <a:endParaRPr/>
          </a:p>
          <a:p>
            <a:pPr>
              <a:defRPr/>
            </a:pPr>
            <a:r>
              <a:rPr lang="de-AT" sz="2000">
                <a:latin typeface="Helvetica"/>
                <a:cs typeface="Helvetica"/>
              </a:rPr>
              <a:t>How to make your data FAIR</a:t>
            </a:r>
            <a:endParaRPr/>
          </a:p>
          <a:p>
            <a:pPr lvl="1">
              <a:defRPr/>
            </a:pPr>
            <a:r>
              <a:rPr lang="de-AT" sz="2000">
                <a:latin typeface="Helvetica"/>
                <a:cs typeface="Helvetica"/>
              </a:rPr>
              <a:t>In which repository do you publish your data? When?</a:t>
            </a:r>
            <a:endParaRPr/>
          </a:p>
          <a:p>
            <a:pPr lvl="1">
              <a:defRPr/>
            </a:pPr>
            <a:r>
              <a:rPr lang="de-AT" sz="2000">
                <a:latin typeface="Helvetica"/>
                <a:cs typeface="Helvetica"/>
              </a:rPr>
              <a:t>How do you minimize the need for access restrictions?</a:t>
            </a:r>
            <a:endParaRPr/>
          </a:p>
          <a:p>
            <a:pPr lvl="1">
              <a:defRPr/>
            </a:pPr>
            <a:r>
              <a:rPr lang="de-AT" sz="2000">
                <a:latin typeface="Helvetica"/>
                <a:cs typeface="Helvetica"/>
              </a:rPr>
              <a:t>Which license do you choose?</a:t>
            </a:r>
            <a:endParaRPr/>
          </a:p>
          <a:p>
            <a:pPr lvl="1">
              <a:defRPr/>
            </a:pPr>
            <a:r>
              <a:rPr lang="de-AT" sz="2000">
                <a:latin typeface="Helvetica"/>
                <a:cs typeface="Helvetica"/>
              </a:rPr>
              <a:t>What metadata and documentation material accompany your data?</a:t>
            </a:r>
            <a:endParaRPr/>
          </a:p>
          <a:p>
            <a:pPr>
              <a:defRPr/>
            </a:pPr>
            <a:r>
              <a:rPr lang="de-AT" sz="2000">
                <a:latin typeface="Helvetica"/>
                <a:cs typeface="Helvetica"/>
              </a:rPr>
              <a:t>Legal and ethical considerations</a:t>
            </a:r>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14</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p:txBody>
          <a:bodyPr/>
          <a:lstStyle/>
          <a:p>
            <a:pPr>
              <a:defRPr/>
            </a:pPr>
            <a:r>
              <a:rPr lang="de-AT"/>
              <a:t>DMPs: Templates and checklists</a:t>
            </a:r>
            <a:endParaRPr/>
          </a:p>
        </p:txBody>
      </p:sp>
      <p:sp>
        <p:nvSpPr>
          <p:cNvPr id="3" name="Untertitel 2"/>
          <p:cNvSpPr>
            <a:spLocks noGrp="1"/>
          </p:cNvSpPr>
          <p:nvPr>
            <p:ph type="subTitle" idx="1"/>
          </p:nvPr>
        </p:nvSpPr>
        <p:spPr bwMode="auto"/>
        <p:txBody>
          <a:bodyPr>
            <a:normAutofit/>
          </a:bodyPr>
          <a:lstStyle/>
          <a:p>
            <a:pPr marL="285750" indent="-285750">
              <a:buFont typeface="Arial"/>
              <a:buChar char="•"/>
              <a:defRPr/>
            </a:pPr>
            <a:r>
              <a:rPr lang="de-AT" sz="2000"/>
              <a:t>Horizon Europe</a:t>
            </a:r>
            <a:r>
              <a:rPr lang="de-AT" sz="2200"/>
              <a:t>: </a:t>
            </a:r>
            <a:r>
              <a:rPr lang="de-AT" sz="1500" u="sng">
                <a:hlinkClick r:id="rId3" tooltip="https://ec.europa.eu/info/funding-tenders/opportunities/docs/2021-2027/horizon/temp-form/report/data-management-plan_he_en.docx"/>
              </a:rPr>
              <a:t>https://ec.europa.eu/info/funding-tenders/opportunities/docs/2021-2027/horizon/temp-form/report/data-management-plan_he_en.docx</a:t>
            </a:r>
            <a:endParaRPr lang="de-AT" sz="1500"/>
          </a:p>
          <a:p>
            <a:pPr marL="285750" indent="-285750">
              <a:buFont typeface="Arial"/>
              <a:buChar char="•"/>
              <a:defRPr/>
            </a:pPr>
            <a:r>
              <a:rPr lang="fr-FR" sz="2000"/>
              <a:t>Science Europe</a:t>
            </a:r>
            <a:r>
              <a:rPr lang="fr-FR" sz="2200"/>
              <a:t>: </a:t>
            </a:r>
            <a:r>
              <a:rPr lang="fr-FR" sz="1200" u="sng">
                <a:hlinkClick r:id="rId4" tooltip="https://doi.org/10.5281/zenodo.4915862"/>
              </a:rPr>
              <a:t>https://doi.org/10.5281/zenodo.4915862</a:t>
            </a:r>
            <a:endParaRPr lang="de-AT" sz="1200"/>
          </a:p>
          <a:p>
            <a:pPr marL="285750" indent="-285750">
              <a:buFont typeface="Arial"/>
              <a:buChar char="•"/>
              <a:defRPr/>
            </a:pPr>
            <a:r>
              <a:rPr lang="pt-BR" sz="2000"/>
              <a:t>CESSDA</a:t>
            </a:r>
            <a:r>
              <a:rPr lang="pt-BR" sz="2200"/>
              <a:t>: </a:t>
            </a:r>
            <a:r>
              <a:rPr lang="pt-BR" sz="1500" u="sng">
                <a:hlinkClick r:id="rId5" tooltip="https://doi.org/10.5281/zenodo.3820473"/>
              </a:rPr>
              <a:t>https://doi.org/10.5281/zenodo.3820473</a:t>
            </a:r>
            <a:endParaRPr lang="pt-BR" sz="1500"/>
          </a:p>
          <a:p>
            <a:pPr marL="285750" indent="-285750">
              <a:buFont typeface="Arial"/>
              <a:buChar char="•"/>
              <a:defRPr/>
            </a:pPr>
            <a:endParaRPr lang="de-AT" sz="1200"/>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15</a:t>
            </a:fld>
            <a:endParaRPr lang="en-US"/>
          </a:p>
        </p:txBody>
      </p:sp>
      <p:sp>
        <p:nvSpPr>
          <p:cNvPr id="5" name="Fußzeilenplatzhalter 4"/>
          <p:cNvSpPr>
            <a:spLocks noGrp="1"/>
          </p:cNvSpPr>
          <p:nvPr>
            <p:ph type="ftr" sz="quarter" idx="3"/>
          </p:nvPr>
        </p:nvSpPr>
        <p:spPr bwMode="auto"/>
        <p:txBody>
          <a:bodyPr/>
          <a:lstStyle/>
          <a:p>
            <a:pPr>
              <a:defRPr/>
            </a:pPr>
            <a:r>
              <a:rPr lang="en-US"/>
              <a:t>infra4nextgen.com</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AT"/>
              <a:t>DMPs: Tools</a:t>
            </a:r>
            <a:endParaRPr/>
          </a:p>
        </p:txBody>
      </p:sp>
      <p:sp>
        <p:nvSpPr>
          <p:cNvPr id="3" name="Inhaltsplatzhalter 2"/>
          <p:cNvSpPr>
            <a:spLocks noGrp="1"/>
          </p:cNvSpPr>
          <p:nvPr>
            <p:ph idx="1"/>
          </p:nvPr>
        </p:nvSpPr>
        <p:spPr bwMode="auto"/>
        <p:txBody>
          <a:bodyPr/>
          <a:lstStyle/>
          <a:p>
            <a:pPr>
              <a:defRPr/>
            </a:pPr>
            <a:r>
              <a:rPr lang="de-AT" sz="2000">
                <a:latin typeface="Helvetica"/>
                <a:cs typeface="Helvetica"/>
              </a:rPr>
              <a:t>Tools</a:t>
            </a:r>
            <a:endParaRPr sz="2000">
              <a:latin typeface="Helvetica"/>
              <a:cs typeface="Helvetica"/>
            </a:endParaRPr>
          </a:p>
          <a:p>
            <a:pPr lvl="1">
              <a:defRPr/>
            </a:pPr>
            <a:r>
              <a:rPr lang="de-AT" sz="2000">
                <a:latin typeface="Helvetica"/>
                <a:cs typeface="Helvetica"/>
              </a:rPr>
              <a:t>Argos</a:t>
            </a:r>
            <a:r>
              <a:rPr lang="de-AT" sz="2200">
                <a:latin typeface="Helvetica"/>
                <a:cs typeface="Helvetica"/>
              </a:rPr>
              <a:t>: </a:t>
            </a:r>
            <a:r>
              <a:rPr lang="de-AT" sz="1500" u="sng">
                <a:latin typeface="Helvetica"/>
                <a:cs typeface="Helvetica"/>
                <a:hlinkClick r:id="rId3" tooltip="https://argos.openaire.eu/splash/"/>
              </a:rPr>
              <a:t>https://argos.openaire.eu/splash/</a:t>
            </a:r>
            <a:endParaRPr lang="de-AT" sz="1500">
              <a:latin typeface="Helvetica"/>
              <a:cs typeface="Helvetica"/>
            </a:endParaRPr>
          </a:p>
          <a:p>
            <a:pPr lvl="1">
              <a:defRPr/>
            </a:pPr>
            <a:r>
              <a:rPr lang="en-US" sz="2000">
                <a:latin typeface="Helvetica"/>
                <a:cs typeface="Helvetica"/>
              </a:rPr>
              <a:t>Data Stewardship Wizard</a:t>
            </a:r>
            <a:r>
              <a:rPr lang="en-US" sz="2200">
                <a:latin typeface="Helvetica"/>
                <a:cs typeface="Helvetica"/>
              </a:rPr>
              <a:t>: </a:t>
            </a:r>
            <a:r>
              <a:rPr lang="en-US" sz="1500" u="sng">
                <a:latin typeface="Helvetica"/>
                <a:cs typeface="Helvetica"/>
                <a:hlinkClick r:id="rId4" tooltip="https://ds-wizard.org/"/>
              </a:rPr>
              <a:t>https://ds-wizard.org/</a:t>
            </a:r>
            <a:endParaRPr lang="de-AT" sz="1500">
              <a:latin typeface="Helvetica"/>
              <a:cs typeface="Helvetica"/>
            </a:endParaRPr>
          </a:p>
          <a:p>
            <a:pPr lvl="1">
              <a:defRPr/>
            </a:pPr>
            <a:r>
              <a:rPr lang="de-AT" sz="2000">
                <a:latin typeface="Helvetica"/>
                <a:cs typeface="Helvetica"/>
              </a:rPr>
              <a:t>DMPOnline</a:t>
            </a:r>
            <a:r>
              <a:rPr lang="de-AT" sz="2200">
                <a:latin typeface="Helvetica"/>
                <a:cs typeface="Helvetica"/>
              </a:rPr>
              <a:t>: </a:t>
            </a:r>
            <a:r>
              <a:rPr lang="de-AT" sz="1500" u="sng">
                <a:latin typeface="Helvetica"/>
                <a:cs typeface="Helvetica"/>
                <a:hlinkClick r:id="rId5" tooltip="https://dmponline.dcc.ac.uk/"/>
              </a:rPr>
              <a:t>https://dmponline.dcc.ac.uk/</a:t>
            </a:r>
            <a:endParaRPr lang="de-AT" sz="1500">
              <a:latin typeface="Helvetica"/>
              <a:cs typeface="Helvetica"/>
            </a:endParaRPr>
          </a:p>
          <a:p>
            <a:pPr>
              <a:defRPr/>
            </a:pPr>
            <a:r>
              <a:rPr lang="en-US" sz="2000">
                <a:latin typeface="Helvetica"/>
                <a:cs typeface="Helvetica"/>
              </a:rPr>
              <a:t>DMP Collections (not evaluated):</a:t>
            </a:r>
            <a:endParaRPr sz="2000">
              <a:latin typeface="Helvetica"/>
              <a:cs typeface="Helvetica"/>
            </a:endParaRPr>
          </a:p>
          <a:p>
            <a:pPr lvl="1">
              <a:defRPr/>
            </a:pPr>
            <a:r>
              <a:rPr lang="en-US" sz="2000">
                <a:latin typeface="Helvetica"/>
                <a:cs typeface="Helvetica"/>
              </a:rPr>
              <a:t>Digital Curation Centre (DCC): </a:t>
            </a:r>
            <a:r>
              <a:rPr lang="en-US" sz="1500" u="sng">
                <a:latin typeface="Helvetica"/>
                <a:cs typeface="Helvetica"/>
                <a:hlinkClick r:id="rId6" tooltip="https://www.dcc.ac.uk/resources/data-management-plans/guidance-examples"/>
              </a:rPr>
              <a:t>https://www.dcc.ac.uk/resources/data-management-plans/guidance-examples</a:t>
            </a:r>
            <a:endParaRPr lang="en-US" sz="1500">
              <a:latin typeface="Helvetica"/>
              <a:cs typeface="Helvetica"/>
            </a:endParaRPr>
          </a:p>
          <a:p>
            <a:pPr lvl="1">
              <a:defRPr/>
            </a:pPr>
            <a:r>
              <a:rPr lang="en-US" sz="2000">
                <a:latin typeface="Helvetica"/>
                <a:cs typeface="Helvetica"/>
              </a:rPr>
              <a:t>Phaidra</a:t>
            </a:r>
            <a:r>
              <a:rPr lang="en-US" sz="1500">
                <a:latin typeface="Helvetica"/>
                <a:cs typeface="Helvetica"/>
              </a:rPr>
              <a:t>: </a:t>
            </a:r>
            <a:r>
              <a:rPr lang="en-US" sz="1500" u="sng">
                <a:latin typeface="Helvetica"/>
                <a:cs typeface="Helvetica"/>
                <a:hlinkClick r:id="rId7" tooltip="https://phaidra.univie.ac.at/detail/o:1140797"/>
              </a:rPr>
              <a:t>https://phaidra.univie.ac.at/detail/o:1140797</a:t>
            </a:r>
            <a:endParaRPr lang="en-US" sz="1500">
              <a:latin typeface="Helvetica"/>
              <a:cs typeface="Helvetica"/>
            </a:endParaRPr>
          </a:p>
          <a:p>
            <a:pPr>
              <a:defRPr/>
            </a:pPr>
            <a:r>
              <a:rPr lang="de-AT" sz="2000">
                <a:latin typeface="Helvetica"/>
                <a:cs typeface="Helvetica"/>
              </a:rPr>
              <a:t>Data Horror Escape Room</a:t>
            </a:r>
            <a:r>
              <a:rPr lang="de-AT" sz="2200">
                <a:latin typeface="Helvetica"/>
                <a:cs typeface="Helvetica"/>
              </a:rPr>
              <a:t>: </a:t>
            </a:r>
            <a:r>
              <a:rPr lang="de-AT" sz="1500" u="sng">
                <a:latin typeface="Helvetica"/>
                <a:cs typeface="Helvetica"/>
                <a:hlinkClick r:id="rId8" tooltip="https://sites.google.com/vu.nl/datahorror"/>
              </a:rPr>
              <a:t>https://sites.google.com/vu.nl/datahorror</a:t>
            </a:r>
            <a:endParaRPr lang="de-AT" sz="1500">
              <a:latin typeface="Helvetica"/>
              <a:cs typeface="Helvetica"/>
            </a:endParaRPr>
          </a:p>
          <a:p>
            <a:pPr marL="0" indent="0">
              <a:buNone/>
              <a:defRPr/>
            </a:pPr>
            <a:endParaRPr lang="de-AT" sz="1800"/>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16</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AT">
                <a:latin typeface="Helvetica"/>
                <a:cs typeface="Helvetica"/>
              </a:rPr>
              <a:t>Where to find support on RDM?</a:t>
            </a:r>
            <a:endParaRPr/>
          </a:p>
        </p:txBody>
      </p:sp>
      <p:sp>
        <p:nvSpPr>
          <p:cNvPr id="3" name="Inhaltsplatzhalter 2"/>
          <p:cNvSpPr>
            <a:spLocks noGrp="1"/>
          </p:cNvSpPr>
          <p:nvPr>
            <p:ph idx="1"/>
          </p:nvPr>
        </p:nvSpPr>
        <p:spPr bwMode="auto"/>
        <p:txBody>
          <a:bodyPr/>
          <a:lstStyle/>
          <a:p>
            <a:pPr>
              <a:defRPr/>
            </a:pPr>
            <a:r>
              <a:rPr lang="de-AT" sz="2000">
                <a:latin typeface="Helvetica"/>
                <a:cs typeface="Helvetica"/>
              </a:rPr>
              <a:t>Data Stewards</a:t>
            </a:r>
            <a:endParaRPr/>
          </a:p>
          <a:p>
            <a:pPr>
              <a:defRPr/>
            </a:pPr>
            <a:r>
              <a:rPr lang="de-AT" sz="2000">
                <a:latin typeface="Helvetica"/>
                <a:cs typeface="Helvetica"/>
              </a:rPr>
              <a:t>Institutional RDM team</a:t>
            </a:r>
          </a:p>
          <a:p>
            <a:pPr>
              <a:defRPr/>
            </a:pPr>
            <a:r>
              <a:rPr lang="de-AT" sz="2000">
                <a:latin typeface="Helvetica"/>
                <a:cs typeface="Helvetica"/>
              </a:rPr>
              <a:t>Repositories</a:t>
            </a:r>
          </a:p>
          <a:p>
            <a:pPr>
              <a:defRPr/>
            </a:pPr>
            <a:r>
              <a:rPr lang="de-AT" sz="2000">
                <a:latin typeface="Helvetica"/>
                <a:cs typeface="Helvetica"/>
              </a:rPr>
              <a:t>Online Training material:</a:t>
            </a:r>
            <a:endParaRPr lang="de-AT" sz="2000" u="sng">
              <a:latin typeface="Helvetica"/>
              <a:cs typeface="Helvetica"/>
            </a:endParaRPr>
          </a:p>
          <a:p>
            <a:pPr lvl="1">
              <a:defRPr/>
            </a:pPr>
            <a:r>
              <a:rPr lang="de-AT" sz="1600" u="sng">
                <a:latin typeface="Helvetica"/>
                <a:cs typeface="Helvetica"/>
                <a:hlinkClick r:id="rId3" tooltip="https://www.cessda.eu/"/>
              </a:rPr>
              <a:t>CESSDA</a:t>
            </a:r>
            <a:endParaRPr lang="de-AT" sz="1600" u="sng">
              <a:latin typeface="Helvetica"/>
              <a:cs typeface="Helvetica"/>
            </a:endParaRPr>
          </a:p>
          <a:p>
            <a:pPr lvl="1">
              <a:defRPr/>
            </a:pPr>
            <a:r>
              <a:rPr lang="en-US" sz="1600" u="sng">
                <a:latin typeface="Helvetica"/>
                <a:cs typeface="Helvetica"/>
                <a:hlinkClick r:id="rId4" tooltip="https://openplato.eu/blocks/catalog/detail.php?id=72"/>
              </a:rPr>
              <a:t>Open Science practices in the Humanities and Social Sciences</a:t>
            </a:r>
            <a:endParaRPr lang="en-US" sz="1600" u="sng">
              <a:latin typeface="Helvetica"/>
              <a:cs typeface="Helvetica"/>
            </a:endParaRPr>
          </a:p>
          <a:p>
            <a:pPr lvl="1">
              <a:defRPr/>
            </a:pPr>
            <a:r>
              <a:rPr lang="en-US" sz="1600" u="sng">
                <a:latin typeface="Helvetica"/>
                <a:cs typeface="Helvetica"/>
                <a:hlinkClick r:id="rId5" tooltip="https://openplato.eu/blocks/catalog/detail.php?id=69"/>
              </a:rPr>
              <a:t>Sensitive Data in the Humanities and Social Sciences</a:t>
            </a:r>
            <a:endParaRPr lang="de-AT" sz="1600" u="sng">
              <a:latin typeface="Helvetica"/>
              <a:cs typeface="Helvetica"/>
            </a:endParaRPr>
          </a:p>
          <a:p>
            <a:pPr>
              <a:defRPr/>
            </a:pPr>
            <a:r>
              <a:rPr lang="de-AT" sz="2200">
                <a:latin typeface="Helvetica"/>
                <a:cs typeface="Helvetica"/>
              </a:rPr>
              <a:t>…</a:t>
            </a:r>
            <a:endParaRPr sz="2200"/>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17</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Slide Number Placeholder 1"/>
          <p:cNvSpPr>
            <a:spLocks noGrp="1"/>
          </p:cNvSpPr>
          <p:nvPr>
            <p:ph type="sldNum" sz="quarter" idx="12"/>
          </p:nvPr>
        </p:nvSpPr>
        <p:spPr bwMode="auto"/>
        <p:txBody>
          <a:bodyPr/>
          <a:lstStyle/>
          <a:p>
            <a:pPr>
              <a:defRPr/>
            </a:pPr>
            <a:fld id="{2582DF6A-5EB1-BD40-9ACF-33CC99F2C60C}" type="slidenum">
              <a:rPr lang="en-US"/>
              <a:t>18</a:t>
            </a:fld>
            <a:endParaRPr lang="en-US"/>
          </a:p>
        </p:txBody>
      </p:sp>
      <p:sp>
        <p:nvSpPr>
          <p:cNvPr id="4" name="Title 3"/>
          <p:cNvSpPr>
            <a:spLocks noGrp="1"/>
          </p:cNvSpPr>
          <p:nvPr>
            <p:ph type="ctrTitle"/>
          </p:nvPr>
        </p:nvSpPr>
        <p:spPr bwMode="auto"/>
        <p:txBody>
          <a:bodyPr>
            <a:noAutofit/>
          </a:bodyPr>
          <a:lstStyle/>
          <a:p>
            <a:pPr>
              <a:defRPr/>
            </a:pPr>
            <a:endParaRPr lang="en-US" sz="4000">
              <a:solidFill>
                <a:schemeClr val="tx1"/>
              </a:solidFill>
              <a:latin typeface="Helvetica"/>
            </a:endParaRPr>
          </a:p>
        </p:txBody>
      </p:sp>
      <p:sp>
        <p:nvSpPr>
          <p:cNvPr id="5" name="Subtitle 4"/>
          <p:cNvSpPr>
            <a:spLocks noGrp="1"/>
          </p:cNvSpPr>
          <p:nvPr>
            <p:ph type="subTitle" idx="1"/>
          </p:nvPr>
        </p:nvSpPr>
        <p:spPr bwMode="auto"/>
        <p:txBody>
          <a:bodyPr>
            <a:normAutofit/>
          </a:bodyPr>
          <a:lstStyle/>
          <a:p>
            <a:pPr>
              <a:defRPr/>
            </a:pPr>
            <a:endParaRPr lang="en-US" sz="3200">
              <a:solidFill>
                <a:schemeClr val="tx1"/>
              </a:solidFill>
              <a:latin typeface="Helvetica"/>
            </a:endParaRPr>
          </a:p>
          <a:p>
            <a:pPr>
              <a:defRPr/>
            </a:pPr>
            <a:endParaRPr lang="en-US"/>
          </a:p>
          <a:p>
            <a:pPr algn="ctr">
              <a:defRPr/>
            </a:pPr>
            <a:r>
              <a:rPr lang="en-US" sz="3200">
                <a:solidFill>
                  <a:schemeClr val="tx1"/>
                </a:solidFill>
                <a:latin typeface="Helvetica"/>
              </a:rPr>
              <a:t>Questions on RDM basics, FAIR data or DMPs?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Slide Number Placeholder 1"/>
          <p:cNvSpPr>
            <a:spLocks noGrp="1"/>
          </p:cNvSpPr>
          <p:nvPr>
            <p:ph type="sldNum" sz="quarter" idx="12"/>
          </p:nvPr>
        </p:nvSpPr>
        <p:spPr bwMode="auto"/>
        <p:txBody>
          <a:bodyPr/>
          <a:lstStyle/>
          <a:p>
            <a:pPr>
              <a:defRPr/>
            </a:pPr>
            <a:fld id="{2582DF6A-5EB1-BD40-9ACF-33CC99F2C60C}" type="slidenum">
              <a:rPr lang="en-US"/>
              <a:t>19</a:t>
            </a:fld>
            <a:endParaRPr lang="en-US"/>
          </a:p>
        </p:txBody>
      </p:sp>
      <p:sp>
        <p:nvSpPr>
          <p:cNvPr id="6" name="Title 3"/>
          <p:cNvSpPr>
            <a:spLocks noGrp="1"/>
          </p:cNvSpPr>
          <p:nvPr>
            <p:ph type="ctrTitle"/>
          </p:nvPr>
        </p:nvSpPr>
        <p:spPr bwMode="auto">
          <a:xfrm>
            <a:off x="560124" y="1093772"/>
            <a:ext cx="11618843" cy="580618"/>
          </a:xfrm>
        </p:spPr>
        <p:txBody>
          <a:bodyPr>
            <a:noAutofit/>
          </a:bodyPr>
          <a:lstStyle/>
          <a:p>
            <a:pPr>
              <a:defRPr/>
            </a:pPr>
            <a:r>
              <a:rPr lang="en-US" sz="4000">
                <a:latin typeface="Helvetica"/>
              </a:rPr>
              <a:t>Part II</a:t>
            </a:r>
            <a:endParaRPr/>
          </a:p>
        </p:txBody>
      </p:sp>
      <p:sp>
        <p:nvSpPr>
          <p:cNvPr id="7" name="Subtitle 4"/>
          <p:cNvSpPr>
            <a:spLocks noGrp="1"/>
          </p:cNvSpPr>
          <p:nvPr>
            <p:ph type="subTitle" idx="1"/>
          </p:nvPr>
        </p:nvSpPr>
        <p:spPr bwMode="auto">
          <a:xfrm>
            <a:off x="560125" y="1843951"/>
            <a:ext cx="11618843" cy="3413849"/>
          </a:xfrm>
        </p:spPr>
        <p:txBody>
          <a:bodyPr>
            <a:normAutofit/>
          </a:bodyPr>
          <a:lstStyle/>
          <a:p>
            <a:pPr>
              <a:defRPr/>
            </a:pPr>
            <a:r>
              <a:rPr lang="en-US" sz="3200">
                <a:latin typeface="Helvetica"/>
              </a:rPr>
              <a:t>How to work with personal data</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566420" y="1058387"/>
            <a:ext cx="8145228" cy="662782"/>
          </a:xfrm>
        </p:spPr>
        <p:txBody>
          <a:bodyPr/>
          <a:lstStyle/>
          <a:p>
            <a:pPr>
              <a:defRPr/>
            </a:pPr>
            <a:r>
              <a:rPr lang="de-DE">
                <a:latin typeface="Helvetica"/>
                <a:cs typeface="Helvetica"/>
              </a:rPr>
              <a:t>Welcome and housekeeping rules</a:t>
            </a:r>
            <a:endParaRPr lang="de-AT">
              <a:latin typeface="Helvetica"/>
              <a:cs typeface="Helvetica"/>
            </a:endParaRPr>
          </a:p>
        </p:txBody>
      </p:sp>
      <p:sp>
        <p:nvSpPr>
          <p:cNvPr id="3" name="Inhaltsplatzhalter 2"/>
          <p:cNvSpPr>
            <a:spLocks noGrp="1"/>
          </p:cNvSpPr>
          <p:nvPr>
            <p:ph idx="1"/>
          </p:nvPr>
        </p:nvSpPr>
        <p:spPr bwMode="auto"/>
        <p:txBody>
          <a:bodyPr/>
          <a:lstStyle/>
          <a:p>
            <a:pPr>
              <a:defRPr/>
            </a:pPr>
            <a:r>
              <a:rPr lang="en-US" sz="1800">
                <a:latin typeface="Helvetica"/>
                <a:cs typeface="Helvetica"/>
              </a:rPr>
              <a:t>Please mute your microphone when you are not speaking</a:t>
            </a:r>
            <a:endParaRPr/>
          </a:p>
          <a:p>
            <a:pPr>
              <a:defRPr/>
            </a:pPr>
            <a:r>
              <a:rPr lang="en-US" sz="1800">
                <a:latin typeface="Helvetica"/>
                <a:cs typeface="Helvetica"/>
              </a:rPr>
              <a:t>Please turn off your camera during presentations - the session is being recorded</a:t>
            </a:r>
            <a:endParaRPr/>
          </a:p>
          <a:p>
            <a:pPr>
              <a:defRPr/>
            </a:pPr>
            <a:r>
              <a:rPr lang="en-US" sz="1800">
                <a:latin typeface="Helvetica"/>
                <a:cs typeface="Helvetica"/>
              </a:rPr>
              <a:t>Post your questions in the chat or raise your hand using the "raise your hand" function in Zoom ("Reactions" button)</a:t>
            </a:r>
            <a:endParaRPr/>
          </a:p>
          <a:p>
            <a:pPr>
              <a:defRPr/>
            </a:pPr>
            <a:r>
              <a:rPr lang="en-US" sz="1800">
                <a:latin typeface="Helvetica"/>
                <a:cs typeface="Helvetica"/>
              </a:rPr>
              <a:t>Need help? Write in the chat!</a:t>
            </a:r>
            <a:endParaRPr/>
          </a:p>
          <a:p>
            <a:pPr>
              <a:defRPr/>
            </a:pPr>
            <a:r>
              <a:rPr lang="en-US" sz="1800">
                <a:latin typeface="Helvetica"/>
                <a:cs typeface="Helvetica"/>
              </a:rPr>
              <a:t>Tell us how we did in the feedback form (more about that later)</a:t>
            </a:r>
            <a:endParaRPr/>
          </a:p>
          <a:p>
            <a:pPr lvl="0">
              <a:defRPr/>
            </a:pPr>
            <a:r>
              <a:rPr lang="en-US" sz="1800">
                <a:latin typeface="Helvetica"/>
                <a:cs typeface="Helvetica"/>
              </a:rPr>
              <a:t>The materials (including the presentations) will be shared afterwards</a:t>
            </a:r>
            <a:endParaRPr lang="de-AT" sz="1800">
              <a:latin typeface="Helvetica"/>
              <a:cs typeface="Helvetica"/>
            </a:endParaRPr>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2</a:t>
            </a:fld>
            <a:endParaRPr lang="en-US"/>
          </a:p>
        </p:txBody>
      </p:sp>
      <p:sp>
        <p:nvSpPr>
          <p:cNvPr id="5" name="Fußzeilenplatzhalter 4"/>
          <p:cNvSpPr>
            <a:spLocks noGrp="1"/>
          </p:cNvSpPr>
          <p:nvPr>
            <p:ph type="ftr" sz="quarter" idx="11"/>
          </p:nvPr>
        </p:nvSpPr>
        <p:spPr bwMode="auto"/>
        <p:txBody>
          <a:bodyPr/>
          <a:lstStyle/>
          <a:p>
            <a:pPr>
              <a:defRPr/>
            </a:pPr>
            <a:r>
              <a:rPr lang="en-US" sz="1800" b="0" i="0" u="none" strike="noStrike" cap="none" spc="0">
                <a:solidFill>
                  <a:schemeClr val="bg1">
                    <a:lumMod val="50000"/>
                  </a:schemeClr>
                </a:solidFill>
                <a:latin typeface="Helvetica"/>
                <a:ea typeface="Helvetica"/>
                <a:cs typeface="Helvetica"/>
              </a:rPr>
              <a:t>infra4nextgen.com</a:t>
            </a: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AT"/>
              <a:t>Personal data - GDPR</a:t>
            </a:r>
            <a:endParaRPr/>
          </a:p>
        </p:txBody>
      </p:sp>
      <p:sp>
        <p:nvSpPr>
          <p:cNvPr id="3" name="Inhaltsplatzhalter 2"/>
          <p:cNvSpPr>
            <a:spLocks noGrp="1"/>
          </p:cNvSpPr>
          <p:nvPr>
            <p:ph idx="1"/>
          </p:nvPr>
        </p:nvSpPr>
        <p:spPr bwMode="auto">
          <a:xfrm>
            <a:off x="566420" y="1721167"/>
            <a:ext cx="8762637" cy="4351338"/>
          </a:xfrm>
        </p:spPr>
        <p:txBody>
          <a:bodyPr/>
          <a:lstStyle/>
          <a:p>
            <a:pPr>
              <a:defRPr/>
            </a:pPr>
            <a:r>
              <a:rPr lang="en-US" sz="2000">
                <a:latin typeface="Helvetica"/>
                <a:cs typeface="Helvetica"/>
              </a:rPr>
              <a:t>According to the GDPR: any information relating to an identified or identifiable natural person ("data subject")</a:t>
            </a:r>
            <a:endParaRPr/>
          </a:p>
          <a:p>
            <a:pPr>
              <a:defRPr/>
            </a:pPr>
            <a:r>
              <a:rPr lang="en-US" sz="2000">
                <a:latin typeface="Helvetica"/>
                <a:cs typeface="Helvetica"/>
              </a:rPr>
              <a:t>The GDPR only applies to living natural persons</a:t>
            </a:r>
            <a:endParaRPr/>
          </a:p>
          <a:p>
            <a:pPr>
              <a:defRPr/>
            </a:pPr>
            <a:r>
              <a:rPr lang="en-US" sz="2000">
                <a:latin typeface="Helvetica"/>
                <a:cs typeface="Helvetica"/>
              </a:rPr>
              <a:t>Anonymous or anonymised data is not considered personal data</a:t>
            </a:r>
            <a:endParaRPr/>
          </a:p>
          <a:p>
            <a:pPr>
              <a:defRPr/>
            </a:pPr>
            <a:r>
              <a:rPr lang="en-US" sz="2000">
                <a:latin typeface="Helvetica"/>
                <a:cs typeface="Helvetica"/>
              </a:rPr>
              <a:t>What is not personal data is not covered by GDPR</a:t>
            </a:r>
            <a:endParaRPr/>
          </a:p>
          <a:p>
            <a:pPr lvl="1">
              <a:defRPr/>
            </a:pPr>
            <a:r>
              <a:rPr lang="en-US" sz="2000">
                <a:latin typeface="Helvetica"/>
                <a:cs typeface="Helvetica"/>
              </a:rPr>
              <a:t>maybe other reasons to protect this data anyway</a:t>
            </a:r>
            <a:br>
              <a:rPr lang="en-US" sz="2000">
                <a:latin typeface="Helvetica"/>
                <a:cs typeface="Helvetica"/>
              </a:rPr>
            </a:br>
            <a:r>
              <a:rPr lang="en-US" sz="2000">
                <a:latin typeface="Helvetica"/>
                <a:cs typeface="Helvetica"/>
              </a:rPr>
              <a:t>e.g. ethical, contractual, etc.</a:t>
            </a:r>
            <a:endParaRPr/>
          </a:p>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20</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
        <p:nvSpPr>
          <p:cNvPr id="6" name="Rechteck 5"/>
          <p:cNvSpPr/>
          <p:nvPr/>
        </p:nvSpPr>
        <p:spPr bwMode="auto">
          <a:xfrm>
            <a:off x="9630273" y="1414453"/>
            <a:ext cx="1584175" cy="1938992"/>
          </a:xfrm>
          <a:prstGeom prst="rect">
            <a:avLst/>
          </a:prstGeom>
          <a:noFill/>
        </p:spPr>
        <p:txBody>
          <a:bodyPr wrap="square" lIns="91440" tIns="45720" rIns="91440" bIns="45720">
            <a:spAutoFit/>
          </a:bodyPr>
          <a:lstStyle/>
          <a:p>
            <a:pPr algn="ctr">
              <a:defRPr/>
            </a:pPr>
            <a:r>
              <a:rPr lang="de-DE" sz="12000" b="0" cap="none" spc="0">
                <a:ln w="0"/>
                <a:solidFill>
                  <a:schemeClr val="accent1"/>
                </a:solidFill>
              </a:rPr>
              <a:t>§</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AT"/>
              <a:t>Sensitive data – special categories of personal data</a:t>
            </a:r>
            <a:endParaRPr/>
          </a:p>
        </p:txBody>
      </p:sp>
      <p:sp>
        <p:nvSpPr>
          <p:cNvPr id="3" name="Inhaltsplatzhalter 2"/>
          <p:cNvSpPr>
            <a:spLocks noGrp="1"/>
          </p:cNvSpPr>
          <p:nvPr>
            <p:ph idx="1"/>
          </p:nvPr>
        </p:nvSpPr>
        <p:spPr bwMode="auto">
          <a:xfrm>
            <a:off x="566420" y="2046514"/>
            <a:ext cx="10240728" cy="4025992"/>
          </a:xfrm>
        </p:spPr>
        <p:txBody>
          <a:bodyPr/>
          <a:lstStyle/>
          <a:p>
            <a:pPr>
              <a:defRPr/>
            </a:pPr>
            <a:r>
              <a:rPr lang="en-US" sz="2000">
                <a:latin typeface="Helvetica"/>
                <a:cs typeface="Helvetica"/>
              </a:rPr>
              <a:t>Information that poses a risk to fundamental rights and freedoms</a:t>
            </a:r>
            <a:endParaRPr/>
          </a:p>
          <a:p>
            <a:pPr lvl="1">
              <a:defRPr/>
            </a:pPr>
            <a:r>
              <a:rPr lang="en-US" sz="2000">
                <a:latin typeface="Helvetica"/>
                <a:cs typeface="Helvetica"/>
              </a:rPr>
              <a:t>ethnic origin</a:t>
            </a:r>
            <a:endParaRPr/>
          </a:p>
          <a:p>
            <a:pPr lvl="1">
              <a:defRPr/>
            </a:pPr>
            <a:r>
              <a:rPr lang="en-US" sz="2000">
                <a:latin typeface="Helvetica"/>
                <a:cs typeface="Helvetica"/>
              </a:rPr>
              <a:t>political opinions</a:t>
            </a:r>
            <a:endParaRPr/>
          </a:p>
          <a:p>
            <a:pPr lvl="1">
              <a:defRPr/>
            </a:pPr>
            <a:r>
              <a:rPr lang="en-US" sz="2000">
                <a:latin typeface="Helvetica"/>
                <a:cs typeface="Helvetica"/>
              </a:rPr>
              <a:t>religious or ideological beliefs</a:t>
            </a:r>
            <a:endParaRPr/>
          </a:p>
          <a:p>
            <a:pPr lvl="1">
              <a:defRPr/>
            </a:pPr>
            <a:r>
              <a:rPr lang="en-US" sz="2000">
                <a:latin typeface="Helvetica"/>
                <a:cs typeface="Helvetica"/>
              </a:rPr>
              <a:t>trade union membership</a:t>
            </a:r>
            <a:endParaRPr/>
          </a:p>
          <a:p>
            <a:pPr lvl="1">
              <a:defRPr/>
            </a:pPr>
            <a:r>
              <a:rPr lang="en-US" sz="2000">
                <a:latin typeface="Helvetica"/>
                <a:cs typeface="Helvetica"/>
              </a:rPr>
              <a:t>genetic data</a:t>
            </a:r>
            <a:endParaRPr/>
          </a:p>
          <a:p>
            <a:pPr lvl="1">
              <a:defRPr/>
            </a:pPr>
            <a:r>
              <a:rPr lang="en-US" sz="2000">
                <a:latin typeface="Helvetica"/>
                <a:cs typeface="Helvetica"/>
              </a:rPr>
              <a:t>biometric data</a:t>
            </a:r>
            <a:endParaRPr/>
          </a:p>
          <a:p>
            <a:pPr lvl="1">
              <a:defRPr/>
            </a:pPr>
            <a:r>
              <a:rPr lang="en-US" sz="2000">
                <a:latin typeface="Helvetica"/>
                <a:cs typeface="Helvetica"/>
              </a:rPr>
              <a:t>data concerning the sex life or sexual orientation of a natural person</a:t>
            </a:r>
            <a:endParaRPr/>
          </a:p>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21</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AT"/>
              <a:t>Identifiers – direct and indirect</a:t>
            </a:r>
            <a:endParaRPr/>
          </a:p>
        </p:txBody>
      </p:sp>
      <p:sp>
        <p:nvSpPr>
          <p:cNvPr id="3" name="Inhaltsplatzhalter 2"/>
          <p:cNvSpPr>
            <a:spLocks noGrp="1"/>
          </p:cNvSpPr>
          <p:nvPr>
            <p:ph idx="1"/>
          </p:nvPr>
        </p:nvSpPr>
        <p:spPr bwMode="auto"/>
        <p:txBody>
          <a:bodyPr/>
          <a:lstStyle/>
          <a:p>
            <a:pPr>
              <a:defRPr/>
            </a:pPr>
            <a:r>
              <a:rPr lang="en-US" sz="1800">
                <a:latin typeface="Helvetica"/>
                <a:cs typeface="Helvetica"/>
              </a:rPr>
              <a:t>Article 4 (1) GDPR</a:t>
            </a:r>
            <a:endParaRPr>
              <a:latin typeface="Helvetica"/>
              <a:cs typeface="Helvetica"/>
            </a:endParaRPr>
          </a:p>
          <a:p>
            <a:pPr marL="0" indent="0">
              <a:buNone/>
              <a:defRPr/>
            </a:pPr>
            <a:r>
              <a:rPr lang="en-US" sz="2000" i="1">
                <a:latin typeface="Helvetica"/>
                <a:cs typeface="Helvetica"/>
              </a:rPr>
              <a:t>‘personal data’ means any information relating to an identified or identifiable natural person (‘data subject’); an identifiable natural person is one who can be identified, </a:t>
            </a:r>
            <a:r>
              <a:rPr lang="en-US" sz="2000" i="1">
                <a:solidFill>
                  <a:schemeClr val="accent1"/>
                </a:solidFill>
                <a:latin typeface="Helvetica"/>
                <a:cs typeface="Helvetica"/>
              </a:rPr>
              <a:t>directly</a:t>
            </a:r>
            <a:r>
              <a:rPr lang="en-US" sz="2000" i="1">
                <a:latin typeface="Helvetica"/>
                <a:cs typeface="Helvetica"/>
              </a:rPr>
              <a:t> or </a:t>
            </a:r>
            <a:r>
              <a:rPr lang="en-US" sz="2000" i="1">
                <a:solidFill>
                  <a:schemeClr val="accent2"/>
                </a:solidFill>
                <a:latin typeface="Helvetica"/>
                <a:cs typeface="Helvetica"/>
              </a:rPr>
              <a:t>indirectly</a:t>
            </a:r>
            <a:r>
              <a:rPr lang="en-US" sz="2000" i="1">
                <a:latin typeface="Helvetica"/>
                <a:cs typeface="Helvetica"/>
              </a:rPr>
              <a:t>, in particular by reference to an identifier such as a </a:t>
            </a:r>
            <a:r>
              <a:rPr lang="en-US" sz="2000" i="1">
                <a:solidFill>
                  <a:schemeClr val="accent1"/>
                </a:solidFill>
                <a:latin typeface="Helvetica"/>
                <a:cs typeface="Helvetica"/>
              </a:rPr>
              <a:t>name, an identification number, location data, an online identifier </a:t>
            </a:r>
            <a:r>
              <a:rPr lang="en-US" sz="2000" i="1">
                <a:latin typeface="Helvetica"/>
                <a:cs typeface="Helvetica"/>
              </a:rPr>
              <a:t>or to </a:t>
            </a:r>
            <a:r>
              <a:rPr lang="en-US" sz="2000" i="1">
                <a:solidFill>
                  <a:schemeClr val="accent2"/>
                </a:solidFill>
                <a:latin typeface="Helvetica"/>
                <a:cs typeface="Helvetica"/>
              </a:rPr>
              <a:t>one or more factors specific to the physical, physiological, genetic, mental, economic, cultural or social identity</a:t>
            </a:r>
            <a:r>
              <a:rPr lang="en-US" sz="2000" i="1">
                <a:latin typeface="Helvetica"/>
                <a:cs typeface="Helvetica"/>
              </a:rPr>
              <a:t> of that natural person;</a:t>
            </a:r>
            <a:endParaRPr>
              <a:latin typeface="Helvetica"/>
              <a:cs typeface="Helvetica"/>
            </a:endParaRPr>
          </a:p>
          <a:p>
            <a:pPr marL="892175" indent="-892175">
              <a:buNone/>
              <a:defRPr/>
            </a:pPr>
            <a:r>
              <a:rPr lang="en-US" sz="2000" i="1">
                <a:solidFill>
                  <a:schemeClr val="tx2"/>
                </a:solidFill>
                <a:latin typeface="Helvetica"/>
                <a:cs typeface="Helvetica"/>
              </a:rPr>
              <a:t>	</a:t>
            </a:r>
            <a:r>
              <a:rPr lang="en-US" sz="2000" i="1">
                <a:solidFill>
                  <a:schemeClr val="accent1"/>
                </a:solidFill>
                <a:latin typeface="Helvetica"/>
                <a:cs typeface="Helvetica"/>
              </a:rPr>
              <a:t>Examples of direct IDs: name, email address, unique identification number (e.g. matriculation number, social security number), IP address, etc. </a:t>
            </a:r>
            <a:endParaRPr lang="en-US" sz="2000">
              <a:solidFill>
                <a:schemeClr val="accent1"/>
              </a:solidFill>
              <a:latin typeface="Helvetica"/>
              <a:cs typeface="Helvetica"/>
            </a:endParaRPr>
          </a:p>
          <a:p>
            <a:pPr marL="892175" indent="-892175">
              <a:buNone/>
              <a:defRPr/>
            </a:pPr>
            <a:r>
              <a:rPr lang="en-US" sz="2000" i="1">
                <a:solidFill>
                  <a:schemeClr val="accent2"/>
                </a:solidFill>
                <a:latin typeface="Helvetica"/>
                <a:cs typeface="Helvetica"/>
              </a:rPr>
              <a:t>	Examples of indirect IDs: mainly socio-demographic information (e.g. gender, age, profession, place of residence, etc.)</a:t>
            </a:r>
          </a:p>
          <a:p>
            <a:pPr>
              <a:defRPr/>
            </a:pPr>
            <a:r>
              <a:rPr lang="en-US" sz="1600" b="0" i="0" u="none" strike="noStrike" cap="none" spc="0">
                <a:solidFill>
                  <a:schemeClr val="tx1"/>
                </a:solidFill>
                <a:latin typeface="Helvetica"/>
                <a:ea typeface="Helvetica"/>
                <a:cs typeface="Helvetica"/>
              </a:rPr>
              <a:t>For examples of how the combination of indirect identifiers can lead to identification, see </a:t>
            </a:r>
            <a:r>
              <a:rPr lang="de-AT" sz="1600" b="0" i="0" u="sng" strike="noStrike" cap="none" spc="0">
                <a:solidFill>
                  <a:schemeClr val="tx1"/>
                </a:solidFill>
                <a:latin typeface="Helvetica"/>
                <a:ea typeface="Helvetica"/>
                <a:cs typeface="Helvetica"/>
                <a:hlinkClick r:id="rId3" tooltip="https://www.ooa.world/"/>
              </a:rPr>
              <a:t>https://www.ooa.world/</a:t>
            </a:r>
            <a:endParaRPr lang="de-AT" sz="1600" b="0" i="0" u="none" strike="noStrike" cap="none" spc="0">
              <a:solidFill>
                <a:schemeClr val="tx1"/>
              </a:solidFill>
              <a:latin typeface="Times New Roman"/>
              <a:cs typeface="Times New Roman"/>
            </a:endParaRPr>
          </a:p>
          <a:p>
            <a:pPr marL="0" indent="0">
              <a:buFont typeface="Arial"/>
              <a:buNone/>
              <a:defRPr/>
            </a:pPr>
            <a:endParaRPr lang="de-AT" sz="1600" b="0" i="0" u="none" strike="noStrike" cap="none" spc="0">
              <a:solidFill>
                <a:schemeClr val="tx1"/>
              </a:solidFill>
              <a:latin typeface="Times New Roman"/>
              <a:cs typeface="Times New Roman"/>
            </a:endParaRPr>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22</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AT"/>
              <a:t>Anonymisation</a:t>
            </a:r>
            <a:endParaRPr/>
          </a:p>
        </p:txBody>
      </p:sp>
      <p:sp>
        <p:nvSpPr>
          <p:cNvPr id="3" name="Inhaltsplatzhalter 2"/>
          <p:cNvSpPr>
            <a:spLocks noGrp="1"/>
          </p:cNvSpPr>
          <p:nvPr>
            <p:ph idx="1"/>
          </p:nvPr>
        </p:nvSpPr>
        <p:spPr bwMode="auto"/>
        <p:txBody>
          <a:bodyPr/>
          <a:lstStyle/>
          <a:p>
            <a:pPr>
              <a:defRPr/>
            </a:pPr>
            <a:r>
              <a:rPr lang="en-US" sz="2000">
                <a:latin typeface="Helvetica"/>
                <a:cs typeface="Helvetica"/>
              </a:rPr>
              <a:t>Best solution: Do not collect identifying information</a:t>
            </a:r>
            <a:endParaRPr/>
          </a:p>
          <a:p>
            <a:pPr marL="0" indent="0">
              <a:buNone/>
              <a:defRPr/>
            </a:pPr>
            <a:endParaRPr lang="en-US" sz="2000">
              <a:latin typeface="Helvetica"/>
              <a:cs typeface="Helvetica"/>
            </a:endParaRPr>
          </a:p>
          <a:p>
            <a:pPr>
              <a:defRPr/>
            </a:pPr>
            <a:r>
              <a:rPr lang="en-US" sz="2000">
                <a:latin typeface="Helvetica"/>
                <a:cs typeface="Helvetica"/>
              </a:rPr>
              <a:t>Second best solution: Edit information to exclude identification  - anonymisation</a:t>
            </a:r>
          </a:p>
          <a:p>
            <a:pPr lvl="1">
              <a:defRPr/>
            </a:pPr>
            <a:r>
              <a:rPr lang="en-US" sz="2000">
                <a:latin typeface="Helvetica"/>
                <a:cs typeface="Helvetica"/>
              </a:rPr>
              <a:t>Remove direct IDs: e.g., name, phone number, social security number</a:t>
            </a:r>
            <a:endParaRPr/>
          </a:p>
          <a:p>
            <a:pPr lvl="1">
              <a:defRPr/>
            </a:pPr>
            <a:r>
              <a:rPr lang="en-US" sz="2000">
                <a:latin typeface="Helvetica"/>
                <a:cs typeface="Helvetica"/>
              </a:rPr>
              <a:t>Remove/replace/aggregate indirect IDs: e.g. combination of occupation, income, age, gender and place of residence</a:t>
            </a:r>
            <a:endParaRPr/>
          </a:p>
          <a:p>
            <a:pPr lvl="0">
              <a:defRPr/>
            </a:pPr>
            <a:endParaRPr lang="en-US" sz="2000">
              <a:latin typeface="Helvetica"/>
              <a:cs typeface="Helvetica"/>
            </a:endParaRPr>
          </a:p>
          <a:p>
            <a:pPr lvl="0">
              <a:defRPr/>
            </a:pPr>
            <a:r>
              <a:rPr lang="en-US" sz="2000" b="0" i="0" u="none" strike="noStrike" cap="none" spc="0">
                <a:solidFill>
                  <a:srgbClr val="1F4B9C"/>
                </a:solidFill>
                <a:latin typeface="Helvetica"/>
                <a:ea typeface="Arial"/>
                <a:cs typeface="Helvetica"/>
              </a:rPr>
              <a:t> </a:t>
            </a:r>
            <a:r>
              <a:rPr lang="en-US" sz="2000" b="1" i="0" u="none" strike="noStrike" cap="none" spc="0">
                <a:solidFill>
                  <a:srgbClr val="1F4B9C"/>
                </a:solidFill>
                <a:latin typeface="Helvetica"/>
                <a:cs typeface="Helvetica"/>
              </a:rPr>
              <a:t>If personal data is not needed, delete it! </a:t>
            </a:r>
            <a:br>
              <a:rPr lang="en-US" sz="2000" b="1" i="0" u="none" strike="noStrike" cap="none" spc="0">
                <a:solidFill>
                  <a:srgbClr val="1F4B9C"/>
                </a:solidFill>
                <a:latin typeface="Helvetica"/>
                <a:cs typeface="Helvetica"/>
              </a:rPr>
            </a:br>
            <a:r>
              <a:rPr lang="en-US" sz="2000" b="1" i="0" u="none" strike="noStrike" cap="none" spc="0">
                <a:solidFill>
                  <a:srgbClr val="1F4B9C"/>
                </a:solidFill>
                <a:latin typeface="Helvetica"/>
                <a:cs typeface="Helvetica"/>
              </a:rPr>
              <a:t> If you keep it, have a reason. </a:t>
            </a:r>
            <a:endParaRPr/>
          </a:p>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23</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566420" y="1058386"/>
            <a:ext cx="8145228" cy="803071"/>
          </a:xfrm>
        </p:spPr>
        <p:txBody>
          <a:bodyPr/>
          <a:lstStyle/>
          <a:p>
            <a:pPr>
              <a:defRPr/>
            </a:pPr>
            <a:r>
              <a:rPr lang="de-AT"/>
              <a:t>Open Science and data protection</a:t>
            </a:r>
            <a:endParaRPr/>
          </a:p>
        </p:txBody>
      </p:sp>
      <p:sp>
        <p:nvSpPr>
          <p:cNvPr id="3" name="Inhaltsplatzhalter 2"/>
          <p:cNvSpPr>
            <a:spLocks noGrp="1"/>
          </p:cNvSpPr>
          <p:nvPr>
            <p:ph idx="1"/>
          </p:nvPr>
        </p:nvSpPr>
        <p:spPr bwMode="auto">
          <a:xfrm>
            <a:off x="566420" y="1861458"/>
            <a:ext cx="10240728" cy="4211048"/>
          </a:xfrm>
        </p:spPr>
        <p:txBody>
          <a:bodyPr/>
          <a:lstStyle/>
          <a:p>
            <a:pPr>
              <a:defRPr/>
            </a:pPr>
            <a:r>
              <a:rPr lang="en-US" sz="2000">
                <a:latin typeface="Helvetica"/>
                <a:cs typeface="Helvetica"/>
              </a:rPr>
              <a:t>Research funding agencies, journals, and research ethics:</a:t>
            </a:r>
            <a:endParaRPr/>
          </a:p>
          <a:p>
            <a:pPr lvl="1">
              <a:defRPr/>
            </a:pPr>
            <a:r>
              <a:rPr lang="en-US" sz="2000" b="1">
                <a:latin typeface="Helvetica"/>
                <a:cs typeface="Helvetica"/>
              </a:rPr>
              <a:t>Demand: make data as openly accessible as possible (Open Data).</a:t>
            </a:r>
            <a:endParaRPr/>
          </a:p>
          <a:p>
            <a:pPr lvl="1">
              <a:defRPr/>
            </a:pPr>
            <a:endParaRPr lang="en-US" sz="2000">
              <a:latin typeface="Helvetica"/>
              <a:cs typeface="Helvetica"/>
            </a:endParaRPr>
          </a:p>
          <a:p>
            <a:pPr>
              <a:defRPr/>
            </a:pPr>
            <a:r>
              <a:rPr lang="en-US" sz="2000">
                <a:latin typeface="Helvetica"/>
                <a:cs typeface="Helvetica"/>
              </a:rPr>
              <a:t>Data protection law and research ethics:</a:t>
            </a:r>
            <a:endParaRPr/>
          </a:p>
          <a:p>
            <a:pPr lvl="1">
              <a:defRPr/>
            </a:pPr>
            <a:r>
              <a:rPr lang="en-US" sz="2000" b="1">
                <a:latin typeface="Helvetica"/>
                <a:cs typeface="Helvetica"/>
              </a:rPr>
              <a:t>Requirement: protect data as much as possible</a:t>
            </a:r>
            <a:endParaRPr lang="en-US" sz="2000">
              <a:latin typeface="Helvetica"/>
              <a:cs typeface="Helvetica"/>
            </a:endParaRPr>
          </a:p>
          <a:p>
            <a:pPr marL="457200" lvl="1" indent="0">
              <a:buNone/>
              <a:defRPr/>
            </a:pPr>
            <a:endParaRPr lang="en-US" sz="2000">
              <a:latin typeface="Helvetica"/>
              <a:cs typeface="Helvetica"/>
            </a:endParaRPr>
          </a:p>
          <a:p>
            <a:pPr marL="457200" lvl="1" indent="0">
              <a:buNone/>
              <a:defRPr/>
            </a:pPr>
            <a:r>
              <a:rPr lang="en-US" sz="2000">
                <a:latin typeface="Helvetica"/>
                <a:cs typeface="Helvetica"/>
              </a:rPr>
              <a:t>How can these requirements be fulfilled?</a:t>
            </a:r>
            <a:endParaRPr/>
          </a:p>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24</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pic>
        <p:nvPicPr>
          <p:cNvPr id="6" name="Grafik 5"/>
          <p:cNvPicPr>
            <a:picLocks noChangeAspect="1"/>
          </p:cNvPicPr>
          <p:nvPr/>
        </p:nvPicPr>
        <p:blipFill>
          <a:blip r:embed="rId3"/>
          <a:stretch/>
        </p:blipFill>
        <p:spPr bwMode="auto">
          <a:xfrm>
            <a:off x="7804061" y="2672338"/>
            <a:ext cx="3821519" cy="3127276"/>
          </a:xfrm>
          <a:prstGeom prst="rect">
            <a:avLst/>
          </a:prstGeom>
        </p:spPr>
      </p:pic>
      <p:sp>
        <p:nvSpPr>
          <p:cNvPr id="7" name="Textfeld 6"/>
          <p:cNvSpPr txBox="1"/>
          <p:nvPr/>
        </p:nvSpPr>
        <p:spPr bwMode="auto">
          <a:xfrm>
            <a:off x="9267588" y="5934005"/>
            <a:ext cx="2195555" cy="276999"/>
          </a:xfrm>
          <a:prstGeom prst="rect">
            <a:avLst/>
          </a:prstGeom>
          <a:noFill/>
        </p:spPr>
        <p:txBody>
          <a:bodyPr wrap="square" rtlCol="0">
            <a:spAutoFit/>
          </a:bodyPr>
          <a:lstStyle/>
          <a:p>
            <a:pPr algn="r">
              <a:defRPr/>
            </a:pPr>
            <a:r>
              <a:rPr lang="de-AT" sz="1200">
                <a:latin typeface="Roboto Light"/>
              </a:rPr>
              <a:t>image: </a:t>
            </a:r>
            <a:r>
              <a:rPr lang="de-AT" sz="1200" u="sng">
                <a:latin typeface="Roboto Light"/>
                <a:hlinkClick r:id="rId4" tooltip="https://www.pexels.com/de-de/foto/zwei-golden-retriever-kampfen-und-spielen-tog-of-war-11249182/"/>
              </a:rPr>
              <a:t>source</a:t>
            </a:r>
            <a:endParaRPr lang="de-DE" sz="1200">
              <a:latin typeface="Roboto Ligh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AT"/>
              <a:t>Open Science with personal/sensitive data</a:t>
            </a:r>
            <a:endParaRPr/>
          </a:p>
        </p:txBody>
      </p:sp>
      <p:sp>
        <p:nvSpPr>
          <p:cNvPr id="3" name="Inhaltsplatzhalter 2"/>
          <p:cNvSpPr>
            <a:spLocks noGrp="1"/>
          </p:cNvSpPr>
          <p:nvPr>
            <p:ph idx="1"/>
          </p:nvPr>
        </p:nvSpPr>
        <p:spPr bwMode="auto">
          <a:xfrm>
            <a:off x="566420" y="1721168"/>
            <a:ext cx="7042694" cy="4351338"/>
          </a:xfrm>
        </p:spPr>
        <p:txBody>
          <a:bodyPr/>
          <a:lstStyle/>
          <a:p>
            <a:pPr marL="0" indent="0">
              <a:buSzPct val="100000"/>
              <a:buFont typeface="Arial"/>
              <a:buNone/>
              <a:defRPr/>
            </a:pPr>
            <a:r>
              <a:rPr lang="en-US" sz="2000">
                <a:latin typeface="Helvetica"/>
                <a:cs typeface="Helvetica"/>
              </a:rPr>
              <a:t>Sensible handling of data along the entire research data cycle (from planning to reuse).</a:t>
            </a:r>
            <a:endParaRPr/>
          </a:p>
          <a:p>
            <a:pPr marL="0" indent="0">
              <a:buNone/>
              <a:defRPr/>
            </a:pPr>
            <a:endParaRPr lang="en-US" sz="2000">
              <a:latin typeface="Helvetica"/>
              <a:cs typeface="Helvetica"/>
            </a:endParaRPr>
          </a:p>
          <a:p>
            <a:pPr marL="0" indent="0">
              <a:buNone/>
              <a:defRPr/>
            </a:pPr>
            <a:r>
              <a:rPr lang="en-US" sz="2000">
                <a:latin typeface="Helvetica"/>
                <a:cs typeface="Helvetica"/>
              </a:rPr>
              <a:t>Goal: </a:t>
            </a:r>
            <a:r>
              <a:rPr lang="en-US" sz="2000" b="1">
                <a:latin typeface="Helvetica"/>
                <a:cs typeface="Helvetica"/>
              </a:rPr>
              <a:t>Making data FAIR! </a:t>
            </a:r>
            <a:r>
              <a:rPr lang="en-US" sz="2000">
                <a:latin typeface="Helvetica"/>
                <a:cs typeface="Helvetica"/>
              </a:rPr>
              <a:t>so that data can be found, accessed, interoperable, and reused.</a:t>
            </a:r>
            <a:endParaRPr/>
          </a:p>
          <a:p>
            <a:pPr marL="0" indent="0">
              <a:buNone/>
              <a:defRPr/>
            </a:pPr>
            <a:endParaRPr lang="en-US" sz="2000">
              <a:latin typeface="Helvetica"/>
              <a:cs typeface="Helvetica"/>
            </a:endParaRPr>
          </a:p>
          <a:p>
            <a:pPr marL="0" indent="0">
              <a:buSzPct val="100000"/>
              <a:buFont typeface="Wingdings"/>
              <a:buNone/>
              <a:defRPr/>
            </a:pPr>
            <a:r>
              <a:rPr lang="en-US" sz="2000">
                <a:latin typeface="Helvetica"/>
                <a:cs typeface="Helvetica"/>
              </a:rPr>
              <a:t>As open as possible, as closed as necessary. </a:t>
            </a:r>
            <a:endParaRPr/>
          </a:p>
          <a:p>
            <a:pPr marL="0" indent="0">
              <a:buSzPct val="100000"/>
              <a:buFont typeface="Wingdings"/>
              <a:buNone/>
              <a:defRPr/>
            </a:pPr>
            <a:r>
              <a:rPr lang="en-US" sz="2000">
                <a:latin typeface="Helvetica"/>
                <a:cs typeface="Helvetica"/>
              </a:rPr>
              <a:t>Data don’t have to be </a:t>
            </a:r>
            <a:br>
              <a:rPr lang="en-US" sz="2000">
                <a:latin typeface="Helvetica"/>
                <a:cs typeface="Helvetica"/>
              </a:rPr>
            </a:br>
            <a:r>
              <a:rPr lang="en-US" sz="2000">
                <a:latin typeface="Helvetica"/>
                <a:cs typeface="Helvetica"/>
              </a:rPr>
              <a:t>completely “open” to be FAIR!</a:t>
            </a:r>
            <a:endParaRPr/>
          </a:p>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25</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pic>
        <p:nvPicPr>
          <p:cNvPr id="6" name="Grafik 5" descr="illustration of the FAIR data criteria: findable, accessible, interoperable, reusable"/>
          <p:cNvPicPr>
            <a:picLocks noChangeAspect="1"/>
          </p:cNvPicPr>
          <p:nvPr/>
        </p:nvPicPr>
        <p:blipFill>
          <a:blip r:embed="rId3"/>
          <a:srcRect b="2977"/>
          <a:stretch/>
        </p:blipFill>
        <p:spPr bwMode="auto">
          <a:xfrm>
            <a:off x="7053943" y="3637341"/>
            <a:ext cx="4457983" cy="2265123"/>
          </a:xfrm>
          <a:prstGeom prst="rect">
            <a:avLst/>
          </a:prstGeom>
        </p:spPr>
      </p:pic>
      <p:sp>
        <p:nvSpPr>
          <p:cNvPr id="7" name="Textfeld 6"/>
          <p:cNvSpPr txBox="1"/>
          <p:nvPr/>
        </p:nvSpPr>
        <p:spPr bwMode="auto">
          <a:xfrm>
            <a:off x="9316371" y="5957370"/>
            <a:ext cx="2195555" cy="276999"/>
          </a:xfrm>
          <a:prstGeom prst="rect">
            <a:avLst/>
          </a:prstGeom>
          <a:noFill/>
        </p:spPr>
        <p:txBody>
          <a:bodyPr wrap="square" rtlCol="0">
            <a:spAutoFit/>
          </a:bodyPr>
          <a:lstStyle/>
          <a:p>
            <a:pPr algn="r">
              <a:defRPr/>
            </a:pPr>
            <a:r>
              <a:rPr lang="de-AT" sz="1200">
                <a:latin typeface="Helvetica"/>
                <a:cs typeface="Helvetica"/>
              </a:rPr>
              <a:t>image: </a:t>
            </a:r>
            <a:r>
              <a:rPr lang="de-AT" sz="1200" u="sng">
                <a:latin typeface="Helvetica"/>
                <a:cs typeface="Helvetica"/>
                <a:hlinkClick r:id="rId4" tooltip="https://www.pexels.com/de-de/foto/zwei-golden-retriever-kampfen-und-spielen-tog-of-war-11249182/"/>
              </a:rPr>
              <a:t>source</a:t>
            </a:r>
            <a:endParaRPr lang="de-DE" sz="1200">
              <a:latin typeface="Helvetica"/>
              <a:cs typeface="Helvetic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AT">
                <a:latin typeface="Helvetica"/>
                <a:cs typeface="Helvetica"/>
              </a:rPr>
              <a:t>Consent</a:t>
            </a:r>
            <a:endParaRPr/>
          </a:p>
        </p:txBody>
      </p:sp>
      <p:sp>
        <p:nvSpPr>
          <p:cNvPr id="3" name="Inhaltsplatzhalter 2"/>
          <p:cNvSpPr>
            <a:spLocks noGrp="1"/>
          </p:cNvSpPr>
          <p:nvPr>
            <p:ph idx="1"/>
          </p:nvPr>
        </p:nvSpPr>
        <p:spPr bwMode="auto"/>
        <p:txBody>
          <a:bodyPr/>
          <a:lstStyle/>
          <a:p>
            <a:pPr>
              <a:defRPr/>
            </a:pPr>
            <a:r>
              <a:rPr lang="en-US" sz="2000">
                <a:latin typeface="Helvetica"/>
                <a:cs typeface="Helvetica"/>
              </a:rPr>
              <a:t>Be aware of the </a:t>
            </a:r>
            <a:r>
              <a:rPr lang="en-US" sz="2000" b="1">
                <a:latin typeface="Helvetica"/>
                <a:cs typeface="Helvetica"/>
              </a:rPr>
              <a:t>legal basis for processing</a:t>
            </a:r>
            <a:r>
              <a:rPr lang="en-US" sz="2000">
                <a:latin typeface="Helvetica"/>
                <a:cs typeface="Helvetica"/>
              </a:rPr>
              <a:t> your data (Article 6 GDPR) and plan necessary measures</a:t>
            </a:r>
            <a:endParaRPr sz="2000">
              <a:latin typeface="Helvetica"/>
              <a:cs typeface="Helvetica"/>
            </a:endParaRPr>
          </a:p>
          <a:p>
            <a:pPr>
              <a:defRPr/>
            </a:pPr>
            <a:r>
              <a:rPr lang="en-US" sz="2000">
                <a:latin typeface="Helvetica"/>
                <a:cs typeface="Helvetica"/>
              </a:rPr>
              <a:t>In most cases: get consent!</a:t>
            </a:r>
            <a:endParaRPr sz="2000">
              <a:latin typeface="Helvetica"/>
              <a:cs typeface="Helvetica"/>
            </a:endParaRPr>
          </a:p>
          <a:p>
            <a:pPr lvl="1">
              <a:defRPr/>
            </a:pPr>
            <a:r>
              <a:rPr lang="en-US" sz="2000">
                <a:latin typeface="Helvetica"/>
                <a:cs typeface="Helvetica"/>
              </a:rPr>
              <a:t>Develop </a:t>
            </a:r>
            <a:r>
              <a:rPr lang="en-US" sz="2000" b="1">
                <a:latin typeface="Helvetica"/>
                <a:cs typeface="Helvetica"/>
              </a:rPr>
              <a:t>consent form </a:t>
            </a:r>
            <a:r>
              <a:rPr lang="en-US" sz="2000">
                <a:latin typeface="Helvetica"/>
                <a:cs typeface="Helvetica"/>
              </a:rPr>
              <a:t>– adapt to your project</a:t>
            </a:r>
            <a:endParaRPr sz="2000">
              <a:latin typeface="Helvetica"/>
              <a:cs typeface="Helvetica"/>
            </a:endParaRPr>
          </a:p>
          <a:p>
            <a:pPr>
              <a:defRPr/>
            </a:pPr>
            <a:r>
              <a:rPr lang="en-US" sz="2000">
                <a:latin typeface="Helvetica"/>
                <a:cs typeface="Helvetica"/>
              </a:rPr>
              <a:t>Be sure to include: </a:t>
            </a:r>
            <a:r>
              <a:rPr lang="en-US" sz="2000" b="1">
                <a:latin typeface="Helvetica"/>
                <a:cs typeface="Helvetica"/>
              </a:rPr>
              <a:t>information about archiving and reuse</a:t>
            </a:r>
            <a:br>
              <a:rPr lang="en-US" sz="2000" b="1">
                <a:latin typeface="Helvetica"/>
                <a:cs typeface="Helvetica"/>
              </a:rPr>
            </a:br>
            <a:r>
              <a:rPr lang="en-US" sz="2000">
                <a:latin typeface="Helvetica"/>
                <a:cs typeface="Helvetica"/>
              </a:rPr>
              <a:t>of the data</a:t>
            </a:r>
            <a:endParaRPr/>
          </a:p>
          <a:p>
            <a:pPr>
              <a:defRPr/>
            </a:pPr>
            <a:r>
              <a:rPr lang="en-US" sz="2000">
                <a:latin typeface="Helvetica"/>
                <a:cs typeface="Helvetica"/>
              </a:rPr>
              <a:t>Consent Form Wizard: </a:t>
            </a:r>
            <a:br>
              <a:rPr lang="en-US" sz="2000">
                <a:latin typeface="Helvetica"/>
                <a:cs typeface="Helvetica"/>
              </a:rPr>
            </a:br>
            <a:r>
              <a:rPr lang="en-US" sz="2200" u="sng">
                <a:hlinkClick r:id="rId3" tooltip="https://consent.dariah.eu/"/>
              </a:rPr>
              <a:t>https://consent.dariah.eu/</a:t>
            </a:r>
            <a:endParaRPr sz="2200">
              <a:latin typeface="Helvetica"/>
              <a:cs typeface="Helvetica"/>
            </a:endParaRPr>
          </a:p>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26</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pic>
        <p:nvPicPr>
          <p:cNvPr id="6" name="Grafik 5" descr="Art. 6 GDPRLawfulness of processing:&#10;Processing shall be lawful only if and to the extent that at least one of the following applies:&#10;a) the data subject has given consent to the processing of his or her personal data for one or more specific purposes;" title="Article 6a GDPR"/>
          <p:cNvPicPr>
            <a:picLocks noChangeAspect="1"/>
          </p:cNvPicPr>
          <p:nvPr/>
        </p:nvPicPr>
        <p:blipFill>
          <a:blip r:embed="rId4"/>
          <a:stretch/>
        </p:blipFill>
        <p:spPr bwMode="auto">
          <a:xfrm>
            <a:off x="5823256" y="3896837"/>
            <a:ext cx="5425199" cy="2203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AT">
                <a:latin typeface="Helvetica"/>
                <a:cs typeface="Helvetica"/>
              </a:rPr>
              <a:t>Data Protection</a:t>
            </a:r>
            <a:endParaRPr/>
          </a:p>
        </p:txBody>
      </p:sp>
      <p:sp>
        <p:nvSpPr>
          <p:cNvPr id="3" name="Inhaltsplatzhalter 2"/>
          <p:cNvSpPr>
            <a:spLocks noGrp="1"/>
          </p:cNvSpPr>
          <p:nvPr>
            <p:ph idx="1"/>
          </p:nvPr>
        </p:nvSpPr>
        <p:spPr bwMode="auto"/>
        <p:txBody>
          <a:bodyPr/>
          <a:lstStyle/>
          <a:p>
            <a:pPr>
              <a:defRPr/>
            </a:pPr>
            <a:r>
              <a:rPr lang="en-US" sz="2000">
                <a:latin typeface="Helvetica"/>
                <a:cs typeface="Helvetica"/>
              </a:rPr>
              <a:t>Be sure to have the necessary rights to store personal/sensitive data long term </a:t>
            </a:r>
            <a:br>
              <a:rPr lang="en-US" sz="2000">
                <a:latin typeface="Helvetica"/>
                <a:cs typeface="Helvetica"/>
              </a:rPr>
            </a:br>
            <a:r>
              <a:rPr lang="en-US" sz="2000">
                <a:latin typeface="Helvetica"/>
                <a:cs typeface="Helvetica"/>
              </a:rPr>
              <a:t>(e.g. through consent)</a:t>
            </a:r>
            <a:endParaRPr/>
          </a:p>
          <a:p>
            <a:pPr>
              <a:defRPr/>
            </a:pPr>
            <a:endParaRPr sz="2000">
              <a:latin typeface="Helvetica"/>
              <a:cs typeface="Helvetica"/>
            </a:endParaRPr>
          </a:p>
          <a:p>
            <a:pPr>
              <a:defRPr/>
            </a:pPr>
            <a:r>
              <a:rPr lang="en-US" sz="2000">
                <a:latin typeface="Helvetica"/>
                <a:cs typeface="Helvetica"/>
              </a:rPr>
              <a:t>Be sure to choose a safe environment to store the data</a:t>
            </a:r>
            <a:endParaRPr sz="2000">
              <a:latin typeface="Helvetica"/>
              <a:cs typeface="Helvetica"/>
            </a:endParaRPr>
          </a:p>
          <a:p>
            <a:pPr lvl="1">
              <a:defRPr/>
            </a:pPr>
            <a:r>
              <a:rPr lang="en-US" sz="2000">
                <a:latin typeface="Helvetica"/>
                <a:cs typeface="Helvetica"/>
              </a:rPr>
              <a:t>Who has access?</a:t>
            </a:r>
            <a:endParaRPr sz="2000">
              <a:latin typeface="Helvetica"/>
              <a:cs typeface="Helvetica"/>
            </a:endParaRPr>
          </a:p>
          <a:p>
            <a:pPr lvl="1">
              <a:defRPr/>
            </a:pPr>
            <a:r>
              <a:rPr lang="en-US" sz="2000">
                <a:latin typeface="Helvetica"/>
                <a:cs typeface="Helvetica"/>
              </a:rPr>
              <a:t>What other protection measures are in place? E.g. firewall, encryption</a:t>
            </a:r>
            <a:endParaRPr sz="2000">
              <a:latin typeface="Helvetica"/>
              <a:cs typeface="Helvetica"/>
            </a:endParaRPr>
          </a:p>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27</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AT">
                <a:latin typeface="Helvetica"/>
                <a:ea typeface="Roboto Light"/>
                <a:cs typeface="Helvetica"/>
              </a:rPr>
              <a:t>Data Protection</a:t>
            </a:r>
            <a:endParaRPr/>
          </a:p>
        </p:txBody>
      </p:sp>
      <p:sp>
        <p:nvSpPr>
          <p:cNvPr id="3" name="Inhaltsplatzhalter 2"/>
          <p:cNvSpPr>
            <a:spLocks noGrp="1"/>
          </p:cNvSpPr>
          <p:nvPr>
            <p:ph idx="1"/>
          </p:nvPr>
        </p:nvSpPr>
        <p:spPr bwMode="auto"/>
        <p:txBody>
          <a:bodyPr/>
          <a:lstStyle/>
          <a:p>
            <a:pPr>
              <a:defRPr/>
            </a:pPr>
            <a:r>
              <a:rPr lang="en-US" sz="2000">
                <a:latin typeface="Helvetica"/>
                <a:cs typeface="Helvetica"/>
              </a:rPr>
              <a:t>Protect peoples‘ privacy when publishing personal/sensitive data</a:t>
            </a:r>
            <a:endParaRPr/>
          </a:p>
          <a:p>
            <a:pPr marL="0" indent="0">
              <a:buNone/>
              <a:defRPr/>
            </a:pPr>
            <a:endParaRPr lang="en-US" sz="2000">
              <a:latin typeface="Helvetica"/>
              <a:cs typeface="Helvetica"/>
            </a:endParaRPr>
          </a:p>
          <a:p>
            <a:pPr>
              <a:defRPr/>
            </a:pPr>
            <a:r>
              <a:rPr lang="en-US" sz="2000">
                <a:latin typeface="Helvetica"/>
                <a:cs typeface="Helvetica"/>
              </a:rPr>
              <a:t>Choose and implement appropriate safety measures</a:t>
            </a:r>
            <a:endParaRPr/>
          </a:p>
          <a:p>
            <a:pPr lvl="1">
              <a:defRPr/>
            </a:pPr>
            <a:r>
              <a:rPr lang="en-US" sz="2000">
                <a:latin typeface="Helvetica"/>
                <a:cs typeface="Helvetica"/>
              </a:rPr>
              <a:t>Present information in appropriate way – by anonymising data</a:t>
            </a:r>
            <a:endParaRPr/>
          </a:p>
          <a:p>
            <a:pPr lvl="1">
              <a:defRPr/>
            </a:pPr>
            <a:r>
              <a:rPr lang="en-US" sz="2000">
                <a:latin typeface="Helvetica"/>
                <a:cs typeface="Helvetica"/>
              </a:rPr>
              <a:t>Implement access control – e.g. restrict access</a:t>
            </a:r>
            <a:endParaRPr/>
          </a:p>
          <a:p>
            <a:pPr lvl="1">
              <a:defRPr/>
            </a:pPr>
            <a:r>
              <a:rPr lang="en-US" sz="2000">
                <a:latin typeface="Helvetica"/>
                <a:cs typeface="Helvetica"/>
              </a:rPr>
              <a:t>Clarify and potentially restrict reuse options – through licenses</a:t>
            </a:r>
            <a:endParaRPr/>
          </a:p>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28</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Slide Number Placeholder 1"/>
          <p:cNvSpPr>
            <a:spLocks noGrp="1"/>
          </p:cNvSpPr>
          <p:nvPr>
            <p:ph type="sldNum" sz="quarter" idx="12"/>
          </p:nvPr>
        </p:nvSpPr>
        <p:spPr bwMode="auto"/>
        <p:txBody>
          <a:bodyPr/>
          <a:lstStyle/>
          <a:p>
            <a:pPr>
              <a:defRPr/>
            </a:pPr>
            <a:fld id="{2582DF6A-5EB1-BD40-9ACF-33CC99F2C60C}" type="slidenum">
              <a:rPr lang="en-US"/>
              <a:t>29</a:t>
            </a:fld>
            <a:endParaRPr lang="en-US"/>
          </a:p>
        </p:txBody>
      </p:sp>
      <p:sp>
        <p:nvSpPr>
          <p:cNvPr id="6" name="Title 3"/>
          <p:cNvSpPr>
            <a:spLocks noGrp="1"/>
          </p:cNvSpPr>
          <p:nvPr>
            <p:ph type="ctrTitle"/>
          </p:nvPr>
        </p:nvSpPr>
        <p:spPr bwMode="auto">
          <a:xfrm>
            <a:off x="560124" y="1093772"/>
            <a:ext cx="11618843" cy="580618"/>
          </a:xfrm>
        </p:spPr>
        <p:txBody>
          <a:bodyPr>
            <a:noAutofit/>
          </a:bodyPr>
          <a:lstStyle/>
          <a:p>
            <a:pPr>
              <a:defRPr/>
            </a:pPr>
            <a:endParaRPr lang="en-US" sz="4000">
              <a:latin typeface="Helvetica"/>
            </a:endParaRPr>
          </a:p>
        </p:txBody>
      </p:sp>
      <p:sp>
        <p:nvSpPr>
          <p:cNvPr id="7" name="Subtitle 4"/>
          <p:cNvSpPr>
            <a:spLocks noGrp="1"/>
          </p:cNvSpPr>
          <p:nvPr>
            <p:ph type="subTitle" idx="1"/>
          </p:nvPr>
        </p:nvSpPr>
        <p:spPr bwMode="auto">
          <a:xfrm>
            <a:off x="560125" y="1843951"/>
            <a:ext cx="11618843" cy="3413849"/>
          </a:xfrm>
        </p:spPr>
        <p:txBody>
          <a:bodyPr>
            <a:normAutofit/>
          </a:bodyPr>
          <a:lstStyle/>
          <a:p>
            <a:pPr>
              <a:defRPr/>
            </a:pPr>
            <a:endParaRPr lang="en-US" sz="3200">
              <a:latin typeface="Helvetica"/>
            </a:endParaRPr>
          </a:p>
          <a:p>
            <a:pPr>
              <a:defRPr/>
            </a:pPr>
            <a:endParaRPr lang="en-US">
              <a:latin typeface="Helvetica"/>
            </a:endParaRPr>
          </a:p>
          <a:p>
            <a:pPr algn="ctr">
              <a:defRPr/>
            </a:pPr>
            <a:r>
              <a:rPr lang="en-US" sz="3200">
                <a:latin typeface="Helvetica"/>
              </a:rPr>
              <a:t>Questions on personal data?</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AT">
                <a:latin typeface="Helvetica"/>
                <a:cs typeface="Helvetica"/>
              </a:rPr>
              <a:t>Agenda</a:t>
            </a:r>
            <a:endParaRPr/>
          </a:p>
        </p:txBody>
      </p:sp>
      <p:sp>
        <p:nvSpPr>
          <p:cNvPr id="3" name="Inhaltsplatzhalter 2"/>
          <p:cNvSpPr>
            <a:spLocks noGrp="1"/>
          </p:cNvSpPr>
          <p:nvPr>
            <p:ph idx="1"/>
          </p:nvPr>
        </p:nvSpPr>
        <p:spPr bwMode="auto"/>
        <p:txBody>
          <a:bodyPr/>
          <a:lstStyle/>
          <a:p>
            <a:pPr>
              <a:defRPr/>
            </a:pPr>
            <a:r>
              <a:rPr lang="de-AT"/>
              <a:t>Part I: RDM, FAIR data and DMPs</a:t>
            </a:r>
            <a:endParaRPr/>
          </a:p>
          <a:p>
            <a:pPr>
              <a:defRPr/>
            </a:pPr>
            <a:r>
              <a:rPr lang="de-AT"/>
              <a:t>Part II: Personal data</a:t>
            </a:r>
            <a:endParaRPr/>
          </a:p>
          <a:p>
            <a:pPr>
              <a:defRPr/>
            </a:pPr>
            <a:r>
              <a:rPr lang="de-AT"/>
              <a:t>Part III: Data curation and repositories</a:t>
            </a:r>
            <a:endParaRPr/>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3</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Slide Number Placeholder 1"/>
          <p:cNvSpPr>
            <a:spLocks noGrp="1"/>
          </p:cNvSpPr>
          <p:nvPr>
            <p:ph type="sldNum" sz="quarter" idx="12"/>
          </p:nvPr>
        </p:nvSpPr>
        <p:spPr bwMode="auto"/>
        <p:txBody>
          <a:bodyPr/>
          <a:lstStyle/>
          <a:p>
            <a:pPr>
              <a:defRPr/>
            </a:pPr>
            <a:fld id="{2582DF6A-5EB1-BD40-9ACF-33CC99F2C60C}" type="slidenum">
              <a:rPr lang="en-US"/>
              <a:t>30</a:t>
            </a:fld>
            <a:endParaRPr lang="en-US"/>
          </a:p>
        </p:txBody>
      </p:sp>
      <p:sp>
        <p:nvSpPr>
          <p:cNvPr id="6" name="Title 3"/>
          <p:cNvSpPr>
            <a:spLocks noGrp="1"/>
          </p:cNvSpPr>
          <p:nvPr>
            <p:ph type="ctrTitle"/>
          </p:nvPr>
        </p:nvSpPr>
        <p:spPr bwMode="auto">
          <a:xfrm>
            <a:off x="560124" y="1093772"/>
            <a:ext cx="11618843" cy="580618"/>
          </a:xfrm>
        </p:spPr>
        <p:txBody>
          <a:bodyPr>
            <a:noAutofit/>
          </a:bodyPr>
          <a:lstStyle/>
          <a:p>
            <a:pPr>
              <a:defRPr/>
            </a:pPr>
            <a:r>
              <a:rPr lang="en-US" sz="4000">
                <a:latin typeface="Helvetica"/>
              </a:rPr>
              <a:t>Part III</a:t>
            </a:r>
            <a:endParaRPr/>
          </a:p>
        </p:txBody>
      </p:sp>
      <p:sp>
        <p:nvSpPr>
          <p:cNvPr id="7" name="Subtitle 4"/>
          <p:cNvSpPr>
            <a:spLocks noGrp="1"/>
          </p:cNvSpPr>
          <p:nvPr>
            <p:ph type="subTitle" idx="1"/>
          </p:nvPr>
        </p:nvSpPr>
        <p:spPr bwMode="auto">
          <a:xfrm>
            <a:off x="560125" y="1843951"/>
            <a:ext cx="11618843" cy="3413849"/>
          </a:xfrm>
        </p:spPr>
        <p:txBody>
          <a:bodyPr>
            <a:normAutofit/>
          </a:bodyPr>
          <a:lstStyle/>
          <a:p>
            <a:pPr>
              <a:defRPr/>
            </a:pPr>
            <a:r>
              <a:rPr lang="en-US" sz="3200">
                <a:latin typeface="Helvetica"/>
              </a:rPr>
              <a:t>Data curation and how to select a repository</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US">
                <a:latin typeface="Helvetica"/>
                <a:cs typeface="Helvetica"/>
              </a:rPr>
              <a:t>Formats for quantitative &amp; qualitative data</a:t>
            </a:r>
            <a:endParaRPr lang="de-AT">
              <a:latin typeface="Helvetica"/>
              <a:cs typeface="Helvetica"/>
            </a:endParaRPr>
          </a:p>
        </p:txBody>
      </p:sp>
      <p:sp>
        <p:nvSpPr>
          <p:cNvPr id="3" name="Inhaltsplatzhalter 2"/>
          <p:cNvSpPr>
            <a:spLocks noGrp="1"/>
          </p:cNvSpPr>
          <p:nvPr>
            <p:ph idx="1"/>
          </p:nvPr>
        </p:nvSpPr>
        <p:spPr bwMode="auto">
          <a:xfrm>
            <a:off x="566420" y="1861456"/>
            <a:ext cx="10240728" cy="4211049"/>
          </a:xfrm>
        </p:spPr>
        <p:txBody>
          <a:bodyPr/>
          <a:lstStyle/>
          <a:p>
            <a:pPr>
              <a:defRPr/>
            </a:pPr>
            <a:r>
              <a:rPr lang="en-US" sz="2000">
                <a:latin typeface="Helvetica"/>
                <a:cs typeface="Helvetica"/>
              </a:rPr>
              <a:t>Working on your own data vs. re-using data: different formats?</a:t>
            </a:r>
            <a:endParaRPr/>
          </a:p>
          <a:p>
            <a:pPr>
              <a:defRPr/>
            </a:pPr>
            <a:r>
              <a:rPr lang="en-US" sz="2000">
                <a:latin typeface="Helvetica"/>
                <a:cs typeface="Helvetica"/>
              </a:rPr>
              <a:t>Proprietary vs open formats (e.g. Stata, Sas, R, Python, PDF, Maxqda, Atlas.ti, txt, rtf, xml)</a:t>
            </a:r>
            <a:endParaRPr/>
          </a:p>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31</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AT"/>
              <a:t>Why is </a:t>
            </a:r>
            <a:r>
              <a:rPr lang="de-AT">
                <a:latin typeface="Helvetica"/>
                <a:cs typeface="Helvetica"/>
              </a:rPr>
              <a:t>documentation</a:t>
            </a:r>
            <a:r>
              <a:rPr lang="de-AT"/>
              <a:t> important?</a:t>
            </a:r>
            <a:endParaRPr/>
          </a:p>
        </p:txBody>
      </p:sp>
      <p:sp>
        <p:nvSpPr>
          <p:cNvPr id="3" name="Inhaltsplatzhalter 2"/>
          <p:cNvSpPr>
            <a:spLocks noGrp="1"/>
          </p:cNvSpPr>
          <p:nvPr>
            <p:ph idx="1"/>
          </p:nvPr>
        </p:nvSpPr>
        <p:spPr bwMode="auto"/>
        <p:txBody>
          <a:bodyPr/>
          <a:lstStyle/>
          <a:p>
            <a:pPr>
              <a:defRPr/>
            </a:pPr>
            <a:r>
              <a:rPr lang="en-US" sz="2000">
                <a:latin typeface="Helvetica"/>
                <a:cs typeface="Helvetica"/>
              </a:rPr>
              <a:t>Easy, more comfortable re-use</a:t>
            </a:r>
            <a:endParaRPr/>
          </a:p>
          <a:p>
            <a:pPr>
              <a:defRPr/>
            </a:pPr>
            <a:r>
              <a:rPr lang="en-US" sz="2000">
                <a:latin typeface="Helvetica"/>
                <a:cs typeface="Helvetica"/>
              </a:rPr>
              <a:t>Facilitates re-submission (to journals, supervisors)</a:t>
            </a:r>
            <a:endParaRPr/>
          </a:p>
          <a:p>
            <a:pPr>
              <a:defRPr/>
            </a:pPr>
            <a:r>
              <a:rPr lang="en-US" sz="2000">
                <a:latin typeface="Helvetica"/>
                <a:cs typeface="Helvetica"/>
              </a:rPr>
              <a:t>Large quantitative datasets</a:t>
            </a:r>
            <a:endParaRPr/>
          </a:p>
          <a:p>
            <a:pPr>
              <a:defRPr/>
            </a:pPr>
            <a:r>
              <a:rPr lang="en-US" sz="2000">
                <a:latin typeface="Helvetica"/>
                <a:cs typeface="Helvetica"/>
              </a:rPr>
              <a:t>Categories and coding procedure in qualitative data</a:t>
            </a:r>
            <a:endParaRPr/>
          </a:p>
          <a:p>
            <a:pPr>
              <a:defRPr/>
            </a:pPr>
            <a:r>
              <a:rPr lang="en-US" sz="2000">
                <a:latin typeface="Helvetica"/>
                <a:cs typeface="Helvetica"/>
              </a:rPr>
              <a:t>How? Write it down!</a:t>
            </a:r>
            <a:endParaRPr sz="2000">
              <a:latin typeface="Helvetica"/>
              <a:cs typeface="Helvetica"/>
            </a:endParaRPr>
          </a:p>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32</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US"/>
              <a:t>Data processing: Good practice for quantitative data - scripts</a:t>
            </a:r>
            <a:endParaRPr lang="de-AT"/>
          </a:p>
        </p:txBody>
      </p:sp>
      <p:sp>
        <p:nvSpPr>
          <p:cNvPr id="3" name="Inhaltsplatzhalter 2"/>
          <p:cNvSpPr>
            <a:spLocks noGrp="1"/>
          </p:cNvSpPr>
          <p:nvPr>
            <p:ph idx="1"/>
          </p:nvPr>
        </p:nvSpPr>
        <p:spPr bwMode="auto">
          <a:xfrm>
            <a:off x="566420" y="2242456"/>
            <a:ext cx="10240728" cy="3830049"/>
          </a:xfrm>
        </p:spPr>
        <p:txBody>
          <a:bodyPr/>
          <a:lstStyle/>
          <a:p>
            <a:pPr>
              <a:defRPr/>
            </a:pPr>
            <a:r>
              <a:rPr lang="en-US" sz="2000">
                <a:latin typeface="Helvetica"/>
                <a:cs typeface="Helvetica"/>
              </a:rPr>
              <a:t>Scripts are files in which all steps to wrangle with data are documented</a:t>
            </a:r>
            <a:endParaRPr/>
          </a:p>
          <a:p>
            <a:pPr>
              <a:defRPr/>
            </a:pPr>
            <a:r>
              <a:rPr lang="en-US" sz="2000">
                <a:latin typeface="Helvetica"/>
                <a:cs typeface="Helvetica"/>
              </a:rPr>
              <a:t>Script-based working is recommended: reuseability and documentation!</a:t>
            </a:r>
            <a:endParaRPr/>
          </a:p>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33</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pic>
        <p:nvPicPr>
          <p:cNvPr id="6" name="Grafik 5" descr="decorative"/>
          <p:cNvPicPr>
            <a:picLocks noChangeAspect="1"/>
          </p:cNvPicPr>
          <p:nvPr/>
        </p:nvPicPr>
        <p:blipFill>
          <a:blip r:embed="rId3"/>
          <a:stretch/>
        </p:blipFill>
        <p:spPr bwMode="auto">
          <a:xfrm>
            <a:off x="1881131" y="3568019"/>
            <a:ext cx="6372225" cy="1971675"/>
          </a:xfrm>
          <a:prstGeom prst="rect">
            <a:avLst/>
          </a:prstGeom>
        </p:spPr>
      </p:pic>
      <p:sp>
        <p:nvSpPr>
          <p:cNvPr id="7" name="Textfeld 6"/>
          <p:cNvSpPr txBox="1"/>
          <p:nvPr/>
        </p:nvSpPr>
        <p:spPr bwMode="auto">
          <a:xfrm>
            <a:off x="3525624" y="5617987"/>
            <a:ext cx="1951349" cy="276999"/>
          </a:xfrm>
          <a:prstGeom prst="rect">
            <a:avLst/>
          </a:prstGeom>
          <a:noFill/>
        </p:spPr>
        <p:txBody>
          <a:bodyPr wrap="square" rtlCol="0">
            <a:spAutoFit/>
          </a:bodyPr>
          <a:lstStyle/>
          <a:p>
            <a:pPr>
              <a:defRPr/>
            </a:pPr>
            <a:r>
              <a:rPr lang="de-AT" sz="1200">
                <a:latin typeface="Helvetica"/>
                <a:cs typeface="Helvetica"/>
              </a:rPr>
              <a:t>Source: </a:t>
            </a:r>
            <a:r>
              <a:rPr lang="de-AT" sz="1200" u="sng">
                <a:latin typeface="Helvetica"/>
                <a:cs typeface="Helvetica"/>
                <a:hlinkClick r:id="rId4" tooltip="https://aussda.at/fileadmin/user_upload/p_aussda/Documents/recommended_datachecks.do"/>
              </a:rPr>
              <a:t>link</a:t>
            </a:r>
            <a:endParaRPr lang="de-AT" sz="1200">
              <a:latin typeface="Helvetica"/>
              <a:cs typeface="Helvetic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US"/>
              <a:t>Data processing: Good practice for quantitative data - versioning</a:t>
            </a:r>
            <a:endParaRPr lang="de-AT"/>
          </a:p>
        </p:txBody>
      </p:sp>
      <p:sp>
        <p:nvSpPr>
          <p:cNvPr id="3" name="Inhaltsplatzhalter 2"/>
          <p:cNvSpPr>
            <a:spLocks noGrp="1"/>
          </p:cNvSpPr>
          <p:nvPr>
            <p:ph idx="1"/>
          </p:nvPr>
        </p:nvSpPr>
        <p:spPr bwMode="auto"/>
        <p:txBody>
          <a:bodyPr/>
          <a:lstStyle/>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34</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grpSp>
        <p:nvGrpSpPr>
          <p:cNvPr id="25" name="Gruppieren 24"/>
          <p:cNvGrpSpPr/>
          <p:nvPr/>
        </p:nvGrpSpPr>
        <p:grpSpPr bwMode="auto">
          <a:xfrm>
            <a:off x="1207903" y="2214113"/>
            <a:ext cx="8549305" cy="3823255"/>
            <a:chOff x="103611" y="1844824"/>
            <a:chExt cx="8549305" cy="3823255"/>
          </a:xfrm>
        </p:grpSpPr>
        <p:sp>
          <p:nvSpPr>
            <p:cNvPr id="8" name="Textfeld 7"/>
            <p:cNvSpPr txBox="1"/>
            <p:nvPr/>
          </p:nvSpPr>
          <p:spPr bwMode="auto">
            <a:xfrm>
              <a:off x="2487121" y="2223629"/>
              <a:ext cx="2088232" cy="369332"/>
            </a:xfrm>
            <a:prstGeom prst="rect">
              <a:avLst/>
            </a:prstGeom>
            <a:noFill/>
            <a:ln>
              <a:noFill/>
            </a:ln>
          </p:spPr>
          <p:txBody>
            <a:bodyPr wrap="square" rtlCol="0">
              <a:spAutoFit/>
            </a:bodyPr>
            <a:lstStyle/>
            <a:p>
              <a:pPr>
                <a:defRPr/>
              </a:pPr>
              <a:r>
                <a:rPr lang="en-GB">
                  <a:latin typeface="Roboto Light"/>
                </a:rPr>
                <a:t>Raw data </a:t>
              </a:r>
              <a:endParaRPr>
                <a:latin typeface="Roboto Light"/>
              </a:endParaRPr>
            </a:p>
          </p:txBody>
        </p:sp>
        <p:sp>
          <p:nvSpPr>
            <p:cNvPr id="9" name="Textfeld 8"/>
            <p:cNvSpPr txBox="1"/>
            <p:nvPr/>
          </p:nvSpPr>
          <p:spPr bwMode="auto">
            <a:xfrm>
              <a:off x="5049550" y="2214113"/>
              <a:ext cx="3603366" cy="640560"/>
            </a:xfrm>
            <a:prstGeom prst="rect">
              <a:avLst/>
            </a:prstGeom>
            <a:noFill/>
          </p:spPr>
          <p:txBody>
            <a:bodyPr wrap="square" rtlCol="0">
              <a:spAutoFit/>
            </a:bodyPr>
            <a:lstStyle/>
            <a:p>
              <a:pPr marL="285750" lvl="0" indent="-285750">
                <a:lnSpc>
                  <a:spcPct val="125000"/>
                </a:lnSpc>
                <a:buFont typeface="Arial"/>
                <a:buChar char="•"/>
                <a:defRPr/>
              </a:pPr>
              <a:r>
                <a:rPr lang="de-AT" sz="1200">
                  <a:latin typeface="Roboto Light"/>
                </a:rPr>
                <a:t>Different formats, especially if you re-use data</a:t>
              </a:r>
              <a:endParaRPr/>
            </a:p>
            <a:p>
              <a:pPr lvl="0">
                <a:lnSpc>
                  <a:spcPct val="125000"/>
                </a:lnSpc>
                <a:defRPr/>
              </a:pPr>
              <a:endParaRPr>
                <a:latin typeface="Roboto Light"/>
              </a:endParaRPr>
            </a:p>
          </p:txBody>
        </p:sp>
        <p:sp>
          <p:nvSpPr>
            <p:cNvPr id="10" name="Textfeld 9"/>
            <p:cNvSpPr txBox="1"/>
            <p:nvPr/>
          </p:nvSpPr>
          <p:spPr bwMode="auto">
            <a:xfrm>
              <a:off x="2487121" y="3355205"/>
              <a:ext cx="2088232" cy="369332"/>
            </a:xfrm>
            <a:prstGeom prst="rect">
              <a:avLst/>
            </a:prstGeom>
            <a:noFill/>
            <a:ln>
              <a:noFill/>
            </a:ln>
          </p:spPr>
          <p:txBody>
            <a:bodyPr wrap="square" rtlCol="0">
              <a:spAutoFit/>
            </a:bodyPr>
            <a:lstStyle/>
            <a:p>
              <a:pPr>
                <a:defRPr/>
              </a:pPr>
              <a:r>
                <a:rPr lang="en-GB">
                  <a:latin typeface="Roboto Light"/>
                </a:rPr>
                <a:t>v0_1</a:t>
              </a:r>
              <a:endParaRPr>
                <a:latin typeface="Roboto Light"/>
              </a:endParaRPr>
            </a:p>
          </p:txBody>
        </p:sp>
        <p:sp>
          <p:nvSpPr>
            <p:cNvPr id="11" name="Textfeld 10"/>
            <p:cNvSpPr txBox="1"/>
            <p:nvPr/>
          </p:nvSpPr>
          <p:spPr bwMode="auto">
            <a:xfrm>
              <a:off x="2487121" y="3636942"/>
              <a:ext cx="2088232" cy="369332"/>
            </a:xfrm>
            <a:prstGeom prst="rect">
              <a:avLst/>
            </a:prstGeom>
            <a:noFill/>
            <a:ln>
              <a:noFill/>
            </a:ln>
          </p:spPr>
          <p:txBody>
            <a:bodyPr wrap="square" rtlCol="0">
              <a:spAutoFit/>
            </a:bodyPr>
            <a:lstStyle/>
            <a:p>
              <a:pPr>
                <a:defRPr/>
              </a:pPr>
              <a:r>
                <a:rPr lang="en-GB">
                  <a:latin typeface="Roboto Light"/>
                </a:rPr>
                <a:t>v0_2</a:t>
              </a:r>
              <a:endParaRPr>
                <a:latin typeface="Roboto Light"/>
              </a:endParaRPr>
            </a:p>
          </p:txBody>
        </p:sp>
        <p:sp>
          <p:nvSpPr>
            <p:cNvPr id="12" name="Textfeld 11"/>
            <p:cNvSpPr txBox="1"/>
            <p:nvPr/>
          </p:nvSpPr>
          <p:spPr bwMode="auto">
            <a:xfrm>
              <a:off x="5025233" y="3300754"/>
              <a:ext cx="3572732" cy="765594"/>
            </a:xfrm>
            <a:prstGeom prst="rect">
              <a:avLst/>
            </a:prstGeom>
            <a:noFill/>
          </p:spPr>
          <p:txBody>
            <a:bodyPr wrap="square" rtlCol="0">
              <a:spAutoFit/>
            </a:bodyPr>
            <a:lstStyle/>
            <a:p>
              <a:pPr marL="285750" lvl="0" indent="-285750">
                <a:lnSpc>
                  <a:spcPct val="125000"/>
                </a:lnSpc>
                <a:buFont typeface="Arial"/>
                <a:buChar char="•"/>
                <a:defRPr/>
              </a:pPr>
              <a:r>
                <a:rPr lang="de-AT" sz="1200">
                  <a:latin typeface="Roboto Light"/>
                </a:rPr>
                <a:t>Data you work with: creation of new variables, collapsing of categories etc</a:t>
              </a:r>
              <a:endParaRPr/>
            </a:p>
            <a:p>
              <a:pPr marL="285750" lvl="0" indent="-285750">
                <a:lnSpc>
                  <a:spcPct val="125000"/>
                </a:lnSpc>
                <a:buFont typeface="Arial"/>
                <a:buChar char="•"/>
                <a:defRPr/>
              </a:pPr>
              <a:r>
                <a:rPr lang="de-AT" sz="1200">
                  <a:latin typeface="Roboto Light"/>
                </a:rPr>
                <a:t>Merge with other datasets </a:t>
              </a:r>
              <a:endParaRPr>
                <a:latin typeface="Roboto Light"/>
              </a:endParaRPr>
            </a:p>
          </p:txBody>
        </p:sp>
        <p:sp>
          <p:nvSpPr>
            <p:cNvPr id="13" name="Textfeld 12"/>
            <p:cNvSpPr txBox="1"/>
            <p:nvPr/>
          </p:nvSpPr>
          <p:spPr bwMode="auto">
            <a:xfrm>
              <a:off x="2487121" y="4966764"/>
              <a:ext cx="2088232" cy="369332"/>
            </a:xfrm>
            <a:prstGeom prst="rect">
              <a:avLst/>
            </a:prstGeom>
            <a:noFill/>
            <a:ln>
              <a:noFill/>
            </a:ln>
          </p:spPr>
          <p:txBody>
            <a:bodyPr wrap="square" rtlCol="0">
              <a:spAutoFit/>
            </a:bodyPr>
            <a:lstStyle/>
            <a:p>
              <a:pPr>
                <a:defRPr/>
              </a:pPr>
              <a:r>
                <a:rPr lang="en-GB">
                  <a:latin typeface="Roboto Light"/>
                </a:rPr>
                <a:t>v1_0</a:t>
              </a:r>
              <a:endParaRPr>
                <a:latin typeface="Roboto Light"/>
              </a:endParaRPr>
            </a:p>
          </p:txBody>
        </p:sp>
        <p:sp>
          <p:nvSpPr>
            <p:cNvPr id="14" name="Textfeld 13"/>
            <p:cNvSpPr txBox="1"/>
            <p:nvPr/>
          </p:nvSpPr>
          <p:spPr bwMode="auto">
            <a:xfrm>
              <a:off x="5025233" y="4919702"/>
              <a:ext cx="3603366" cy="303929"/>
            </a:xfrm>
            <a:prstGeom prst="rect">
              <a:avLst/>
            </a:prstGeom>
            <a:noFill/>
          </p:spPr>
          <p:txBody>
            <a:bodyPr wrap="square" rtlCol="0">
              <a:spAutoFit/>
            </a:bodyPr>
            <a:lstStyle/>
            <a:p>
              <a:pPr marL="285750" lvl="0" indent="-285750">
                <a:lnSpc>
                  <a:spcPct val="125000"/>
                </a:lnSpc>
                <a:buFont typeface="Arial"/>
                <a:buChar char="•"/>
                <a:defRPr/>
              </a:pPr>
              <a:r>
                <a:rPr lang="de-AT" sz="1200">
                  <a:latin typeface="Roboto Light"/>
                </a:rPr>
                <a:t>Data for analyses</a:t>
              </a:r>
              <a:endParaRPr>
                <a:latin typeface="Roboto Light"/>
              </a:endParaRPr>
            </a:p>
          </p:txBody>
        </p:sp>
        <p:pic>
          <p:nvPicPr>
            <p:cNvPr id="15" name="Grafik 14" descr="decorative"/>
            <p:cNvPicPr>
              <a:picLocks noChangeAspect="1"/>
            </p:cNvPicPr>
            <p:nvPr/>
          </p:nvPicPr>
          <p:blipFill>
            <a:blip r:embed="rId3">
              <a:duotone>
                <a:schemeClr val="accent1">
                  <a:shade val="45000"/>
                  <a:satMod val="135000"/>
                </a:schemeClr>
                <a:prstClr val="white"/>
              </a:duotone>
            </a:blip>
            <a:stretch/>
          </p:blipFill>
          <p:spPr bwMode="auto">
            <a:xfrm>
              <a:off x="103611" y="4066348"/>
              <a:ext cx="423064" cy="526199"/>
            </a:xfrm>
            <a:prstGeom prst="rect">
              <a:avLst/>
            </a:prstGeom>
          </p:spPr>
        </p:pic>
        <p:pic>
          <p:nvPicPr>
            <p:cNvPr id="16" name="Grafik 15" descr="decorative"/>
            <p:cNvPicPr>
              <a:picLocks noChangeAspect="1"/>
            </p:cNvPicPr>
            <p:nvPr/>
          </p:nvPicPr>
          <p:blipFill>
            <a:blip r:embed="rId3">
              <a:duotone>
                <a:schemeClr val="accent1">
                  <a:shade val="45000"/>
                  <a:satMod val="135000"/>
                </a:schemeClr>
                <a:prstClr val="white"/>
              </a:duotone>
            </a:blip>
            <a:stretch/>
          </p:blipFill>
          <p:spPr bwMode="auto">
            <a:xfrm>
              <a:off x="133823" y="2513518"/>
              <a:ext cx="423064" cy="526199"/>
            </a:xfrm>
            <a:prstGeom prst="rect">
              <a:avLst/>
            </a:prstGeom>
          </p:spPr>
        </p:pic>
        <p:pic>
          <p:nvPicPr>
            <p:cNvPr id="17" name="Grafik 16" descr="decorative"/>
            <p:cNvPicPr>
              <a:picLocks noChangeAspect="1"/>
            </p:cNvPicPr>
            <p:nvPr/>
          </p:nvPicPr>
          <p:blipFill>
            <a:blip r:embed="rId4">
              <a:duotone>
                <a:schemeClr val="accent1">
                  <a:shade val="45000"/>
                  <a:satMod val="135000"/>
                </a:schemeClr>
                <a:prstClr val="white"/>
              </a:duotone>
            </a:blip>
            <a:stretch/>
          </p:blipFill>
          <p:spPr bwMode="auto">
            <a:xfrm>
              <a:off x="1226598" y="4756642"/>
              <a:ext cx="602056" cy="722467"/>
            </a:xfrm>
            <a:prstGeom prst="rect">
              <a:avLst/>
            </a:prstGeom>
          </p:spPr>
        </p:pic>
        <p:pic>
          <p:nvPicPr>
            <p:cNvPr id="18" name="Grafik 17" descr="decorative"/>
            <p:cNvPicPr>
              <a:picLocks noChangeAspect="1"/>
            </p:cNvPicPr>
            <p:nvPr/>
          </p:nvPicPr>
          <p:blipFill>
            <a:blip r:embed="rId4">
              <a:duotone>
                <a:schemeClr val="accent1">
                  <a:shade val="45000"/>
                  <a:satMod val="135000"/>
                </a:schemeClr>
                <a:prstClr val="white"/>
              </a:duotone>
            </a:blip>
            <a:stretch/>
          </p:blipFill>
          <p:spPr bwMode="auto">
            <a:xfrm>
              <a:off x="1226598" y="3312174"/>
              <a:ext cx="602056" cy="722467"/>
            </a:xfrm>
            <a:prstGeom prst="rect">
              <a:avLst/>
            </a:prstGeom>
          </p:spPr>
        </p:pic>
        <p:pic>
          <p:nvPicPr>
            <p:cNvPr id="19" name="Grafik 18" descr="decorative"/>
            <p:cNvPicPr>
              <a:picLocks noChangeAspect="1"/>
            </p:cNvPicPr>
            <p:nvPr/>
          </p:nvPicPr>
          <p:blipFill>
            <a:blip r:embed="rId4">
              <a:duotone>
                <a:schemeClr val="accent1">
                  <a:shade val="45000"/>
                  <a:satMod val="135000"/>
                </a:schemeClr>
                <a:prstClr val="white"/>
              </a:duotone>
            </a:blip>
            <a:stretch/>
          </p:blipFill>
          <p:spPr bwMode="auto">
            <a:xfrm>
              <a:off x="1226598" y="2013507"/>
              <a:ext cx="602056" cy="722467"/>
            </a:xfrm>
            <a:prstGeom prst="rect">
              <a:avLst/>
            </a:prstGeom>
          </p:spPr>
        </p:pic>
        <p:cxnSp>
          <p:nvCxnSpPr>
            <p:cNvPr id="20" name="Gerade Verbindung mit Pfeil 19" descr="decorative"/>
            <p:cNvCxnSpPr>
              <a:cxnSpLocks/>
            </p:cNvCxnSpPr>
            <p:nvPr/>
          </p:nvCxnSpPr>
          <p:spPr bwMode="auto">
            <a:xfrm>
              <a:off x="669340" y="2296251"/>
              <a:ext cx="0" cy="1152128"/>
            </a:xfrm>
            <a:prstGeom prst="straightConnector1">
              <a:avLst/>
            </a:prstGeom>
            <a:ln w="38100">
              <a:solidFill>
                <a:schemeClr val="tx2"/>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1" name="Gerade Verbindung mit Pfeil 20" descr="decorative"/>
            <p:cNvCxnSpPr>
              <a:cxnSpLocks/>
            </p:cNvCxnSpPr>
            <p:nvPr/>
          </p:nvCxnSpPr>
          <p:spPr bwMode="auto">
            <a:xfrm>
              <a:off x="673113" y="3803953"/>
              <a:ext cx="0" cy="1152128"/>
            </a:xfrm>
            <a:prstGeom prst="straightConnector1">
              <a:avLst/>
            </a:prstGeom>
            <a:ln w="38100">
              <a:solidFill>
                <a:schemeClr val="tx2"/>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2" name="Abgerundetes Rechteck 31" descr="decorative"/>
            <p:cNvSpPr/>
            <p:nvPr/>
          </p:nvSpPr>
          <p:spPr bwMode="auto">
            <a:xfrm>
              <a:off x="819552" y="4587959"/>
              <a:ext cx="7776864" cy="1080120"/>
            </a:xfrm>
            <a:prstGeom prst="roundRect">
              <a:avLst>
                <a:gd name="adj" fmla="val 16667"/>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23" name="Abgerundetes Rechteck 27" descr="decorative"/>
            <p:cNvSpPr/>
            <p:nvPr/>
          </p:nvSpPr>
          <p:spPr bwMode="auto">
            <a:xfrm>
              <a:off x="819552" y="3143491"/>
              <a:ext cx="7776864" cy="1080120"/>
            </a:xfrm>
            <a:prstGeom prst="roundRect">
              <a:avLst>
                <a:gd name="adj" fmla="val 16667"/>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24" name="Abgerundetes Rechteck 10" descr="decorative"/>
            <p:cNvSpPr/>
            <p:nvPr/>
          </p:nvSpPr>
          <p:spPr bwMode="auto">
            <a:xfrm>
              <a:off x="819552" y="1844824"/>
              <a:ext cx="7776864" cy="1080120"/>
            </a:xfrm>
            <a:prstGeom prst="roundRect">
              <a:avLst>
                <a:gd name="adj" fmla="val 16667"/>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US">
                <a:latin typeface="Helvetica"/>
                <a:cs typeface="Helvetica"/>
              </a:rPr>
              <a:t>Data processing: Good practice for quantitative data – variable names</a:t>
            </a:r>
            <a:endParaRPr lang="de-AT">
              <a:latin typeface="Helvetica"/>
              <a:cs typeface="Helvetica"/>
            </a:endParaRPr>
          </a:p>
        </p:txBody>
      </p:sp>
      <p:sp>
        <p:nvSpPr>
          <p:cNvPr id="9" name="Inhaltsplatzhalter 8"/>
          <p:cNvSpPr>
            <a:spLocks noGrp="1"/>
          </p:cNvSpPr>
          <p:nvPr>
            <p:ph idx="1"/>
          </p:nvPr>
        </p:nvSpPr>
        <p:spPr bwMode="auto"/>
        <p:txBody>
          <a:bodyPr/>
          <a:lstStyle/>
          <a:p>
            <a:pPr>
              <a:defRPr/>
            </a:pPr>
            <a:r>
              <a:rPr lang="en-US" sz="2000">
                <a:latin typeface="Helvetica"/>
                <a:cs typeface="Helvetica"/>
              </a:rPr>
              <a:t>Best practice</a:t>
            </a:r>
            <a:endParaRPr/>
          </a:p>
          <a:p>
            <a:pPr lvl="1">
              <a:defRPr/>
            </a:pPr>
            <a:r>
              <a:rPr lang="en-US" sz="2000">
                <a:latin typeface="Helvetica"/>
                <a:cs typeface="Helvetica"/>
              </a:rPr>
              <a:t>1_visit vs. visit_1</a:t>
            </a:r>
            <a:endParaRPr/>
          </a:p>
          <a:p>
            <a:pPr lvl="1">
              <a:defRPr/>
            </a:pPr>
            <a:r>
              <a:rPr lang="en-US" sz="2000">
                <a:latin typeface="Helvetica"/>
                <a:cs typeface="Helvetica"/>
              </a:rPr>
              <a:t>Var1 vs. age</a:t>
            </a:r>
            <a:endParaRPr/>
          </a:p>
          <a:p>
            <a:pPr lvl="1">
              <a:defRPr/>
            </a:pPr>
            <a:r>
              <a:rPr lang="en-US" sz="2000">
                <a:latin typeface="Helvetica"/>
                <a:cs typeface="Helvetica"/>
              </a:rPr>
              <a:t>thisisareallylongvariablename vs thisIsAReallyLongVariableName</a:t>
            </a:r>
          </a:p>
          <a:p>
            <a:pPr marL="0" indent="0">
              <a:buFont typeface="Arial"/>
              <a:buNone/>
              <a:defRPr/>
            </a:pPr>
            <a:endParaRPr lang="en-US" sz="2000">
              <a:latin typeface="Helvetica"/>
              <a:cs typeface="Helvetica"/>
            </a:endParaRPr>
          </a:p>
          <a:p>
            <a:pPr>
              <a:defRPr/>
            </a:pPr>
            <a:r>
              <a:rPr lang="en-US" sz="2000">
                <a:latin typeface="Helvetica"/>
                <a:cs typeface="Helvetica"/>
              </a:rPr>
              <a:t>Codebooks help!</a:t>
            </a:r>
            <a:endParaRPr/>
          </a:p>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35</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
        <p:nvSpPr>
          <p:cNvPr id="6" name="Textplatzhalter 3"/>
          <p:cNvSpPr txBox="1"/>
          <p:nvPr/>
        </p:nvSpPr>
        <p:spPr bwMode="auto">
          <a:xfrm>
            <a:off x="838200" y="1854667"/>
            <a:ext cx="4825752" cy="4343400"/>
          </a:xfrm>
          <a:prstGeom prst="rect">
            <a:avLst/>
          </a:prstGeom>
        </p:spPr>
        <p:txBody>
          <a:bodyPr/>
          <a:lstStyle>
            <a:lvl1pPr marL="228600" indent="-228600" algn="l" defTabSz="914400">
              <a:lnSpc>
                <a:spcPct val="90000"/>
              </a:lnSpc>
              <a:spcBef>
                <a:spcPts val="1000"/>
              </a:spcBef>
              <a:buFont typeface="Arial"/>
              <a:buChar char="•"/>
              <a:defRPr sz="2800">
                <a:solidFill>
                  <a:schemeClr val="tx1"/>
                </a:solidFill>
                <a:latin typeface="Arial"/>
                <a:ea typeface="+mn-ea"/>
                <a:cs typeface="Arial"/>
              </a:defRPr>
            </a:lvl1pPr>
            <a:lvl2pPr marL="685800" indent="-228600" algn="l" defTabSz="914400">
              <a:lnSpc>
                <a:spcPct val="90000"/>
              </a:lnSpc>
              <a:spcBef>
                <a:spcPts val="500"/>
              </a:spcBef>
              <a:buFont typeface="Arial"/>
              <a:buChar char="•"/>
              <a:defRPr sz="2400">
                <a:solidFill>
                  <a:schemeClr val="tx1"/>
                </a:solidFill>
                <a:latin typeface="Arial"/>
                <a:ea typeface="+mn-ea"/>
                <a:cs typeface="Arial"/>
              </a:defRPr>
            </a:lvl2pPr>
            <a:lvl3pPr marL="1143000" indent="-228600" algn="l" defTabSz="914400">
              <a:lnSpc>
                <a:spcPct val="90000"/>
              </a:lnSpc>
              <a:spcBef>
                <a:spcPts val="500"/>
              </a:spcBef>
              <a:buFont typeface="Arial"/>
              <a:buChar char="•"/>
              <a:defRPr sz="2000">
                <a:solidFill>
                  <a:schemeClr val="tx1"/>
                </a:solidFill>
                <a:latin typeface="Arial"/>
                <a:ea typeface="+mn-ea"/>
                <a:cs typeface="Arial"/>
              </a:defRPr>
            </a:lvl3pPr>
            <a:lvl4pPr marL="1600200" indent="-228600" algn="l" defTabSz="914400">
              <a:lnSpc>
                <a:spcPct val="90000"/>
              </a:lnSpc>
              <a:spcBef>
                <a:spcPts val="500"/>
              </a:spcBef>
              <a:buFont typeface="Arial"/>
              <a:buChar char="•"/>
              <a:defRPr sz="1800">
                <a:solidFill>
                  <a:schemeClr val="tx1"/>
                </a:solidFill>
                <a:latin typeface="Arial"/>
                <a:ea typeface="+mn-ea"/>
                <a:cs typeface="Arial"/>
              </a:defRPr>
            </a:lvl4pPr>
            <a:lvl5pPr marL="2057400" indent="-228600" algn="l" defTabSz="914400">
              <a:lnSpc>
                <a:spcPct val="90000"/>
              </a:lnSpc>
              <a:spcBef>
                <a:spcPts val="500"/>
              </a:spcBef>
              <a:buFont typeface="Arial"/>
              <a:buChar char="•"/>
              <a:defRPr sz="1800">
                <a:solidFill>
                  <a:schemeClr val="tx1"/>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US">
                <a:latin typeface="Helvetica"/>
                <a:cs typeface="Helvetica"/>
              </a:rPr>
              <a:t>Data processing: Good practice for quantitative data – value labels</a:t>
            </a:r>
            <a:endParaRPr lang="de-AT">
              <a:latin typeface="Helvetica"/>
              <a:cs typeface="Helvetica"/>
            </a:endParaRPr>
          </a:p>
        </p:txBody>
      </p:sp>
      <p:sp>
        <p:nvSpPr>
          <p:cNvPr id="3" name="Inhaltsplatzhalter 2"/>
          <p:cNvSpPr>
            <a:spLocks noGrp="1"/>
          </p:cNvSpPr>
          <p:nvPr>
            <p:ph idx="1"/>
          </p:nvPr>
        </p:nvSpPr>
        <p:spPr bwMode="auto"/>
        <p:txBody>
          <a:bodyPr/>
          <a:lstStyle/>
          <a:p>
            <a:pPr>
              <a:defRPr/>
            </a:pPr>
            <a:r>
              <a:rPr lang="en-US" sz="2000">
                <a:latin typeface="Helvetica"/>
                <a:cs typeface="Helvetica"/>
              </a:rPr>
              <a:t>Best practice</a:t>
            </a:r>
            <a:endParaRPr/>
          </a:p>
          <a:p>
            <a:pPr lvl="1">
              <a:defRPr/>
            </a:pPr>
            <a:r>
              <a:rPr lang="en-US" sz="2000">
                <a:latin typeface="Helvetica"/>
                <a:cs typeface="Helvetica"/>
              </a:rPr>
              <a:t>Label all values (categorical variables)</a:t>
            </a:r>
            <a:endParaRPr/>
          </a:p>
          <a:p>
            <a:pPr lvl="1">
              <a:defRPr/>
            </a:pPr>
            <a:r>
              <a:rPr lang="en-US" sz="2000">
                <a:latin typeface="Helvetica"/>
                <a:cs typeface="Helvetica"/>
              </a:rPr>
              <a:t>Label at least the extreme points for scales</a:t>
            </a:r>
            <a:endParaRPr/>
          </a:p>
          <a:p>
            <a:pPr lvl="1">
              <a:defRPr/>
            </a:pPr>
            <a:r>
              <a:rPr lang="en-US" sz="2000">
                <a:latin typeface="Helvetica"/>
                <a:cs typeface="Helvetica"/>
              </a:rPr>
              <a:t>Re-use values and labels (i.e. keep 0 = “no”, 1 = “yes” consistently)</a:t>
            </a:r>
            <a:endParaRPr/>
          </a:p>
          <a:p>
            <a:pPr lvl="1">
              <a:defRPr/>
            </a:pPr>
            <a:r>
              <a:rPr lang="en-US" sz="2000">
                <a:latin typeface="Helvetica"/>
                <a:cs typeface="Helvetica"/>
              </a:rPr>
              <a:t>Represent missing values consistently (i.e. “don’t know” = 99)</a:t>
            </a:r>
            <a:endParaRPr/>
          </a:p>
          <a:p>
            <a:pPr>
              <a:defRPr/>
            </a:pPr>
            <a:r>
              <a:rPr lang="de-AT" sz="2000">
                <a:latin typeface="Helvetica"/>
                <a:cs typeface="Helvetica"/>
              </a:rPr>
              <a:t>Codebooks help!</a:t>
            </a:r>
            <a:endParaRPr lang="de-DE" sz="2000">
              <a:latin typeface="Helvetica"/>
              <a:cs typeface="Helvetica"/>
            </a:endParaRPr>
          </a:p>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36</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US">
                <a:latin typeface="Helvetica"/>
                <a:cs typeface="Helvetica"/>
              </a:rPr>
              <a:t>Data processing: Good practice, qualitative approaches: anonymisation</a:t>
            </a:r>
            <a:endParaRPr lang="de-AT">
              <a:latin typeface="Helvetica"/>
              <a:cs typeface="Helvetica"/>
            </a:endParaRPr>
          </a:p>
        </p:txBody>
      </p:sp>
      <p:sp>
        <p:nvSpPr>
          <p:cNvPr id="3" name="Inhaltsplatzhalter 2"/>
          <p:cNvSpPr>
            <a:spLocks noGrp="1"/>
          </p:cNvSpPr>
          <p:nvPr>
            <p:ph idx="1"/>
          </p:nvPr>
        </p:nvSpPr>
        <p:spPr bwMode="auto"/>
        <p:txBody>
          <a:bodyPr/>
          <a:lstStyle/>
          <a:p>
            <a:pPr>
              <a:defRPr/>
            </a:pPr>
            <a:r>
              <a:rPr lang="fr-FR" sz="2200">
                <a:latin typeface="Helvetica"/>
                <a:cs typeface="Helvetica"/>
              </a:rPr>
              <a:t>Identify identifiers!</a:t>
            </a:r>
            <a:endParaRPr/>
          </a:p>
          <a:p>
            <a:pPr>
              <a:defRPr/>
            </a:pPr>
            <a:r>
              <a:rPr lang="fr-FR" sz="2200">
                <a:latin typeface="Helvetica"/>
                <a:cs typeface="Helvetica"/>
              </a:rPr>
              <a:t>Document, document, document</a:t>
            </a:r>
            <a:endParaRPr/>
          </a:p>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37</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US">
                <a:latin typeface="Helvetica"/>
                <a:cs typeface="Helvetica"/>
              </a:rPr>
              <a:t>Data processing: Good practice, qualitative approaches: anonymization plan</a:t>
            </a:r>
            <a:endParaRPr lang="de-AT">
              <a:latin typeface="Helvetica"/>
              <a:cs typeface="Helvetica"/>
            </a:endParaRPr>
          </a:p>
        </p:txBody>
      </p:sp>
      <p:sp>
        <p:nvSpPr>
          <p:cNvPr id="3" name="Inhaltsplatzhalter 2"/>
          <p:cNvSpPr>
            <a:spLocks noGrp="1"/>
          </p:cNvSpPr>
          <p:nvPr>
            <p:ph idx="1"/>
          </p:nvPr>
        </p:nvSpPr>
        <p:spPr bwMode="auto"/>
        <p:txBody>
          <a:bodyPr/>
          <a:lstStyle/>
          <a:p>
            <a:pPr>
              <a:defRPr/>
            </a:pPr>
            <a:r>
              <a:rPr lang="en-US" sz="2000">
                <a:latin typeface="Helvetica"/>
                <a:cs typeface="Helvetica"/>
              </a:rPr>
              <a:t>Discuss the when (will data be anonymised), how and by whom! </a:t>
            </a:r>
            <a:endParaRPr sz="2000">
              <a:latin typeface="Helvetica"/>
              <a:cs typeface="Helvetica"/>
            </a:endParaRPr>
          </a:p>
          <a:p>
            <a:pPr>
              <a:defRPr/>
            </a:pPr>
            <a:r>
              <a:rPr lang="en-US" sz="2000">
                <a:latin typeface="Helvetica"/>
                <a:cs typeface="Helvetica"/>
              </a:rPr>
              <a:t>Read interview transcripts carefully</a:t>
            </a:r>
            <a:endParaRPr sz="2000">
              <a:latin typeface="Helvetica"/>
              <a:cs typeface="Helvetica"/>
            </a:endParaRPr>
          </a:p>
          <a:p>
            <a:pPr>
              <a:defRPr/>
            </a:pPr>
            <a:r>
              <a:rPr lang="en-US" sz="2000">
                <a:latin typeface="Helvetica"/>
                <a:cs typeface="Helvetica"/>
              </a:rPr>
              <a:t>Find direct and indirect identifiers</a:t>
            </a:r>
            <a:endParaRPr sz="2000">
              <a:latin typeface="Helvetica"/>
              <a:cs typeface="Helvetica"/>
            </a:endParaRPr>
          </a:p>
          <a:p>
            <a:pPr lvl="1">
              <a:defRPr/>
            </a:pPr>
            <a:r>
              <a:rPr lang="en-US" sz="2000">
                <a:latin typeface="Helvetica"/>
                <a:cs typeface="Helvetica"/>
              </a:rPr>
              <a:t>&lt;Max Mustermann&gt; &lt;McDonalds&gt;</a:t>
            </a:r>
            <a:endParaRPr sz="2000">
              <a:latin typeface="Helvetica"/>
              <a:cs typeface="Helvetica"/>
            </a:endParaRPr>
          </a:p>
          <a:p>
            <a:pPr>
              <a:defRPr/>
            </a:pPr>
            <a:r>
              <a:rPr lang="en-US" sz="2000">
                <a:latin typeface="Helvetica"/>
                <a:cs typeface="Helvetica"/>
              </a:rPr>
              <a:t>Find possible terms to replace identifiers</a:t>
            </a:r>
            <a:endParaRPr sz="2000">
              <a:latin typeface="Helvetica"/>
              <a:cs typeface="Helvetica"/>
            </a:endParaRPr>
          </a:p>
          <a:p>
            <a:pPr lvl="1">
              <a:defRPr/>
            </a:pPr>
            <a:r>
              <a:rPr lang="en-US" sz="2000">
                <a:latin typeface="Helvetica"/>
                <a:cs typeface="Helvetica"/>
              </a:rPr>
              <a:t>[Name] [BigCompany]</a:t>
            </a:r>
            <a:endParaRPr sz="2000">
              <a:latin typeface="Helvetica"/>
              <a:cs typeface="Helvetica"/>
            </a:endParaRPr>
          </a:p>
          <a:p>
            <a:pPr>
              <a:defRPr/>
            </a:pPr>
            <a:r>
              <a:rPr lang="en-US" sz="2000">
                <a:latin typeface="Helvetica"/>
                <a:cs typeface="Helvetica"/>
              </a:rPr>
              <a:t>Write it down! </a:t>
            </a:r>
            <a:endParaRPr sz="2000">
              <a:latin typeface="Helvetica"/>
              <a:cs typeface="Helvetica"/>
            </a:endParaRPr>
          </a:p>
          <a:p>
            <a:pPr marL="0" indent="0">
              <a:buNone/>
              <a:defRPr/>
            </a:pPr>
            <a:endParaRPr lang="en-US" sz="2000">
              <a:latin typeface="Helvetica"/>
              <a:cs typeface="Helvetica"/>
            </a:endParaRPr>
          </a:p>
          <a:p>
            <a:pPr>
              <a:defRPr/>
            </a:pPr>
            <a:r>
              <a:rPr lang="en-US" sz="2000">
                <a:latin typeface="Helvetica"/>
                <a:cs typeface="Helvetica"/>
              </a:rPr>
              <a:t>For example, see </a:t>
            </a:r>
            <a:r>
              <a:rPr lang="en-US" sz="2000" u="sng">
                <a:latin typeface="Helvetica"/>
                <a:cs typeface="Helvetica"/>
                <a:hlinkClick r:id="rId3" tooltip="https://data.aussda.at/file.xhtml?fileId=6555&amp;version=1.0"/>
              </a:rPr>
              <a:t>Kalova &amp; Fürst (2023)</a:t>
            </a:r>
            <a:endParaRPr lang="en-US" sz="2000">
              <a:latin typeface="Helvetica"/>
              <a:cs typeface="Helvetica"/>
            </a:endParaRPr>
          </a:p>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38</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AT">
                <a:latin typeface="Helvetica"/>
                <a:cs typeface="Helvetica"/>
              </a:rPr>
              <a:t>How to select a repository?</a:t>
            </a:r>
            <a:endParaRPr>
              <a:latin typeface="Helvetica"/>
              <a:cs typeface="Helvetica"/>
            </a:endParaRPr>
          </a:p>
        </p:txBody>
      </p:sp>
      <p:sp>
        <p:nvSpPr>
          <p:cNvPr id="3" name="Inhaltsplatzhalter 2"/>
          <p:cNvSpPr>
            <a:spLocks noGrp="1"/>
          </p:cNvSpPr>
          <p:nvPr>
            <p:ph idx="1"/>
          </p:nvPr>
        </p:nvSpPr>
        <p:spPr bwMode="auto"/>
        <p:txBody>
          <a:bodyPr/>
          <a:lstStyle/>
          <a:p>
            <a:pPr>
              <a:defRPr/>
            </a:pPr>
            <a:r>
              <a:rPr lang="de-AT" sz="2000">
                <a:latin typeface="Helvetica"/>
                <a:cs typeface="Helvetica"/>
              </a:rPr>
              <a:t>Rankorder of findability of your data:</a:t>
            </a:r>
            <a:endParaRPr sz="2000">
              <a:latin typeface="Helvetica"/>
              <a:cs typeface="Helvetica"/>
            </a:endParaRPr>
          </a:p>
          <a:p>
            <a:pPr marL="914400" lvl="1" indent="-457200">
              <a:buFont typeface="+mj-lt"/>
              <a:buAutoNum type="arabicPeriod"/>
              <a:defRPr/>
            </a:pPr>
            <a:r>
              <a:rPr lang="de-AT" sz="2000">
                <a:latin typeface="Helvetica"/>
                <a:cs typeface="Helvetica"/>
              </a:rPr>
              <a:t>Discipline specific repository</a:t>
            </a:r>
          </a:p>
          <a:p>
            <a:pPr marL="914400" lvl="1" indent="-457200">
              <a:buFont typeface="+mj-lt"/>
              <a:buAutoNum type="arabicPeriod"/>
              <a:defRPr/>
            </a:pPr>
            <a:r>
              <a:rPr lang="de-AT" sz="2000">
                <a:latin typeface="Helvetica"/>
                <a:cs typeface="Helvetica"/>
              </a:rPr>
              <a:t>Institutional repository</a:t>
            </a:r>
          </a:p>
          <a:p>
            <a:pPr marL="914400" lvl="1" indent="-457200">
              <a:buFont typeface="+mj-lt"/>
              <a:buAutoNum type="arabicPeriod"/>
              <a:defRPr/>
            </a:pPr>
            <a:r>
              <a:rPr lang="de-AT" sz="2000">
                <a:latin typeface="Helvetica"/>
                <a:cs typeface="Helvetica"/>
              </a:rPr>
              <a:t>Generic repository (</a:t>
            </a:r>
            <a:r>
              <a:rPr lang="de-AT" sz="2000" u="sng">
                <a:latin typeface="Helvetica"/>
                <a:cs typeface="Helvetica"/>
                <a:hlinkClick r:id="rId3" tooltip="http://www.zenodo.org/"/>
              </a:rPr>
              <a:t>Zenodo</a:t>
            </a:r>
            <a:r>
              <a:rPr lang="de-AT" sz="2000">
                <a:latin typeface="Helvetica"/>
                <a:cs typeface="Helvetica"/>
              </a:rPr>
              <a:t>, </a:t>
            </a:r>
            <a:r>
              <a:rPr lang="de-AT" sz="2000" u="sng">
                <a:latin typeface="Helvetica"/>
                <a:cs typeface="Helvetica"/>
                <a:hlinkClick r:id="rId4" tooltip="https://dataverse.harvard.edu/"/>
              </a:rPr>
              <a:t>The Harvard Dataverse</a:t>
            </a:r>
            <a:r>
              <a:rPr lang="de-AT" sz="2000">
                <a:latin typeface="Helvetica"/>
                <a:cs typeface="Helvetica"/>
              </a:rPr>
              <a:t>, </a:t>
            </a:r>
            <a:r>
              <a:rPr lang="de-AT" sz="2000" u="sng">
                <a:latin typeface="Helvetica"/>
                <a:cs typeface="Helvetica"/>
                <a:hlinkClick r:id="rId5" tooltip="https://datadryad.org/"/>
              </a:rPr>
              <a:t>Dryad</a:t>
            </a:r>
            <a:r>
              <a:rPr lang="de-AT" sz="2000">
                <a:latin typeface="Helvetica"/>
                <a:cs typeface="Helvetica"/>
              </a:rPr>
              <a:t>, </a:t>
            </a:r>
            <a:r>
              <a:rPr lang="de-AT" sz="2000" u="sng">
                <a:latin typeface="Helvetica"/>
                <a:cs typeface="Helvetica"/>
                <a:hlinkClick r:id="rId6" tooltip="https://figshare.com/"/>
              </a:rPr>
              <a:t>Figshare</a:t>
            </a:r>
            <a:r>
              <a:rPr lang="de-AT" sz="2000">
                <a:latin typeface="Helvetica"/>
                <a:cs typeface="Helvetica"/>
              </a:rPr>
              <a:t>)</a:t>
            </a:r>
            <a:endParaRPr sz="2000">
              <a:latin typeface="Helvetica"/>
              <a:cs typeface="Helvetica"/>
            </a:endParaRPr>
          </a:p>
          <a:p>
            <a:pPr>
              <a:defRPr/>
            </a:pPr>
            <a:r>
              <a:rPr lang="de-AT" sz="2000">
                <a:latin typeface="Helvetica"/>
                <a:cs typeface="Helvetica"/>
              </a:rPr>
              <a:t>List of repositories: </a:t>
            </a:r>
            <a:endParaRPr sz="2000">
              <a:latin typeface="Helvetica"/>
              <a:cs typeface="Helvetica"/>
            </a:endParaRPr>
          </a:p>
          <a:p>
            <a:pPr lvl="1">
              <a:defRPr/>
            </a:pPr>
            <a:r>
              <a:rPr lang="de-AT" sz="2000" u="sng">
                <a:latin typeface="Helvetica"/>
                <a:cs typeface="Helvetica"/>
                <a:hlinkClick r:id="rId7" tooltip="http://www.re3data.org/"/>
              </a:rPr>
              <a:t>www.re3data.org</a:t>
            </a:r>
            <a:r>
              <a:rPr lang="de-AT" sz="2000">
                <a:latin typeface="Helvetica"/>
                <a:cs typeface="Helvetica"/>
              </a:rPr>
              <a:t> (self-selection)</a:t>
            </a:r>
            <a:endParaRPr sz="2000">
              <a:latin typeface="Helvetica"/>
              <a:cs typeface="Helvetica"/>
            </a:endParaRPr>
          </a:p>
          <a:p>
            <a:pPr lvl="1">
              <a:defRPr/>
            </a:pPr>
            <a:r>
              <a:rPr lang="de-AT" sz="2000" u="sng">
                <a:latin typeface="Helvetica"/>
                <a:cs typeface="Helvetica"/>
                <a:hlinkClick r:id="rId8" tooltip="https://www.cessda.eu/About/Consortium"/>
              </a:rPr>
              <a:t>CESSDA archives</a:t>
            </a:r>
            <a:endParaRPr lang="de-AT" sz="2000">
              <a:latin typeface="Helvetica"/>
              <a:cs typeface="Helvetica"/>
            </a:endParaRPr>
          </a:p>
          <a:p>
            <a:pPr lvl="1">
              <a:defRPr/>
            </a:pPr>
            <a:r>
              <a:rPr lang="de-AT" sz="2000" u="sng">
                <a:latin typeface="Helvetica"/>
                <a:cs typeface="Helvetica"/>
                <a:hlinkClick r:id="rId9" tooltip="https://explore.openaire.eu/search/find/dataproviders"/>
              </a:rPr>
              <a:t>OpenAIRE data providers</a:t>
            </a:r>
            <a:endParaRPr lang="de-AT" sz="2000">
              <a:latin typeface="Helvetica"/>
              <a:cs typeface="Helvetica"/>
            </a:endParaRPr>
          </a:p>
          <a:p>
            <a:pPr>
              <a:defRPr/>
            </a:pPr>
            <a:r>
              <a:rPr lang="de-AT" sz="2000">
                <a:latin typeface="Helvetica"/>
                <a:cs typeface="Helvetica"/>
              </a:rPr>
              <a:t>Check your founder‘s requirements</a:t>
            </a:r>
          </a:p>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39</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Slide Number Placeholder 1"/>
          <p:cNvSpPr>
            <a:spLocks noGrp="1"/>
          </p:cNvSpPr>
          <p:nvPr>
            <p:ph type="sldNum" sz="quarter" idx="12"/>
          </p:nvPr>
        </p:nvSpPr>
        <p:spPr bwMode="auto"/>
        <p:txBody>
          <a:bodyPr/>
          <a:lstStyle/>
          <a:p>
            <a:pPr>
              <a:defRPr/>
            </a:pPr>
            <a:fld id="{2582DF6A-5EB1-BD40-9ACF-33CC99F2C60C}" type="slidenum">
              <a:rPr lang="en-US"/>
              <a:t>4</a:t>
            </a:fld>
            <a:endParaRPr lang="en-US"/>
          </a:p>
        </p:txBody>
      </p:sp>
      <p:sp>
        <p:nvSpPr>
          <p:cNvPr id="4" name="Title 3"/>
          <p:cNvSpPr>
            <a:spLocks noGrp="1"/>
          </p:cNvSpPr>
          <p:nvPr>
            <p:ph type="ctrTitle"/>
          </p:nvPr>
        </p:nvSpPr>
        <p:spPr bwMode="auto"/>
        <p:txBody>
          <a:bodyPr>
            <a:noAutofit/>
          </a:bodyPr>
          <a:lstStyle/>
          <a:p>
            <a:pPr>
              <a:defRPr/>
            </a:pPr>
            <a:r>
              <a:rPr lang="en-US" sz="4000">
                <a:solidFill>
                  <a:schemeClr val="tx1"/>
                </a:solidFill>
                <a:latin typeface="Helvetica"/>
              </a:rPr>
              <a:t>Part I</a:t>
            </a:r>
            <a:endParaRPr/>
          </a:p>
        </p:txBody>
      </p:sp>
      <p:sp>
        <p:nvSpPr>
          <p:cNvPr id="5" name="Subtitle 4"/>
          <p:cNvSpPr>
            <a:spLocks noGrp="1"/>
          </p:cNvSpPr>
          <p:nvPr>
            <p:ph type="subTitle" idx="1"/>
          </p:nvPr>
        </p:nvSpPr>
        <p:spPr bwMode="auto"/>
        <p:txBody>
          <a:bodyPr>
            <a:normAutofit/>
          </a:bodyPr>
          <a:lstStyle/>
          <a:p>
            <a:pPr>
              <a:defRPr/>
            </a:pPr>
            <a:r>
              <a:rPr lang="en-US" sz="3200">
                <a:solidFill>
                  <a:schemeClr val="tx1"/>
                </a:solidFill>
                <a:latin typeface="Helvetica"/>
              </a:rPr>
              <a:t>RDM, FAIR data and DMPs</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AT">
                <a:latin typeface="Helvetica"/>
                <a:cs typeface="Helvetica"/>
              </a:rPr>
              <a:t>How to select a repository?</a:t>
            </a:r>
            <a:endParaRPr/>
          </a:p>
        </p:txBody>
      </p:sp>
      <p:sp>
        <p:nvSpPr>
          <p:cNvPr id="3" name="Inhaltsplatzhalter 2"/>
          <p:cNvSpPr>
            <a:spLocks noGrp="1"/>
          </p:cNvSpPr>
          <p:nvPr>
            <p:ph idx="1"/>
          </p:nvPr>
        </p:nvSpPr>
        <p:spPr bwMode="auto"/>
        <p:txBody>
          <a:bodyPr/>
          <a:lstStyle/>
          <a:p>
            <a:pPr>
              <a:defRPr/>
            </a:pPr>
            <a:r>
              <a:rPr lang="de-AT" sz="2200">
                <a:latin typeface="Helvetica"/>
                <a:cs typeface="Helvetica"/>
              </a:rPr>
              <a:t>Certificates</a:t>
            </a:r>
          </a:p>
          <a:p>
            <a:pPr>
              <a:defRPr/>
            </a:pPr>
            <a:r>
              <a:rPr lang="de-AT" sz="2200">
                <a:latin typeface="Helvetica"/>
                <a:cs typeface="Helvetica"/>
              </a:rPr>
              <a:t>A persistent identifier (e.g. DOI, handle) is a minimum criteria</a:t>
            </a:r>
          </a:p>
          <a:p>
            <a:pPr>
              <a:defRPr/>
            </a:pPr>
            <a:r>
              <a:rPr lang="de-AT" sz="2200">
                <a:latin typeface="Helvetica"/>
                <a:cs typeface="Helvetica"/>
              </a:rPr>
              <a:t>Terms of use and license information online?</a:t>
            </a:r>
            <a:endParaRPr/>
          </a:p>
          <a:p>
            <a:pPr>
              <a:defRPr/>
            </a:pPr>
            <a:r>
              <a:rPr lang="de-AT" sz="2200">
                <a:latin typeface="Helvetica"/>
                <a:cs typeface="Helvetica"/>
              </a:rPr>
              <a:t>If you work with personal data: Does the repository offer the necessary infrastructure to protect your research subjects privacy?</a:t>
            </a:r>
            <a:endParaRPr/>
          </a:p>
          <a:p>
            <a:pPr lvl="1">
              <a:defRPr/>
            </a:pPr>
            <a:r>
              <a:rPr lang="de-AT" sz="1800">
                <a:latin typeface="Helvetica"/>
                <a:cs typeface="Helvetica"/>
              </a:rPr>
              <a:t>Which access mechanisms does the repository offer?</a:t>
            </a:r>
            <a:endParaRPr/>
          </a:p>
          <a:p>
            <a:pPr lvl="1">
              <a:defRPr/>
            </a:pPr>
            <a:r>
              <a:rPr lang="de-AT" sz="1800">
                <a:latin typeface="Helvetica"/>
                <a:cs typeface="Helvetica"/>
              </a:rPr>
              <a:t>Which licenses does the repository offer?</a:t>
            </a:r>
            <a:endParaRPr/>
          </a:p>
          <a:p>
            <a:pPr>
              <a:defRPr/>
            </a:pPr>
            <a:r>
              <a:rPr lang="de-AT" sz="2200">
                <a:latin typeface="Helvetica"/>
                <a:cs typeface="Helvetica"/>
              </a:rPr>
              <a:t>Metadata standards? (minimum Dublin core)</a:t>
            </a:r>
            <a:endParaRPr/>
          </a:p>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40</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Slide Number Placeholder 1"/>
          <p:cNvSpPr>
            <a:spLocks noGrp="1"/>
          </p:cNvSpPr>
          <p:nvPr>
            <p:ph type="sldNum" sz="quarter" idx="12"/>
          </p:nvPr>
        </p:nvSpPr>
        <p:spPr bwMode="auto"/>
        <p:txBody>
          <a:bodyPr/>
          <a:lstStyle/>
          <a:p>
            <a:pPr>
              <a:defRPr/>
            </a:pPr>
            <a:fld id="{2582DF6A-5EB1-BD40-9ACF-33CC99F2C60C}" type="slidenum">
              <a:rPr lang="en-US"/>
              <a:t>41</a:t>
            </a:fld>
            <a:endParaRPr lang="en-US"/>
          </a:p>
        </p:txBody>
      </p:sp>
      <p:sp>
        <p:nvSpPr>
          <p:cNvPr id="6" name="Title 3"/>
          <p:cNvSpPr>
            <a:spLocks noGrp="1"/>
          </p:cNvSpPr>
          <p:nvPr>
            <p:ph type="ctrTitle"/>
          </p:nvPr>
        </p:nvSpPr>
        <p:spPr bwMode="auto">
          <a:xfrm>
            <a:off x="560124" y="1093772"/>
            <a:ext cx="11618843" cy="580618"/>
          </a:xfrm>
        </p:spPr>
        <p:txBody>
          <a:bodyPr>
            <a:noAutofit/>
          </a:bodyPr>
          <a:lstStyle/>
          <a:p>
            <a:pPr>
              <a:defRPr/>
            </a:pPr>
            <a:endParaRPr lang="en-US" sz="4000">
              <a:latin typeface="Helvetica"/>
            </a:endParaRPr>
          </a:p>
        </p:txBody>
      </p:sp>
      <p:sp>
        <p:nvSpPr>
          <p:cNvPr id="7" name="Subtitle 4"/>
          <p:cNvSpPr>
            <a:spLocks noGrp="1"/>
          </p:cNvSpPr>
          <p:nvPr>
            <p:ph type="subTitle" idx="1"/>
          </p:nvPr>
        </p:nvSpPr>
        <p:spPr bwMode="auto">
          <a:xfrm>
            <a:off x="560125" y="1843951"/>
            <a:ext cx="11618843" cy="3413849"/>
          </a:xfrm>
        </p:spPr>
        <p:txBody>
          <a:bodyPr>
            <a:normAutofit/>
          </a:bodyPr>
          <a:lstStyle/>
          <a:p>
            <a:pPr>
              <a:defRPr/>
            </a:pPr>
            <a:endParaRPr lang="en-US" sz="3200">
              <a:latin typeface="Helvetica"/>
            </a:endParaRPr>
          </a:p>
          <a:p>
            <a:pPr>
              <a:defRPr/>
            </a:pPr>
            <a:endParaRPr lang="en-US"/>
          </a:p>
          <a:p>
            <a:pPr>
              <a:defRPr/>
            </a:pPr>
            <a:r>
              <a:rPr lang="en-US" sz="3200">
                <a:latin typeface="Helvetica"/>
              </a:rPr>
              <a:t>Questions on data curation and how to select a repository?</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88577692" name="Slide Number Placeholder 5"/>
          <p:cNvSpPr>
            <a:spLocks noGrp="1"/>
          </p:cNvSpPr>
          <p:nvPr>
            <p:ph type="sldNum" sz="quarter" idx="12"/>
          </p:nvPr>
        </p:nvSpPr>
        <p:spPr bwMode="auto">
          <a:prstGeom prst="rect">
            <a:avLst/>
          </a:prstGeom>
        </p:spPr>
        <p:txBody>
          <a:bodyPr/>
          <a:lstStyle>
            <a:lvl1pPr algn="r">
              <a:defRPr sz="1200">
                <a:latin typeface="Arial"/>
                <a:cs typeface="Arial"/>
              </a:defRPr>
            </a:lvl1pPr>
          </a:lstStyle>
          <a:p>
            <a:pPr>
              <a:defRPr/>
            </a:pPr>
            <a:fld id="{393736FF-E194-F699-8DBE-95B3269D4005}" type="slidenum">
              <a:rPr lang="en-US"/>
              <a:t>42</a:t>
            </a:fld>
            <a:endParaRPr lang="en-US"/>
          </a:p>
        </p:txBody>
      </p:sp>
      <p:sp>
        <p:nvSpPr>
          <p:cNvPr id="2064122106" name="Title 1"/>
          <p:cNvSpPr>
            <a:spLocks noGrp="1"/>
          </p:cNvSpPr>
          <p:nvPr>
            <p:ph type="ctrTitle"/>
          </p:nvPr>
        </p:nvSpPr>
        <p:spPr bwMode="auto">
          <a:xfrm>
            <a:off x="560124" y="1093771"/>
            <a:ext cx="11618842" cy="580617"/>
          </a:xfrm>
          <a:prstGeom prst="rect">
            <a:avLst/>
          </a:prstGeom>
        </p:spPr>
        <p:txBody>
          <a:bodyPr anchor="t">
            <a:noAutofit/>
          </a:bodyPr>
          <a:lstStyle>
            <a:lvl1pPr algn="l">
              <a:defRPr sz="4000" b="1">
                <a:solidFill>
                  <a:schemeClr val="tx1"/>
                </a:solidFill>
                <a:latin typeface="Helvetica"/>
              </a:defRPr>
            </a:lvl1pPr>
          </a:lstStyle>
          <a:p>
            <a:pPr>
              <a:defRPr/>
            </a:pPr>
            <a:endParaRPr/>
          </a:p>
        </p:txBody>
      </p:sp>
      <p:sp>
        <p:nvSpPr>
          <p:cNvPr id="764203788" name="Subtitle 2"/>
          <p:cNvSpPr>
            <a:spLocks noGrp="1"/>
          </p:cNvSpPr>
          <p:nvPr>
            <p:ph type="subTitle" idx="1"/>
          </p:nvPr>
        </p:nvSpPr>
        <p:spPr bwMode="auto">
          <a:xfrm>
            <a:off x="560124" y="1843950"/>
            <a:ext cx="11618842" cy="3413848"/>
          </a:xfrm>
          <a:prstGeom prst="rect">
            <a:avLst/>
          </a:prstGeom>
        </p:spPr>
        <p:txBody>
          <a:bodyPr>
            <a:normAutofit/>
          </a:bodyPr>
          <a:lstStyle>
            <a:lvl1pPr marL="0" indent="0" algn="l">
              <a:buNone/>
              <a:defRPr sz="3200">
                <a:solidFill>
                  <a:schemeClr val="tx1"/>
                </a:solidFill>
                <a:latin typeface="Helvetic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endParaRPr/>
          </a:p>
          <a:p>
            <a:pPr>
              <a:defRPr/>
            </a:pPr>
            <a:endParaRPr/>
          </a:p>
          <a:p>
            <a:pPr>
              <a:defRPr/>
            </a:pPr>
            <a:r>
              <a:rPr sz="3600"/>
              <a:t>					</a:t>
            </a:r>
            <a:r>
              <a:rPr sz="4800"/>
              <a:t>Q &amp; A</a:t>
            </a:r>
            <a:endParaRPr sz="360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36274085" name="Slide Number Placeholder 5"/>
          <p:cNvSpPr>
            <a:spLocks noGrp="1"/>
          </p:cNvSpPr>
          <p:nvPr>
            <p:ph type="sldNum" sz="quarter" idx="12"/>
          </p:nvPr>
        </p:nvSpPr>
        <p:spPr bwMode="auto">
          <a:prstGeom prst="rect">
            <a:avLst/>
          </a:prstGeom>
        </p:spPr>
        <p:txBody>
          <a:bodyPr/>
          <a:lstStyle>
            <a:lvl1pPr algn="r">
              <a:defRPr sz="1200">
                <a:latin typeface="Arial"/>
                <a:cs typeface="Arial"/>
              </a:defRPr>
            </a:lvl1pPr>
          </a:lstStyle>
          <a:p>
            <a:pPr>
              <a:defRPr/>
            </a:pPr>
            <a:fld id="{469330E1-6BB7-55B0-CD23-050272BC7292}" type="slidenum">
              <a:rPr lang="en-US"/>
              <a:t>43</a:t>
            </a:fld>
            <a:endParaRPr lang="en-US"/>
          </a:p>
        </p:txBody>
      </p:sp>
      <p:sp>
        <p:nvSpPr>
          <p:cNvPr id="546939071" name="Footer Placeholder 4"/>
          <p:cNvSpPr>
            <a:spLocks noGrp="1"/>
          </p:cNvSpPr>
          <p:nvPr>
            <p:ph type="ftr" sz="quarter" idx="11"/>
          </p:nvPr>
        </p:nvSpPr>
        <p:spPr bwMode="auto">
          <a:prstGeom prst="rect">
            <a:avLst/>
          </a:prstGeom>
        </p:spPr>
        <p:txBody>
          <a:bodyPr/>
          <a:lstStyle>
            <a:lvl1pPr algn="l">
              <a:defRPr sz="1800">
                <a:solidFill>
                  <a:schemeClr val="tx1"/>
                </a:solidFill>
                <a:latin typeface="Helvetica"/>
                <a:cs typeface="Arial"/>
              </a:defRPr>
            </a:lvl1pPr>
          </a:lstStyle>
          <a:p>
            <a:pPr>
              <a:defRPr/>
            </a:pPr>
            <a:endParaRPr/>
          </a:p>
        </p:txBody>
      </p:sp>
      <p:sp>
        <p:nvSpPr>
          <p:cNvPr id="1962421021" name="Title 1"/>
          <p:cNvSpPr>
            <a:spLocks noGrp="1"/>
          </p:cNvSpPr>
          <p:nvPr>
            <p:ph type="ctrTitle"/>
          </p:nvPr>
        </p:nvSpPr>
        <p:spPr bwMode="auto">
          <a:xfrm>
            <a:off x="537822" y="1116073"/>
            <a:ext cx="11618842" cy="580617"/>
          </a:xfrm>
          <a:prstGeom prst="rect">
            <a:avLst/>
          </a:prstGeom>
        </p:spPr>
        <p:txBody>
          <a:bodyPr anchor="t">
            <a:normAutofit/>
          </a:bodyPr>
          <a:lstStyle>
            <a:lvl1pPr algn="l">
              <a:defRPr sz="2800" b="1">
                <a:latin typeface="Helvetica"/>
              </a:defRPr>
            </a:lvl1pPr>
          </a:lstStyle>
          <a:p>
            <a:pPr>
              <a:defRPr/>
            </a:pPr>
            <a:endParaRPr/>
          </a:p>
        </p:txBody>
      </p:sp>
      <p:sp>
        <p:nvSpPr>
          <p:cNvPr id="1862688802" name="Subtitle 2"/>
          <p:cNvSpPr>
            <a:spLocks noGrp="1"/>
          </p:cNvSpPr>
          <p:nvPr>
            <p:ph type="subTitle" idx="1"/>
          </p:nvPr>
        </p:nvSpPr>
        <p:spPr bwMode="auto">
          <a:xfrm>
            <a:off x="560124" y="1966611"/>
            <a:ext cx="11618842" cy="3413848"/>
          </a:xfrm>
          <a:prstGeom prst="rect">
            <a:avLst/>
          </a:prstGeom>
        </p:spPr>
        <p:txBody>
          <a:bodyPr>
            <a:normAutofit/>
          </a:bodyPr>
          <a:lstStyle>
            <a:lvl1pPr marL="0" indent="0" algn="l">
              <a:buNone/>
              <a:defRPr sz="1800">
                <a:latin typeface="Helvetic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endParaRPr sz="2400"/>
          </a:p>
          <a:p>
            <a:pPr>
              <a:defRPr/>
            </a:pPr>
            <a:endParaRPr sz="2400"/>
          </a:p>
          <a:p>
            <a:pPr>
              <a:defRPr/>
            </a:pPr>
            <a:r>
              <a:rPr sz="2600"/>
              <a:t>Please give feedback: </a:t>
            </a:r>
            <a:endParaRPr sz="2400"/>
          </a:p>
          <a:p>
            <a:pPr>
              <a:defRPr/>
            </a:pPr>
            <a:r>
              <a:rPr sz="2400" u="sng">
                <a:solidFill>
                  <a:schemeClr val="hlink"/>
                </a:solidFill>
                <a:hlinkClick r:id="rId3" tooltip="https://umfrage.uibk.ac.at/limesurvey/allgemein/index.php/791927?lang=en"/>
              </a:rPr>
              <a:t>https://umfrage.uibk.ac.at/limesurvey/allgemein/index.php/791927?lang=en</a:t>
            </a:r>
            <a:r>
              <a:rPr sz="1800" b="0" i="0" u="none">
                <a:solidFill>
                  <a:srgbClr val="000000"/>
                </a:solidFill>
                <a:latin typeface="Times New Roman"/>
                <a:ea typeface="Times New Roman"/>
                <a:cs typeface="Times New Roman"/>
              </a:rPr>
              <a:t> </a:t>
            </a:r>
            <a:endParaRPr/>
          </a:p>
        </p:txBody>
      </p:sp>
      <p:pic>
        <p:nvPicPr>
          <p:cNvPr id="3" name="Grafik 2"/>
          <p:cNvPicPr>
            <a:picLocks noChangeAspect="1"/>
          </p:cNvPicPr>
          <p:nvPr/>
        </p:nvPicPr>
        <p:blipFill>
          <a:blip r:embed="rId4"/>
          <a:stretch/>
        </p:blipFill>
        <p:spPr bwMode="auto">
          <a:xfrm>
            <a:off x="5007280" y="4133948"/>
            <a:ext cx="1362265" cy="1409897"/>
          </a:xfrm>
          <a:prstGeom prst="rect">
            <a:avLst/>
          </a:prstGeom>
        </p:spPr>
      </p:pic>
      <p:sp>
        <p:nvSpPr>
          <p:cNvPr id="7" name="Fußzeilenplatzhalter 4"/>
          <p:cNvSpPr txBox="1"/>
          <p:nvPr/>
        </p:nvSpPr>
        <p:spPr bwMode="auto">
          <a:xfrm>
            <a:off x="192156" y="6356350"/>
            <a:ext cx="4114800"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infra4nextgen.com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AT"/>
              <a:t>Sources</a:t>
            </a:r>
            <a:endParaRPr/>
          </a:p>
        </p:txBody>
      </p:sp>
      <p:sp>
        <p:nvSpPr>
          <p:cNvPr id="3" name="Inhaltsplatzhalter 2"/>
          <p:cNvSpPr>
            <a:spLocks noGrp="1"/>
          </p:cNvSpPr>
          <p:nvPr>
            <p:ph idx="1"/>
          </p:nvPr>
        </p:nvSpPr>
        <p:spPr bwMode="auto">
          <a:xfrm>
            <a:off x="566418" y="1906438"/>
            <a:ext cx="10240728" cy="4166068"/>
          </a:xfrm>
        </p:spPr>
        <p:txBody>
          <a:bodyPr/>
          <a:lstStyle/>
          <a:p>
            <a:pPr>
              <a:defRPr/>
            </a:pPr>
            <a:r>
              <a:rPr lang="de-DE" sz="2000"/>
              <a:t>CESSDA Training Team (2017 - 2019). CESSDA Data Management Expert Guide. Bergen, Norway: CESSDA ERIC. DOI: </a:t>
            </a:r>
            <a:r>
              <a:rPr lang="de-DE" sz="2000" u="sng">
                <a:hlinkClick r:id="rId3" tooltip="https://zenodo.org/record/3820473#.YDzA7twxk-U"/>
              </a:rPr>
              <a:t>10.5281/zenodo.3820473</a:t>
            </a:r>
            <a:r>
              <a:rPr lang="en-US" sz="2000"/>
              <a:t>.</a:t>
            </a:r>
            <a:endParaRPr sz="2000"/>
          </a:p>
          <a:p>
            <a:pPr>
              <a:defRPr/>
            </a:pPr>
            <a:r>
              <a:rPr lang="en-US" sz="2000"/>
              <a:t>GO FAIR (2022). FAIR Principles. accessed: 11 April 2023. URL: https://www.go-fair.org/fair-principles/.</a:t>
            </a:r>
            <a:endParaRPr sz="2000"/>
          </a:p>
          <a:p>
            <a:pPr>
              <a:defRPr/>
            </a:pPr>
            <a:r>
              <a:rPr lang="en-US" sz="2000"/>
              <a:t>Hönegger, Lisa (2021). Research Data Management in the Social Sciences: RDM basics, challenges and support [Presentation. Webinar for the event Research Data Management in Social Sciences]. URL: </a:t>
            </a:r>
            <a:r>
              <a:rPr lang="en-US" sz="2000" u="sng">
                <a:hlinkClick r:id="rId4" tooltip="https://hdl.handle.net/11353/10.1168878"/>
              </a:rPr>
              <a:t>https://hdl.handle.net/11353/10.1168878</a:t>
            </a:r>
            <a:r>
              <a:rPr lang="en-US" sz="2000"/>
              <a:t>.</a:t>
            </a:r>
            <a:endParaRPr/>
          </a:p>
          <a:p>
            <a:pPr>
              <a:defRPr/>
            </a:pPr>
            <a:r>
              <a:rPr lang="en-US" sz="2000" b="0" i="0" u="none">
                <a:solidFill>
                  <a:schemeClr val="tx1"/>
                </a:solidFill>
                <a:latin typeface="Arial"/>
                <a:ea typeface="Arial"/>
                <a:cs typeface="Arial"/>
              </a:rPr>
              <a:t>Kalová, T., Fürst, E. &amp; Gergely, E. (2024, February 12). Research Data Management at the University of Vienna Training Course. Zenodo. </a:t>
            </a:r>
            <a:r>
              <a:rPr lang="en-US" sz="2000" b="0" i="0" u="sng">
                <a:solidFill>
                  <a:schemeClr val="tx1"/>
                </a:solidFill>
                <a:latin typeface="Arial"/>
                <a:ea typeface="Arial"/>
                <a:cs typeface="Arial"/>
                <a:hlinkClick r:id="rId5" tooltip="https://doi.org/10.5281/zenodo.8334152"/>
              </a:rPr>
              <a:t>https://doi.org/10.5281/zenodo.8334152</a:t>
            </a:r>
            <a:endParaRPr sz="2000"/>
          </a:p>
          <a:p>
            <a:pPr>
              <a:defRPr/>
            </a:pPr>
            <a:r>
              <a:rPr lang="en-US" sz="2000"/>
              <a:t>Wilkinson, M. D. et al. (2016). “The FAIR Guiding Principles for scientific data management and stewardship”. In: Scientific Data 3.1. DOI: 10.1038/sdata.2016.18.</a:t>
            </a:r>
            <a:endParaRPr lang="de-AT" sz="2000"/>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44</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AT"/>
              <a:t>License information</a:t>
            </a:r>
            <a:endParaRPr/>
          </a:p>
        </p:txBody>
      </p:sp>
      <p:sp>
        <p:nvSpPr>
          <p:cNvPr id="3" name="Inhaltsplatzhalter 2"/>
          <p:cNvSpPr>
            <a:spLocks noGrp="1"/>
          </p:cNvSpPr>
          <p:nvPr>
            <p:ph idx="1"/>
          </p:nvPr>
        </p:nvSpPr>
        <p:spPr bwMode="auto"/>
        <p:txBody>
          <a:bodyPr lIns="91440" tIns="45720" rIns="91440" bIns="45720" anchor="t"/>
          <a:lstStyle/>
          <a:p>
            <a:pPr marL="0" indent="0">
              <a:buNone/>
              <a:defRPr/>
            </a:pPr>
            <a:r>
              <a:rPr lang="de-AT" sz="1600">
                <a:ea typeface="Arial"/>
              </a:rPr>
              <a:t>The c</a:t>
            </a:r>
            <a:r>
              <a:rPr lang="de-DE" sz="1600" b="0" i="0" u="none" err="1">
                <a:latin typeface="Arial"/>
                <a:ea typeface="Arial"/>
                <a:cs typeface="Arial"/>
              </a:rPr>
              <a:t>ontent</a:t>
            </a:r>
            <a:r>
              <a:rPr lang="de-DE" sz="1600" b="0" i="0" u="none">
                <a:latin typeface="Arial"/>
                <a:ea typeface="Arial"/>
                <a:cs typeface="Arial"/>
              </a:rPr>
              <a:t> in </a:t>
            </a:r>
            <a:r>
              <a:rPr lang="de-DE" sz="1600" b="0" i="0" u="none" err="1">
                <a:latin typeface="Arial"/>
                <a:ea typeface="Arial"/>
                <a:cs typeface="Arial"/>
              </a:rPr>
              <a:t>this</a:t>
            </a:r>
            <a:r>
              <a:rPr lang="de-DE" sz="1600" b="0" i="0" u="none">
                <a:latin typeface="Arial"/>
                <a:ea typeface="Arial"/>
                <a:cs typeface="Arial"/>
              </a:rPr>
              <a:t> </a:t>
            </a:r>
            <a:r>
              <a:rPr lang="de-DE" sz="1600" b="0" i="0" u="none" err="1">
                <a:latin typeface="Arial"/>
                <a:ea typeface="Arial"/>
                <a:cs typeface="Arial"/>
              </a:rPr>
              <a:t>presentation</a:t>
            </a:r>
            <a:r>
              <a:rPr lang="de-DE" sz="1600" b="0" i="0" u="none">
                <a:latin typeface="Arial"/>
                <a:ea typeface="Arial"/>
                <a:cs typeface="Arial"/>
              </a:rPr>
              <a:t> </a:t>
            </a:r>
            <a:r>
              <a:rPr lang="de-DE" sz="1600" b="0" i="0" u="none" err="1">
                <a:latin typeface="Arial"/>
                <a:ea typeface="Arial"/>
                <a:cs typeface="Arial"/>
              </a:rPr>
              <a:t>is</a:t>
            </a:r>
            <a:r>
              <a:rPr lang="de-DE" sz="1600" b="0" i="0" u="none">
                <a:latin typeface="Arial"/>
                <a:ea typeface="Arial"/>
                <a:cs typeface="Arial"/>
              </a:rPr>
              <a:t> </a:t>
            </a:r>
            <a:r>
              <a:rPr lang="de-DE" sz="1600" b="0" i="0" u="none" err="1">
                <a:latin typeface="Arial"/>
                <a:ea typeface="Arial"/>
                <a:cs typeface="Arial"/>
              </a:rPr>
              <a:t>licensed</a:t>
            </a:r>
            <a:r>
              <a:rPr lang="de-DE" sz="1600" b="0" i="0" u="none">
                <a:latin typeface="Arial"/>
                <a:ea typeface="Arial"/>
                <a:cs typeface="Arial"/>
              </a:rPr>
              <a:t> </a:t>
            </a:r>
            <a:r>
              <a:rPr lang="de-DE" sz="1600" b="0" i="0" u="none" err="1">
                <a:latin typeface="Arial"/>
                <a:ea typeface="Arial"/>
                <a:cs typeface="Arial"/>
              </a:rPr>
              <a:t>under</a:t>
            </a:r>
            <a:r>
              <a:rPr lang="de-DE" sz="1600" b="0" i="0" u="none">
                <a:latin typeface="Arial"/>
                <a:ea typeface="Arial"/>
                <a:cs typeface="Arial"/>
              </a:rPr>
              <a:t>  a </a:t>
            </a:r>
            <a:r>
              <a:rPr lang="de-DE" sz="1600" b="0" i="0" u="sng" strike="noStrike" cap="none" spc="0">
                <a:latin typeface="Arial"/>
                <a:ea typeface="+mn-ea"/>
                <a:cs typeface="Arial"/>
                <a:hlinkClick r:id="rId3" tooltip="https://creativecommons.org/licenses/by/4.0/">
                  <a:extLst>
                    <a:ext uri="{A12FA001-AC4F-418D-AE19-62706E023703}">
                      <ahyp:hlinkClr xmlns:ahyp="http://schemas.microsoft.com/office/drawing/2018/hyperlinkcolor" val="tx"/>
                    </a:ext>
                  </a:extLst>
                </a:hlinkClick>
              </a:rPr>
              <a:t>Creative Commons Attribution 4.0 International license</a:t>
            </a:r>
            <a:r>
              <a:rPr lang="de-DE" sz="1600" b="0" i="0" u="none">
                <a:latin typeface="Arial"/>
                <a:ea typeface="Arial"/>
                <a:cs typeface="Arial"/>
              </a:rPr>
              <a:t>. </a:t>
            </a:r>
            <a:endParaRPr/>
          </a:p>
          <a:p>
            <a:pPr marL="0" indent="0">
              <a:buNone/>
              <a:defRPr/>
            </a:pPr>
            <a:endParaRPr lang="de-AT" sz="1600" b="0" i="0" u="none">
              <a:solidFill>
                <a:schemeClr val="tx1"/>
              </a:solidFill>
              <a:latin typeface="Arial"/>
              <a:ea typeface="Arial"/>
              <a:cs typeface="Arial"/>
            </a:endParaRPr>
          </a:p>
          <a:p>
            <a:pPr marL="0" indent="0">
              <a:buNone/>
              <a:defRPr/>
            </a:pPr>
            <a:r>
              <a:rPr lang="de-AT" sz="1600" b="0" i="0" u="none">
                <a:latin typeface="Arial"/>
                <a:ea typeface="Arial"/>
                <a:cs typeface="Arial"/>
              </a:rPr>
              <a:t>This </a:t>
            </a:r>
            <a:r>
              <a:rPr lang="de-AT" sz="1600" b="0" i="0" u="none" err="1">
                <a:latin typeface="Arial"/>
                <a:ea typeface="Arial"/>
                <a:cs typeface="Arial"/>
              </a:rPr>
              <a:t>presentation</a:t>
            </a:r>
            <a:r>
              <a:rPr lang="de-AT" sz="1600" b="0" i="0" u="none">
                <a:latin typeface="Arial"/>
                <a:ea typeface="Arial"/>
                <a:cs typeface="Arial"/>
              </a:rPr>
              <a:t> </a:t>
            </a:r>
            <a:r>
              <a:rPr lang="de-AT" sz="1600" b="0" i="0" u="none" err="1">
                <a:latin typeface="Arial"/>
                <a:ea typeface="Arial"/>
                <a:cs typeface="Arial"/>
              </a:rPr>
              <a:t>is</a:t>
            </a:r>
            <a:r>
              <a:rPr lang="de-AT" sz="1600" b="0" i="0" u="none">
                <a:latin typeface="Arial"/>
                <a:ea typeface="Arial"/>
                <a:cs typeface="Arial"/>
              </a:rPr>
              <a:t> </a:t>
            </a:r>
            <a:r>
              <a:rPr lang="de-AT" sz="1600" b="0" i="0" u="none" err="1">
                <a:latin typeface="Arial"/>
                <a:ea typeface="Arial"/>
                <a:cs typeface="Arial"/>
              </a:rPr>
              <a:t>largely</a:t>
            </a:r>
            <a:r>
              <a:rPr lang="de-AT" sz="1600" b="0" i="0" u="none">
                <a:latin typeface="Arial"/>
                <a:ea typeface="Arial"/>
                <a:cs typeface="Arial"/>
              </a:rPr>
              <a:t> </a:t>
            </a:r>
            <a:r>
              <a:rPr lang="de-AT" sz="1600" b="0" i="0" u="none" err="1">
                <a:latin typeface="Arial"/>
                <a:ea typeface="Arial"/>
                <a:cs typeface="Arial"/>
              </a:rPr>
              <a:t>based</a:t>
            </a:r>
            <a:r>
              <a:rPr lang="de-AT" sz="1600" b="0" i="0" u="none">
                <a:latin typeface="Arial"/>
                <a:ea typeface="Arial"/>
                <a:cs typeface="Arial"/>
              </a:rPr>
              <a:t> on </a:t>
            </a:r>
            <a:r>
              <a:rPr lang="de-AT" sz="1600" b="0" i="0" u="none" err="1">
                <a:latin typeface="Arial"/>
                <a:ea typeface="Arial"/>
                <a:cs typeface="Arial"/>
              </a:rPr>
              <a:t>the</a:t>
            </a:r>
            <a:r>
              <a:rPr lang="de-AT" sz="1600" b="0" i="0" u="none">
                <a:latin typeface="Arial"/>
                <a:ea typeface="Arial"/>
                <a:cs typeface="Arial"/>
              </a:rPr>
              <a:t> </a:t>
            </a:r>
            <a:r>
              <a:rPr lang="de-AT" sz="1600" b="0" i="0" u="none" err="1">
                <a:latin typeface="Arial"/>
                <a:ea typeface="Arial"/>
                <a:cs typeface="Arial"/>
              </a:rPr>
              <a:t>following</a:t>
            </a:r>
            <a:r>
              <a:rPr lang="de-AT" sz="1600" b="0" i="0" u="none">
                <a:latin typeface="Arial"/>
                <a:ea typeface="Arial"/>
                <a:cs typeface="Arial"/>
              </a:rPr>
              <a:t> </a:t>
            </a:r>
            <a:r>
              <a:rPr lang="de-AT" sz="1600" b="0" i="0" u="none" err="1">
                <a:latin typeface="Arial"/>
                <a:ea typeface="Arial"/>
                <a:cs typeface="Arial"/>
              </a:rPr>
              <a:t>presentations</a:t>
            </a:r>
            <a:r>
              <a:rPr lang="de-AT" sz="1600" b="0" i="0" u="none">
                <a:latin typeface="Arial"/>
                <a:ea typeface="Arial"/>
                <a:cs typeface="Arial"/>
              </a:rPr>
              <a:t>:</a:t>
            </a:r>
            <a:endParaRPr/>
          </a:p>
          <a:p>
            <a:pPr>
              <a:defRPr/>
            </a:pPr>
            <a:r>
              <a:rPr lang="de-AT" sz="1600" b="0" i="0" u="none">
                <a:latin typeface="Arial"/>
                <a:ea typeface="Arial"/>
                <a:cs typeface="Arial"/>
              </a:rPr>
              <a:t>“</a:t>
            </a:r>
            <a:r>
              <a:rPr sz="1600" b="0" i="0" u="none">
                <a:latin typeface="Arial"/>
                <a:ea typeface="Arial"/>
                <a:cs typeface="Arial"/>
              </a:rPr>
              <a:t>Research Data Management in the Social Sciences</a:t>
            </a:r>
            <a:r>
              <a:rPr lang="de-AT" sz="1600" b="0" i="0" u="none">
                <a:latin typeface="Arial"/>
                <a:ea typeface="Arial"/>
                <a:cs typeface="Arial"/>
              </a:rPr>
              <a:t>” </a:t>
            </a:r>
            <a:r>
              <a:rPr lang="de-AT" sz="1600" b="0" i="0" u="none" err="1">
                <a:latin typeface="Arial"/>
                <a:ea typeface="Arial"/>
                <a:cs typeface="Arial"/>
              </a:rPr>
              <a:t>by</a:t>
            </a:r>
            <a:r>
              <a:rPr lang="de-AT" sz="1600" b="0" i="0" u="none">
                <a:latin typeface="Arial"/>
                <a:ea typeface="Arial"/>
                <a:cs typeface="Arial"/>
              </a:rPr>
              <a:t> Hirsch, Lisa and </a:t>
            </a:r>
            <a:r>
              <a:rPr lang="de-AT" sz="1600" b="0" i="0" u="none" err="1">
                <a:latin typeface="Arial"/>
                <a:ea typeface="Arial"/>
                <a:cs typeface="Arial"/>
              </a:rPr>
              <a:t>Hönegger</a:t>
            </a:r>
            <a:r>
              <a:rPr lang="de-AT" sz="1600" b="0" i="0" u="none">
                <a:latin typeface="Arial"/>
                <a:ea typeface="Arial"/>
                <a:cs typeface="Arial"/>
              </a:rPr>
              <a:t>, Lisa (2024).</a:t>
            </a:r>
            <a:r>
              <a:rPr lang="de-AT" sz="1600">
                <a:ea typeface="Arial"/>
              </a:rPr>
              <a:t> </a:t>
            </a:r>
            <a:r>
              <a:rPr lang="de-AT" sz="1600" err="1">
                <a:ea typeface="Arial"/>
              </a:rPr>
              <a:t>Zenodo</a:t>
            </a:r>
            <a:r>
              <a:rPr lang="de-AT" sz="1600">
                <a:ea typeface="Arial"/>
              </a:rPr>
              <a:t>. </a:t>
            </a:r>
            <a:r>
              <a:rPr lang="de-AT" sz="1600" u="sng">
                <a:solidFill>
                  <a:schemeClr val="accent1">
                    <a:lumMod val="76000"/>
                  </a:schemeClr>
                </a:solidFill>
                <a:hlinkClick r:id="rId4">
                  <a:extLst>
                    <a:ext uri="{A12FA001-AC4F-418D-AE19-62706E023703}">
                      <ahyp:hlinkClr xmlns:ahyp="http://schemas.microsoft.com/office/drawing/2018/hyperlinkcolor" val="tx"/>
                    </a:ext>
                  </a:extLst>
                </a:hlinkClick>
              </a:rPr>
              <a:t>https://doi.org/10.5281/zenodo.14277047</a:t>
            </a:r>
            <a:r>
              <a:rPr lang="de-AT" sz="1600" u="sng">
                <a:solidFill>
                  <a:schemeClr val="accent1">
                    <a:lumMod val="76000"/>
                  </a:schemeClr>
                </a:solidFill>
              </a:rPr>
              <a:t> </a:t>
            </a:r>
          </a:p>
          <a:p>
            <a:pPr>
              <a:defRPr/>
            </a:pPr>
            <a:r>
              <a:rPr lang="de-AT" sz="1600" b="0" i="0" u="none">
                <a:latin typeface="Arial"/>
                <a:ea typeface="Arial"/>
                <a:cs typeface="Arial"/>
              </a:rPr>
              <a:t>“Workshop on Research Data Management and </a:t>
            </a:r>
            <a:r>
              <a:rPr lang="de-AT" sz="1600" b="0" i="0" u="none" err="1">
                <a:latin typeface="Arial"/>
                <a:ea typeface="Arial"/>
                <a:cs typeface="Arial"/>
              </a:rPr>
              <a:t>data</a:t>
            </a:r>
            <a:r>
              <a:rPr lang="de-AT" sz="1600" b="0" i="0" u="none">
                <a:latin typeface="Arial"/>
                <a:ea typeface="Arial"/>
                <a:cs typeface="Arial"/>
              </a:rPr>
              <a:t> </a:t>
            </a:r>
            <a:r>
              <a:rPr lang="de-AT" sz="1600" b="0" i="0" u="none" err="1">
                <a:latin typeface="Arial"/>
                <a:ea typeface="Arial"/>
                <a:cs typeface="Arial"/>
              </a:rPr>
              <a:t>protection</a:t>
            </a:r>
            <a:r>
              <a:rPr lang="de-AT" sz="1600" b="0" i="0" u="none">
                <a:latin typeface="Arial"/>
                <a:ea typeface="Arial"/>
                <a:cs typeface="Arial"/>
              </a:rPr>
              <a:t> in </a:t>
            </a:r>
            <a:r>
              <a:rPr lang="de-AT" sz="1600" b="0" i="0" u="none" err="1">
                <a:latin typeface="Arial"/>
                <a:ea typeface="Arial"/>
                <a:cs typeface="Arial"/>
              </a:rPr>
              <a:t>the</a:t>
            </a:r>
            <a:r>
              <a:rPr lang="de-AT" sz="1600" b="0" i="0" u="none">
                <a:latin typeface="Arial"/>
                <a:ea typeface="Arial"/>
                <a:cs typeface="Arial"/>
              </a:rPr>
              <a:t> </a:t>
            </a:r>
            <a:r>
              <a:rPr lang="de-AT" sz="1600" b="0" i="0" u="none" err="1">
                <a:latin typeface="Arial"/>
                <a:ea typeface="Arial"/>
                <a:cs typeface="Arial"/>
              </a:rPr>
              <a:t>Social</a:t>
            </a:r>
            <a:r>
              <a:rPr lang="de-AT" sz="1600" b="0" i="0" u="none">
                <a:latin typeface="Arial"/>
                <a:ea typeface="Arial"/>
                <a:cs typeface="Arial"/>
              </a:rPr>
              <a:t> Sciences” </a:t>
            </a:r>
            <a:r>
              <a:rPr lang="de-AT" sz="1600" b="0" i="0" u="none" err="1">
                <a:latin typeface="Arial"/>
                <a:ea typeface="Arial"/>
                <a:cs typeface="Arial"/>
              </a:rPr>
              <a:t>by</a:t>
            </a:r>
            <a:r>
              <a:rPr lang="de-AT" sz="1600" b="0" i="0" u="none">
                <a:latin typeface="Arial"/>
                <a:ea typeface="Arial"/>
                <a:cs typeface="Arial"/>
              </a:rPr>
              <a:t> </a:t>
            </a:r>
            <a:r>
              <a:rPr lang="de-AT" sz="1600" b="0" i="0" u="none" err="1">
                <a:latin typeface="Arial"/>
                <a:ea typeface="Arial"/>
                <a:cs typeface="Arial"/>
              </a:rPr>
              <a:t>Hönegger</a:t>
            </a:r>
            <a:r>
              <a:rPr lang="de-AT" sz="1600" b="0" i="0" u="none">
                <a:latin typeface="Arial"/>
                <a:ea typeface="Arial"/>
                <a:cs typeface="Arial"/>
              </a:rPr>
              <a:t>, Lisa, </a:t>
            </a:r>
            <a:r>
              <a:rPr lang="de-AT" sz="1600" b="0" i="0" u="none" err="1">
                <a:latin typeface="Arial"/>
                <a:ea typeface="Arial"/>
                <a:cs typeface="Arial"/>
              </a:rPr>
              <a:t>Bodlos</a:t>
            </a:r>
            <a:r>
              <a:rPr lang="de-AT" sz="1600" b="0" i="0" u="none">
                <a:latin typeface="Arial"/>
                <a:ea typeface="Arial"/>
                <a:cs typeface="Arial"/>
              </a:rPr>
              <a:t>, Anita and Heider, Veronika (2021). </a:t>
            </a:r>
            <a:r>
              <a:rPr lang="de-AT" sz="1600" b="0" i="0" u="none" err="1">
                <a:latin typeface="Arial"/>
                <a:ea typeface="Arial"/>
                <a:cs typeface="Arial"/>
              </a:rPr>
              <a:t>Zenodo</a:t>
            </a:r>
            <a:r>
              <a:rPr lang="de-AT" sz="1600" b="0" i="0" u="none">
                <a:latin typeface="Arial"/>
                <a:ea typeface="Arial"/>
                <a:cs typeface="Arial"/>
              </a:rPr>
              <a:t>.</a:t>
            </a:r>
            <a:r>
              <a:rPr lang="de-AT" sz="1600">
                <a:solidFill>
                  <a:srgbClr val="000000"/>
                </a:solidFill>
              </a:rPr>
              <a:t> </a:t>
            </a:r>
            <a:r>
              <a:rPr lang="de-AT" sz="1600" u="sng">
                <a:solidFill>
                  <a:schemeClr val="accent1">
                    <a:lumMod val="76000"/>
                  </a:schemeClr>
                </a:solidFill>
                <a:hlinkClick r:id="rId5" tooltip="https://doi.org/10.5281/zenodo.5526146">
                  <a:extLst>
                    <a:ext uri="{A12FA001-AC4F-418D-AE19-62706E023703}">
                      <ahyp:hlinkClr xmlns:ahyp="http://schemas.microsoft.com/office/drawing/2018/hyperlinkcolor" val="tx"/>
                    </a:ext>
                  </a:extLst>
                </a:hlinkClick>
              </a:rPr>
              <a:t>https://doi.org/10.5281/zenodo.5526146</a:t>
            </a:r>
            <a:r>
              <a:rPr lang="de-AT" sz="1600" b="0" i="0" u="none">
                <a:latin typeface="Arial"/>
                <a:ea typeface="Arial"/>
                <a:cs typeface="Arial"/>
              </a:rPr>
              <a:t> (</a:t>
            </a:r>
            <a:r>
              <a:rPr lang="de-AT" sz="1600" b="0" i="0" u="none" err="1">
                <a:latin typeface="Arial"/>
                <a:ea typeface="Arial"/>
                <a:cs typeface="Arial"/>
              </a:rPr>
              <a:t>version</a:t>
            </a:r>
            <a:r>
              <a:rPr lang="de-AT" sz="1600" b="0" i="0" u="none">
                <a:latin typeface="Arial"/>
                <a:ea typeface="Arial"/>
                <a:cs typeface="Arial"/>
              </a:rPr>
              <a:t> 1.1)</a:t>
            </a:r>
          </a:p>
          <a:p>
            <a:pPr>
              <a:defRPr/>
            </a:pPr>
            <a:r>
              <a:rPr lang="de-AT" sz="1600" b="0" i="0" u="none">
                <a:latin typeface="Arial"/>
                <a:ea typeface="Arial"/>
                <a:cs typeface="Arial"/>
              </a:rPr>
              <a:t>"Research Data Management at </a:t>
            </a:r>
            <a:r>
              <a:rPr lang="de-AT" sz="1600" b="0" i="0" u="none" err="1">
                <a:latin typeface="Arial"/>
                <a:ea typeface="Arial"/>
                <a:cs typeface="Arial"/>
              </a:rPr>
              <a:t>the</a:t>
            </a:r>
            <a:r>
              <a:rPr lang="de-AT" sz="1600" b="0" i="0" u="none">
                <a:latin typeface="Arial"/>
                <a:ea typeface="Arial"/>
                <a:cs typeface="Arial"/>
              </a:rPr>
              <a:t> University </a:t>
            </a:r>
            <a:r>
              <a:rPr lang="de-AT" sz="1600" b="0" i="0" u="none" err="1">
                <a:latin typeface="Arial"/>
                <a:ea typeface="Arial"/>
                <a:cs typeface="Arial"/>
              </a:rPr>
              <a:t>of</a:t>
            </a:r>
            <a:r>
              <a:rPr lang="de-AT" sz="1600" b="0" i="0" u="none">
                <a:latin typeface="Arial"/>
                <a:ea typeface="Arial"/>
                <a:cs typeface="Arial"/>
              </a:rPr>
              <a:t> Vienna Training Course” </a:t>
            </a:r>
            <a:r>
              <a:rPr lang="de-AT" sz="1600" b="0" i="0" u="none" err="1">
                <a:latin typeface="Arial"/>
                <a:ea typeface="Arial"/>
                <a:cs typeface="Arial"/>
              </a:rPr>
              <a:t>by</a:t>
            </a:r>
            <a:r>
              <a:rPr lang="de-AT" sz="1600" b="0" i="0" u="none">
                <a:latin typeface="Arial"/>
                <a:ea typeface="Arial"/>
                <a:cs typeface="Arial"/>
              </a:rPr>
              <a:t> </a:t>
            </a:r>
            <a:r>
              <a:rPr lang="de-AT" sz="1600" b="0" i="0" u="none" err="1">
                <a:latin typeface="Arial"/>
                <a:ea typeface="Arial"/>
                <a:cs typeface="Arial"/>
              </a:rPr>
              <a:t>Kalová</a:t>
            </a:r>
            <a:r>
              <a:rPr lang="de-AT" sz="1600" b="0" i="0" u="none">
                <a:latin typeface="Arial"/>
                <a:ea typeface="Arial"/>
                <a:cs typeface="Arial"/>
              </a:rPr>
              <a:t>, T</a:t>
            </a:r>
            <a:r>
              <a:rPr lang="de-AT" sz="1600" b="0" i="0" u="none" err="1">
                <a:latin typeface="Arial"/>
                <a:ea typeface="Arial"/>
                <a:cs typeface="Arial"/>
              </a:rPr>
              <a:t>ereza</a:t>
            </a:r>
            <a:r>
              <a:rPr lang="de-AT" sz="1600" b="0" i="0" u="none">
                <a:latin typeface="Arial"/>
                <a:ea typeface="Arial"/>
                <a:cs typeface="Arial"/>
              </a:rPr>
              <a:t>, Fürst, E</a:t>
            </a:r>
            <a:r>
              <a:rPr lang="de-AT" sz="1600" b="0" i="0" u="none" err="1">
                <a:latin typeface="Arial"/>
                <a:ea typeface="Arial"/>
                <a:cs typeface="Arial"/>
              </a:rPr>
              <a:t>lena</a:t>
            </a:r>
            <a:r>
              <a:rPr lang="de-AT" sz="1600" b="0" i="0" u="none">
                <a:latin typeface="Arial"/>
                <a:ea typeface="Arial"/>
                <a:cs typeface="Arial"/>
              </a:rPr>
              <a:t> </a:t>
            </a:r>
            <a:r>
              <a:rPr lang="de-AT" sz="1600">
                <a:ea typeface="Arial"/>
              </a:rPr>
              <a:t>and</a:t>
            </a:r>
            <a:r>
              <a:rPr lang="de-DE" sz="1600" b="0" i="0" u="none">
                <a:latin typeface="Arial"/>
                <a:ea typeface="Arial"/>
                <a:cs typeface="Arial"/>
              </a:rPr>
              <a:t> Gergely, E</a:t>
            </a:r>
            <a:r>
              <a:rPr lang="de-DE" sz="1600" b="0" i="0" u="none" err="1">
                <a:latin typeface="Arial"/>
                <a:ea typeface="Arial"/>
                <a:cs typeface="Arial"/>
              </a:rPr>
              <a:t>va</a:t>
            </a:r>
            <a:r>
              <a:rPr lang="de-DE" sz="1600" b="0" i="0" u="none">
                <a:latin typeface="Arial"/>
                <a:ea typeface="Arial"/>
                <a:cs typeface="Arial"/>
              </a:rPr>
              <a:t> (2024, </a:t>
            </a:r>
            <a:r>
              <a:rPr lang="de-DE" sz="1600" b="0" i="0" u="none" err="1">
                <a:latin typeface="Arial"/>
                <a:ea typeface="Arial"/>
                <a:cs typeface="Arial"/>
              </a:rPr>
              <a:t>February</a:t>
            </a:r>
            <a:r>
              <a:rPr lang="de-DE" sz="1600" b="0" i="0" u="none">
                <a:latin typeface="Arial"/>
                <a:ea typeface="Arial"/>
                <a:cs typeface="Arial"/>
              </a:rPr>
              <a:t> 12). </a:t>
            </a:r>
            <a:r>
              <a:rPr lang="de-DE" sz="1600" b="0" i="0" u="none" err="1">
                <a:latin typeface="Arial"/>
                <a:ea typeface="Arial"/>
                <a:cs typeface="Arial"/>
              </a:rPr>
              <a:t>Zenodo</a:t>
            </a:r>
            <a:r>
              <a:rPr lang="de-DE" sz="1600" b="0" i="0" u="none">
                <a:latin typeface="Arial"/>
                <a:ea typeface="Arial"/>
                <a:cs typeface="Arial"/>
              </a:rPr>
              <a:t>. </a:t>
            </a:r>
            <a:r>
              <a:rPr lang="de-DE" sz="1600" u="sng">
                <a:solidFill>
                  <a:schemeClr val="accent1">
                    <a:lumMod val="76000"/>
                  </a:schemeClr>
                </a:solidFill>
                <a:hlinkClick r:id="rId6" tooltip="https://doi.org/10.5281/zenodo.8334152">
                  <a:extLst>
                    <a:ext uri="{A12FA001-AC4F-418D-AE19-62706E023703}">
                      <ahyp:hlinkClr xmlns:ahyp="http://schemas.microsoft.com/office/drawing/2018/hyperlinkcolor" val="tx"/>
                    </a:ext>
                  </a:extLst>
                </a:hlinkClick>
              </a:rPr>
              <a:t>https://doi.org/10.5281/zenodo.8334152</a:t>
            </a:r>
            <a:r>
              <a:rPr lang="de-DE" sz="1600" b="0" i="0" u="sng">
                <a:latin typeface="Arial"/>
                <a:ea typeface="Arial"/>
                <a:cs typeface="Arial"/>
              </a:rPr>
              <a:t> [</a:t>
            </a:r>
            <a:r>
              <a:rPr lang="de-DE" sz="1600" err="1"/>
              <a:t>especially</a:t>
            </a:r>
            <a:r>
              <a:rPr lang="de-AT" sz="1600"/>
              <a:t> </a:t>
            </a:r>
            <a:r>
              <a:rPr lang="de-AT" sz="1600" err="1"/>
              <a:t>the</a:t>
            </a:r>
            <a:r>
              <a:rPr lang="en-US" sz="1600"/>
              <a:t> section „RDM, FAIR data and DMPs“]</a:t>
            </a:r>
            <a:endParaRPr/>
          </a:p>
          <a:p>
            <a:pPr>
              <a:defRPr/>
            </a:pPr>
            <a:r>
              <a:rPr lang="en-US" sz="1600"/>
              <a:t>“Workshop on writing data management plans (DMP)” by Schönherr, Annemarie and </a:t>
            </a:r>
            <a:r>
              <a:rPr lang="en-US" sz="1600" err="1"/>
              <a:t>Bodlos</a:t>
            </a:r>
            <a:r>
              <a:rPr lang="en-US" sz="1600"/>
              <a:t>, Anita (2023).</a:t>
            </a:r>
            <a:endParaRPr/>
          </a:p>
          <a:p>
            <a:pPr>
              <a:defRPr/>
            </a:pPr>
            <a:r>
              <a:rPr lang="de-DE" sz="1600"/>
              <a:t>“Research Data Management in </a:t>
            </a:r>
            <a:r>
              <a:rPr lang="de-DE" sz="1600" err="1"/>
              <a:t>the</a:t>
            </a:r>
            <a:r>
              <a:rPr lang="de-DE" sz="1600"/>
              <a:t> </a:t>
            </a:r>
            <a:r>
              <a:rPr lang="de-DE" sz="1600" err="1"/>
              <a:t>Social</a:t>
            </a:r>
            <a:r>
              <a:rPr lang="de-DE" sz="1600"/>
              <a:t> Sciences“ </a:t>
            </a:r>
            <a:r>
              <a:rPr lang="de-DE" sz="1600" err="1"/>
              <a:t>by</a:t>
            </a:r>
            <a:r>
              <a:rPr lang="de-DE" sz="1600"/>
              <a:t> </a:t>
            </a:r>
            <a:r>
              <a:rPr lang="de-DE" sz="1600" err="1"/>
              <a:t>Hönegger</a:t>
            </a:r>
            <a:r>
              <a:rPr lang="de-DE" sz="1600"/>
              <a:t>, Lisa (2021). </a:t>
            </a:r>
            <a:r>
              <a:rPr lang="de-DE" sz="1600" err="1"/>
              <a:t>Phaidra</a:t>
            </a:r>
            <a:r>
              <a:rPr lang="de-DE" sz="1600"/>
              <a:t>. </a:t>
            </a:r>
            <a:r>
              <a:rPr lang="en-US" sz="1600" u="sng">
                <a:hlinkClick r:id="rId7" tooltip="https://hdl.handle.net/11353/10.1168878"/>
              </a:rPr>
              <a:t>https://hdl.handle.net/11353/10.1168878</a:t>
            </a:r>
            <a:r>
              <a:rPr lang="en-US" sz="1600"/>
              <a:t>.</a:t>
            </a:r>
            <a:endParaRPr/>
          </a:p>
          <a:p>
            <a:pPr>
              <a:defRPr/>
            </a:pPr>
            <a:endParaRPr lang="de-AT" sz="1600"/>
          </a:p>
          <a:p>
            <a:pPr>
              <a:defRPr/>
            </a:pPr>
            <a:endParaRPr lang="de-AT" sz="1600"/>
          </a:p>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45</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1" name="Picture 10"/>
          <p:cNvPicPr>
            <a:picLocks noChangeAspect="1"/>
          </p:cNvPicPr>
          <p:nvPr/>
        </p:nvPicPr>
        <p:blipFill>
          <a:blip r:embed="rId3"/>
          <a:stretch/>
        </p:blipFill>
        <p:spPr bwMode="auto">
          <a:xfrm>
            <a:off x="8905" y="0"/>
            <a:ext cx="12190756" cy="6858000"/>
          </a:xfrm>
          <a:prstGeom prst="rect">
            <a:avLst/>
          </a:prstGeom>
        </p:spPr>
      </p:pic>
      <p:sp>
        <p:nvSpPr>
          <p:cNvPr id="15" name="Subtitle 2"/>
          <p:cNvSpPr txBox="1"/>
          <p:nvPr/>
        </p:nvSpPr>
        <p:spPr bwMode="auto">
          <a:xfrm>
            <a:off x="281607" y="1895190"/>
            <a:ext cx="5295227" cy="3813948"/>
          </a:xfrm>
          <a:prstGeom prst="rect">
            <a:avLst/>
          </a:prstGeom>
        </p:spPr>
        <p:txBody>
          <a:bodyPr vert="horz" lIns="91440" tIns="45720" rIns="91440" bIns="45720" rtlCol="0">
            <a:noAutofit/>
          </a:bodyPr>
          <a:lstStyle>
            <a:lvl1pPr marL="0" indent="0" algn="l" defTabSz="914400">
              <a:lnSpc>
                <a:spcPct val="90000"/>
              </a:lnSpc>
              <a:spcBef>
                <a:spcPts val="1000"/>
              </a:spcBef>
              <a:buFont typeface="Arial"/>
              <a:buNone/>
              <a:defRPr sz="2400">
                <a:solidFill>
                  <a:schemeClr val="tx1"/>
                </a:solidFill>
                <a:latin typeface="Arial"/>
                <a:ea typeface="+mn-ea"/>
                <a:cs typeface="Arial"/>
              </a:defRPr>
            </a:lvl1pPr>
            <a:lvl2pPr marL="457200" indent="0" algn="ctr" defTabSz="914400">
              <a:lnSpc>
                <a:spcPct val="90000"/>
              </a:lnSpc>
              <a:spcBef>
                <a:spcPts val="500"/>
              </a:spcBef>
              <a:buFont typeface="Arial"/>
              <a:buNone/>
              <a:defRPr sz="2000">
                <a:solidFill>
                  <a:schemeClr val="tx1"/>
                </a:solidFill>
                <a:latin typeface="Arial"/>
                <a:ea typeface="+mn-ea"/>
                <a:cs typeface="Arial"/>
              </a:defRPr>
            </a:lvl2pPr>
            <a:lvl3pPr marL="914400" indent="0" algn="ctr" defTabSz="914400">
              <a:lnSpc>
                <a:spcPct val="90000"/>
              </a:lnSpc>
              <a:spcBef>
                <a:spcPts val="500"/>
              </a:spcBef>
              <a:buFont typeface="Arial"/>
              <a:buNone/>
              <a:defRPr sz="1800">
                <a:solidFill>
                  <a:schemeClr val="tx1"/>
                </a:solidFill>
                <a:latin typeface="Arial"/>
                <a:ea typeface="+mn-ea"/>
                <a:cs typeface="Arial"/>
              </a:defRPr>
            </a:lvl3pPr>
            <a:lvl4pPr marL="1371600" indent="0" algn="ctr" defTabSz="914400">
              <a:lnSpc>
                <a:spcPct val="90000"/>
              </a:lnSpc>
              <a:spcBef>
                <a:spcPts val="500"/>
              </a:spcBef>
              <a:buFont typeface="Arial"/>
              <a:buNone/>
              <a:defRPr sz="1600">
                <a:solidFill>
                  <a:schemeClr val="tx1"/>
                </a:solidFill>
                <a:latin typeface="Arial"/>
                <a:ea typeface="+mn-ea"/>
                <a:cs typeface="Arial"/>
              </a:defRPr>
            </a:lvl4pPr>
            <a:lvl5pPr marL="1828800" indent="0" algn="ctr" defTabSz="914400">
              <a:lnSpc>
                <a:spcPct val="90000"/>
              </a:lnSpc>
              <a:spcBef>
                <a:spcPts val="500"/>
              </a:spcBef>
              <a:buFont typeface="Arial"/>
              <a:buNone/>
              <a:defRPr sz="1600">
                <a:solidFill>
                  <a:schemeClr val="tx1"/>
                </a:solidFill>
                <a:latin typeface="Arial"/>
                <a:ea typeface="+mn-ea"/>
                <a:cs typeface="Arial"/>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lnSpc>
                <a:spcPct val="150000"/>
              </a:lnSpc>
              <a:spcBef>
                <a:spcPts val="0"/>
              </a:spcBef>
              <a:defRPr/>
            </a:pPr>
            <a:endParaRPr lang="en-US" sz="2200" b="1">
              <a:latin typeface="Helvetica"/>
            </a:endParaRPr>
          </a:p>
          <a:p>
            <a:pPr>
              <a:lnSpc>
                <a:spcPct val="150000"/>
              </a:lnSpc>
              <a:spcBef>
                <a:spcPts val="0"/>
              </a:spcBef>
              <a:defRPr/>
            </a:pPr>
            <a:endParaRPr lang="en-US" sz="2200" b="1">
              <a:latin typeface="Helvetica"/>
            </a:endParaRPr>
          </a:p>
          <a:p>
            <a:pPr>
              <a:lnSpc>
                <a:spcPct val="150000"/>
              </a:lnSpc>
              <a:spcBef>
                <a:spcPts val="0"/>
              </a:spcBef>
              <a:defRPr/>
            </a:pPr>
            <a:endParaRPr lang="en-US" sz="2200" b="1">
              <a:latin typeface="Helvetica"/>
            </a:endParaRPr>
          </a:p>
          <a:p>
            <a:pPr>
              <a:lnSpc>
                <a:spcPct val="150000"/>
              </a:lnSpc>
              <a:spcBef>
                <a:spcPts val="0"/>
              </a:spcBef>
              <a:defRPr/>
            </a:pPr>
            <a:endParaRPr lang="en-US" sz="2200" b="1">
              <a:latin typeface="Helvetica"/>
            </a:endParaRPr>
          </a:p>
          <a:p>
            <a:pPr>
              <a:lnSpc>
                <a:spcPct val="150000"/>
              </a:lnSpc>
              <a:spcBef>
                <a:spcPts val="0"/>
              </a:spcBef>
              <a:defRPr/>
            </a:pPr>
            <a:r>
              <a:rPr lang="en-US" sz="2200" b="1">
                <a:latin typeface="Helvetica"/>
              </a:rPr>
              <a:t>Contact</a:t>
            </a:r>
            <a:endParaRPr/>
          </a:p>
          <a:p>
            <a:pPr indent="542925">
              <a:lnSpc>
                <a:spcPct val="150000"/>
              </a:lnSpc>
              <a:spcBef>
                <a:spcPts val="0"/>
              </a:spcBef>
              <a:defRPr/>
            </a:pPr>
            <a:r>
              <a:rPr lang="en-US" sz="2200">
                <a:latin typeface="Helvetica"/>
              </a:rPr>
              <a:t>researchdata@uibk.ac.at</a:t>
            </a:r>
            <a:endParaRPr/>
          </a:p>
          <a:p>
            <a:pPr indent="542925">
              <a:lnSpc>
                <a:spcPct val="150000"/>
              </a:lnSpc>
              <a:spcBef>
                <a:spcPts val="0"/>
              </a:spcBef>
              <a:defRPr/>
            </a:pPr>
            <a:r>
              <a:rPr lang="en-US" sz="2200">
                <a:latin typeface="Helvetica"/>
              </a:rPr>
              <a:t>infra4nextgen.com</a:t>
            </a:r>
            <a:endParaRPr/>
          </a:p>
        </p:txBody>
      </p:sp>
      <p:cxnSp>
        <p:nvCxnSpPr>
          <p:cNvPr id="16" name="Straight Connector 15"/>
          <p:cNvCxnSpPr>
            <a:cxnSpLocks/>
          </p:cNvCxnSpPr>
          <p:nvPr/>
        </p:nvCxnSpPr>
        <p:spPr bwMode="auto">
          <a:xfrm>
            <a:off x="251792" y="6335987"/>
            <a:ext cx="117049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4"/>
          <a:srcRect r="78106" b="91121"/>
          <a:stretch/>
        </p:blipFill>
        <p:spPr bwMode="auto">
          <a:xfrm>
            <a:off x="8905" y="0"/>
            <a:ext cx="2668981" cy="608907"/>
          </a:xfrm>
          <a:prstGeom prst="rect">
            <a:avLst/>
          </a:prstGeom>
        </p:spPr>
      </p:pic>
      <p:pic>
        <p:nvPicPr>
          <p:cNvPr id="14" name="Picture 2"/>
          <p:cNvPicPr>
            <a:picLocks noChangeAspect="1"/>
          </p:cNvPicPr>
          <p:nvPr/>
        </p:nvPicPr>
        <p:blipFill>
          <a:blip r:embed="rId5"/>
          <a:srcRect b="83381"/>
          <a:stretch/>
        </p:blipFill>
        <p:spPr bwMode="auto">
          <a:xfrm>
            <a:off x="390208" y="4594738"/>
            <a:ext cx="327009" cy="319228"/>
          </a:xfrm>
          <a:prstGeom prst="rect">
            <a:avLst/>
          </a:prstGeom>
        </p:spPr>
      </p:pic>
      <p:pic>
        <p:nvPicPr>
          <p:cNvPr id="17" name="Picture 11"/>
          <p:cNvPicPr>
            <a:picLocks noChangeAspect="1"/>
          </p:cNvPicPr>
          <p:nvPr/>
        </p:nvPicPr>
        <p:blipFill>
          <a:blip r:embed="rId5"/>
          <a:srcRect t="15776" b="67605"/>
          <a:stretch/>
        </p:blipFill>
        <p:spPr bwMode="auto">
          <a:xfrm>
            <a:off x="388749" y="5151938"/>
            <a:ext cx="327009" cy="31922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AT">
                <a:latin typeface="Helvetica"/>
                <a:cs typeface="Helvetica"/>
              </a:rPr>
              <a:t>What is research data management (RDM)?</a:t>
            </a:r>
            <a:endParaRPr/>
          </a:p>
        </p:txBody>
      </p:sp>
      <p:sp>
        <p:nvSpPr>
          <p:cNvPr id="3" name="Inhaltsplatzhalter 2"/>
          <p:cNvSpPr>
            <a:spLocks noGrp="1"/>
          </p:cNvSpPr>
          <p:nvPr>
            <p:ph idx="1"/>
          </p:nvPr>
        </p:nvSpPr>
        <p:spPr bwMode="auto">
          <a:xfrm>
            <a:off x="566420" y="1721168"/>
            <a:ext cx="4647837" cy="4351338"/>
          </a:xfrm>
        </p:spPr>
        <p:txBody>
          <a:bodyPr/>
          <a:lstStyle/>
          <a:p>
            <a:pPr marL="98805" indent="0">
              <a:buNone/>
              <a:defRPr/>
            </a:pPr>
            <a:endParaRPr lang="en-US" sz="2800">
              <a:latin typeface="Helvetica"/>
              <a:cs typeface="Helvetica"/>
            </a:endParaRPr>
          </a:p>
          <a:p>
            <a:pPr marL="98805" indent="0">
              <a:buNone/>
              <a:defRPr/>
            </a:pPr>
            <a:r>
              <a:rPr lang="en-US" sz="2000">
                <a:latin typeface="Helvetica"/>
                <a:cs typeface="Helvetica"/>
              </a:rPr>
              <a:t>„Research data management refers to how you handle, organise, and structure your research data throughout the research process.” </a:t>
            </a:r>
            <a:endParaRPr/>
          </a:p>
          <a:p>
            <a:pPr marL="98805" indent="0">
              <a:buNone/>
              <a:defRPr/>
            </a:pPr>
            <a:endParaRPr lang="en-US">
              <a:latin typeface="Helvetica"/>
              <a:cs typeface="Helvetica"/>
            </a:endParaRPr>
          </a:p>
          <a:p>
            <a:pPr marL="98805" indent="0">
              <a:buNone/>
              <a:defRPr/>
            </a:pPr>
            <a:endParaRPr lang="de-DE" sz="1300">
              <a:latin typeface="Helvetica"/>
              <a:cs typeface="Helvetica"/>
            </a:endParaRPr>
          </a:p>
          <a:p>
            <a:pPr marL="98805" indent="0">
              <a:buNone/>
              <a:defRPr/>
            </a:pPr>
            <a:endParaRPr lang="de-DE" sz="1500">
              <a:latin typeface="Helvetica"/>
              <a:cs typeface="Helvetica"/>
            </a:endParaRPr>
          </a:p>
          <a:p>
            <a:pPr marL="98805" indent="0">
              <a:buNone/>
              <a:defRPr/>
            </a:pPr>
            <a:endParaRPr lang="de-DE" sz="1500">
              <a:latin typeface="Helvetica"/>
              <a:cs typeface="Helvetica"/>
            </a:endParaRPr>
          </a:p>
          <a:p>
            <a:pPr marL="98805" indent="0">
              <a:buNone/>
              <a:defRPr/>
            </a:pPr>
            <a:endParaRPr lang="de-DE" sz="1500">
              <a:latin typeface="Helvetica"/>
              <a:cs typeface="Helvetica"/>
            </a:endParaRPr>
          </a:p>
          <a:p>
            <a:pPr marL="98805" indent="0">
              <a:buNone/>
              <a:defRPr/>
            </a:pPr>
            <a:endParaRPr lang="de-DE" sz="1500">
              <a:latin typeface="Helvetica"/>
              <a:cs typeface="Helvetica"/>
            </a:endParaRPr>
          </a:p>
          <a:p>
            <a:pPr marL="98805" indent="0">
              <a:buNone/>
              <a:defRPr/>
            </a:pPr>
            <a:r>
              <a:rPr lang="de-DE" sz="1500">
                <a:latin typeface="Helvetica"/>
                <a:cs typeface="Helvetica"/>
              </a:rPr>
              <a:t>CESSDA Training Team (2017 - 2019)</a:t>
            </a:r>
            <a:r>
              <a:rPr lang="en-US" sz="1500">
                <a:latin typeface="Helvetica"/>
                <a:cs typeface="Helvetica"/>
              </a:rPr>
              <a:t>, p. </a:t>
            </a:r>
            <a:r>
              <a:rPr lang="en-US" sz="1500"/>
              <a:t>9</a:t>
            </a:r>
            <a:endParaRPr/>
          </a:p>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5</a:t>
            </a:fld>
            <a:endParaRPr lang="en-US"/>
          </a:p>
        </p:txBody>
      </p:sp>
      <p:sp>
        <p:nvSpPr>
          <p:cNvPr id="5" name="Fußzeilenplatzhalter 4"/>
          <p:cNvSpPr>
            <a:spLocks noGrp="1"/>
          </p:cNvSpPr>
          <p:nvPr>
            <p:ph type="ftr" sz="quarter" idx="11"/>
          </p:nvPr>
        </p:nvSpPr>
        <p:spPr bwMode="auto"/>
        <p:txBody>
          <a:bodyPr/>
          <a:lstStyle/>
          <a:p>
            <a:pPr>
              <a:defRPr/>
            </a:pPr>
            <a:r>
              <a:rPr lang="en-US"/>
              <a:t>infra4nextgen.com</a:t>
            </a:r>
            <a:endParaRPr/>
          </a:p>
        </p:txBody>
      </p:sp>
      <p:pic>
        <p:nvPicPr>
          <p:cNvPr id="6" name="Grafik 5" descr="The research datalife cycle, starting with planning ät top and going clockwise: collection, preparation and analysis, archiving, publishing, and finally reuse." title="research datalife cycle"/>
          <p:cNvPicPr>
            <a:picLocks noChangeAspect="1"/>
          </p:cNvPicPr>
          <p:nvPr/>
        </p:nvPicPr>
        <p:blipFill>
          <a:blip r:embed="rId3"/>
          <a:srcRect l="21305" t="10078" r="20488" b="2712"/>
          <a:stretch/>
        </p:blipFill>
        <p:spPr bwMode="auto">
          <a:xfrm>
            <a:off x="6662962" y="1644117"/>
            <a:ext cx="4834430" cy="4169785"/>
          </a:xfrm>
          <a:prstGeom prst="rect">
            <a:avLst/>
          </a:prstGeom>
        </p:spPr>
      </p:pic>
      <p:sp>
        <p:nvSpPr>
          <p:cNvPr id="7" name="Textfeld 6"/>
          <p:cNvSpPr txBox="1"/>
          <p:nvPr/>
        </p:nvSpPr>
        <p:spPr bwMode="auto">
          <a:xfrm>
            <a:off x="8962788" y="5934005"/>
            <a:ext cx="2195555" cy="276999"/>
          </a:xfrm>
          <a:prstGeom prst="rect">
            <a:avLst/>
          </a:prstGeom>
          <a:noFill/>
        </p:spPr>
        <p:txBody>
          <a:bodyPr wrap="square" rtlCol="0">
            <a:spAutoFit/>
          </a:bodyPr>
          <a:lstStyle/>
          <a:p>
            <a:pPr algn="r">
              <a:defRPr/>
            </a:pPr>
            <a:r>
              <a:rPr lang="de-AT" sz="1200">
                <a:latin typeface="Helvetica"/>
                <a:cs typeface="Helvetica"/>
              </a:rPr>
              <a:t>image: </a:t>
            </a:r>
            <a:r>
              <a:rPr lang="de-AT" sz="1200" u="sng">
                <a:latin typeface="Helvetica"/>
                <a:cs typeface="Helvetica"/>
                <a:hlinkClick r:id="rId4" tooltip="https://www.pexels.com/de-de/foto/zwei-golden-retriever-kampfen-und-spielen-tog-of-war-11249182/"/>
              </a:rPr>
              <a:t>source</a:t>
            </a:r>
            <a:endParaRPr lang="de-DE" sz="1200">
              <a:latin typeface="Helvetica"/>
              <a:cs typeface="Helvetic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p:txBody>
          <a:bodyPr/>
          <a:lstStyle/>
          <a:p>
            <a:pPr>
              <a:defRPr/>
            </a:pPr>
            <a:r>
              <a:rPr lang="de-AT"/>
              <a:t>Why RDM?</a:t>
            </a:r>
            <a:endParaRPr/>
          </a:p>
        </p:txBody>
      </p:sp>
      <p:sp>
        <p:nvSpPr>
          <p:cNvPr id="3" name="Untertitel 2"/>
          <p:cNvSpPr>
            <a:spLocks noGrp="1"/>
          </p:cNvSpPr>
          <p:nvPr>
            <p:ph type="subTitle" idx="1"/>
          </p:nvPr>
        </p:nvSpPr>
        <p:spPr bwMode="auto"/>
        <p:txBody>
          <a:bodyPr/>
          <a:lstStyle/>
          <a:p>
            <a:pPr marL="285750" indent="-285750">
              <a:buFont typeface="Arial"/>
              <a:buChar char="•"/>
              <a:defRPr/>
            </a:pPr>
            <a:r>
              <a:rPr lang="en-US" sz="2400">
                <a:latin typeface="Helvetica"/>
                <a:cs typeface="Helvetica"/>
              </a:rPr>
              <a:t>Meet the requirements of funding bodies and publishers of academic journals</a:t>
            </a:r>
            <a:endParaRPr/>
          </a:p>
          <a:p>
            <a:pPr marL="285750" indent="-285750">
              <a:buFont typeface="Arial"/>
              <a:buChar char="•"/>
              <a:defRPr/>
            </a:pPr>
            <a:r>
              <a:rPr lang="en-US" sz="2400">
                <a:latin typeface="Helvetica"/>
                <a:cs typeface="Helvetica"/>
              </a:rPr>
              <a:t>Comply to the policies of many research performing institutions</a:t>
            </a:r>
            <a:endParaRPr/>
          </a:p>
          <a:p>
            <a:pPr marL="285750" indent="-285750">
              <a:buFont typeface="Arial"/>
              <a:buChar char="•"/>
              <a:defRPr/>
            </a:pPr>
            <a:r>
              <a:rPr lang="en-US" sz="2400">
                <a:latin typeface="Helvetica"/>
                <a:cs typeface="Helvetica"/>
              </a:rPr>
              <a:t>Make your research more efficient</a:t>
            </a:r>
            <a:endParaRPr/>
          </a:p>
          <a:p>
            <a:pPr marL="285750" indent="-285750">
              <a:buFont typeface="Arial"/>
              <a:buChar char="•"/>
              <a:defRPr/>
            </a:pPr>
            <a:r>
              <a:rPr lang="en-US" sz="2400">
                <a:latin typeface="Helvetica"/>
                <a:cs typeface="Helvetica"/>
              </a:rPr>
              <a:t>Advance research in your discipline and beyond</a:t>
            </a:r>
            <a:endParaRPr/>
          </a:p>
          <a:p>
            <a:pPr marL="0" indent="0">
              <a:buNone/>
              <a:defRPr/>
            </a:pPr>
            <a:endParaRPr lang="en-US" sz="1800">
              <a:latin typeface="Roboto Light"/>
            </a:endParaRPr>
          </a:p>
          <a:p>
            <a:pPr marL="0" indent="0">
              <a:buNone/>
              <a:defRPr/>
            </a:pPr>
            <a:endParaRPr lang="en-US" sz="1800">
              <a:latin typeface="Roboto Light"/>
            </a:endParaRPr>
          </a:p>
          <a:p>
            <a:pPr marL="285750" indent="-285750">
              <a:buFont typeface="Arial"/>
              <a:buChar char="•"/>
              <a:defRPr/>
            </a:pPr>
            <a:r>
              <a:rPr lang="en-US" sz="2400">
                <a:latin typeface="Helvetica"/>
                <a:cs typeface="Helvetica"/>
              </a:rPr>
              <a:t>And do it for… </a:t>
            </a:r>
            <a:r>
              <a:rPr lang="en-US" sz="2400" b="1">
                <a:solidFill>
                  <a:schemeClr val="tx2"/>
                </a:solidFill>
                <a:latin typeface="Helvetica"/>
                <a:cs typeface="Helvetica"/>
              </a:rPr>
              <a:t>YOURSELF!</a:t>
            </a:r>
            <a:endParaRPr lang="en-US" sz="2400">
              <a:solidFill>
                <a:schemeClr val="tx2"/>
              </a:solidFill>
              <a:latin typeface="Helvetica"/>
              <a:cs typeface="Helvetica"/>
            </a:endParaRPr>
          </a:p>
          <a:p>
            <a:pPr>
              <a:defRPr/>
            </a:pPr>
            <a:endParaRPr lang="de-AT"/>
          </a:p>
        </p:txBody>
      </p:sp>
      <p:sp>
        <p:nvSpPr>
          <p:cNvPr id="4" name="Foliennummernplatzhalter 3"/>
          <p:cNvSpPr>
            <a:spLocks noGrp="1"/>
          </p:cNvSpPr>
          <p:nvPr>
            <p:ph type="sldNum" sz="quarter" idx="12"/>
          </p:nvPr>
        </p:nvSpPr>
        <p:spPr bwMode="auto"/>
        <p:txBody>
          <a:bodyPr/>
          <a:lstStyle/>
          <a:p>
            <a:pPr>
              <a:defRPr/>
            </a:pPr>
            <a:fld id="{2582DF6A-5EB1-BD40-9ACF-33CC99F2C60C}" type="slidenum">
              <a:rPr lang="en-US"/>
              <a:t>6</a:t>
            </a:fld>
            <a:endParaRPr lang="en-US"/>
          </a:p>
        </p:txBody>
      </p:sp>
      <p:sp>
        <p:nvSpPr>
          <p:cNvPr id="5" name="Fußzeilenplatzhalter 4"/>
          <p:cNvSpPr>
            <a:spLocks noGrp="1"/>
          </p:cNvSpPr>
          <p:nvPr>
            <p:ph type="ftr" sz="quarter" idx="3"/>
          </p:nvPr>
        </p:nvSpPr>
        <p:spPr bwMode="auto"/>
        <p:txBody>
          <a:bodyPr/>
          <a:lstStyle/>
          <a:p>
            <a:pPr>
              <a:defRPr/>
            </a:pPr>
            <a:r>
              <a:rPr lang="en-US" sz="1800" b="0" i="0" u="none" strike="noStrike" cap="none" spc="0">
                <a:solidFill>
                  <a:schemeClr val="bg1">
                    <a:lumMod val="50000"/>
                  </a:schemeClr>
                </a:solidFill>
                <a:latin typeface="Helvetica"/>
                <a:ea typeface="Helvetica"/>
                <a:cs typeface="Helvetica"/>
              </a:rPr>
              <a:t>https://infra4nextgen.com/</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Foliennummernplatzhalter 1"/>
          <p:cNvSpPr>
            <a:spLocks noGrp="1"/>
          </p:cNvSpPr>
          <p:nvPr>
            <p:ph type="sldNum" sz="quarter" idx="12"/>
          </p:nvPr>
        </p:nvSpPr>
        <p:spPr bwMode="auto"/>
        <p:txBody>
          <a:bodyPr/>
          <a:lstStyle/>
          <a:p>
            <a:pPr>
              <a:defRPr/>
            </a:pPr>
            <a:fld id="{2582DF6A-5EB1-BD40-9ACF-33CC99F2C60C}" type="slidenum">
              <a:rPr lang="en-US"/>
              <a:t>7</a:t>
            </a:fld>
            <a:endParaRPr lang="en-US"/>
          </a:p>
        </p:txBody>
      </p:sp>
      <p:sp>
        <p:nvSpPr>
          <p:cNvPr id="3" name="Fußzeilenplatzhalter 2"/>
          <p:cNvSpPr>
            <a:spLocks noGrp="1"/>
          </p:cNvSpPr>
          <p:nvPr>
            <p:ph type="ftr" sz="quarter" idx="11"/>
          </p:nvPr>
        </p:nvSpPr>
        <p:spPr bwMode="auto"/>
        <p:txBody>
          <a:bodyPr/>
          <a:lstStyle/>
          <a:p>
            <a:pPr>
              <a:defRPr/>
            </a:pPr>
            <a:r>
              <a:rPr lang="en-US"/>
              <a:t>infra4nextgen.com</a:t>
            </a:r>
            <a:endParaRPr/>
          </a:p>
        </p:txBody>
      </p:sp>
      <p:sp>
        <p:nvSpPr>
          <p:cNvPr id="4" name="Titel 11"/>
          <p:cNvSpPr txBox="1"/>
          <p:nvPr/>
        </p:nvSpPr>
        <p:spPr bwMode="auto">
          <a:xfrm>
            <a:off x="1239982" y="3142663"/>
            <a:ext cx="9553575" cy="1325563"/>
          </a:xfrm>
          <a:prstGeom prst="rect">
            <a:avLst/>
          </a:prstGeom>
        </p:spPr>
        <p:txBody>
          <a:bodyPr/>
          <a:lstStyle>
            <a:lvl1pPr algn="l" defTabSz="914400">
              <a:lnSpc>
                <a:spcPct val="90000"/>
              </a:lnSpc>
              <a:spcBef>
                <a:spcPts val="0"/>
              </a:spcBef>
              <a:buNone/>
              <a:defRPr sz="2800" b="1">
                <a:solidFill>
                  <a:schemeClr val="tx1"/>
                </a:solidFill>
                <a:latin typeface="Arial"/>
                <a:ea typeface="+mj-ea"/>
                <a:cs typeface="Arial"/>
              </a:defRPr>
            </a:lvl1pPr>
          </a:lstStyle>
          <a:p>
            <a:pPr algn="ctr">
              <a:defRPr/>
            </a:pPr>
            <a:r>
              <a:rPr lang="en-US">
                <a:latin typeface="Helvetica"/>
                <a:ea typeface="Roboto Light"/>
                <a:cs typeface="Helvetica"/>
              </a:rPr>
              <a:t>“As open as possible, as closed as necessary!”</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3"/>
          <p:cNvSpPr>
            <a:spLocks noGrp="1"/>
          </p:cNvSpPr>
          <p:nvPr>
            <p:ph type="ctrTitle"/>
          </p:nvPr>
        </p:nvSpPr>
        <p:spPr bwMode="auto"/>
        <p:txBody>
          <a:bodyPr/>
          <a:lstStyle/>
          <a:p>
            <a:pPr>
              <a:defRPr/>
            </a:pPr>
            <a:r>
              <a:rPr lang="de-AT"/>
              <a:t>Make your data FAIR!</a:t>
            </a:r>
            <a:endParaRPr/>
          </a:p>
        </p:txBody>
      </p:sp>
      <p:sp>
        <p:nvSpPr>
          <p:cNvPr id="2" name="Foliennummernplatzhalter 1"/>
          <p:cNvSpPr>
            <a:spLocks noGrp="1"/>
          </p:cNvSpPr>
          <p:nvPr>
            <p:ph type="sldNum" sz="quarter" idx="12"/>
          </p:nvPr>
        </p:nvSpPr>
        <p:spPr bwMode="auto"/>
        <p:txBody>
          <a:bodyPr/>
          <a:lstStyle/>
          <a:p>
            <a:pPr>
              <a:defRPr/>
            </a:pPr>
            <a:fld id="{2582DF6A-5EB1-BD40-9ACF-33CC99F2C60C}" type="slidenum">
              <a:rPr lang="en-US"/>
              <a:t>8</a:t>
            </a:fld>
            <a:endParaRPr lang="en-US"/>
          </a:p>
        </p:txBody>
      </p:sp>
      <p:sp>
        <p:nvSpPr>
          <p:cNvPr id="3" name="Fußzeilenplatzhalter 2"/>
          <p:cNvSpPr>
            <a:spLocks noGrp="1"/>
          </p:cNvSpPr>
          <p:nvPr>
            <p:ph type="ftr" sz="quarter" idx="3"/>
          </p:nvPr>
        </p:nvSpPr>
        <p:spPr bwMode="auto"/>
        <p:txBody>
          <a:bodyPr/>
          <a:lstStyle/>
          <a:p>
            <a:pPr>
              <a:defRPr/>
            </a:pPr>
            <a:r>
              <a:rPr lang="en-US"/>
              <a:t>infra4nextgen.com</a:t>
            </a:r>
            <a:endParaRPr/>
          </a:p>
        </p:txBody>
      </p:sp>
      <p:sp>
        <p:nvSpPr>
          <p:cNvPr id="11" name="Textplatzhalter 3"/>
          <p:cNvSpPr txBox="1"/>
          <p:nvPr/>
        </p:nvSpPr>
        <p:spPr bwMode="auto">
          <a:xfrm>
            <a:off x="692141" y="5797431"/>
            <a:ext cx="9836711" cy="415226"/>
          </a:xfrm>
          <a:prstGeom prst="rect">
            <a:avLst/>
          </a:prstGeom>
        </p:spPr>
        <p:txBody>
          <a:bodyPr/>
          <a:lstStyle>
            <a:lvl1pPr marL="174625" indent="-174625" algn="l" defTabSz="685800">
              <a:lnSpc>
                <a:spcPct val="95000"/>
              </a:lnSpc>
              <a:spcBef>
                <a:spcPts val="750"/>
              </a:spcBef>
              <a:buClr>
                <a:schemeClr val="accent1"/>
              </a:buClr>
              <a:buFont typeface="Source Sans Pro Light"/>
              <a:buChar char="•"/>
              <a:defRPr sz="2200">
                <a:solidFill>
                  <a:schemeClr val="tx1"/>
                </a:solidFill>
                <a:latin typeface="+mn-lt"/>
                <a:ea typeface="+mn-ea"/>
                <a:cs typeface="+mn-cs"/>
              </a:defRPr>
            </a:lvl1pPr>
            <a:lvl2pPr marL="360363" indent="-180975" algn="l" defTabSz="685800">
              <a:lnSpc>
                <a:spcPct val="95000"/>
              </a:lnSpc>
              <a:spcBef>
                <a:spcPts val="375"/>
              </a:spcBef>
              <a:buSzPct val="100000"/>
              <a:buFont typeface="Source Sans Pro Light"/>
              <a:buChar char="◦"/>
              <a:defRPr sz="2200">
                <a:solidFill>
                  <a:schemeClr val="tx1"/>
                </a:solidFill>
                <a:latin typeface="+mn-lt"/>
                <a:ea typeface="+mn-ea"/>
                <a:cs typeface="+mn-cs"/>
              </a:defRPr>
            </a:lvl2pPr>
            <a:lvl3pPr marL="538163" indent="-177800" algn="l" defTabSz="685800">
              <a:lnSpc>
                <a:spcPct val="95000"/>
              </a:lnSpc>
              <a:spcBef>
                <a:spcPts val="375"/>
              </a:spcBef>
              <a:buFont typeface="Source Sans Pro Light"/>
              <a:buChar char="-"/>
              <a:defRPr sz="2000">
                <a:solidFill>
                  <a:schemeClr val="tx1"/>
                </a:solidFill>
                <a:latin typeface="+mn-lt"/>
                <a:ea typeface="+mn-ea"/>
                <a:cs typeface="+mn-cs"/>
              </a:defRPr>
            </a:lvl3pPr>
            <a:lvl4pPr marL="714375" indent="-176213" algn="l" defTabSz="685800">
              <a:lnSpc>
                <a:spcPct val="95000"/>
              </a:lnSpc>
              <a:spcBef>
                <a:spcPts val="375"/>
              </a:spcBef>
              <a:buFont typeface="Source Sans Pro Light"/>
              <a:buChar char="•"/>
              <a:defRPr sz="2000">
                <a:solidFill>
                  <a:schemeClr val="tx1"/>
                </a:solidFill>
                <a:latin typeface="+mn-lt"/>
                <a:ea typeface="+mn-ea"/>
                <a:cs typeface="+mn-cs"/>
              </a:defRPr>
            </a:lvl4pPr>
            <a:lvl5pPr marL="898525" indent="-184150" algn="l" defTabSz="685800">
              <a:lnSpc>
                <a:spcPct val="95000"/>
              </a:lnSpc>
              <a:spcBef>
                <a:spcPts val="375"/>
              </a:spcBef>
              <a:buFont typeface="Source Sans Pro Light"/>
              <a:buChar char="-"/>
              <a:defRPr sz="2000">
                <a:solidFill>
                  <a:schemeClr val="tx1"/>
                </a:solidFill>
                <a:latin typeface="+mn-lt"/>
                <a:ea typeface="+mn-ea"/>
                <a:cs typeface="+mn-cs"/>
              </a:defRPr>
            </a:lvl5pPr>
            <a:lvl6pPr marL="1885950" indent="-171450" algn="l" defTabSz="685800">
              <a:lnSpc>
                <a:spcPct val="90000"/>
              </a:lnSpc>
              <a:spcBef>
                <a:spcPts val="375"/>
              </a:spcBef>
              <a:buFont typeface="Source Sans Pro Light"/>
              <a:buChar char="•"/>
              <a:defRPr sz="1350">
                <a:solidFill>
                  <a:schemeClr val="tx1"/>
                </a:solidFill>
                <a:latin typeface="+mn-lt"/>
                <a:ea typeface="+mn-ea"/>
                <a:cs typeface="+mn-cs"/>
              </a:defRPr>
            </a:lvl6pPr>
            <a:lvl7pPr marL="2228850" indent="-171450" algn="l" defTabSz="685800">
              <a:lnSpc>
                <a:spcPct val="90000"/>
              </a:lnSpc>
              <a:spcBef>
                <a:spcPts val="375"/>
              </a:spcBef>
              <a:buFont typeface="Source Sans Pro Light"/>
              <a:buChar char="•"/>
              <a:defRPr sz="1350">
                <a:solidFill>
                  <a:schemeClr val="tx1"/>
                </a:solidFill>
                <a:latin typeface="+mn-lt"/>
                <a:ea typeface="+mn-ea"/>
                <a:cs typeface="+mn-cs"/>
              </a:defRPr>
            </a:lvl7pPr>
            <a:lvl8pPr marL="2571750" indent="-171450" algn="l" defTabSz="685800">
              <a:lnSpc>
                <a:spcPct val="90000"/>
              </a:lnSpc>
              <a:spcBef>
                <a:spcPts val="375"/>
              </a:spcBef>
              <a:buFont typeface="Source Sans Pro Light"/>
              <a:buChar char="•"/>
              <a:defRPr sz="1350">
                <a:solidFill>
                  <a:schemeClr val="tx1"/>
                </a:solidFill>
                <a:latin typeface="+mn-lt"/>
                <a:ea typeface="+mn-ea"/>
                <a:cs typeface="+mn-cs"/>
              </a:defRPr>
            </a:lvl8pPr>
            <a:lvl9pPr marL="2914650" indent="-171450" algn="l" defTabSz="685800">
              <a:lnSpc>
                <a:spcPct val="90000"/>
              </a:lnSpc>
              <a:spcBef>
                <a:spcPts val="375"/>
              </a:spcBef>
              <a:buFont typeface="Source Sans Pro Light"/>
              <a:buChar char="•"/>
              <a:defRPr sz="1350">
                <a:solidFill>
                  <a:schemeClr val="tx1"/>
                </a:solidFill>
                <a:latin typeface="+mn-lt"/>
                <a:ea typeface="+mn-ea"/>
                <a:cs typeface="+mn-cs"/>
              </a:defRPr>
            </a:lvl9pPr>
          </a:lstStyle>
          <a:p>
            <a:pPr marL="0" indent="0">
              <a:buNone/>
              <a:defRPr/>
            </a:pPr>
            <a:r>
              <a:rPr lang="en-US" sz="1200" b="0">
                <a:latin typeface="Roboto Light"/>
              </a:rPr>
              <a:t>Wilkinson, M., Dumontier, M., Aalbersberg, I. et al. </a:t>
            </a:r>
            <a:r>
              <a:rPr lang="en-US" sz="1200" b="0" u="sng">
                <a:latin typeface="Roboto Light"/>
                <a:hlinkClick r:id="rId3" tooltip="https://doi.org/10.1038/sdata.2016.18"/>
              </a:rPr>
              <a:t>The FAIR Guiding Principles for scientific data management and stewardship</a:t>
            </a:r>
            <a:r>
              <a:rPr lang="en-US" sz="1200" b="0">
                <a:latin typeface="Roboto Light"/>
              </a:rPr>
              <a:t>. Sci Data 3, 160018 (2016). </a:t>
            </a:r>
            <a:r>
              <a:rPr lang="en-US" sz="1200" b="0" u="sng">
                <a:latin typeface="Roboto Light"/>
                <a:hlinkClick r:id="rId4" tooltip="https://creativecommons.org/licenses/by/4.0/"/>
              </a:rPr>
              <a:t>CC BY 4.0</a:t>
            </a:r>
            <a:r>
              <a:rPr lang="en-US" sz="1200" b="0" u="sng">
                <a:latin typeface="Roboto Light"/>
              </a:rPr>
              <a:t>; </a:t>
            </a:r>
            <a:r>
              <a:rPr lang="en-US" sz="1200" b="0">
                <a:latin typeface="Roboto Light"/>
              </a:rPr>
              <a:t>see also </a:t>
            </a:r>
            <a:r>
              <a:rPr lang="en-US" sz="1200" b="0" u="sng">
                <a:latin typeface="Roboto Light"/>
                <a:hlinkClick r:id="rId5" tooltip="https://www.go-fair.org/fair-principles/"/>
              </a:rPr>
              <a:t>https://www.go-fair.org/fair-principles/</a:t>
            </a:r>
            <a:endParaRPr sz="1200" b="0">
              <a:latin typeface="Roboto Light"/>
            </a:endParaRPr>
          </a:p>
          <a:p>
            <a:pPr marL="0" indent="0">
              <a:buNone/>
              <a:defRPr/>
            </a:pPr>
            <a:endParaRPr sz="1200" b="0"/>
          </a:p>
        </p:txBody>
      </p:sp>
      <p:pic>
        <p:nvPicPr>
          <p:cNvPr id="13" name="Grafik 12" descr="illustration of the FAIR data criteria: findable, accessible, interoperable, reusable"/>
          <p:cNvPicPr>
            <a:picLocks noChangeAspect="1"/>
          </p:cNvPicPr>
          <p:nvPr/>
        </p:nvPicPr>
        <p:blipFill>
          <a:blip r:embed="rId6"/>
          <a:srcRect b="2977"/>
          <a:stretch/>
        </p:blipFill>
        <p:spPr bwMode="auto">
          <a:xfrm>
            <a:off x="3283221" y="2091345"/>
            <a:ext cx="4457983" cy="2265123"/>
          </a:xfrm>
          <a:prstGeom prst="rect">
            <a:avLst/>
          </a:prstGeom>
        </p:spPr>
      </p:pic>
      <p:sp>
        <p:nvSpPr>
          <p:cNvPr id="14" name="Textfeld 13"/>
          <p:cNvSpPr txBox="1"/>
          <p:nvPr/>
        </p:nvSpPr>
        <p:spPr bwMode="auto">
          <a:xfrm>
            <a:off x="4046786" y="4356098"/>
            <a:ext cx="2195555" cy="276999"/>
          </a:xfrm>
          <a:prstGeom prst="rect">
            <a:avLst/>
          </a:prstGeom>
          <a:noFill/>
        </p:spPr>
        <p:txBody>
          <a:bodyPr wrap="square" rtlCol="0">
            <a:spAutoFit/>
          </a:bodyPr>
          <a:lstStyle/>
          <a:p>
            <a:pPr algn="r">
              <a:defRPr/>
            </a:pPr>
            <a:r>
              <a:rPr lang="de-AT" sz="1200">
                <a:latin typeface="Helvetica"/>
                <a:cs typeface="Helvetica"/>
              </a:rPr>
              <a:t>image: </a:t>
            </a:r>
            <a:r>
              <a:rPr lang="de-AT" sz="1200" u="sng">
                <a:latin typeface="Helvetica"/>
                <a:cs typeface="Helvetica"/>
                <a:hlinkClick r:id="rId7" tooltip="https://www.pexels.com/de-de/foto/zwei-golden-retriever-kampfen-und-spielen-tog-of-war-11249182/"/>
              </a:rPr>
              <a:t>source</a:t>
            </a:r>
            <a:endParaRPr lang="de-DE" sz="1200">
              <a:latin typeface="Helvetica"/>
              <a:cs typeface="Helvetic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3"/>
          <p:cNvSpPr>
            <a:spLocks noGrp="1"/>
          </p:cNvSpPr>
          <p:nvPr>
            <p:ph type="ctrTitle"/>
          </p:nvPr>
        </p:nvSpPr>
        <p:spPr bwMode="auto"/>
        <p:txBody>
          <a:bodyPr/>
          <a:lstStyle/>
          <a:p>
            <a:pPr>
              <a:defRPr/>
            </a:pPr>
            <a:r>
              <a:rPr lang="de-AT"/>
              <a:t>Make your data FAIR!</a:t>
            </a:r>
            <a:endParaRPr/>
          </a:p>
        </p:txBody>
      </p:sp>
      <p:sp>
        <p:nvSpPr>
          <p:cNvPr id="5" name="Untertitel 4"/>
          <p:cNvSpPr>
            <a:spLocks noGrp="1"/>
          </p:cNvSpPr>
          <p:nvPr>
            <p:ph type="subTitle" idx="1"/>
          </p:nvPr>
        </p:nvSpPr>
        <p:spPr bwMode="auto">
          <a:xfrm>
            <a:off x="1818299" y="2084055"/>
            <a:ext cx="10034482" cy="3530674"/>
          </a:xfrm>
        </p:spPr>
        <p:txBody>
          <a:bodyPr>
            <a:normAutofit/>
          </a:bodyPr>
          <a:lstStyle/>
          <a:p>
            <a:pPr>
              <a:defRPr/>
            </a:pPr>
            <a:r>
              <a:rPr lang="en-US" sz="2200">
                <a:solidFill>
                  <a:schemeClr val="tx2"/>
                </a:solidFill>
                <a:ea typeface="Source Sans Pro"/>
                <a:cs typeface="Helvetica"/>
              </a:rPr>
              <a:t>Findable</a:t>
            </a:r>
            <a:r>
              <a:rPr lang="en-US" sz="2200" b="1">
                <a:ea typeface="Source Sans Pro"/>
                <a:cs typeface="Helvetica"/>
              </a:rPr>
              <a:t> </a:t>
            </a:r>
            <a:r>
              <a:rPr lang="en-US" sz="2200">
                <a:cs typeface="Helvetica"/>
              </a:rPr>
              <a:t>– Data and metadata should be easy to find by both people and machines. Machine-readable and descriptive metadata enables the discovery of interesting datasets.</a:t>
            </a:r>
            <a:endParaRPr sz="2200"/>
          </a:p>
          <a:p>
            <a:pPr>
              <a:defRPr/>
            </a:pPr>
            <a:r>
              <a:rPr lang="de-AT"/>
              <a:t>e.g. </a:t>
            </a:r>
            <a:endParaRPr/>
          </a:p>
          <a:p>
            <a:pPr marL="285750" indent="-285750">
              <a:buFont typeface="Arial"/>
              <a:buChar char="•"/>
              <a:defRPr/>
            </a:pPr>
            <a:r>
              <a:rPr lang="de-AT"/>
              <a:t>assigning PIDs (persistent identifiers like DOIs)</a:t>
            </a:r>
            <a:endParaRPr/>
          </a:p>
          <a:p>
            <a:pPr marL="285750" indent="-285750">
              <a:buFont typeface="Arial"/>
              <a:buChar char="•"/>
              <a:defRPr/>
            </a:pPr>
            <a:r>
              <a:rPr lang="de-AT"/>
              <a:t>enriching with metadata</a:t>
            </a:r>
          </a:p>
          <a:p>
            <a:pPr marL="285750" indent="-285750">
              <a:buFont typeface="Arial"/>
              <a:buChar char="•"/>
              <a:defRPr/>
            </a:pPr>
            <a:r>
              <a:rPr lang="de-AT"/>
              <a:t>using standardized vocabularies</a:t>
            </a:r>
          </a:p>
          <a:p>
            <a:pPr marL="285750" indent="-285750">
              <a:buFont typeface="Arial"/>
              <a:buChar char="•"/>
              <a:defRPr/>
            </a:pPr>
            <a:r>
              <a:rPr lang="de-AT"/>
              <a:t>registering data in a searchable catalogue (e.g. in the </a:t>
            </a:r>
            <a:r>
              <a:rPr lang="de-AT" u="sng">
                <a:hlinkClick r:id="rId3" tooltip="https://datacatalogue.cessda.eu/"/>
              </a:rPr>
              <a:t>CESSDA</a:t>
            </a:r>
            <a:r>
              <a:rPr lang="de-AT"/>
              <a:t> or </a:t>
            </a:r>
            <a:r>
              <a:rPr lang="de-AT" u="sng">
                <a:hlinkClick r:id="rId4" tooltip="https://explore.openaire.eu/search/find/research-outcomes"/>
              </a:rPr>
              <a:t>openAIRE</a:t>
            </a:r>
            <a:r>
              <a:rPr lang="de-AT"/>
              <a:t> metadata catalogue)</a:t>
            </a:r>
            <a:endParaRPr/>
          </a:p>
          <a:p>
            <a:pPr>
              <a:defRPr/>
            </a:pPr>
            <a:endParaRPr lang="de-AT"/>
          </a:p>
        </p:txBody>
      </p:sp>
      <p:sp>
        <p:nvSpPr>
          <p:cNvPr id="2" name="Foliennummernplatzhalter 1"/>
          <p:cNvSpPr>
            <a:spLocks noGrp="1"/>
          </p:cNvSpPr>
          <p:nvPr>
            <p:ph type="sldNum" sz="quarter" idx="12"/>
          </p:nvPr>
        </p:nvSpPr>
        <p:spPr bwMode="auto"/>
        <p:txBody>
          <a:bodyPr/>
          <a:lstStyle/>
          <a:p>
            <a:pPr>
              <a:defRPr/>
            </a:pPr>
            <a:fld id="{2582DF6A-5EB1-BD40-9ACF-33CC99F2C60C}" type="slidenum">
              <a:rPr lang="en-US"/>
              <a:t>9</a:t>
            </a:fld>
            <a:endParaRPr lang="en-US"/>
          </a:p>
        </p:txBody>
      </p:sp>
      <p:sp>
        <p:nvSpPr>
          <p:cNvPr id="3" name="Fußzeilenplatzhalter 2"/>
          <p:cNvSpPr>
            <a:spLocks noGrp="1"/>
          </p:cNvSpPr>
          <p:nvPr>
            <p:ph type="ftr" sz="quarter" idx="3"/>
          </p:nvPr>
        </p:nvSpPr>
        <p:spPr bwMode="auto"/>
        <p:txBody>
          <a:bodyPr/>
          <a:lstStyle/>
          <a:p>
            <a:pPr>
              <a:defRPr/>
            </a:pPr>
            <a:r>
              <a:rPr lang="en-US"/>
              <a:t>infra4nextgen.com</a:t>
            </a:r>
            <a:endParaRPr/>
          </a:p>
        </p:txBody>
      </p:sp>
      <p:pic>
        <p:nvPicPr>
          <p:cNvPr id="7" name="Grafik 6" title="decorative"/>
          <p:cNvPicPr>
            <a:picLocks noChangeAspect="1"/>
          </p:cNvPicPr>
          <p:nvPr/>
        </p:nvPicPr>
        <p:blipFill>
          <a:blip r:embed="rId5"/>
          <a:stretch/>
        </p:blipFill>
        <p:spPr bwMode="auto">
          <a:xfrm>
            <a:off x="900870" y="1966612"/>
            <a:ext cx="841014" cy="841014"/>
          </a:xfrm>
          <a:prstGeom prst="rect">
            <a:avLst/>
          </a:prstGeom>
        </p:spPr>
      </p:pic>
      <p:sp>
        <p:nvSpPr>
          <p:cNvPr id="11" name="Textplatzhalter 3"/>
          <p:cNvSpPr txBox="1"/>
          <p:nvPr/>
        </p:nvSpPr>
        <p:spPr bwMode="auto">
          <a:xfrm>
            <a:off x="692141" y="5797431"/>
            <a:ext cx="9836711" cy="415226"/>
          </a:xfrm>
          <a:prstGeom prst="rect">
            <a:avLst/>
          </a:prstGeom>
        </p:spPr>
        <p:txBody>
          <a:bodyPr/>
          <a:lstStyle>
            <a:lvl1pPr marL="174625" indent="-174625" algn="l" defTabSz="685800">
              <a:lnSpc>
                <a:spcPct val="95000"/>
              </a:lnSpc>
              <a:spcBef>
                <a:spcPts val="750"/>
              </a:spcBef>
              <a:buClr>
                <a:schemeClr val="accent1"/>
              </a:buClr>
              <a:buFont typeface="Source Sans Pro Light"/>
              <a:buChar char="•"/>
              <a:defRPr sz="2200">
                <a:solidFill>
                  <a:schemeClr val="tx1"/>
                </a:solidFill>
                <a:latin typeface="+mn-lt"/>
                <a:ea typeface="+mn-ea"/>
                <a:cs typeface="+mn-cs"/>
              </a:defRPr>
            </a:lvl1pPr>
            <a:lvl2pPr marL="360363" indent="-180975" algn="l" defTabSz="685800">
              <a:lnSpc>
                <a:spcPct val="95000"/>
              </a:lnSpc>
              <a:spcBef>
                <a:spcPts val="375"/>
              </a:spcBef>
              <a:buSzPct val="100000"/>
              <a:buFont typeface="Source Sans Pro Light"/>
              <a:buChar char="◦"/>
              <a:defRPr sz="2200">
                <a:solidFill>
                  <a:schemeClr val="tx1"/>
                </a:solidFill>
                <a:latin typeface="+mn-lt"/>
                <a:ea typeface="+mn-ea"/>
                <a:cs typeface="+mn-cs"/>
              </a:defRPr>
            </a:lvl2pPr>
            <a:lvl3pPr marL="538163" indent="-177800" algn="l" defTabSz="685800">
              <a:lnSpc>
                <a:spcPct val="95000"/>
              </a:lnSpc>
              <a:spcBef>
                <a:spcPts val="375"/>
              </a:spcBef>
              <a:buFont typeface="Source Sans Pro Light"/>
              <a:buChar char="-"/>
              <a:defRPr sz="2000">
                <a:solidFill>
                  <a:schemeClr val="tx1"/>
                </a:solidFill>
                <a:latin typeface="+mn-lt"/>
                <a:ea typeface="+mn-ea"/>
                <a:cs typeface="+mn-cs"/>
              </a:defRPr>
            </a:lvl3pPr>
            <a:lvl4pPr marL="714375" indent="-176213" algn="l" defTabSz="685800">
              <a:lnSpc>
                <a:spcPct val="95000"/>
              </a:lnSpc>
              <a:spcBef>
                <a:spcPts val="375"/>
              </a:spcBef>
              <a:buFont typeface="Source Sans Pro Light"/>
              <a:buChar char="•"/>
              <a:defRPr sz="2000">
                <a:solidFill>
                  <a:schemeClr val="tx1"/>
                </a:solidFill>
                <a:latin typeface="+mn-lt"/>
                <a:ea typeface="+mn-ea"/>
                <a:cs typeface="+mn-cs"/>
              </a:defRPr>
            </a:lvl4pPr>
            <a:lvl5pPr marL="898525" indent="-184150" algn="l" defTabSz="685800">
              <a:lnSpc>
                <a:spcPct val="95000"/>
              </a:lnSpc>
              <a:spcBef>
                <a:spcPts val="375"/>
              </a:spcBef>
              <a:buFont typeface="Source Sans Pro Light"/>
              <a:buChar char="-"/>
              <a:defRPr sz="2000">
                <a:solidFill>
                  <a:schemeClr val="tx1"/>
                </a:solidFill>
                <a:latin typeface="+mn-lt"/>
                <a:ea typeface="+mn-ea"/>
                <a:cs typeface="+mn-cs"/>
              </a:defRPr>
            </a:lvl5pPr>
            <a:lvl6pPr marL="1885950" indent="-171450" algn="l" defTabSz="685800">
              <a:lnSpc>
                <a:spcPct val="90000"/>
              </a:lnSpc>
              <a:spcBef>
                <a:spcPts val="375"/>
              </a:spcBef>
              <a:buFont typeface="Source Sans Pro Light"/>
              <a:buChar char="•"/>
              <a:defRPr sz="1350">
                <a:solidFill>
                  <a:schemeClr val="tx1"/>
                </a:solidFill>
                <a:latin typeface="+mn-lt"/>
                <a:ea typeface="+mn-ea"/>
                <a:cs typeface="+mn-cs"/>
              </a:defRPr>
            </a:lvl6pPr>
            <a:lvl7pPr marL="2228850" indent="-171450" algn="l" defTabSz="685800">
              <a:lnSpc>
                <a:spcPct val="90000"/>
              </a:lnSpc>
              <a:spcBef>
                <a:spcPts val="375"/>
              </a:spcBef>
              <a:buFont typeface="Source Sans Pro Light"/>
              <a:buChar char="•"/>
              <a:defRPr sz="1350">
                <a:solidFill>
                  <a:schemeClr val="tx1"/>
                </a:solidFill>
                <a:latin typeface="+mn-lt"/>
                <a:ea typeface="+mn-ea"/>
                <a:cs typeface="+mn-cs"/>
              </a:defRPr>
            </a:lvl7pPr>
            <a:lvl8pPr marL="2571750" indent="-171450" algn="l" defTabSz="685800">
              <a:lnSpc>
                <a:spcPct val="90000"/>
              </a:lnSpc>
              <a:spcBef>
                <a:spcPts val="375"/>
              </a:spcBef>
              <a:buFont typeface="Source Sans Pro Light"/>
              <a:buChar char="•"/>
              <a:defRPr sz="1350">
                <a:solidFill>
                  <a:schemeClr val="tx1"/>
                </a:solidFill>
                <a:latin typeface="+mn-lt"/>
                <a:ea typeface="+mn-ea"/>
                <a:cs typeface="+mn-cs"/>
              </a:defRPr>
            </a:lvl8pPr>
            <a:lvl9pPr marL="2914650" indent="-171450" algn="l" defTabSz="685800">
              <a:lnSpc>
                <a:spcPct val="90000"/>
              </a:lnSpc>
              <a:spcBef>
                <a:spcPts val="375"/>
              </a:spcBef>
              <a:buFont typeface="Source Sans Pro Light"/>
              <a:buChar char="•"/>
              <a:defRPr sz="1350">
                <a:solidFill>
                  <a:schemeClr val="tx1"/>
                </a:solidFill>
                <a:latin typeface="+mn-lt"/>
                <a:ea typeface="+mn-ea"/>
                <a:cs typeface="+mn-cs"/>
              </a:defRPr>
            </a:lvl9pPr>
          </a:lstStyle>
          <a:p>
            <a:pPr marL="0" indent="0">
              <a:buNone/>
              <a:defRPr/>
            </a:pPr>
            <a:r>
              <a:rPr lang="en-US" sz="1200" b="0">
                <a:latin typeface="Roboto Light"/>
              </a:rPr>
              <a:t>Wilkinson, M., Dumontier, M., Aalbersberg, I. et al. </a:t>
            </a:r>
            <a:r>
              <a:rPr lang="en-US" sz="1200" b="0" u="sng">
                <a:latin typeface="Roboto Light"/>
                <a:hlinkClick r:id="rId6" tooltip="https://doi.org/10.1038/sdata.2016.18"/>
              </a:rPr>
              <a:t>The FAIR Guiding Principles for scientific data management and stewardship</a:t>
            </a:r>
            <a:r>
              <a:rPr lang="en-US" sz="1200" b="0">
                <a:latin typeface="Roboto Light"/>
              </a:rPr>
              <a:t>. Sci Data 3, 160018 (2016). </a:t>
            </a:r>
            <a:r>
              <a:rPr lang="en-US" sz="1200" b="0" u="sng">
                <a:latin typeface="Roboto Light"/>
              </a:rPr>
              <a:t>, </a:t>
            </a:r>
            <a:r>
              <a:rPr lang="en-US" sz="1200" b="0" u="sng">
                <a:latin typeface="Roboto Light"/>
                <a:hlinkClick r:id="rId7" tooltip="https://www.go-fair.org/fair-principles/"/>
              </a:rPr>
              <a:t>https://www.go-fair.org/fair-principles/</a:t>
            </a:r>
            <a:endParaRPr sz="1200" b="0">
              <a:latin typeface="Roboto Light"/>
            </a:endParaRPr>
          </a:p>
          <a:p>
            <a:pPr marL="0" indent="0">
              <a:buNone/>
              <a:defRPr/>
            </a:pPr>
            <a:endParaRPr sz="1200" b="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14009F4EE5E9641B21CEF3DF2FDE600" ma:contentTypeVersion="12" ma:contentTypeDescription="Create a new document." ma:contentTypeScope="" ma:versionID="4be788360ddc3aa4c5e097866295de83">
  <xsd:schema xmlns:xsd="http://www.w3.org/2001/XMLSchema" xmlns:xs="http://www.w3.org/2001/XMLSchema" xmlns:p="http://schemas.microsoft.com/office/2006/metadata/properties" xmlns:ns2="e82a7505-4641-4ed5-90d3-d34e02a554cf" xmlns:ns3="986395f0-7b96-4a6c-82ec-9733e69c4013" targetNamespace="http://schemas.microsoft.com/office/2006/metadata/properties" ma:root="true" ma:fieldsID="278ce0beaa11090852d78a117022031d" ns2:_="" ns3:_="">
    <xsd:import namespace="e82a7505-4641-4ed5-90d3-d34e02a554cf"/>
    <xsd:import namespace="986395f0-7b96-4a6c-82ec-9733e69c4013"/>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2a7505-4641-4ed5-90d3-d34e02a554c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a60370ab-239c-4f69-b9f9-a829e5a5e917"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6395f0-7b96-4a6c-82ec-9733e69c4013"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7efc720-f18c-4673-9f4d-c7040e76e15a}" ma:internalName="TaxCatchAll" ma:showField="CatchAllData" ma:web="986395f0-7b96-4a6c-82ec-9733e69c401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986395f0-7b96-4a6c-82ec-9733e69c4013" xsi:nil="true"/>
    <lcf76f155ced4ddcb4097134ff3c332f xmlns="e82a7505-4641-4ed5-90d3-d34e02a554cf">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13A546-63F3-4246-8C31-D2091D46C366}">
  <ds:schemaRefs>
    <ds:schemaRef ds:uri="986395f0-7b96-4a6c-82ec-9733e69c4013"/>
    <ds:schemaRef ds:uri="e82a7505-4641-4ed5-90d3-d34e02a554c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A4BB71C-D104-4509-BA36-C0151F8A0250}">
  <ds:schemaRefs>
    <ds:schemaRef ds:uri="986395f0-7b96-4a6c-82ec-9733e69c4013"/>
    <ds:schemaRef ds:uri="e82a7505-4641-4ed5-90d3-d34e02a554cf"/>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620050D-7936-4EA4-B92F-469208054F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Widescreen</PresentationFormat>
  <Slides>46</Slides>
  <Notes>46</Notes>
  <HiddenSlides>0</HiddenSlide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PowerPoint Presentation</vt:lpstr>
      <vt:lpstr>Welcome and housekeeping rules</vt:lpstr>
      <vt:lpstr>Agenda</vt:lpstr>
      <vt:lpstr>Part I</vt:lpstr>
      <vt:lpstr>What is research data management (RDM)?</vt:lpstr>
      <vt:lpstr>Why RDM?</vt:lpstr>
      <vt:lpstr>PowerPoint Presentation</vt:lpstr>
      <vt:lpstr>Make your data FAIR!</vt:lpstr>
      <vt:lpstr>Make your data FAIR!</vt:lpstr>
      <vt:lpstr>Make your data FAIR!</vt:lpstr>
      <vt:lpstr>Make your data FAIR!</vt:lpstr>
      <vt:lpstr>Make your data FAIR!</vt:lpstr>
      <vt:lpstr>Data management plans (DMPs)</vt:lpstr>
      <vt:lpstr>Frequently found DMP sections</vt:lpstr>
      <vt:lpstr>DMPs: Templates and checklists</vt:lpstr>
      <vt:lpstr>DMPs: Tools</vt:lpstr>
      <vt:lpstr>Where to find support on RDM?</vt:lpstr>
      <vt:lpstr>PowerPoint Presentation</vt:lpstr>
      <vt:lpstr>Part II</vt:lpstr>
      <vt:lpstr>Personal data - GDPR</vt:lpstr>
      <vt:lpstr>Sensitive data – special categories of personal data</vt:lpstr>
      <vt:lpstr>Identifiers – direct and indirect</vt:lpstr>
      <vt:lpstr>Anonymisation</vt:lpstr>
      <vt:lpstr>Open Science and data protection</vt:lpstr>
      <vt:lpstr>Open Science with personal/sensitive data</vt:lpstr>
      <vt:lpstr>Consent</vt:lpstr>
      <vt:lpstr>Data Protection</vt:lpstr>
      <vt:lpstr>Data Protection</vt:lpstr>
      <vt:lpstr>PowerPoint Presentation</vt:lpstr>
      <vt:lpstr>Part III</vt:lpstr>
      <vt:lpstr>Formats for quantitative &amp; qualitative data</vt:lpstr>
      <vt:lpstr>Why is documentation important?</vt:lpstr>
      <vt:lpstr>Data processing: Good practice for quantitative data - scripts</vt:lpstr>
      <vt:lpstr>Data processing: Good practice for quantitative data - versioning</vt:lpstr>
      <vt:lpstr>Data processing: Good practice for quantitative data – variable names</vt:lpstr>
      <vt:lpstr>Data processing: Good practice for quantitative data – value labels</vt:lpstr>
      <vt:lpstr>Data processing: Good practice, qualitative approaches: anonymisation</vt:lpstr>
      <vt:lpstr>Data processing: Good practice, qualitative approaches: anonymization plan</vt:lpstr>
      <vt:lpstr>How to select a repository?</vt:lpstr>
      <vt:lpstr>How to select a repository?</vt:lpstr>
      <vt:lpstr>PowerPoint Presentation</vt:lpstr>
      <vt:lpstr>PowerPoint Presentation</vt:lpstr>
      <vt:lpstr>PowerPoint Presentation</vt:lpstr>
      <vt:lpstr>Sources</vt:lpstr>
      <vt:lpstr>License information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subject/>
  <dc:creator>andy@jacksonbone.com</dc:creator>
  <cp:keywords/>
  <dc:description/>
  <cp:revision>1</cp:revision>
  <dcterms:created xsi:type="dcterms:W3CDTF">2024-06-07T11:07:07Z</dcterms:created>
  <dcterms:modified xsi:type="dcterms:W3CDTF">2025-01-08T10:48:46Z</dcterms:modified>
  <cp:category/>
  <dc:identifier/>
  <cp:contentStatus/>
  <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6c24981-b6df-48f8-949b-0896357b9b03_Enabled">
    <vt:lpwstr>true</vt:lpwstr>
  </property>
  <property fmtid="{D5CDD505-2E9C-101B-9397-08002B2CF9AE}" pid="3" name="MSIP_Label_06c24981-b6df-48f8-949b-0896357b9b03_SetDate">
    <vt:lpwstr>2024-06-12T10:59:22Z</vt:lpwstr>
  </property>
  <property fmtid="{D5CDD505-2E9C-101B-9397-08002B2CF9AE}" pid="4" name="MSIP_Label_06c24981-b6df-48f8-949b-0896357b9b03_Method">
    <vt:lpwstr>Privileged</vt:lpwstr>
  </property>
  <property fmtid="{D5CDD505-2E9C-101B-9397-08002B2CF9AE}" pid="5" name="MSIP_Label_06c24981-b6df-48f8-949b-0896357b9b03_Name">
    <vt:lpwstr>Official</vt:lpwstr>
  </property>
  <property fmtid="{D5CDD505-2E9C-101B-9397-08002B2CF9AE}" pid="6" name="MSIP_Label_06c24981-b6df-48f8-949b-0896357b9b03_SiteId">
    <vt:lpwstr>dd615949-5bd0-4da0-ac52-28ef8d336373</vt:lpwstr>
  </property>
  <property fmtid="{D5CDD505-2E9C-101B-9397-08002B2CF9AE}" pid="7" name="MSIP_Label_06c24981-b6df-48f8-949b-0896357b9b03_ActionId">
    <vt:lpwstr>a5a3757f-2443-4952-8980-05f2d26b8a8b</vt:lpwstr>
  </property>
  <property fmtid="{D5CDD505-2E9C-101B-9397-08002B2CF9AE}" pid="8" name="MSIP_Label_06c24981-b6df-48f8-949b-0896357b9b03_ContentBits">
    <vt:lpwstr>0</vt:lpwstr>
  </property>
  <property fmtid="{D5CDD505-2E9C-101B-9397-08002B2CF9AE}" pid="9" name="ContentTypeId">
    <vt:lpwstr>0x010100714009F4EE5E9641B21CEF3DF2FDE600</vt:lpwstr>
  </property>
  <property fmtid="{D5CDD505-2E9C-101B-9397-08002B2CF9AE}" pid="10" name="MediaServiceImageTags">
    <vt:lpwstr/>
  </property>
</Properties>
</file>