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82" r:id="rId10"/>
    <p:sldId id="265" r:id="rId11"/>
    <p:sldId id="266" r:id="rId12"/>
    <p:sldId id="267" r:id="rId13"/>
    <p:sldId id="268" r:id="rId14"/>
    <p:sldId id="270" r:id="rId15"/>
    <p:sldId id="269" r:id="rId16"/>
    <p:sldId id="271" r:id="rId17"/>
    <p:sldId id="281" r:id="rId18"/>
    <p:sldId id="272" r:id="rId19"/>
    <p:sldId id="274" r:id="rId20"/>
    <p:sldId id="273" r:id="rId21"/>
    <p:sldId id="275" r:id="rId22"/>
    <p:sldId id="276" r:id="rId23"/>
    <p:sldId id="277" r:id="rId24"/>
    <p:sldId id="278" r:id="rId25"/>
    <p:sldId id="279" r:id="rId26"/>
    <p:sldId id="280" r:id="rId27"/>
    <p:sldId id="283" r:id="rId28"/>
    <p:sldId id="285" r:id="rId29"/>
    <p:sldId id="286" r:id="rId30"/>
    <p:sldId id="284" r:id="rId31"/>
    <p:sldId id="287" r:id="rId32"/>
    <p:sldId id="289" r:id="rId33"/>
    <p:sldId id="288" r:id="rId34"/>
    <p:sldId id="290" r:id="rId35"/>
    <p:sldId id="291" r:id="rId36"/>
    <p:sldId id="294" r:id="rId37"/>
    <p:sldId id="292" r:id="rId38"/>
    <p:sldId id="293" r:id="rId39"/>
    <p:sldId id="295" r:id="rId40"/>
    <p:sldId id="296" r:id="rId41"/>
    <p:sldId id="300" r:id="rId42"/>
    <p:sldId id="297" r:id="rId43"/>
    <p:sldId id="298" r:id="rId44"/>
    <p:sldId id="301" r:id="rId45"/>
    <p:sldId id="303" r:id="rId46"/>
    <p:sldId id="304" r:id="rId47"/>
    <p:sldId id="299" r:id="rId4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36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184" y="7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EDD12A1-AA6F-46E1-988C-D556D3BC77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B14D6FAD-4C02-4905-85FC-AFC3829564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4ED6543-C071-409E-BC74-93CCB6C336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3D06F-C659-4882-B8A7-126835C0EB32}" type="datetimeFigureOut">
              <a:rPr lang="fr-FR" smtClean="0"/>
              <a:t>07/03/2023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F1A60EF-33F7-49C0-8CF8-4659F6FC6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7432AD7-CA77-4B51-B773-E5F869E0C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73D41-A39D-4D7F-BC09-ADE30EC3A5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03744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B5EF49A-C277-4E68-B002-656069F13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8F0DF259-5E01-4001-9B9E-04396CC2AD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AA3C47F-73E2-4621-A91E-A7DCA9E71F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3D06F-C659-4882-B8A7-126835C0EB32}" type="datetimeFigureOut">
              <a:rPr lang="fr-FR" smtClean="0"/>
              <a:t>07/03/2023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6FDDC8A-B648-41AB-BEF0-95F81168B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691F6BA-6CD3-4596-B004-270BEEEA8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73D41-A39D-4D7F-BC09-ADE30EC3A5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10908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705F99C6-BD8E-4AA9-9D5D-6311C709E9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74EAD4B-37AF-46A5-9EE4-6B79211522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FCE1BC5-EA42-490B-A328-D26927106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3D06F-C659-4882-B8A7-126835C0EB32}" type="datetimeFigureOut">
              <a:rPr lang="fr-FR" smtClean="0"/>
              <a:t>07/03/2023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2C870F6-2F81-48DF-8E72-6E080712F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160E06C-BCC8-4EBE-A913-2B1B57B94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73D41-A39D-4D7F-BC09-ADE30EC3A5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6677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55B55DA-CAE8-496E-BF25-23F593BAE5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A4F8222-7BE2-42BE-ADC8-3157F99252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7AF9248-A143-40D4-8EB4-4DC33AC879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3D06F-C659-4882-B8A7-126835C0EB32}" type="datetimeFigureOut">
              <a:rPr lang="fr-FR" smtClean="0"/>
              <a:t>07/03/2023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F55D376-A8EF-4912-9261-09B5CD2248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B4F8C59-BEDD-4A15-A626-DFCA0408F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73D41-A39D-4D7F-BC09-ADE30EC3A5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43881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BB83DD4-6C2D-4FDA-9904-1111E0187A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04B73DE-BA13-4DCB-A7EE-8DE9C62A10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2E95E7A-0510-4D95-B8DB-92A59429DB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3D06F-C659-4882-B8A7-126835C0EB32}" type="datetimeFigureOut">
              <a:rPr lang="fr-FR" smtClean="0"/>
              <a:t>07/03/2023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4D9DC11-508C-45B9-8BFC-512C6E0FC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28FA70B-AE8C-49A2-BBEB-313C2A28A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73D41-A39D-4D7F-BC09-ADE30EC3A5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9613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E568F6A-FF2C-412F-BF1E-1ED541F53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2DB30B6-88ED-4C8F-9F68-5593AAAEF5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419378D-139F-4253-B084-A1B367E41C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C726A8E-FA79-43A6-B9E6-A89E8EBB7B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3D06F-C659-4882-B8A7-126835C0EB32}" type="datetimeFigureOut">
              <a:rPr lang="fr-FR" smtClean="0"/>
              <a:t>07/03/2023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25AB89C-F049-48D3-AAD0-4BB4BD8C04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6BF26D2-569B-4647-B733-B35D5F80A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73D41-A39D-4D7F-BC09-ADE30EC3A5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5994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0BC1675-A7BE-46F7-9FE0-ABE6B87331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ED478EA-0CE0-46B3-945E-6BE274BEDC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F087C87-5ADE-4F22-8913-59ED76AB2C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20D0CE0-FCA9-4E21-8C60-5D7BCA7E48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178EA6B-B286-43E1-9129-48968E70AE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10E35D9A-E4E2-4502-9EF5-C25779BD4E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3D06F-C659-4882-B8A7-126835C0EB32}" type="datetimeFigureOut">
              <a:rPr lang="fr-FR" smtClean="0"/>
              <a:t>07/03/2023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96AF30DA-60D6-47FB-AFED-0B5029C56C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7EDA0AE1-D4CD-4CA0-8156-774AD35D2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73D41-A39D-4D7F-BC09-ADE30EC3A5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29045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A3C59D7-D356-489F-A6EF-374A3F288D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81D24F5C-9348-419D-BC02-45E9543A6B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3D06F-C659-4882-B8A7-126835C0EB32}" type="datetimeFigureOut">
              <a:rPr lang="fr-FR" smtClean="0"/>
              <a:t>07/03/2023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1731115-B680-4E4D-85AC-DA5661132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46D3ECA-293E-47AB-AD06-597085076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73D41-A39D-4D7F-BC09-ADE30EC3A5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2258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9ECC6BC-8F22-427A-BADC-D2DE53FDFE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3D06F-C659-4882-B8A7-126835C0EB32}" type="datetimeFigureOut">
              <a:rPr lang="fr-FR" smtClean="0"/>
              <a:t>07/03/2023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2E7F345-272E-4D31-B4F2-394A392C48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5B42AA4-03C7-47C3-9471-0BAC91A81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73D41-A39D-4D7F-BC09-ADE30EC3A5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08442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8B6579B-01DD-4A1F-B066-A12D7AE1B3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9094AEF-3E0F-4713-9CFA-CFA03C4DDC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DE3FC04-CE6F-4923-92DD-C660B0BC8E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FA6CBD9-71CD-4716-A394-2CF7CBA7B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3D06F-C659-4882-B8A7-126835C0EB32}" type="datetimeFigureOut">
              <a:rPr lang="fr-FR" smtClean="0"/>
              <a:t>07/03/2023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7FFEC1F-0A05-4621-8243-EEE1DAF58D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21E0E9-3CCD-4873-A869-CF695B45E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73D41-A39D-4D7F-BC09-ADE30EC3A5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0100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2DC85E5-82AC-4B71-B5A0-9612647251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A9ED9AD4-C7EF-4003-8F05-E2268EDDAC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716AE8F-F7B7-43FB-8F0D-6FF13B0708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19C93EC-D86A-4A35-A337-493A4C836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3D06F-C659-4882-B8A7-126835C0EB32}" type="datetimeFigureOut">
              <a:rPr lang="fr-FR" smtClean="0"/>
              <a:t>07/03/2023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10FD158-F285-4176-B1F4-80FA8C7B24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31330BD-CF2E-4296-8D3E-4C9CAE81D3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73D41-A39D-4D7F-BC09-ADE30EC3A5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448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451E0F91-106D-43F4-B56D-24168BD826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9615F41-39C8-4E98-8925-C4E0E2C96D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0651615-16A0-44A0-B10F-690D2BC854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63D06F-C659-4882-B8A7-126835C0EB32}" type="datetimeFigureOut">
              <a:rPr lang="fr-FR" smtClean="0"/>
              <a:t>07/03/2023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49F322D-93BE-438A-BF41-346E23E1E6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CFBA8A6-25C6-4BFD-99B1-752EDA830F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773D41-A39D-4D7F-BC09-ADE30EC3A5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6059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35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35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png"/><Relationship Id="rId4" Type="http://schemas.openxmlformats.org/officeDocument/2006/relationships/image" Target="../media/image55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>
            <a:extLst>
              <a:ext uri="{FF2B5EF4-FFF2-40B4-BE49-F238E27FC236}">
                <a16:creationId xmlns:a16="http://schemas.microsoft.com/office/drawing/2014/main" id="{7551DF10-31FA-405B-AB60-256B6D8AF7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11814" y="3804384"/>
            <a:ext cx="5216769" cy="779339"/>
          </a:xfrm>
        </p:spPr>
        <p:txBody>
          <a:bodyPr/>
          <a:lstStyle/>
          <a:p>
            <a:r>
              <a:rPr lang="fr-FR" b="1" dirty="0"/>
              <a:t>Nadège </a:t>
            </a:r>
            <a:r>
              <a:rPr lang="fr-FR" b="1" dirty="0" err="1"/>
              <a:t>Gbétoton</a:t>
            </a:r>
            <a:r>
              <a:rPr lang="fr-FR" b="1" dirty="0"/>
              <a:t> </a:t>
            </a:r>
            <a:r>
              <a:rPr lang="fr-FR" b="1" dirty="0" err="1"/>
              <a:t>Djossou</a:t>
            </a:r>
            <a:endParaRPr lang="fr-FR" b="1" dirty="0"/>
          </a:p>
          <a:p>
            <a:r>
              <a:rPr lang="fr-FR" b="1" dirty="0"/>
              <a:t>Claude </a:t>
            </a:r>
            <a:r>
              <a:rPr lang="fr-FR" b="1" dirty="0" err="1"/>
              <a:t>Grasland</a:t>
            </a:r>
            <a:r>
              <a:rPr lang="fr-FR" b="1" dirty="0"/>
              <a:t> </a:t>
            </a:r>
            <a:endParaRPr lang="fr-FR" dirty="0"/>
          </a:p>
        </p:txBody>
      </p:sp>
      <p:sp>
        <p:nvSpPr>
          <p:cNvPr id="4" name="Sous-titre 2">
            <a:extLst>
              <a:ext uri="{FF2B5EF4-FFF2-40B4-BE49-F238E27FC236}">
                <a16:creationId xmlns:a16="http://schemas.microsoft.com/office/drawing/2014/main" id="{4517FEE0-9385-4ED5-A25C-C92EDD3BDBD6}"/>
              </a:ext>
            </a:extLst>
          </p:cNvPr>
          <p:cNvSpPr txBox="1">
            <a:spLocks/>
          </p:cNvSpPr>
          <p:nvPr/>
        </p:nvSpPr>
        <p:spPr>
          <a:xfrm>
            <a:off x="6506306" y="1928691"/>
            <a:ext cx="5216769" cy="149444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200" i="1" dirty="0"/>
              <a:t>Régression linéaire,</a:t>
            </a:r>
          </a:p>
          <a:p>
            <a:r>
              <a:rPr lang="fr-FR" sz="3200" i="1" dirty="0"/>
              <a:t>Régression multiple &amp;</a:t>
            </a:r>
          </a:p>
          <a:p>
            <a:r>
              <a:rPr lang="fr-FR" sz="3200" i="1" dirty="0"/>
              <a:t>Analyse de variance 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AF37417-EB5F-48CC-886E-FC6699362E67}"/>
              </a:ext>
            </a:extLst>
          </p:cNvPr>
          <p:cNvSpPr txBox="1"/>
          <p:nvPr/>
        </p:nvSpPr>
        <p:spPr>
          <a:xfrm>
            <a:off x="6823840" y="492368"/>
            <a:ext cx="551497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b="1" dirty="0"/>
              <a:t>MODELISATION D'UNE </a:t>
            </a:r>
          </a:p>
          <a:p>
            <a:r>
              <a:rPr lang="fr-FR" sz="4000" b="1" dirty="0"/>
              <a:t>VARIABLE QUANTITATIVE</a:t>
            </a:r>
          </a:p>
        </p:txBody>
      </p:sp>
      <p:sp>
        <p:nvSpPr>
          <p:cNvPr id="8" name="Sous-titre 2">
            <a:extLst>
              <a:ext uri="{FF2B5EF4-FFF2-40B4-BE49-F238E27FC236}">
                <a16:creationId xmlns:a16="http://schemas.microsoft.com/office/drawing/2014/main" id="{8B88E146-12C1-4015-B83C-69D3710A443D}"/>
              </a:ext>
            </a:extLst>
          </p:cNvPr>
          <p:cNvSpPr txBox="1">
            <a:spLocks/>
          </p:cNvSpPr>
          <p:nvPr/>
        </p:nvSpPr>
        <p:spPr>
          <a:xfrm>
            <a:off x="6611813" y="5064860"/>
            <a:ext cx="5216769" cy="779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i="1" dirty="0" err="1"/>
              <a:t>Contributeur.ice.s</a:t>
            </a:r>
            <a:r>
              <a:rPr lang="fr-FR" i="1" dirty="0"/>
              <a:t> : </a:t>
            </a:r>
          </a:p>
        </p:txBody>
      </p:sp>
    </p:spTree>
    <p:extLst>
      <p:ext uri="{BB962C8B-B14F-4D97-AF65-F5344CB8AC3E}">
        <p14:creationId xmlns:p14="http://schemas.microsoft.com/office/powerpoint/2010/main" val="13995732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788FAB-98A8-493B-8A32-C65BC6DEF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952" y="0"/>
            <a:ext cx="10515600" cy="541421"/>
          </a:xfrm>
          <a:noFill/>
        </p:spPr>
        <p:txBody>
          <a:bodyPr>
            <a:noAutofit/>
          </a:bodyPr>
          <a:lstStyle/>
          <a:p>
            <a:pPr lvl="0"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sz="1800" b="1" dirty="0">
                <a:effectLst/>
                <a:latin typeface="Corbel" panose="020B0503020204020204" pitchFamily="34" charset="0"/>
                <a:ea typeface="Times New Roman" panose="02020603050405020304" pitchFamily="18" charset="0"/>
              </a:rPr>
              <a:t>Les Hypothèses des MCO</a:t>
            </a:r>
            <a:endParaRPr lang="en-BJ" sz="1800" b="1" dirty="0">
              <a:effectLst/>
              <a:latin typeface="Corbel" panose="020B0503020204020204" pitchFamily="34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15FD47F9-3C7A-4FD8-BF1D-32E41BB8F5D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936702"/>
                <a:ext cx="10515599" cy="5240261"/>
              </a:xfrm>
            </p:spPr>
            <p:txBody>
              <a:bodyPr>
                <a:norm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fr-FR" sz="1800" b="1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Hypothèse 1 : Le modèle est linéaire dans les paramètres </a:t>
                </a:r>
                <a:endParaRPr lang="en-BJ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539750" indent="-539750" algn="just">
                  <a:lnSpc>
                    <a:spcPct val="150000"/>
                  </a:lnSpc>
                  <a:buNone/>
                </a:pPr>
                <a:r>
                  <a:rPr lang="fr-FR" sz="1800" dirty="0">
                    <a:solidFill>
                      <a:srgbClr val="000000"/>
                    </a:solidFill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Cela ne veut pas dire que </a:t>
                </a:r>
                <a14:m>
                  <m:oMath xmlns:m="http://schemas.openxmlformats.org/officeDocument/2006/math"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𝑋</m:t>
                    </m:r>
                  </m:oMath>
                </a14:m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𝑌</m:t>
                    </m:r>
                  </m:oMath>
                </a14:m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sont linéaires (elles peuvent être non linéaires), mais plutôt que les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BJ" sz="1200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𝛽</m:t>
                        </m:r>
                      </m:e>
                      <m:sub>
                        <m:r>
                          <a:rPr lang="fr-FR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sont linéaires.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fr-FR" sz="1800" b="1" dirty="0">
                    <a:solidFill>
                      <a:srgbClr val="000000"/>
                    </a:solidFill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Hypothèse 2 : L’espérance mathématique de l’erreur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BJ" sz="1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sz="1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𝜺</m:t>
                        </m:r>
                      </m:e>
                      <m:sub>
                        <m:r>
                          <a:rPr lang="fr-FR" sz="1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𝒊</m:t>
                        </m:r>
                      </m:sub>
                    </m:sSub>
                  </m:oMath>
                </a14:m>
                <a:r>
                  <a:rPr lang="fr-FR" sz="1800" b="1" dirty="0">
                    <a:solidFill>
                      <a:srgbClr val="000000"/>
                    </a:solidFill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est nulle</a:t>
                </a:r>
                <a:r>
                  <a:rPr lang="fr-FR" sz="1800" dirty="0">
                    <a:solidFill>
                      <a:srgbClr val="000000"/>
                    </a:solidFill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 </a:t>
                </a:r>
                <a:endParaRPr lang="en-BJ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1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𝐸</m:t>
                      </m:r>
                      <m:d>
                        <m:dPr>
                          <m:ctrlPr>
                            <a:rPr lang="en-BJ" sz="12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BJ" sz="12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𝜀</m:t>
                              </m:r>
                            </m:e>
                            <m:sub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he-IL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׀</m:t>
                          </m:r>
                          <m:sSub>
                            <m:sSubPr>
                              <m:ctrlPr>
                                <a:rPr lang="en-BJ" sz="12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fr-FR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=0</m:t>
                      </m:r>
                    </m:oMath>
                  </m:oMathPara>
                </a14:m>
                <a:endParaRPr lang="fr-FR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fr-FR" sz="1800" b="1" dirty="0">
                    <a:solidFill>
                      <a:srgbClr val="000000"/>
                    </a:solidFill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Hypothèse 3</a:t>
                </a:r>
                <a:r>
                  <a:rPr lang="fr-FR" sz="1800" dirty="0">
                    <a:solidFill>
                      <a:srgbClr val="000000"/>
                    </a:solidFill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: </a:t>
                </a:r>
                <a:r>
                  <a:rPr lang="fr-FR" sz="1800" b="1" dirty="0">
                    <a:solidFill>
                      <a:srgbClr val="000000"/>
                    </a:solidFill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L’homoscédasticité ou la constance de la variance de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BJ" sz="1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sz="1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𝜺</m:t>
                        </m:r>
                      </m:e>
                      <m:sub>
                        <m:r>
                          <a:rPr lang="fr-FR" sz="1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𝒊</m:t>
                        </m:r>
                      </m:sub>
                    </m:sSub>
                  </m:oMath>
                </a14:m>
                <a:r>
                  <a:rPr lang="fr-FR" sz="1800" b="1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endParaRPr lang="en-BJ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1" indent="0" algn="just">
                  <a:lnSpc>
                    <a:spcPct val="160000"/>
                  </a:lnSpc>
                  <a:spcBef>
                    <a:spcPts val="100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18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𝐸</m:t>
                      </m:r>
                      <m:d>
                        <m:dPr>
                          <m:ctrlPr>
                            <a:rPr lang="en-BJ" sz="18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BJ" sz="1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SupPr>
                            <m:e>
                              <m:r>
                                <a:rPr lang="fr-FR" sz="1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𝜀</m:t>
                              </m:r>
                            </m:e>
                            <m:sub>
                              <m:r>
                                <a:rPr lang="fr-FR" sz="1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</m:sub>
                            <m:sup>
                              <m:r>
                                <a:rPr lang="fr-FR" sz="1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bSup>
                          <m:r>
                            <a:rPr lang="he-IL" sz="18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׀</m:t>
                          </m:r>
                          <m:sSub>
                            <m:sSubPr>
                              <m:ctrlPr>
                                <a:rPr lang="en-BJ" sz="1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fr-FR" sz="1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fr-FR" sz="18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en-BJ" sz="18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sz="18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fr-FR" sz="18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𝜀</m:t>
                          </m:r>
                        </m:sub>
                        <m:sup>
                          <m:r>
                            <a:rPr lang="fr-FR" sz="18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lang="fr-FR" sz="1800" i="1" dirty="0">
                  <a:latin typeface="Cambria Math" panose="020405030504060302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lvl="0" indent="-342900" algn="just">
                  <a:lnSpc>
                    <a:spcPct val="125000"/>
                  </a:lnSpc>
                  <a:spcBef>
                    <a:spcPts val="600"/>
                  </a:spcBef>
                  <a:spcAft>
                    <a:spcPts val="600"/>
                  </a:spcAft>
                  <a:buFont typeface="Wingdings" pitchFamily="2" charset="2"/>
                  <a:buChar char=""/>
                  <a:tabLst>
                    <a:tab pos="450215" algn="l"/>
                  </a:tabLst>
                </a:pPr>
                <a:r>
                  <a:rPr lang="fr-FR" sz="1800" b="1" dirty="0">
                    <a:solidFill>
                      <a:srgbClr val="000000"/>
                    </a:solidFill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Hypothèse 4</a:t>
                </a:r>
                <a:r>
                  <a:rPr lang="fr-FR" sz="1800" b="1" i="1" dirty="0">
                    <a:solidFill>
                      <a:srgbClr val="000000"/>
                    </a:solidFill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r>
                  <a:rPr lang="fr-FR" sz="1800" b="1" dirty="0">
                    <a:solidFill>
                      <a:srgbClr val="000000"/>
                    </a:solidFill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La normalité du terme d’erreur</a:t>
                </a:r>
                <a:endParaRPr lang="en-BJ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BJ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𝜺</m:t>
                          </m:r>
                        </m:e>
                        <m:sub>
                          <m:r>
                            <a:rPr lang="fr-FR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𝒊</m:t>
                          </m:r>
                        </m:sub>
                      </m:sSub>
                      <m:r>
                        <a:rPr lang="fr-FR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↝</m:t>
                      </m:r>
                      <m:r>
                        <a:rPr lang="fr-FR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𝓝</m:t>
                      </m:r>
                      <m:r>
                        <a:rPr lang="fr-FR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fr-FR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𝟎</m:t>
                      </m:r>
                      <m:r>
                        <a:rPr lang="fr-FR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,</m:t>
                      </m:r>
                      <m:sSubSup>
                        <m:sSubSupPr>
                          <m:ctrlPr>
                            <a:rPr lang="en-BJ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fr-FR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𝝈</m:t>
                          </m:r>
                        </m:e>
                        <m:sub>
                          <m:r>
                            <a:rPr lang="fr-FR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𝜺</m:t>
                          </m:r>
                        </m:sub>
                        <m:sup>
                          <m:r>
                            <a:rPr lang="fr-FR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𝟐</m:t>
                          </m:r>
                        </m:sup>
                      </m:sSubSup>
                      <m:r>
                        <a:rPr lang="fr-FR" sz="1800" b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)</m:t>
                      </m:r>
                      <m:r>
                        <a:rPr lang="fr-FR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</m:oMath>
                  </m:oMathPara>
                </a14:m>
                <a:endParaRPr lang="en-BJ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fr-FR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fr-FR" sz="1800" dirty="0"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50000"/>
                  </a:lnSpc>
                  <a:buNone/>
                </a:pPr>
                <a:endParaRPr lang="fr-FR" sz="1800" dirty="0">
                  <a:latin typeface="Corbel" panose="020B050302020402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fr-FR" sz="1800" dirty="0">
                  <a:latin typeface="Corbel" panose="020B050302020402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fr-FR" sz="2000" dirty="0"/>
              </a:p>
            </p:txBody>
          </p:sp>
        </mc:Choice>
        <mc:Fallback xmlns=""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15FD47F9-3C7A-4FD8-BF1D-32E41BB8F5D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936702"/>
                <a:ext cx="10515599" cy="5240261"/>
              </a:xfrm>
              <a:blipFill>
                <a:blip r:embed="rId3"/>
                <a:stretch>
                  <a:fillRect l="-362"/>
                </a:stretch>
              </a:blipFill>
            </p:spPr>
            <p:txBody>
              <a:bodyPr/>
              <a:lstStyle/>
              <a:p>
                <a:r>
                  <a:rPr lang="en-BJ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873289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788FAB-98A8-493B-8A32-C65BC6DEF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952" y="0"/>
            <a:ext cx="10515600" cy="541421"/>
          </a:xfrm>
          <a:noFill/>
        </p:spPr>
        <p:txBody>
          <a:bodyPr>
            <a:noAutofit/>
          </a:bodyPr>
          <a:lstStyle/>
          <a:p>
            <a:pPr lvl="0"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sz="1800" b="1" dirty="0">
                <a:effectLst/>
                <a:latin typeface="Corbel" panose="020B0503020204020204" pitchFamily="34" charset="0"/>
                <a:ea typeface="Times New Roman" panose="02020603050405020304" pitchFamily="18" charset="0"/>
              </a:rPr>
              <a:t>Les Hypothèses du modèle de régression linéaire</a:t>
            </a:r>
            <a:endParaRPr lang="en-BJ" sz="1800" b="1" dirty="0">
              <a:effectLst/>
              <a:latin typeface="Corbel" panose="020B0503020204020204" pitchFamily="34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15FD47F9-3C7A-4FD8-BF1D-32E41BB8F5D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936702"/>
                <a:ext cx="10515599" cy="5240261"/>
              </a:xfrm>
            </p:spPr>
            <p:txBody>
              <a:bodyPr>
                <a:normAutofit fontScale="92500" lnSpcReduction="20000"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fr-FR" sz="1900" b="1" dirty="0">
                    <a:solidFill>
                      <a:srgbClr val="000000"/>
                    </a:solidFill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Hypothèse 5 : Absence d’autocorrélation des erreurs</a:t>
                </a:r>
                <a:r>
                  <a:rPr lang="en-BJ" sz="1900" dirty="0">
                    <a:effectLst/>
                    <a:latin typeface="Corbel" panose="020B0503020204020204" pitchFamily="34" charset="0"/>
                  </a:rPr>
                  <a:t> </a:t>
                </a:r>
              </a:p>
              <a:p>
                <a:pPr marL="0" indent="0" algn="ctr">
                  <a:lnSpc>
                    <a:spcPct val="150000"/>
                  </a:lnSpc>
                  <a:buNone/>
                </a:pPr>
                <a:r>
                  <a:rPr lang="fr-FR" sz="1900" dirty="0">
                    <a:latin typeface="Corbel" panose="020B0503020204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19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𝐸</m:t>
                    </m:r>
                    <m:d>
                      <m:dPr>
                        <m:ctrlPr>
                          <a:rPr lang="en-BJ" sz="19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BJ" sz="19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fr-FR" sz="19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𝜀</m:t>
                            </m:r>
                          </m:e>
                          <m:sub>
                            <m:r>
                              <a:rPr lang="fr-FR" sz="19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</m:sub>
                        </m:sSub>
                        <m:sSub>
                          <m:sSubPr>
                            <m:ctrlPr>
                              <a:rPr lang="en-BJ" sz="19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fr-FR" sz="19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𝜀</m:t>
                            </m:r>
                          </m:e>
                          <m:sub>
                            <m:r>
                              <a:rPr lang="fr-FR" sz="19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𝑗</m:t>
                            </m:r>
                          </m:sub>
                        </m:sSub>
                        <m:r>
                          <a:rPr lang="he-IL" sz="19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׀</m:t>
                        </m:r>
                        <m:sSub>
                          <m:sSubPr>
                            <m:ctrlPr>
                              <a:rPr lang="en-BJ" sz="19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fr-FR" sz="19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fr-FR" sz="19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fr-FR" sz="19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he-IL" sz="19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׀</m:t>
                        </m:r>
                        <m:sSub>
                          <m:sSubPr>
                            <m:ctrlPr>
                              <a:rPr lang="en-BJ" sz="19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fr-FR" sz="19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fr-FR" sz="19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𝑗</m:t>
                            </m:r>
                          </m:sub>
                        </m:sSub>
                      </m:e>
                    </m:d>
                    <m:r>
                      <a:rPr lang="fr-FR" sz="19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=0    </m:t>
                    </m:r>
                    <m:r>
                      <a:rPr lang="fr-FR" sz="19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𝑎𝑣𝑒𝑐</m:t>
                    </m:r>
                    <m:r>
                      <a:rPr lang="fr-FR" sz="19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(</m:t>
                    </m:r>
                    <m:r>
                      <a:rPr lang="fr-FR" sz="19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𝑖</m:t>
                    </m:r>
                    <m:r>
                      <a:rPr lang="fr-FR" sz="19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≠</m:t>
                    </m:r>
                    <m:r>
                      <a:rPr lang="fr-FR" sz="19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𝑗</m:t>
                    </m:r>
                    <m:r>
                      <a:rPr lang="fr-FR" sz="19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BJ" sz="1900" i="1" dirty="0"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lvl="0"/>
                <a:endParaRPr lang="fr-FR" sz="1900" b="1" dirty="0">
                  <a:solidFill>
                    <a:srgbClr val="000000"/>
                  </a:solidFill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/>
                <a:r>
                  <a:rPr lang="fr-FR" sz="1900" b="1" dirty="0">
                    <a:solidFill>
                      <a:srgbClr val="000000"/>
                    </a:solidFill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Hypothèse 5 : Covariance nulle entre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BJ" sz="19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sz="1900" b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  <m:sub>
                        <m:r>
                          <a:rPr lang="fr-FR" sz="1900" b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𝐢</m:t>
                        </m:r>
                      </m:sub>
                    </m:sSub>
                    <m:r>
                      <a:rPr lang="fr-FR" sz="1900" b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fr-FR" sz="1900" b="1" dirty="0">
                    <a:solidFill>
                      <a:srgbClr val="000000"/>
                    </a:solidFill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BJ" sz="19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sz="1900" b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𝜺</m:t>
                        </m:r>
                      </m:e>
                      <m:sub>
                        <m:r>
                          <a:rPr lang="fr-FR" sz="1900" b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𝐢</m:t>
                        </m:r>
                      </m:sub>
                    </m:sSub>
                  </m:oMath>
                </a14:m>
                <a:endParaRPr lang="en-BJ" sz="1900" b="1" dirty="0">
                  <a:solidFill>
                    <a:srgbClr val="000000"/>
                  </a:solidFill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19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𝐸</m:t>
                      </m:r>
                      <m:d>
                        <m:dPr>
                          <m:ctrlPr>
                            <a:rPr lang="en-BJ" sz="19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BJ" sz="19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9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fr-FR" sz="19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BJ" sz="19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9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𝜀</m:t>
                              </m:r>
                            </m:e>
                            <m:sub>
                              <m:r>
                                <a:rPr lang="fr-FR" sz="19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fr-FR" sz="19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=0 </m:t>
                      </m:r>
                    </m:oMath>
                  </m:oMathPara>
                </a14:m>
                <a:endParaRPr lang="fr-FR" sz="1900" dirty="0"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fr-FR" sz="1900" b="1" dirty="0">
                  <a:solidFill>
                    <a:srgbClr val="000000"/>
                  </a:solidFill>
                  <a:latin typeface="Corbel" panose="020B0503020204020204" pitchFamily="34" charset="0"/>
                  <a:cs typeface="Times New Roman" panose="02020603050405020304" pitchFamily="18" charset="0"/>
                </a:endParaRPr>
              </a:p>
              <a:p>
                <a:r>
                  <a:rPr lang="fr-FR" sz="1900" b="1" dirty="0">
                    <a:solidFill>
                      <a:srgbClr val="000000"/>
                    </a:solidFill>
                    <a:latin typeface="Corbel" panose="020B0503020204020204" pitchFamily="34" charset="0"/>
                    <a:cs typeface="Times New Roman" panose="02020603050405020304" pitchFamily="18" charset="0"/>
                  </a:rPr>
                  <a:t>Hypothèse 7 : Exactitude de la variable indépendante</a:t>
                </a:r>
                <a:endParaRPr lang="en-BJ" sz="1900" b="1" dirty="0">
                  <a:solidFill>
                    <a:srgbClr val="000000"/>
                  </a:solidFill>
                  <a:latin typeface="Corbel" panose="020B0503020204020204" pitchFamily="34" charset="0"/>
                  <a:cs typeface="Times New Roman" panose="02020603050405020304" pitchFamily="18" charset="0"/>
                </a:endParaRPr>
              </a:p>
              <a:p>
                <a:pPr marL="584200" lvl="1" indent="0" algn="just">
                  <a:lnSpc>
                    <a:spcPct val="110000"/>
                  </a:lnSpc>
                  <a:spcBef>
                    <a:spcPts val="1000"/>
                  </a:spcBef>
                  <a:buNone/>
                </a:pPr>
                <a:r>
                  <a:rPr lang="fr-FR" sz="1700" dirty="0">
                    <a:solidFill>
                      <a:srgbClr val="000000"/>
                    </a:solidFill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Les valeurs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BJ" sz="17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sz="17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fr-FR" sz="17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fr-FR" sz="1700" dirty="0">
                    <a:solidFill>
                      <a:srgbClr val="000000"/>
                    </a:solidFill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sont fixées d’un échantillon à un autre (observées sans erreur). Ils sont </a:t>
                </a:r>
                <a:r>
                  <a:rPr lang="fr-FR" sz="17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supposés non stochastique</a:t>
                </a:r>
                <a:r>
                  <a:rPr lang="fr-FR" sz="1700" dirty="0">
                    <a:solidFill>
                      <a:srgbClr val="000000"/>
                    </a:solidFill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(non aléatoire). </a:t>
                </a:r>
              </a:p>
              <a:p>
                <a:pPr marL="584200" lvl="1" indent="0" algn="just">
                  <a:lnSpc>
                    <a:spcPct val="110000"/>
                  </a:lnSpc>
                  <a:spcBef>
                    <a:spcPts val="1000"/>
                  </a:spcBef>
                  <a:buNone/>
                </a:pPr>
                <a:r>
                  <a:rPr lang="fr-FR" sz="1700" dirty="0">
                    <a:solidFill>
                      <a:srgbClr val="000000"/>
                    </a:solidFill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Cependant, </a:t>
                </a:r>
                <a:r>
                  <a:rPr lang="fr-FR" sz="17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la variable dépendante est supposée statistique, aléatoire ou stochastique, c’est-à-dire ayant une distribution de probabilité. </a:t>
                </a:r>
              </a:p>
              <a:p>
                <a:pPr marL="584200" lvl="1" indent="0" algn="just">
                  <a:lnSpc>
                    <a:spcPct val="110000"/>
                  </a:lnSpc>
                  <a:spcBef>
                    <a:spcPts val="1000"/>
                  </a:spcBef>
                  <a:buNone/>
                </a:pPr>
                <a:endParaRPr lang="en-BJ" sz="17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>
                  <a:spcAft>
                    <a:spcPts val="600"/>
                  </a:spcAft>
                </a:pPr>
                <a:r>
                  <a:rPr lang="fr-FR" sz="1900" b="1" dirty="0">
                    <a:solidFill>
                      <a:srgbClr val="000000"/>
                    </a:solidFill>
                    <a:latin typeface="Corbel" panose="020B0503020204020204" pitchFamily="34" charset="0"/>
                    <a:cs typeface="Times New Roman" panose="02020603050405020304" pitchFamily="18" charset="0"/>
                  </a:rPr>
                  <a:t>Hypothèse 6 : </a:t>
                </a:r>
                <a14:m>
                  <m:oMath xmlns:m="http://schemas.openxmlformats.org/officeDocument/2006/math">
                    <m:r>
                      <a:rPr lang="fr-FR" sz="1900" b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𝒏</m:t>
                    </m:r>
                    <m:r>
                      <a:rPr lang="fr-FR" sz="1900" b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&gt;</m:t>
                    </m:r>
                    <m:r>
                      <a:rPr lang="fr-FR" sz="1900" b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𝒌</m:t>
                    </m:r>
                  </m:oMath>
                </a14:m>
                <a:endParaRPr lang="en-BJ" sz="1900" b="1" dirty="0">
                  <a:solidFill>
                    <a:srgbClr val="000000"/>
                  </a:solidFill>
                  <a:latin typeface="Corbel" panose="020B0503020204020204" pitchFamily="34" charset="0"/>
                  <a:cs typeface="Times New Roman" panose="02020603050405020304" pitchFamily="18" charset="0"/>
                </a:endParaRPr>
              </a:p>
              <a:p>
                <a:pPr marL="457200" lvl="1" indent="0" algn="just">
                  <a:lnSpc>
                    <a:spcPct val="150000"/>
                  </a:lnSpc>
                  <a:buNone/>
                </a:pPr>
                <a:r>
                  <a:rPr lang="fr-FR" sz="1900" dirty="0">
                    <a:solidFill>
                      <a:srgbClr val="000000"/>
                    </a:solidFill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Le nombre d’observations </a:t>
                </a:r>
                <a14:m>
                  <m:oMath xmlns:m="http://schemas.openxmlformats.org/officeDocument/2006/math">
                    <m:r>
                      <a:rPr lang="fr-FR" sz="19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fr-FR" sz="1900" dirty="0">
                    <a:solidFill>
                      <a:srgbClr val="000000"/>
                    </a:solidFill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doit être plus élevé que le nombre de paramètres </a:t>
                </a:r>
                <a14:m>
                  <m:oMath xmlns:m="http://schemas.openxmlformats.org/officeDocument/2006/math">
                    <m:r>
                      <a:rPr lang="fr-FR" sz="19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𝑘</m:t>
                    </m:r>
                  </m:oMath>
                </a14:m>
                <a:r>
                  <a:rPr lang="fr-FR" sz="1900" dirty="0">
                    <a:solidFill>
                      <a:srgbClr val="000000"/>
                    </a:solidFill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à estimer</a:t>
                </a:r>
                <a:endParaRPr lang="fr-FR" sz="19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fr-FR" sz="1900" dirty="0"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50000"/>
                  </a:lnSpc>
                  <a:buNone/>
                </a:pPr>
                <a:endParaRPr lang="fr-FR" sz="1800" dirty="0">
                  <a:latin typeface="Corbel" panose="020B050302020402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fr-FR" sz="1800" dirty="0">
                  <a:latin typeface="Corbel" panose="020B050302020402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fr-FR" sz="2000" dirty="0"/>
              </a:p>
            </p:txBody>
          </p:sp>
        </mc:Choice>
        <mc:Fallback xmlns=""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15FD47F9-3C7A-4FD8-BF1D-32E41BB8F5D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936702"/>
                <a:ext cx="10515599" cy="5240261"/>
              </a:xfrm>
              <a:blipFill>
                <a:blip r:embed="rId3"/>
                <a:stretch>
                  <a:fillRect l="-362" r="-362"/>
                </a:stretch>
              </a:blipFill>
            </p:spPr>
            <p:txBody>
              <a:bodyPr/>
              <a:lstStyle/>
              <a:p>
                <a:r>
                  <a:rPr lang="en-BJ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125948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788FAB-98A8-493B-8A32-C65BC6DEF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952" y="0"/>
            <a:ext cx="10515600" cy="541421"/>
          </a:xfrm>
          <a:noFill/>
        </p:spPr>
        <p:txBody>
          <a:bodyPr>
            <a:noAutofit/>
          </a:bodyPr>
          <a:lstStyle/>
          <a:p>
            <a:pPr lvl="0"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sz="1800" dirty="0">
                <a:effectLst/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Estimation du modèle de régression linéaire simple par les MCO</a:t>
            </a:r>
            <a:endParaRPr lang="en-BJ" sz="1800" b="1" dirty="0">
              <a:effectLst/>
              <a:latin typeface="Corbel" panose="020B0503020204020204" pitchFamily="34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15FD47F9-3C7A-4FD8-BF1D-32E41BB8F5D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936702"/>
                <a:ext cx="10515599" cy="5240261"/>
              </a:xfrm>
            </p:spPr>
            <p:txBody>
              <a:bodyPr>
                <a:normAutofit fontScale="92500" lnSpcReduction="10000"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fr-FR" sz="24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Soit la fonction la fonction de régression de la population</a:t>
                </a: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BJ" sz="240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fr-FR" sz="24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fr-FR" sz="24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en-BJ" sz="2400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𝛽</m:t>
                        </m:r>
                      </m:e>
                      <m:sub>
                        <m:r>
                          <a:rPr lang="fr-FR" sz="24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  <m:r>
                      <a:rPr lang="fr-FR" sz="24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BJ" sz="2400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𝛽</m:t>
                        </m:r>
                      </m:e>
                      <m:sub>
                        <m:r>
                          <a:rPr lang="fr-FR" sz="24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BJ" sz="2400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fr-FR" sz="24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fr-FR" sz="24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BJ" sz="2400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𝜀</m:t>
                        </m:r>
                      </m:e>
                      <m:sub>
                        <m:r>
                          <a:rPr lang="fr-FR" sz="24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</m:oMath>
                </a14:m>
                <a:endParaRPr lang="fr-FR" sz="2400" dirty="0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BJ" sz="240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𝛽</m:t>
                        </m:r>
                      </m:e>
                      <m:sub>
                        <m:r>
                          <a:rPr lang="fr-FR" sz="24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fr-FR" sz="2400" dirty="0">
                    <a:solidFill>
                      <a:srgbClr val="000000"/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représente l’intercept (ordonnée à l’origine);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BJ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b="0" i="1" smtClean="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𝛽</m:t>
                        </m:r>
                      </m:e>
                      <m:sub>
                        <m:r>
                          <a:rPr lang="fr-FR" sz="2400" b="0" i="1" smtClean="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fr-FR" sz="2400" dirty="0">
                    <a:solidFill>
                      <a:srgbClr val="000000"/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représente la pente. Les deux sont des paramètres de la population que l’on cherche à estimer à partir des données de l’échantillon. </a:t>
                </a: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BJ" sz="240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𝛽</m:t>
                        </m:r>
                      </m:e>
                      <m:sub>
                        <m:r>
                          <a:rPr lang="fr-FR" sz="24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  <m:r>
                      <a:rPr lang="fr-FR" sz="24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BJ" sz="2400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𝛽</m:t>
                        </m:r>
                      </m:e>
                      <m:sub>
                        <m:r>
                          <a:rPr lang="fr-FR" sz="24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BJ" sz="2400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fr-FR" sz="24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fr-FR" sz="2400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est la partie déterministe du modèle. 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fr-FR" sz="2400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Ainsi, si l’on estime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BJ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b="0" i="1" smtClean="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𝛽</m:t>
                        </m:r>
                      </m:e>
                      <m:sub>
                        <m:r>
                          <a:rPr lang="fr-FR" sz="2400" b="0" i="1" smtClean="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fr-FR" sz="2400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BJ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b="0" i="1" smtClean="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𝛽</m:t>
                        </m:r>
                      </m:e>
                      <m:sub>
                        <m:r>
                          <a:rPr lang="fr-FR" sz="2400" b="0" i="1" smtClean="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fr-FR" sz="2400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on pourra prédire la valeur de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BJ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b="0" i="1" smtClean="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fr-FR" sz="2400" b="0" i="1" smtClean="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</m:oMath>
                </a14:m>
                <a:endParaRPr lang="fr-FR" sz="2400" dirty="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BJ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b="0" i="1" smtClean="0">
                            <a:latin typeface="Cambria Math" panose="02040503050406030204" pitchFamily="18" charset="0"/>
                          </a:rPr>
                          <m:t>𝜀</m:t>
                        </m:r>
                      </m:e>
                      <m:sub>
                        <m:r>
                          <a:rPr lang="fr-FR" sz="2400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fr-FR" sz="2400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est le terme d’erreur qui regroupe les imperfections du modèle. C’est la partie aléatoire ou stochastique du modèle</a:t>
                </a:r>
              </a:p>
              <a:p>
                <a:pPr algn="just">
                  <a:lnSpc>
                    <a:spcPct val="150000"/>
                  </a:lnSpc>
                </a:pPr>
                <a:endParaRPr lang="fr-FR" sz="1900" dirty="0"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50000"/>
                  </a:lnSpc>
                  <a:buNone/>
                </a:pPr>
                <a:endParaRPr lang="fr-FR" sz="1800" dirty="0">
                  <a:latin typeface="Corbel" panose="020B050302020402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fr-FR" sz="1800" dirty="0">
                  <a:latin typeface="Corbel" panose="020B050302020402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fr-FR" sz="2000" dirty="0"/>
              </a:p>
            </p:txBody>
          </p:sp>
        </mc:Choice>
        <mc:Fallback xmlns=""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15FD47F9-3C7A-4FD8-BF1D-32E41BB8F5D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936702"/>
                <a:ext cx="10515599" cy="5240261"/>
              </a:xfrm>
              <a:blipFill>
                <a:blip r:embed="rId3"/>
                <a:stretch>
                  <a:fillRect l="-603" r="-844"/>
                </a:stretch>
              </a:blipFill>
            </p:spPr>
            <p:txBody>
              <a:bodyPr/>
              <a:lstStyle/>
              <a:p>
                <a:r>
                  <a:rPr lang="en-BJ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424194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788FAB-98A8-493B-8A32-C65BC6DEF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952" y="0"/>
            <a:ext cx="10515600" cy="541421"/>
          </a:xfrm>
          <a:noFill/>
        </p:spPr>
        <p:txBody>
          <a:bodyPr>
            <a:noAutofit/>
          </a:bodyPr>
          <a:lstStyle/>
          <a:p>
            <a:pPr lvl="0"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sz="1800" dirty="0">
                <a:effectLst/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Estimation du modèle de régression linéaire simple par les MCO</a:t>
            </a:r>
            <a:endParaRPr lang="en-BJ" sz="1800" b="1" dirty="0">
              <a:effectLst/>
              <a:latin typeface="Corbel" panose="020B0503020204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5FD47F9-3C7A-4FD8-BF1D-32E41BB8F5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936702"/>
            <a:ext cx="10515599" cy="5240261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endParaRPr lang="fr-FR" sz="1800" dirty="0">
              <a:latin typeface="Corbel" panose="020B0503020204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fr-FR" sz="1800" dirty="0">
              <a:latin typeface="Corbel" panose="020B050302020402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fr-FR" sz="2000" dirty="0"/>
          </a:p>
        </p:txBody>
      </p:sp>
      <p:pic>
        <p:nvPicPr>
          <p:cNvPr id="7" name="Picture 6" descr="Chart, scatter chart&#10;&#10;Description automatically generated">
            <a:extLst>
              <a:ext uri="{FF2B5EF4-FFF2-40B4-BE49-F238E27FC236}">
                <a16:creationId xmlns:a16="http://schemas.microsoft.com/office/drawing/2014/main" id="{331AEE14-02AA-F526-EDB6-1A31773027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7976" y="936702"/>
            <a:ext cx="7772400" cy="4796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7528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788FAB-98A8-493B-8A32-C65BC6DEF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952" y="100361"/>
            <a:ext cx="11007014" cy="541421"/>
          </a:xfrm>
          <a:noFill/>
        </p:spPr>
        <p:txBody>
          <a:bodyPr>
            <a:noAutofit/>
          </a:bodyPr>
          <a:lstStyle/>
          <a:p>
            <a:r>
              <a:rPr lang="fr-FR" sz="1800" dirty="0">
                <a:effectLst/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Estimation du modèle de régression linéaire simple par les MCO</a:t>
            </a:r>
            <a:endParaRPr lang="fr-FR" sz="40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5FD47F9-3C7A-4FD8-BF1D-32E41BB8F5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3900036" y="1066800"/>
            <a:ext cx="19965293" cy="5240261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endParaRPr lang="fr-FR" sz="1800" dirty="0">
              <a:effectLst/>
              <a:latin typeface="Corbel" panose="020B0503020204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fr-FR" sz="1800" dirty="0">
              <a:latin typeface="Corbel" panose="020B0503020204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fr-FR" sz="1800" dirty="0">
              <a:effectLst/>
              <a:latin typeface="Corbel" panose="020B0503020204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fr-FR" sz="1800" dirty="0">
              <a:latin typeface="Corbel" panose="020B0503020204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fr-FR" sz="1800" dirty="0">
              <a:latin typeface="Corbel" panose="020B0503020204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fr-FR" sz="1800" dirty="0">
              <a:latin typeface="Corbel" panose="020B0503020204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fr-FR" sz="2000" dirty="0"/>
          </a:p>
        </p:txBody>
      </p:sp>
      <p:pic>
        <p:nvPicPr>
          <p:cNvPr id="5" name="Picture 4" descr="Chart, line chart&#10;&#10;Description automatically generated">
            <a:extLst>
              <a:ext uri="{FF2B5EF4-FFF2-40B4-BE49-F238E27FC236}">
                <a16:creationId xmlns:a16="http://schemas.microsoft.com/office/drawing/2014/main" id="{1CBABB8D-08BF-2F4E-BF3E-F01C9D9FD6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319" y="1066800"/>
            <a:ext cx="6899251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3691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788FAB-98A8-493B-8A32-C65BC6DEF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952" y="0"/>
            <a:ext cx="10515600" cy="541421"/>
          </a:xfrm>
          <a:noFill/>
        </p:spPr>
        <p:txBody>
          <a:bodyPr>
            <a:noAutofit/>
          </a:bodyPr>
          <a:lstStyle/>
          <a:p>
            <a:pPr lvl="0"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sz="1800">
                <a:effectLst/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Estimation du modèle de régression linéaire simple par les MCO</a:t>
            </a:r>
            <a:endParaRPr lang="en-BJ" sz="1800" b="1" dirty="0">
              <a:effectLst/>
              <a:latin typeface="Corbel" panose="020B0503020204020204" pitchFamily="34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15FD47F9-3C7A-4FD8-BF1D-32E41BB8F5D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936702"/>
                <a:ext cx="10515599" cy="5240261"/>
              </a:xfrm>
            </p:spPr>
            <p:txBody>
              <a:bodyPr>
                <a:norm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BJ" sz="20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Soit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BJ" sz="200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BJ" sz="2000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fr-F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</m:sub>
                        </m:sSub>
                      </m:e>
                    </m:acc>
                  </m:oMath>
                </a14:m>
                <a:r>
                  <a:rPr lang="en-BJ" sz="2000" dirty="0">
                    <a:effectLst/>
                  </a:rPr>
                  <a:t>  la valeur prédite de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BJ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0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fr-FR" sz="20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</m:oMath>
                </a14:m>
                <a:endParaRPr lang="en-BJ" sz="2000" dirty="0">
                  <a:effectLst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BJ" sz="2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BJ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0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fr-FR" sz="20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</m:sub>
                        </m:sSub>
                      </m:e>
                    </m:acc>
                  </m:oMath>
                </a14:m>
                <a:r>
                  <a:rPr lang="en-BJ" sz="2000" dirty="0"/>
                  <a:t> </a:t>
                </a:r>
                <a:r>
                  <a:rPr lang="en-BJ" sz="2000" dirty="0">
                    <a:effectLst/>
                  </a:rPr>
                  <a:t>correspond aux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BJ" sz="200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0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fr-FR" sz="20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BJ" sz="20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qui sont exactement sur la ligne de régression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BJ" sz="20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Cependant, pour toutes les observations il est possible de prédire l’erreur qui est sous la forme: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BJ" sz="200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fr-F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fr-F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acc>
                      <m:accPr>
                        <m:chr m:val="̂"/>
                        <m:ctrlPr>
                          <a:rPr lang="en-BJ" sz="2000" i="1">
                            <a:effectLst/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BJ" sz="2000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fr-F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</m:sub>
                        </m:sSub>
                      </m:e>
                    </m:acc>
                  </m:oMath>
                </a14:m>
                <a:endParaRPr lang="en-BJ" sz="2000" dirty="0">
                  <a:effectLst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fr-FR" sz="20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La méthode consiste en une prescription selon laquelle la fonction </a:t>
                </a:r>
                <a14:m>
                  <m:oMath xmlns:m="http://schemas.openxmlformats.org/officeDocument/2006/math">
                    <m:r>
                      <a:rPr lang="fr-F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𝑓</m:t>
                    </m:r>
                    <m:d>
                      <m:dPr>
                        <m:ctrlPr>
                          <a:rPr lang="en-BJ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fr-F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fr-F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acc>
                          <m:accPr>
                            <m:chr m:val="̂"/>
                            <m:ctrlPr>
                              <a:rPr lang="en-BJ" sz="2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BJ" sz="20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𝛽</m:t>
                            </m:r>
                          </m:e>
                        </m:acc>
                      </m:e>
                    </m:d>
                  </m:oMath>
                </a14:m>
                <a:r>
                  <a:rPr lang="fr-FR" sz="20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qui décrit « le mieux » les données est celle qui minimise la somme quadratique des déviations des mesures aux prédictions de </a:t>
                </a:r>
                <a14:m>
                  <m:oMath xmlns:m="http://schemas.openxmlformats.org/officeDocument/2006/math">
                    <m:r>
                      <a:rPr lang="fr-FR" sz="20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𝑓</m:t>
                    </m:r>
                    <m:d>
                      <m:dPr>
                        <m:ctrlPr>
                          <a:rPr lang="en-BJ" sz="20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fr-FR" sz="20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fr-FR" sz="20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acc>
                          <m:accPr>
                            <m:chr m:val="̂"/>
                            <m:ctrlPr>
                              <a:rPr lang="en-BJ" sz="2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BJ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𝛽</m:t>
                            </m:r>
                          </m:e>
                        </m:acc>
                      </m:e>
                    </m:d>
                  </m:oMath>
                </a14:m>
                <a:endParaRPr lang="fr-FR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1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𝑀𝑖𝑛</m:t>
                      </m:r>
                      <m:nary>
                        <m:naryPr>
                          <m:chr m:val="∑"/>
                          <m:ctrlPr>
                            <a:rPr lang="en-BJ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𝑖</m:t>
                          </m:r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  <m:e>
                          <m:sSubSup>
                            <m:sSubSupPr>
                              <m:ctrlPr>
                                <a:rPr lang="en-BJ" sz="18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𝑒</m:t>
                              </m:r>
                            </m:e>
                            <m:sub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</m:sub>
                            <m:sup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bSup>
                        </m:e>
                      </m:nary>
                      <m:r>
                        <a:rPr lang="fr-FR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fr-FR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𝑀𝑖𝑛</m:t>
                      </m:r>
                      <m:sSup>
                        <m:sSupPr>
                          <m:ctrlPr>
                            <a:rPr lang="en-BJ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nary>
                            <m:naryPr>
                              <m:chr m:val="∑"/>
                              <m:supHide m:val="on"/>
                              <m:ctrlPr>
                                <a:rPr lang="en-BJ" sz="18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</m:sub>
                            <m:sup/>
                            <m:e>
                              <m:d>
                                <m:dPr>
                                  <m:ctrlPr>
                                    <a:rPr lang="en-BJ" sz="18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BJ" sz="1800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1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fr-FR" sz="1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fr-FR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−</m:t>
                                  </m:r>
                                  <m:acc>
                                    <m:accPr>
                                      <m:chr m:val="̂"/>
                                      <m:ctrlPr>
                                        <a:rPr lang="en-BJ" sz="1800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sSub>
                                        <m:sSubPr>
                                          <m:ctrlPr>
                                            <a:rPr lang="en-BJ" sz="1800" i="1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𝑦</m:t>
                                          </m:r>
                                        </m:e>
                                        <m:sub>
                                          <m:r>
                                            <a:rPr lang="fr-FR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</m:e>
                                  </m:acc>
                                </m:e>
                              </m:d>
                            </m:e>
                          </m:nary>
                        </m:e>
                        <m:sup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fr-FR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fr-FR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𝑀𝑖𝑛</m:t>
                      </m:r>
                      <m:sSup>
                        <m:sSupPr>
                          <m:ctrlPr>
                            <a:rPr lang="en-BJ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BJ" sz="18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BJ" sz="18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fr-FR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d>
                                <m:dPr>
                                  <m:ctrlPr>
                                    <a:rPr lang="en-BJ" sz="18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BJ" sz="1800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sSub>
                                        <m:sSubPr>
                                          <m:ctrlPr>
                                            <a:rPr lang="en-BJ" sz="1800" i="1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𝛽</m:t>
                                          </m:r>
                                        </m:e>
                                        <m:sub>
                                          <m:r>
                                            <a:rPr lang="fr-FR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0</m:t>
                                          </m:r>
                                        </m:sub>
                                      </m:sSub>
                                    </m:e>
                                  </m:acc>
                                  <m:r>
                                    <a:rPr lang="fr-FR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+</m:t>
                                  </m:r>
                                  <m:acc>
                                    <m:accPr>
                                      <m:chr m:val="̂"/>
                                      <m:ctrlPr>
                                        <a:rPr lang="en-BJ" sz="1800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sSub>
                                        <m:sSubPr>
                                          <m:ctrlPr>
                                            <a:rPr lang="en-BJ" sz="1800" i="1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𝛽</m:t>
                                          </m:r>
                                        </m:e>
                                        <m:sub>
                                          <m:r>
                                            <a:rPr lang="fr-FR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1</m:t>
                                          </m:r>
                                        </m:sub>
                                      </m:sSub>
                                    </m:e>
                                  </m:acc>
                                  <m:sSub>
                                    <m:sSubPr>
                                      <m:ctrlPr>
                                        <a:rPr lang="en-BJ" sz="1800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1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fr-FR" sz="1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d>
                        </m:e>
                        <m:sup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BJ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en-BJ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en-BJ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50000"/>
                  </a:lnSpc>
                  <a:buNone/>
                </a:pPr>
                <a:endParaRPr lang="fr-FR" sz="1800" dirty="0">
                  <a:latin typeface="Corbel" panose="020B050302020402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fr-FR" sz="1800" dirty="0">
                  <a:latin typeface="Corbel" panose="020B0503020204020204" pitchFamily="34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50000"/>
                  </a:lnSpc>
                  <a:buNone/>
                </a:pPr>
                <a:endParaRPr lang="fr-FR" sz="2000" dirty="0"/>
              </a:p>
            </p:txBody>
          </p:sp>
        </mc:Choice>
        <mc:Fallback xmlns=""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15FD47F9-3C7A-4FD8-BF1D-32E41BB8F5D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936702"/>
                <a:ext cx="10515599" cy="5240261"/>
              </a:xfrm>
              <a:blipFill>
                <a:blip r:embed="rId3"/>
                <a:stretch>
                  <a:fillRect l="-483" r="-724" b="-19082"/>
                </a:stretch>
              </a:blipFill>
            </p:spPr>
            <p:txBody>
              <a:bodyPr/>
              <a:lstStyle/>
              <a:p>
                <a:r>
                  <a:rPr lang="en-BJ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2">
            <a:extLst>
              <a:ext uri="{FF2B5EF4-FFF2-40B4-BE49-F238E27FC236}">
                <a16:creationId xmlns:a16="http://schemas.microsoft.com/office/drawing/2014/main" id="{EBDE14E5-2FFF-3176-D986-94C2B38DC6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BJ"/>
          </a:p>
        </p:txBody>
      </p:sp>
    </p:spTree>
    <p:extLst>
      <p:ext uri="{BB962C8B-B14F-4D97-AF65-F5344CB8AC3E}">
        <p14:creationId xmlns:p14="http://schemas.microsoft.com/office/powerpoint/2010/main" val="26185357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788FAB-98A8-493B-8A32-C65BC6DEF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952" y="0"/>
            <a:ext cx="10515600" cy="541421"/>
          </a:xfrm>
          <a:noFill/>
        </p:spPr>
        <p:txBody>
          <a:bodyPr>
            <a:noAutofit/>
          </a:bodyPr>
          <a:lstStyle/>
          <a:p>
            <a:pPr lvl="0"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sz="1800">
                <a:effectLst/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Estimation du modèle de régression linéaire simple par les MCO</a:t>
            </a:r>
            <a:endParaRPr lang="en-BJ" sz="1800" b="1" dirty="0">
              <a:effectLst/>
              <a:latin typeface="Corbel" panose="020B0503020204020204" pitchFamily="34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15FD47F9-3C7A-4FD8-BF1D-32E41BB8F5D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936702"/>
                <a:ext cx="10515599" cy="5240261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1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𝑀𝑖𝑛</m:t>
                      </m:r>
                      <m:nary>
                        <m:naryPr>
                          <m:chr m:val="∑"/>
                          <m:ctrlPr>
                            <a:rPr lang="en-BJ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𝑖</m:t>
                          </m:r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  <m:e>
                          <m:sSubSup>
                            <m:sSubSupPr>
                              <m:ctrlPr>
                                <a:rPr lang="en-BJ" sz="18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𝑒</m:t>
                              </m:r>
                            </m:e>
                            <m:sub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</m:sub>
                            <m:sup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bSup>
                        </m:e>
                      </m:nary>
                      <m:r>
                        <a:rPr lang="fr-FR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fr-FR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𝑀𝑖𝑛</m:t>
                      </m:r>
                      <m:sSup>
                        <m:sSupPr>
                          <m:ctrlPr>
                            <a:rPr lang="en-BJ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nary>
                            <m:naryPr>
                              <m:chr m:val="∑"/>
                              <m:supHide m:val="on"/>
                              <m:ctrlPr>
                                <a:rPr lang="en-BJ" sz="18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</m:sub>
                            <m:sup/>
                            <m:e>
                              <m:d>
                                <m:dPr>
                                  <m:ctrlPr>
                                    <a:rPr lang="en-BJ" sz="18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BJ" sz="1800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1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fr-FR" sz="1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fr-FR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−</m:t>
                                  </m:r>
                                  <m:acc>
                                    <m:accPr>
                                      <m:chr m:val="̂"/>
                                      <m:ctrlPr>
                                        <a:rPr lang="en-BJ" sz="1800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sSub>
                                        <m:sSubPr>
                                          <m:ctrlPr>
                                            <a:rPr lang="en-BJ" sz="1800" i="1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𝑦</m:t>
                                          </m:r>
                                        </m:e>
                                        <m:sub>
                                          <m:r>
                                            <a:rPr lang="fr-FR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</m:e>
                                  </m:acc>
                                </m:e>
                              </m:d>
                            </m:e>
                          </m:nary>
                        </m:e>
                        <m:sup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fr-FR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fr-FR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𝑀𝑖𝑛</m:t>
                      </m:r>
                      <m:sSup>
                        <m:sSupPr>
                          <m:ctrlPr>
                            <a:rPr lang="en-BJ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BJ" sz="18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BJ" sz="18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fr-FR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d>
                                <m:dPr>
                                  <m:ctrlPr>
                                    <a:rPr lang="en-BJ" sz="18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BJ" sz="1800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sSub>
                                        <m:sSubPr>
                                          <m:ctrlPr>
                                            <a:rPr lang="en-BJ" sz="1800" i="1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𝛽</m:t>
                                          </m:r>
                                        </m:e>
                                        <m:sub>
                                          <m:r>
                                            <a:rPr lang="fr-FR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0</m:t>
                                          </m:r>
                                        </m:sub>
                                      </m:sSub>
                                    </m:e>
                                  </m:acc>
                                  <m:r>
                                    <a:rPr lang="fr-FR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+</m:t>
                                  </m:r>
                                  <m:acc>
                                    <m:accPr>
                                      <m:chr m:val="̂"/>
                                      <m:ctrlPr>
                                        <a:rPr lang="en-BJ" sz="1800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sSub>
                                        <m:sSubPr>
                                          <m:ctrlPr>
                                            <a:rPr lang="en-BJ" sz="1800" i="1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𝛽</m:t>
                                          </m:r>
                                        </m:e>
                                        <m:sub>
                                          <m:r>
                                            <a:rPr lang="fr-FR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1</m:t>
                                          </m:r>
                                        </m:sub>
                                      </m:sSub>
                                    </m:e>
                                  </m:acc>
                                  <m:sSub>
                                    <m:sSubPr>
                                      <m:ctrlPr>
                                        <a:rPr lang="en-BJ" sz="1800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1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fr-FR" sz="1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d>
                        </m:e>
                        <m:sup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BJ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BJ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La résolution de cette équation va nous donner les paramètres estimés suivants:</a:t>
                </a:r>
              </a:p>
              <a:p>
                <a:pPr marL="0" indent="0" algn="just">
                  <a:lnSpc>
                    <a:spcPct val="150000"/>
                  </a:lnSpc>
                  <a:buNone/>
                </a:pPr>
                <a:endParaRPr lang="en-BJ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BJ" sz="1800" b="1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BJ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𝜷</m:t>
                              </m:r>
                            </m:e>
                            <m:sub>
                              <m:r>
                                <a:rPr lang="fr-FR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</m:sub>
                          </m:sSub>
                        </m:e>
                      </m:acc>
                      <m:r>
                        <a:rPr lang="fr-FR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bar>
                        <m:barPr>
                          <m:pos m:val="top"/>
                          <m:ctrlPr>
                            <a:rPr lang="en-BJ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barPr>
                        <m:e>
                          <m:r>
                            <a:rPr lang="fr-FR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𝒚</m:t>
                          </m:r>
                        </m:e>
                      </m:bar>
                      <m:r>
                        <a:rPr lang="fr-FR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acc>
                        <m:accPr>
                          <m:chr m:val="̂"/>
                          <m:ctrlPr>
                            <a:rPr lang="en-BJ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BJ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𝜷</m:t>
                              </m:r>
                            </m:e>
                            <m:sub>
                              <m:r>
                                <a:rPr lang="fr-FR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</m:sub>
                          </m:sSub>
                        </m:e>
                      </m:acc>
                      <m:bar>
                        <m:barPr>
                          <m:pos m:val="top"/>
                          <m:ctrlPr>
                            <a:rPr lang="en-BJ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barPr>
                        <m:e>
                          <m:r>
                            <a:rPr lang="fr-FR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𝒙</m:t>
                          </m:r>
                        </m:e>
                      </m:bar>
                    </m:oMath>
                  </m:oMathPara>
                </a14:m>
                <a:endParaRPr lang="en-BJ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50000"/>
                  </a:lnSpc>
                  <a:buNone/>
                </a:pPr>
                <a:endParaRPr lang="en-BJ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BJ" sz="1800" b="1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BJ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𝜷</m:t>
                              </m:r>
                            </m:e>
                            <m:sub>
                              <m:r>
                                <a:rPr lang="fr-FR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</m:sub>
                          </m:sSub>
                        </m:e>
                      </m:acc>
                      <m:r>
                        <a:rPr lang="fr-FR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BJ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nary>
                            <m:naryPr>
                              <m:chr m:val="∑"/>
                              <m:limLoc m:val="undOvr"/>
                              <m:ctrlPr>
                                <a:rPr lang="en-BJ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naryPr>
                            <m:sub>
                              <m:r>
                                <a:rPr lang="fr-FR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𝒊</m:t>
                              </m:r>
                              <m:r>
                                <a:rPr lang="fr-FR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fr-FR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</m:sub>
                            <m:sup>
                              <m:r>
                                <a:rPr lang="fr-FR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𝒏</m:t>
                              </m:r>
                            </m:sup>
                            <m:e>
                              <m:d>
                                <m:dPr>
                                  <m:ctrlPr>
                                    <a:rPr lang="en-BJ" sz="1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BJ" sz="1800" b="1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1800" b="1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𝒙</m:t>
                                      </m:r>
                                    </m:e>
                                    <m:sub>
                                      <m:r>
                                        <a:rPr lang="fr-FR" sz="1800" b="1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𝒊</m:t>
                                      </m:r>
                                    </m:sub>
                                  </m:sSub>
                                  <m:r>
                                    <a:rPr lang="fr-FR" sz="1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−</m:t>
                                  </m:r>
                                  <m:bar>
                                    <m:barPr>
                                      <m:pos m:val="top"/>
                                      <m:ctrlPr>
                                        <a:rPr lang="en-BJ" sz="1800" b="1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fr-FR" sz="1800" b="1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𝒙</m:t>
                                      </m:r>
                                    </m:e>
                                  </m:bar>
                                </m:e>
                              </m:d>
                            </m:e>
                          </m:nary>
                          <m:r>
                            <a:rPr lang="fr-FR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BJ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</m:e>
                            <m:sub>
                              <m:r>
                                <a:rPr lang="fr-FR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𝒊</m:t>
                              </m:r>
                            </m:sub>
                          </m:sSub>
                          <m:r>
                            <a:rPr lang="fr-FR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bar>
                            <m:barPr>
                              <m:pos m:val="top"/>
                              <m:ctrlPr>
                                <a:rPr lang="en-BJ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barPr>
                            <m:e>
                              <m:r>
                                <a:rPr lang="fr-FR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</m:e>
                          </m:bar>
                          <m:r>
                            <a:rPr lang="fr-FR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)</m:t>
                          </m:r>
                        </m:num>
                        <m:den>
                          <m:nary>
                            <m:naryPr>
                              <m:chr m:val="∑"/>
                              <m:limLoc m:val="undOvr"/>
                              <m:ctrlPr>
                                <a:rPr lang="en-BJ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naryPr>
                            <m:sub>
                              <m:r>
                                <a:rPr lang="fr-FR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𝒊</m:t>
                              </m:r>
                              <m:r>
                                <a:rPr lang="fr-FR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fr-FR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</m:sub>
                            <m:sup>
                              <m:r>
                                <a:rPr lang="fr-FR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𝒏</m:t>
                              </m:r>
                            </m:sup>
                            <m:e>
                              <m:sSup>
                                <m:sSupPr>
                                  <m:ctrlPr>
                                    <a:rPr lang="en-BJ" sz="1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BJ" sz="1800" b="1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BJ" sz="1800" b="1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sz="1800" b="1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𝒙</m:t>
                                          </m:r>
                                        </m:e>
                                        <m:sub>
                                          <m:r>
                                            <a:rPr lang="fr-FR" sz="1800" b="1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𝒊</m:t>
                                          </m:r>
                                        </m:sub>
                                      </m:sSub>
                                      <m:r>
                                        <a:rPr lang="fr-FR" sz="1800" b="1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−</m:t>
                                      </m:r>
                                      <m:bar>
                                        <m:barPr>
                                          <m:pos m:val="top"/>
                                          <m:ctrlPr>
                                            <a:rPr lang="en-BJ" sz="1800" b="1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barPr>
                                        <m:e>
                                          <m:r>
                                            <a:rPr lang="fr-FR" sz="1800" b="1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𝒙</m:t>
                                          </m:r>
                                        </m:e>
                                      </m:bar>
                                    </m:e>
                                  </m:d>
                                </m:e>
                                <m:sup>
                                  <m:r>
                                    <a:rPr lang="fr-FR" sz="1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sup>
                              </m:sSup>
                            </m:e>
                          </m:nary>
                        </m:den>
                      </m:f>
                    </m:oMath>
                  </m:oMathPara>
                </a14:m>
                <a:endParaRPr lang="en-BJ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en-BJ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en-BJ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50000"/>
                  </a:lnSpc>
                  <a:buNone/>
                </a:pPr>
                <a:endParaRPr lang="fr-FR" sz="1800" dirty="0">
                  <a:latin typeface="Corbel" panose="020B050302020402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fr-FR" sz="1800" dirty="0">
                  <a:latin typeface="Corbel" panose="020B0503020204020204" pitchFamily="34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50000"/>
                  </a:lnSpc>
                  <a:buNone/>
                </a:pPr>
                <a:endParaRPr lang="fr-FR" sz="2000" dirty="0"/>
              </a:p>
            </p:txBody>
          </p:sp>
        </mc:Choice>
        <mc:Fallback xmlns=""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15FD47F9-3C7A-4FD8-BF1D-32E41BB8F5D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936702"/>
                <a:ext cx="10515599" cy="5240261"/>
              </a:xfrm>
              <a:blipFill>
                <a:blip r:embed="rId3"/>
                <a:stretch>
                  <a:fillRect l="-362" t="-9179"/>
                </a:stretch>
              </a:blipFill>
            </p:spPr>
            <p:txBody>
              <a:bodyPr/>
              <a:lstStyle/>
              <a:p>
                <a:r>
                  <a:rPr lang="en-BJ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2">
            <a:extLst>
              <a:ext uri="{FF2B5EF4-FFF2-40B4-BE49-F238E27FC236}">
                <a16:creationId xmlns:a16="http://schemas.microsoft.com/office/drawing/2014/main" id="{EBDE14E5-2FFF-3176-D986-94C2B38DC6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BJ"/>
          </a:p>
        </p:txBody>
      </p:sp>
    </p:spTree>
    <p:extLst>
      <p:ext uri="{BB962C8B-B14F-4D97-AF65-F5344CB8AC3E}">
        <p14:creationId xmlns:p14="http://schemas.microsoft.com/office/powerpoint/2010/main" val="18302487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788FAB-98A8-493B-8A32-C65BC6DEF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952" y="0"/>
            <a:ext cx="10515600" cy="541421"/>
          </a:xfrm>
          <a:noFill/>
        </p:spPr>
        <p:txBody>
          <a:bodyPr>
            <a:noAutofit/>
          </a:bodyPr>
          <a:lstStyle/>
          <a:p>
            <a:pPr marL="457200" lvl="1"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sz="1800" b="1" dirty="0">
                <a:effectLst/>
                <a:latin typeface="Corbel" panose="020B0503020204020204" pitchFamily="34" charset="0"/>
                <a:ea typeface="Times New Roman" panose="02020603050405020304" pitchFamily="18" charset="0"/>
              </a:rPr>
              <a:t>Analyse de la régression linéaire multiple</a:t>
            </a:r>
            <a:endParaRPr lang="en-BJ" b="1" dirty="0">
              <a:latin typeface="Corbel" panose="020B0503020204020204" pitchFamily="34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15FD47F9-3C7A-4FD8-BF1D-32E41BB8F5D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936702"/>
                <a:ext cx="10692162" cy="5240261"/>
              </a:xfrm>
            </p:spPr>
            <p:txBody>
              <a:bodyPr>
                <a:normAutofit/>
              </a:bodyPr>
              <a:lstStyle/>
              <a:p>
                <a:pPr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Le modèle de régression linéaire correspondant, se présente alors comme suit : </a:t>
                </a:r>
                <a:endParaRPr lang="en-BJ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BJ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𝑖</m:t>
                          </m:r>
                        </m:sub>
                      </m:sSub>
                      <m:r>
                        <a:rPr lang="fr-FR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BJ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0</m:t>
                          </m:r>
                        </m:sub>
                      </m:sSub>
                      <m:r>
                        <a:rPr lang="fr-FR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BJ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BJ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𝑖</m:t>
                          </m:r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r>
                        <a:rPr lang="fr-FR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BJ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BJ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𝑖</m:t>
                          </m:r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  <m:r>
                        <a:rPr lang="fr-FR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+…</m:t>
                      </m:r>
                      <m:r>
                        <a:rPr lang="fr-FR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BJ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𝑘</m:t>
                          </m:r>
                        </m:sub>
                      </m:sSub>
                      <m:sSub>
                        <m:sSubPr>
                          <m:ctrlPr>
                            <a:rPr lang="en-BJ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𝑖𝑘</m:t>
                          </m:r>
                        </m:sub>
                      </m:sSub>
                      <m:r>
                        <a:rPr lang="fr-FR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BJ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en-BJ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BJ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On pourra présenter le modèle sous forme matricielle</a:t>
                </a:r>
              </a:p>
              <a:p>
                <a:pPr marL="0" indent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1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𝑌</m:t>
                      </m:r>
                      <m:r>
                        <a:rPr lang="fr-FR" sz="1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fr-FR" sz="1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𝑋</m:t>
                      </m:r>
                      <m:r>
                        <a:rPr lang="fr-FR" sz="1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𝛽</m:t>
                      </m:r>
                      <m:r>
                        <a:rPr lang="fr-FR" sz="1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fr-FR" sz="1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𝜀</m:t>
                      </m:r>
                    </m:oMath>
                  </m:oMathPara>
                </a14:m>
                <a:endParaRPr lang="en-BJ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ctr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buNone/>
                </a:pPr>
                <a14:m>
                  <m:oMath xmlns:m="http://schemas.openxmlformats.org/officeDocument/2006/math"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𝑌</m:t>
                    </m:r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BJ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BJ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BJ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fr-FR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BJ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BJ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fr-FR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𝑦</m:t>
                                        </m:r>
                                      </m:e>
                                      <m:sub>
                                        <m:r>
                                          <a:rPr lang="fr-FR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</m:mr>
                                <m:mr>
                                  <m:e>
                                    <m:r>
                                      <a:rPr lang="fr-FR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⋮</m:t>
                                    </m:r>
                                  </m:e>
                                </m:mr>
                              </m:m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BJ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fr-FR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𝑛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      </a:t>
                </a:r>
                <a14:m>
                  <m:oMath xmlns:m="http://schemas.openxmlformats.org/officeDocument/2006/math"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𝑋</m:t>
                    </m:r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BJ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BJ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BJ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fr-FR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e>
                                </m:mr>
                                <m:m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1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BJ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r>
                                            <a:rPr lang="fr-FR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1</m:t>
                                          </m:r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fr-FR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⋮</m:t>
                                          </m:r>
                                        </m:e>
                                      </m:mr>
                                    </m:m>
                                  </m:e>
                                </m:mr>
                              </m:m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BJ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BJ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fr-FR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fr-FR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11</m:t>
                                        </m:r>
                                      </m:sub>
                                    </m:sSub>
                                  </m:e>
                                </m:mr>
                                <m:m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1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BJ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sSub>
                                            <m:sSubPr>
                                              <m:ctrlPr>
                                                <a:rPr lang="en-BJ" sz="1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Times New Roman" panose="02020603050405020304" pitchFamily="18" charset="0"/>
                                                  <a:cs typeface="Times New Roman" panose="020206030504050203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fr-FR" sz="1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Times New Roman" panose="02020603050405020304" pitchFamily="18" charset="0"/>
                                                  <a:cs typeface="Times New Roman" panose="02020603050405020304" pitchFamily="18" charset="0"/>
                                                </a:rPr>
                                                <m:t>𝑥</m:t>
                                              </m:r>
                                            </m:e>
                                            <m:sub>
                                              <m:r>
                                                <a:rPr lang="fr-FR" sz="1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Times New Roman" panose="02020603050405020304" pitchFamily="18" charset="0"/>
                                                  <a:cs typeface="Times New Roman" panose="02020603050405020304" pitchFamily="18" charset="0"/>
                                                </a:rPr>
                                                <m:t>21</m:t>
                                              </m:r>
                                            </m:sub>
                                          </m:sSub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fr-FR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⋮</m:t>
                                          </m:r>
                                        </m:e>
                                      </m:mr>
                                    </m:m>
                                  </m:e>
                                </m:mr>
                              </m:m>
                            </m:e>
                          </m:mr>
                          <m:m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en-BJ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fr-FR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𝑛</m:t>
                                  </m:r>
                                  <m:r>
                                    <a:rPr lang="fr-FR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mr>
                        </m:m>
                        <m:r>
                          <a:rPr lang="fr-FR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   </m:t>
                        </m:r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BJ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BJ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fr-FR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…</m:t>
                                    </m:r>
                                  </m:e>
                                </m:mr>
                                <m:m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1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BJ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r>
                                            <a:rPr lang="fr-FR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…</m:t>
                                          </m:r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fr-FR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⋮</m:t>
                                          </m:r>
                                        </m:e>
                                      </m:mr>
                                    </m:m>
                                  </m:e>
                                </m:mr>
                              </m:m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BJ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BJ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fr-FR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fr-FR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1</m:t>
                                        </m:r>
                                        <m:r>
                                          <a:rPr lang="fr-FR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𝑘</m:t>
                                        </m:r>
                                      </m:sub>
                                    </m:sSub>
                                  </m:e>
                                </m:mr>
                                <m:m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1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BJ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sSub>
                                            <m:sSubPr>
                                              <m:ctrlPr>
                                                <a:rPr lang="en-BJ" sz="1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Times New Roman" panose="02020603050405020304" pitchFamily="18" charset="0"/>
                                                  <a:cs typeface="Times New Roman" panose="020206030504050203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fr-FR" sz="1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Times New Roman" panose="02020603050405020304" pitchFamily="18" charset="0"/>
                                                  <a:cs typeface="Times New Roman" panose="02020603050405020304" pitchFamily="18" charset="0"/>
                                                </a:rPr>
                                                <m:t>𝑥</m:t>
                                              </m:r>
                                            </m:e>
                                            <m:sub>
                                              <m:r>
                                                <a:rPr lang="fr-FR" sz="1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Times New Roman" panose="02020603050405020304" pitchFamily="18" charset="0"/>
                                                  <a:cs typeface="Times New Roman" panose="02020603050405020304" pitchFamily="18" charset="0"/>
                                                </a:rPr>
                                                <m:t>2</m:t>
                                              </m:r>
                                              <m:r>
                                                <a:rPr lang="fr-FR" sz="1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Times New Roman" panose="02020603050405020304" pitchFamily="18" charset="0"/>
                                                  <a:cs typeface="Times New Roman" panose="02020603050405020304" pitchFamily="18" charset="0"/>
                                                </a:rPr>
                                                <m:t>𝑘</m:t>
                                              </m:r>
                                            </m:sub>
                                          </m:sSub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fr-FR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⋮</m:t>
                                          </m:r>
                                        </m:e>
                                      </m:mr>
                                    </m:m>
                                  </m:e>
                                </m:mr>
                              </m:m>
                            </m:e>
                          </m:mr>
                          <m:m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…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en-BJ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fr-FR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𝑛𝑘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</a:t>
                </a:r>
                <a14:m>
                  <m:oMath xmlns:m="http://schemas.openxmlformats.org/officeDocument/2006/math"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𝛽</m:t>
                    </m:r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BJ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BJ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BJ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𝛽</m:t>
                                  </m:r>
                                </m:e>
                                <m:sub>
                                  <m:r>
                                    <a:rPr lang="fr-FR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BJ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BJ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fr-FR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𝛽</m:t>
                                        </m:r>
                                      </m:e>
                                      <m:sub>
                                        <m:r>
                                          <a:rPr lang="fr-FR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</m:mr>
                                <m:mr>
                                  <m:e>
                                    <m:r>
                                      <a:rPr lang="fr-FR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⋮</m:t>
                                    </m:r>
                                  </m:e>
                                </m:mr>
                              </m:m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BJ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𝛽</m:t>
                                  </m:r>
                                </m:e>
                                <m:sub>
                                  <m:r>
                                    <a:rPr lang="fr-FR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𝑘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et        </a:t>
                </a:r>
                <a14:m>
                  <m:oMath xmlns:m="http://schemas.openxmlformats.org/officeDocument/2006/math"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𝜀</m:t>
                    </m:r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BJ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BJ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BJ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𝜀</m:t>
                                  </m:r>
                                </m:e>
                                <m:sub>
                                  <m:r>
                                    <a:rPr lang="fr-FR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BJ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BJ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fr-FR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𝜀</m:t>
                                        </m:r>
                                      </m:e>
                                      <m:sub>
                                        <m:r>
                                          <a:rPr lang="fr-FR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</m:mr>
                                <m:mr>
                                  <m:e>
                                    <m:r>
                                      <a:rPr lang="fr-FR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⋮</m:t>
                                    </m:r>
                                  </m:e>
                                </m:mr>
                              </m:m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BJ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𝜀</m:t>
                                  </m:r>
                                </m:e>
                                <m:sub>
                                  <m:r>
                                    <a:rPr lang="fr-FR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𝑛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endParaRPr lang="en-BJ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BJ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L’estimation par les MCO</a:t>
                </a:r>
              </a:p>
              <a:p>
                <a:pPr marL="0" indent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BJ" sz="180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𝛽</m:t>
                          </m:r>
                        </m:e>
                      </m:acc>
                      <m:r>
                        <a:rPr lang="fr-FR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BJ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sSup>
                            <m:sSupPr>
                              <m:ctrlPr>
                                <a:rPr lang="en-BJ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𝑋</m:t>
                              </m:r>
                            </m:e>
                            <m:sup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′</m:t>
                              </m:r>
                            </m:sup>
                          </m:sSup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𝑋</m:t>
                          </m:r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−1</m:t>
                          </m:r>
                        </m:sup>
                      </m:sSup>
                      <m:sSup>
                        <m:sSupPr>
                          <m:ctrlPr>
                            <a:rPr lang="en-BJ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𝑋</m:t>
                          </m:r>
                        </m:e>
                        <m:sup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′</m:t>
                          </m:r>
                        </m:sup>
                      </m:sSup>
                      <m:r>
                        <a:rPr lang="fr-FR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𝑌</m:t>
                      </m:r>
                    </m:oMath>
                  </m:oMathPara>
                </a14:m>
                <a:endParaRPr lang="en-BJ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BJ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15FD47F9-3C7A-4FD8-BF1D-32E41BB8F5D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936702"/>
                <a:ext cx="10692162" cy="5240261"/>
              </a:xfrm>
              <a:blipFill>
                <a:blip r:embed="rId3"/>
                <a:stretch>
                  <a:fillRect l="-356"/>
                </a:stretch>
              </a:blipFill>
            </p:spPr>
            <p:txBody>
              <a:bodyPr/>
              <a:lstStyle/>
              <a:p>
                <a:r>
                  <a:rPr lang="en-BJ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2">
            <a:extLst>
              <a:ext uri="{FF2B5EF4-FFF2-40B4-BE49-F238E27FC236}">
                <a16:creationId xmlns:a16="http://schemas.microsoft.com/office/drawing/2014/main" id="{EBDE14E5-2FFF-3176-D986-94C2B38DC6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BJ"/>
          </a:p>
        </p:txBody>
      </p:sp>
    </p:spTree>
    <p:extLst>
      <p:ext uri="{BB962C8B-B14F-4D97-AF65-F5344CB8AC3E}">
        <p14:creationId xmlns:p14="http://schemas.microsoft.com/office/powerpoint/2010/main" val="34502425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788FAB-98A8-493B-8A32-C65BC6DEF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952" y="0"/>
            <a:ext cx="10515600" cy="541421"/>
          </a:xfrm>
          <a:noFill/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sz="1800" dirty="0">
                <a:effectLst/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Tests d’hypothèses sur les paramètres de la population : </a:t>
            </a:r>
            <a:r>
              <a:rPr lang="fr-FR" sz="1800" dirty="0">
                <a:ea typeface="Times New Roman" panose="02020603050405020304" pitchFamily="18" charset="0"/>
                <a:cs typeface="Times New Roman" panose="02020603050405020304" pitchFamily="18" charset="0"/>
              </a:rPr>
              <a:t>Test de Student</a:t>
            </a:r>
            <a:endParaRPr lang="en-BJ" sz="1800" b="1" dirty="0">
              <a:effectLst/>
              <a:latin typeface="Corbel" panose="020B0503020204020204" pitchFamily="34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15FD47F9-3C7A-4FD8-BF1D-32E41BB8F5D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646772"/>
                <a:ext cx="10515599" cy="5530192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BJ" sz="1800" b="1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BJ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en-BJ" sz="1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𝑯</m:t>
                                  </m:r>
                                </m:e>
                                <m:sub>
                                  <m:r>
                                    <a:rPr lang="fr-FR" sz="1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𝟎</m:t>
                                  </m:r>
                                </m:sub>
                              </m:sSub>
                              <m:r>
                                <a:rPr lang="fr-FR" sz="1800" b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: </m:t>
                              </m:r>
                              <m:sSub>
                                <m:sSubPr>
                                  <m:ctrlPr>
                                    <a:rPr lang="en-BJ" sz="1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𝜷</m:t>
                                  </m:r>
                                </m:e>
                                <m:sub>
                                  <m:r>
                                    <a:rPr lang="fr-FR" sz="1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𝒋</m:t>
                                  </m:r>
                                </m:sub>
                              </m:sSub>
                              <m:r>
                                <a:rPr lang="fr-FR" sz="1800" b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fr-FR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en-BJ" sz="1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𝑯</m:t>
                                  </m:r>
                                </m:e>
                                <m:sub>
                                  <m:r>
                                    <a:rPr lang="fr-FR" sz="1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lang="fr-FR" sz="1800" b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: </m:t>
                              </m:r>
                              <m:sSub>
                                <m:sSubPr>
                                  <m:ctrlPr>
                                    <a:rPr lang="en-BJ" sz="1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𝜷</m:t>
                                  </m:r>
                                </m:e>
                                <m:sub>
                                  <m:r>
                                    <a:rPr lang="fr-FR" sz="1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𝒋</m:t>
                                  </m:r>
                                </m:sub>
                              </m:sSub>
                              <m:r>
                                <a:rPr lang="fr-FR" sz="1800" b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≠</m:t>
                              </m:r>
                              <m:r>
                                <a:rPr lang="fr-FR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BJ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fr-FR" sz="2000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En se basant sur les hypothèses des MCO</a:t>
                </a:r>
              </a:p>
              <a:p>
                <a:pPr marL="457200" lvl="1" indent="0" algn="just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BJ" sz="180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BJ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</m:sub>
                          </m:sSub>
                        </m:e>
                      </m:acc>
                      <m:r>
                        <a:rPr lang="fr-FR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↝</m:t>
                      </m:r>
                      <m:r>
                        <a:rPr lang="fr-FR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𝒩</m:t>
                      </m:r>
                      <m:d>
                        <m:dPr>
                          <m:ctrlPr>
                            <a:rPr lang="en-BJ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BJ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</m:sub>
                          </m:sSub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𝑉𝑎𝑟</m:t>
                          </m:r>
                          <m:d>
                            <m:dPr>
                              <m:ctrlPr>
                                <a:rPr lang="en-BJ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acc>
                                <m:accPr>
                                  <m:chr m:val="̂"/>
                                  <m:ctrlPr>
                                    <a:rPr lang="en-BJ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en-BJ" sz="1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1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fr-FR" sz="1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𝑗</m:t>
                                      </m:r>
                                    </m:sub>
                                  </m:sSub>
                                </m:e>
                              </m:acc>
                            </m:e>
                          </m:d>
                        </m:e>
                      </m:d>
                    </m:oMath>
                  </m:oMathPara>
                </a14:m>
                <a:endParaRPr lang="en-BJ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457200" lvl="1" indent="0" algn="just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BJ" sz="1800" b="1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𝒕</m:t>
                          </m:r>
                        </m:e>
                        <m:sub>
                          <m:sSub>
                            <m:sSubPr>
                              <m:ctrlPr>
                                <a:rPr lang="en-BJ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̂"/>
                                  <m:ctrlPr>
                                    <a:rPr lang="en-BJ" sz="1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fr-FR" sz="1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𝜷</m:t>
                                  </m:r>
                                </m:e>
                              </m:acc>
                            </m:e>
                            <m:sub>
                              <m:r>
                                <a:rPr lang="fr-FR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𝒋</m:t>
                              </m:r>
                            </m:sub>
                          </m:sSub>
                        </m:sub>
                      </m:sSub>
                      <m:r>
                        <a:rPr lang="fr-FR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BJ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acc>
                            <m:accPr>
                              <m:chr m:val="̂"/>
                              <m:ctrlPr>
                                <a:rPr lang="en-BJ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sSub>
                                <m:sSubPr>
                                  <m:ctrlPr>
                                    <a:rPr lang="en-BJ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𝛽</m:t>
                                  </m:r>
                                </m:e>
                                <m:sub>
                                  <m:r>
                                    <a:rPr lang="fr-FR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</m:e>
                          </m:acc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BJ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</m:sub>
                          </m:sSub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BJ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𝑉𝑎𝑟</m:t>
                              </m:r>
                              <m:d>
                                <m:dPr>
                                  <m:ctrlPr>
                                    <a:rPr lang="en-BJ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BJ" sz="1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accPr>
                                    <m:e>
                                      <m:sSub>
                                        <m:sSubPr>
                                          <m:ctrlPr>
                                            <a:rPr lang="en-BJ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𝛽</m:t>
                                          </m:r>
                                        </m:e>
                                        <m:sub>
                                          <m:r>
                                            <a:rPr lang="fr-FR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𝑗</m:t>
                                          </m:r>
                                        </m:sub>
                                      </m:sSub>
                                    </m:e>
                                  </m:acc>
                                </m:e>
                              </m:d>
                            </m:e>
                          </m:rad>
                        </m:den>
                      </m:f>
                      <m:r>
                        <a:rPr lang="fr-FR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BJ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acc>
                            <m:accPr>
                              <m:chr m:val="̂"/>
                              <m:ctrlPr>
                                <a:rPr lang="en-BJ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sSub>
                                <m:sSubPr>
                                  <m:ctrlPr>
                                    <a:rPr lang="en-BJ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𝛽</m:t>
                                  </m:r>
                                </m:e>
                                <m:sub>
                                  <m:r>
                                    <a:rPr lang="fr-FR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</m:e>
                          </m:acc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BJ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</m:sub>
                          </m:sSub>
                        </m:num>
                        <m:den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𝜎</m:t>
                          </m:r>
                          <m:d>
                            <m:dPr>
                              <m:ctrlPr>
                                <a:rPr lang="en-BJ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acc>
                                <m:accPr>
                                  <m:chr m:val="̂"/>
                                  <m:ctrlPr>
                                    <a:rPr lang="en-BJ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en-BJ" sz="1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1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fr-FR" sz="1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𝑗</m:t>
                                      </m:r>
                                    </m:sub>
                                  </m:sSub>
                                </m:e>
                              </m:acc>
                            </m:e>
                          </m:d>
                        </m:den>
                      </m:f>
                      <m:r>
                        <a:rPr lang="fr-FR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↝</m:t>
                      </m:r>
                      <m:sSub>
                        <m:sSubPr>
                          <m:ctrlPr>
                            <a:rPr lang="en-BJ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𝒕</m:t>
                          </m:r>
                        </m:e>
                        <m:sub>
                          <m:r>
                            <a:rPr lang="fr-FR" sz="1800" b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fr-FR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𝒏</m:t>
                          </m:r>
                          <m:r>
                            <a:rPr lang="fr-FR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fr-FR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𝒑</m:t>
                          </m:r>
                          <m:r>
                            <a:rPr lang="fr-FR" sz="1800" b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)</m:t>
                          </m:r>
                        </m:sub>
                      </m:sSub>
                    </m:oMath>
                  </m:oMathPara>
                </a14:m>
                <a:endParaRPr lang="en-BJ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Soit </a:t>
                </a:r>
                <a14:m>
                  <m:oMath xmlns:m="http://schemas.openxmlformats.org/officeDocument/2006/math"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𝛼</m:t>
                    </m:r>
                    <m:r>
                      <a:rPr lang="fr-FR" sz="18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le seuil de significativité ou risque d’erreur. La règle de décision est comme suit : </a:t>
                </a:r>
                <a:endParaRPr lang="en-BJ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800100" lvl="1" indent="-342900" algn="just">
                  <a:lnSpc>
                    <a:spcPct val="150000"/>
                  </a:lnSpc>
                  <a:spcBef>
                    <a:spcPts val="600"/>
                  </a:spcBef>
                  <a:buFont typeface="Wingdings" pitchFamily="2" charset="2"/>
                  <a:buChar char=""/>
                </a:pPr>
                <a:r>
                  <a:rPr lang="fr-FR" sz="14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BJ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</m:e>
                      <m:sub>
                        <m:r>
                          <a:rPr lang="fr-FR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𝑐𝑎𝑙</m:t>
                        </m:r>
                      </m:sub>
                    </m:sSub>
                    <m:r>
                      <a:rPr lang="fr-FR" sz="1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&gt;</m:t>
                    </m:r>
                    <m:sSub>
                      <m:sSubPr>
                        <m:ctrlPr>
                          <a:rPr lang="en-BJ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</m:e>
                      <m:sub>
                        <m:r>
                          <a:rPr lang="fr-FR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𝑙𝑢𝑒</m:t>
                        </m:r>
                      </m:sub>
                    </m:sSub>
                    <m:d>
                      <m:dPr>
                        <m:ctrlPr>
                          <a:rPr lang="en-BJ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fr-FR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  <m:r>
                          <a:rPr lang="fr-FR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fr-FR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</m:e>
                    </m:d>
                  </m:oMath>
                </a14:m>
                <a:r>
                  <a:rPr lang="fr-FR" sz="1400" i="1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4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alors on rejette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BJ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𝐻</m:t>
                        </m:r>
                      </m:e>
                      <m:sub>
                        <m:r>
                          <a:rPr lang="fr-FR" sz="14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endParaRPr lang="en-BJ" sz="14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800100" lvl="1" indent="-342900" algn="just">
                  <a:lnSpc>
                    <a:spcPct val="150000"/>
                  </a:lnSpc>
                  <a:spcAft>
                    <a:spcPts val="600"/>
                  </a:spcAft>
                  <a:buFont typeface="Wingdings" pitchFamily="2" charset="2"/>
                  <a:buChar char=""/>
                </a:pPr>
                <a:r>
                  <a:rPr lang="fr-FR" sz="14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BJ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</m:e>
                      <m:sub>
                        <m:r>
                          <a:rPr lang="fr-FR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𝑐𝑎𝑙</m:t>
                        </m:r>
                      </m:sub>
                    </m:sSub>
                    <m:r>
                      <a:rPr lang="fr-FR" sz="1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&lt;</m:t>
                    </m:r>
                    <m:sSub>
                      <m:sSubPr>
                        <m:ctrlPr>
                          <a:rPr lang="en-BJ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</m:e>
                      <m:sub>
                        <m:r>
                          <a:rPr lang="fr-FR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𝑙𝑢𝑒</m:t>
                        </m:r>
                      </m:sub>
                    </m:sSub>
                    <m:d>
                      <m:dPr>
                        <m:ctrlPr>
                          <a:rPr lang="en-BJ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fr-FR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  <m:r>
                          <a:rPr lang="fr-FR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fr-FR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</m:e>
                    </m:d>
                  </m:oMath>
                </a14:m>
                <a:r>
                  <a:rPr lang="fr-FR" sz="14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on ne rejette pas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BJ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𝐻</m:t>
                        </m:r>
                      </m:e>
                      <m:sub>
                        <m:r>
                          <a:rPr lang="fr-FR" sz="14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endParaRPr lang="en-BJ" sz="14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1" algn="just">
                  <a:lnSpc>
                    <a:spcPct val="150000"/>
                  </a:lnSpc>
                </a:pPr>
                <a:endParaRPr lang="fr-FR" sz="1600" dirty="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en-BJ" sz="2000" dirty="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en-BJ" sz="2000" dirty="0">
                  <a:effectLst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en-BJ" sz="2000" dirty="0">
                  <a:effectLst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en-BJ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50000"/>
                  </a:lnSpc>
                  <a:buNone/>
                </a:pPr>
                <a:endParaRPr lang="fr-FR" sz="1800" dirty="0">
                  <a:latin typeface="Corbel" panose="020B050302020402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fr-FR" sz="1800" dirty="0">
                  <a:latin typeface="Corbel" panose="020B0503020204020204" pitchFamily="34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50000"/>
                  </a:lnSpc>
                  <a:buNone/>
                </a:pPr>
                <a:endParaRPr lang="fr-FR" sz="2000" dirty="0"/>
              </a:p>
            </p:txBody>
          </p:sp>
        </mc:Choice>
        <mc:Fallback xmlns=""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15FD47F9-3C7A-4FD8-BF1D-32E41BB8F5D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646772"/>
                <a:ext cx="10515599" cy="5530192"/>
              </a:xfrm>
              <a:blipFill>
                <a:blip r:embed="rId3"/>
                <a:stretch>
                  <a:fillRect l="-483" t="-22197"/>
                </a:stretch>
              </a:blipFill>
            </p:spPr>
            <p:txBody>
              <a:bodyPr/>
              <a:lstStyle/>
              <a:p>
                <a:r>
                  <a:rPr lang="en-BJ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2">
            <a:extLst>
              <a:ext uri="{FF2B5EF4-FFF2-40B4-BE49-F238E27FC236}">
                <a16:creationId xmlns:a16="http://schemas.microsoft.com/office/drawing/2014/main" id="{EBDE14E5-2FFF-3176-D986-94C2B38DC6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BJ"/>
          </a:p>
        </p:txBody>
      </p:sp>
    </p:spTree>
    <p:extLst>
      <p:ext uri="{BB962C8B-B14F-4D97-AF65-F5344CB8AC3E}">
        <p14:creationId xmlns:p14="http://schemas.microsoft.com/office/powerpoint/2010/main" val="16419570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788FAB-98A8-493B-8A32-C65BC6DEF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952" y="0"/>
            <a:ext cx="10515600" cy="541421"/>
          </a:xfrm>
          <a:noFill/>
        </p:spPr>
        <p:txBody>
          <a:bodyPr>
            <a:noAutofit/>
          </a:bodyPr>
          <a:lstStyle/>
          <a:p>
            <a:pPr lvl="0"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sz="1800" dirty="0">
                <a:effectLst/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Tests d’hypothèses sur les paramètres de la population : Intervalle de Confiance</a:t>
            </a:r>
            <a:endParaRPr lang="en-BJ" sz="1800" b="1" dirty="0">
              <a:effectLst/>
              <a:latin typeface="Corbel" panose="020B0503020204020204" pitchFamily="34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15FD47F9-3C7A-4FD8-BF1D-32E41BB8F5D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646772"/>
                <a:ext cx="10515599" cy="5530192"/>
              </a:xfrm>
            </p:spPr>
            <p:txBody>
              <a:bodyPr>
                <a:normAutofit lnSpcReduction="10000"/>
              </a:bodyPr>
              <a:lstStyle/>
              <a:p>
                <a:pPr algn="just">
                  <a:lnSpc>
                    <a:spcPct val="150000"/>
                  </a:lnSpc>
                </a:pPr>
                <a:endParaRPr lang="fr-FR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Sous les hypothèses du modèle de régression linéaire, nous pouvons également  construire un intervalle de confiance pour un paramètre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BJ" sz="1400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𝛽</m:t>
                        </m:r>
                      </m:e>
                      <m:sub>
                        <m:r>
                          <a:rPr lang="fr-FR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de la population. 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Cet intervalle de confiance fournit l’ensemble des valeurs possibles du paramètre de la population et pas simplement une estimation ponctuelle de cette valeur.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Ainsi, sous l’hypothèse alternative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BJ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sz="1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𝑯</m:t>
                        </m:r>
                      </m:e>
                      <m:sub>
                        <m:r>
                          <a:rPr lang="fr-FR" sz="1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</m:sub>
                    </m:sSub>
                    <m:r>
                      <a:rPr lang="fr-FR" sz="18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: </m:t>
                    </m:r>
                    <m:sSub>
                      <m:sSubPr>
                        <m:ctrlPr>
                          <a:rPr lang="en-BJ" sz="1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sz="1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𝜷</m:t>
                        </m:r>
                      </m:e>
                      <m:sub>
                        <m:r>
                          <a:rPr lang="fr-FR" sz="1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𝒋</m:t>
                        </m:r>
                      </m:sub>
                    </m:sSub>
                    <m:r>
                      <a:rPr lang="fr-FR" sz="18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≠</m:t>
                    </m:r>
                    <m:r>
                      <a:rPr lang="fr-FR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𝟎</m:t>
                    </m:r>
                  </m:oMath>
                </a14:m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l’intervalle de confiance (</a:t>
                </a:r>
                <a14:m>
                  <m:oMath xmlns:m="http://schemas.openxmlformats.org/officeDocument/2006/math"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𝐼𝐶</m:t>
                    </m:r>
                  </m:oMath>
                </a14:m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 au niveau (</a:t>
                </a:r>
                <a14:m>
                  <m:oMath xmlns:m="http://schemas.openxmlformats.org/officeDocument/2006/math">
                    <m:r>
                      <a:rPr lang="fr-FR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𝟏</m:t>
                    </m:r>
                    <m:r>
                      <a:rPr lang="fr-FR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fr-FR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𝜶</m:t>
                    </m:r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c’est-à-dire avec 95% de chance de contenir le paramètre inconnu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BJ" sz="1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sz="1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𝜷</m:t>
                        </m:r>
                      </m:e>
                      <m:sub>
                        <m:r>
                          <a:rPr lang="fr-FR" sz="1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𝒋</m:t>
                        </m:r>
                      </m:sub>
                    </m:sSub>
                  </m:oMath>
                </a14:m>
                <a:r>
                  <a:rPr lang="fr-FR" sz="1800" b="1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est donné par :</a:t>
                </a:r>
              </a:p>
              <a:p>
                <a:pPr algn="just">
                  <a:lnSpc>
                    <a:spcPct val="150000"/>
                  </a:lnSpc>
                </a:pPr>
                <a:endParaRPr lang="en-BJ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1800" b="1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𝑰𝑪</m:t>
                      </m:r>
                      <m:r>
                        <a:rPr lang="fr-FR" sz="1800" b="1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=[</m:t>
                      </m:r>
                      <m:sSub>
                        <m:sSubPr>
                          <m:ctrlPr>
                            <a:rPr lang="en-BJ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BJ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fr-FR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𝜷</m:t>
                              </m:r>
                            </m:e>
                          </m:acc>
                        </m:e>
                        <m:sub>
                          <m:r>
                            <a:rPr lang="fr-FR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𝒋</m:t>
                          </m:r>
                        </m:sub>
                      </m:sSub>
                      <m:r>
                        <a:rPr lang="fr-FR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BJ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𝒕</m:t>
                          </m:r>
                        </m:e>
                        <m:sub>
                          <m:d>
                            <m:dPr>
                              <m:ctrlPr>
                                <a:rPr lang="en-BJ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type m:val="skw"/>
                                  <m:ctrlPr>
                                    <a:rPr lang="en-BJ" sz="1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1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𝜶</m:t>
                                  </m:r>
                                </m:num>
                                <m:den>
                                  <m:r>
                                    <a:rPr lang="fr-FR" sz="1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den>
                              </m:f>
                              <m:r>
                                <a:rPr lang="fr-FR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;</m:t>
                              </m:r>
                              <m:r>
                                <a:rPr lang="fr-FR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𝒏</m:t>
                              </m:r>
                              <m:r>
                                <a:rPr lang="fr-FR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fr-FR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</m:e>
                          </m:d>
                        </m:sub>
                      </m:sSub>
                      <m:r>
                        <a:rPr lang="fr-FR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sSub>
                        <m:sSubPr>
                          <m:ctrlPr>
                            <a:rPr lang="en-BJ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BJ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fr-FR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𝝈</m:t>
                              </m:r>
                            </m:e>
                          </m:acc>
                        </m:e>
                        <m:sub>
                          <m:sSub>
                            <m:sSubPr>
                              <m:ctrlPr>
                                <a:rPr lang="en-BJ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̂"/>
                                  <m:ctrlPr>
                                    <a:rPr lang="en-BJ" sz="1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fr-FR" sz="1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𝜷</m:t>
                                  </m:r>
                                </m:e>
                              </m:acc>
                            </m:e>
                            <m:sub>
                              <m:r>
                                <a:rPr lang="fr-FR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𝒋</m:t>
                              </m:r>
                            </m:sub>
                          </m:sSub>
                        </m:sub>
                      </m:sSub>
                      <m:r>
                        <a:rPr lang="fr-FR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; </m:t>
                      </m:r>
                      <m:sSub>
                        <m:sSubPr>
                          <m:ctrlPr>
                            <a:rPr lang="en-BJ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BJ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fr-FR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𝜷</m:t>
                              </m:r>
                            </m:e>
                          </m:acc>
                        </m:e>
                        <m:sub>
                          <m:r>
                            <a:rPr lang="fr-FR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𝒋</m:t>
                          </m:r>
                        </m:sub>
                      </m:sSub>
                      <m:r>
                        <a:rPr lang="fr-FR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BJ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𝒕</m:t>
                          </m:r>
                        </m:e>
                        <m:sub>
                          <m:d>
                            <m:dPr>
                              <m:ctrlPr>
                                <a:rPr lang="en-BJ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type m:val="skw"/>
                                  <m:ctrlPr>
                                    <a:rPr lang="en-BJ" sz="1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1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𝜶</m:t>
                                  </m:r>
                                </m:num>
                                <m:den>
                                  <m:r>
                                    <a:rPr lang="fr-FR" sz="1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den>
                              </m:f>
                              <m:r>
                                <a:rPr lang="fr-FR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;</m:t>
                              </m:r>
                              <m:r>
                                <a:rPr lang="fr-FR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𝒏</m:t>
                              </m:r>
                              <m:r>
                                <a:rPr lang="fr-FR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fr-FR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</m:e>
                          </m:d>
                        </m:sub>
                      </m:sSub>
                      <m:r>
                        <a:rPr lang="fr-FR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sSub>
                        <m:sSubPr>
                          <m:ctrlPr>
                            <a:rPr lang="en-BJ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BJ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fr-FR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𝝈</m:t>
                              </m:r>
                            </m:e>
                          </m:acc>
                        </m:e>
                        <m:sub>
                          <m:sSub>
                            <m:sSubPr>
                              <m:ctrlPr>
                                <a:rPr lang="en-BJ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̂"/>
                                  <m:ctrlPr>
                                    <a:rPr lang="en-BJ" sz="1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fr-FR" sz="1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𝜷</m:t>
                                  </m:r>
                                </m:e>
                              </m:acc>
                            </m:e>
                            <m:sub>
                              <m:r>
                                <a:rPr lang="fr-FR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𝒋</m:t>
                              </m:r>
                            </m:sub>
                          </m:sSub>
                        </m:sub>
                      </m:sSub>
                      <m:r>
                        <a:rPr lang="fr-FR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]</m:t>
                      </m:r>
                    </m:oMath>
                  </m:oMathPara>
                </a14:m>
                <a:endParaRPr lang="en-BJ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50000"/>
                  </a:lnSpc>
                  <a:buNone/>
                </a:pPr>
                <a:endParaRPr lang="fr-FR" sz="1600" dirty="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Avec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BJ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BJ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fr-FR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𝜎</m:t>
                            </m:r>
                          </m:e>
                        </m:acc>
                      </m:e>
                      <m:sub>
                        <m:sSub>
                          <m:sSubPr>
                            <m:ctrlPr>
                              <a:rPr lang="en-BJ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̂"/>
                                <m:ctrlPr>
                                  <a:rPr lang="en-BJ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fr-FR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𝛽</m:t>
                                </m:r>
                              </m:e>
                            </m:acc>
                          </m:e>
                          <m:sub>
                            <m:r>
                              <a:rPr lang="fr-FR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</m:sub>
                        </m:sSub>
                      </m:sub>
                    </m:sSub>
                  </m:oMath>
                </a14:m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l’estimateur de l’écart type de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BJ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BJ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fr-FR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𝛽</m:t>
                            </m:r>
                          </m:e>
                        </m:acc>
                      </m:e>
                      <m:sub>
                        <m:r>
                          <a:rPr lang="fr-FR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fr-FR" sz="1800" i="1" dirty="0">
                    <a:effectLst/>
                    <a:latin typeface="Cambria Math" panose="020405030504060302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BJ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en-BJ" sz="2000" dirty="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en-BJ" sz="2000" dirty="0">
                  <a:effectLst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en-BJ" sz="2000" dirty="0">
                  <a:effectLst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en-BJ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50000"/>
                  </a:lnSpc>
                  <a:buNone/>
                </a:pPr>
                <a:endParaRPr lang="fr-FR" sz="1800" dirty="0">
                  <a:latin typeface="Corbel" panose="020B050302020402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fr-FR" sz="1800" dirty="0">
                  <a:latin typeface="Corbel" panose="020B0503020204020204" pitchFamily="34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50000"/>
                  </a:lnSpc>
                  <a:buNone/>
                </a:pPr>
                <a:endParaRPr lang="fr-FR" sz="2000" dirty="0"/>
              </a:p>
            </p:txBody>
          </p:sp>
        </mc:Choice>
        <mc:Fallback xmlns=""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15FD47F9-3C7A-4FD8-BF1D-32E41BB8F5D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646772"/>
                <a:ext cx="10515599" cy="5530192"/>
              </a:xfrm>
              <a:blipFill>
                <a:blip r:embed="rId3"/>
                <a:stretch>
                  <a:fillRect l="-362" r="-603"/>
                </a:stretch>
              </a:blipFill>
            </p:spPr>
            <p:txBody>
              <a:bodyPr/>
              <a:lstStyle/>
              <a:p>
                <a:r>
                  <a:rPr lang="en-BJ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2">
            <a:extLst>
              <a:ext uri="{FF2B5EF4-FFF2-40B4-BE49-F238E27FC236}">
                <a16:creationId xmlns:a16="http://schemas.microsoft.com/office/drawing/2014/main" id="{EBDE14E5-2FFF-3176-D986-94C2B38DC6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BJ"/>
          </a:p>
        </p:txBody>
      </p:sp>
    </p:spTree>
    <p:extLst>
      <p:ext uri="{BB962C8B-B14F-4D97-AF65-F5344CB8AC3E}">
        <p14:creationId xmlns:p14="http://schemas.microsoft.com/office/powerpoint/2010/main" val="29762667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E1F5E5-2107-479A-8843-53AB360EE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206875"/>
          </a:xfrm>
        </p:spPr>
        <p:txBody>
          <a:bodyPr>
            <a:normAutofit/>
          </a:bodyPr>
          <a:lstStyle/>
          <a:p>
            <a:pPr algn="ctr"/>
            <a:r>
              <a:rPr lang="fr-FR" b="1" spc="300" dirty="0">
                <a:latin typeface="+mn-lt"/>
              </a:rPr>
              <a:t>FONDEMENTS THEORIQUES</a:t>
            </a:r>
            <a:br>
              <a:rPr lang="fr-FR" b="1" spc="300" dirty="0">
                <a:latin typeface="+mn-lt"/>
              </a:rPr>
            </a:br>
            <a:r>
              <a:rPr lang="fr-FR" b="1" spc="300" dirty="0">
                <a:latin typeface="+mn-lt"/>
              </a:rPr>
              <a:t>DE LA REGRESSION LINEAIRE</a:t>
            </a:r>
            <a:br>
              <a:rPr lang="fr-FR" b="1" spc="300" dirty="0">
                <a:latin typeface="+mn-lt"/>
              </a:rPr>
            </a:br>
            <a:r>
              <a:rPr lang="fr-FR" b="1" spc="300" dirty="0">
                <a:latin typeface="+mn-lt"/>
              </a:rPr>
              <a:t>(simple ou multiple) </a:t>
            </a:r>
            <a:br>
              <a:rPr lang="fr-FR" b="1" spc="300" dirty="0">
                <a:latin typeface="+mn-lt"/>
              </a:rPr>
            </a:br>
            <a:endParaRPr lang="fr-FR" b="1" spc="300" dirty="0">
              <a:latin typeface="+mn-lt"/>
            </a:endParaRPr>
          </a:p>
        </p:txBody>
      </p:sp>
      <p:pic>
        <p:nvPicPr>
          <p:cNvPr id="1026" name="Picture 2" descr="Ordinary Least Square (OLS) Method for Linear Regression | by Aishwarya  Gulve | Analytics Vidhya | Medium">
            <a:extLst>
              <a:ext uri="{FF2B5EF4-FFF2-40B4-BE49-F238E27FC236}">
                <a16:creationId xmlns:a16="http://schemas.microsoft.com/office/drawing/2014/main" id="{C3F7F87C-0BB5-7260-FD90-53B5225EEE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8235" y="3104879"/>
            <a:ext cx="4499113" cy="3387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68680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788FAB-98A8-493B-8A32-C65BC6DEF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952" y="0"/>
            <a:ext cx="10515600" cy="541421"/>
          </a:xfrm>
          <a:noFill/>
        </p:spPr>
        <p:txBody>
          <a:bodyPr>
            <a:noAutofit/>
          </a:bodyPr>
          <a:lstStyle/>
          <a:p>
            <a:pPr lvl="0"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sz="1800" dirty="0">
                <a:effectLst/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Interprétation des paramètres estimés</a:t>
            </a:r>
            <a:endParaRPr lang="en-BJ" sz="1800" b="1" dirty="0">
              <a:effectLst/>
              <a:latin typeface="Corbel" panose="020B0503020204020204" pitchFamily="34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15FD47F9-3C7A-4FD8-BF1D-32E41BB8F5D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936702"/>
                <a:ext cx="10515599" cy="5240261"/>
              </a:xfrm>
            </p:spPr>
            <p:txBody>
              <a:bodyPr>
                <a:normAutofit fontScale="92500" lnSpcReduction="20000"/>
              </a:bodyPr>
              <a:lstStyle/>
              <a:p>
                <a:pPr algn="just">
                  <a:lnSpc>
                    <a:spcPct val="110000"/>
                  </a:lnSpc>
                </a:pPr>
                <a:r>
                  <a:rPr lang="fr-FR" sz="2000" dirty="0">
                    <a:solidFill>
                      <a:srgbClr val="000000"/>
                    </a:solidFill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L’intercept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BJ" sz="20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BJ" sz="2000" b="1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fr-FR" sz="2000" b="1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𝜷</m:t>
                            </m:r>
                          </m:e>
                          <m:sub>
                            <m:r>
                              <a:rPr lang="fr-FR" sz="2000" b="1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𝟎</m:t>
                            </m:r>
                          </m:sub>
                        </m:sSub>
                      </m:e>
                    </m:acc>
                    <m:r>
                      <a:rPr lang="fr-FR" sz="2000" b="1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fr-FR" sz="2000" dirty="0">
                    <a:solidFill>
                      <a:srgbClr val="000000"/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représente la valeur moyenne prédite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BJ" sz="2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BJ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0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fr-FR" sz="20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</m:sub>
                        </m:sSub>
                      </m:e>
                    </m:acc>
                  </m:oMath>
                </a14:m>
                <a:r>
                  <a:rPr lang="en-BJ" sz="20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lorque la variable indépendante est nulle. </a:t>
                </a:r>
              </a:p>
              <a:p>
                <a:pPr algn="just">
                  <a:lnSpc>
                    <a:spcPct val="110000"/>
                  </a:lnSpc>
                </a:pPr>
                <a:endParaRPr lang="en-BJ" sz="2000" dirty="0">
                  <a:effectLst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0000"/>
                  </a:lnSpc>
                </a:pPr>
                <a:r>
                  <a:rPr lang="fr-FR" sz="20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La pente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BJ" sz="2000" i="1">
                            <a:effectLst/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BJ" sz="2000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𝛽</m:t>
                            </m:r>
                          </m:e>
                          <m:sub>
                            <m:r>
                              <a:rPr lang="fr-F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𝑗</m:t>
                            </m:r>
                          </m:sub>
                        </m:sSub>
                      </m:e>
                    </m:acc>
                  </m:oMath>
                </a14:m>
                <a:r>
                  <a:rPr lang="fr-FR" sz="20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s’interprètent comme des </a:t>
                </a:r>
                <a:r>
                  <a:rPr lang="fr-FR" sz="2000" b="1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effets marginaux. </a:t>
                </a:r>
              </a:p>
              <a:p>
                <a:pPr algn="just">
                  <a:lnSpc>
                    <a:spcPct val="110000"/>
                  </a:lnSpc>
                </a:pPr>
                <a:endParaRPr lang="fr-FR" sz="2000" b="1" dirty="0">
                  <a:effectLst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0000"/>
                  </a:lnSpc>
                </a:pPr>
                <a:r>
                  <a:rPr lang="fr-FR" sz="2000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En d’autres termes, lorsque la variable indépendante augmente d’une unité, on espère une variation moyenne de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BJ" sz="2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BJ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0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𝛽</m:t>
                            </m:r>
                          </m:e>
                          <m:sub>
                            <m:r>
                              <a:rPr lang="fr-FR" sz="20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𝑗</m:t>
                            </m:r>
                          </m:sub>
                        </m:sSub>
                      </m:e>
                    </m:acc>
                  </m:oMath>
                </a14:m>
                <a:r>
                  <a:rPr lang="fr-FR" sz="2000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pour la variable dépendante</a:t>
                </a:r>
              </a:p>
              <a:p>
                <a:pPr algn="just">
                  <a:lnSpc>
                    <a:spcPct val="110000"/>
                  </a:lnSpc>
                </a:pPr>
                <a:endParaRPr lang="fr-FR" sz="2000" dirty="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0000"/>
                  </a:lnSpc>
                </a:pPr>
                <a:r>
                  <a:rPr lang="fr-FR" sz="2000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Il est important de noter qu’il est incorrect de dire qu’une « </a:t>
                </a:r>
                <a:r>
                  <a:rPr lang="fr-FR" sz="2000" i="1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augmente d’une unité de la variable indépendante, entraine une variation de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BJ" sz="2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BJ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0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𝛽</m:t>
                            </m:r>
                          </m:e>
                          <m:sub>
                            <m:r>
                              <a:rPr lang="fr-FR" sz="20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𝑗</m:t>
                            </m:r>
                          </m:sub>
                        </m:sSub>
                      </m:e>
                    </m:acc>
                  </m:oMath>
                </a14:m>
                <a:r>
                  <a:rPr lang="fr-FR" sz="2000" i="1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pour la variable dépendante </a:t>
                </a:r>
                <a:r>
                  <a:rPr lang="fr-FR" sz="2000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» puisque cette interprétation ne tient pas compte de la non-justesse des données mais considère uniquement la régression linéaire parfaite.  </a:t>
                </a:r>
              </a:p>
              <a:p>
                <a:pPr algn="just">
                  <a:lnSpc>
                    <a:spcPct val="110000"/>
                  </a:lnSpc>
                </a:pPr>
                <a:endParaRPr lang="fr-FR" sz="2000" dirty="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0000"/>
                  </a:lnSpc>
                </a:pPr>
                <a:r>
                  <a:rPr lang="fr-FR" sz="2000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En utilisant les expressions «  espère » et «  moyenne », on tient compte du fait que la prédiction n’est pas parfaite et que la droite de </a:t>
                </a:r>
                <a:r>
                  <a:rPr lang="fr-FR" sz="2000" dirty="0" err="1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regréssion</a:t>
                </a:r>
                <a:r>
                  <a:rPr lang="fr-FR" sz="2000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représente juste une prédiction des nuages de points non alignés (imparfaits)</a:t>
                </a:r>
              </a:p>
              <a:p>
                <a:pPr algn="just">
                  <a:lnSpc>
                    <a:spcPct val="150000"/>
                  </a:lnSpc>
                </a:pPr>
                <a:endParaRPr lang="fr-FR" sz="2000" dirty="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en-BJ" sz="2000" dirty="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en-BJ" sz="2000" dirty="0">
                  <a:effectLst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en-BJ" sz="2000" dirty="0">
                  <a:effectLst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en-BJ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50000"/>
                  </a:lnSpc>
                  <a:buNone/>
                </a:pPr>
                <a:endParaRPr lang="fr-FR" sz="1800" dirty="0">
                  <a:latin typeface="Corbel" panose="020B050302020402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fr-FR" sz="1800" dirty="0">
                  <a:latin typeface="Corbel" panose="020B0503020204020204" pitchFamily="34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50000"/>
                  </a:lnSpc>
                  <a:buNone/>
                </a:pPr>
                <a:endParaRPr lang="fr-FR" sz="2000" dirty="0"/>
              </a:p>
            </p:txBody>
          </p:sp>
        </mc:Choice>
        <mc:Fallback xmlns=""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15FD47F9-3C7A-4FD8-BF1D-32E41BB8F5D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936702"/>
                <a:ext cx="10515599" cy="5240261"/>
              </a:xfrm>
              <a:blipFill>
                <a:blip r:embed="rId3"/>
                <a:stretch>
                  <a:fillRect l="-362" t="-725" r="-603" b="-483"/>
                </a:stretch>
              </a:blipFill>
            </p:spPr>
            <p:txBody>
              <a:bodyPr/>
              <a:lstStyle/>
              <a:p>
                <a:r>
                  <a:rPr lang="en-BJ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2">
            <a:extLst>
              <a:ext uri="{FF2B5EF4-FFF2-40B4-BE49-F238E27FC236}">
                <a16:creationId xmlns:a16="http://schemas.microsoft.com/office/drawing/2014/main" id="{EBDE14E5-2FFF-3176-D986-94C2B38DC6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BJ"/>
          </a:p>
        </p:txBody>
      </p:sp>
    </p:spTree>
    <p:extLst>
      <p:ext uri="{BB962C8B-B14F-4D97-AF65-F5344CB8AC3E}">
        <p14:creationId xmlns:p14="http://schemas.microsoft.com/office/powerpoint/2010/main" val="13446099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788FAB-98A8-493B-8A32-C65BC6DEF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952" y="0"/>
            <a:ext cx="10515600" cy="541421"/>
          </a:xfrm>
          <a:noFill/>
        </p:spPr>
        <p:txBody>
          <a:bodyPr>
            <a:noAutofit/>
          </a:bodyPr>
          <a:lstStyle/>
          <a:p>
            <a:pPr marL="457200" lvl="1"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sz="1800" b="1" dirty="0">
                <a:effectLst/>
                <a:latin typeface="Corbel" panose="020B0503020204020204" pitchFamily="34" charset="0"/>
                <a:ea typeface="Times New Roman" panose="02020603050405020304" pitchFamily="18" charset="0"/>
              </a:rPr>
              <a:t>Décomposition de la variance - Équation d’analyse de variance</a:t>
            </a:r>
            <a:endParaRPr lang="en-BJ" sz="1800" b="1" dirty="0">
              <a:effectLst/>
              <a:latin typeface="Corbel" panose="020B0503020204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5FD47F9-3C7A-4FD8-BF1D-32E41BB8F5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936702"/>
            <a:ext cx="10515599" cy="5240261"/>
          </a:xfrm>
        </p:spPr>
        <p:txBody>
          <a:bodyPr>
            <a:normAutofit/>
          </a:bodyPr>
          <a:lstStyle/>
          <a:p>
            <a:pPr algn="just">
              <a:lnSpc>
                <a:spcPct val="110000"/>
              </a:lnSpc>
            </a:pPr>
            <a:r>
              <a:rPr lang="fr-FR" dirty="0"/>
              <a:t>L’analyse de la variance encore appelé ANOVA consiste à expliquer la variance totale sur l’ensemble des échantillons:</a:t>
            </a:r>
          </a:p>
          <a:p>
            <a:pPr lvl="1" algn="just">
              <a:lnSpc>
                <a:spcPct val="110000"/>
              </a:lnSpc>
            </a:pPr>
            <a:r>
              <a:rPr lang="fr-FR" dirty="0"/>
              <a:t>en fonction de la variance due à l’interaction entre les variables du modèle (la variance expliquée par le modèle) </a:t>
            </a:r>
          </a:p>
          <a:p>
            <a:pPr lvl="1" algn="just">
              <a:lnSpc>
                <a:spcPct val="110000"/>
              </a:lnSpc>
            </a:pPr>
            <a:r>
              <a:rPr lang="fr-FR" dirty="0"/>
              <a:t>et de la variance résiduelle aléatoire (la variance non expliquée par le modèle). </a:t>
            </a:r>
          </a:p>
          <a:p>
            <a:pPr algn="just">
              <a:lnSpc>
                <a:spcPct val="110000"/>
              </a:lnSpc>
            </a:pPr>
            <a:r>
              <a:rPr lang="fr-FR" dirty="0"/>
              <a:t>Elle est fondée sur l’orthogonalité entre le vecteur des résidus estimés et de la variable prédite.</a:t>
            </a:r>
            <a:r>
              <a:rPr lang="en-BJ" sz="2000" dirty="0"/>
              <a:t> </a:t>
            </a:r>
            <a:endParaRPr lang="fr-FR" sz="20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en-BJ" sz="20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en-BJ" sz="20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en-BJ" sz="20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en-BJ" sz="1800" dirty="0">
              <a:effectLst/>
              <a:latin typeface="Corbel" panose="020B0503020204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fr-FR" sz="1800" dirty="0">
              <a:latin typeface="Corbel" panose="020B0503020204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fr-FR" sz="1800" dirty="0">
              <a:latin typeface="Corbel" panose="020B050302020402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fr-FR" sz="200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BDE14E5-2FFF-3176-D986-94C2B38DC6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BJ"/>
          </a:p>
        </p:txBody>
      </p:sp>
    </p:spTree>
    <p:extLst>
      <p:ext uri="{BB962C8B-B14F-4D97-AF65-F5344CB8AC3E}">
        <p14:creationId xmlns:p14="http://schemas.microsoft.com/office/powerpoint/2010/main" val="40395273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788FAB-98A8-493B-8A32-C65BC6DEF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952" y="0"/>
            <a:ext cx="10515600" cy="541421"/>
          </a:xfrm>
          <a:noFill/>
        </p:spPr>
        <p:txBody>
          <a:bodyPr>
            <a:noAutofit/>
          </a:bodyPr>
          <a:lstStyle/>
          <a:p>
            <a:pPr marL="457200" lvl="1"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sz="1800" b="1" dirty="0">
                <a:effectLst/>
                <a:latin typeface="Corbel" panose="020B0503020204020204" pitchFamily="34" charset="0"/>
                <a:ea typeface="Times New Roman" panose="02020603050405020304" pitchFamily="18" charset="0"/>
              </a:rPr>
              <a:t>Décomposition de la variance - Équation d’analyse de variance</a:t>
            </a:r>
            <a:endParaRPr lang="en-BJ" sz="1800" b="1" dirty="0">
              <a:effectLst/>
              <a:latin typeface="Corbel" panose="020B0503020204020204" pitchFamily="34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15FD47F9-3C7A-4FD8-BF1D-32E41BB8F5D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936702"/>
                <a:ext cx="10515599" cy="5240261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BJ" sz="180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𝑖</m:t>
                          </m:r>
                        </m:sub>
                      </m:sSub>
                      <m:r>
                        <a:rPr lang="fr-FR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BJ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BJ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acc>
                      <m:r>
                        <a:rPr lang="fr-FR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BJ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en-BJ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BJ" sz="2000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On montre que:</a:t>
                </a:r>
              </a:p>
              <a:p>
                <a:pPr marL="0" indent="0" algn="ctr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buNone/>
                </a:pP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BJ" sz="1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a:rPr lang="fr-FR" sz="1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fr-FR" sz="1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=1</m:t>
                        </m:r>
                      </m:sub>
                      <m:sup>
                        <m:r>
                          <a:rPr lang="fr-FR" sz="1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  <m:e>
                        <m:sSup>
                          <m:sSupPr>
                            <m:ctrlPr>
                              <a:rPr lang="en-BJ" sz="1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fr-FR" sz="1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en-BJ" sz="18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fr-FR" sz="18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fr-FR" sz="18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𝑖</m:t>
                                </m:r>
                              </m:sub>
                            </m:sSub>
                            <m:r>
                              <a:rPr lang="fr-FR" sz="1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acc>
                              <m:accPr>
                                <m:chr m:val="̅"/>
                                <m:ctrlPr>
                                  <a:rPr lang="en-BJ" sz="18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sSub>
                                  <m:sSubPr>
                                    <m:ctrlPr>
                                      <a:rPr lang="en-BJ" sz="1800" i="1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800" i="1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fr-FR" sz="1800" i="1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e>
                            </m:acc>
                            <m:r>
                              <a:rPr lang="fr-FR" sz="1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fr-FR" sz="1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e>
                    </m:nary>
                    <m:r>
                      <a:rPr lang="fr-FR" sz="1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nary>
                      <m:naryPr>
                        <m:chr m:val="∑"/>
                        <m:limLoc m:val="undOvr"/>
                        <m:ctrlPr>
                          <a:rPr lang="en-BJ" sz="1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a:rPr lang="fr-FR" sz="1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fr-FR" sz="1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=1</m:t>
                        </m:r>
                      </m:sub>
                      <m:sup>
                        <m:r>
                          <a:rPr lang="fr-FR" sz="1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  <m:e>
                        <m:sSup>
                          <m:sSupPr>
                            <m:ctrlPr>
                              <a:rPr lang="en-BJ" sz="1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fr-FR" sz="1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(</m:t>
                            </m:r>
                            <m:acc>
                              <m:accPr>
                                <m:chr m:val="̂"/>
                                <m:ctrlPr>
                                  <a:rPr lang="en-BJ" sz="18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sSub>
                                  <m:sSubPr>
                                    <m:ctrlPr>
                                      <a:rPr lang="en-BJ" sz="1800" i="1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800" i="1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fr-FR" sz="1800" i="1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e>
                            </m:acc>
                            <m:r>
                              <a:rPr lang="fr-FR" sz="1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acc>
                              <m:accPr>
                                <m:chr m:val="̅"/>
                                <m:ctrlPr>
                                  <a:rPr lang="en-BJ" sz="18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sSub>
                                  <m:sSubPr>
                                    <m:ctrlPr>
                                      <a:rPr lang="en-BJ" sz="1800" i="1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800" i="1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fr-FR" sz="1800" i="1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e>
                            </m:acc>
                            <m:r>
                              <a:rPr lang="fr-FR" sz="1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fr-FR" sz="1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e>
                    </m:nary>
                    <m:r>
                      <a:rPr lang="fr-FR" sz="1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nary>
                      <m:naryPr>
                        <m:chr m:val="∑"/>
                        <m:limLoc m:val="undOvr"/>
                        <m:ctrlPr>
                          <a:rPr lang="en-BJ" sz="1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a:rPr lang="fr-FR" sz="1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fr-FR" sz="1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=1</m:t>
                        </m:r>
                      </m:sub>
                      <m:sup>
                        <m:r>
                          <a:rPr lang="fr-FR" sz="1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  <m:e>
                        <m:sSup>
                          <m:sSupPr>
                            <m:ctrlPr>
                              <a:rPr lang="en-BJ" sz="1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fr-FR" sz="1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en-BJ" sz="18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fr-FR" sz="18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fr-FR" sz="18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𝑖</m:t>
                                </m:r>
                              </m:sub>
                            </m:sSub>
                            <m:r>
                              <a:rPr lang="fr-FR" sz="1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acc>
                              <m:accPr>
                                <m:chr m:val="̂"/>
                                <m:ctrlPr>
                                  <a:rPr lang="en-BJ" sz="18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sSub>
                                  <m:sSubPr>
                                    <m:ctrlPr>
                                      <a:rPr lang="en-BJ" sz="1800" i="1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800" i="1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fr-FR" sz="1800" i="1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e>
                            </m:acc>
                            <m:r>
                              <a:rPr lang="fr-FR" sz="1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fr-FR" sz="1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e>
                    </m:nary>
                  </m:oMath>
                </a14:m>
                <a:r>
                  <a:rPr lang="en-BJ" sz="1800" i="1" dirty="0">
                    <a:latin typeface="Cambria Math" panose="020405030504060302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0" indent="0" algn="ctr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n-BJ" sz="1800" i="1" dirty="0">
                  <a:latin typeface="Cambria Math" panose="020405030504060302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1800" b="1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𝑺𝑪𝑻</m:t>
                      </m:r>
                      <m:r>
                        <a:rPr lang="fr-FR" sz="1800" b="1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fr-FR" sz="1800" b="1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𝑺𝑪𝑬</m:t>
                      </m:r>
                      <m:r>
                        <a:rPr lang="fr-FR" sz="1800" b="1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fr-FR" sz="1800" b="1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𝑺𝑪𝑹</m:t>
                      </m:r>
                    </m:oMath>
                  </m:oMathPara>
                </a14:m>
                <a:endParaRPr lang="en-BJ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fr-FR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Cette équation est l’équation fondamentale de l’analyse de la variance pour les modèles de régression. </a:t>
                </a:r>
                <a:endParaRPr lang="en-BJ" sz="2000" dirty="0">
                  <a:effectLst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1" algn="just">
                  <a:lnSpc>
                    <a:spcPct val="150000"/>
                  </a:lnSpc>
                </a:pPr>
                <a:r>
                  <a:rPr lang="fr-FR" sz="14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SCE indique la variabilité expliquée par le modèle, c’est-à-dire la variation de </a:t>
                </a:r>
                <a14:m>
                  <m:oMath xmlns:m="http://schemas.openxmlformats.org/officeDocument/2006/math">
                    <m:r>
                      <a:rPr lang="fr-FR" sz="14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𝑌</m:t>
                    </m:r>
                  </m:oMath>
                </a14:m>
                <a:r>
                  <a:rPr lang="fr-FR" sz="14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expliquée par </a:t>
                </a:r>
                <a14:m>
                  <m:oMath xmlns:m="http://schemas.openxmlformats.org/officeDocument/2006/math">
                    <m:r>
                      <a:rPr lang="fr-FR" sz="14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𝑋</m:t>
                    </m:r>
                  </m:oMath>
                </a14:m>
                <a:r>
                  <a:rPr lang="fr-FR" sz="14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lvl="1" algn="just">
                  <a:lnSpc>
                    <a:spcPct val="150000"/>
                  </a:lnSpc>
                </a:pPr>
                <a:r>
                  <a:rPr lang="fr-FR" sz="14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SCR indique la variabilité non-expliquée par le modèle, c’est-à-dire l’écart entre les valeurs observées de </a:t>
                </a:r>
                <a14:m>
                  <m:oMath xmlns:m="http://schemas.openxmlformats.org/officeDocument/2006/math">
                    <m:r>
                      <a:rPr lang="fr-FR" sz="14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𝑌</m:t>
                    </m:r>
                  </m:oMath>
                </a14:m>
                <a:r>
                  <a:rPr lang="fr-FR" sz="14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et celle prédites par le modèle.</a:t>
                </a:r>
                <a:endParaRPr lang="en-BJ" sz="14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en-BJ" sz="2000" dirty="0">
                  <a:effectLst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en-BJ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50000"/>
                  </a:lnSpc>
                  <a:buNone/>
                </a:pPr>
                <a:endParaRPr lang="fr-FR" sz="1800" dirty="0">
                  <a:latin typeface="Corbel" panose="020B050302020402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fr-FR" sz="1800" dirty="0">
                  <a:latin typeface="Corbel" panose="020B0503020204020204" pitchFamily="34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50000"/>
                  </a:lnSpc>
                  <a:buNone/>
                </a:pPr>
                <a:endParaRPr lang="fr-FR" sz="2000" dirty="0"/>
              </a:p>
            </p:txBody>
          </p:sp>
        </mc:Choice>
        <mc:Fallback xmlns=""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15FD47F9-3C7A-4FD8-BF1D-32E41BB8F5D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936702"/>
                <a:ext cx="10515599" cy="5240261"/>
              </a:xfrm>
              <a:blipFill>
                <a:blip r:embed="rId3"/>
                <a:stretch>
                  <a:fillRect l="-483" r="-241"/>
                </a:stretch>
              </a:blipFill>
            </p:spPr>
            <p:txBody>
              <a:bodyPr/>
              <a:lstStyle/>
              <a:p>
                <a:r>
                  <a:rPr lang="en-BJ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2">
            <a:extLst>
              <a:ext uri="{FF2B5EF4-FFF2-40B4-BE49-F238E27FC236}">
                <a16:creationId xmlns:a16="http://schemas.microsoft.com/office/drawing/2014/main" id="{EBDE14E5-2FFF-3176-D986-94C2B38DC6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BJ"/>
          </a:p>
        </p:txBody>
      </p:sp>
    </p:spTree>
    <p:extLst>
      <p:ext uri="{BB962C8B-B14F-4D97-AF65-F5344CB8AC3E}">
        <p14:creationId xmlns:p14="http://schemas.microsoft.com/office/powerpoint/2010/main" val="25046162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re 1">
                <a:extLst>
                  <a:ext uri="{FF2B5EF4-FFF2-40B4-BE49-F238E27FC236}">
                    <a16:creationId xmlns:a16="http://schemas.microsoft.com/office/drawing/2014/main" id="{61788FAB-98A8-493B-8A32-C65BC6DEF299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567952" y="0"/>
                <a:ext cx="10515600" cy="541421"/>
              </a:xfrm>
              <a:noFill/>
            </p:spPr>
            <p:txBody>
              <a:bodyPr>
                <a:noAutofit/>
              </a:bodyPr>
              <a:lstStyle/>
              <a:p>
                <a:pPr marL="457200" lvl="1" algn="just">
                  <a:lnSpc>
                    <a:spcPct val="150000"/>
                  </a:lnSpc>
                  <a:spcBef>
                    <a:spcPts val="1200"/>
                  </a:spcBef>
                  <a:spcAft>
                    <a:spcPts val="1200"/>
                  </a:spcAft>
                </a:pPr>
                <a:r>
                  <a:rPr lang="fr-FR" sz="1800" b="1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</a:rPr>
                  <a:t>Décomposition de la </a:t>
                </a:r>
                <a:r>
                  <a:rPr lang="fr-FR" b="1" dirty="0">
                    <a:latin typeface="Corbel" panose="020B0503020204020204" pitchFamily="34" charset="0"/>
                    <a:ea typeface="Times New Roman" panose="02020603050405020304" pitchFamily="18" charset="0"/>
                  </a:rPr>
                  <a:t>variance - le coefficient de détermination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BJ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fr-FR" b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𝑅</m:t>
                        </m:r>
                      </m:e>
                      <m:sup>
                        <m:r>
                          <a:rPr lang="fr-FR" b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BJ" b="1" dirty="0">
                  <a:latin typeface="Corbel" panose="020B0503020204020204" pitchFamily="34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Titre 1">
                <a:extLst>
                  <a:ext uri="{FF2B5EF4-FFF2-40B4-BE49-F238E27FC236}">
                    <a16:creationId xmlns:a16="http://schemas.microsoft.com/office/drawing/2014/main" id="{61788FAB-98A8-493B-8A32-C65BC6DEF29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567952" y="0"/>
                <a:ext cx="10515600" cy="541421"/>
              </a:xfrm>
              <a:blipFill>
                <a:blip r:embed="rId3"/>
                <a:stretch>
                  <a:fillRect b="-11628"/>
                </a:stretch>
              </a:blipFill>
            </p:spPr>
            <p:txBody>
              <a:bodyPr/>
              <a:lstStyle/>
              <a:p>
                <a:r>
                  <a:rPr lang="en-BJ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15FD47F9-3C7A-4FD8-BF1D-32E41BB8F5D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936702"/>
                <a:ext cx="10692162" cy="5240261"/>
              </a:xfrm>
            </p:spPr>
            <p:txBody>
              <a:bodyPr>
                <a:normAutofit fontScale="92500" lnSpcReduction="10000"/>
              </a:bodyPr>
              <a:lstStyle/>
              <a:p>
                <a:r>
                  <a:rPr lang="fr-FR" sz="2000" dirty="0"/>
                  <a:t>Deux situations extrêmes peuvent survenir :</a:t>
                </a:r>
              </a:p>
              <a:p>
                <a:endParaRPr lang="en-BJ" sz="2000" dirty="0"/>
              </a:p>
              <a:p>
                <a:pPr lvl="1"/>
                <a:r>
                  <a:rPr lang="fr-FR" sz="1800" dirty="0"/>
                  <a:t>Dans le meilleur des cas, </a:t>
                </a:r>
                <a14:m>
                  <m:oMath xmlns:m="http://schemas.openxmlformats.org/officeDocument/2006/math">
                    <m:r>
                      <a:rPr lang="fr-FR" sz="1800" i="1">
                        <a:latin typeface="Cambria Math" panose="02040503050406030204" pitchFamily="18" charset="0"/>
                      </a:rPr>
                      <m:t>𝑆𝐶𝑅</m:t>
                    </m:r>
                    <m:r>
                      <a:rPr lang="fr-FR" sz="1800" i="1">
                        <a:latin typeface="Cambria Math" panose="02040503050406030204" pitchFamily="18" charset="0"/>
                      </a:rPr>
                      <m:t>=0 </m:t>
                    </m:r>
                  </m:oMath>
                </a14:m>
                <a:r>
                  <a:rPr lang="fr-FR" sz="1800" dirty="0"/>
                  <a:t>: les variations de </a:t>
                </a:r>
                <a14:m>
                  <m:oMath xmlns:m="http://schemas.openxmlformats.org/officeDocument/2006/math">
                    <m:r>
                      <a:rPr lang="fr-FR" sz="1800" b="0" i="1" smtClean="0">
                        <a:latin typeface="Cambria Math" panose="02040503050406030204" pitchFamily="18" charset="0"/>
                      </a:rPr>
                      <m:t>𝑌</m:t>
                    </m:r>
                  </m:oMath>
                </a14:m>
                <a:r>
                  <a:rPr lang="fr-FR" sz="1800" dirty="0"/>
                  <a:t> sont complétement expliquées par celles de </a:t>
                </a:r>
                <a14:m>
                  <m:oMath xmlns:m="http://schemas.openxmlformats.org/officeDocument/2006/math">
                    <m:r>
                      <a:rPr lang="fr-FR" sz="1800" b="0" i="1" smtClean="0">
                        <a:latin typeface="Cambria Math" panose="02040503050406030204" pitchFamily="18" charset="0"/>
                      </a:rPr>
                      <m:t>𝑋</m:t>
                    </m:r>
                  </m:oMath>
                </a14:m>
                <a:r>
                  <a:rPr lang="fr-FR" sz="1800" dirty="0"/>
                  <a:t>. On a un modèle parfait. La droite de régression passe exactement par tous les points du nuage (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BJ" sz="1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BJ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18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fr-FR" sz="18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acc>
                    <m:r>
                      <a:rPr lang="fr-FR" sz="18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BJ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1800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fr-FR" sz="18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fr-FR" sz="1800" dirty="0"/>
                  <a:t>)</a:t>
                </a:r>
              </a:p>
              <a:p>
                <a:pPr lvl="1"/>
                <a:endParaRPr lang="en-BJ" sz="1800" dirty="0"/>
              </a:p>
              <a:p>
                <a:pPr lvl="1"/>
                <a:r>
                  <a:rPr lang="fr-FR" sz="1800" dirty="0"/>
                  <a:t>Dans le pire des cas, </a:t>
                </a:r>
                <a14:m>
                  <m:oMath xmlns:m="http://schemas.openxmlformats.org/officeDocument/2006/math">
                    <m:r>
                      <a:rPr lang="fr-FR" sz="1800" i="1">
                        <a:latin typeface="Cambria Math" panose="02040503050406030204" pitchFamily="18" charset="0"/>
                      </a:rPr>
                      <m:t>𝑆𝐶𝐸</m:t>
                    </m:r>
                    <m:r>
                      <a:rPr lang="fr-FR" sz="1800" i="1">
                        <a:latin typeface="Cambria Math" panose="02040503050406030204" pitchFamily="18" charset="0"/>
                      </a:rPr>
                      <m:t>=0 </m:t>
                    </m:r>
                  </m:oMath>
                </a14:m>
                <a:r>
                  <a:rPr lang="fr-FR" sz="1800" dirty="0"/>
                  <a:t>: </a:t>
                </a:r>
                <a14:m>
                  <m:oMath xmlns:m="http://schemas.openxmlformats.org/officeDocument/2006/math">
                    <m:r>
                      <a:rPr lang="fr-FR" sz="1800" b="0" i="1" smtClean="0">
                        <a:latin typeface="Cambria Math" panose="02040503050406030204" pitchFamily="18" charset="0"/>
                      </a:rPr>
                      <m:t>𝑋</m:t>
                    </m:r>
                  </m:oMath>
                </a14:m>
                <a:r>
                  <a:rPr lang="fr-FR" sz="1800" dirty="0"/>
                  <a:t> n’apporte aucune information sur </a:t>
                </a:r>
                <a14:m>
                  <m:oMath xmlns:m="http://schemas.openxmlformats.org/officeDocument/2006/math">
                    <m:r>
                      <a:rPr lang="fr-FR" sz="1800" b="0" i="1" smtClean="0">
                        <a:latin typeface="Cambria Math" panose="02040503050406030204" pitchFamily="18" charset="0"/>
                      </a:rPr>
                      <m:t>𝑌</m:t>
                    </m:r>
                  </m:oMath>
                </a14:m>
                <a:r>
                  <a:rPr lang="fr-FR" sz="1800" dirty="0"/>
                  <a:t> </a:t>
                </a:r>
                <a:endParaRPr lang="en-BJ" sz="1800" dirty="0">
                  <a:effectLst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00000"/>
                  </a:lnSpc>
                </a:pPr>
                <a:endParaRPr lang="en-BJ" sz="2000" dirty="0">
                  <a:effectLst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00000"/>
                  </a:lnSpc>
                </a:pPr>
                <a:r>
                  <a:rPr lang="en-BJ" sz="20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 partir de l’équation de la variance, on déduit </a:t>
                </a:r>
                <a:r>
                  <a:rPr lang="fr-FR" sz="2000" dirty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le coe</a:t>
                </a:r>
                <a:r>
                  <a:rPr lang="fr-FR" sz="20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ffi</a:t>
                </a:r>
                <a:r>
                  <a:rPr lang="fr-FR" sz="2000" dirty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cient de détermination</a:t>
                </a:r>
                <a:r>
                  <a:rPr lang="fr-FR" sz="20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BJ" sz="2000" i="1">
                            <a:effectLst/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𝑅</m:t>
                        </m:r>
                      </m:e>
                      <m:sup>
                        <m:r>
                          <a:rPr lang="fr-F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fr-FR" sz="20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qui permet de mesurer la qualité de l’ajustement</a:t>
                </a:r>
                <a:endParaRPr lang="fr-FR" sz="2000" dirty="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BJ" sz="2000" b="1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fr-FR" sz="20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𝑹</m:t>
                          </m:r>
                        </m:e>
                        <m:sup>
                          <m:r>
                            <a:rPr lang="fr-FR" sz="20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𝟐</m:t>
                          </m:r>
                        </m:sup>
                      </m:sSup>
                      <m:r>
                        <a:rPr lang="fr-FR" sz="20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BJ" sz="20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sz="20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𝑺𝑪𝑬</m:t>
                          </m:r>
                        </m:num>
                        <m:den>
                          <m:r>
                            <a:rPr lang="fr-FR" sz="20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𝑺𝑪𝑻</m:t>
                          </m:r>
                        </m:den>
                      </m:f>
                      <m:r>
                        <a:rPr lang="fr-FR" sz="20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fr-FR" sz="20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𝟏</m:t>
                      </m:r>
                      <m:r>
                        <a:rPr lang="fr-FR" sz="20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f>
                        <m:fPr>
                          <m:ctrlPr>
                            <a:rPr lang="en-BJ" sz="20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sz="20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𝑺𝑪𝑹</m:t>
                          </m:r>
                        </m:num>
                        <m:den>
                          <m:r>
                            <a:rPr lang="fr-FR" sz="20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𝑺𝑪𝑻</m:t>
                          </m:r>
                        </m:den>
                      </m:f>
                    </m:oMath>
                  </m:oMathPara>
                </a14:m>
                <a:endParaRPr lang="en-BJ" sz="2000" dirty="0">
                  <a:effectLst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BJ" sz="200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𝑅</m:t>
                        </m:r>
                      </m:e>
                      <m:sup>
                        <m:r>
                          <a:rPr lang="fr-F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fr-FR" sz="20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indique 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la proportion de variance de </a:t>
                </a:r>
                <a14:m>
                  <m:oMath xmlns:m="http://schemas.openxmlformats.org/officeDocument/2006/math">
                    <m:r>
                      <a:rPr lang="fr-F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</m:oMath>
                </a14:m>
                <a:r>
                  <a:rPr lang="fr-FR" sz="2000" dirty="0">
                    <a:solidFill>
                      <a:srgbClr val="000000"/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expliquée par le modèle</a:t>
                </a:r>
                <a:r>
                  <a:rPr lang="en-BJ" sz="2000" dirty="0">
                    <a:effectLst/>
                  </a:rPr>
                  <a:t> 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Plus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BJ" sz="1400" i="1">
                            <a:effectLst/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𝑅</m:t>
                        </m:r>
                      </m:e>
                      <m:sup>
                        <m:r>
                          <a:rPr lang="fr-FR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est proche de 1, meilleur sera le modèle. 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La connaissance des valeurs de </a:t>
                </a:r>
                <a14:m>
                  <m:oMath xmlns:m="http://schemas.openxmlformats.org/officeDocument/2006/math">
                    <m:r>
                      <a:rPr lang="fr-FR" sz="18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𝑋</m:t>
                    </m:r>
                  </m:oMath>
                </a14:m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permet de deviner avec précision celle de </a:t>
                </a:r>
                <a14:m>
                  <m:oMath xmlns:m="http://schemas.openxmlformats.org/officeDocument/2006/math">
                    <m:r>
                      <a:rPr lang="fr-FR" sz="18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𝑌</m:t>
                    </m:r>
                  </m:oMath>
                </a14:m>
                <a:r>
                  <a:rPr lang="en-BJ" sz="1400" dirty="0">
                    <a:effectLst/>
                  </a:rPr>
                  <a:t> </a:t>
                </a:r>
                <a:endParaRPr lang="en-BJ" sz="2000" dirty="0">
                  <a:effectLst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50000"/>
                  </a:lnSpc>
                  <a:buNone/>
                </a:pPr>
                <a:endParaRPr lang="fr-FR" sz="2000" dirty="0"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fr-FR" sz="1800" dirty="0">
                  <a:latin typeface="Corbel" panose="020B0503020204020204" pitchFamily="34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50000"/>
                  </a:lnSpc>
                  <a:buNone/>
                </a:pPr>
                <a:endParaRPr lang="fr-FR" sz="2000" dirty="0"/>
              </a:p>
            </p:txBody>
          </p:sp>
        </mc:Choice>
        <mc:Fallback xmlns=""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15FD47F9-3C7A-4FD8-BF1D-32E41BB8F5D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936702"/>
                <a:ext cx="10692162" cy="5240261"/>
              </a:xfrm>
              <a:blipFill>
                <a:blip r:embed="rId4"/>
                <a:stretch>
                  <a:fillRect l="-356" t="-1449" r="-593"/>
                </a:stretch>
              </a:blipFill>
            </p:spPr>
            <p:txBody>
              <a:bodyPr/>
              <a:lstStyle/>
              <a:p>
                <a:r>
                  <a:rPr lang="en-BJ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2">
            <a:extLst>
              <a:ext uri="{FF2B5EF4-FFF2-40B4-BE49-F238E27FC236}">
                <a16:creationId xmlns:a16="http://schemas.microsoft.com/office/drawing/2014/main" id="{EBDE14E5-2FFF-3176-D986-94C2B38DC6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BJ"/>
          </a:p>
        </p:txBody>
      </p:sp>
    </p:spTree>
    <p:extLst>
      <p:ext uri="{BB962C8B-B14F-4D97-AF65-F5344CB8AC3E}">
        <p14:creationId xmlns:p14="http://schemas.microsoft.com/office/powerpoint/2010/main" val="15140134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788FAB-98A8-493B-8A32-C65BC6DEF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952" y="0"/>
            <a:ext cx="10515600" cy="541421"/>
          </a:xfrm>
          <a:noFill/>
        </p:spPr>
        <p:txBody>
          <a:bodyPr>
            <a:noAutofit/>
          </a:bodyPr>
          <a:lstStyle/>
          <a:p>
            <a:pPr marL="457200" lvl="1"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sz="1800" b="1" dirty="0">
                <a:effectLst/>
                <a:latin typeface="Corbel" panose="020B0503020204020204" pitchFamily="34" charset="0"/>
                <a:ea typeface="Times New Roman" panose="02020603050405020304" pitchFamily="18" charset="0"/>
              </a:rPr>
              <a:t>Décomposition de la </a:t>
            </a:r>
            <a:r>
              <a:rPr lang="fr-FR" b="1" dirty="0">
                <a:latin typeface="Corbel" panose="020B0503020204020204" pitchFamily="34" charset="0"/>
                <a:ea typeface="Times New Roman" panose="02020603050405020304" pitchFamily="18" charset="0"/>
              </a:rPr>
              <a:t>variance - le coefficient de détermination </a:t>
            </a:r>
            <a:r>
              <a:rPr lang="fr-FR" b="1" dirty="0" err="1">
                <a:latin typeface="Corbel" panose="020B0503020204020204" pitchFamily="34" charset="0"/>
                <a:ea typeface="Times New Roman" panose="02020603050405020304" pitchFamily="18" charset="0"/>
              </a:rPr>
              <a:t>adjusté</a:t>
            </a:r>
            <a:endParaRPr lang="en-BJ" b="1" dirty="0">
              <a:latin typeface="Corbel" panose="020B0503020204020204" pitchFamily="34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15FD47F9-3C7A-4FD8-BF1D-32E41BB8F5D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936702"/>
                <a:ext cx="10692162" cy="5240261"/>
              </a:xfrm>
            </p:spPr>
            <p:txBody>
              <a:bodyPr>
                <a:normAutofit/>
              </a:bodyPr>
              <a:lstStyle/>
              <a:p>
                <a:pPr algn="just">
                  <a:lnSpc>
                    <a:spcPct val="100000"/>
                  </a:lnSpc>
                </a:pPr>
                <a:r>
                  <a:rPr lang="en-BJ" sz="2400" dirty="0">
                    <a:effectLst/>
                  </a:rPr>
                  <a:t>Bien que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BJ" sz="240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𝑅</m:t>
                        </m:r>
                      </m:e>
                      <m:sup>
                        <m:r>
                          <a:rPr lang="fr-FR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fr-FR" sz="24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est </a:t>
                </a:r>
                <a:r>
                  <a:rPr lang="fr-FR" sz="2400" dirty="0">
                    <a:solidFill>
                      <a:srgbClr val="000000"/>
                    </a:solidFill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un coefficient très populaire de la qualité de l’</a:t>
                </a:r>
                <a:r>
                  <a:rPr lang="fr-FR" sz="2400" dirty="0" err="1">
                    <a:solidFill>
                      <a:srgbClr val="000000"/>
                    </a:solidFill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adjustement</a:t>
                </a:r>
                <a:r>
                  <a:rPr lang="fr-FR" sz="2400" dirty="0">
                    <a:solidFill>
                      <a:srgbClr val="000000"/>
                    </a:solidFill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des modèles de régression, il présente l’inconvénient de toujours croitre avec l’ajout de nouvelles variables indépendantes dans le modèle</a:t>
                </a:r>
                <a:endParaRPr lang="en-BJ" sz="2400" dirty="0">
                  <a:effectLst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fr-FR" sz="24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Ceci suppose que ces nouvelles variables apportent une contribution au modèle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fr-FR" sz="24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Ce qui n’est pas toujours vrai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fr-FR" sz="2400" dirty="0">
                    <a:cs typeface="Times New Roman" panose="02020603050405020304" pitchFamily="18" charset="0"/>
                  </a:rPr>
                  <a:t>Le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240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sSup>
                          <m:sSupPr>
                            <m:ctrlPr>
                              <a:rPr lang="en-BJ" sz="24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fr-FR" sz="24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𝑅</m:t>
                            </m:r>
                          </m:e>
                          <m:sup>
                            <m:r>
                              <a:rPr lang="fr-FR" sz="24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e>
                      <m:sub>
                        <m:r>
                          <a:rPr lang="fr-FR" sz="2400" b="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𝐴𝑑𝑗</m:t>
                        </m:r>
                      </m:sub>
                    </m:sSub>
                  </m:oMath>
                </a14:m>
                <a:r>
                  <a:rPr lang="fr-FR" sz="2400" dirty="0">
                    <a:cs typeface="Times New Roman" panose="02020603050405020304" pitchFamily="18" charset="0"/>
                  </a:rPr>
                  <a:t> corrige ce biais du coefficient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BJ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24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𝑅</m:t>
                        </m:r>
                      </m:e>
                      <m:sup>
                        <m:r>
                          <a:rPr lang="fr-FR" sz="24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fr-FR" sz="2400" dirty="0"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4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sSup>
                            <m:sSupPr>
                              <m:ctrlPr>
                                <a:rPr lang="en-BJ" sz="2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𝑅</m:t>
                              </m:r>
                            </m:e>
                            <m:sup>
                              <m:r>
                                <a:rPr lang="fr-FR" sz="24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𝐴𝑑𝑗</m:t>
                          </m:r>
                        </m:sub>
                      </m:sSub>
                      <m:r>
                        <a:rPr lang="fr-FR" sz="24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fr-FR" sz="2400" b="0" i="1" smtClean="0">
                          <a:effectLst/>
                          <a:latin typeface="Cambria Math" panose="02040503050406030204" pitchFamily="18" charset="0"/>
                        </a:rPr>
                        <m:t>1−(1−</m:t>
                      </m:r>
                      <m:sSup>
                        <m:sSupPr>
                          <m:ctrlPr>
                            <a:rPr lang="en-BJ" sz="2400" i="1" smtClean="0">
                              <a:effectLst/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𝑅</m:t>
                          </m:r>
                        </m:e>
                        <m:sup>
                          <m: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fr-FR" sz="24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)</m:t>
                      </m:r>
                      <m:d>
                        <m:dPr>
                          <m:ctrlPr>
                            <a:rPr lang="fr-FR" sz="2400" b="0" i="1" smtClean="0"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fr-FR" sz="24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24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  <m:r>
                                <a:rPr lang="fr-FR" sz="24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−1</m:t>
                              </m:r>
                            </m:num>
                            <m:den>
                              <m:r>
                                <a:rPr lang="fr-FR" sz="24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  <m:r>
                                <a:rPr lang="fr-FR" sz="24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fr-FR" sz="24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𝑝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fr-FR" sz="2400" dirty="0"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fr-FR" sz="2400" dirty="0"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50000"/>
                  </a:lnSpc>
                  <a:buNone/>
                </a:pPr>
                <a:endParaRPr lang="fr-FR" sz="2000" dirty="0"/>
              </a:p>
            </p:txBody>
          </p:sp>
        </mc:Choice>
        <mc:Fallback xmlns=""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15FD47F9-3C7A-4FD8-BF1D-32E41BB8F5D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936702"/>
                <a:ext cx="10692162" cy="5240261"/>
              </a:xfrm>
              <a:blipFill>
                <a:blip r:embed="rId3"/>
                <a:stretch>
                  <a:fillRect l="-712" t="-483" r="-949"/>
                </a:stretch>
              </a:blipFill>
            </p:spPr>
            <p:txBody>
              <a:bodyPr/>
              <a:lstStyle/>
              <a:p>
                <a:r>
                  <a:rPr lang="en-BJ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2">
            <a:extLst>
              <a:ext uri="{FF2B5EF4-FFF2-40B4-BE49-F238E27FC236}">
                <a16:creationId xmlns:a16="http://schemas.microsoft.com/office/drawing/2014/main" id="{EBDE14E5-2FFF-3176-D986-94C2B38DC6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BJ"/>
          </a:p>
        </p:txBody>
      </p:sp>
    </p:spTree>
    <p:extLst>
      <p:ext uri="{BB962C8B-B14F-4D97-AF65-F5344CB8AC3E}">
        <p14:creationId xmlns:p14="http://schemas.microsoft.com/office/powerpoint/2010/main" val="16644258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788FAB-98A8-493B-8A32-C65BC6DEF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952" y="0"/>
            <a:ext cx="10515600" cy="541421"/>
          </a:xfrm>
          <a:noFill/>
        </p:spPr>
        <p:txBody>
          <a:bodyPr>
            <a:noAutofit/>
          </a:bodyPr>
          <a:lstStyle/>
          <a:p>
            <a:pPr marL="457200" lvl="1"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sz="1800" b="1" dirty="0">
                <a:effectLst/>
                <a:latin typeface="Corbel" panose="020B0503020204020204" pitchFamily="34" charset="0"/>
                <a:ea typeface="Times New Roman" panose="02020603050405020304" pitchFamily="18" charset="0"/>
              </a:rPr>
              <a:t>Décomposition de la </a:t>
            </a:r>
            <a:r>
              <a:rPr lang="fr-FR" b="1" dirty="0">
                <a:latin typeface="Corbel" panose="020B0503020204020204" pitchFamily="34" charset="0"/>
                <a:ea typeface="Times New Roman" panose="02020603050405020304" pitchFamily="18" charset="0"/>
              </a:rPr>
              <a:t>variance – le tableau de l’ANOVA</a:t>
            </a:r>
            <a:endParaRPr lang="en-BJ" b="1" dirty="0">
              <a:latin typeface="Corbel" panose="020B0503020204020204" pitchFamily="34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15FD47F9-3C7A-4FD8-BF1D-32E41BB8F5D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936702"/>
                <a:ext cx="10692162" cy="5240261"/>
              </a:xfrm>
            </p:spPr>
            <p:txBody>
              <a:bodyPr>
                <a:normAutofit/>
              </a:bodyPr>
              <a:lstStyle/>
              <a:p>
                <a:pPr algn="just">
                  <a:lnSpc>
                    <a:spcPct val="100000"/>
                  </a:lnSpc>
                </a:pPr>
                <a:endParaRPr lang="fr-FR" sz="2400" dirty="0"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fr-FR" sz="2400" dirty="0"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50000"/>
                  </a:lnSpc>
                  <a:buNone/>
                </a:pPr>
                <a:endParaRPr lang="fr-FR" sz="2000" dirty="0"/>
              </a:p>
              <a:p>
                <a:pPr marL="0" indent="0" algn="just">
                  <a:lnSpc>
                    <a:spcPct val="150000"/>
                  </a:lnSpc>
                  <a:buNone/>
                </a:pPr>
                <a:endParaRPr lang="fr-FR" sz="2000" dirty="0"/>
              </a:p>
              <a:p>
                <a:pPr marL="0" indent="0" algn="just">
                  <a:lnSpc>
                    <a:spcPct val="150000"/>
                  </a:lnSpc>
                  <a:buNone/>
                </a:pPr>
                <a:endParaRPr lang="fr-FR" sz="2000" dirty="0"/>
              </a:p>
              <a:p>
                <a:pPr algn="just">
                  <a:lnSpc>
                    <a:spcPct val="150000"/>
                  </a:lnSpc>
                </a:pPr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À partir du tableau de l’ANOVA, nous effectuons le test de la linéarité de la régression en calculant la statistique </a:t>
                </a:r>
                <a14:m>
                  <m:oMath xmlns:m="http://schemas.openxmlformats.org/officeDocument/2006/math"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𝐹</m:t>
                    </m:r>
                  </m:oMath>
                </a14:m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qui suit une loi de Fisher </a:t>
                </a:r>
                <a14:m>
                  <m:oMath xmlns:m="http://schemas.openxmlformats.org/officeDocument/2006/math"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𝐹</m:t>
                    </m:r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𝑝</m:t>
                    </m:r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 </m:t>
                    </m:r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𝑝</m:t>
                    </m:r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−1)</m:t>
                    </m:r>
                  </m:oMath>
                </a14:m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Il revient à tester si l’ensemble des variables explicatives </a:t>
                </a:r>
                <a14:m>
                  <m:oMath xmlns:m="http://schemas.openxmlformats.org/officeDocument/2006/math">
                    <m:r>
                      <a:rPr lang="fr-FR" sz="18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𝑋</m:t>
                    </m:r>
                  </m:oMath>
                </a14:m>
                <a:r>
                  <a:rPr lang="fr-FR" sz="1800" i="1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contribue pas à l’explication du modèle. 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Le test d’hypothèse est le suivant :</a:t>
                </a:r>
                <a:endParaRPr lang="en-BJ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fr-FR" sz="2000" dirty="0"/>
              </a:p>
            </p:txBody>
          </p:sp>
        </mc:Choice>
        <mc:Fallback xmlns=""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15FD47F9-3C7A-4FD8-BF1D-32E41BB8F5D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936702"/>
                <a:ext cx="10692162" cy="5240261"/>
              </a:xfrm>
              <a:blipFill>
                <a:blip r:embed="rId3"/>
                <a:stretch>
                  <a:fillRect l="-356" r="-593"/>
                </a:stretch>
              </a:blipFill>
            </p:spPr>
            <p:txBody>
              <a:bodyPr/>
              <a:lstStyle/>
              <a:p>
                <a:r>
                  <a:rPr lang="en-BJ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2">
            <a:extLst>
              <a:ext uri="{FF2B5EF4-FFF2-40B4-BE49-F238E27FC236}">
                <a16:creationId xmlns:a16="http://schemas.microsoft.com/office/drawing/2014/main" id="{EBDE14E5-2FFF-3176-D986-94C2B38DC6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BJ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E244E809-7FBD-1779-A691-B14AE83DCE7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14632121"/>
                  </p:ext>
                </p:extLst>
              </p:nvPr>
            </p:nvGraphicFramePr>
            <p:xfrm>
              <a:off x="2259981" y="760481"/>
              <a:ext cx="7672037" cy="2534096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984604">
                      <a:extLst>
                        <a:ext uri="{9D8B030D-6E8A-4147-A177-3AD203B41FA5}">
                          <a16:colId xmlns:a16="http://schemas.microsoft.com/office/drawing/2014/main" val="947830090"/>
                        </a:ext>
                      </a:extLst>
                    </a:gridCol>
                    <a:gridCol w="2386673">
                      <a:extLst>
                        <a:ext uri="{9D8B030D-6E8A-4147-A177-3AD203B41FA5}">
                          <a16:colId xmlns:a16="http://schemas.microsoft.com/office/drawing/2014/main" val="3089571177"/>
                        </a:ext>
                      </a:extLst>
                    </a:gridCol>
                    <a:gridCol w="1625755">
                      <a:extLst>
                        <a:ext uri="{9D8B030D-6E8A-4147-A177-3AD203B41FA5}">
                          <a16:colId xmlns:a16="http://schemas.microsoft.com/office/drawing/2014/main" val="2400678809"/>
                        </a:ext>
                      </a:extLst>
                    </a:gridCol>
                    <a:gridCol w="1675005">
                      <a:extLst>
                        <a:ext uri="{9D8B030D-6E8A-4147-A177-3AD203B41FA5}">
                          <a16:colId xmlns:a16="http://schemas.microsoft.com/office/drawing/2014/main" val="1497762844"/>
                        </a:ext>
                      </a:extLst>
                    </a:gridCol>
                  </a:tblGrid>
                  <a:tr h="204205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Source de variation</a:t>
                          </a:r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Somme des carrés</a:t>
                          </a:r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Degré de liberté</a:t>
                          </a:r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Carrés moyens</a:t>
                          </a:r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059725614"/>
                      </a:ext>
                    </a:extLst>
                  </a:tr>
                  <a:tr h="630009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fr-FR" sz="1100">
                              <a:effectLst/>
                            </a:rPr>
                            <a:t>Explicatives</a:t>
                          </a:r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1100">
                                    <a:effectLst/>
                                    <a:latin typeface="Cambria Math" panose="02040503050406030204" pitchFamily="18" charset="0"/>
                                  </a:rPr>
                                  <m:t>𝑆𝐶𝐸</m:t>
                                </m:r>
                                <m:r>
                                  <a:rPr lang="fr-FR" sz="11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nary>
                                  <m:naryPr>
                                    <m:chr m:val="∑"/>
                                    <m:limLoc m:val="undOvr"/>
                                    <m:ctrlPr>
                                      <a:rPr lang="en-BJ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>
                                    <m:r>
                                      <a:rPr lang="fr-FR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  <m:r>
                                      <a:rPr lang="fr-FR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=1</m:t>
                                    </m:r>
                                  </m:sub>
                                  <m:sup>
                                    <m:r>
                                      <a:rPr lang="fr-FR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p>
                                  <m:e>
                                    <m:sSup>
                                      <m:sSupPr>
                                        <m:ctrlPr>
                                          <a:rPr lang="en-BJ" sz="11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fr-FR" sz="11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(</m:t>
                                        </m:r>
                                        <m:acc>
                                          <m:accPr>
                                            <m:chr m:val="̂"/>
                                            <m:ctrlPr>
                                              <a:rPr lang="en-BJ" sz="1100" i="1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accPr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en-BJ" sz="1100" i="1">
                                                    <a:effectLst/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fr-FR" sz="1100">
                                                    <a:effectLst/>
                                                    <a:latin typeface="Cambria Math" panose="02040503050406030204" pitchFamily="18" charset="0"/>
                                                  </a:rPr>
                                                  <m:t>𝑦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fr-FR" sz="1100">
                                                    <a:effectLst/>
                                                    <a:latin typeface="Cambria Math" panose="02040503050406030204" pitchFamily="18" charset="0"/>
                                                  </a:rPr>
                                                  <m:t>𝑖</m:t>
                                                </m:r>
                                              </m:sub>
                                            </m:sSub>
                                          </m:e>
                                        </m:acc>
                                        <m:r>
                                          <a:rPr lang="fr-FR" sz="11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acc>
                                          <m:accPr>
                                            <m:chr m:val="̅"/>
                                            <m:ctrlPr>
                                              <a:rPr lang="en-BJ" sz="1100" i="1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accPr>
                                          <m:e>
                                            <m:acc>
                                              <m:accPr>
                                                <m:chr m:val="̂"/>
                                                <m:ctrlPr>
                                                  <a:rPr lang="en-BJ" sz="1100" i="1">
                                                    <a:effectLst/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accPr>
                                              <m:e>
                                                <m:sSub>
                                                  <m:sSubPr>
                                                    <m:ctrlPr>
                                                      <a:rPr lang="en-BJ" sz="11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fr-FR" sz="1100">
                                                        <a:effectLst/>
                                                        <a:latin typeface="Cambria Math" panose="02040503050406030204" pitchFamily="18" charset="0"/>
                                                      </a:rPr>
                                                      <m:t>𝑦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fr-FR" sz="1100">
                                                        <a:effectLst/>
                                                        <a:latin typeface="Cambria Math" panose="02040503050406030204" pitchFamily="18" charset="0"/>
                                                      </a:rPr>
                                                      <m:t>𝑖</m:t>
                                                    </m:r>
                                                  </m:sub>
                                                </m:sSub>
                                              </m:e>
                                            </m:acc>
                                          </m:e>
                                        </m:acc>
                                        <m:r>
                                          <a:rPr lang="fr-FR" sz="11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)</m:t>
                                        </m:r>
                                      </m:e>
                                      <m:sup>
                                        <m:r>
                                          <a:rPr lang="fr-FR" sz="11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e>
                                </m:nary>
                              </m:oMath>
                            </m:oMathPara>
                          </a14:m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1100">
                                    <a:effectLst/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1100">
                                    <a:effectLst/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oMath>
                            </m:oMathPara>
                          </a14:m>
                          <a:endParaRPr lang="en-BJ" sz="1200" dirty="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422548086"/>
                      </a:ext>
                    </a:extLst>
                  </a:tr>
                  <a:tr h="630009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fr-FR" sz="1100">
                              <a:effectLst/>
                            </a:rPr>
                            <a:t>Résidus</a:t>
                          </a:r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1100">
                                    <a:effectLst/>
                                    <a:latin typeface="Cambria Math" panose="02040503050406030204" pitchFamily="18" charset="0"/>
                                  </a:rPr>
                                  <m:t>𝑆𝐶𝑅</m:t>
                                </m:r>
                                <m:r>
                                  <a:rPr lang="fr-FR" sz="11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nary>
                                  <m:naryPr>
                                    <m:chr m:val="∑"/>
                                    <m:limLoc m:val="undOvr"/>
                                    <m:ctrlPr>
                                      <a:rPr lang="en-BJ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>
                                    <m:r>
                                      <a:rPr lang="fr-FR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  <m:r>
                                      <a:rPr lang="fr-FR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=1</m:t>
                                    </m:r>
                                  </m:sub>
                                  <m:sup>
                                    <m:r>
                                      <a:rPr lang="fr-FR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p>
                                  <m:e>
                                    <m:sSup>
                                      <m:sSupPr>
                                        <m:ctrlPr>
                                          <a:rPr lang="en-BJ" sz="11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fr-FR" sz="11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(</m:t>
                                        </m:r>
                                        <m:sSub>
                                          <m:sSubPr>
                                            <m:ctrlPr>
                                              <a:rPr lang="en-BJ" sz="1100" i="1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fr-FR" sz="11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𝑒</m:t>
                                            </m:r>
                                          </m:e>
                                          <m:sub>
                                            <m:r>
                                              <a:rPr lang="fr-FR" sz="11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𝑖</m:t>
                                            </m:r>
                                          </m:sub>
                                        </m:sSub>
                                        <m:r>
                                          <a:rPr lang="fr-FR" sz="11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)</m:t>
                                        </m:r>
                                      </m:e>
                                      <m:sup>
                                        <m:r>
                                          <a:rPr lang="fr-FR" sz="11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e>
                                </m:nary>
                              </m:oMath>
                            </m:oMathPara>
                          </a14:m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1100">
                                    <a:effectLst/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fr-FR" sz="1100">
                                    <a:effectLst/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fr-FR" sz="1100">
                                    <a:effectLst/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  <m:r>
                                  <a:rPr lang="fr-FR" sz="1100">
                                    <a:effectLst/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oMath>
                            </m:oMathPara>
                          </a14:m>
                          <a:endParaRPr lang="en-BJ" sz="1200" dirty="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type m:val="skw"/>
                                    <m:ctrlPr>
                                      <a:rPr lang="en-BJ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𝑆𝐶𝑅</m:t>
                                    </m:r>
                                  </m:num>
                                  <m:den>
                                    <m:r>
                                      <a:rPr lang="fr-FR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fr-FR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fr-FR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fr-FR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  <m:r>
                                      <a:rPr lang="fr-FR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−1)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749728799"/>
                      </a:ext>
                    </a:extLst>
                  </a:tr>
                  <a:tr h="630009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fr-FR" sz="1100">
                              <a:effectLst/>
                            </a:rPr>
                            <a:t>Total</a:t>
                          </a:r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1100">
                                    <a:effectLst/>
                                    <a:latin typeface="Cambria Math" panose="02040503050406030204" pitchFamily="18" charset="0"/>
                                  </a:rPr>
                                  <m:t>𝑆𝐶𝑇</m:t>
                                </m:r>
                                <m:r>
                                  <a:rPr lang="fr-FR" sz="11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nary>
                                  <m:naryPr>
                                    <m:chr m:val="∑"/>
                                    <m:limLoc m:val="undOvr"/>
                                    <m:ctrlPr>
                                      <a:rPr lang="en-BJ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>
                                    <m:r>
                                      <a:rPr lang="fr-FR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  <m:r>
                                      <a:rPr lang="fr-FR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=1</m:t>
                                    </m:r>
                                  </m:sub>
                                  <m:sup>
                                    <m:r>
                                      <a:rPr lang="fr-FR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p>
                                  <m:e>
                                    <m:sSup>
                                      <m:sSupPr>
                                        <m:ctrlPr>
                                          <a:rPr lang="en-BJ" sz="11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fr-FR" sz="11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(</m:t>
                                        </m:r>
                                        <m:sSub>
                                          <m:sSubPr>
                                            <m:ctrlPr>
                                              <a:rPr lang="en-BJ" sz="1100" i="1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fr-FR" sz="11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𝑦</m:t>
                                            </m:r>
                                          </m:e>
                                          <m:sub>
                                            <m:r>
                                              <a:rPr lang="fr-FR" sz="11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𝑖</m:t>
                                            </m:r>
                                          </m:sub>
                                        </m:sSub>
                                        <m:r>
                                          <a:rPr lang="fr-FR" sz="11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acc>
                                          <m:accPr>
                                            <m:chr m:val="̅"/>
                                            <m:ctrlPr>
                                              <a:rPr lang="en-BJ" sz="1100" i="1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accPr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en-BJ" sz="1100" i="1">
                                                    <a:effectLst/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fr-FR" sz="1100">
                                                    <a:effectLst/>
                                                    <a:latin typeface="Cambria Math" panose="02040503050406030204" pitchFamily="18" charset="0"/>
                                                  </a:rPr>
                                                  <m:t>𝑦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fr-FR" sz="1100">
                                                    <a:effectLst/>
                                                    <a:latin typeface="Cambria Math" panose="02040503050406030204" pitchFamily="18" charset="0"/>
                                                  </a:rPr>
                                                  <m:t>𝑖</m:t>
                                                </m:r>
                                              </m:sub>
                                            </m:sSub>
                                          </m:e>
                                        </m:acc>
                                        <m:r>
                                          <a:rPr lang="fr-FR" sz="11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)</m:t>
                                        </m:r>
                                      </m:e>
                                      <m:sup>
                                        <m:r>
                                          <a:rPr lang="fr-FR" sz="11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e>
                                </m:nary>
                              </m:oMath>
                            </m:oMathPara>
                          </a14:m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1100">
                                    <a:effectLst/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fr-FR" sz="1100">
                                    <a:effectLst/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oMath>
                            </m:oMathPara>
                          </a14:m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fr-FR" sz="1100" dirty="0">
                              <a:effectLst/>
                            </a:rPr>
                            <a:t> </a:t>
                          </a:r>
                          <a:endParaRPr lang="en-BJ" sz="1200" dirty="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30715496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E244E809-7FBD-1779-A691-B14AE83DCE7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14632121"/>
                  </p:ext>
                </p:extLst>
              </p:nvPr>
            </p:nvGraphicFramePr>
            <p:xfrm>
              <a:off x="2259981" y="760481"/>
              <a:ext cx="7672037" cy="2522855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984604">
                      <a:extLst>
                        <a:ext uri="{9D8B030D-6E8A-4147-A177-3AD203B41FA5}">
                          <a16:colId xmlns:a16="http://schemas.microsoft.com/office/drawing/2014/main" val="947830090"/>
                        </a:ext>
                      </a:extLst>
                    </a:gridCol>
                    <a:gridCol w="2386673">
                      <a:extLst>
                        <a:ext uri="{9D8B030D-6E8A-4147-A177-3AD203B41FA5}">
                          <a16:colId xmlns:a16="http://schemas.microsoft.com/office/drawing/2014/main" val="3089571177"/>
                        </a:ext>
                      </a:extLst>
                    </a:gridCol>
                    <a:gridCol w="1625755">
                      <a:extLst>
                        <a:ext uri="{9D8B030D-6E8A-4147-A177-3AD203B41FA5}">
                          <a16:colId xmlns:a16="http://schemas.microsoft.com/office/drawing/2014/main" val="2400678809"/>
                        </a:ext>
                      </a:extLst>
                    </a:gridCol>
                    <a:gridCol w="1675005">
                      <a:extLst>
                        <a:ext uri="{9D8B030D-6E8A-4147-A177-3AD203B41FA5}">
                          <a16:colId xmlns:a16="http://schemas.microsoft.com/office/drawing/2014/main" val="1497762844"/>
                        </a:ext>
                      </a:extLst>
                    </a:gridCol>
                  </a:tblGrid>
                  <a:tr h="245999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Source de variation</a:t>
                          </a:r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Somme des carrés</a:t>
                          </a:r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Degré de liberté</a:t>
                          </a:r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Carrés moyens</a:t>
                          </a:r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059725614"/>
                      </a:ext>
                    </a:extLst>
                  </a:tr>
                  <a:tr h="758952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fr-FR" sz="1100">
                              <a:effectLst/>
                            </a:rPr>
                            <a:t>Explicatives</a:t>
                          </a:r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83511" t="-45000" r="-139894" b="-30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267442" t="-45000" r="-103876" b="-30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359091" t="-45000" r="-1515" b="-303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22548086"/>
                      </a:ext>
                    </a:extLst>
                  </a:tr>
                  <a:tr h="758952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fr-FR" sz="1100">
                              <a:effectLst/>
                            </a:rPr>
                            <a:t>Résidus</a:t>
                          </a:r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83511" t="-145000" r="-139894" b="-20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267442" t="-145000" r="-103876" b="-20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359091" t="-145000" r="-1515" b="-203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49728799"/>
                      </a:ext>
                    </a:extLst>
                  </a:tr>
                  <a:tr h="758952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fr-FR" sz="1100">
                              <a:effectLst/>
                            </a:rPr>
                            <a:t>Total</a:t>
                          </a:r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83511" t="-245000" r="-139894" b="-10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267442" t="-245000" r="-103876" b="-10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fr-FR" sz="1100" dirty="0">
                              <a:effectLst/>
                            </a:rPr>
                            <a:t> </a:t>
                          </a:r>
                          <a:endParaRPr lang="en-BJ" sz="1200" dirty="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307154969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0297888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788FAB-98A8-493B-8A32-C65BC6DEF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952" y="0"/>
            <a:ext cx="10515600" cy="541421"/>
          </a:xfrm>
          <a:noFill/>
        </p:spPr>
        <p:txBody>
          <a:bodyPr>
            <a:noAutofit/>
          </a:bodyPr>
          <a:lstStyle/>
          <a:p>
            <a:pPr marL="457200" lvl="1"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sz="1800" b="1" dirty="0">
                <a:effectLst/>
                <a:latin typeface="Corbel" panose="020B0503020204020204" pitchFamily="34" charset="0"/>
                <a:ea typeface="Times New Roman" panose="02020603050405020304" pitchFamily="18" charset="0"/>
              </a:rPr>
              <a:t>Décomposition de la </a:t>
            </a:r>
            <a:r>
              <a:rPr lang="fr-FR" b="1" dirty="0">
                <a:latin typeface="Corbel" panose="020B0503020204020204" pitchFamily="34" charset="0"/>
                <a:ea typeface="Times New Roman" panose="02020603050405020304" pitchFamily="18" charset="0"/>
              </a:rPr>
              <a:t>variance – le tableau de l’ANOVA</a:t>
            </a:r>
            <a:endParaRPr lang="en-BJ" b="1" dirty="0">
              <a:latin typeface="Corbel" panose="020B0503020204020204" pitchFamily="34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15FD47F9-3C7A-4FD8-BF1D-32E41BB8F5D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936702"/>
                <a:ext cx="10692162" cy="5240261"/>
              </a:xfrm>
            </p:spPr>
            <p:txBody>
              <a:bodyPr>
                <a:norm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Le test d’hypothèse est le suivant :</a:t>
                </a:r>
                <a:endParaRPr lang="en-BJ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ctr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BJ" sz="180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𝐻</m:t>
                          </m:r>
                        </m:e>
                        <m:sub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0</m:t>
                          </m:r>
                        </m:sub>
                      </m:sSub>
                      <m:r>
                        <a:rPr lang="fr-FR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:</m:t>
                      </m:r>
                      <m:r>
                        <a:rPr lang="fr-FR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𝑆𝐶𝐸</m:t>
                      </m:r>
                      <m:r>
                        <a:rPr lang="fr-FR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=0</m:t>
                      </m:r>
                    </m:oMath>
                  </m:oMathPara>
                </a14:m>
                <a:endParaRPr lang="en-BJ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fr-FR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La statistique</a:t>
                </a:r>
                <a:r>
                  <a:rPr lang="fr-FR" sz="1800" dirty="0">
                    <a:solidFill>
                      <a:srgbClr val="000000"/>
                    </a:solidFill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de Ficher est </a:t>
                </a:r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donnée par :</a:t>
                </a:r>
                <a:endParaRPr lang="en-BJ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BJ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fr-FR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𝑭</m:t>
                          </m:r>
                        </m:e>
                        <m:sup>
                          <m:r>
                            <a:rPr lang="fr-FR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∗</m:t>
                          </m:r>
                        </m:sup>
                      </m:sSup>
                      <m:r>
                        <a:rPr lang="fr-FR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BJ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f>
                            <m:fPr>
                              <m:type m:val="skw"/>
                              <m:ctrlPr>
                                <a:rPr lang="en-BJ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𝑺𝑪𝑬</m:t>
                              </m:r>
                            </m:num>
                            <m:den>
                              <m:r>
                                <a:rPr lang="fr-FR" sz="1800" b="1" i="1" smtClean="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𝒑</m:t>
                              </m:r>
                            </m:den>
                          </m:f>
                        </m:num>
                        <m:den>
                          <m:f>
                            <m:fPr>
                              <m:type m:val="skw"/>
                              <m:ctrlPr>
                                <a:rPr lang="en-BJ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𝑺𝑪𝑹</m:t>
                              </m:r>
                            </m:num>
                            <m:den>
                              <m:r>
                                <a:rPr lang="fr-FR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fr-FR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𝒏</m:t>
                              </m:r>
                              <m:r>
                                <a:rPr lang="fr-FR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fr-FR" sz="1800" b="1" i="1" smtClean="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𝒑</m:t>
                              </m:r>
                              <m:r>
                                <a:rPr lang="fr-FR" sz="1800" b="1" i="1" smtClean="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fr-FR" sz="1800" b="1" i="1" smtClean="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  <m:r>
                                <a:rPr lang="fr-FR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den>
                          </m:f>
                        </m:den>
                      </m:f>
                    </m:oMath>
                  </m:oMathPara>
                </a14:m>
                <a:endParaRPr lang="en-BJ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fr-FR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La statistique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BJ" sz="1400" i="1">
                            <a:effectLst/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𝐹</m:t>
                        </m:r>
                      </m:e>
                      <m:sup>
                        <m:r>
                          <a:rPr lang="fr-FR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∗</m:t>
                        </m:r>
                      </m:sup>
                    </m:sSup>
                  </m:oMath>
                </a14:m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permet de tester la </a:t>
                </a:r>
                <a:r>
                  <a:rPr lang="fr-FR" sz="1800" b="1" i="1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significativité globale de la régression ou encore d’effectuer une évaluation globale de la régression</a:t>
                </a:r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endParaRPr lang="fr-FR" sz="2000" dirty="0"/>
              </a:p>
            </p:txBody>
          </p:sp>
        </mc:Choice>
        <mc:Fallback xmlns=""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15FD47F9-3C7A-4FD8-BF1D-32E41BB8F5D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936702"/>
                <a:ext cx="10692162" cy="5240261"/>
              </a:xfrm>
              <a:blipFill>
                <a:blip r:embed="rId3"/>
                <a:stretch>
                  <a:fillRect l="-356" r="-593"/>
                </a:stretch>
              </a:blipFill>
            </p:spPr>
            <p:txBody>
              <a:bodyPr/>
              <a:lstStyle/>
              <a:p>
                <a:r>
                  <a:rPr lang="en-BJ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2">
            <a:extLst>
              <a:ext uri="{FF2B5EF4-FFF2-40B4-BE49-F238E27FC236}">
                <a16:creationId xmlns:a16="http://schemas.microsoft.com/office/drawing/2014/main" id="{EBDE14E5-2FFF-3176-D986-94C2B38DC6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BJ"/>
          </a:p>
        </p:txBody>
      </p:sp>
    </p:spTree>
    <p:extLst>
      <p:ext uri="{BB962C8B-B14F-4D97-AF65-F5344CB8AC3E}">
        <p14:creationId xmlns:p14="http://schemas.microsoft.com/office/powerpoint/2010/main" val="3087084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E1F5E5-2107-479A-8843-53AB360EE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725945"/>
          </a:xfrm>
        </p:spPr>
        <p:txBody>
          <a:bodyPr>
            <a:normAutofit/>
          </a:bodyPr>
          <a:lstStyle/>
          <a:p>
            <a:pPr algn="ctr"/>
            <a:r>
              <a:rPr lang="fr-FR" b="1" spc="300" dirty="0">
                <a:latin typeface="+mn-lt"/>
              </a:rPr>
              <a:t>DE LA THEORIE A LA PRATIQUE</a:t>
            </a:r>
            <a:br>
              <a:rPr lang="fr-FR" b="1" spc="300" dirty="0">
                <a:latin typeface="+mn-lt"/>
              </a:rPr>
            </a:br>
            <a:endParaRPr lang="fr-FR" b="1" spc="300" dirty="0">
              <a:latin typeface="+mn-lt"/>
            </a:endParaRPr>
          </a:p>
        </p:txBody>
      </p:sp>
      <p:pic>
        <p:nvPicPr>
          <p:cNvPr id="3078" name="Picture 6" descr="Mes coups de coeur: Quelle est la différence entre la théorie et la pratique?  | Einstein, Citation einstein, Théorie">
            <a:extLst>
              <a:ext uri="{FF2B5EF4-FFF2-40B4-BE49-F238E27FC236}">
                <a16:creationId xmlns:a16="http://schemas.microsoft.com/office/drawing/2014/main" id="{770819CC-AE3E-76C5-6A9A-0D0D044A6E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8374" y="1964148"/>
            <a:ext cx="6323496" cy="4409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97485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788FAB-98A8-493B-8A32-C65BC6DEF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952" y="0"/>
            <a:ext cx="10515600" cy="541421"/>
          </a:xfrm>
          <a:noFill/>
        </p:spPr>
        <p:txBody>
          <a:bodyPr>
            <a:noAutofit/>
          </a:bodyPr>
          <a:lstStyle/>
          <a:p>
            <a:pPr marL="457200" lvl="1"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sz="2800" b="1" dirty="0">
                <a:latin typeface="Corbel" panose="020B0503020204020204" pitchFamily="34" charset="0"/>
                <a:ea typeface="Times New Roman" panose="02020603050405020304" pitchFamily="18" charset="0"/>
              </a:rPr>
              <a:t>PRATIQUE DE LA REGRESSION LINEAIRE SIMPLE</a:t>
            </a:r>
            <a:endParaRPr lang="en-BJ" sz="2800" b="1" dirty="0">
              <a:latin typeface="Corbel" panose="020B0503020204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BDE14E5-2FFF-3176-D986-94C2B38DC6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BJ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054C058-00AA-E078-05F5-D9F98C94CFE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875"/>
          <a:stretch/>
        </p:blipFill>
        <p:spPr>
          <a:xfrm>
            <a:off x="7356369" y="4230236"/>
            <a:ext cx="4341041" cy="249993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E29B530D-782B-E697-5A8A-4A5CCA853D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4087" y="1252624"/>
            <a:ext cx="4493323" cy="2689185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68A9CF4C-E426-26AC-3E5C-F084DB441A18}"/>
              </a:ext>
            </a:extLst>
          </p:cNvPr>
          <p:cNvSpPr txBox="1"/>
          <p:nvPr/>
        </p:nvSpPr>
        <p:spPr>
          <a:xfrm>
            <a:off x="1087106" y="1252624"/>
            <a:ext cx="6116981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On se propose de </a:t>
            </a:r>
            <a:r>
              <a:rPr lang="en-GB" sz="3200" dirty="0" err="1"/>
              <a:t>modéliser</a:t>
            </a:r>
            <a:r>
              <a:rPr lang="en-GB" sz="3200" dirty="0"/>
              <a:t> la relation entre : </a:t>
            </a:r>
          </a:p>
          <a:p>
            <a:endParaRPr lang="en-GB" sz="3200" dirty="0"/>
          </a:p>
          <a:p>
            <a:r>
              <a:rPr lang="en-GB" sz="3200" dirty="0"/>
              <a:t>X = PIB par habitant </a:t>
            </a:r>
            <a:r>
              <a:rPr lang="en-GB" sz="3200" dirty="0" err="1"/>
              <a:t>en</a:t>
            </a:r>
            <a:r>
              <a:rPr lang="en-GB" sz="3200" dirty="0"/>
              <a:t> 2018 (</a:t>
            </a:r>
            <a:r>
              <a:rPr lang="en-GB" sz="3200" dirty="0" err="1"/>
              <a:t>ppa</a:t>
            </a:r>
            <a:r>
              <a:rPr lang="en-GB" sz="3200" dirty="0"/>
              <a:t> $/</a:t>
            </a:r>
            <a:r>
              <a:rPr lang="en-GB" sz="3200" dirty="0" err="1"/>
              <a:t>hab</a:t>
            </a:r>
            <a:r>
              <a:rPr lang="en-GB" sz="3200" dirty="0"/>
              <a:t>)</a:t>
            </a:r>
          </a:p>
          <a:p>
            <a:endParaRPr lang="en-GB" sz="3200" dirty="0"/>
          </a:p>
          <a:p>
            <a:r>
              <a:rPr lang="en-GB" sz="3200" dirty="0"/>
              <a:t>Y = </a:t>
            </a:r>
            <a:r>
              <a:rPr lang="en-GB" sz="3200" dirty="0" err="1"/>
              <a:t>émissions</a:t>
            </a:r>
            <a:r>
              <a:rPr lang="en-GB" sz="3200" dirty="0"/>
              <a:t> de CO2  </a:t>
            </a:r>
            <a:r>
              <a:rPr lang="en-GB" sz="3200" dirty="0" err="1"/>
              <a:t>en</a:t>
            </a:r>
            <a:r>
              <a:rPr lang="en-GB" sz="3200" dirty="0"/>
              <a:t> 2018 (tonnes/hab.)</a:t>
            </a:r>
          </a:p>
          <a:p>
            <a:endParaRPr lang="en-GB" sz="3200" dirty="0"/>
          </a:p>
          <a:p>
            <a:r>
              <a:rPr lang="en-GB" sz="3200" dirty="0"/>
              <a:t>Pour 46 pays </a:t>
            </a:r>
            <a:r>
              <a:rPr lang="en-GB" sz="3200" dirty="0" err="1"/>
              <a:t>africains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19647525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788FAB-98A8-493B-8A32-C65BC6DEF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952" y="0"/>
            <a:ext cx="10515600" cy="541421"/>
          </a:xfrm>
          <a:noFill/>
        </p:spPr>
        <p:txBody>
          <a:bodyPr>
            <a:noAutofit/>
          </a:bodyPr>
          <a:lstStyle/>
          <a:p>
            <a:pPr marL="457200" lvl="1"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sz="2800" b="1" dirty="0">
                <a:latin typeface="Corbel" panose="020B0503020204020204" pitchFamily="34" charset="0"/>
                <a:ea typeface="Times New Roman" panose="02020603050405020304" pitchFamily="18" charset="0"/>
              </a:rPr>
              <a:t>PRATIQUE DE LA REGRESSION LINEAIRE SIMPLE</a:t>
            </a:r>
            <a:endParaRPr lang="en-BJ" sz="2800" b="1" dirty="0">
              <a:latin typeface="Corbel" panose="020B0503020204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BDE14E5-2FFF-3176-D986-94C2B38DC6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BJ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EC6004B-24D0-9EF1-5B13-EDA9B69D52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800" y="1628862"/>
            <a:ext cx="7772400" cy="4565476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3AFB0BC0-A671-CBBF-F1AE-FFB596BB637E}"/>
              </a:ext>
            </a:extLst>
          </p:cNvPr>
          <p:cNvSpPr txBox="1"/>
          <p:nvPr/>
        </p:nvSpPr>
        <p:spPr>
          <a:xfrm>
            <a:off x="1727200" y="761976"/>
            <a:ext cx="9591408" cy="646331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GB" sz="3600" b="1" dirty="0" err="1">
                <a:solidFill>
                  <a:schemeClr val="tx1"/>
                </a:solidFill>
              </a:rPr>
              <a:t>En</a:t>
            </a:r>
            <a:r>
              <a:rPr lang="en-GB" sz="3600" b="1" dirty="0">
                <a:solidFill>
                  <a:schemeClr val="tx1"/>
                </a:solidFill>
              </a:rPr>
              <a:t> </a:t>
            </a:r>
            <a:r>
              <a:rPr lang="en-GB" sz="3600" b="1" dirty="0" err="1">
                <a:solidFill>
                  <a:schemeClr val="tx1"/>
                </a:solidFill>
              </a:rPr>
              <a:t>théorie</a:t>
            </a:r>
            <a:r>
              <a:rPr lang="en-GB" sz="3600" b="1" dirty="0">
                <a:solidFill>
                  <a:schemeClr val="tx1"/>
                </a:solidFill>
              </a:rPr>
              <a:t> </a:t>
            </a:r>
            <a:r>
              <a:rPr lang="en-GB" sz="3600" dirty="0"/>
              <a:t>... X et Y </a:t>
            </a:r>
            <a:r>
              <a:rPr lang="en-GB" sz="3600" dirty="0" err="1"/>
              <a:t>sont</a:t>
            </a:r>
            <a:r>
              <a:rPr lang="en-GB" sz="3600" dirty="0"/>
              <a:t> des variables </a:t>
            </a:r>
            <a:r>
              <a:rPr lang="en-GB" sz="3600" dirty="0" err="1"/>
              <a:t>gaussiennes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24157170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788FAB-98A8-493B-8A32-C65BC6DEF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952" y="0"/>
            <a:ext cx="10515600" cy="541421"/>
          </a:xfrm>
          <a:noFill/>
        </p:spPr>
        <p:txBody>
          <a:bodyPr>
            <a:noAutofit/>
          </a:bodyPr>
          <a:lstStyle/>
          <a:p>
            <a:r>
              <a:rPr lang="fr-FR" sz="4000" dirty="0"/>
              <a:t>Analyse de la régression linéaire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5FD47F9-3C7A-4FD8-BF1D-32E41BB8F5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36702"/>
            <a:ext cx="10245352" cy="5240261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fr-FR" sz="2000" dirty="0"/>
              <a:t>Elle s’intéresse à l’étude de la dépendance d’une variable quantitative continue(variable dépendante) par rapport à une ou plusieurs variables quantitatives ou qualitatives (variables indépendantes ou explicatives).</a:t>
            </a:r>
            <a:r>
              <a:rPr lang="en-BJ" sz="2000" dirty="0"/>
              <a:t> </a:t>
            </a:r>
          </a:p>
          <a:p>
            <a:pPr algn="just">
              <a:lnSpc>
                <a:spcPct val="150000"/>
              </a:lnSpc>
            </a:pPr>
            <a:r>
              <a:rPr lang="fr-FR" sz="2000" dirty="0"/>
              <a:t>Bien que très liées, l’analyse de la corrélation est conceptuellement très différente de l’analyse de la régression. L’analyse de la corrélation mesure l’intensité de la liaison entre deux variables.</a:t>
            </a:r>
          </a:p>
          <a:p>
            <a:pPr marL="457200" lvl="1" indent="0" algn="just">
              <a:lnSpc>
                <a:spcPct val="150000"/>
              </a:lnSpc>
              <a:buNone/>
            </a:pPr>
            <a:r>
              <a:rPr lang="fr-FR" sz="1800" dirty="0">
                <a:effectLst/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fr-FR" sz="1800" i="1" dirty="0">
                <a:effectLst/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Exemple</a:t>
            </a:r>
            <a:r>
              <a:rPr lang="fr-FR" sz="1800" dirty="0">
                <a:effectLst/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corrélation entre le PIB et la mortalité infantile dans les pays africains</a:t>
            </a:r>
            <a:r>
              <a:rPr lang="en-BJ" sz="1200" dirty="0">
                <a:effectLst/>
              </a:rPr>
              <a:t> </a:t>
            </a:r>
            <a:r>
              <a:rPr lang="fr-FR" sz="1600" dirty="0"/>
              <a:t> </a:t>
            </a:r>
          </a:p>
          <a:p>
            <a:pPr algn="just">
              <a:lnSpc>
                <a:spcPct val="150000"/>
              </a:lnSpc>
            </a:pPr>
            <a:r>
              <a:rPr lang="fr-FR" sz="2000" dirty="0"/>
              <a:t>L’analyse de la régression linéaire a pour objectif d’estimer et/ou de prédire la valeur moyenne de la variable dépendante en fonction des valeurs connues ou fixes des variables indépendantes.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fr-FR" sz="1800" i="1" dirty="0">
                <a:effectLst/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Exemple</a:t>
            </a:r>
            <a:r>
              <a:rPr lang="fr-FR" sz="1800" dirty="0">
                <a:effectLst/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Prédire la mortalité infantile dans les pays africains en disposant de leurs PIB</a:t>
            </a:r>
            <a:r>
              <a:rPr lang="en-BJ" sz="1200" dirty="0">
                <a:effectLst/>
              </a:rPr>
              <a:t> </a:t>
            </a:r>
            <a:endParaRPr lang="en-BJ" sz="1800" dirty="0">
              <a:effectLst/>
              <a:latin typeface="Corbel" panose="020B0503020204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191730067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788FAB-98A8-493B-8A32-C65BC6DEF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952" y="0"/>
            <a:ext cx="10515600" cy="541421"/>
          </a:xfrm>
          <a:noFill/>
        </p:spPr>
        <p:txBody>
          <a:bodyPr>
            <a:noAutofit/>
          </a:bodyPr>
          <a:lstStyle/>
          <a:p>
            <a:pPr marL="457200" lvl="1"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sz="2800" b="1" dirty="0">
                <a:latin typeface="Corbel" panose="020B0503020204020204" pitchFamily="34" charset="0"/>
                <a:ea typeface="Times New Roman" panose="02020603050405020304" pitchFamily="18" charset="0"/>
              </a:rPr>
              <a:t>PRATIQUE DE LA REGRESSION LINEAIRE SIMPLE</a:t>
            </a:r>
            <a:endParaRPr lang="en-BJ" sz="2800" b="1" dirty="0">
              <a:latin typeface="Corbel" panose="020B0503020204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BDE14E5-2FFF-3176-D986-94C2B38DC6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BJ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5512201-3DB0-27AC-041E-9F205AD704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8463" y="1628862"/>
            <a:ext cx="8735074" cy="5071690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4EFBE28C-D5EA-46CA-2356-AD3FEF18E352}"/>
              </a:ext>
            </a:extLst>
          </p:cNvPr>
          <p:cNvSpPr txBox="1"/>
          <p:nvPr/>
        </p:nvSpPr>
        <p:spPr>
          <a:xfrm>
            <a:off x="1727200" y="761976"/>
            <a:ext cx="3262432" cy="64633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GB" sz="3600" b="1" dirty="0" err="1">
                <a:solidFill>
                  <a:schemeClr val="tx1"/>
                </a:solidFill>
              </a:rPr>
              <a:t>En</a:t>
            </a:r>
            <a:r>
              <a:rPr lang="en-GB" sz="3600" b="1" dirty="0">
                <a:solidFill>
                  <a:schemeClr val="tx1"/>
                </a:solidFill>
              </a:rPr>
              <a:t> pratique </a:t>
            </a:r>
            <a:r>
              <a:rPr lang="en-GB" sz="3600" dirty="0">
                <a:solidFill>
                  <a:schemeClr val="tx1"/>
                </a:solidFill>
              </a:rPr>
              <a:t>...    </a:t>
            </a:r>
          </a:p>
        </p:txBody>
      </p:sp>
    </p:spTree>
    <p:extLst>
      <p:ext uri="{BB962C8B-B14F-4D97-AF65-F5344CB8AC3E}">
        <p14:creationId xmlns:p14="http://schemas.microsoft.com/office/powerpoint/2010/main" val="34224611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788FAB-98A8-493B-8A32-C65BC6DEF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952" y="0"/>
            <a:ext cx="10515600" cy="541421"/>
          </a:xfrm>
          <a:noFill/>
        </p:spPr>
        <p:txBody>
          <a:bodyPr>
            <a:noAutofit/>
          </a:bodyPr>
          <a:lstStyle/>
          <a:p>
            <a:pPr marL="457200" lvl="1"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sz="2800" b="1" dirty="0">
                <a:latin typeface="Corbel" panose="020B0503020204020204" pitchFamily="34" charset="0"/>
                <a:ea typeface="Times New Roman" panose="02020603050405020304" pitchFamily="18" charset="0"/>
              </a:rPr>
              <a:t>PRATIQUE DE LA REGRESSION LINEAIRE SIMPLE</a:t>
            </a:r>
            <a:endParaRPr lang="en-BJ" sz="2800" b="1" dirty="0">
              <a:latin typeface="Corbel" panose="020B0503020204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BDE14E5-2FFF-3176-D986-94C2B38DC6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BJ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E3B58A5-B918-FB4C-20B9-D384698874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9737" y="1644724"/>
            <a:ext cx="8600071" cy="521327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BA701C81-9A63-0A38-DBC9-59708219D5FD}"/>
              </a:ext>
            </a:extLst>
          </p:cNvPr>
          <p:cNvSpPr txBox="1"/>
          <p:nvPr/>
        </p:nvSpPr>
        <p:spPr>
          <a:xfrm>
            <a:off x="1727200" y="761976"/>
            <a:ext cx="3262432" cy="64633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GB" sz="3600" b="1" dirty="0" err="1">
                <a:solidFill>
                  <a:schemeClr val="tx1"/>
                </a:solidFill>
              </a:rPr>
              <a:t>En</a:t>
            </a:r>
            <a:r>
              <a:rPr lang="en-GB" sz="3600" b="1" dirty="0">
                <a:solidFill>
                  <a:schemeClr val="tx1"/>
                </a:solidFill>
              </a:rPr>
              <a:t> pratique ...    </a:t>
            </a:r>
          </a:p>
        </p:txBody>
      </p:sp>
    </p:spTree>
    <p:extLst>
      <p:ext uri="{BB962C8B-B14F-4D97-AF65-F5344CB8AC3E}">
        <p14:creationId xmlns:p14="http://schemas.microsoft.com/office/powerpoint/2010/main" val="345793553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788FAB-98A8-493B-8A32-C65BC6DEF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952" y="0"/>
            <a:ext cx="10515600" cy="541421"/>
          </a:xfrm>
          <a:noFill/>
        </p:spPr>
        <p:txBody>
          <a:bodyPr>
            <a:noAutofit/>
          </a:bodyPr>
          <a:lstStyle/>
          <a:p>
            <a:pPr marL="457200" lvl="1"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sz="2800" b="1" dirty="0">
                <a:latin typeface="Corbel" panose="020B0503020204020204" pitchFamily="34" charset="0"/>
                <a:ea typeface="Times New Roman" panose="02020603050405020304" pitchFamily="18" charset="0"/>
              </a:rPr>
              <a:t>PRATIQUE DE LA REGRESSION LINEAIRE SIMPLE</a:t>
            </a:r>
            <a:endParaRPr lang="en-BJ" sz="2800" b="1" dirty="0">
              <a:latin typeface="Corbel" panose="020B0503020204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BDE14E5-2FFF-3176-D986-94C2B38DC6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BJ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43EFF8E-6DFA-9E57-E660-B226EADFF0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802" y="1146233"/>
            <a:ext cx="6934198" cy="4073172"/>
          </a:xfrm>
          <a:prstGeom prst="rect">
            <a:avLst/>
          </a:prstGeom>
        </p:spPr>
      </p:pic>
      <p:pic>
        <p:nvPicPr>
          <p:cNvPr id="6148" name="Picture 4" descr="Illustration d'une caricature d'un savant fou à la peur Image Vectorielle  Stock - Alamy">
            <a:extLst>
              <a:ext uri="{FF2B5EF4-FFF2-40B4-BE49-F238E27FC236}">
                <a16:creationId xmlns:a16="http://schemas.microsoft.com/office/drawing/2014/main" id="{EBF75429-32D6-AA43-91BD-E5E4329FC88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87"/>
          <a:stretch/>
        </p:blipFill>
        <p:spPr bwMode="auto">
          <a:xfrm>
            <a:off x="779547" y="1692037"/>
            <a:ext cx="4198855" cy="4200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B86D4D8B-5403-4278-7BB2-A92BA5838E9C}"/>
              </a:ext>
            </a:extLst>
          </p:cNvPr>
          <p:cNvSpPr txBox="1"/>
          <p:nvPr/>
        </p:nvSpPr>
        <p:spPr>
          <a:xfrm>
            <a:off x="2115944" y="4642743"/>
            <a:ext cx="15260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</a:rPr>
              <a:t>SHAPIRO</a:t>
            </a:r>
          </a:p>
        </p:txBody>
      </p:sp>
    </p:spTree>
    <p:extLst>
      <p:ext uri="{BB962C8B-B14F-4D97-AF65-F5344CB8AC3E}">
        <p14:creationId xmlns:p14="http://schemas.microsoft.com/office/powerpoint/2010/main" val="118918693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788FAB-98A8-493B-8A32-C65BC6DEF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952" y="0"/>
            <a:ext cx="10515600" cy="541421"/>
          </a:xfrm>
          <a:noFill/>
        </p:spPr>
        <p:txBody>
          <a:bodyPr>
            <a:noAutofit/>
          </a:bodyPr>
          <a:lstStyle/>
          <a:p>
            <a:pPr marL="457200" lvl="1"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sz="2800" b="1" dirty="0">
                <a:latin typeface="Corbel" panose="020B0503020204020204" pitchFamily="34" charset="0"/>
                <a:ea typeface="Times New Roman" panose="02020603050405020304" pitchFamily="18" charset="0"/>
              </a:rPr>
              <a:t>PRATIQUE DE LA REGRESSION LINEAIRE SIMPLE</a:t>
            </a:r>
            <a:endParaRPr lang="en-BJ" sz="2800" b="1" dirty="0">
              <a:latin typeface="Corbel" panose="020B0503020204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BDE14E5-2FFF-3176-D986-94C2B38DC6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BJ"/>
          </a:p>
        </p:txBody>
      </p:sp>
      <p:pic>
        <p:nvPicPr>
          <p:cNvPr id="4098" name="Picture 2" descr="548 Dont Worry Stock Photos, Pictures &amp; Royalty-Free Images - iStock | Dont  worry be happy">
            <a:extLst>
              <a:ext uri="{FF2B5EF4-FFF2-40B4-BE49-F238E27FC236}">
                <a16:creationId xmlns:a16="http://schemas.microsoft.com/office/drawing/2014/main" id="{04816318-78FC-DC3C-5512-F2F369DA63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7700" y="876300"/>
            <a:ext cx="5105400" cy="510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Bob Marley - &quot;Singing don't worry, about a thing...&quot;... | Facebook">
            <a:extLst>
              <a:ext uri="{FF2B5EF4-FFF2-40B4-BE49-F238E27FC236}">
                <a16:creationId xmlns:a16="http://schemas.microsoft.com/office/drawing/2014/main" id="{39F3CEDC-E1CA-4905-7FD7-42139B06CD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3400" y="1549400"/>
            <a:ext cx="3454400" cy="425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317531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788FAB-98A8-493B-8A32-C65BC6DEF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952" y="0"/>
            <a:ext cx="10515600" cy="541421"/>
          </a:xfrm>
          <a:noFill/>
        </p:spPr>
        <p:txBody>
          <a:bodyPr>
            <a:noAutofit/>
          </a:bodyPr>
          <a:lstStyle/>
          <a:p>
            <a:pPr marL="457200" lvl="1"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sz="2800" b="1" dirty="0">
                <a:latin typeface="Corbel" panose="020B0503020204020204" pitchFamily="34" charset="0"/>
                <a:ea typeface="Times New Roman" panose="02020603050405020304" pitchFamily="18" charset="0"/>
              </a:rPr>
              <a:t>PRATIQUE DE LA REGRESSION LINEAIRE SIMPLE</a:t>
            </a:r>
            <a:endParaRPr lang="en-BJ" sz="2800" b="1" dirty="0">
              <a:latin typeface="Corbel" panose="020B0503020204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BDE14E5-2FFF-3176-D986-94C2B38DC6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BJ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4C4CBF1-2CFE-0C28-DC19-67490A5DA9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9268" y="1433958"/>
            <a:ext cx="9302214" cy="5551033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3825A3BE-4EE1-1A02-F6F8-A384C77A74C8}"/>
              </a:ext>
            </a:extLst>
          </p:cNvPr>
          <p:cNvSpPr txBox="1"/>
          <p:nvPr/>
        </p:nvSpPr>
        <p:spPr>
          <a:xfrm>
            <a:off x="790862" y="602931"/>
            <a:ext cx="8759537" cy="671851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fr-FR" sz="2800" b="1" dirty="0">
                <a:effectLst/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Hypothèse 1 : Le modèle est linéaire ...</a:t>
            </a:r>
            <a:endParaRPr lang="en-BJ" sz="2800" dirty="0">
              <a:effectLst/>
              <a:latin typeface="Corbel" panose="020B0503020204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A899BFC9-5453-1F0B-134A-C61B18EEC9ED}"/>
              </a:ext>
            </a:extLst>
          </p:cNvPr>
          <p:cNvCxnSpPr/>
          <p:nvPr/>
        </p:nvCxnSpPr>
        <p:spPr>
          <a:xfrm flipV="1">
            <a:off x="3581400" y="3886200"/>
            <a:ext cx="7226300" cy="1537842"/>
          </a:xfrm>
          <a:prstGeom prst="line">
            <a:avLst/>
          </a:prstGeom>
          <a:ln w="444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6C8EA412-5387-5E55-90B8-55964F1CFF7E}"/>
              </a:ext>
            </a:extLst>
          </p:cNvPr>
          <p:cNvSpPr txBox="1"/>
          <p:nvPr/>
        </p:nvSpPr>
        <p:spPr>
          <a:xfrm>
            <a:off x="11061312" y="3556000"/>
            <a:ext cx="1130688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GB" sz="2400" b="1" dirty="0"/>
              <a:t>OUI ?</a:t>
            </a:r>
          </a:p>
        </p:txBody>
      </p:sp>
      <p:sp>
        <p:nvSpPr>
          <p:cNvPr id="10" name="Arc 9">
            <a:extLst>
              <a:ext uri="{FF2B5EF4-FFF2-40B4-BE49-F238E27FC236}">
                <a16:creationId xmlns:a16="http://schemas.microsoft.com/office/drawing/2014/main" id="{5751B794-FD2F-E84F-AC6F-DF555FA015A9}"/>
              </a:ext>
            </a:extLst>
          </p:cNvPr>
          <p:cNvSpPr/>
          <p:nvPr/>
        </p:nvSpPr>
        <p:spPr>
          <a:xfrm>
            <a:off x="2423641" y="-849809"/>
            <a:ext cx="6006713" cy="5854696"/>
          </a:xfrm>
          <a:prstGeom prst="arc">
            <a:avLst>
              <a:gd name="adj1" fmla="val 330509"/>
              <a:gd name="adj2" fmla="val 4899201"/>
            </a:avLst>
          </a:prstGeom>
          <a:ln w="317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218D43A-55D6-4E11-120F-9C447668644F}"/>
              </a:ext>
            </a:extLst>
          </p:cNvPr>
          <p:cNvSpPr txBox="1"/>
          <p:nvPr/>
        </p:nvSpPr>
        <p:spPr>
          <a:xfrm>
            <a:off x="8420428" y="2708739"/>
            <a:ext cx="1129971" cy="46166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GB" sz="2400" b="1" dirty="0"/>
              <a:t>NON ?</a:t>
            </a:r>
          </a:p>
        </p:txBody>
      </p:sp>
    </p:spTree>
    <p:extLst>
      <p:ext uri="{BB962C8B-B14F-4D97-AF65-F5344CB8AC3E}">
        <p14:creationId xmlns:p14="http://schemas.microsoft.com/office/powerpoint/2010/main" val="277665302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788FAB-98A8-493B-8A32-C65BC6DEF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952" y="0"/>
            <a:ext cx="10515600" cy="541421"/>
          </a:xfrm>
          <a:noFill/>
        </p:spPr>
        <p:txBody>
          <a:bodyPr>
            <a:noAutofit/>
          </a:bodyPr>
          <a:lstStyle/>
          <a:p>
            <a:pPr marL="457200" lvl="1"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sz="2800" b="1" dirty="0">
                <a:latin typeface="Corbel" panose="020B0503020204020204" pitchFamily="34" charset="0"/>
                <a:ea typeface="Times New Roman" panose="02020603050405020304" pitchFamily="18" charset="0"/>
              </a:rPr>
              <a:t>PRATIQUE DE LA REGRESSION LINEAIRE SIMPLE</a:t>
            </a:r>
            <a:endParaRPr lang="en-BJ" sz="2800" b="1" dirty="0">
              <a:latin typeface="Corbel" panose="020B0503020204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BDE14E5-2FFF-3176-D986-94C2B38DC6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BJ"/>
          </a:p>
        </p:txBody>
      </p:sp>
      <p:pic>
        <p:nvPicPr>
          <p:cNvPr id="7170" name="Picture 2" descr="Illustration d'une caricature d'un savant fou Image Vectorielle Stock -  Alamy">
            <a:extLst>
              <a:ext uri="{FF2B5EF4-FFF2-40B4-BE49-F238E27FC236}">
                <a16:creationId xmlns:a16="http://schemas.microsoft.com/office/drawing/2014/main" id="{69CE65BC-CFC5-24F6-E9BE-60A94A93A0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59"/>
          <a:stretch/>
        </p:blipFill>
        <p:spPr bwMode="auto">
          <a:xfrm>
            <a:off x="567953" y="1625600"/>
            <a:ext cx="3985798" cy="431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6772D88-5466-4DCC-331D-408AAC12DC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4195" y="1625600"/>
            <a:ext cx="7427805" cy="4260708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C6C52A4D-3200-7113-1C84-B3BC4DBAA364}"/>
              </a:ext>
            </a:extLst>
          </p:cNvPr>
          <p:cNvSpPr txBox="1"/>
          <p:nvPr/>
        </p:nvSpPr>
        <p:spPr>
          <a:xfrm>
            <a:off x="1755118" y="4709180"/>
            <a:ext cx="16114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</a:rPr>
              <a:t>PEARSON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B391E6DF-3C99-F93D-99FF-155C1E014A43}"/>
              </a:ext>
            </a:extLst>
          </p:cNvPr>
          <p:cNvSpPr/>
          <p:nvPr/>
        </p:nvSpPr>
        <p:spPr>
          <a:xfrm>
            <a:off x="4764195" y="5029200"/>
            <a:ext cx="1776305" cy="911056"/>
          </a:xfrm>
          <a:prstGeom prst="roundRect">
            <a:avLst/>
          </a:prstGeom>
          <a:solidFill>
            <a:schemeClr val="accent6">
              <a:alpha val="27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F7EE1D2A-2A8D-5B38-3249-1A3F720F18C4}"/>
              </a:ext>
            </a:extLst>
          </p:cNvPr>
          <p:cNvSpPr/>
          <p:nvPr/>
        </p:nvSpPr>
        <p:spPr>
          <a:xfrm>
            <a:off x="7888395" y="2768600"/>
            <a:ext cx="3071705" cy="472238"/>
          </a:xfrm>
          <a:prstGeom prst="roundRect">
            <a:avLst/>
          </a:prstGeom>
          <a:solidFill>
            <a:schemeClr val="accent6">
              <a:alpha val="27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453873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788FAB-98A8-493B-8A32-C65BC6DEF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952" y="0"/>
            <a:ext cx="10515600" cy="541421"/>
          </a:xfrm>
          <a:noFill/>
        </p:spPr>
        <p:txBody>
          <a:bodyPr>
            <a:noAutofit/>
          </a:bodyPr>
          <a:lstStyle/>
          <a:p>
            <a:pPr marL="457200" lvl="1"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sz="2800" b="1" dirty="0">
                <a:latin typeface="Corbel" panose="020B0503020204020204" pitchFamily="34" charset="0"/>
                <a:ea typeface="Times New Roman" panose="02020603050405020304" pitchFamily="18" charset="0"/>
              </a:rPr>
              <a:t>PRATIQUE DE LA REGRESSION LINEAIRE SIMPLE</a:t>
            </a:r>
            <a:endParaRPr lang="en-BJ" sz="2800" b="1" dirty="0">
              <a:latin typeface="Corbel" panose="020B0503020204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BDE14E5-2FFF-3176-D986-94C2B38DC6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BJ"/>
          </a:p>
        </p:txBody>
      </p:sp>
      <p:pic>
        <p:nvPicPr>
          <p:cNvPr id="3" name="Picture 4" descr="Illustration d'une caricature d'un savant fou à la peur Image Vectorielle  Stock - Alamy">
            <a:extLst>
              <a:ext uri="{FF2B5EF4-FFF2-40B4-BE49-F238E27FC236}">
                <a16:creationId xmlns:a16="http://schemas.microsoft.com/office/drawing/2014/main" id="{55758B18-09DD-F278-23D7-6A8FF22CC00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87"/>
          <a:stretch/>
        </p:blipFill>
        <p:spPr bwMode="auto">
          <a:xfrm>
            <a:off x="690648" y="3597904"/>
            <a:ext cx="2293852" cy="2294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BF6C0E4B-D681-BD3B-4BDD-73A9A8D5FF4C}"/>
              </a:ext>
            </a:extLst>
          </p:cNvPr>
          <p:cNvSpPr txBox="1"/>
          <p:nvPr/>
        </p:nvSpPr>
        <p:spPr>
          <a:xfrm>
            <a:off x="1192814" y="5126397"/>
            <a:ext cx="12895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SPEARMAN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0AAAEB6-87B5-DB6E-396E-3E31621DBF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5825" y="2146300"/>
            <a:ext cx="7259552" cy="3435625"/>
          </a:xfrm>
          <a:prstGeom prst="rect">
            <a:avLst/>
          </a:prstGeom>
        </p:spPr>
      </p:pic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AA8D8887-03F2-E7FD-2114-A94AC7F13C79}"/>
              </a:ext>
            </a:extLst>
          </p:cNvPr>
          <p:cNvSpPr/>
          <p:nvPr/>
        </p:nvSpPr>
        <p:spPr>
          <a:xfrm>
            <a:off x="4635825" y="4670869"/>
            <a:ext cx="1776305" cy="911056"/>
          </a:xfrm>
          <a:prstGeom prst="roundRect">
            <a:avLst/>
          </a:prstGeom>
          <a:solidFill>
            <a:srgbClr val="FF0000">
              <a:alpha val="27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EA36766E-66A1-B18F-96AA-AC5EEAA2B4A6}"/>
              </a:ext>
            </a:extLst>
          </p:cNvPr>
          <p:cNvSpPr/>
          <p:nvPr/>
        </p:nvSpPr>
        <p:spPr>
          <a:xfrm>
            <a:off x="6412130" y="3192881"/>
            <a:ext cx="3071705" cy="472238"/>
          </a:xfrm>
          <a:prstGeom prst="roundRect">
            <a:avLst/>
          </a:prstGeom>
          <a:solidFill>
            <a:srgbClr val="FF0000">
              <a:alpha val="27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373356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788FAB-98A8-493B-8A32-C65BC6DEF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952" y="0"/>
            <a:ext cx="10515600" cy="541421"/>
          </a:xfrm>
          <a:noFill/>
        </p:spPr>
        <p:txBody>
          <a:bodyPr>
            <a:noAutofit/>
          </a:bodyPr>
          <a:lstStyle/>
          <a:p>
            <a:pPr marL="457200" lvl="1"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sz="2800" b="1" dirty="0">
                <a:latin typeface="Corbel" panose="020B0503020204020204" pitchFamily="34" charset="0"/>
                <a:ea typeface="Times New Roman" panose="02020603050405020304" pitchFamily="18" charset="0"/>
              </a:rPr>
              <a:t>PRATIQUE DE LA REGRESSION LINEAIRE SIMPLE</a:t>
            </a:r>
            <a:endParaRPr lang="en-BJ" sz="2800" b="1" dirty="0">
              <a:latin typeface="Corbel" panose="020B0503020204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BDE14E5-2FFF-3176-D986-94C2B38DC6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BJ"/>
          </a:p>
        </p:txBody>
      </p:sp>
      <p:pic>
        <p:nvPicPr>
          <p:cNvPr id="3" name="Picture 2" descr="548 Dont Worry Stock Photos, Pictures &amp; Royalty-Free Images - iStock | Dont  worry be happy">
            <a:extLst>
              <a:ext uri="{FF2B5EF4-FFF2-40B4-BE49-F238E27FC236}">
                <a16:creationId xmlns:a16="http://schemas.microsoft.com/office/drawing/2014/main" id="{0EE0BC46-72AB-4000-9C70-66F43FC915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7700" y="876300"/>
            <a:ext cx="5105400" cy="510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Bob Marley - &quot;Singing don't worry, about a thing...&quot;... | Facebook">
            <a:extLst>
              <a:ext uri="{FF2B5EF4-FFF2-40B4-BE49-F238E27FC236}">
                <a16:creationId xmlns:a16="http://schemas.microsoft.com/office/drawing/2014/main" id="{C2083050-CBB2-D0F5-A3A7-46DE11DF7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3400" y="1549400"/>
            <a:ext cx="3454400" cy="425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617059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788FAB-98A8-493B-8A32-C65BC6DEF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952" y="0"/>
            <a:ext cx="10515600" cy="541421"/>
          </a:xfrm>
          <a:noFill/>
        </p:spPr>
        <p:txBody>
          <a:bodyPr>
            <a:noAutofit/>
          </a:bodyPr>
          <a:lstStyle/>
          <a:p>
            <a:pPr marL="457200" lvl="1"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sz="2800" b="1" dirty="0">
                <a:latin typeface="Corbel" panose="020B0503020204020204" pitchFamily="34" charset="0"/>
                <a:ea typeface="Times New Roman" panose="02020603050405020304" pitchFamily="18" charset="0"/>
              </a:rPr>
              <a:t>PRATIQUE DE LA REGRESSION LINEAIRE SIMPLE</a:t>
            </a:r>
            <a:endParaRPr lang="en-BJ" sz="2800" b="1" dirty="0">
              <a:latin typeface="Corbel" panose="020B0503020204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BDE14E5-2FFF-3176-D986-94C2B38DC6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BJ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72962DD-397D-14C5-C506-FDC364B8DE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1806" y="1545940"/>
            <a:ext cx="8630476" cy="4675480"/>
          </a:xfrm>
          <a:prstGeom prst="rect">
            <a:avLst/>
          </a:prstGeom>
        </p:spPr>
      </p:pic>
      <p:pic>
        <p:nvPicPr>
          <p:cNvPr id="4" name="Picture 2" descr="Illustration d'une caricature d'un savant fou Image Vectorielle Stock -  Alamy">
            <a:extLst>
              <a:ext uri="{FF2B5EF4-FFF2-40B4-BE49-F238E27FC236}">
                <a16:creationId xmlns:a16="http://schemas.microsoft.com/office/drawing/2014/main" id="{169D7128-49DB-AF2F-0B47-D0A440E5D6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59"/>
          <a:stretch/>
        </p:blipFill>
        <p:spPr bwMode="auto">
          <a:xfrm>
            <a:off x="567953" y="1625600"/>
            <a:ext cx="2968201" cy="321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66FE6177-8EDC-3AC3-4585-E80327AA61B1}"/>
              </a:ext>
            </a:extLst>
          </p:cNvPr>
          <p:cNvSpPr txBox="1"/>
          <p:nvPr/>
        </p:nvSpPr>
        <p:spPr>
          <a:xfrm>
            <a:off x="1097493" y="3883680"/>
            <a:ext cx="16114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</a:rPr>
              <a:t>PEARSON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473BECB7-968E-C71A-16B9-7084A72F66DA}"/>
              </a:ext>
            </a:extLst>
          </p:cNvPr>
          <p:cNvSpPr/>
          <p:nvPr/>
        </p:nvSpPr>
        <p:spPr>
          <a:xfrm>
            <a:off x="7823200" y="5410200"/>
            <a:ext cx="4148505" cy="355600"/>
          </a:xfrm>
          <a:prstGeom prst="roundRect">
            <a:avLst/>
          </a:prstGeom>
          <a:solidFill>
            <a:schemeClr val="accent6">
              <a:alpha val="27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52C28A6C-493E-12E4-9568-102C6E79350D}"/>
              </a:ext>
            </a:extLst>
          </p:cNvPr>
          <p:cNvSpPr/>
          <p:nvPr/>
        </p:nvSpPr>
        <p:spPr>
          <a:xfrm>
            <a:off x="5194299" y="3483260"/>
            <a:ext cx="1498601" cy="669639"/>
          </a:xfrm>
          <a:prstGeom prst="roundRect">
            <a:avLst/>
          </a:prstGeom>
          <a:solidFill>
            <a:schemeClr val="accent6">
              <a:alpha val="27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4034568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788FAB-98A8-493B-8A32-C65BC6DEF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952" y="0"/>
            <a:ext cx="10515600" cy="541421"/>
          </a:xfrm>
          <a:noFill/>
        </p:spPr>
        <p:txBody>
          <a:bodyPr>
            <a:noAutofit/>
          </a:bodyPr>
          <a:lstStyle/>
          <a:p>
            <a:pPr marL="457200" lvl="1"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sz="2800" b="1" dirty="0">
                <a:latin typeface="Corbel" panose="020B0503020204020204" pitchFamily="34" charset="0"/>
                <a:ea typeface="Times New Roman" panose="02020603050405020304" pitchFamily="18" charset="0"/>
              </a:rPr>
              <a:t>PRATIQUE DE LA REGRESSION LINEAIRE SIMPLE</a:t>
            </a:r>
            <a:endParaRPr lang="en-BJ" sz="2800" b="1" dirty="0">
              <a:latin typeface="Corbel" panose="020B0503020204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BDE14E5-2FFF-3176-D986-94C2B38DC6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BJ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F85C06A-0C1E-272D-E020-F047168225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196" y="878341"/>
            <a:ext cx="10127356" cy="5852659"/>
          </a:xfrm>
          <a:prstGeom prst="rect">
            <a:avLst/>
          </a:prstGeom>
        </p:spPr>
      </p:pic>
      <p:pic>
        <p:nvPicPr>
          <p:cNvPr id="7" name="Picture 2" descr="Illustration d'une caricature d'un savant fou Image Vectorielle Stock -  Alamy">
            <a:extLst>
              <a:ext uri="{FF2B5EF4-FFF2-40B4-BE49-F238E27FC236}">
                <a16:creationId xmlns:a16="http://schemas.microsoft.com/office/drawing/2014/main" id="{8B5BC8B7-A5B1-139E-AAA3-55A786FA1A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59"/>
          <a:stretch/>
        </p:blipFill>
        <p:spPr bwMode="auto">
          <a:xfrm rot="20366447">
            <a:off x="3969008" y="3402709"/>
            <a:ext cx="1262831" cy="1367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Bulle rectangulaire 8">
            <a:extLst>
              <a:ext uri="{FF2B5EF4-FFF2-40B4-BE49-F238E27FC236}">
                <a16:creationId xmlns:a16="http://schemas.microsoft.com/office/drawing/2014/main" id="{E7BD9F2E-7C9F-BB84-EA19-1078FC3AAAD2}"/>
              </a:ext>
            </a:extLst>
          </p:cNvPr>
          <p:cNvSpPr/>
          <p:nvPr/>
        </p:nvSpPr>
        <p:spPr>
          <a:xfrm>
            <a:off x="4711700" y="2324100"/>
            <a:ext cx="5181600" cy="723900"/>
          </a:xfrm>
          <a:prstGeom prst="wedgeRectCallout">
            <a:avLst>
              <a:gd name="adj1" fmla="val -49211"/>
              <a:gd name="adj2" fmla="val 15383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CO2HAB = 0.0003  . PIB – 0.43  </a:t>
            </a:r>
          </a:p>
        </p:txBody>
      </p:sp>
    </p:spTree>
    <p:extLst>
      <p:ext uri="{BB962C8B-B14F-4D97-AF65-F5344CB8AC3E}">
        <p14:creationId xmlns:p14="http://schemas.microsoft.com/office/powerpoint/2010/main" val="22303960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788FAB-98A8-493B-8A32-C65BC6DEF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952" y="0"/>
            <a:ext cx="10515600" cy="541421"/>
          </a:xfrm>
          <a:noFill/>
        </p:spPr>
        <p:txBody>
          <a:bodyPr>
            <a:noAutofit/>
          </a:bodyPr>
          <a:lstStyle/>
          <a:p>
            <a:r>
              <a:rPr lang="fr-FR" sz="4000" dirty="0"/>
              <a:t>Régression linéaire simple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15FD47F9-3C7A-4FD8-BF1D-32E41BB8F5D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936702"/>
                <a:ext cx="10245352" cy="5240261"/>
              </a:xfrm>
            </p:spPr>
            <p:txBody>
              <a:bodyPr>
                <a:norm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On parle de modèle de régression linéaire simple lorsqu’on cherche à prédire une variable quantitative à partir d’un seul </a:t>
                </a:r>
                <a:r>
                  <a:rPr lang="fr-FR" sz="1800" dirty="0" err="1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regresseur</a:t>
                </a:r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(variable indépendante </a:t>
                </a:r>
                <a:r>
                  <a:rPr lang="fr-FR" sz="1800" dirty="0">
                    <a:effectLst/>
                    <a:highlight>
                      <a:srgbClr val="FFFF00"/>
                    </a:highlight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quantitative</a:t>
                </a:r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:pPr algn="just">
                  <a:lnSpc>
                    <a:spcPct val="150000"/>
                  </a:lnSpc>
                </a:pPr>
                <a:endParaRPr lang="fr-FR" sz="1800" dirty="0"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fr-FR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fr-FR" sz="1800" dirty="0"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fr-FR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fr-FR" sz="1800" dirty="0"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fr-FR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BJ" sz="1200" i="1" smtClean="0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𝑖</m:t>
                          </m:r>
                        </m:sub>
                      </m:sSub>
                      <m:r>
                        <a:rPr lang="fr-FR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BJ" sz="12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0</m:t>
                          </m:r>
                        </m:sub>
                      </m:sSub>
                      <m:r>
                        <a:rPr lang="fr-FR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BJ" sz="12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BJ" sz="12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𝑖</m:t>
                          </m:r>
                        </m:sub>
                      </m:sSub>
                      <m:r>
                        <a:rPr lang="fr-FR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BJ" sz="12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fr-FR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50000"/>
                  </a:lnSpc>
                  <a:buNone/>
                </a:pPr>
                <a:endParaRPr lang="fr-FR" sz="1800" dirty="0">
                  <a:latin typeface="Corbel" panose="020B050302020402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fr-FR" sz="1800" dirty="0">
                  <a:latin typeface="Corbel" panose="020B050302020402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fr-FR" sz="2000" dirty="0"/>
              </a:p>
            </p:txBody>
          </p:sp>
        </mc:Choice>
        <mc:Fallback xmlns=""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15FD47F9-3C7A-4FD8-BF1D-32E41BB8F5D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936702"/>
                <a:ext cx="10245352" cy="5240261"/>
              </a:xfrm>
              <a:blipFill>
                <a:blip r:embed="rId3"/>
                <a:stretch>
                  <a:fillRect l="-496" r="-496"/>
                </a:stretch>
              </a:blipFill>
            </p:spPr>
            <p:txBody>
              <a:bodyPr/>
              <a:lstStyle/>
              <a:p>
                <a:r>
                  <a:rPr lang="en-BJ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D7175DEC-DF31-DDC1-3393-6D43C806DCB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95550815"/>
                  </p:ext>
                </p:extLst>
              </p:nvPr>
            </p:nvGraphicFramePr>
            <p:xfrm>
              <a:off x="2665141" y="2177926"/>
              <a:ext cx="5119122" cy="2320835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312872">
                      <a:extLst>
                        <a:ext uri="{9D8B030D-6E8A-4147-A177-3AD203B41FA5}">
                          <a16:colId xmlns:a16="http://schemas.microsoft.com/office/drawing/2014/main" val="4067990714"/>
                        </a:ext>
                      </a:extLst>
                    </a:gridCol>
                    <a:gridCol w="1304406">
                      <a:extLst>
                        <a:ext uri="{9D8B030D-6E8A-4147-A177-3AD203B41FA5}">
                          <a16:colId xmlns:a16="http://schemas.microsoft.com/office/drawing/2014/main" val="3166527973"/>
                        </a:ext>
                      </a:extLst>
                    </a:gridCol>
                    <a:gridCol w="2501844">
                      <a:extLst>
                        <a:ext uri="{9D8B030D-6E8A-4147-A177-3AD203B41FA5}">
                          <a16:colId xmlns:a16="http://schemas.microsoft.com/office/drawing/2014/main" val="553255392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fr-FR" sz="1200" dirty="0" err="1">
                              <a:effectLst/>
                            </a:rPr>
                            <a:t>Obersation</a:t>
                          </a:r>
                          <a:r>
                            <a:rPr lang="fr-FR" sz="1200" dirty="0">
                              <a:effectLst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r>
                                <a:rPr lang="fr-FR" sz="1200">
                                  <a:effectLst/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oMath>
                          </a14:m>
                          <a:endParaRPr lang="en-BJ" sz="1200" dirty="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Response, </a:t>
                          </a:r>
                          <a14:m>
                            <m:oMath xmlns:m="http://schemas.openxmlformats.org/officeDocument/2006/math">
                              <m:r>
                                <a:rPr lang="fr-FR" sz="1200">
                                  <a:effectLst/>
                                  <a:latin typeface="Cambria Math" panose="02040503050406030204" pitchFamily="18" charset="0"/>
                                </a:rPr>
                                <m:t>𝑌</m:t>
                              </m:r>
                            </m:oMath>
                          </a14:m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fr-FR" sz="1200" dirty="0">
                              <a:effectLst/>
                            </a:rPr>
                            <a:t>Variables indépendantes, </a:t>
                          </a:r>
                          <a14:m>
                            <m:oMath xmlns:m="http://schemas.openxmlformats.org/officeDocument/2006/math">
                              <m:r>
                                <a:rPr lang="fr-FR" sz="1200">
                                  <a:effectLst/>
                                  <a:latin typeface="Cambria Math" panose="02040503050406030204" pitchFamily="18" charset="0"/>
                                </a:rPr>
                                <m:t>𝑋</m:t>
                              </m:r>
                            </m:oMath>
                          </a14:m>
                          <a:endParaRPr lang="en-BJ" sz="1200" dirty="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110654638"/>
                      </a:ext>
                    </a:extLst>
                  </a:tr>
                  <a:tr h="5188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1</a:t>
                          </a:r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BJ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fr-FR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BJ" sz="1200" dirty="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BJ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BJ" sz="1200" dirty="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213523672"/>
                      </a:ext>
                    </a:extLst>
                  </a:tr>
                  <a:tr h="5188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2</a:t>
                          </a:r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BJ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fr-FR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BJ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986018571"/>
                      </a:ext>
                    </a:extLst>
                  </a:tr>
                  <a:tr h="5188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1200">
                                    <a:effectLst/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oMath>
                            </m:oMathPara>
                          </a14:m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1200">
                                    <a:effectLst/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oMath>
                            </m:oMathPara>
                          </a14:m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1200">
                                    <a:effectLst/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oMath>
                            </m:oMathPara>
                          </a14:m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123577193"/>
                      </a:ext>
                    </a:extLst>
                  </a:tr>
                  <a:tr h="5188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1200">
                                    <a:effectLst/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oMath>
                            </m:oMathPara>
                          </a14:m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BJ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fr-FR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BJ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BJ" sz="1200" dirty="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13089025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D7175DEC-DF31-DDC1-3393-6D43C806DCB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95550815"/>
                  </p:ext>
                </p:extLst>
              </p:nvPr>
            </p:nvGraphicFramePr>
            <p:xfrm>
              <a:off x="2665141" y="2177926"/>
              <a:ext cx="5119122" cy="2320835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312872">
                      <a:extLst>
                        <a:ext uri="{9D8B030D-6E8A-4147-A177-3AD203B41FA5}">
                          <a16:colId xmlns:a16="http://schemas.microsoft.com/office/drawing/2014/main" val="4067990714"/>
                        </a:ext>
                      </a:extLst>
                    </a:gridCol>
                    <a:gridCol w="1304406">
                      <a:extLst>
                        <a:ext uri="{9D8B030D-6E8A-4147-A177-3AD203B41FA5}">
                          <a16:colId xmlns:a16="http://schemas.microsoft.com/office/drawing/2014/main" val="3166527973"/>
                        </a:ext>
                      </a:extLst>
                    </a:gridCol>
                    <a:gridCol w="2501844">
                      <a:extLst>
                        <a:ext uri="{9D8B030D-6E8A-4147-A177-3AD203B41FA5}">
                          <a16:colId xmlns:a16="http://schemas.microsoft.com/office/drawing/2014/main" val="553255392"/>
                        </a:ext>
                      </a:extLst>
                    </a:gridCol>
                  </a:tblGrid>
                  <a:tr h="245491">
                    <a:tc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t="-5263" r="-291346" b="-8736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100971" t="-5263" r="-194175" b="-8736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105076" t="-5263" r="-1523" b="-87368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10654638"/>
                      </a:ext>
                    </a:extLst>
                  </a:tr>
                  <a:tr h="5188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1</a:t>
                          </a:r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100971" t="-47619" r="-194175" b="-29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105076" t="-47619" r="-1523" b="-29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13523672"/>
                      </a:ext>
                    </a:extLst>
                  </a:tr>
                  <a:tr h="5188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2</a:t>
                          </a:r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100971" t="-151220" r="-194175" b="-20243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105076" t="-151220" r="-1523" b="-20243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86018571"/>
                      </a:ext>
                    </a:extLst>
                  </a:tr>
                  <a:tr h="518836">
                    <a:tc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t="-251220" r="-291346" b="-10243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100971" t="-251220" r="-194175" b="-10243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105076" t="-251220" r="-1523" b="-10243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23577193"/>
                      </a:ext>
                    </a:extLst>
                  </a:tr>
                  <a:tr h="518836">
                    <a:tc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t="-351220" r="-291346" b="-243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100971" t="-351220" r="-194175" b="-243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105076" t="-351220" r="-1523" b="-243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30890257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29769643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788FAB-98A8-493B-8A32-C65BC6DEF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952" y="0"/>
            <a:ext cx="10515600" cy="541421"/>
          </a:xfrm>
          <a:noFill/>
        </p:spPr>
        <p:txBody>
          <a:bodyPr>
            <a:noAutofit/>
          </a:bodyPr>
          <a:lstStyle/>
          <a:p>
            <a:pPr marL="457200" lvl="1"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sz="2800" b="1" dirty="0">
                <a:latin typeface="Corbel" panose="020B0503020204020204" pitchFamily="34" charset="0"/>
                <a:ea typeface="Times New Roman" panose="02020603050405020304" pitchFamily="18" charset="0"/>
              </a:rPr>
              <a:t>PRATIQUE DE LA REGRESSION LINEAIRE SIMPLE</a:t>
            </a:r>
            <a:endParaRPr lang="en-BJ" sz="2800" b="1" dirty="0">
              <a:latin typeface="Corbel" panose="020B0503020204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BDE14E5-2FFF-3176-D986-94C2B38DC6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BJ"/>
          </a:p>
        </p:txBody>
      </p:sp>
      <p:pic>
        <p:nvPicPr>
          <p:cNvPr id="15362" name="Picture 2" descr="Policier, Barrière, Un Panneau D'arrêt. L'interdiction, La Frontière, Les  Douanes Et L'immigration Clip Art Libres De Droits , Svg , Vecteurs Et  Illustration. Image 53798762.">
            <a:extLst>
              <a:ext uri="{FF2B5EF4-FFF2-40B4-BE49-F238E27FC236}">
                <a16:creationId xmlns:a16="http://schemas.microsoft.com/office/drawing/2014/main" id="{4C8FDD28-432A-854C-FB73-0E091DEF51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952" y="1652131"/>
            <a:ext cx="4181848" cy="4181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0BEEEAE7-7AC0-095C-4974-7851014D251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5067300" y="630321"/>
                <a:ext cx="7518399" cy="5872075"/>
              </a:xfrm>
            </p:spPr>
            <p:txBody>
              <a:bodyPr>
                <a:norm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fr-FR" sz="2400" b="1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Hypothèse 1 : Le modèle est linéaire </a:t>
                </a:r>
              </a:p>
              <a:p>
                <a:pPr algn="just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fr-FR" sz="2400" b="1" dirty="0">
                    <a:solidFill>
                      <a:srgbClr val="000000"/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Hypothèse 2 : L’espérance de l’erreur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BJ" sz="2400" b="1" i="1">
                            <a:solidFill>
                              <a:srgbClr val="000000"/>
                            </a:solidFill>
                            <a:effectLst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sz="2400" b="1" i="1">
                            <a:solidFill>
                              <a:srgbClr val="000000"/>
                            </a:solidFill>
                            <a:effectLst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𝜺</m:t>
                        </m:r>
                      </m:e>
                      <m:sub>
                        <m:r>
                          <a:rPr lang="fr-FR" sz="2400" b="1" i="1">
                            <a:solidFill>
                              <a:srgbClr val="000000"/>
                            </a:solidFill>
                            <a:effectLst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𝒊</m:t>
                        </m:r>
                      </m:sub>
                    </m:sSub>
                  </m:oMath>
                </a14:m>
                <a:r>
                  <a:rPr lang="fr-FR" sz="2400" b="1" dirty="0">
                    <a:solidFill>
                      <a:srgbClr val="000000"/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est nulle</a:t>
                </a:r>
                <a:r>
                  <a:rPr lang="fr-FR" sz="2400" dirty="0">
                    <a:solidFill>
                      <a:srgbClr val="000000"/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 </a:t>
                </a:r>
                <a:endParaRPr lang="en-BJ" sz="2400" dirty="0">
                  <a:effectLst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fr-FR" sz="2400" b="1" dirty="0">
                    <a:solidFill>
                      <a:srgbClr val="000000"/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Hypothèse 3</a:t>
                </a:r>
                <a:r>
                  <a:rPr lang="fr-FR" sz="2400" dirty="0">
                    <a:solidFill>
                      <a:srgbClr val="000000"/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: </a:t>
                </a:r>
                <a:r>
                  <a:rPr lang="fr-FR" sz="2400" b="1" dirty="0">
                    <a:solidFill>
                      <a:srgbClr val="000000"/>
                    </a:solidFill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fr-FR" sz="2400" b="1" dirty="0">
                    <a:solidFill>
                      <a:srgbClr val="000000"/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onstance de la variance de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BJ" sz="2400" b="1" i="1">
                            <a:effectLst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sz="2400" b="1" i="1">
                            <a:effectLst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𝜺</m:t>
                        </m:r>
                      </m:e>
                      <m:sub>
                        <m:r>
                          <a:rPr lang="fr-FR" sz="2400" b="1" i="1">
                            <a:effectLst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𝒊</m:t>
                        </m:r>
                      </m:sub>
                    </m:sSub>
                  </m:oMath>
                </a14:m>
                <a:r>
                  <a:rPr lang="fr-FR" sz="2400" b="1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endParaRPr lang="fr-FR" sz="2400" i="1" dirty="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fr-FR" sz="2400" b="1" dirty="0">
                    <a:solidFill>
                      <a:srgbClr val="000000"/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Hypothèse 4</a:t>
                </a:r>
                <a:r>
                  <a:rPr lang="fr-FR" sz="2400" b="1" i="1" dirty="0">
                    <a:solidFill>
                      <a:srgbClr val="000000"/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r>
                  <a:rPr lang="fr-FR" sz="2400" b="1" dirty="0">
                    <a:solidFill>
                      <a:srgbClr val="000000"/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La normalité du terme d’erreur de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BJ" sz="24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sz="24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𝜺</m:t>
                        </m:r>
                      </m:e>
                      <m:sub>
                        <m:r>
                          <a:rPr lang="fr-FR" sz="24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𝒊</m:t>
                        </m:r>
                      </m:sub>
                    </m:sSub>
                  </m:oMath>
                </a14:m>
                <a:r>
                  <a:rPr lang="fr-FR" sz="2400" b="1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endParaRPr lang="fr-FR" sz="2400" b="1" dirty="0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fr-FR" sz="2400" b="1" dirty="0">
                    <a:solidFill>
                      <a:srgbClr val="000000"/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Hypothèse 5 : Absence d’autocorrélation des erreurs</a:t>
                </a:r>
                <a:r>
                  <a:rPr lang="en-BJ" sz="2400">
                    <a:effectLst/>
                  </a:rPr>
                  <a:t> </a:t>
                </a:r>
                <a:endParaRPr lang="fr-FR" sz="2400" b="1" dirty="0">
                  <a:solidFill>
                    <a:srgbClr val="000000"/>
                  </a:solidFill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fr-FR" sz="2400" b="1" dirty="0">
                    <a:solidFill>
                      <a:srgbClr val="000000"/>
                    </a:solidFill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Hypothèse 5 : Covariance nulle entre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BJ" sz="2400" b="1" i="1">
                            <a:solidFill>
                              <a:srgbClr val="000000"/>
                            </a:solidFill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sz="2400" b="1">
                            <a:solidFill>
                              <a:srgbClr val="000000"/>
                            </a:solidFill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  <m:sub>
                        <m:r>
                          <a:rPr lang="fr-FR" sz="2400" b="1">
                            <a:solidFill>
                              <a:srgbClr val="000000"/>
                            </a:solidFill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𝐢</m:t>
                        </m:r>
                      </m:sub>
                    </m:sSub>
                    <m:r>
                      <a:rPr lang="fr-FR" sz="2400" b="1">
                        <a:solidFill>
                          <a:srgbClr val="000000"/>
                        </a:solidFill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fr-FR" sz="2400" b="1" dirty="0">
                    <a:solidFill>
                      <a:srgbClr val="000000"/>
                    </a:solidFill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BJ" sz="2400" b="1" i="1">
                            <a:solidFill>
                              <a:srgbClr val="000000"/>
                            </a:solidFill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sz="2400" b="1">
                            <a:solidFill>
                              <a:srgbClr val="000000"/>
                            </a:solidFill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𝜺</m:t>
                        </m:r>
                      </m:e>
                      <m:sub>
                        <m:r>
                          <a:rPr lang="fr-FR" sz="2400" b="1">
                            <a:solidFill>
                              <a:srgbClr val="000000"/>
                            </a:solidFill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𝐢</m:t>
                        </m:r>
                      </m:sub>
                    </m:sSub>
                  </m:oMath>
                </a14:m>
                <a:endParaRPr lang="fr-FR" sz="2400" b="1" dirty="0">
                  <a:solidFill>
                    <a:srgbClr val="000000"/>
                  </a:solidFill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fr-FR" sz="2400" b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Hypothèse 7 : Exactitude de la variable indépendante</a:t>
                </a:r>
                <a:endParaRPr lang="en-BJ" sz="2400" dirty="0">
                  <a:effectLst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fr-FR" sz="2400" b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Hypothèse 8  : </a:t>
                </a:r>
                <a14:m>
                  <m:oMath xmlns:m="http://schemas.openxmlformats.org/officeDocument/2006/math">
                    <m:r>
                      <a:rPr lang="fr-FR" sz="2400" b="1">
                        <a:solidFill>
                          <a:srgbClr val="000000"/>
                        </a:solidFill>
                        <a:cs typeface="Times New Roman" panose="02020603050405020304" pitchFamily="18" charset="0"/>
                      </a:rPr>
                      <m:t>𝒏</m:t>
                    </m:r>
                    <m:r>
                      <a:rPr lang="fr-FR" sz="2400" b="1">
                        <a:solidFill>
                          <a:srgbClr val="000000"/>
                        </a:solidFill>
                        <a:cs typeface="Times New Roman" panose="02020603050405020304" pitchFamily="18" charset="0"/>
                      </a:rPr>
                      <m:t>&gt;</m:t>
                    </m:r>
                    <m:r>
                      <a:rPr lang="fr-FR" sz="2400" b="1">
                        <a:solidFill>
                          <a:srgbClr val="000000"/>
                        </a:solidFill>
                        <a:cs typeface="Times New Roman" panose="02020603050405020304" pitchFamily="18" charset="0"/>
                      </a:rPr>
                      <m:t>𝒌</m:t>
                    </m:r>
                  </m:oMath>
                </a14:m>
                <a:endParaRPr lang="en-BJ" sz="2400" b="1" dirty="0">
                  <a:solidFill>
                    <a:srgbClr val="000000"/>
                  </a:solidFill>
                  <a:cs typeface="Times New Roman" panose="02020603050405020304" pitchFamily="18" charset="0"/>
                </a:endParaRPr>
              </a:p>
              <a:p>
                <a:pPr marL="342900" lvl="0" indent="-342900" algn="just">
                  <a:lnSpc>
                    <a:spcPct val="125000"/>
                  </a:lnSpc>
                  <a:spcBef>
                    <a:spcPts val="600"/>
                  </a:spcBef>
                  <a:spcAft>
                    <a:spcPts val="600"/>
                  </a:spcAft>
                  <a:buFont typeface="Wingdings" pitchFamily="2" charset="2"/>
                  <a:buChar char=""/>
                  <a:tabLst>
                    <a:tab pos="450215" algn="l"/>
                  </a:tabLst>
                </a:pPr>
                <a:endParaRPr lang="en-BJ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fr-FR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fr-FR" sz="1800" dirty="0"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50000"/>
                  </a:lnSpc>
                  <a:buNone/>
                </a:pPr>
                <a:endParaRPr lang="fr-FR" sz="1800" dirty="0">
                  <a:latin typeface="Corbel" panose="020B050302020402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fr-FR" sz="1800" dirty="0">
                  <a:latin typeface="Corbel" panose="020B050302020402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fr-FR" sz="2000" dirty="0"/>
              </a:p>
            </p:txBody>
          </p:sp>
        </mc:Choice>
        <mc:Fallback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0BEEEAE7-7AC0-095C-4974-7851014D251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067300" y="630321"/>
                <a:ext cx="7518399" cy="5872075"/>
              </a:xfrm>
              <a:blipFill>
                <a:blip r:embed="rId4"/>
                <a:stretch>
                  <a:fillRect l="-1010" b="-172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7092724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788FAB-98A8-493B-8A32-C65BC6DEF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952" y="0"/>
            <a:ext cx="10515600" cy="541421"/>
          </a:xfrm>
          <a:noFill/>
        </p:spPr>
        <p:txBody>
          <a:bodyPr>
            <a:noAutofit/>
          </a:bodyPr>
          <a:lstStyle/>
          <a:p>
            <a:pPr marL="457200" lvl="1"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sz="2800" b="1" dirty="0">
                <a:latin typeface="Corbel" panose="020B0503020204020204" pitchFamily="34" charset="0"/>
                <a:ea typeface="Times New Roman" panose="02020603050405020304" pitchFamily="18" charset="0"/>
              </a:rPr>
              <a:t>PRATIQUE DE LA REGRESSION LINEAIRE SIMPLE</a:t>
            </a:r>
            <a:endParaRPr lang="en-BJ" sz="2800" b="1" dirty="0">
              <a:latin typeface="Corbel" panose="020B0503020204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BDE14E5-2FFF-3176-D986-94C2B38DC6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BJ"/>
          </a:p>
        </p:txBody>
      </p:sp>
      <p:pic>
        <p:nvPicPr>
          <p:cNvPr id="8" name="Picture 4" descr="Illustration d'une caricature d'un savant fou à la peur Image Vectorielle  Stock - Alamy">
            <a:extLst>
              <a:ext uri="{FF2B5EF4-FFF2-40B4-BE49-F238E27FC236}">
                <a16:creationId xmlns:a16="http://schemas.microsoft.com/office/drawing/2014/main" id="{BC1E1909-279A-26AA-50A8-AA0563D6652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87"/>
          <a:stretch/>
        </p:blipFill>
        <p:spPr bwMode="auto">
          <a:xfrm>
            <a:off x="861869" y="1164771"/>
            <a:ext cx="3161561" cy="334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DA7F44F9-2861-4B48-9247-3DBC0E1CF3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3430" y="1830084"/>
            <a:ext cx="7772400" cy="4828873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E1288A49-6CA5-9713-813B-ABB4EEC60083}"/>
              </a:ext>
            </a:extLst>
          </p:cNvPr>
          <p:cNvSpPr txBox="1"/>
          <p:nvPr/>
        </p:nvSpPr>
        <p:spPr>
          <a:xfrm>
            <a:off x="1679620" y="3525143"/>
            <a:ext cx="15260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</a:rPr>
              <a:t>SHAPIRO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5BBFBEE1-06E9-3902-5B93-33A8A025C3BE}"/>
                  </a:ext>
                </a:extLst>
              </p:cNvPr>
              <p:cNvSpPr txBox="1"/>
              <p:nvPr/>
            </p:nvSpPr>
            <p:spPr>
              <a:xfrm>
                <a:off x="4762500" y="721586"/>
                <a:ext cx="7033330" cy="588110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fr-FR" sz="2400" b="1" dirty="0">
                    <a:solidFill>
                      <a:srgbClr val="000000"/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Hypothèse 4</a:t>
                </a:r>
                <a:r>
                  <a:rPr lang="fr-FR" sz="2400" b="1" i="1" dirty="0">
                    <a:solidFill>
                      <a:srgbClr val="000000"/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r>
                  <a:rPr lang="fr-FR" sz="2400" b="1" dirty="0">
                    <a:solidFill>
                      <a:srgbClr val="000000"/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La normalité du terme d’erreur de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BJ" sz="24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sz="24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𝜺</m:t>
                        </m:r>
                      </m:e>
                      <m:sub>
                        <m:r>
                          <a:rPr lang="fr-FR" sz="24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𝒊</m:t>
                        </m:r>
                      </m:sub>
                    </m:sSub>
                  </m:oMath>
                </a14:m>
                <a:r>
                  <a:rPr lang="fr-FR" sz="2400" b="1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endParaRPr lang="fr-FR" sz="2400" b="1" dirty="0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5BBFBEE1-06E9-3902-5B93-33A8A025C3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2500" y="721586"/>
                <a:ext cx="7033330" cy="588110"/>
              </a:xfrm>
              <a:prstGeom prst="rect">
                <a:avLst/>
              </a:prstGeom>
              <a:blipFill>
                <a:blip r:embed="rId4"/>
                <a:stretch>
                  <a:fillRect l="-1261" b="-208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Image 12">
            <a:extLst>
              <a:ext uri="{FF2B5EF4-FFF2-40B4-BE49-F238E27FC236}">
                <a16:creationId xmlns:a16="http://schemas.microsoft.com/office/drawing/2014/main" id="{EAB0E25F-5689-7D4A-7775-D3B41CA30F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6320" y="4980734"/>
            <a:ext cx="4352658" cy="162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97192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788FAB-98A8-493B-8A32-C65BC6DEF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952" y="0"/>
            <a:ext cx="10515600" cy="541421"/>
          </a:xfrm>
          <a:noFill/>
        </p:spPr>
        <p:txBody>
          <a:bodyPr>
            <a:noAutofit/>
          </a:bodyPr>
          <a:lstStyle/>
          <a:p>
            <a:pPr marL="457200" lvl="1"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sz="2800" b="1" dirty="0">
                <a:latin typeface="Corbel" panose="020B0503020204020204" pitchFamily="34" charset="0"/>
                <a:ea typeface="Times New Roman" panose="02020603050405020304" pitchFamily="18" charset="0"/>
              </a:rPr>
              <a:t>PRATIQUE DE LA REGRESSION LINEAIRE SIMPLE</a:t>
            </a:r>
            <a:endParaRPr lang="en-BJ" sz="2800" b="1" dirty="0">
              <a:latin typeface="Corbel" panose="020B0503020204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BDE14E5-2FFF-3176-D986-94C2B38DC6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BJ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6625A52-0028-85AD-F804-463AF9CE50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5341" y="1164771"/>
            <a:ext cx="8368359" cy="5477329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62EC9D9D-2FAA-4D58-0426-62223ED7D8A0}"/>
              </a:ext>
            </a:extLst>
          </p:cNvPr>
          <p:cNvSpPr txBox="1"/>
          <p:nvPr/>
        </p:nvSpPr>
        <p:spPr>
          <a:xfrm>
            <a:off x="4591520" y="699900"/>
            <a:ext cx="7117880" cy="58907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fr-FR" sz="24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Hypothèse 5 : Absence d’autocorrélation des erreurs</a:t>
            </a:r>
            <a:r>
              <a:rPr lang="en-BJ" sz="2400">
                <a:effectLst/>
              </a:rPr>
              <a:t> </a:t>
            </a:r>
            <a:endParaRPr lang="fr-FR" sz="2400" b="1" dirty="0">
              <a:solidFill>
                <a:srgbClr val="00000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4" descr="Illustration d'une caricature d'un savant fou à la peur Image Vectorielle  Stock - Alamy">
            <a:extLst>
              <a:ext uri="{FF2B5EF4-FFF2-40B4-BE49-F238E27FC236}">
                <a16:creationId xmlns:a16="http://schemas.microsoft.com/office/drawing/2014/main" id="{BC1E1909-279A-26AA-50A8-AA0563D6652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87"/>
          <a:stretch/>
        </p:blipFill>
        <p:spPr bwMode="auto">
          <a:xfrm>
            <a:off x="861869" y="1164771"/>
            <a:ext cx="3161561" cy="334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FA85157E-AEBA-9C54-7FDF-E031D88BF59D}"/>
              </a:ext>
            </a:extLst>
          </p:cNvPr>
          <p:cNvSpPr txBox="1"/>
          <p:nvPr/>
        </p:nvSpPr>
        <p:spPr>
          <a:xfrm>
            <a:off x="1676399" y="3146112"/>
            <a:ext cx="195333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</a:rPr>
              <a:t>DURBIN</a:t>
            </a:r>
          </a:p>
          <a:p>
            <a:r>
              <a:rPr lang="en-GB" sz="2800" b="1" dirty="0">
                <a:solidFill>
                  <a:srgbClr val="FF0000"/>
                </a:solidFill>
              </a:rPr>
              <a:t>WATSON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FD0ABBF-E18D-2348-669C-6A6DCCEE89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7952" y="5693229"/>
            <a:ext cx="4711700" cy="917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7534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788FAB-98A8-493B-8A32-C65BC6DEF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952" y="0"/>
            <a:ext cx="10515600" cy="541421"/>
          </a:xfrm>
          <a:noFill/>
        </p:spPr>
        <p:txBody>
          <a:bodyPr>
            <a:noAutofit/>
          </a:bodyPr>
          <a:lstStyle/>
          <a:p>
            <a:pPr marL="457200" lvl="1"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sz="2800" b="1" dirty="0">
                <a:latin typeface="Corbel" panose="020B0503020204020204" pitchFamily="34" charset="0"/>
                <a:ea typeface="Times New Roman" panose="02020603050405020304" pitchFamily="18" charset="0"/>
              </a:rPr>
              <a:t>PRATIQUE DE LA REGRESSION LINEAIRE SIMPLE</a:t>
            </a:r>
            <a:endParaRPr lang="en-BJ" sz="2800" b="1" dirty="0">
              <a:latin typeface="Corbel" panose="020B0503020204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BDE14E5-2FFF-3176-D986-94C2B38DC6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BJ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1DE9DC7-A3BB-22E0-5A1C-0226DDFC157A}"/>
              </a:ext>
            </a:extLst>
          </p:cNvPr>
          <p:cNvSpPr txBox="1"/>
          <p:nvPr/>
        </p:nvSpPr>
        <p:spPr>
          <a:xfrm>
            <a:off x="4591520" y="699900"/>
            <a:ext cx="7117880" cy="58907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fr-FR" sz="24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Hypothèse 3</a:t>
            </a:r>
            <a:r>
              <a:rPr lang="fr-FR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fr-FR" sz="2400" b="1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fr-FR" sz="24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onstance de la variance des erreurs</a:t>
            </a:r>
            <a:endParaRPr lang="fr-FR" sz="2400" i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4" descr="Illustration d'une caricature d'un savant fou à la peur Image Vectorielle  Stock - Alamy">
            <a:extLst>
              <a:ext uri="{FF2B5EF4-FFF2-40B4-BE49-F238E27FC236}">
                <a16:creationId xmlns:a16="http://schemas.microsoft.com/office/drawing/2014/main" id="{205FDD60-1EB1-D5CF-4F82-2385F8162D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87"/>
          <a:stretch/>
        </p:blipFill>
        <p:spPr bwMode="auto">
          <a:xfrm>
            <a:off x="861869" y="1164771"/>
            <a:ext cx="3161561" cy="334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AF985ADF-635A-236C-511B-EFBAA493D5A6}"/>
              </a:ext>
            </a:extLst>
          </p:cNvPr>
          <p:cNvSpPr txBox="1"/>
          <p:nvPr/>
        </p:nvSpPr>
        <p:spPr>
          <a:xfrm>
            <a:off x="1676399" y="3146112"/>
            <a:ext cx="195333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</a:rPr>
              <a:t>BREUSCH</a:t>
            </a:r>
          </a:p>
          <a:p>
            <a:r>
              <a:rPr lang="en-GB" sz="2800" b="1" dirty="0">
                <a:solidFill>
                  <a:srgbClr val="FF0000"/>
                </a:solidFill>
              </a:rPr>
              <a:t>PAGAN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A9B0B04-FA9D-831C-166A-72F32C2B4D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7500" y="1447451"/>
            <a:ext cx="7772400" cy="4855885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2B8B8FFE-36FB-96CB-18A3-CD45DF2D08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1869" y="5705151"/>
            <a:ext cx="4649931" cy="859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63413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788FAB-98A8-493B-8A32-C65BC6DEF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952" y="0"/>
            <a:ext cx="10515600" cy="541421"/>
          </a:xfrm>
          <a:noFill/>
        </p:spPr>
        <p:txBody>
          <a:bodyPr>
            <a:noAutofit/>
          </a:bodyPr>
          <a:lstStyle/>
          <a:p>
            <a:pPr marL="457200" lvl="1"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sz="2800" b="1" dirty="0">
                <a:latin typeface="Corbel" panose="020B0503020204020204" pitchFamily="34" charset="0"/>
                <a:ea typeface="Times New Roman" panose="02020603050405020304" pitchFamily="18" charset="0"/>
              </a:rPr>
              <a:t>PRATIQUE DE LA REGRESSION LINEAIRE SIMPLE</a:t>
            </a:r>
            <a:endParaRPr lang="en-BJ" sz="2800" b="1" dirty="0">
              <a:latin typeface="Corbel" panose="020B0503020204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BDE14E5-2FFF-3176-D986-94C2B38DC6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BJ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D8FCF4C-B396-76B8-88C2-991E3A3835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800" y="1167513"/>
            <a:ext cx="7772400" cy="5005574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E6101693-4A81-89D5-F983-2685C57046D3}"/>
              </a:ext>
            </a:extLst>
          </p:cNvPr>
          <p:cNvSpPr txBox="1"/>
          <p:nvPr/>
        </p:nvSpPr>
        <p:spPr>
          <a:xfrm>
            <a:off x="4591520" y="699900"/>
            <a:ext cx="7117880" cy="58907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fr-FR" sz="2400" b="1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Modèle non liée à quelques valeurs très influentes</a:t>
            </a:r>
            <a:endParaRPr lang="fr-FR" sz="24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4" descr="Illustration d'une caricature d'un savant fou à la peur Image Vectorielle  Stock - Alamy">
            <a:extLst>
              <a:ext uri="{FF2B5EF4-FFF2-40B4-BE49-F238E27FC236}">
                <a16:creationId xmlns:a16="http://schemas.microsoft.com/office/drawing/2014/main" id="{7A6E68A2-A747-74DF-E52B-B43CCC302BE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87"/>
          <a:stretch/>
        </p:blipFill>
        <p:spPr bwMode="auto">
          <a:xfrm>
            <a:off x="861869" y="1164771"/>
            <a:ext cx="3161561" cy="334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0614EFA2-60BD-FB3E-F325-EA07B5F39F37}"/>
              </a:ext>
            </a:extLst>
          </p:cNvPr>
          <p:cNvSpPr txBox="1"/>
          <p:nvPr/>
        </p:nvSpPr>
        <p:spPr>
          <a:xfrm>
            <a:off x="1473201" y="3527112"/>
            <a:ext cx="23470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</a:rPr>
              <a:t>BONFERONI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0C64B48-B7FB-B328-25D3-9C283DA3F1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8049" y="5797075"/>
            <a:ext cx="6368580" cy="927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95430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788FAB-98A8-493B-8A32-C65BC6DEF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952" y="0"/>
            <a:ext cx="10515600" cy="541421"/>
          </a:xfrm>
          <a:noFill/>
        </p:spPr>
        <p:txBody>
          <a:bodyPr>
            <a:noAutofit/>
          </a:bodyPr>
          <a:lstStyle/>
          <a:p>
            <a:pPr marL="457200" lvl="1"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sz="2800" b="1" dirty="0">
                <a:latin typeface="Corbel" panose="020B0503020204020204" pitchFamily="34" charset="0"/>
                <a:ea typeface="Times New Roman" panose="02020603050405020304" pitchFamily="18" charset="0"/>
              </a:rPr>
              <a:t>PRATIQUE DE LA REGRESSION LINEAIRE SIMPLE</a:t>
            </a:r>
            <a:endParaRPr lang="en-BJ" sz="2800" b="1" dirty="0">
              <a:latin typeface="Corbel" panose="020B0503020204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BDE14E5-2FFF-3176-D986-94C2B38DC6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BJ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95522EF-DE6B-08B5-AC1A-BFCD582DBF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196" y="878341"/>
            <a:ext cx="10127356" cy="5852659"/>
          </a:xfrm>
          <a:prstGeom prst="rect">
            <a:avLst/>
          </a:prstGeom>
        </p:spPr>
      </p:pic>
      <p:pic>
        <p:nvPicPr>
          <p:cNvPr id="6" name="Picture 2" descr="7,168 Bullshit Images, Stock Photos &amp; Vectors | Shutterstock">
            <a:extLst>
              <a:ext uri="{FF2B5EF4-FFF2-40B4-BE49-F238E27FC236}">
                <a16:creationId xmlns:a16="http://schemas.microsoft.com/office/drawing/2014/main" id="{7E778867-B7EB-8F55-40A0-7DADA063FF3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58"/>
          <a:stretch/>
        </p:blipFill>
        <p:spPr bwMode="auto">
          <a:xfrm>
            <a:off x="2235200" y="1255926"/>
            <a:ext cx="2565749" cy="2548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>
            <a:extLst>
              <a:ext uri="{FF2B5EF4-FFF2-40B4-BE49-F238E27FC236}">
                <a16:creationId xmlns:a16="http://schemas.microsoft.com/office/drawing/2014/main" id="{F6FB6EC2-DD11-4499-08FD-C6C0B4417D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053" y="1934966"/>
            <a:ext cx="1968847" cy="1262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977944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788FAB-98A8-493B-8A32-C65BC6DEF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952" y="0"/>
            <a:ext cx="10515600" cy="541421"/>
          </a:xfrm>
          <a:noFill/>
        </p:spPr>
        <p:txBody>
          <a:bodyPr>
            <a:noAutofit/>
          </a:bodyPr>
          <a:lstStyle/>
          <a:p>
            <a:pPr marL="457200" lvl="1"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sz="2800" b="1" dirty="0">
                <a:latin typeface="Corbel" panose="020B0503020204020204" pitchFamily="34" charset="0"/>
                <a:ea typeface="Times New Roman" panose="02020603050405020304" pitchFamily="18" charset="0"/>
              </a:rPr>
              <a:t>PRATIQUE DE LA REGRESSION LINEAIRE SIMPLE</a:t>
            </a:r>
            <a:endParaRPr lang="en-BJ" sz="2800" b="1" dirty="0">
              <a:latin typeface="Corbel" panose="020B0503020204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BDE14E5-2FFF-3176-D986-94C2B38DC6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BJ"/>
          </a:p>
        </p:txBody>
      </p:sp>
      <p:pic>
        <p:nvPicPr>
          <p:cNvPr id="3" name="Picture 2" descr="548 Dont Worry Stock Photos, Pictures &amp; Royalty-Free Images - iStock | Dont  worry be happy">
            <a:extLst>
              <a:ext uri="{FF2B5EF4-FFF2-40B4-BE49-F238E27FC236}">
                <a16:creationId xmlns:a16="http://schemas.microsoft.com/office/drawing/2014/main" id="{0EE0BC46-72AB-4000-9C70-66F43FC915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7700" y="876300"/>
            <a:ext cx="5105400" cy="510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Bob Marley - &quot;Singing don't worry, about a thing...&quot;... | Facebook">
            <a:extLst>
              <a:ext uri="{FF2B5EF4-FFF2-40B4-BE49-F238E27FC236}">
                <a16:creationId xmlns:a16="http://schemas.microsoft.com/office/drawing/2014/main" id="{C2083050-CBB2-D0F5-A3A7-46DE11DF7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3400" y="1549400"/>
            <a:ext cx="3454400" cy="425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774646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788FAB-98A8-493B-8A32-C65BC6DEF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952" y="0"/>
            <a:ext cx="10515600" cy="541421"/>
          </a:xfrm>
          <a:noFill/>
        </p:spPr>
        <p:txBody>
          <a:bodyPr>
            <a:noAutofit/>
          </a:bodyPr>
          <a:lstStyle/>
          <a:p>
            <a:pPr marL="457200" lvl="1"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sz="2800" b="1" dirty="0">
                <a:latin typeface="Corbel" panose="020B0503020204020204" pitchFamily="34" charset="0"/>
                <a:ea typeface="Times New Roman" panose="02020603050405020304" pitchFamily="18" charset="0"/>
              </a:rPr>
              <a:t>PRATIQUE DE LA REGRESSION LINEAIRE SIMPLE</a:t>
            </a:r>
            <a:endParaRPr lang="en-BJ" sz="2800" b="1" dirty="0">
              <a:latin typeface="Corbel" panose="020B0503020204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BDE14E5-2FFF-3176-D986-94C2B38DC6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BJ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240EA7B-2889-786E-69ED-B8573D4949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1001" y="984341"/>
            <a:ext cx="9391258" cy="5907677"/>
          </a:xfrm>
          <a:prstGeom prst="rect">
            <a:avLst/>
          </a:prstGeom>
        </p:spPr>
      </p:pic>
      <p:pic>
        <p:nvPicPr>
          <p:cNvPr id="23556" name="Picture 4" descr="Bouton à suivre - Cyclo Nord Sud">
            <a:extLst>
              <a:ext uri="{FF2B5EF4-FFF2-40B4-BE49-F238E27FC236}">
                <a16:creationId xmlns:a16="http://schemas.microsoft.com/office/drawing/2014/main" id="{DE8958DE-D867-175A-34A5-2BF54D49D8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5160" y="3929908"/>
            <a:ext cx="2572140" cy="1023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39906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788FAB-98A8-493B-8A32-C65BC6DEF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952" y="0"/>
            <a:ext cx="10515600" cy="541421"/>
          </a:xfrm>
          <a:noFill/>
        </p:spPr>
        <p:txBody>
          <a:bodyPr>
            <a:noAutofit/>
          </a:bodyPr>
          <a:lstStyle/>
          <a:p>
            <a:r>
              <a:rPr lang="fr-FR" sz="4000" dirty="0"/>
              <a:t>Régression linéaire multiple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15FD47F9-3C7A-4FD8-BF1D-32E41BB8F5D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936702"/>
                <a:ext cx="10245352" cy="5240261"/>
              </a:xfrm>
            </p:spPr>
            <p:txBody>
              <a:bodyPr>
                <a:normAutofit/>
              </a:bodyPr>
              <a:lstStyle/>
              <a:p>
                <a:pPr marL="342900" lvl="0" indent="-34290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buFont typeface="Open Sans" panose="020B0606030504020204" pitchFamily="34" charset="0"/>
                  <a:buChar char="-"/>
                </a:pPr>
                <a:r>
                  <a:rPr lang="fr-FR" sz="1800" dirty="0">
                    <a:effectLst/>
                    <a:latin typeface="Corbel" panose="020B0503020204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On parle de modèle de régression linéaire multiple lorsqu’on cherche à prédire une variable quantitative à partir simultanément de plusieurs </a:t>
                </a:r>
                <a:r>
                  <a:rPr lang="fr-FR" sz="1800" dirty="0" err="1">
                    <a:effectLst/>
                    <a:latin typeface="Corbel" panose="020B0503020204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regresseurs</a:t>
                </a:r>
                <a:r>
                  <a:rPr lang="fr-FR" sz="1800" dirty="0">
                    <a:effectLst/>
                    <a:latin typeface="Corbel" panose="020B0503020204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(variables indépendantes quantitatives et qualitatives) </a:t>
                </a:r>
                <a:endParaRPr lang="en-BJ" sz="1800" dirty="0">
                  <a:effectLst/>
                  <a:latin typeface="Corbel" panose="020B050302020402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50000"/>
                  </a:lnSpc>
                  <a:buNone/>
                </a:pPr>
                <a:endParaRPr lang="fr-FR" sz="1800" dirty="0"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50000"/>
                  </a:lnSpc>
                  <a:buNone/>
                </a:pPr>
                <a:endParaRPr lang="fr-FR" sz="1800" dirty="0"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fr-FR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fr-FR" sz="1800" dirty="0"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fr-FR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fr-FR" sz="1800" dirty="0"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BJ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BJ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BJ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BJ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BJ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BJ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</a:rPr>
                        <m:t>+…</m:t>
                      </m:r>
                      <m:r>
                        <a:rPr lang="fr-FR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BJ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sSub>
                        <m:sSubPr>
                          <m:ctrlPr>
                            <a:rPr lang="en-BJ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BJ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en-BJ" dirty="0"/>
              </a:p>
              <a:p>
                <a:pPr marL="0" indent="0" algn="just">
                  <a:lnSpc>
                    <a:spcPct val="150000"/>
                  </a:lnSpc>
                  <a:buNone/>
                </a:pPr>
                <a:endParaRPr lang="fr-FR" sz="1800" dirty="0">
                  <a:latin typeface="Corbel" panose="020B050302020402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fr-FR" sz="1800" dirty="0">
                  <a:latin typeface="Corbel" panose="020B050302020402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fr-FR" sz="2000" dirty="0"/>
              </a:p>
            </p:txBody>
          </p:sp>
        </mc:Choice>
        <mc:Fallback xmlns=""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15FD47F9-3C7A-4FD8-BF1D-32E41BB8F5D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936702"/>
                <a:ext cx="10245352" cy="5240261"/>
              </a:xfrm>
              <a:blipFill>
                <a:blip r:embed="rId3"/>
                <a:stretch>
                  <a:fillRect l="-743" r="-496"/>
                </a:stretch>
              </a:blipFill>
            </p:spPr>
            <p:txBody>
              <a:bodyPr/>
              <a:lstStyle/>
              <a:p>
                <a:r>
                  <a:rPr lang="en-BJ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3B20C7B5-9162-39DF-82EE-702689A96E4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96011025"/>
                  </p:ext>
                </p:extLst>
              </p:nvPr>
            </p:nvGraphicFramePr>
            <p:xfrm>
              <a:off x="2932771" y="1973766"/>
              <a:ext cx="5199093" cy="270344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278232">
                      <a:extLst>
                        <a:ext uri="{9D8B030D-6E8A-4147-A177-3AD203B41FA5}">
                          <a16:colId xmlns:a16="http://schemas.microsoft.com/office/drawing/2014/main" val="251466134"/>
                        </a:ext>
                      </a:extLst>
                    </a:gridCol>
                    <a:gridCol w="1269990">
                      <a:extLst>
                        <a:ext uri="{9D8B030D-6E8A-4147-A177-3AD203B41FA5}">
                          <a16:colId xmlns:a16="http://schemas.microsoft.com/office/drawing/2014/main" val="1009436798"/>
                        </a:ext>
                      </a:extLst>
                    </a:gridCol>
                    <a:gridCol w="743263">
                      <a:extLst>
                        <a:ext uri="{9D8B030D-6E8A-4147-A177-3AD203B41FA5}">
                          <a16:colId xmlns:a16="http://schemas.microsoft.com/office/drawing/2014/main" val="3304931364"/>
                        </a:ext>
                      </a:extLst>
                    </a:gridCol>
                    <a:gridCol w="636868">
                      <a:extLst>
                        <a:ext uri="{9D8B030D-6E8A-4147-A177-3AD203B41FA5}">
                          <a16:colId xmlns:a16="http://schemas.microsoft.com/office/drawing/2014/main" val="961790763"/>
                        </a:ext>
                      </a:extLst>
                    </a:gridCol>
                    <a:gridCol w="637618">
                      <a:extLst>
                        <a:ext uri="{9D8B030D-6E8A-4147-A177-3AD203B41FA5}">
                          <a16:colId xmlns:a16="http://schemas.microsoft.com/office/drawing/2014/main" val="2904204657"/>
                        </a:ext>
                      </a:extLst>
                    </a:gridCol>
                    <a:gridCol w="633122">
                      <a:extLst>
                        <a:ext uri="{9D8B030D-6E8A-4147-A177-3AD203B41FA5}">
                          <a16:colId xmlns:a16="http://schemas.microsoft.com/office/drawing/2014/main" val="2347505281"/>
                        </a:ext>
                      </a:extLst>
                    </a:gridCol>
                  </a:tblGrid>
                  <a:tr h="332755">
                    <a:tc gridSpan="2">
                      <a:txBody>
                        <a:bodyPr/>
                        <a:lstStyle/>
                        <a:p>
                          <a:pPr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fr-FR" sz="1200" dirty="0">
                              <a:effectLst/>
                            </a:rPr>
                            <a:t> </a:t>
                          </a:r>
                          <a:endParaRPr lang="en-BJ" sz="1200" dirty="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/>
                    </a:tc>
                    <a:tc gridSpan="4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fr-FR" sz="1200" dirty="0">
                              <a:effectLst/>
                            </a:rPr>
                            <a:t>Variables indépendantes</a:t>
                          </a:r>
                          <a:endParaRPr lang="en-BJ" sz="1200" dirty="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48362198"/>
                      </a:ext>
                    </a:extLst>
                  </a:tr>
                  <a:tr h="47413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Obersation, </a:t>
                          </a:r>
                          <a14:m>
                            <m:oMath xmlns:m="http://schemas.openxmlformats.org/officeDocument/2006/math">
                              <m:r>
                                <a:rPr lang="fr-FR" sz="1200">
                                  <a:effectLst/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oMath>
                          </a14:m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BJ" sz="1200" i="1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fr-FR" sz="1200" b="0" i="0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i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BJ" sz="1200" dirty="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BJ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BJ" sz="1200" dirty="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BJ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1200">
                                    <a:effectLst/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</m:oMath>
                            </m:oMathPara>
                          </a14:m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BJ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025904974"/>
                      </a:ext>
                    </a:extLst>
                  </a:tr>
                  <a:tr h="47413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1</a:t>
                          </a:r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BJ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fr-FR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BJ" sz="1200" dirty="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BJ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BJ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1200">
                                    <a:effectLst/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</m:oMath>
                            </m:oMathPara>
                          </a14:m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BJ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fr-FR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219220915"/>
                      </a:ext>
                    </a:extLst>
                  </a:tr>
                  <a:tr h="47413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2</a:t>
                          </a:r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BJ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fr-FR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BJ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BJ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1200">
                                    <a:effectLst/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</m:oMath>
                            </m:oMathPara>
                          </a14:m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BJ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fr-FR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761537568"/>
                      </a:ext>
                    </a:extLst>
                  </a:tr>
                  <a:tr h="47413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1200">
                                    <a:effectLst/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oMath>
                            </m:oMathPara>
                          </a14:m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1200">
                                    <a:effectLst/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oMath>
                            </m:oMathPara>
                          </a14:m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1200">
                                    <a:effectLst/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oMath>
                            </m:oMathPara>
                          </a14:m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1200">
                                    <a:effectLst/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oMath>
                            </m:oMathPara>
                          </a14:m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 </a:t>
                          </a:r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1200">
                                    <a:effectLst/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oMath>
                            </m:oMathPara>
                          </a14:m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345376033"/>
                      </a:ext>
                    </a:extLst>
                  </a:tr>
                  <a:tr h="47413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1200">
                                    <a:effectLst/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oMath>
                            </m:oMathPara>
                          </a14:m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BJ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fr-FR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BJ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fr-FR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BJ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fr-FR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1200">
                                    <a:effectLst/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</m:oMath>
                            </m:oMathPara>
                          </a14:m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BJ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𝑛𝑘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BJ" sz="1200" dirty="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98235845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3B20C7B5-9162-39DF-82EE-702689A96E4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96011025"/>
                  </p:ext>
                </p:extLst>
              </p:nvPr>
            </p:nvGraphicFramePr>
            <p:xfrm>
              <a:off x="2932771" y="1973766"/>
              <a:ext cx="5199093" cy="270344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278232">
                      <a:extLst>
                        <a:ext uri="{9D8B030D-6E8A-4147-A177-3AD203B41FA5}">
                          <a16:colId xmlns:a16="http://schemas.microsoft.com/office/drawing/2014/main" val="251466134"/>
                        </a:ext>
                      </a:extLst>
                    </a:gridCol>
                    <a:gridCol w="1269990">
                      <a:extLst>
                        <a:ext uri="{9D8B030D-6E8A-4147-A177-3AD203B41FA5}">
                          <a16:colId xmlns:a16="http://schemas.microsoft.com/office/drawing/2014/main" val="1009436798"/>
                        </a:ext>
                      </a:extLst>
                    </a:gridCol>
                    <a:gridCol w="743263">
                      <a:extLst>
                        <a:ext uri="{9D8B030D-6E8A-4147-A177-3AD203B41FA5}">
                          <a16:colId xmlns:a16="http://schemas.microsoft.com/office/drawing/2014/main" val="3304931364"/>
                        </a:ext>
                      </a:extLst>
                    </a:gridCol>
                    <a:gridCol w="636868">
                      <a:extLst>
                        <a:ext uri="{9D8B030D-6E8A-4147-A177-3AD203B41FA5}">
                          <a16:colId xmlns:a16="http://schemas.microsoft.com/office/drawing/2014/main" val="961790763"/>
                        </a:ext>
                      </a:extLst>
                    </a:gridCol>
                    <a:gridCol w="637618">
                      <a:extLst>
                        <a:ext uri="{9D8B030D-6E8A-4147-A177-3AD203B41FA5}">
                          <a16:colId xmlns:a16="http://schemas.microsoft.com/office/drawing/2014/main" val="2904204657"/>
                        </a:ext>
                      </a:extLst>
                    </a:gridCol>
                    <a:gridCol w="633122">
                      <a:extLst>
                        <a:ext uri="{9D8B030D-6E8A-4147-A177-3AD203B41FA5}">
                          <a16:colId xmlns:a16="http://schemas.microsoft.com/office/drawing/2014/main" val="2347505281"/>
                        </a:ext>
                      </a:extLst>
                    </a:gridCol>
                  </a:tblGrid>
                  <a:tr h="332755">
                    <a:tc gridSpan="2">
                      <a:txBody>
                        <a:bodyPr/>
                        <a:lstStyle/>
                        <a:p>
                          <a:pPr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fr-FR" sz="1200" dirty="0">
                              <a:effectLst/>
                            </a:rPr>
                            <a:t> </a:t>
                          </a:r>
                          <a:endParaRPr lang="en-BJ" sz="1200" dirty="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/>
                    </a:tc>
                    <a:tc gridSpan="4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fr-FR" sz="1200" dirty="0">
                              <a:effectLst/>
                            </a:rPr>
                            <a:t>Variables indépendantes</a:t>
                          </a:r>
                          <a:endParaRPr lang="en-BJ" sz="1200" dirty="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48362198"/>
                      </a:ext>
                    </a:extLst>
                  </a:tr>
                  <a:tr h="474137">
                    <a:tc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t="-71053" r="-308911" b="-39736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101000" t="-71053" r="-212000" b="-39736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340678" t="-71053" r="-259322" b="-39736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509804" t="-71053" r="-200000" b="-39736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622000" t="-71053" r="-104000" b="-39736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722000" t="-71053" r="-4000" b="-39736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25904974"/>
                      </a:ext>
                    </a:extLst>
                  </a:tr>
                  <a:tr h="47413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1</a:t>
                          </a:r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101000" t="-175676" r="-212000" b="-3081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340678" t="-175676" r="-259322" b="-3081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509804" t="-175676" r="-200000" b="-3081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622000" t="-175676" r="-104000" b="-3081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722000" t="-175676" r="-4000" b="-3081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19220915"/>
                      </a:ext>
                    </a:extLst>
                  </a:tr>
                  <a:tr h="47413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2</a:t>
                          </a:r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101000" t="-268421" r="-212000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340678" t="-268421" r="-259322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509804" t="-268421" r="-200000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622000" t="-268421" r="-104000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722000" t="-268421" r="-4000" b="-2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61537568"/>
                      </a:ext>
                    </a:extLst>
                  </a:tr>
                  <a:tr h="474137">
                    <a:tc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t="-378378" r="-308911" b="-1054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101000" t="-378378" r="-212000" b="-1054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340678" t="-378378" r="-259322" b="-1054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509804" t="-378378" r="-200000" b="-1054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fr-FR" sz="1200">
                              <a:effectLst/>
                            </a:rPr>
                            <a:t> </a:t>
                          </a:r>
                          <a:endParaRPr lang="en-BJ" sz="1200">
                            <a:effectLst/>
                            <a:latin typeface="Corbel" panose="020B0503020204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722000" t="-378378" r="-4000" b="-10540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45376033"/>
                      </a:ext>
                    </a:extLst>
                  </a:tr>
                  <a:tr h="474137">
                    <a:tc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t="-465789" r="-308911" b="-26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101000" t="-465789" r="-212000" b="-26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340678" t="-465789" r="-259322" b="-26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509804" t="-465789" r="-200000" b="-26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622000" t="-465789" r="-104000" b="-26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BJ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722000" t="-465789" r="-4000" b="-263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82358458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6842635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788FAB-98A8-493B-8A32-C65BC6DEF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952" y="0"/>
            <a:ext cx="10515600" cy="541421"/>
          </a:xfrm>
          <a:noFill/>
        </p:spPr>
        <p:txBody>
          <a:bodyPr>
            <a:noAutofit/>
          </a:bodyPr>
          <a:lstStyle/>
          <a:p>
            <a:r>
              <a:rPr lang="fr-FR" sz="3200" dirty="0">
                <a:effectLst/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Signification du terme aléatoire</a:t>
            </a:r>
            <a:endParaRPr lang="fr-FR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15FD47F9-3C7A-4FD8-BF1D-32E41BB8F5D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936702"/>
                <a:ext cx="10245352" cy="5240261"/>
              </a:xfrm>
            </p:spPr>
            <p:txBody>
              <a:bodyPr>
                <a:normAutofit/>
              </a:bodyPr>
              <a:lstStyle/>
              <a:p>
                <a:pPr marL="342900" lvl="0" indent="-34290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buFont typeface="Open Sans" panose="020B0606030504020204" pitchFamily="34" charset="0"/>
                  <a:buChar char="-"/>
                </a:pPr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Le terme aléatoire que l’on appelle </a:t>
                </a:r>
                <a:r>
                  <a:rPr lang="fr-FR" sz="1800" b="1" i="1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erreur du modèle</a:t>
                </a:r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tient un rôle très important dans la régression. </a:t>
                </a:r>
              </a:p>
              <a:p>
                <a:pPr marL="342900" lvl="0" indent="-34290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buFont typeface="Open Sans" panose="020B0606030504020204" pitchFamily="34" charset="0"/>
                  <a:buChar char="-"/>
                </a:pPr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Il permet de résumer toute l’information qui n’est pas prise en compte dans la relation linéaire que l’on cherche à établir entre </a:t>
                </a:r>
                <a14:m>
                  <m:oMath xmlns:m="http://schemas.openxmlformats.org/officeDocument/2006/math"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𝑌</m:t>
                    </m:r>
                  </m:oMath>
                </a14:m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𝑋</m:t>
                    </m:r>
                  </m:oMath>
                </a14:m>
                <a:r>
                  <a:rPr lang="fr-FR" sz="1800" dirty="0"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</a:p>
              <a:p>
                <a:pPr marL="342900" lvl="0" indent="-34290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buFont typeface="Open Sans" panose="020B0606030504020204" pitchFamily="34" charset="0"/>
                  <a:buChar char="-"/>
                </a:pPr>
                <a:r>
                  <a:rPr lang="fr-FR" sz="1800" dirty="0"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Il peut s’agir:</a:t>
                </a:r>
              </a:p>
              <a:p>
                <a:pPr marL="800100" lvl="1" indent="-34290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buFont typeface="Open Sans" panose="020B0606030504020204" pitchFamily="34" charset="0"/>
                  <a:buChar char="-"/>
                </a:pPr>
                <a:r>
                  <a:rPr lang="fr-FR" sz="1800" b="1" i="1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omission de variables ou imprécision de la théorie</a:t>
                </a:r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</a:p>
              <a:p>
                <a:pPr marL="800100" lvl="1" indent="-34290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buFont typeface="Open Sans" panose="020B0606030504020204" pitchFamily="34" charset="0"/>
                  <a:buChar char="-"/>
                </a:pPr>
                <a:r>
                  <a:rPr lang="fr-FR" sz="1800" b="1" i="1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erreur de mesure </a:t>
                </a:r>
              </a:p>
              <a:p>
                <a:pPr marL="800100" lvl="1" indent="-34290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buFont typeface="Open Sans" panose="020B0606030504020204" pitchFamily="34" charset="0"/>
                  <a:buChar char="-"/>
                </a:pPr>
                <a:r>
                  <a:rPr lang="fr-FR" sz="1800" b="1" i="1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la nature intrinsèquement aléatoire du comportement humain </a:t>
                </a:r>
                <a:endParaRPr lang="fr-FR" sz="1800" b="1" i="1" dirty="0"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800100" lvl="1" indent="-34290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buFont typeface="Open Sans" panose="020B0606030504020204" pitchFamily="34" charset="0"/>
                  <a:buChar char="-"/>
                </a:pPr>
                <a:r>
                  <a:rPr lang="fr-FR" sz="1800" b="1" i="1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erreur de fluctuation d’échantillonnage</a:t>
                </a:r>
                <a:endParaRPr lang="fr-FR" sz="1400" dirty="0"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fr-FR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fr-FR" sz="1800" dirty="0"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fr-FR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fr-FR" sz="1800" dirty="0"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50000"/>
                  </a:lnSpc>
                  <a:buNone/>
                </a:pPr>
                <a:endParaRPr lang="fr-FR" sz="1800" dirty="0">
                  <a:latin typeface="Corbel" panose="020B050302020402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fr-FR" sz="1800" dirty="0">
                  <a:latin typeface="Corbel" panose="020B050302020402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fr-FR" sz="2000" dirty="0"/>
              </a:p>
            </p:txBody>
          </p:sp>
        </mc:Choice>
        <mc:Fallback xmlns=""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15FD47F9-3C7A-4FD8-BF1D-32E41BB8F5D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936702"/>
                <a:ext cx="10245352" cy="5240261"/>
              </a:xfrm>
              <a:blipFill>
                <a:blip r:embed="rId3"/>
                <a:stretch>
                  <a:fillRect l="-743" r="-496"/>
                </a:stretch>
              </a:blipFill>
            </p:spPr>
            <p:txBody>
              <a:bodyPr/>
              <a:lstStyle/>
              <a:p>
                <a:r>
                  <a:rPr lang="en-BJ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553677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788FAB-98A8-493B-8A32-C65BC6DEF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952" y="0"/>
            <a:ext cx="10515600" cy="541421"/>
          </a:xfrm>
          <a:noFill/>
        </p:spPr>
        <p:txBody>
          <a:bodyPr>
            <a:noAutofit/>
          </a:bodyPr>
          <a:lstStyle/>
          <a:p>
            <a:pPr lvl="0"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sz="1800" b="1" dirty="0">
                <a:effectLst/>
                <a:latin typeface="Corbel" panose="020B0503020204020204" pitchFamily="34" charset="0"/>
                <a:ea typeface="Times New Roman" panose="02020603050405020304" pitchFamily="18" charset="0"/>
              </a:rPr>
              <a:t>Fonction de régression de l’échantillon (FRE) Vs fonction de régression de la population (FRP) </a:t>
            </a:r>
            <a:endParaRPr lang="en-BJ" sz="1800" b="1" dirty="0">
              <a:effectLst/>
              <a:latin typeface="Corbel" panose="020B0503020204020204" pitchFamily="34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15FD47F9-3C7A-4FD8-BF1D-32E41BB8F5D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936702"/>
                <a:ext cx="10245352" cy="5240261"/>
              </a:xfrm>
            </p:spPr>
            <p:txBody>
              <a:bodyPr>
                <a:normAutofit/>
              </a:bodyPr>
              <a:lstStyle/>
              <a:p>
                <a:pPr marL="342900" lvl="0" indent="-34290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buFont typeface="Open Sans" panose="020B0606030504020204" pitchFamily="34" charset="0"/>
                  <a:buChar char="-"/>
                </a:pPr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Dans la plupart des situations concrètes nous ne disposons que d’un échantillon de </a:t>
                </a:r>
                <a14:m>
                  <m:oMath xmlns:m="http://schemas.openxmlformats.org/officeDocument/2006/math">
                    <m:r>
                      <a:rPr lang="fr-FR" sz="18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𝑌</m:t>
                    </m:r>
                  </m:oMath>
                </a14:m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associé à quelques valeurs données de </a:t>
                </a:r>
                <a14:m>
                  <m:oMath xmlns:m="http://schemas.openxmlformats.org/officeDocument/2006/math">
                    <m:r>
                      <a:rPr lang="fr-FR" sz="18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𝑋</m:t>
                    </m:r>
                  </m:oMath>
                </a14:m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R="46355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Ainsi, notre tâche est d’estimer la fonction de régression de la population (FRP) à partir des informations fournies par l’échantillon (FRE). </a:t>
                </a:r>
              </a:p>
              <a:p>
                <a:pPr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En résumé, notre objectif est donc d’estimer, la FRP : </a:t>
                </a:r>
                <a:endParaRPr lang="en-BJ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BJ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8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fr-FR" sz="18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fr-FR" sz="18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BJ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800" i="1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fr-FR" sz="1800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fr-FR" sz="18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BJ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800" i="1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fr-FR" sz="18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BJ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8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fr-FR" sz="18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fr-FR" sz="18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BJ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800" i="1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fr-FR" sz="18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BJ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8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fr-FR" sz="18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fr-FR" sz="1800" i="1">
                          <a:latin typeface="Cambria Math" panose="02040503050406030204" pitchFamily="18" charset="0"/>
                        </a:rPr>
                        <m:t>+…</m:t>
                      </m:r>
                      <m:r>
                        <a:rPr lang="fr-FR" sz="180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BJ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800" i="1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fr-FR" sz="1800" i="1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sSub>
                        <m:sSubPr>
                          <m:ctrlPr>
                            <a:rPr lang="en-BJ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8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fr-FR" sz="1800" i="1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fr-FR" sz="18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BJ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800" i="1">
                              <a:latin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fr-FR" sz="18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fr-FR" sz="1800" dirty="0"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fr-FR" sz="1800" dirty="0"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à partir de la fonction de régression de l’échantillon (FRE) :</a:t>
                </a:r>
                <a:endParaRPr lang="en-BJ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BJ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8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fr-FR" sz="18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fr-FR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BJ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BJ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𝛽</m:t>
                              </m:r>
                            </m:e>
                          </m:acc>
                        </m:e>
                        <m:sub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0</m:t>
                          </m:r>
                        </m:sub>
                      </m:sSub>
                      <m:r>
                        <a:rPr lang="fr-FR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BJ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BJ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𝛽</m:t>
                              </m:r>
                            </m:e>
                          </m:acc>
                        </m:e>
                        <m:sub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BJ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r>
                        <a:rPr lang="fr-FR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BJ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BJ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𝛽</m:t>
                              </m:r>
                            </m:e>
                          </m:acc>
                        </m:e>
                        <m:sub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BJ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  <m:r>
                        <a:rPr lang="fr-FR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+…</m:t>
                      </m:r>
                      <m:r>
                        <a:rPr lang="fr-FR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BJ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BJ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𝛽</m:t>
                              </m:r>
                            </m:e>
                          </m:acc>
                        </m:e>
                        <m:sub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𝑘</m:t>
                          </m:r>
                        </m:sub>
                      </m:sSub>
                      <m:sSub>
                        <m:sSubPr>
                          <m:ctrlPr>
                            <a:rPr lang="en-BJ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𝑘</m:t>
                          </m:r>
                        </m:sub>
                      </m:sSub>
                      <m:r>
                        <a:rPr lang="fr-FR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BJ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800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fr-FR" sz="18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en-BJ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fr-FR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fr-FR" sz="1800" dirty="0"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50000"/>
                  </a:lnSpc>
                  <a:buNone/>
                </a:pPr>
                <a:endParaRPr lang="fr-FR" sz="1800" dirty="0">
                  <a:latin typeface="Corbel" panose="020B050302020402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fr-FR" sz="1800" dirty="0">
                  <a:latin typeface="Corbel" panose="020B050302020402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fr-FR" sz="2000" dirty="0"/>
              </a:p>
            </p:txBody>
          </p:sp>
        </mc:Choice>
        <mc:Fallback xmlns=""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15FD47F9-3C7A-4FD8-BF1D-32E41BB8F5D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936702"/>
                <a:ext cx="10245352" cy="5240261"/>
              </a:xfrm>
              <a:blipFill>
                <a:blip r:embed="rId3"/>
                <a:stretch>
                  <a:fillRect l="-743" r="-496"/>
                </a:stretch>
              </a:blipFill>
            </p:spPr>
            <p:txBody>
              <a:bodyPr/>
              <a:lstStyle/>
              <a:p>
                <a:r>
                  <a:rPr lang="en-BJ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065064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788FAB-98A8-493B-8A32-C65BC6DEF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952" y="0"/>
            <a:ext cx="10515600" cy="541421"/>
          </a:xfrm>
          <a:noFill/>
        </p:spPr>
        <p:txBody>
          <a:bodyPr>
            <a:noAutofit/>
          </a:bodyPr>
          <a:lstStyle/>
          <a:p>
            <a:pPr lvl="0"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sz="1800" b="1" dirty="0">
                <a:effectLst/>
                <a:latin typeface="Corbel" panose="020B0503020204020204" pitchFamily="34" charset="0"/>
                <a:ea typeface="Times New Roman" panose="02020603050405020304" pitchFamily="18" charset="0"/>
              </a:rPr>
              <a:t>Fonction de régression de l’échantillon (FRE) Vs fonction de régression de la population (FRP) </a:t>
            </a:r>
            <a:endParaRPr lang="en-BJ" sz="1800" b="1" dirty="0">
              <a:effectLst/>
              <a:latin typeface="Corbel" panose="020B0503020204020204" pitchFamily="34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15FD47F9-3C7A-4FD8-BF1D-32E41BB8F5D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936702"/>
                <a:ext cx="10245352" cy="5240261"/>
              </a:xfrm>
            </p:spPr>
            <p:txBody>
              <a:bodyPr>
                <a:normAutofit/>
              </a:bodyPr>
              <a:lstStyle/>
              <a:p>
                <a:pPr marL="342900" lvl="0" indent="-34290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buFont typeface="Open Sans" panose="020B0606030504020204" pitchFamily="34" charset="0"/>
                  <a:buChar char="-"/>
                </a:pPr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Dans la plupart des situations concrètes nous ne disposons que d’un échantillon de </a:t>
                </a:r>
                <a14:m>
                  <m:oMath xmlns:m="http://schemas.openxmlformats.org/officeDocument/2006/math">
                    <m:r>
                      <a:rPr lang="fr-FR" sz="18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𝑌</m:t>
                    </m:r>
                  </m:oMath>
                </a14:m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associé à quelques valeurs données de </a:t>
                </a:r>
                <a14:m>
                  <m:oMath xmlns:m="http://schemas.openxmlformats.org/officeDocument/2006/math">
                    <m:r>
                      <a:rPr lang="fr-FR" sz="18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𝑋</m:t>
                    </m:r>
                  </m:oMath>
                </a14:m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R="46355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Ainsi, notre tâche est d’estimer la fonction de régression de la population (FRP) à partir des informations fournies par l’échantillon (FRE). </a:t>
                </a:r>
              </a:p>
              <a:p>
                <a:pPr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En résumé, notre objectif est donc d’estimer, la FRP : </a:t>
                </a:r>
                <a:endParaRPr lang="en-BJ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BJ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8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fr-FR" sz="18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fr-FR" sz="18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BJ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800" i="1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fr-FR" sz="1800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fr-FR" sz="18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BJ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800" i="1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fr-FR" sz="18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BJ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8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fr-FR" sz="18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fr-FR" sz="18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BJ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800" i="1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fr-FR" sz="18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BJ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8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fr-FR" sz="18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fr-FR" sz="1800" i="1">
                          <a:latin typeface="Cambria Math" panose="02040503050406030204" pitchFamily="18" charset="0"/>
                        </a:rPr>
                        <m:t>+…</m:t>
                      </m:r>
                      <m:r>
                        <a:rPr lang="fr-FR" sz="180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BJ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800" i="1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fr-FR" sz="1800" i="1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sSub>
                        <m:sSubPr>
                          <m:ctrlPr>
                            <a:rPr lang="en-BJ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8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fr-FR" sz="1800" i="1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fr-FR" sz="18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BJ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800" i="1">
                              <a:latin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fr-FR" sz="18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fr-FR" sz="1800" dirty="0"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fr-FR" sz="1800" dirty="0"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fr-FR" sz="1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à partir de la fonction de régression de l’échantillon (FRE) :</a:t>
                </a:r>
                <a:endParaRPr lang="en-BJ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BJ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8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fr-FR" sz="18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fr-FR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BJ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BJ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𝛽</m:t>
                              </m:r>
                            </m:e>
                          </m:acc>
                        </m:e>
                        <m:sub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0</m:t>
                          </m:r>
                        </m:sub>
                      </m:sSub>
                      <m:r>
                        <a:rPr lang="fr-FR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BJ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BJ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𝛽</m:t>
                              </m:r>
                            </m:e>
                          </m:acc>
                        </m:e>
                        <m:sub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BJ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r>
                        <a:rPr lang="fr-FR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BJ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BJ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𝛽</m:t>
                              </m:r>
                            </m:e>
                          </m:acc>
                        </m:e>
                        <m:sub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BJ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  <m:r>
                        <a:rPr lang="fr-FR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+…</m:t>
                      </m:r>
                      <m:r>
                        <a:rPr lang="fr-FR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BJ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BJ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𝛽</m:t>
                              </m:r>
                            </m:e>
                          </m:acc>
                        </m:e>
                        <m:sub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𝑘</m:t>
                          </m:r>
                        </m:sub>
                      </m:sSub>
                      <m:sSub>
                        <m:sSubPr>
                          <m:ctrlPr>
                            <a:rPr lang="en-BJ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𝑘</m:t>
                          </m:r>
                        </m:sub>
                      </m:sSub>
                      <m:r>
                        <a:rPr lang="fr-FR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BJ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800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fr-FR" sz="18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en-BJ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fr-FR" sz="1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fr-FR" sz="1800" dirty="0"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50000"/>
                  </a:lnSpc>
                  <a:buNone/>
                </a:pPr>
                <a:endParaRPr lang="fr-FR" sz="1800" dirty="0">
                  <a:latin typeface="Corbel" panose="020B050302020402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fr-FR" sz="1800" dirty="0">
                  <a:latin typeface="Corbel" panose="020B050302020402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fr-FR" sz="2000" dirty="0"/>
              </a:p>
            </p:txBody>
          </p:sp>
        </mc:Choice>
        <mc:Fallback xmlns=""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15FD47F9-3C7A-4FD8-BF1D-32E41BB8F5D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936702"/>
                <a:ext cx="10245352" cy="5240261"/>
              </a:xfrm>
              <a:blipFill>
                <a:blip r:embed="rId3"/>
                <a:stretch>
                  <a:fillRect l="-743" r="-496"/>
                </a:stretch>
              </a:blipFill>
            </p:spPr>
            <p:txBody>
              <a:bodyPr/>
              <a:lstStyle/>
              <a:p>
                <a:r>
                  <a:rPr lang="en-BJ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377415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788FAB-98A8-493B-8A32-C65BC6DEF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952" y="0"/>
            <a:ext cx="10515600" cy="541421"/>
          </a:xfrm>
          <a:noFill/>
        </p:spPr>
        <p:txBody>
          <a:bodyPr>
            <a:noAutofit/>
          </a:bodyPr>
          <a:lstStyle/>
          <a:p>
            <a:pPr lvl="0"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sz="1800" dirty="0">
                <a:effectLst/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Estimation des modèles de régression linéaire par les MCO</a:t>
            </a:r>
            <a:endParaRPr lang="en-BJ" sz="1800" b="1" dirty="0">
              <a:effectLst/>
              <a:latin typeface="Corbel" panose="020B0503020204020204" pitchFamily="34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Espace réservé du contenu 4">
                <a:extLst>
                  <a:ext uri="{FF2B5EF4-FFF2-40B4-BE49-F238E27FC236}">
                    <a16:creationId xmlns:a16="http://schemas.microsoft.com/office/drawing/2014/main" id="{84EA9C90-EFC8-425A-7DBA-3184D000B38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fr-FR" sz="2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La méthode des MCO  (</a:t>
                </a:r>
                <a:r>
                  <a:rPr lang="fr-FR" sz="2800" b="1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Moindres Carrés Ordinaires</a:t>
                </a:r>
                <a:r>
                  <a:rPr lang="fr-FR" sz="2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 est attribuée à Carl Friedrich Gauss, un mathématicien allemand. </a:t>
                </a:r>
              </a:p>
              <a:p>
                <a:endParaRPr lang="fr-FR" sz="2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fr-FR" sz="2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La méthode consiste en une prescription qui est que la fonction </a:t>
                </a:r>
                <a14:m>
                  <m:oMath xmlns:m="http://schemas.openxmlformats.org/officeDocument/2006/math">
                    <m:r>
                      <a:rPr lang="fr-FR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𝑓</m:t>
                    </m:r>
                    <m:d>
                      <m:dPr>
                        <m:ctrlPr>
                          <a:rPr lang="en-BJ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fr-FR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fr-FR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r>
                          <a:rPr lang="fr-FR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𝛽</m:t>
                        </m:r>
                      </m:e>
                    </m:d>
                  </m:oMath>
                </a14:m>
                <a:r>
                  <a:rPr lang="fr-FR" sz="2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qui décrit « le mieux » les données est celle qui minimise la somme quadratique des déviations des mesures aux prédictions de </a:t>
                </a:r>
                <a14:m>
                  <m:oMath xmlns:m="http://schemas.openxmlformats.org/officeDocument/2006/math">
                    <m:r>
                      <a:rPr lang="fr-FR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𝑓</m:t>
                    </m:r>
                    <m:d>
                      <m:dPr>
                        <m:ctrlPr>
                          <a:rPr lang="en-BJ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fr-FR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fr-FR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r>
                          <a:rPr lang="fr-FR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𝛽</m:t>
                        </m:r>
                      </m:e>
                    </m:d>
                  </m:oMath>
                </a14:m>
                <a:r>
                  <a:rPr lang="fr-FR" sz="2800" dirty="0">
                    <a:effectLst/>
                    <a:latin typeface="Corbel" panose="020B0503020204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endParaRPr lang="en-BJ" sz="2800" dirty="0">
                  <a:effectLst/>
                  <a:latin typeface="Corbel" panose="020B0503020204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GB" dirty="0"/>
              </a:p>
            </p:txBody>
          </p:sp>
        </mc:Choice>
        <mc:Fallback>
          <p:sp>
            <p:nvSpPr>
              <p:cNvPr id="5" name="Espace réservé du contenu 4">
                <a:extLst>
                  <a:ext uri="{FF2B5EF4-FFF2-40B4-BE49-F238E27FC236}">
                    <a16:creationId xmlns:a16="http://schemas.microsoft.com/office/drawing/2014/main" id="{84EA9C90-EFC8-425A-7DBA-3184D000B38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86" t="-232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7045030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1705</TotalTime>
  <Words>2416</Words>
  <Application>Microsoft Macintosh PowerPoint</Application>
  <PresentationFormat>Grand écran</PresentationFormat>
  <Paragraphs>372</Paragraphs>
  <Slides>47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47</vt:i4>
      </vt:variant>
    </vt:vector>
  </HeadingPairs>
  <TitlesOfParts>
    <vt:vector size="55" baseType="lpstr">
      <vt:lpstr>Arial</vt:lpstr>
      <vt:lpstr>Calibri</vt:lpstr>
      <vt:lpstr>Calibri Light</vt:lpstr>
      <vt:lpstr>Cambria Math</vt:lpstr>
      <vt:lpstr>Corbel</vt:lpstr>
      <vt:lpstr>Open Sans</vt:lpstr>
      <vt:lpstr>Wingdings</vt:lpstr>
      <vt:lpstr>Thème Office</vt:lpstr>
      <vt:lpstr>Présentation PowerPoint</vt:lpstr>
      <vt:lpstr>FONDEMENTS THEORIQUES DE LA REGRESSION LINEAIRE (simple ou multiple)  </vt:lpstr>
      <vt:lpstr>Analyse de la régression linéaire</vt:lpstr>
      <vt:lpstr>Régression linéaire simple</vt:lpstr>
      <vt:lpstr>Régression linéaire multiple</vt:lpstr>
      <vt:lpstr>Signification du terme aléatoire</vt:lpstr>
      <vt:lpstr>Fonction de régression de l’échantillon (FRE) Vs fonction de régression de la population (FRP) </vt:lpstr>
      <vt:lpstr>Fonction de régression de l’échantillon (FRE) Vs fonction de régression de la population (FRP) </vt:lpstr>
      <vt:lpstr>Estimation des modèles de régression linéaire par les MCO</vt:lpstr>
      <vt:lpstr>Les Hypothèses des MCO</vt:lpstr>
      <vt:lpstr>Les Hypothèses du modèle de régression linéaire</vt:lpstr>
      <vt:lpstr>Estimation du modèle de régression linéaire simple par les MCO</vt:lpstr>
      <vt:lpstr>Estimation du modèle de régression linéaire simple par les MCO</vt:lpstr>
      <vt:lpstr>Estimation du modèle de régression linéaire simple par les MCO</vt:lpstr>
      <vt:lpstr>Estimation du modèle de régression linéaire simple par les MCO</vt:lpstr>
      <vt:lpstr>Estimation du modèle de régression linéaire simple par les MCO</vt:lpstr>
      <vt:lpstr>Analyse de la régression linéaire multiple</vt:lpstr>
      <vt:lpstr>Tests d’hypothèses sur les paramètres de la population : Test de Student</vt:lpstr>
      <vt:lpstr>Tests d’hypothèses sur les paramètres de la population : Intervalle de Confiance</vt:lpstr>
      <vt:lpstr>Interprétation des paramètres estimés</vt:lpstr>
      <vt:lpstr>Décomposition de la variance - Équation d’analyse de variance</vt:lpstr>
      <vt:lpstr>Décomposition de la variance - Équation d’analyse de variance</vt:lpstr>
      <vt:lpstr>Décomposition de la variance - le coefficient de détermination R^2</vt:lpstr>
      <vt:lpstr>Décomposition de la variance - le coefficient de détermination adjusté</vt:lpstr>
      <vt:lpstr>Décomposition de la variance – le tableau de l’ANOVA</vt:lpstr>
      <vt:lpstr>Décomposition de la variance – le tableau de l’ANOVA</vt:lpstr>
      <vt:lpstr>DE LA THEORIE A LA PRATIQUE </vt:lpstr>
      <vt:lpstr>PRATIQUE DE LA REGRESSION LINEAIRE SIMPLE</vt:lpstr>
      <vt:lpstr>PRATIQUE DE LA REGRESSION LINEAIRE SIMPLE</vt:lpstr>
      <vt:lpstr>PRATIQUE DE LA REGRESSION LINEAIRE SIMPLE</vt:lpstr>
      <vt:lpstr>PRATIQUE DE LA REGRESSION LINEAIRE SIMPLE</vt:lpstr>
      <vt:lpstr>PRATIQUE DE LA REGRESSION LINEAIRE SIMPLE</vt:lpstr>
      <vt:lpstr>PRATIQUE DE LA REGRESSION LINEAIRE SIMPLE</vt:lpstr>
      <vt:lpstr>PRATIQUE DE LA REGRESSION LINEAIRE SIMPLE</vt:lpstr>
      <vt:lpstr>PRATIQUE DE LA REGRESSION LINEAIRE SIMPLE</vt:lpstr>
      <vt:lpstr>PRATIQUE DE LA REGRESSION LINEAIRE SIMPLE</vt:lpstr>
      <vt:lpstr>PRATIQUE DE LA REGRESSION LINEAIRE SIMPLE</vt:lpstr>
      <vt:lpstr>PRATIQUE DE LA REGRESSION LINEAIRE SIMPLE</vt:lpstr>
      <vt:lpstr>PRATIQUE DE LA REGRESSION LINEAIRE SIMPLE</vt:lpstr>
      <vt:lpstr>PRATIQUE DE LA REGRESSION LINEAIRE SIMPLE</vt:lpstr>
      <vt:lpstr>PRATIQUE DE LA REGRESSION LINEAIRE SIMPLE</vt:lpstr>
      <vt:lpstr>PRATIQUE DE LA REGRESSION LINEAIRE SIMPLE</vt:lpstr>
      <vt:lpstr>PRATIQUE DE LA REGRESSION LINEAIRE SIMPLE</vt:lpstr>
      <vt:lpstr>PRATIQUE DE LA REGRESSION LINEAIRE SIMPLE</vt:lpstr>
      <vt:lpstr>PRATIQUE DE LA REGRESSION LINEAIRE SIMPLE</vt:lpstr>
      <vt:lpstr>PRATIQUE DE LA REGRESSION LINEAIRE SIMPLE</vt:lpstr>
      <vt:lpstr>PRATIQUE DE LA REGRESSION LINEAIRE SIMPLE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Statistiques 1 : univaries</dc:title>
  <dc:creator>FR CIST</dc:creator>
  <cp:lastModifiedBy>Direction CIST</cp:lastModifiedBy>
  <cp:revision>9</cp:revision>
  <dcterms:created xsi:type="dcterms:W3CDTF">2023-02-13T09:24:15Z</dcterms:created>
  <dcterms:modified xsi:type="dcterms:W3CDTF">2023-03-07T19:53:06Z</dcterms:modified>
</cp:coreProperties>
</file>