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10287000" cx="18288000"/>
  <p:notesSz cx="6858000" cy="9144000"/>
  <p:embeddedFontLst>
    <p:embeddedFont>
      <p:font typeface="Tahoma"/>
      <p:regular r:id="rId30"/>
      <p:bold r:id="rId31"/>
    </p:embeddedFont>
    <p:embeddedFont>
      <p:font typeface="Barlow"/>
      <p:regular r:id="rId32"/>
      <p:bold r:id="rId33"/>
      <p:italic r:id="rId34"/>
      <p:boldItalic r:id="rId35"/>
    </p:embeddedFont>
    <p:embeddedFont>
      <p:font typeface="Open Sans"/>
      <p:bold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8" roundtripDataSignature="AMtx7mjbv8yiGxvx+edneggiI6Uscyqp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Tahoma-bold.fntdata"/><Relationship Id="rId30" Type="http://schemas.openxmlformats.org/officeDocument/2006/relationships/font" Target="fonts/Tahoma-regular.fntdata"/><Relationship Id="rId11" Type="http://schemas.openxmlformats.org/officeDocument/2006/relationships/slide" Target="slides/slide6.xml"/><Relationship Id="rId33" Type="http://schemas.openxmlformats.org/officeDocument/2006/relationships/font" Target="fonts/Barlow-bold.fntdata"/><Relationship Id="rId10" Type="http://schemas.openxmlformats.org/officeDocument/2006/relationships/slide" Target="slides/slide5.xml"/><Relationship Id="rId32" Type="http://schemas.openxmlformats.org/officeDocument/2006/relationships/font" Target="fonts/Barlow-regular.fntdata"/><Relationship Id="rId13" Type="http://schemas.openxmlformats.org/officeDocument/2006/relationships/slide" Target="slides/slide8.xml"/><Relationship Id="rId35" Type="http://schemas.openxmlformats.org/officeDocument/2006/relationships/font" Target="fonts/Barlow-boldItalic.fntdata"/><Relationship Id="rId12" Type="http://schemas.openxmlformats.org/officeDocument/2006/relationships/slide" Target="slides/slide7.xml"/><Relationship Id="rId34" Type="http://schemas.openxmlformats.org/officeDocument/2006/relationships/font" Target="fonts/Barlow-italic.fntdata"/><Relationship Id="rId15" Type="http://schemas.openxmlformats.org/officeDocument/2006/relationships/slide" Target="slides/slide10.xml"/><Relationship Id="rId37" Type="http://schemas.openxmlformats.org/officeDocument/2006/relationships/font" Target="fonts/OpenSans-boldItalic.fntdata"/><Relationship Id="rId14" Type="http://schemas.openxmlformats.org/officeDocument/2006/relationships/slide" Target="slides/slide9.xml"/><Relationship Id="rId36" Type="http://schemas.openxmlformats.org/officeDocument/2006/relationships/font" Target="fonts/OpenSans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customschemas.google.com/relationships/presentationmetadata" Target="meta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87" name="Google Shape;87;p1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2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187" name="Google Shape;187;p12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2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2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2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1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202" name="Google Shape;202;p11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1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1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1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0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218" name="Google Shape;218;p10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0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0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10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3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234" name="Google Shape;234;p13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3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3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3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4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4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249" name="Google Shape;249;p14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14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4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4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5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5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264" name="Google Shape;264;p15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5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6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6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7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8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18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301" name="Google Shape;301;p18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18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8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8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9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0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1:notes"/>
          <p:cNvSpPr txBox="1"/>
          <p:nvPr>
            <p:ph idx="1" type="body"/>
          </p:nvPr>
        </p:nvSpPr>
        <p:spPr>
          <a:xfrm>
            <a:off x="914400" y="3251200"/>
            <a:ext cx="7315200" cy="30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1:notes"/>
          <p:cNvSpPr/>
          <p:nvPr>
            <p:ph idx="2" type="sldImg"/>
          </p:nvPr>
        </p:nvSpPr>
        <p:spPr>
          <a:xfrm>
            <a:off x="2857500" y="512763"/>
            <a:ext cx="3429000" cy="256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1200753cc2_0_20:notes"/>
          <p:cNvSpPr txBox="1"/>
          <p:nvPr>
            <p:ph idx="1" type="body"/>
          </p:nvPr>
        </p:nvSpPr>
        <p:spPr>
          <a:xfrm>
            <a:off x="914400" y="3251200"/>
            <a:ext cx="7315200" cy="30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g31200753cc2_0_20:notes"/>
          <p:cNvSpPr/>
          <p:nvPr>
            <p:ph idx="2" type="sldImg"/>
          </p:nvPr>
        </p:nvSpPr>
        <p:spPr>
          <a:xfrm>
            <a:off x="2857500" y="512763"/>
            <a:ext cx="3429000" cy="256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1200753cc2_0_0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g31200753cc2_0_0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365" name="Google Shape;365;g31200753cc2_0_0:notes"/>
          <p:cNvSpPr/>
          <p:nvPr>
            <p:ph idx="3" type="sldImg"/>
          </p:nvPr>
        </p:nvSpPr>
        <p:spPr>
          <a:xfrm>
            <a:off x="2857500" y="512763"/>
            <a:ext cx="3429000" cy="256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g31200753cc2_0_0:notes"/>
          <p:cNvSpPr txBox="1"/>
          <p:nvPr>
            <p:ph idx="1" type="body"/>
          </p:nvPr>
        </p:nvSpPr>
        <p:spPr>
          <a:xfrm>
            <a:off x="914400" y="3251200"/>
            <a:ext cx="7315200" cy="30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g31200753cc2_0_0:notes"/>
          <p:cNvSpPr txBox="1"/>
          <p:nvPr>
            <p:ph idx="11" type="ftr"/>
          </p:nvPr>
        </p:nvSpPr>
        <p:spPr>
          <a:xfrm>
            <a:off x="0" y="6502400"/>
            <a:ext cx="3962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g31200753cc2_0_0:notes"/>
          <p:cNvSpPr txBox="1"/>
          <p:nvPr>
            <p:ph idx="12" type="sldNum"/>
          </p:nvPr>
        </p:nvSpPr>
        <p:spPr>
          <a:xfrm>
            <a:off x="5180013" y="6502400"/>
            <a:ext cx="3962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3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23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379" name="Google Shape;379;p23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23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3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23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4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5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121" name="Google Shape;121;p5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5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6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136" name="Google Shape;136;p6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6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6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7:notes"/>
          <p:cNvSpPr/>
          <p:nvPr>
            <p:ph idx="2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8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157" name="Google Shape;157;p8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8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/>
          <p:nvPr>
            <p:ph idx="2" type="hd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9:notes"/>
          <p:cNvSpPr txBox="1"/>
          <p:nvPr>
            <p:ph idx="10" type="dt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1.7.2013</a:t>
            </a:r>
            <a:endParaRPr/>
          </a:p>
        </p:txBody>
      </p:sp>
      <p:sp>
        <p:nvSpPr>
          <p:cNvPr id="172" name="Google Shape;172;p9:notes"/>
          <p:cNvSpPr/>
          <p:nvPr>
            <p:ph idx="3" type="sldImg"/>
          </p:nvPr>
        </p:nvSpPr>
        <p:spPr>
          <a:xfrm>
            <a:off x="2857500" y="512763"/>
            <a:ext cx="3429000" cy="256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9:notes"/>
          <p:cNvSpPr txBox="1"/>
          <p:nvPr>
            <p:ph idx="11" type="ftr"/>
          </p:nvPr>
        </p:nvSpPr>
        <p:spPr>
          <a:xfrm>
            <a:off x="0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9:notes"/>
          <p:cNvSpPr txBox="1"/>
          <p:nvPr>
            <p:ph idx="12" type="sldNum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2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3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3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3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3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zenodo.org/records/12179619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16.png"/><Relationship Id="rId6" Type="http://schemas.openxmlformats.org/officeDocument/2006/relationships/image" Target="../media/image22.png"/><Relationship Id="rId7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Relationship Id="rId4" Type="http://schemas.openxmlformats.org/officeDocument/2006/relationships/image" Target="../media/image6.jpg"/><Relationship Id="rId5" Type="http://schemas.openxmlformats.org/officeDocument/2006/relationships/image" Target="../media/image2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/>
          <p:nvPr/>
        </p:nvSpPr>
        <p:spPr>
          <a:xfrm>
            <a:off x="-642368" y="-3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>
            <a:hlinkClick r:id="rId3"/>
          </p:cNvPr>
          <p:cNvSpPr/>
          <p:nvPr/>
        </p:nvSpPr>
        <p:spPr>
          <a:xfrm>
            <a:off x="-724600" y="6"/>
            <a:ext cx="18287989" cy="10286994"/>
          </a:xfrm>
          <a:custGeom>
            <a:rect b="b" l="l" r="r" t="t"/>
            <a:pathLst>
              <a:path extrusionOk="0" h="10286994" w="18287989">
                <a:moveTo>
                  <a:pt x="0" y="0"/>
                </a:moveTo>
                <a:lnTo>
                  <a:pt x="18287989" y="0"/>
                </a:lnTo>
                <a:lnTo>
                  <a:pt x="18287989" y="10286994"/>
                </a:lnTo>
                <a:lnTo>
                  <a:pt x="0" y="102869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26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10007112" y="1044039"/>
            <a:ext cx="7638600" cy="82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1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4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/>
          </a:p>
          <a:p>
            <a:pPr indent="0" lvl="0" marL="0" marR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The Diamond</a:t>
            </a:r>
            <a:endParaRPr sz="8000"/>
          </a:p>
          <a:p>
            <a:pPr indent="0" lvl="0" marL="0" marR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Open Access Standard</a:t>
            </a:r>
            <a:endParaRPr sz="8000"/>
          </a:p>
          <a:p>
            <a:pPr indent="0" lvl="0" marL="0" marR="0" rtl="0" algn="ctr">
              <a:lnSpc>
                <a:spcPct val="1075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99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https://zenodo.org/records/12179619 </a:t>
            </a:r>
            <a:endParaRPr b="1" sz="3200"/>
          </a:p>
        </p:txBody>
      </p:sp>
      <p:sp>
        <p:nvSpPr>
          <p:cNvPr id="96" name="Google Shape;96;p1"/>
          <p:cNvSpPr txBox="1"/>
          <p:nvPr/>
        </p:nvSpPr>
        <p:spPr>
          <a:xfrm>
            <a:off x="396734" y="7950201"/>
            <a:ext cx="2706300" cy="16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Graham Stone</a:t>
            </a:r>
            <a:endParaRPr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Jisc</a:t>
            </a:r>
            <a:endParaRPr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November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2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2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2"/>
          <p:cNvSpPr/>
          <p:nvPr/>
        </p:nvSpPr>
        <p:spPr>
          <a:xfrm>
            <a:off x="10014605" y="482344"/>
            <a:ext cx="7402790" cy="5218967"/>
          </a:xfrm>
          <a:custGeom>
            <a:rect b="b" l="l" r="r" t="t"/>
            <a:pathLst>
              <a:path extrusionOk="0" h="5218967" w="7402790">
                <a:moveTo>
                  <a:pt x="0" y="0"/>
                </a:moveTo>
                <a:lnTo>
                  <a:pt x="7402790" y="0"/>
                </a:lnTo>
                <a:lnTo>
                  <a:pt x="7402790" y="5218967"/>
                </a:lnTo>
                <a:lnTo>
                  <a:pt x="0" y="52189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2"/>
          <p:cNvSpPr/>
          <p:nvPr/>
        </p:nvSpPr>
        <p:spPr>
          <a:xfrm>
            <a:off x="10014605" y="5932991"/>
            <a:ext cx="7402790" cy="3895718"/>
          </a:xfrm>
          <a:custGeom>
            <a:rect b="b" l="l" r="r" t="t"/>
            <a:pathLst>
              <a:path extrusionOk="0" h="3895718" w="7402790">
                <a:moveTo>
                  <a:pt x="0" y="0"/>
                </a:moveTo>
                <a:lnTo>
                  <a:pt x="7402790" y="0"/>
                </a:lnTo>
                <a:lnTo>
                  <a:pt x="7402790" y="3895718"/>
                </a:lnTo>
                <a:lnTo>
                  <a:pt x="0" y="38957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2"/>
          <p:cNvSpPr txBox="1"/>
          <p:nvPr/>
        </p:nvSpPr>
        <p:spPr>
          <a:xfrm>
            <a:off x="1456400" y="1724025"/>
            <a:ext cx="640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How to use</a:t>
            </a:r>
            <a:endParaRPr sz="1300"/>
          </a:p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</p:txBody>
      </p:sp>
      <p:sp>
        <p:nvSpPr>
          <p:cNvPr id="198" name="Google Shape;198;p12"/>
          <p:cNvSpPr txBox="1"/>
          <p:nvPr/>
        </p:nvSpPr>
        <p:spPr>
          <a:xfrm>
            <a:off x="1631000" y="4778675"/>
            <a:ext cx="6231900" cy="46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24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Self-assessment Tool</a:t>
            </a:r>
            <a:endParaRPr b="1" sz="40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ct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The seven core components of the DOAS are structured linearly, each with its own sub-components and defining elements.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24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ct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These elements (100 in total) make up the </a:t>
            </a:r>
            <a:r>
              <a:rPr b="1"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Self-assessment Tool</a:t>
            </a: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, which enables users to assess their adherence to the quality standard through compliance-related questions.</a:t>
            </a:r>
            <a:endParaRPr sz="3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1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14533373" y="482353"/>
            <a:ext cx="2767052" cy="2646746"/>
          </a:xfrm>
          <a:custGeom>
            <a:rect b="b" l="l" r="r" t="t"/>
            <a:pathLst>
              <a:path extrusionOk="0" h="2646746" w="2767052">
                <a:moveTo>
                  <a:pt x="0" y="0"/>
                </a:moveTo>
                <a:lnTo>
                  <a:pt x="2767052" y="0"/>
                </a:lnTo>
                <a:lnTo>
                  <a:pt x="2767052" y="2646746"/>
                </a:lnTo>
                <a:lnTo>
                  <a:pt x="0" y="26467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1"/>
          <p:cNvSpPr txBox="1"/>
          <p:nvPr/>
        </p:nvSpPr>
        <p:spPr>
          <a:xfrm>
            <a:off x="1388907" y="2184176"/>
            <a:ext cx="640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How to use</a:t>
            </a:r>
            <a:endParaRPr sz="8000"/>
          </a:p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</p:txBody>
      </p:sp>
      <p:sp>
        <p:nvSpPr>
          <p:cNvPr id="212" name="Google Shape;212;p11"/>
          <p:cNvSpPr txBox="1"/>
          <p:nvPr/>
        </p:nvSpPr>
        <p:spPr>
          <a:xfrm>
            <a:off x="9952900" y="3429000"/>
            <a:ext cx="7347600" cy="62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Resources addressing</a:t>
            </a: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various aspects</a:t>
            </a: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:</a:t>
            </a:r>
            <a:endParaRPr b="1"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Financial: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Best practices in budgeting and financial planning.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Legal: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Guidelines for navigating legal requirements and contracts.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Licensing: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Information on licensing options and best practices.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IT Management: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Strategies for managing technological infrastructure.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Editorial &amp; Production: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Tools for effective editorial processes and production management.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Marketing &amp; Communication: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Techniques for promoting scholarly works effectively.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Funding: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Insights on securing funding opportunities.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Preservation: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 Guidelines for ensuring the long-term preservation of published works.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Functionality: </a:t>
            </a: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Portal linking to additional toolkits and resources.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13" name="Google Shape;213;p11"/>
          <p:cNvSpPr txBox="1"/>
          <p:nvPr/>
        </p:nvSpPr>
        <p:spPr>
          <a:xfrm>
            <a:off x="1388900" y="9070925"/>
            <a:ext cx="71625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rgbClr val="FBB316"/>
                </a:solidFill>
                <a:latin typeface="Barlow"/>
                <a:ea typeface="Barlow"/>
                <a:cs typeface="Barlow"/>
                <a:sym typeface="Barlow"/>
              </a:rPr>
              <a:t>https://doi.org/10.5281/zenodo.14001341</a:t>
            </a:r>
            <a:endParaRPr b="1" sz="2900">
              <a:solidFill>
                <a:srgbClr val="FBB31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14" name="Google Shape;214;p11"/>
          <p:cNvSpPr txBox="1"/>
          <p:nvPr/>
        </p:nvSpPr>
        <p:spPr>
          <a:xfrm>
            <a:off x="1626475" y="5765250"/>
            <a:ext cx="6231900" cy="29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24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Toolsuite</a:t>
            </a: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 Overview</a:t>
            </a:r>
            <a:endParaRPr b="1" sz="40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Comprehensive resources that encompasses a range of essential resources for managing integrated publication and scholarly practices.</a:t>
            </a:r>
            <a:endParaRPr b="1"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0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0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0"/>
          <p:cNvSpPr/>
          <p:nvPr/>
        </p:nvSpPr>
        <p:spPr>
          <a:xfrm>
            <a:off x="14553898" y="482353"/>
            <a:ext cx="2767052" cy="2646746"/>
          </a:xfrm>
          <a:custGeom>
            <a:rect b="b" l="l" r="r" t="t"/>
            <a:pathLst>
              <a:path extrusionOk="0" h="2646746" w="2767052">
                <a:moveTo>
                  <a:pt x="0" y="0"/>
                </a:moveTo>
                <a:lnTo>
                  <a:pt x="2767052" y="0"/>
                </a:lnTo>
                <a:lnTo>
                  <a:pt x="2767052" y="2646746"/>
                </a:lnTo>
                <a:lnTo>
                  <a:pt x="0" y="26467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0"/>
          <p:cNvSpPr txBox="1"/>
          <p:nvPr/>
        </p:nvSpPr>
        <p:spPr>
          <a:xfrm>
            <a:off x="1388907" y="2184176"/>
            <a:ext cx="640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How to use</a:t>
            </a:r>
            <a:endParaRPr sz="8000"/>
          </a:p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</p:txBody>
      </p:sp>
      <p:sp>
        <p:nvSpPr>
          <p:cNvPr id="228" name="Google Shape;228;p10"/>
          <p:cNvSpPr txBox="1"/>
          <p:nvPr/>
        </p:nvSpPr>
        <p:spPr>
          <a:xfrm>
            <a:off x="1729250" y="5699700"/>
            <a:ext cx="6231900" cy="24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24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Guideline</a:t>
            </a: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s</a:t>
            </a:r>
            <a:r>
              <a:rPr b="1" lang="en-US" sz="40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 Overview</a:t>
            </a:r>
            <a:endParaRPr b="1" sz="40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A comprehensive guidebook to consolidate existing guidelines, introducing new ones for effective scholarly practices.</a:t>
            </a:r>
            <a:endParaRPr b="1"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9" name="Google Shape;229;p10"/>
          <p:cNvSpPr txBox="1"/>
          <p:nvPr/>
        </p:nvSpPr>
        <p:spPr>
          <a:xfrm>
            <a:off x="1316975" y="9040100"/>
            <a:ext cx="73326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rgbClr val="FBB316"/>
                </a:solidFill>
                <a:latin typeface="Barlow"/>
                <a:ea typeface="Barlow"/>
                <a:cs typeface="Barlow"/>
                <a:sym typeface="Barlow"/>
              </a:rPr>
              <a:t>https://doi.org/10.5281/zenodo.13786094</a:t>
            </a:r>
            <a:endParaRPr b="1" sz="2900">
              <a:solidFill>
                <a:srgbClr val="FBB31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0" name="Google Shape;230;p10"/>
          <p:cNvSpPr txBox="1"/>
          <p:nvPr/>
        </p:nvSpPr>
        <p:spPr>
          <a:xfrm>
            <a:off x="10045425" y="3788675"/>
            <a:ext cx="7332600" cy="51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●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A comprehensive guide that aggregates established and emerging best practices.</a:t>
            </a:r>
            <a:endParaRPr b="1"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●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Designed to meet the specific needs of stakeholders in the scholarly community, including: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○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Researchers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○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Publishers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○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Institutions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Collaborative Development:</a:t>
            </a:r>
            <a:endParaRPr b="1"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●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Involvement of multiple partners to ensure a diverse range of perspectives and expertise in guideline development.</a:t>
            </a:r>
            <a:endParaRPr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Focus on Accessibility:</a:t>
            </a:r>
            <a:endParaRPr b="1" sz="2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Barlow"/>
              <a:buChar char="●"/>
            </a:pPr>
            <a:r>
              <a:rPr lang="en-US" sz="2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Ensuring that the guidelines are easily accessible and user-friendly for all stakeholders.</a:t>
            </a:r>
            <a:endParaRPr b="1" sz="25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3"/>
          <p:cNvSpPr/>
          <p:nvPr/>
        </p:nvSpPr>
        <p:spPr>
          <a:xfrm>
            <a:off x="9144000" y="-6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3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3"/>
          <p:cNvSpPr/>
          <p:nvPr/>
        </p:nvSpPr>
        <p:spPr>
          <a:xfrm>
            <a:off x="-1345210" y="6"/>
            <a:ext cx="18287998" cy="10286994"/>
          </a:xfrm>
          <a:custGeom>
            <a:rect b="b" l="l" r="r" t="t"/>
            <a:pathLst>
              <a:path extrusionOk="0" h="10286994" w="18287998">
                <a:moveTo>
                  <a:pt x="0" y="0"/>
                </a:moveTo>
                <a:lnTo>
                  <a:pt x="18287998" y="0"/>
                </a:lnTo>
                <a:lnTo>
                  <a:pt x="18287998" y="10286994"/>
                </a:lnTo>
                <a:lnTo>
                  <a:pt x="0" y="102869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26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3"/>
          <p:cNvSpPr txBox="1"/>
          <p:nvPr/>
        </p:nvSpPr>
        <p:spPr>
          <a:xfrm>
            <a:off x="7911814" y="3473719"/>
            <a:ext cx="9846900" cy="43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Helping to ensure quality in scholarly communication</a:t>
            </a:r>
            <a:endParaRPr sz="4800"/>
          </a:p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Understanding the</a:t>
            </a:r>
            <a:endParaRPr sz="4800"/>
          </a:p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Self-assessment Tool</a:t>
            </a:r>
            <a:endParaRPr sz="73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4" name="Google Shape;244;p13"/>
          <p:cNvSpPr txBox="1"/>
          <p:nvPr/>
        </p:nvSpPr>
        <p:spPr>
          <a:xfrm>
            <a:off x="12205495" y="1050150"/>
            <a:ext cx="54402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98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/>
          </a:p>
        </p:txBody>
      </p:sp>
      <p:sp>
        <p:nvSpPr>
          <p:cNvPr id="245" name="Google Shape;245;p13"/>
          <p:cNvSpPr txBox="1"/>
          <p:nvPr/>
        </p:nvSpPr>
        <p:spPr>
          <a:xfrm>
            <a:off x="9144000" y="8483600"/>
            <a:ext cx="8501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0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http://diamas.fecyt.es</a:t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4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4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4"/>
          <p:cNvSpPr txBox="1"/>
          <p:nvPr/>
        </p:nvSpPr>
        <p:spPr>
          <a:xfrm>
            <a:off x="1951750" y="6446074"/>
            <a:ext cx="5572800" cy="28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Supported by a</a:t>
            </a:r>
            <a:endParaRPr sz="3200"/>
          </a:p>
          <a:p>
            <a:pPr indent="0" lvl="0" marL="0" marR="0" rtl="0" algn="ctr">
              <a:lnSpc>
                <a:spcPct val="11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Self-assessment Tool that include Guidelines and Toolsuite articles as additional resources.</a:t>
            </a:r>
            <a:endParaRPr sz="3200"/>
          </a:p>
        </p:txBody>
      </p:sp>
      <p:sp>
        <p:nvSpPr>
          <p:cNvPr id="258" name="Google Shape;258;p14"/>
          <p:cNvSpPr txBox="1"/>
          <p:nvPr/>
        </p:nvSpPr>
        <p:spPr>
          <a:xfrm>
            <a:off x="10225856" y="3041128"/>
            <a:ext cx="7033500" cy="51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0160" lvl="1" marL="633020" marR="0" rtl="0" algn="l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To </a:t>
            </a:r>
            <a:r>
              <a:rPr b="1" i="1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self-evaluate </a:t>
            </a:r>
            <a:r>
              <a:rPr b="0" i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scholarly journals and publishers´ adherence to DOAS</a:t>
            </a:r>
            <a:endParaRPr sz="33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0160" lvl="1" marL="63302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To identify </a:t>
            </a:r>
            <a:r>
              <a:rPr b="1" i="1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strengths </a:t>
            </a:r>
            <a:r>
              <a:rPr b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and weakness</a:t>
            </a:r>
            <a:endParaRPr sz="33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0160" lvl="1" marL="633020" marR="0" rtl="0" algn="l">
              <a:lnSpc>
                <a:spcPct val="144088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Providing </a:t>
            </a:r>
            <a:r>
              <a:rPr b="1" i="1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graphic </a:t>
            </a:r>
            <a:r>
              <a:rPr b="1" i="1" lang="en-US" sz="33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information </a:t>
            </a:r>
            <a:r>
              <a:rPr b="0" i="0" lang="en-US" sz="33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and access to resources for improving compliance</a:t>
            </a:r>
            <a:endParaRPr b="0" i="0" sz="33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0160" lvl="1" marL="633020" marR="0" rtl="0" algn="l">
              <a:lnSpc>
                <a:spcPct val="144088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Barlow"/>
              <a:buChar char="•"/>
            </a:pPr>
            <a:r>
              <a:rPr lang="en-US" sz="33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Including </a:t>
            </a:r>
            <a:r>
              <a:rPr b="1" i="1" lang="en-US" sz="33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additional resources</a:t>
            </a:r>
            <a:endParaRPr b="1" i="1" sz="33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9" name="Google Shape;259;p14"/>
          <p:cNvSpPr txBox="1"/>
          <p:nvPr/>
        </p:nvSpPr>
        <p:spPr>
          <a:xfrm>
            <a:off x="1951785" y="2593917"/>
            <a:ext cx="5572800" cy="30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Deployment</a:t>
            </a:r>
            <a:endParaRPr sz="8000"/>
          </a:p>
        </p:txBody>
      </p:sp>
      <p:sp>
        <p:nvSpPr>
          <p:cNvPr id="260" name="Google Shape;260;p14"/>
          <p:cNvSpPr/>
          <p:nvPr/>
        </p:nvSpPr>
        <p:spPr>
          <a:xfrm>
            <a:off x="14485556" y="482344"/>
            <a:ext cx="3250842" cy="1472183"/>
          </a:xfrm>
          <a:custGeom>
            <a:rect b="b" l="l" r="r" t="t"/>
            <a:pathLst>
              <a:path extrusionOk="0" h="1472183" w="3250842">
                <a:moveTo>
                  <a:pt x="0" y="0"/>
                </a:moveTo>
                <a:lnTo>
                  <a:pt x="3250842" y="0"/>
                </a:lnTo>
                <a:lnTo>
                  <a:pt x="325084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63" t="-582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5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5"/>
          <p:cNvSpPr/>
          <p:nvPr/>
        </p:nvSpPr>
        <p:spPr>
          <a:xfrm>
            <a:off x="9309619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5"/>
          <p:cNvSpPr/>
          <p:nvPr/>
        </p:nvSpPr>
        <p:spPr>
          <a:xfrm>
            <a:off x="17332450" y="9326880"/>
            <a:ext cx="626363" cy="626364"/>
          </a:xfrm>
          <a:custGeom>
            <a:rect b="b" l="l" r="r" t="t"/>
            <a:pathLst>
              <a:path extrusionOk="0" h="626364" w="626363">
                <a:moveTo>
                  <a:pt x="0" y="0"/>
                </a:moveTo>
                <a:lnTo>
                  <a:pt x="626363" y="0"/>
                </a:lnTo>
                <a:lnTo>
                  <a:pt x="626363" y="626364"/>
                </a:lnTo>
                <a:lnTo>
                  <a:pt x="0" y="6263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5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15"/>
          <p:cNvSpPr/>
          <p:nvPr/>
        </p:nvSpPr>
        <p:spPr>
          <a:xfrm>
            <a:off x="0" y="0"/>
            <a:ext cx="18582210" cy="10287000"/>
          </a:xfrm>
          <a:custGeom>
            <a:rect b="b" l="l" r="r" t="t"/>
            <a:pathLst>
              <a:path extrusionOk="0" h="13716000" w="24776280">
                <a:moveTo>
                  <a:pt x="24776280" y="0"/>
                </a:moveTo>
                <a:lnTo>
                  <a:pt x="0" y="0"/>
                </a:lnTo>
                <a:lnTo>
                  <a:pt x="0" y="13716000"/>
                </a:lnTo>
                <a:lnTo>
                  <a:pt x="24776280" y="13716000"/>
                </a:lnTo>
                <a:lnTo>
                  <a:pt x="2477628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5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5"/>
          <p:cNvSpPr txBox="1"/>
          <p:nvPr/>
        </p:nvSpPr>
        <p:spPr>
          <a:xfrm>
            <a:off x="1884328" y="1780915"/>
            <a:ext cx="6290700" cy="3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Self-assessment Tool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for </a:t>
            </a:r>
            <a:endParaRPr/>
          </a:p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Diamond OA</a:t>
            </a:r>
            <a:endParaRPr sz="8700"/>
          </a:p>
        </p:txBody>
      </p:sp>
      <p:sp>
        <p:nvSpPr>
          <p:cNvPr id="276" name="Google Shape;276;p15"/>
          <p:cNvSpPr txBox="1"/>
          <p:nvPr/>
        </p:nvSpPr>
        <p:spPr>
          <a:xfrm>
            <a:off x="1884325" y="5680575"/>
            <a:ext cx="6290700" cy="36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Intuitive &amp; efficient tool for scholarly publishers to manage and self-evaluate compliance with the DOAS</a:t>
            </a:r>
            <a:endParaRPr/>
          </a:p>
          <a:p>
            <a:pPr indent="0" lvl="0" marL="0" marR="0" rtl="0" algn="l">
              <a:lnSpc>
                <a:spcPct val="1309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rgbClr val="093B9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https://youtu.be/_RUwV_bcFAI</a:t>
            </a:r>
            <a:endParaRPr/>
          </a:p>
        </p:txBody>
      </p:sp>
      <p:sp>
        <p:nvSpPr>
          <p:cNvPr id="277" name="Google Shape;277;p15"/>
          <p:cNvSpPr/>
          <p:nvPr/>
        </p:nvSpPr>
        <p:spPr>
          <a:xfrm>
            <a:off x="9144000" y="576070"/>
            <a:ext cx="7948422" cy="9283446"/>
          </a:xfrm>
          <a:custGeom>
            <a:rect b="b" l="l" r="r" t="t"/>
            <a:pathLst>
              <a:path extrusionOk="0" h="9283446" w="7948422">
                <a:moveTo>
                  <a:pt x="0" y="0"/>
                </a:moveTo>
                <a:lnTo>
                  <a:pt x="7948422" y="0"/>
                </a:lnTo>
                <a:lnTo>
                  <a:pt x="7948422" y="9283446"/>
                </a:lnTo>
                <a:lnTo>
                  <a:pt x="0" y="92834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36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5"/>
          <p:cNvSpPr/>
          <p:nvPr/>
        </p:nvSpPr>
        <p:spPr>
          <a:xfrm>
            <a:off x="9115425" y="547496"/>
            <a:ext cx="8005572" cy="9340596"/>
          </a:xfrm>
          <a:custGeom>
            <a:rect b="b" l="l" r="r" t="t"/>
            <a:pathLst>
              <a:path extrusionOk="0" h="12454128" w="10674096">
                <a:moveTo>
                  <a:pt x="19050" y="12416028"/>
                </a:moveTo>
                <a:lnTo>
                  <a:pt x="10655046" y="12416028"/>
                </a:lnTo>
                <a:lnTo>
                  <a:pt x="10655046" y="12435078"/>
                </a:lnTo>
                <a:lnTo>
                  <a:pt x="10635996" y="12435078"/>
                </a:lnTo>
                <a:lnTo>
                  <a:pt x="10635996" y="19050"/>
                </a:lnTo>
                <a:lnTo>
                  <a:pt x="10655046" y="19050"/>
                </a:lnTo>
                <a:lnTo>
                  <a:pt x="10655046" y="38100"/>
                </a:lnTo>
                <a:lnTo>
                  <a:pt x="19050" y="38100"/>
                </a:lnTo>
                <a:lnTo>
                  <a:pt x="19050" y="19050"/>
                </a:lnTo>
                <a:lnTo>
                  <a:pt x="38100" y="19050"/>
                </a:lnTo>
                <a:lnTo>
                  <a:pt x="38100" y="12435078"/>
                </a:lnTo>
                <a:lnTo>
                  <a:pt x="19050" y="12435078"/>
                </a:lnTo>
                <a:lnTo>
                  <a:pt x="19050" y="12416028"/>
                </a:lnTo>
                <a:moveTo>
                  <a:pt x="19050" y="12454128"/>
                </a:moveTo>
                <a:cubicBezTo>
                  <a:pt x="8509" y="12454128"/>
                  <a:pt x="0" y="12445619"/>
                  <a:pt x="0" y="12435078"/>
                </a:cubicBezTo>
                <a:lnTo>
                  <a:pt x="0" y="19050"/>
                </a:lnTo>
                <a:cubicBezTo>
                  <a:pt x="0" y="8509"/>
                  <a:pt x="8509" y="0"/>
                  <a:pt x="19050" y="0"/>
                </a:cubicBezTo>
                <a:lnTo>
                  <a:pt x="10655046" y="0"/>
                </a:lnTo>
                <a:cubicBezTo>
                  <a:pt x="10665587" y="0"/>
                  <a:pt x="10674096" y="8509"/>
                  <a:pt x="10674096" y="19050"/>
                </a:cubicBezTo>
                <a:lnTo>
                  <a:pt x="10674096" y="12435078"/>
                </a:lnTo>
                <a:cubicBezTo>
                  <a:pt x="10674096" y="12445619"/>
                  <a:pt x="10665587" y="12454128"/>
                  <a:pt x="10655046" y="12454128"/>
                </a:cubicBezTo>
                <a:lnTo>
                  <a:pt x="19050" y="12454128"/>
                </a:lnTo>
                <a:close/>
              </a:path>
            </a:pathLst>
          </a:custGeom>
          <a:solidFill>
            <a:srgbClr val="375B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5"/>
          <p:cNvSpPr/>
          <p:nvPr/>
        </p:nvSpPr>
        <p:spPr>
          <a:xfrm>
            <a:off x="17484851" y="9479280"/>
            <a:ext cx="626363" cy="626364"/>
          </a:xfrm>
          <a:custGeom>
            <a:rect b="b" l="l" r="r" t="t"/>
            <a:pathLst>
              <a:path extrusionOk="0" h="626364" w="626363">
                <a:moveTo>
                  <a:pt x="0" y="0"/>
                </a:moveTo>
                <a:lnTo>
                  <a:pt x="626362" y="0"/>
                </a:lnTo>
                <a:lnTo>
                  <a:pt x="626362" y="626364"/>
                </a:lnTo>
                <a:lnTo>
                  <a:pt x="0" y="6263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6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6"/>
          <p:cNvSpPr/>
          <p:nvPr/>
        </p:nvSpPr>
        <p:spPr>
          <a:xfrm>
            <a:off x="1264911" y="1529333"/>
            <a:ext cx="9042240" cy="8318370"/>
          </a:xfrm>
          <a:custGeom>
            <a:rect b="b" l="l" r="r" t="t"/>
            <a:pathLst>
              <a:path extrusionOk="0" h="8318370" w="9042240">
                <a:moveTo>
                  <a:pt x="0" y="0"/>
                </a:moveTo>
                <a:lnTo>
                  <a:pt x="9042239" y="0"/>
                </a:lnTo>
                <a:lnTo>
                  <a:pt x="9042239" y="8318369"/>
                </a:lnTo>
                <a:lnTo>
                  <a:pt x="0" y="831836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6"/>
          <p:cNvSpPr txBox="1"/>
          <p:nvPr/>
        </p:nvSpPr>
        <p:spPr>
          <a:xfrm>
            <a:off x="10918794" y="4255351"/>
            <a:ext cx="6695700" cy="53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A four-step process: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1. Register on the online platform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2. Complete a structured questionnaire based on the 7 DOAS components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3. Receive a detailed report with scores and recommendations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4. Use additional resources to improve compliance with the DOAS</a:t>
            </a:r>
            <a:endParaRPr sz="2600"/>
          </a:p>
        </p:txBody>
      </p:sp>
      <p:sp>
        <p:nvSpPr>
          <p:cNvPr id="288" name="Google Shape;288;p16"/>
          <p:cNvSpPr txBox="1"/>
          <p:nvPr/>
        </p:nvSpPr>
        <p:spPr>
          <a:xfrm>
            <a:off x="10918794" y="1293729"/>
            <a:ext cx="6340506" cy="2266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How does the</a:t>
            </a:r>
            <a:endParaRPr/>
          </a:p>
          <a:p>
            <a:pPr indent="0" lvl="0" marL="0" marR="0" rtl="0" algn="l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Self-assessment Tool work?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7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17"/>
          <p:cNvSpPr txBox="1"/>
          <p:nvPr/>
        </p:nvSpPr>
        <p:spPr>
          <a:xfrm>
            <a:off x="12141024" y="3257588"/>
            <a:ext cx="5405400" cy="57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A four-step process: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1. Register on the online platform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2. Complete a structured questionnaire based on the 7 DOAS components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3. Receive a detailed report with scores and recommendations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4. Use additional resources to improve compliance with the DOAS</a:t>
            </a:r>
            <a:endParaRPr sz="2600"/>
          </a:p>
        </p:txBody>
      </p:sp>
      <p:sp>
        <p:nvSpPr>
          <p:cNvPr id="295" name="Google Shape;295;p17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7"/>
          <p:cNvSpPr/>
          <p:nvPr/>
        </p:nvSpPr>
        <p:spPr>
          <a:xfrm>
            <a:off x="656144" y="2442626"/>
            <a:ext cx="10766400" cy="7086350"/>
          </a:xfrm>
          <a:custGeom>
            <a:rect b="b" l="l" r="r" t="t"/>
            <a:pathLst>
              <a:path extrusionOk="0" h="7086350" w="10766400">
                <a:moveTo>
                  <a:pt x="0" y="0"/>
                </a:moveTo>
                <a:lnTo>
                  <a:pt x="10766400" y="0"/>
                </a:lnTo>
                <a:lnTo>
                  <a:pt x="10766400" y="7086350"/>
                </a:lnTo>
                <a:lnTo>
                  <a:pt x="0" y="7086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91" r="-9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7"/>
          <p:cNvSpPr txBox="1"/>
          <p:nvPr/>
        </p:nvSpPr>
        <p:spPr>
          <a:xfrm>
            <a:off x="12141024" y="448245"/>
            <a:ext cx="5923663" cy="215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How does the</a:t>
            </a:r>
            <a:endParaRPr/>
          </a:p>
          <a:p>
            <a:pPr indent="0" lvl="0" marL="0" marR="0" rtl="0" algn="l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Self-assessment Tool work?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8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8"/>
          <p:cNvSpPr txBox="1"/>
          <p:nvPr/>
        </p:nvSpPr>
        <p:spPr>
          <a:xfrm>
            <a:off x="662550" y="4329675"/>
            <a:ext cx="16715400" cy="57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1. Funding: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Diamond OA model, long-term sustainability, funding transparency, and editorial independence.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2. Governance: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Clear ownership, transparency in changes, mission alignment with academia, and transparent governance.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3. Open Science: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Open Science policy, author rights retention, transparency on intellectual property, and sharing of research.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4. Edition: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Transparent editorial processes, clear peer-review policies, research integrity, and incentives for reviewers.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5. Technical: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Secure platforms, interoperability standards, persistent identifiers, and long-term article preservation.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6. Visibility: </a:t>
            </a:r>
            <a:r>
              <a:rPr lang="en-US" sz="2600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Strategies for visibility, effective communication with academia, and metrics for assessing impact.</a:t>
            </a:r>
            <a:endParaRPr sz="26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99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7. EDIB: </a:t>
            </a:r>
            <a:r>
              <a:rPr lang="en-US" sz="2799">
                <a:solidFill>
                  <a:srgbClr val="375BA9"/>
                </a:solidFill>
                <a:latin typeface="Open Sans"/>
                <a:ea typeface="Open Sans"/>
                <a:cs typeface="Open Sans"/>
                <a:sym typeface="Open Sans"/>
              </a:rPr>
              <a:t>EDIB policies, accessibility for all, and diversity in editorial and publication decisions.</a:t>
            </a:r>
            <a:endParaRPr/>
          </a:p>
        </p:txBody>
      </p:sp>
      <p:sp>
        <p:nvSpPr>
          <p:cNvPr id="309" name="Google Shape;309;p18"/>
          <p:cNvSpPr/>
          <p:nvPr/>
        </p:nvSpPr>
        <p:spPr>
          <a:xfrm>
            <a:off x="662550" y="2108326"/>
            <a:ext cx="16715100" cy="1557974"/>
          </a:xfrm>
          <a:custGeom>
            <a:rect b="b" l="l" r="r" t="t"/>
            <a:pathLst>
              <a:path extrusionOk="0" h="1557974" w="16715100">
                <a:moveTo>
                  <a:pt x="0" y="0"/>
                </a:moveTo>
                <a:lnTo>
                  <a:pt x="16715100" y="0"/>
                </a:lnTo>
                <a:lnTo>
                  <a:pt x="16715100" y="1557974"/>
                </a:lnTo>
                <a:lnTo>
                  <a:pt x="0" y="15579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1135" r="-1134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18"/>
          <p:cNvSpPr txBox="1"/>
          <p:nvPr/>
        </p:nvSpPr>
        <p:spPr>
          <a:xfrm>
            <a:off x="7460537" y="665731"/>
            <a:ext cx="9917100" cy="769500"/>
          </a:xfrm>
          <a:prstGeom prst="rect">
            <a:avLst/>
          </a:prstGeom>
          <a:noFill/>
          <a:ln cap="flat" cmpd="sng" w="38100">
            <a:solidFill>
              <a:srgbClr val="FBB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Self-assessment Tool questionnaire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9"/>
          <p:cNvSpPr txBox="1"/>
          <p:nvPr/>
        </p:nvSpPr>
        <p:spPr>
          <a:xfrm>
            <a:off x="1403260" y="5725073"/>
            <a:ext cx="7980900" cy="39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A four-step process: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1. Register on the online platform</a:t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2. Complete a structured questionnaire based on the 7 DOAS components</a:t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3. Receive a detailed report with scores and recommendations</a:t>
            </a:r>
            <a:endParaRPr b="1"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4. Use additional resources to improve compliance with the DOAS</a:t>
            </a:r>
            <a:endParaRPr sz="2600"/>
          </a:p>
        </p:txBody>
      </p:sp>
      <p:sp>
        <p:nvSpPr>
          <p:cNvPr id="317" name="Google Shape;317;p19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19"/>
          <p:cNvSpPr/>
          <p:nvPr/>
        </p:nvSpPr>
        <p:spPr>
          <a:xfrm>
            <a:off x="10407640" y="262182"/>
            <a:ext cx="6583476" cy="9762636"/>
          </a:xfrm>
          <a:custGeom>
            <a:rect b="b" l="l" r="r" t="t"/>
            <a:pathLst>
              <a:path extrusionOk="0" h="9762636" w="6583476">
                <a:moveTo>
                  <a:pt x="0" y="0"/>
                </a:moveTo>
                <a:lnTo>
                  <a:pt x="6583476" y="0"/>
                </a:lnTo>
                <a:lnTo>
                  <a:pt x="6583476" y="9762636"/>
                </a:lnTo>
                <a:lnTo>
                  <a:pt x="0" y="97626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98" l="0" r="0" t="-99"/>
            </a:stretch>
          </a:blipFill>
          <a:ln cap="sq" cmpd="sng" w="38100">
            <a:solidFill>
              <a:srgbClr val="093B9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19"/>
          <p:cNvSpPr txBox="1"/>
          <p:nvPr/>
        </p:nvSpPr>
        <p:spPr>
          <a:xfrm>
            <a:off x="1403250" y="1819724"/>
            <a:ext cx="7114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How does the</a:t>
            </a:r>
            <a:endParaRPr/>
          </a:p>
          <a:p>
            <a:pPr indent="0" lvl="0" marL="0" marR="0" rtl="0" algn="l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Self-assessment Tool work?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DEDED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>
            <a:off x="1028700" y="1028700"/>
            <a:ext cx="7358568" cy="3309297"/>
          </a:xfrm>
          <a:custGeom>
            <a:rect b="b" l="l" r="r" t="t"/>
            <a:pathLst>
              <a:path extrusionOk="0" h="3309297" w="7358568">
                <a:moveTo>
                  <a:pt x="0" y="0"/>
                </a:moveTo>
                <a:lnTo>
                  <a:pt x="7358568" y="0"/>
                </a:lnTo>
                <a:lnTo>
                  <a:pt x="7358568" y="3309297"/>
                </a:lnTo>
                <a:lnTo>
                  <a:pt x="0" y="33092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76000"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10562787" y="525911"/>
            <a:ext cx="6696513" cy="9235178"/>
          </a:xfrm>
          <a:custGeom>
            <a:rect b="b" l="l" r="r" t="t"/>
            <a:pathLst>
              <a:path extrusionOk="0" h="9235178" w="6696513">
                <a:moveTo>
                  <a:pt x="0" y="0"/>
                </a:moveTo>
                <a:lnTo>
                  <a:pt x="6696513" y="0"/>
                </a:lnTo>
                <a:lnTo>
                  <a:pt x="6696513" y="9235178"/>
                </a:lnTo>
                <a:lnTo>
                  <a:pt x="0" y="92351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78000"/>
            </a:blip>
            <a:stretch>
              <a:fillRect b="-2445" l="0" r="0" t="-2446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1028700" y="4490212"/>
            <a:ext cx="8548200" cy="5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56235" lvl="1" marL="71247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Duration: 2022 - 2025</a:t>
            </a:r>
            <a:endParaRPr/>
          </a:p>
          <a:p>
            <a:pPr indent="-356235" lvl="1" marL="71247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Start date: September 2022</a:t>
            </a:r>
            <a:endParaRPr/>
          </a:p>
          <a:p>
            <a:pPr indent="-356235" lvl="1" marL="71247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Budget: €3M (Horizon Europe)</a:t>
            </a:r>
            <a:endParaRPr/>
          </a:p>
          <a:p>
            <a:pPr indent="-356235" lvl="1" marL="71247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3300"/>
              <a:buFont typeface="Arial"/>
              <a:buChar char="•"/>
            </a:pPr>
            <a:r>
              <a:rPr b="0" i="0" lang="en-US" sz="33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Participants: 23 organizations providing public services for academic publishing from 12 European countries</a:t>
            </a:r>
            <a:endParaRPr b="0" i="0" sz="3300" u="none" cap="none" strike="noStrike">
              <a:solidFill>
                <a:srgbClr val="093B9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rgbClr val="093B9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 https://diamasproject.eu</a:t>
            </a:r>
            <a:endParaRPr sz="3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20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20"/>
          <p:cNvSpPr/>
          <p:nvPr/>
        </p:nvSpPr>
        <p:spPr>
          <a:xfrm>
            <a:off x="152400" y="15240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0"/>
          <p:cNvSpPr/>
          <p:nvPr/>
        </p:nvSpPr>
        <p:spPr>
          <a:xfrm>
            <a:off x="6135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20"/>
          <p:cNvSpPr/>
          <p:nvPr/>
        </p:nvSpPr>
        <p:spPr>
          <a:xfrm>
            <a:off x="0" y="1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0"/>
          <p:cNvSpPr txBox="1"/>
          <p:nvPr/>
        </p:nvSpPr>
        <p:spPr>
          <a:xfrm>
            <a:off x="1243500" y="5010750"/>
            <a:ext cx="4101000" cy="42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rgbClr val="375BA9"/>
                </a:solidFill>
                <a:latin typeface="Tahoma"/>
                <a:ea typeface="Tahoma"/>
                <a:cs typeface="Tahoma"/>
                <a:sym typeface="Tahoma"/>
              </a:rPr>
              <a:t>The Self-assessment Tool downloads a full report to the computer upon request and allows access to it in more detail</a:t>
            </a:r>
            <a:endParaRPr/>
          </a:p>
        </p:txBody>
      </p:sp>
      <p:sp>
        <p:nvSpPr>
          <p:cNvPr id="330" name="Google Shape;330;p20"/>
          <p:cNvSpPr/>
          <p:nvPr/>
        </p:nvSpPr>
        <p:spPr>
          <a:xfrm>
            <a:off x="3528850" y="1286650"/>
            <a:ext cx="6390100" cy="2346750"/>
          </a:xfrm>
          <a:custGeom>
            <a:rect b="b" l="l" r="r" t="t"/>
            <a:pathLst>
              <a:path extrusionOk="0" h="2346750" w="6390100">
                <a:moveTo>
                  <a:pt x="0" y="0"/>
                </a:moveTo>
                <a:lnTo>
                  <a:pt x="6390100" y="0"/>
                </a:lnTo>
                <a:lnTo>
                  <a:pt x="6390100" y="2346750"/>
                </a:lnTo>
                <a:lnTo>
                  <a:pt x="0" y="23467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521" r="-520" t="0"/>
            </a:stretch>
          </a:blipFill>
          <a:ln cap="sq" cmpd="sng" w="38100">
            <a:solidFill>
              <a:srgbClr val="093B9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1" name="Google Shape;331;p20"/>
          <p:cNvGrpSpPr/>
          <p:nvPr/>
        </p:nvGrpSpPr>
        <p:grpSpPr>
          <a:xfrm>
            <a:off x="9205350" y="2200776"/>
            <a:ext cx="1607725" cy="731044"/>
            <a:chOff x="0" y="-2032"/>
            <a:chExt cx="2143633" cy="974725"/>
          </a:xfrm>
        </p:grpSpPr>
        <p:sp>
          <p:nvSpPr>
            <p:cNvPr id="332" name="Google Shape;332;p20"/>
            <p:cNvSpPr/>
            <p:nvPr/>
          </p:nvSpPr>
          <p:spPr>
            <a:xfrm>
              <a:off x="25400" y="25400"/>
              <a:ext cx="2092833" cy="919988"/>
            </a:xfrm>
            <a:custGeom>
              <a:rect b="b" l="l" r="r" t="t"/>
              <a:pathLst>
                <a:path extrusionOk="0" h="919988" w="2092833">
                  <a:moveTo>
                    <a:pt x="2092833" y="229997"/>
                  </a:moveTo>
                  <a:lnTo>
                    <a:pt x="473837" y="229997"/>
                  </a:lnTo>
                  <a:lnTo>
                    <a:pt x="473837" y="0"/>
                  </a:lnTo>
                  <a:lnTo>
                    <a:pt x="0" y="459994"/>
                  </a:lnTo>
                  <a:lnTo>
                    <a:pt x="473837" y="919988"/>
                  </a:lnTo>
                  <a:lnTo>
                    <a:pt x="473837" y="689991"/>
                  </a:lnTo>
                  <a:lnTo>
                    <a:pt x="2092833" y="68999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20"/>
            <p:cNvSpPr/>
            <p:nvPr/>
          </p:nvSpPr>
          <p:spPr>
            <a:xfrm>
              <a:off x="0" y="-2032"/>
              <a:ext cx="2143633" cy="974725"/>
            </a:xfrm>
            <a:custGeom>
              <a:rect b="b" l="l" r="r" t="t"/>
              <a:pathLst>
                <a:path extrusionOk="0" h="974725" w="2143633">
                  <a:moveTo>
                    <a:pt x="2118233" y="282829"/>
                  </a:moveTo>
                  <a:lnTo>
                    <a:pt x="499237" y="282829"/>
                  </a:lnTo>
                  <a:cubicBezTo>
                    <a:pt x="485267" y="282829"/>
                    <a:pt x="473837" y="271399"/>
                    <a:pt x="473837" y="257429"/>
                  </a:cubicBezTo>
                  <a:lnTo>
                    <a:pt x="473837" y="27432"/>
                  </a:lnTo>
                  <a:lnTo>
                    <a:pt x="499237" y="27432"/>
                  </a:lnTo>
                  <a:lnTo>
                    <a:pt x="516890" y="45720"/>
                  </a:lnTo>
                  <a:lnTo>
                    <a:pt x="43053" y="505714"/>
                  </a:lnTo>
                  <a:lnTo>
                    <a:pt x="25400" y="487426"/>
                  </a:lnTo>
                  <a:lnTo>
                    <a:pt x="43053" y="469138"/>
                  </a:lnTo>
                  <a:lnTo>
                    <a:pt x="517017" y="929259"/>
                  </a:lnTo>
                  <a:lnTo>
                    <a:pt x="499364" y="947547"/>
                  </a:lnTo>
                  <a:lnTo>
                    <a:pt x="473964" y="947547"/>
                  </a:lnTo>
                  <a:lnTo>
                    <a:pt x="473964" y="717423"/>
                  </a:lnTo>
                  <a:cubicBezTo>
                    <a:pt x="473964" y="703453"/>
                    <a:pt x="485394" y="692023"/>
                    <a:pt x="499364" y="692023"/>
                  </a:cubicBezTo>
                  <a:lnTo>
                    <a:pt x="2118233" y="692023"/>
                  </a:lnTo>
                  <a:lnTo>
                    <a:pt x="2118233" y="717423"/>
                  </a:lnTo>
                  <a:lnTo>
                    <a:pt x="2092833" y="717423"/>
                  </a:lnTo>
                  <a:lnTo>
                    <a:pt x="2092833" y="257429"/>
                  </a:lnTo>
                  <a:lnTo>
                    <a:pt x="2118233" y="257429"/>
                  </a:lnTo>
                  <a:lnTo>
                    <a:pt x="2118233" y="282829"/>
                  </a:lnTo>
                  <a:moveTo>
                    <a:pt x="2118233" y="232029"/>
                  </a:moveTo>
                  <a:cubicBezTo>
                    <a:pt x="2132203" y="232029"/>
                    <a:pt x="2143633" y="243459"/>
                    <a:pt x="2143633" y="257429"/>
                  </a:cubicBezTo>
                  <a:lnTo>
                    <a:pt x="2143633" y="717423"/>
                  </a:lnTo>
                  <a:cubicBezTo>
                    <a:pt x="2143633" y="731393"/>
                    <a:pt x="2132203" y="742823"/>
                    <a:pt x="2118233" y="742823"/>
                  </a:cubicBezTo>
                  <a:lnTo>
                    <a:pt x="499237" y="742823"/>
                  </a:lnTo>
                  <a:lnTo>
                    <a:pt x="499237" y="717423"/>
                  </a:lnTo>
                  <a:lnTo>
                    <a:pt x="524637" y="717423"/>
                  </a:lnTo>
                  <a:lnTo>
                    <a:pt x="524637" y="947420"/>
                  </a:lnTo>
                  <a:cubicBezTo>
                    <a:pt x="524637" y="957580"/>
                    <a:pt x="518541" y="966851"/>
                    <a:pt x="509143" y="970788"/>
                  </a:cubicBezTo>
                  <a:cubicBezTo>
                    <a:pt x="499745" y="974725"/>
                    <a:pt x="488823" y="972693"/>
                    <a:pt x="481584" y="965581"/>
                  </a:cubicBezTo>
                  <a:lnTo>
                    <a:pt x="7747" y="505714"/>
                  </a:lnTo>
                  <a:cubicBezTo>
                    <a:pt x="2794" y="500888"/>
                    <a:pt x="0" y="494284"/>
                    <a:pt x="0" y="487426"/>
                  </a:cubicBezTo>
                  <a:cubicBezTo>
                    <a:pt x="0" y="480568"/>
                    <a:pt x="2794" y="473964"/>
                    <a:pt x="7747" y="469138"/>
                  </a:cubicBezTo>
                  <a:lnTo>
                    <a:pt x="481584" y="9144"/>
                  </a:lnTo>
                  <a:cubicBezTo>
                    <a:pt x="488950" y="2032"/>
                    <a:pt x="499745" y="0"/>
                    <a:pt x="509143" y="3937"/>
                  </a:cubicBezTo>
                  <a:cubicBezTo>
                    <a:pt x="518541" y="7874"/>
                    <a:pt x="524637" y="17272"/>
                    <a:pt x="524637" y="27432"/>
                  </a:cubicBezTo>
                  <a:lnTo>
                    <a:pt x="524637" y="257429"/>
                  </a:lnTo>
                  <a:lnTo>
                    <a:pt x="499237" y="257429"/>
                  </a:lnTo>
                  <a:lnTo>
                    <a:pt x="499237" y="232029"/>
                  </a:lnTo>
                  <a:lnTo>
                    <a:pt x="2118233" y="232029"/>
                  </a:lnTo>
                  <a:close/>
                </a:path>
              </a:pathLst>
            </a:custGeom>
            <a:solidFill>
              <a:srgbClr val="093B9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4" name="Google Shape;334;p20"/>
          <p:cNvSpPr/>
          <p:nvPr/>
        </p:nvSpPr>
        <p:spPr>
          <a:xfrm>
            <a:off x="6954750" y="4036676"/>
            <a:ext cx="10749700" cy="5592652"/>
          </a:xfrm>
          <a:custGeom>
            <a:rect b="b" l="l" r="r" t="t"/>
            <a:pathLst>
              <a:path extrusionOk="0" h="5592652" w="10749700">
                <a:moveTo>
                  <a:pt x="0" y="0"/>
                </a:moveTo>
                <a:lnTo>
                  <a:pt x="10749700" y="0"/>
                </a:lnTo>
                <a:lnTo>
                  <a:pt x="10749700" y="5592652"/>
                </a:lnTo>
                <a:lnTo>
                  <a:pt x="0" y="55926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163" r="-162" t="0"/>
            </a:stretch>
          </a:blipFill>
          <a:ln cap="sq" cmpd="sng" w="38100">
            <a:solidFill>
              <a:srgbClr val="093B9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5" name="Google Shape;335;p20"/>
          <p:cNvGrpSpPr/>
          <p:nvPr/>
        </p:nvGrpSpPr>
        <p:grpSpPr>
          <a:xfrm rot="-1761357">
            <a:off x="11913140" y="7064728"/>
            <a:ext cx="1079659" cy="463582"/>
            <a:chOff x="0" y="-1905"/>
            <a:chExt cx="1439545" cy="618109"/>
          </a:xfrm>
        </p:grpSpPr>
        <p:sp>
          <p:nvSpPr>
            <p:cNvPr id="336" name="Google Shape;336;p20"/>
            <p:cNvSpPr/>
            <p:nvPr/>
          </p:nvSpPr>
          <p:spPr>
            <a:xfrm>
              <a:off x="25400" y="25400"/>
              <a:ext cx="1388745" cy="563372"/>
            </a:xfrm>
            <a:custGeom>
              <a:rect b="b" l="l" r="r" t="t"/>
              <a:pathLst>
                <a:path extrusionOk="0" h="563372" w="1388745">
                  <a:moveTo>
                    <a:pt x="1388745" y="140843"/>
                  </a:moveTo>
                  <a:lnTo>
                    <a:pt x="296291" y="140843"/>
                  </a:lnTo>
                  <a:lnTo>
                    <a:pt x="296291" y="0"/>
                  </a:lnTo>
                  <a:lnTo>
                    <a:pt x="0" y="281686"/>
                  </a:lnTo>
                  <a:lnTo>
                    <a:pt x="296291" y="563372"/>
                  </a:lnTo>
                  <a:lnTo>
                    <a:pt x="296291" y="422529"/>
                  </a:lnTo>
                  <a:lnTo>
                    <a:pt x="1388745" y="42252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20"/>
            <p:cNvSpPr/>
            <p:nvPr/>
          </p:nvSpPr>
          <p:spPr>
            <a:xfrm>
              <a:off x="0" y="-1905"/>
              <a:ext cx="1439545" cy="618109"/>
            </a:xfrm>
            <a:custGeom>
              <a:rect b="b" l="l" r="r" t="t"/>
              <a:pathLst>
                <a:path extrusionOk="0" h="618109" w="1439545">
                  <a:moveTo>
                    <a:pt x="1414145" y="193548"/>
                  </a:moveTo>
                  <a:lnTo>
                    <a:pt x="321691" y="193548"/>
                  </a:lnTo>
                  <a:cubicBezTo>
                    <a:pt x="307721" y="193548"/>
                    <a:pt x="296291" y="182118"/>
                    <a:pt x="296291" y="168148"/>
                  </a:cubicBezTo>
                  <a:lnTo>
                    <a:pt x="296291" y="27305"/>
                  </a:lnTo>
                  <a:lnTo>
                    <a:pt x="321691" y="27305"/>
                  </a:lnTo>
                  <a:lnTo>
                    <a:pt x="339217" y="45720"/>
                  </a:lnTo>
                  <a:lnTo>
                    <a:pt x="42926" y="327406"/>
                  </a:lnTo>
                  <a:lnTo>
                    <a:pt x="25400" y="308991"/>
                  </a:lnTo>
                  <a:lnTo>
                    <a:pt x="42926" y="290576"/>
                  </a:lnTo>
                  <a:lnTo>
                    <a:pt x="339217" y="572389"/>
                  </a:lnTo>
                  <a:lnTo>
                    <a:pt x="321691" y="590804"/>
                  </a:lnTo>
                  <a:lnTo>
                    <a:pt x="296291" y="590804"/>
                  </a:lnTo>
                  <a:lnTo>
                    <a:pt x="296291" y="449834"/>
                  </a:lnTo>
                  <a:cubicBezTo>
                    <a:pt x="296291" y="435864"/>
                    <a:pt x="307721" y="424434"/>
                    <a:pt x="321691" y="424434"/>
                  </a:cubicBezTo>
                  <a:lnTo>
                    <a:pt x="1414145" y="424434"/>
                  </a:lnTo>
                  <a:lnTo>
                    <a:pt x="1414145" y="449834"/>
                  </a:lnTo>
                  <a:lnTo>
                    <a:pt x="1388745" y="449834"/>
                  </a:lnTo>
                  <a:lnTo>
                    <a:pt x="1388745" y="168148"/>
                  </a:lnTo>
                  <a:lnTo>
                    <a:pt x="1414145" y="168148"/>
                  </a:lnTo>
                  <a:lnTo>
                    <a:pt x="1414145" y="193548"/>
                  </a:lnTo>
                  <a:moveTo>
                    <a:pt x="1414145" y="142748"/>
                  </a:moveTo>
                  <a:cubicBezTo>
                    <a:pt x="1428115" y="142748"/>
                    <a:pt x="1439545" y="154178"/>
                    <a:pt x="1439545" y="168148"/>
                  </a:cubicBezTo>
                  <a:lnTo>
                    <a:pt x="1439545" y="449834"/>
                  </a:lnTo>
                  <a:cubicBezTo>
                    <a:pt x="1439545" y="463804"/>
                    <a:pt x="1428115" y="475234"/>
                    <a:pt x="1414145" y="475234"/>
                  </a:cubicBezTo>
                  <a:lnTo>
                    <a:pt x="321691" y="475234"/>
                  </a:lnTo>
                  <a:lnTo>
                    <a:pt x="321691" y="449834"/>
                  </a:lnTo>
                  <a:lnTo>
                    <a:pt x="347091" y="449834"/>
                  </a:lnTo>
                  <a:lnTo>
                    <a:pt x="347091" y="590677"/>
                  </a:lnTo>
                  <a:cubicBezTo>
                    <a:pt x="347091" y="600837"/>
                    <a:pt x="340995" y="609981"/>
                    <a:pt x="331724" y="614045"/>
                  </a:cubicBezTo>
                  <a:cubicBezTo>
                    <a:pt x="322453" y="618109"/>
                    <a:pt x="311531" y="616077"/>
                    <a:pt x="304165" y="609092"/>
                  </a:cubicBezTo>
                  <a:lnTo>
                    <a:pt x="7874" y="327406"/>
                  </a:lnTo>
                  <a:cubicBezTo>
                    <a:pt x="2794" y="322580"/>
                    <a:pt x="0" y="315976"/>
                    <a:pt x="0" y="308991"/>
                  </a:cubicBezTo>
                  <a:cubicBezTo>
                    <a:pt x="0" y="302006"/>
                    <a:pt x="2794" y="295402"/>
                    <a:pt x="7874" y="290576"/>
                  </a:cubicBezTo>
                  <a:lnTo>
                    <a:pt x="304165" y="8890"/>
                  </a:lnTo>
                  <a:cubicBezTo>
                    <a:pt x="311531" y="1905"/>
                    <a:pt x="322326" y="0"/>
                    <a:pt x="331724" y="3937"/>
                  </a:cubicBezTo>
                  <a:cubicBezTo>
                    <a:pt x="341122" y="7874"/>
                    <a:pt x="347091" y="17145"/>
                    <a:pt x="347091" y="27305"/>
                  </a:cubicBezTo>
                  <a:lnTo>
                    <a:pt x="347091" y="168148"/>
                  </a:lnTo>
                  <a:lnTo>
                    <a:pt x="321691" y="168148"/>
                  </a:lnTo>
                  <a:lnTo>
                    <a:pt x="321691" y="142748"/>
                  </a:lnTo>
                  <a:lnTo>
                    <a:pt x="1414145" y="142748"/>
                  </a:lnTo>
                  <a:close/>
                </a:path>
              </a:pathLst>
            </a:custGeom>
            <a:solidFill>
              <a:srgbClr val="093B9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8" name="Google Shape;338;p20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8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0"/>
          <p:cNvSpPr txBox="1"/>
          <p:nvPr/>
        </p:nvSpPr>
        <p:spPr>
          <a:xfrm>
            <a:off x="11538550" y="636525"/>
            <a:ext cx="6165900" cy="769500"/>
          </a:xfrm>
          <a:prstGeom prst="rect">
            <a:avLst/>
          </a:prstGeom>
          <a:noFill/>
          <a:ln cap="flat" cmpd="sng" w="38100">
            <a:solidFill>
              <a:srgbClr val="FBB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Detailed Results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1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1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1"/>
          <p:cNvSpPr/>
          <p:nvPr/>
        </p:nvSpPr>
        <p:spPr>
          <a:xfrm>
            <a:off x="152400" y="15240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21"/>
          <p:cNvSpPr/>
          <p:nvPr/>
        </p:nvSpPr>
        <p:spPr>
          <a:xfrm>
            <a:off x="6135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21"/>
          <p:cNvSpPr/>
          <p:nvPr/>
        </p:nvSpPr>
        <p:spPr>
          <a:xfrm>
            <a:off x="61350" y="1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1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21"/>
          <p:cNvSpPr/>
          <p:nvPr/>
        </p:nvSpPr>
        <p:spPr>
          <a:xfrm>
            <a:off x="769908" y="2768473"/>
            <a:ext cx="12347483" cy="6744813"/>
          </a:xfrm>
          <a:custGeom>
            <a:rect b="b" l="l" r="r" t="t"/>
            <a:pathLst>
              <a:path extrusionOk="0" h="6744813" w="12347483">
                <a:moveTo>
                  <a:pt x="0" y="0"/>
                </a:moveTo>
                <a:lnTo>
                  <a:pt x="12347484" y="0"/>
                </a:lnTo>
                <a:lnTo>
                  <a:pt x="12347484" y="6744813"/>
                </a:lnTo>
                <a:lnTo>
                  <a:pt x="0" y="67448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 cap="sq" cmpd="sng" w="38100">
            <a:solidFill>
              <a:srgbClr val="093B9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21"/>
          <p:cNvSpPr txBox="1"/>
          <p:nvPr/>
        </p:nvSpPr>
        <p:spPr>
          <a:xfrm>
            <a:off x="13801150" y="1607375"/>
            <a:ext cx="4125600" cy="74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The detailed results are visualised in the tool represented by diagrams of colors</a:t>
            </a:r>
            <a:endParaRPr sz="24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81000" lvl="0" marL="45720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Clr>
                <a:srgbClr val="375BA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Green indicates full compliance</a:t>
            </a:r>
            <a:endParaRPr sz="2400"/>
          </a:p>
          <a:p>
            <a:pPr indent="-381000" lvl="0" marL="45720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Clr>
                <a:srgbClr val="375BA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Yellow shows partial compliance</a:t>
            </a: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:</a:t>
            </a:r>
            <a:r>
              <a:rPr b="0" i="0" lang="en-US" sz="24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</a:t>
            </a:r>
            <a:r>
              <a:rPr b="0" i="0" lang="en-US" sz="24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here’s room for improvement</a:t>
            </a:r>
            <a:endParaRPr sz="2400"/>
          </a:p>
          <a:p>
            <a:pPr indent="-381000" lvl="0" marL="45720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Clr>
                <a:srgbClr val="375BA9"/>
              </a:buClr>
              <a:buSzPts val="2400"/>
              <a:buFont typeface="Arial"/>
              <a:buChar char="●"/>
            </a:pPr>
            <a:r>
              <a:rPr b="0" i="0" lang="en-US" sz="24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Red highlights areas where the journal needs significant changes</a:t>
            </a:r>
            <a:endParaRPr sz="2400"/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These visuals help quickly identify which strong areas and which require more attention</a:t>
            </a:r>
            <a:endParaRPr sz="2400"/>
          </a:p>
        </p:txBody>
      </p:sp>
      <p:sp>
        <p:nvSpPr>
          <p:cNvPr id="352" name="Google Shape;352;p21"/>
          <p:cNvSpPr txBox="1"/>
          <p:nvPr/>
        </p:nvSpPr>
        <p:spPr>
          <a:xfrm>
            <a:off x="6287126" y="636525"/>
            <a:ext cx="6165900" cy="769500"/>
          </a:xfrm>
          <a:prstGeom prst="rect">
            <a:avLst/>
          </a:prstGeom>
          <a:noFill/>
          <a:ln cap="flat" cmpd="sng" w="38100">
            <a:solidFill>
              <a:srgbClr val="FBB3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Detailed Results 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1200753cc2_0_20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g31200753cc2_0_20"/>
          <p:cNvSpPr txBox="1"/>
          <p:nvPr/>
        </p:nvSpPr>
        <p:spPr>
          <a:xfrm>
            <a:off x="961348" y="6557500"/>
            <a:ext cx="9815400" cy="30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A four-step process:</a:t>
            </a:r>
            <a:endParaRPr sz="2600"/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1. Register on the online platform</a:t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2. Complete a structured questionnaire based on the 7 DOAS components</a:t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3. Receive a detailed report with scores and recommendations</a:t>
            </a:r>
            <a:endParaRPr sz="26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4. Use additional resources to improve compliance with the DOAS</a:t>
            </a:r>
            <a:endParaRPr b="1" sz="2600"/>
          </a:p>
        </p:txBody>
      </p:sp>
      <p:sp>
        <p:nvSpPr>
          <p:cNvPr id="359" name="Google Shape;359;g31200753cc2_0_20"/>
          <p:cNvSpPr/>
          <p:nvPr/>
        </p:nvSpPr>
        <p:spPr>
          <a:xfrm>
            <a:off x="226314" y="228600"/>
            <a:ext cx="2713482" cy="1300732"/>
          </a:xfrm>
          <a:custGeom>
            <a:rect b="b" l="l" r="r" t="t"/>
            <a:pathLst>
              <a:path extrusionOk="0" h="1300732" w="2713482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319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g31200753cc2_0_20"/>
          <p:cNvSpPr txBox="1"/>
          <p:nvPr/>
        </p:nvSpPr>
        <p:spPr>
          <a:xfrm>
            <a:off x="1125775" y="2374674"/>
            <a:ext cx="71148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How does the</a:t>
            </a:r>
            <a:endParaRPr/>
          </a:p>
          <a:p>
            <a:pPr indent="0" lvl="0" marL="0" marR="0" rtl="0" algn="l">
              <a:lnSpc>
                <a:spcPct val="12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99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Self-assessment Tool work?</a:t>
            </a:r>
            <a:endParaRPr/>
          </a:p>
        </p:txBody>
      </p:sp>
      <p:pic>
        <p:nvPicPr>
          <p:cNvPr id="361" name="Google Shape;361;g31200753cc2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61770" y="1378125"/>
            <a:ext cx="9211399" cy="569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1200753cc2_0_0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31200753cc2_0_0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g31200753cc2_0_0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31200753cc2_0_0"/>
          <p:cNvSpPr/>
          <p:nvPr/>
        </p:nvSpPr>
        <p:spPr>
          <a:xfrm>
            <a:off x="14485556" y="482344"/>
            <a:ext cx="3250842" cy="1472183"/>
          </a:xfrm>
          <a:custGeom>
            <a:rect b="b" l="l" r="r" t="t"/>
            <a:pathLst>
              <a:path extrusionOk="0" h="1472183" w="3250842">
                <a:moveTo>
                  <a:pt x="0" y="0"/>
                </a:moveTo>
                <a:lnTo>
                  <a:pt x="3250842" y="0"/>
                </a:lnTo>
                <a:lnTo>
                  <a:pt x="325084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59" t="-581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31200753cc2_0_0"/>
          <p:cNvSpPr/>
          <p:nvPr/>
        </p:nvSpPr>
        <p:spPr>
          <a:xfrm>
            <a:off x="1028700" y="2271849"/>
            <a:ext cx="7072895" cy="6760871"/>
          </a:xfrm>
          <a:custGeom>
            <a:rect b="b" l="l" r="r" t="t"/>
            <a:pathLst>
              <a:path extrusionOk="0" h="6760871" w="7072895">
                <a:moveTo>
                  <a:pt x="0" y="0"/>
                </a:moveTo>
                <a:lnTo>
                  <a:pt x="7072895" y="0"/>
                </a:lnTo>
                <a:lnTo>
                  <a:pt x="7072895" y="6760871"/>
                </a:lnTo>
                <a:lnTo>
                  <a:pt x="0" y="67608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31200753cc2_0_0"/>
          <p:cNvSpPr txBox="1"/>
          <p:nvPr/>
        </p:nvSpPr>
        <p:spPr>
          <a:xfrm>
            <a:off x="10293750" y="3361050"/>
            <a:ext cx="6708000" cy="52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The self-assessment tool is the first step toward improving the quality and compliance with DOAS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Feel free to ask questions, share feedback, or suggest improvements based on what we’ve covered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3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3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23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3"/>
          <p:cNvSpPr/>
          <p:nvPr/>
        </p:nvSpPr>
        <p:spPr>
          <a:xfrm>
            <a:off x="1" y="0"/>
            <a:ext cx="18287998" cy="10286994"/>
          </a:xfrm>
          <a:custGeom>
            <a:rect b="b" l="l" r="r" t="t"/>
            <a:pathLst>
              <a:path extrusionOk="0" h="10286994" w="18287998">
                <a:moveTo>
                  <a:pt x="0" y="0"/>
                </a:moveTo>
                <a:lnTo>
                  <a:pt x="18287999" y="0"/>
                </a:lnTo>
                <a:lnTo>
                  <a:pt x="18287999" y="10286994"/>
                </a:lnTo>
                <a:lnTo>
                  <a:pt x="0" y="102869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26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23"/>
          <p:cNvSpPr txBox="1"/>
          <p:nvPr/>
        </p:nvSpPr>
        <p:spPr>
          <a:xfrm>
            <a:off x="9569850" y="1705200"/>
            <a:ext cx="8292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77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00" u="sng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THANK YOU</a:t>
            </a:r>
            <a:endParaRPr sz="600"/>
          </a:p>
        </p:txBody>
      </p:sp>
      <p:sp>
        <p:nvSpPr>
          <p:cNvPr id="389" name="Google Shape;389;p23"/>
          <p:cNvSpPr txBox="1"/>
          <p:nvPr/>
        </p:nvSpPr>
        <p:spPr>
          <a:xfrm>
            <a:off x="11140983" y="7449312"/>
            <a:ext cx="6118317" cy="2190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@DiamasProject</a:t>
            </a:r>
            <a:endParaRPr/>
          </a:p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/company/diamas-project @diamasproject</a:t>
            </a: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b="1" lang="en-US" sz="29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HTTPS://DIAMASPROJECT.EU</a:t>
            </a:r>
            <a:endParaRPr/>
          </a:p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rgbClr val="FFC000"/>
                </a:solidFill>
                <a:latin typeface="Barlow"/>
                <a:ea typeface="Barlow"/>
                <a:cs typeface="Barlow"/>
                <a:sym typeface="Barlow"/>
              </a:rPr>
              <a:t>https://diamas.fecyt.es/</a:t>
            </a:r>
            <a:endParaRPr/>
          </a:p>
        </p:txBody>
      </p:sp>
      <p:sp>
        <p:nvSpPr>
          <p:cNvPr id="390" name="Google Shape;390;p23"/>
          <p:cNvSpPr txBox="1"/>
          <p:nvPr/>
        </p:nvSpPr>
        <p:spPr>
          <a:xfrm>
            <a:off x="10437725" y="3819750"/>
            <a:ext cx="7008600" cy="3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Virginia de Pablo</a:t>
            </a:r>
            <a:endParaRPr sz="9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F</a:t>
            </a:r>
            <a:r>
              <a:rPr lang="en-US" sz="22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ECYT</a:t>
            </a:r>
            <a:endParaRPr sz="6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virginia.pablo@fecyt.es</a:t>
            </a:r>
            <a:endParaRPr sz="2200">
              <a:solidFill>
                <a:srgbClr val="EDEDED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EDEDED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Graham Stone</a:t>
            </a:r>
            <a:endParaRPr sz="2200">
              <a:solidFill>
                <a:srgbClr val="EDEDED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Jisc</a:t>
            </a:r>
            <a:endParaRPr sz="2200">
              <a:solidFill>
                <a:srgbClr val="EDEDED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EDEDED"/>
                </a:solidFill>
                <a:latin typeface="Barlow"/>
                <a:ea typeface="Barlow"/>
                <a:cs typeface="Barlow"/>
                <a:sym typeface="Barlow"/>
              </a:rPr>
              <a:t>Graham.Stone@jisc.ac.uk</a:t>
            </a:r>
            <a:endParaRPr sz="2200">
              <a:solidFill>
                <a:srgbClr val="EDEDED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75BA9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/>
        </p:nvSpPr>
        <p:spPr>
          <a:xfrm>
            <a:off x="1028700" y="1449896"/>
            <a:ext cx="14799000" cy="79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WP1: Coordinating the Project. Lead : AMU</a:t>
            </a:r>
            <a:endParaRPr sz="3100"/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WP2: Mapping the European Landscape of IPSPs. Lead: UiT</a:t>
            </a:r>
            <a:endParaRPr sz="3100"/>
          </a:p>
          <a:p>
            <a:pPr indent="0" lvl="0" marL="0" marR="0" rtl="0" algn="l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WP3: Setting Standards and Assessing Quality Gaps. Lead: FECYT</a:t>
            </a:r>
            <a:endParaRPr sz="3100"/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Develope EQSIP (now DOAS) and a Self-assessment tool</a:t>
            </a:r>
            <a:endParaRPr sz="3100"/>
          </a:p>
          <a:p>
            <a:pPr indent="0" lvl="0" marL="0" marR="0" rtl="0" algn="l">
              <a:lnSpc>
                <a:spcPct val="1032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WP4: Building Capacity Through Knowledge-Sharing. Lead: OPERAS</a:t>
            </a:r>
            <a:endParaRPr b="1" sz="3100"/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WP5: Exploring &amp; Supporting the Sustainability of Institutional Publishing. Lead: SPE</a:t>
            </a:r>
            <a:endParaRPr sz="3100"/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WP6: Providing Recommendations for Policies and Strategies. Lead: JISC</a:t>
            </a:r>
            <a:endParaRPr sz="3100"/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WP7: Outreach, Dissemination, Engagement, Exploitation. Lead: LIBER</a:t>
            </a:r>
            <a:endParaRPr sz="3100"/>
          </a:p>
        </p:txBody>
      </p:sp>
      <p:sp>
        <p:nvSpPr>
          <p:cNvPr id="109" name="Google Shape;109;p3"/>
          <p:cNvSpPr txBox="1"/>
          <p:nvPr/>
        </p:nvSpPr>
        <p:spPr>
          <a:xfrm>
            <a:off x="15827775" y="904875"/>
            <a:ext cx="1506900" cy="6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U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C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M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</a:t>
            </a:r>
            <a:endParaRPr/>
          </a:p>
          <a:p>
            <a:pPr indent="0" lvl="0" marL="0" marR="0" rtl="0" algn="ctr">
              <a:lnSpc>
                <a:spcPct val="154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99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</a:t>
            </a:r>
            <a:endParaRPr/>
          </a:p>
        </p:txBody>
      </p:sp>
      <p:sp>
        <p:nvSpPr>
          <p:cNvPr id="110" name="Google Shape;110;p3"/>
          <p:cNvSpPr/>
          <p:nvPr/>
        </p:nvSpPr>
        <p:spPr>
          <a:xfrm>
            <a:off x="17332451" y="9326880"/>
            <a:ext cx="626363" cy="626364"/>
          </a:xfrm>
          <a:custGeom>
            <a:rect b="b" l="l" r="r" t="t"/>
            <a:pathLst>
              <a:path extrusionOk="0" h="626364" w="626363">
                <a:moveTo>
                  <a:pt x="0" y="0"/>
                </a:moveTo>
                <a:lnTo>
                  <a:pt x="626362" y="0"/>
                </a:lnTo>
                <a:lnTo>
                  <a:pt x="626362" y="626364"/>
                </a:lnTo>
                <a:lnTo>
                  <a:pt x="0" y="6263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B315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/>
          <p:nvPr/>
        </p:nvSpPr>
        <p:spPr>
          <a:xfrm>
            <a:off x="2904773" y="1940750"/>
            <a:ext cx="13445700" cy="70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91220" lvl="1" marL="820414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Barlow"/>
              <a:buAutoNum type="arabicPeriod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Map Institutional Publishing Service Providers (IPSPs)</a:t>
            </a:r>
            <a:endParaRPr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Arial"/>
              <a:buChar char="⚬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Create a landscape of IPSPs</a:t>
            </a:r>
            <a:endParaRPr sz="3500"/>
          </a:p>
          <a:p>
            <a:pPr indent="-391220" lvl="1" marL="820414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Barlow"/>
              <a:buAutoNum type="arabicPeriod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Develop a Extensible Quality Standard for Institutional Publishing  (EQSIP)</a:t>
            </a:r>
            <a:endParaRPr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Arial"/>
              <a:buChar char="⚬"/>
            </a:pPr>
            <a:r>
              <a:rPr b="1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Standardise publishing, providing a self-assessment tool</a:t>
            </a:r>
            <a:endParaRPr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Char char="⚬"/>
            </a:pPr>
            <a:r>
              <a:rPr b="1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Provide training materials</a:t>
            </a:r>
            <a:endParaRPr b="1"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Arial"/>
              <a:buChar char="⚬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Promote financial sustainability</a:t>
            </a:r>
            <a:endParaRPr sz="3500"/>
          </a:p>
          <a:p>
            <a:pPr indent="-391220" lvl="1" marL="820414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Barlow"/>
              <a:buAutoNum type="arabicPeriod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Formulate Recommendations</a:t>
            </a:r>
            <a:endParaRPr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Arial"/>
              <a:buChar char="⚬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Community-led strategies for institutional leaders &amp; policymakers</a:t>
            </a:r>
            <a:endParaRPr sz="3500"/>
          </a:p>
          <a:p>
            <a:pPr indent="-527956" lvl="2" marL="1640828" marR="0" rtl="0" algn="l">
              <a:lnSpc>
                <a:spcPct val="12100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Font typeface="Arial"/>
              <a:buChar char="⚬"/>
            </a:pPr>
            <a:r>
              <a:rPr b="0" i="0" lang="en-US" sz="35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Emphasis on gender equity and multilingualism</a:t>
            </a:r>
            <a:endParaRPr sz="3500"/>
          </a:p>
        </p:txBody>
      </p:sp>
      <p:sp>
        <p:nvSpPr>
          <p:cNvPr id="116" name="Google Shape;116;p4"/>
          <p:cNvSpPr txBox="1"/>
          <p:nvPr/>
        </p:nvSpPr>
        <p:spPr>
          <a:xfrm>
            <a:off x="1365159" y="1894157"/>
            <a:ext cx="1378800" cy="70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K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Y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6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G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L</a:t>
            </a:r>
            <a:endParaRPr/>
          </a:p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6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</a:t>
            </a:r>
            <a:endParaRPr/>
          </a:p>
        </p:txBody>
      </p:sp>
      <p:sp>
        <p:nvSpPr>
          <p:cNvPr id="117" name="Google Shape;117;p4"/>
          <p:cNvSpPr/>
          <p:nvPr/>
        </p:nvSpPr>
        <p:spPr>
          <a:xfrm>
            <a:off x="17332451" y="9326880"/>
            <a:ext cx="626363" cy="626364"/>
          </a:xfrm>
          <a:custGeom>
            <a:rect b="b" l="l" r="r" t="t"/>
            <a:pathLst>
              <a:path extrusionOk="0" h="626364" w="626363">
                <a:moveTo>
                  <a:pt x="0" y="0"/>
                </a:moveTo>
                <a:lnTo>
                  <a:pt x="626362" y="0"/>
                </a:lnTo>
                <a:lnTo>
                  <a:pt x="626362" y="626364"/>
                </a:lnTo>
                <a:lnTo>
                  <a:pt x="0" y="6263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5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 txBox="1"/>
          <p:nvPr/>
        </p:nvSpPr>
        <p:spPr>
          <a:xfrm>
            <a:off x="1028700" y="5777586"/>
            <a:ext cx="6916800" cy="32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77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53873" lvl="1" marL="558549" marR="0" rtl="0" algn="l">
              <a:lnSpc>
                <a:spcPct val="114400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Desk work and co-creation with the community.</a:t>
            </a:r>
            <a:endParaRPr sz="2600"/>
          </a:p>
          <a:p>
            <a:pPr indent="0" lvl="0" marL="0" marR="0" rtl="0" algn="l">
              <a:lnSpc>
                <a:spcPct val="1144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93B9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254000" lvl="1" marL="558803" marR="0" rtl="0" algn="l">
              <a:lnSpc>
                <a:spcPct val="118066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Based on the Extensible Quality Standard in Institutional Publishing (EQSIP v1 and EQSIP v2) from DIAMAS EU funded project.</a:t>
            </a:r>
            <a:endParaRPr sz="2600"/>
          </a:p>
        </p:txBody>
      </p:sp>
      <p:sp>
        <p:nvSpPr>
          <p:cNvPr id="130" name="Google Shape;130;p5"/>
          <p:cNvSpPr txBox="1"/>
          <p:nvPr/>
        </p:nvSpPr>
        <p:spPr>
          <a:xfrm>
            <a:off x="9926015" y="1945005"/>
            <a:ext cx="7580100" cy="75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37807" lvl="1" marL="526288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 </a:t>
            </a: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IPSP Best Practices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report to analise 71 documents</a:t>
            </a:r>
            <a:endParaRPr sz="2400"/>
          </a:p>
          <a:p>
            <a:pPr indent="-237413" lvl="1" marL="52550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EQSIP v1</a:t>
            </a:r>
            <a:r>
              <a:rPr b="0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:</a:t>
            </a:r>
            <a:r>
              <a:rPr b="1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selecting relevant standards &amp; best practices</a:t>
            </a:r>
            <a:endParaRPr sz="2400"/>
          </a:p>
          <a:p>
            <a:pPr indent="-237906" lvl="1" marL="526485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 </a:t>
            </a: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gap analysis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testing previous results</a:t>
            </a:r>
            <a:endParaRPr sz="2400"/>
          </a:p>
          <a:p>
            <a:pPr indent="-237906" lvl="1" marL="526485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EQSIP v2</a:t>
            </a:r>
            <a:endParaRPr sz="2400"/>
          </a:p>
          <a:p>
            <a:pPr indent="-237413" lvl="1" marL="52550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Focus groups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from various scholarly disciplines, regions, and languages that provided analysis &amp; feedback</a:t>
            </a:r>
            <a:endParaRPr sz="2400"/>
          </a:p>
          <a:p>
            <a:pPr indent="-237413" lvl="1" marL="52550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 </a:t>
            </a: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open consultation </a:t>
            </a: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to qualified individuals from more than 10 countries</a:t>
            </a:r>
            <a:endParaRPr sz="2400"/>
          </a:p>
          <a:p>
            <a:pPr indent="-237413" lvl="1" marL="525500" marR="0" rtl="0" algn="l">
              <a:lnSpc>
                <a:spcPct val="15001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Contributions from the publishing community enriched it, ensuring active participation in co-creation of </a:t>
            </a:r>
            <a:r>
              <a:rPr b="1" i="1" lang="en-US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2400"/>
          </a:p>
        </p:txBody>
      </p:sp>
      <p:sp>
        <p:nvSpPr>
          <p:cNvPr id="131" name="Google Shape;131;p5"/>
          <p:cNvSpPr txBox="1"/>
          <p:nvPr/>
        </p:nvSpPr>
        <p:spPr>
          <a:xfrm>
            <a:off x="1028700" y="2313603"/>
            <a:ext cx="69168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1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quality as a public good</a:t>
            </a:r>
            <a:endParaRPr/>
          </a:p>
        </p:txBody>
      </p:sp>
      <p:sp>
        <p:nvSpPr>
          <p:cNvPr id="132" name="Google Shape;132;p5"/>
          <p:cNvSpPr/>
          <p:nvPr/>
        </p:nvSpPr>
        <p:spPr>
          <a:xfrm>
            <a:off x="14485556" y="482344"/>
            <a:ext cx="3250842" cy="1472183"/>
          </a:xfrm>
          <a:custGeom>
            <a:rect b="b" l="l" r="r" t="t"/>
            <a:pathLst>
              <a:path extrusionOk="0" h="1472183" w="3250842">
                <a:moveTo>
                  <a:pt x="0" y="0"/>
                </a:moveTo>
                <a:lnTo>
                  <a:pt x="3250842" y="0"/>
                </a:lnTo>
                <a:lnTo>
                  <a:pt x="325084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63" t="-582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6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6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6"/>
          <p:cNvSpPr txBox="1"/>
          <p:nvPr/>
        </p:nvSpPr>
        <p:spPr>
          <a:xfrm>
            <a:off x="10279733" y="2409780"/>
            <a:ext cx="6796500" cy="66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Funding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Legal ownership, mission, and governance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Open Science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Editorial management, editorial quality, and research integrity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Technical service efficiency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Visibility, communication, marketing, and impact</a:t>
            </a:r>
            <a:endParaRPr sz="1200"/>
          </a:p>
          <a:p>
            <a:pPr indent="-300355" lvl="1" marL="626111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Barlow"/>
              <a:buAutoNum type="arabicPeriod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Equity, diversity, inclusion, and belonging (EDIB), multilingualism, and gender equity</a:t>
            </a:r>
            <a:endParaRPr sz="1200"/>
          </a:p>
        </p:txBody>
      </p:sp>
      <p:sp>
        <p:nvSpPr>
          <p:cNvPr id="145" name="Google Shape;145;p6"/>
          <p:cNvSpPr txBox="1"/>
          <p:nvPr/>
        </p:nvSpPr>
        <p:spPr>
          <a:xfrm>
            <a:off x="1028700" y="5143500"/>
            <a:ext cx="6916800" cy="37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8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55650" lvl="1" marL="561974" marR="0" rtl="0" algn="l">
              <a:lnSpc>
                <a:spcPct val="118106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Based on 7 core components outlined in the Action Plan for Diamond Open Access, revised and refined by the DIAMAS project team.</a:t>
            </a:r>
            <a:endParaRPr sz="2600"/>
          </a:p>
          <a:p>
            <a:pPr indent="-255650" lvl="1" marL="561974" marR="0" rtl="0" algn="l">
              <a:lnSpc>
                <a:spcPct val="120006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Focused on journals.</a:t>
            </a:r>
            <a:endParaRPr sz="2600"/>
          </a:p>
          <a:p>
            <a:pPr indent="-255650" lvl="1" marL="561974" marR="0" rtl="0" algn="l">
              <a:lnSpc>
                <a:spcPct val="117272"/>
              </a:lnSpc>
              <a:spcBef>
                <a:spcPts val="0"/>
              </a:spcBef>
              <a:spcAft>
                <a:spcPts val="0"/>
              </a:spcAft>
              <a:buClr>
                <a:srgbClr val="093B92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A comprehensive approach to maintaining high standards in scholarly publishing.</a:t>
            </a:r>
            <a:endParaRPr sz="2600"/>
          </a:p>
        </p:txBody>
      </p:sp>
      <p:sp>
        <p:nvSpPr>
          <p:cNvPr id="146" name="Google Shape;146;p6"/>
          <p:cNvSpPr txBox="1"/>
          <p:nvPr/>
        </p:nvSpPr>
        <p:spPr>
          <a:xfrm>
            <a:off x="1028700" y="1954525"/>
            <a:ext cx="6916800" cy="25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  <a:p>
            <a:pPr indent="0" lvl="0" marL="0" marR="0" rtl="0" algn="ctr">
              <a:lnSpc>
                <a:spcPct val="12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001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quality as a public good</a:t>
            </a:r>
            <a:endParaRPr/>
          </a:p>
        </p:txBody>
      </p:sp>
      <p:sp>
        <p:nvSpPr>
          <p:cNvPr id="147" name="Google Shape;147;p6"/>
          <p:cNvSpPr/>
          <p:nvPr/>
        </p:nvSpPr>
        <p:spPr>
          <a:xfrm>
            <a:off x="14485556" y="482344"/>
            <a:ext cx="3250842" cy="1472183"/>
          </a:xfrm>
          <a:custGeom>
            <a:rect b="b" l="l" r="r" t="t"/>
            <a:pathLst>
              <a:path extrusionOk="0" h="1472183" w="3250842">
                <a:moveTo>
                  <a:pt x="0" y="0"/>
                </a:moveTo>
                <a:lnTo>
                  <a:pt x="3250842" y="0"/>
                </a:lnTo>
                <a:lnTo>
                  <a:pt x="325084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63" t="-582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DEDED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/>
          <p:nvPr/>
        </p:nvSpPr>
        <p:spPr>
          <a:xfrm>
            <a:off x="1028700" y="1527429"/>
            <a:ext cx="16230600" cy="78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400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/>
          </a:p>
          <a:p>
            <a:pPr indent="0" lvl="0" marL="0" marR="0" rtl="0" algn="ct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999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Aligning</a:t>
            </a:r>
            <a:endParaRPr/>
          </a:p>
          <a:p>
            <a:pPr indent="0" lvl="0" marL="0" marR="0" rtl="0" algn="ct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999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Diamond OA journals &amp; publishers</a:t>
            </a:r>
            <a:endParaRPr/>
          </a:p>
          <a:p>
            <a:pPr indent="0" lvl="0" marL="0" marR="0" rtl="0" algn="ct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999">
                <a:solidFill>
                  <a:srgbClr val="093B92"/>
                </a:solidFill>
                <a:latin typeface="Barlow"/>
                <a:ea typeface="Barlow"/>
                <a:cs typeface="Barlow"/>
                <a:sym typeface="Barlow"/>
              </a:rPr>
              <a:t>on quality </a:t>
            </a:r>
            <a:endParaRPr sz="7999">
              <a:solidFill>
                <a:srgbClr val="093B9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00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https://zenodo.org/records/12179619 </a:t>
            </a:r>
            <a:endParaRPr b="1" sz="4500"/>
          </a:p>
        </p:txBody>
      </p:sp>
      <p:sp>
        <p:nvSpPr>
          <p:cNvPr id="153" name="Google Shape;153;p7"/>
          <p:cNvSpPr/>
          <p:nvPr/>
        </p:nvSpPr>
        <p:spPr>
          <a:xfrm>
            <a:off x="445768" y="482344"/>
            <a:ext cx="3273552" cy="1472183"/>
          </a:xfrm>
          <a:custGeom>
            <a:rect b="b" l="l" r="r" t="t"/>
            <a:pathLst>
              <a:path extrusionOk="0" h="1472183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8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75B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8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8"/>
          <p:cNvSpPr/>
          <p:nvPr/>
        </p:nvSpPr>
        <p:spPr>
          <a:xfrm>
            <a:off x="1" y="0"/>
            <a:ext cx="18287998" cy="10286994"/>
          </a:xfrm>
          <a:custGeom>
            <a:rect b="b" l="l" r="r" t="t"/>
            <a:pathLst>
              <a:path extrusionOk="0" h="10286994" w="18287998">
                <a:moveTo>
                  <a:pt x="0" y="0"/>
                </a:moveTo>
                <a:lnTo>
                  <a:pt x="18287998" y="0"/>
                </a:lnTo>
                <a:lnTo>
                  <a:pt x="18287998" y="10286994"/>
                </a:lnTo>
                <a:lnTo>
                  <a:pt x="0" y="102869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26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8"/>
          <p:cNvSpPr txBox="1"/>
          <p:nvPr/>
        </p:nvSpPr>
        <p:spPr>
          <a:xfrm>
            <a:off x="6916225" y="3429000"/>
            <a:ext cx="10838400" cy="52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5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How to put it into practice</a:t>
            </a:r>
            <a:endParaRPr sz="55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55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r">
              <a:lnSpc>
                <a:spcPct val="121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Self-assessment Tool, </a:t>
            </a:r>
            <a:r>
              <a:rPr lang="en-US" sz="55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Guidelines, and Toolsuite articles</a:t>
            </a:r>
            <a:endParaRPr sz="5500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r">
              <a:lnSpc>
                <a:spcPct val="622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999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r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BB315"/>
                </a:solidFill>
                <a:latin typeface="Barlow"/>
                <a:ea typeface="Barlow"/>
                <a:cs typeface="Barlow"/>
                <a:sym typeface="Barlow"/>
              </a:rPr>
              <a:t>https://zenodo.org/records/12179619 </a:t>
            </a:r>
            <a:endParaRPr b="1" sz="3200"/>
          </a:p>
        </p:txBody>
      </p:sp>
      <p:sp>
        <p:nvSpPr>
          <p:cNvPr id="167" name="Google Shape;167;p8"/>
          <p:cNvSpPr txBox="1"/>
          <p:nvPr/>
        </p:nvSpPr>
        <p:spPr>
          <a:xfrm>
            <a:off x="11229325" y="962575"/>
            <a:ext cx="65253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21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98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r>
              <a:rPr lang="en-US" sz="6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endParaRPr sz="6900"/>
          </a:p>
        </p:txBody>
      </p:sp>
      <p:sp>
        <p:nvSpPr>
          <p:cNvPr id="168" name="Google Shape;168;p8"/>
          <p:cNvSpPr txBox="1"/>
          <p:nvPr/>
        </p:nvSpPr>
        <p:spPr>
          <a:xfrm>
            <a:off x="324809" y="8484601"/>
            <a:ext cx="27063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Virginia de Pablo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FECYT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November, 2024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3716000" w="24384000">
                <a:moveTo>
                  <a:pt x="24384000" y="0"/>
                </a:moveTo>
                <a:lnTo>
                  <a:pt x="0" y="0"/>
                </a:lnTo>
                <a:lnTo>
                  <a:pt x="0" y="13716000"/>
                </a:lnTo>
                <a:lnTo>
                  <a:pt x="24384000" y="13716000"/>
                </a:lnTo>
                <a:lnTo>
                  <a:pt x="2438400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9"/>
          <p:cNvSpPr/>
          <p:nvPr/>
        </p:nvSpPr>
        <p:spPr>
          <a:xfrm>
            <a:off x="9144000" y="0"/>
            <a:ext cx="9144000" cy="10287000"/>
          </a:xfrm>
          <a:custGeom>
            <a:rect b="b" l="l" r="r" t="t"/>
            <a:pathLst>
              <a:path extrusionOk="0" h="13716000" w="12192000">
                <a:moveTo>
                  <a:pt x="12192000" y="0"/>
                </a:moveTo>
                <a:lnTo>
                  <a:pt x="0" y="0"/>
                </a:lnTo>
                <a:lnTo>
                  <a:pt x="0" y="13716000"/>
                </a:lnTo>
                <a:lnTo>
                  <a:pt x="12192000" y="13716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85CA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9"/>
          <p:cNvSpPr/>
          <p:nvPr/>
        </p:nvSpPr>
        <p:spPr>
          <a:xfrm>
            <a:off x="445768" y="482344"/>
            <a:ext cx="3273552" cy="1472182"/>
          </a:xfrm>
          <a:custGeom>
            <a:rect b="b" l="l" r="r" t="t"/>
            <a:pathLst>
              <a:path extrusionOk="0" h="1472182" w="3273552">
                <a:moveTo>
                  <a:pt x="0" y="0"/>
                </a:moveTo>
                <a:lnTo>
                  <a:pt x="3273552" y="0"/>
                </a:lnTo>
                <a:lnTo>
                  <a:pt x="327355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79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9"/>
          <p:cNvSpPr txBox="1"/>
          <p:nvPr/>
        </p:nvSpPr>
        <p:spPr>
          <a:xfrm>
            <a:off x="1388857" y="2088926"/>
            <a:ext cx="640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How to use</a:t>
            </a:r>
            <a:endParaRPr sz="1300"/>
          </a:p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CB316"/>
                </a:solidFill>
                <a:latin typeface="Barlow"/>
                <a:ea typeface="Barlow"/>
                <a:cs typeface="Barlow"/>
                <a:sym typeface="Barlow"/>
              </a:rPr>
              <a:t>DOAS</a:t>
            </a:r>
            <a:endParaRPr sz="9600"/>
          </a:p>
        </p:txBody>
      </p:sp>
      <p:sp>
        <p:nvSpPr>
          <p:cNvPr id="181" name="Google Shape;181;p9"/>
          <p:cNvSpPr txBox="1"/>
          <p:nvPr/>
        </p:nvSpPr>
        <p:spPr>
          <a:xfrm>
            <a:off x="10096799" y="2653665"/>
            <a:ext cx="7162500" cy="72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8920" lvl="1" marL="543242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Serves as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the Diamond OA Standard for</a:t>
            </a:r>
            <a:r>
              <a:rPr lang="en-US" sz="2700"/>
              <a:t>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scholarly publishers</a:t>
            </a:r>
            <a:endParaRPr sz="2700"/>
          </a:p>
          <a:p>
            <a:pPr indent="-258920" lvl="1" marL="543242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Represents a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measure of quality </a:t>
            </a: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and a</a:t>
            </a:r>
            <a:r>
              <a:rPr lang="en-US" sz="2700"/>
              <a:t> </a:t>
            </a: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point of reference for comparison</a:t>
            </a:r>
            <a:endParaRPr sz="2700"/>
          </a:p>
          <a:p>
            <a:pPr indent="-258462" lvl="1" marL="542325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Helps to ensure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quality and transparency </a:t>
            </a: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in governance, processes, and workflows of journals´ publishing activities</a:t>
            </a:r>
            <a:endParaRPr sz="2700"/>
          </a:p>
          <a:p>
            <a:pPr indent="-258462" lvl="1" marL="542325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Outlines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required and desired </a:t>
            </a: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items for compliance</a:t>
            </a:r>
            <a:endParaRPr sz="2700"/>
          </a:p>
          <a:p>
            <a:pPr indent="-258462" lvl="1" marL="542325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Emphasises clarity and transparency, prioritising </a:t>
            </a:r>
            <a:r>
              <a:rPr b="1" i="1" lang="en-US" sz="27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openness in information dissemination</a:t>
            </a:r>
            <a:endParaRPr sz="2700"/>
          </a:p>
        </p:txBody>
      </p:sp>
      <p:sp>
        <p:nvSpPr>
          <p:cNvPr id="182" name="Google Shape;182;p9"/>
          <p:cNvSpPr txBox="1"/>
          <p:nvPr/>
        </p:nvSpPr>
        <p:spPr>
          <a:xfrm>
            <a:off x="1176448" y="5231725"/>
            <a:ext cx="6831300" cy="44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11150" lvl="1" marL="647700" marR="0" rtl="0" algn="l">
              <a:lnSpc>
                <a:spcPct val="182466"/>
              </a:lnSpc>
              <a:spcBef>
                <a:spcPts val="0"/>
              </a:spcBef>
              <a:spcAft>
                <a:spcPts val="0"/>
              </a:spcAft>
              <a:buClr>
                <a:srgbClr val="375BA9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100 ITEMS</a:t>
            </a:r>
            <a:endParaRPr sz="2800"/>
          </a:p>
          <a:p>
            <a:pPr indent="-346075" lvl="2" marL="1076325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5BA9"/>
              </a:buClr>
              <a:buSzPts val="2800"/>
              <a:buFont typeface="Arial"/>
              <a:buChar char="⚬"/>
            </a:pPr>
            <a:r>
              <a:rPr b="1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53 REQUIRED </a:t>
            </a:r>
            <a:r>
              <a:rPr b="0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items ensuring</a:t>
            </a:r>
            <a:endParaRPr sz="2800"/>
          </a:p>
          <a:p>
            <a:pPr indent="-358775" lvl="2" marL="1076325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fundamental practices.</a:t>
            </a:r>
            <a:endParaRPr sz="2800"/>
          </a:p>
          <a:p>
            <a:pPr indent="-346075" lvl="2" marL="1076325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75BA9"/>
              </a:buClr>
              <a:buSzPts val="2800"/>
              <a:buFont typeface="Arial"/>
              <a:buChar char="⚬"/>
            </a:pPr>
            <a:r>
              <a:rPr b="1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47 DESIRED </a:t>
            </a:r>
            <a:r>
              <a:rPr b="0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items offering additional recommendations.</a:t>
            </a:r>
            <a:endParaRPr sz="2800">
              <a:solidFill>
                <a:srgbClr val="375BA9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267811" lvl="1" marL="561022" marR="0" rtl="0" algn="l">
              <a:lnSpc>
                <a:spcPct val="116133"/>
              </a:lnSpc>
              <a:spcBef>
                <a:spcPts val="1000"/>
              </a:spcBef>
              <a:spcAft>
                <a:spcPts val="0"/>
              </a:spcAft>
              <a:buClr>
                <a:srgbClr val="375BA9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375BA9"/>
                </a:solidFill>
                <a:latin typeface="Barlow"/>
                <a:ea typeface="Barlow"/>
                <a:cs typeface="Barlow"/>
                <a:sym typeface="Barlow"/>
              </a:rPr>
              <a:t>Essential compliance and aspirational goals for Diamond OA scholarly publishers.</a:t>
            </a:r>
            <a:endParaRPr sz="2800"/>
          </a:p>
        </p:txBody>
      </p:sp>
      <p:sp>
        <p:nvSpPr>
          <p:cNvPr id="183" name="Google Shape;183;p9"/>
          <p:cNvSpPr/>
          <p:nvPr/>
        </p:nvSpPr>
        <p:spPr>
          <a:xfrm>
            <a:off x="14485556" y="482344"/>
            <a:ext cx="3250842" cy="1472183"/>
          </a:xfrm>
          <a:custGeom>
            <a:rect b="b" l="l" r="r" t="t"/>
            <a:pathLst>
              <a:path extrusionOk="0" h="1472183" w="3250842">
                <a:moveTo>
                  <a:pt x="0" y="0"/>
                </a:moveTo>
                <a:lnTo>
                  <a:pt x="3250842" y="0"/>
                </a:lnTo>
                <a:lnTo>
                  <a:pt x="3250842" y="1472183"/>
                </a:lnTo>
                <a:lnTo>
                  <a:pt x="0" y="14721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63" t="-582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Virginia de Pablo Llorente</dc:creator>
</cp:coreProperties>
</file>