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</p:sldIdLst>
  <p:sldSz cy="5143500" cx="9144000"/>
  <p:notesSz cx="6858000" cy="9144000"/>
  <p:embeddedFontLst>
    <p:embeddedFont>
      <p:font typeface="Inter SemiBold"/>
      <p:regular r:id="rId42"/>
      <p:bold r:id="rId43"/>
      <p:italic r:id="rId44"/>
      <p:boldItalic r:id="rId45"/>
    </p:embeddedFont>
    <p:embeddedFont>
      <p:font typeface="Inter Light"/>
      <p:regular r:id="rId46"/>
      <p:bold r:id="rId47"/>
      <p:italic r:id="rId48"/>
      <p:boldItalic r:id="rId49"/>
    </p:embeddedFont>
    <p:embeddedFont>
      <p:font typeface="Proxima Nova"/>
      <p:regular r:id="rId50"/>
      <p:bold r:id="rId51"/>
      <p:italic r:id="rId52"/>
      <p:boldItalic r:id="rId53"/>
    </p:embeddedFont>
    <p:embeddedFont>
      <p:font typeface="Inter"/>
      <p:regular r:id="rId54"/>
      <p:bold r:id="rId55"/>
      <p:italic r:id="rId56"/>
      <p:boldItalic r:id="rId57"/>
    </p:embeddedFont>
    <p:embeddedFont>
      <p:font typeface="Spectral"/>
      <p:regular r:id="rId58"/>
      <p:bold r:id="rId59"/>
      <p:italic r:id="rId60"/>
      <p:boldItalic r:id="rId61"/>
    </p:embeddedFont>
    <p:embeddedFont>
      <p:font typeface="Spectral Medium"/>
      <p:regular r:id="rId62"/>
      <p:bold r:id="rId63"/>
      <p:italic r:id="rId64"/>
      <p:boldItalic r:id="rId65"/>
    </p:embeddedFont>
    <p:embeddedFont>
      <p:font typeface="Spectral ExtraBold"/>
      <p:bold r:id="rId66"/>
      <p:boldItalic r:id="rId6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531">
          <p15:clr>
            <a:srgbClr val="A4A3A4"/>
          </p15:clr>
        </p15:guide>
        <p15:guide id="2" pos="2881">
          <p15:clr>
            <a:srgbClr val="A4A3A4"/>
          </p15:clr>
        </p15:guide>
        <p15:guide id="3" orient="horz" pos="120">
          <p15:clr>
            <a:srgbClr val="9AA0A6"/>
          </p15:clr>
        </p15:guide>
      </p15:sldGuideLst>
    </p:ext>
    <p:ext uri="GoogleSlidesCustomDataVersion2">
      <go:slidesCustomData xmlns:go="http://customooxmlschemas.google.com/" r:id="rId68" roundtripDataSignature="AMtx7mjb8vpcrAtaXtv+q7nBvfQTbJ6mR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6493A07A-7A06-49AC-9D77-F6CA7D60563A}">
  <a:tblStyle styleId="{6493A07A-7A06-49AC-9D77-F6CA7D60563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531" orient="horz"/>
        <p:guide pos="2881"/>
        <p:guide pos="120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font" Target="fonts/InterSemiBold-regular.fntdata"/><Relationship Id="rId41" Type="http://schemas.openxmlformats.org/officeDocument/2006/relationships/slide" Target="slides/slide35.xml"/><Relationship Id="rId44" Type="http://schemas.openxmlformats.org/officeDocument/2006/relationships/font" Target="fonts/InterSemiBold-italic.fntdata"/><Relationship Id="rId43" Type="http://schemas.openxmlformats.org/officeDocument/2006/relationships/font" Target="fonts/InterSemiBold-bold.fntdata"/><Relationship Id="rId46" Type="http://schemas.openxmlformats.org/officeDocument/2006/relationships/font" Target="fonts/InterLight-regular.fntdata"/><Relationship Id="rId45" Type="http://schemas.openxmlformats.org/officeDocument/2006/relationships/font" Target="fonts/InterSemiBold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48" Type="http://schemas.openxmlformats.org/officeDocument/2006/relationships/font" Target="fonts/InterLight-italic.fntdata"/><Relationship Id="rId47" Type="http://schemas.openxmlformats.org/officeDocument/2006/relationships/font" Target="fonts/InterLight-bold.fntdata"/><Relationship Id="rId49" Type="http://schemas.openxmlformats.org/officeDocument/2006/relationships/font" Target="fonts/InterLight-boldItalic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62" Type="http://schemas.openxmlformats.org/officeDocument/2006/relationships/font" Target="fonts/SpectralMedium-regular.fntdata"/><Relationship Id="rId61" Type="http://schemas.openxmlformats.org/officeDocument/2006/relationships/font" Target="fonts/Spectral-boldItalic.fntdata"/><Relationship Id="rId20" Type="http://schemas.openxmlformats.org/officeDocument/2006/relationships/slide" Target="slides/slide14.xml"/><Relationship Id="rId64" Type="http://schemas.openxmlformats.org/officeDocument/2006/relationships/font" Target="fonts/SpectralMedium-italic.fntdata"/><Relationship Id="rId63" Type="http://schemas.openxmlformats.org/officeDocument/2006/relationships/font" Target="fonts/SpectralMedium-bold.fntdata"/><Relationship Id="rId22" Type="http://schemas.openxmlformats.org/officeDocument/2006/relationships/slide" Target="slides/slide16.xml"/><Relationship Id="rId66" Type="http://schemas.openxmlformats.org/officeDocument/2006/relationships/font" Target="fonts/SpectralExtraBold-bold.fntdata"/><Relationship Id="rId21" Type="http://schemas.openxmlformats.org/officeDocument/2006/relationships/slide" Target="slides/slide15.xml"/><Relationship Id="rId65" Type="http://schemas.openxmlformats.org/officeDocument/2006/relationships/font" Target="fonts/SpectralMedium-boldItalic.fntdata"/><Relationship Id="rId24" Type="http://schemas.openxmlformats.org/officeDocument/2006/relationships/slide" Target="slides/slide18.xml"/><Relationship Id="rId68" Type="http://customschemas.google.com/relationships/presentationmetadata" Target="metadata"/><Relationship Id="rId23" Type="http://schemas.openxmlformats.org/officeDocument/2006/relationships/slide" Target="slides/slide17.xml"/><Relationship Id="rId67" Type="http://schemas.openxmlformats.org/officeDocument/2006/relationships/font" Target="fonts/SpectralExtraBold-boldItalic.fntdata"/><Relationship Id="rId60" Type="http://schemas.openxmlformats.org/officeDocument/2006/relationships/font" Target="fonts/Spectral-italic.fntdata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font" Target="fonts/ProximaNova-bold.fntdata"/><Relationship Id="rId50" Type="http://schemas.openxmlformats.org/officeDocument/2006/relationships/font" Target="fonts/ProximaNova-regular.fntdata"/><Relationship Id="rId53" Type="http://schemas.openxmlformats.org/officeDocument/2006/relationships/font" Target="fonts/ProximaNova-boldItalic.fntdata"/><Relationship Id="rId52" Type="http://schemas.openxmlformats.org/officeDocument/2006/relationships/font" Target="fonts/ProximaNova-italic.fntdata"/><Relationship Id="rId11" Type="http://schemas.openxmlformats.org/officeDocument/2006/relationships/slide" Target="slides/slide5.xml"/><Relationship Id="rId55" Type="http://schemas.openxmlformats.org/officeDocument/2006/relationships/font" Target="fonts/Inter-bold.fntdata"/><Relationship Id="rId10" Type="http://schemas.openxmlformats.org/officeDocument/2006/relationships/slide" Target="slides/slide4.xml"/><Relationship Id="rId54" Type="http://schemas.openxmlformats.org/officeDocument/2006/relationships/font" Target="fonts/Inter-regular.fntdata"/><Relationship Id="rId13" Type="http://schemas.openxmlformats.org/officeDocument/2006/relationships/slide" Target="slides/slide7.xml"/><Relationship Id="rId57" Type="http://schemas.openxmlformats.org/officeDocument/2006/relationships/font" Target="fonts/Inter-boldItalic.fntdata"/><Relationship Id="rId12" Type="http://schemas.openxmlformats.org/officeDocument/2006/relationships/slide" Target="slides/slide6.xml"/><Relationship Id="rId56" Type="http://schemas.openxmlformats.org/officeDocument/2006/relationships/font" Target="fonts/Inter-italic.fntdata"/><Relationship Id="rId15" Type="http://schemas.openxmlformats.org/officeDocument/2006/relationships/slide" Target="slides/slide9.xml"/><Relationship Id="rId59" Type="http://schemas.openxmlformats.org/officeDocument/2006/relationships/font" Target="fonts/Spectral-bold.fntdata"/><Relationship Id="rId14" Type="http://schemas.openxmlformats.org/officeDocument/2006/relationships/slide" Target="slides/slide8.xml"/><Relationship Id="rId58" Type="http://schemas.openxmlformats.org/officeDocument/2006/relationships/font" Target="fonts/Spectral-regular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1a5c539d1d_0_0:notes"/>
          <p:cNvSpPr/>
          <p:nvPr>
            <p:ph idx="2" type="sldImg"/>
          </p:nvPr>
        </p:nvSpPr>
        <p:spPr>
          <a:xfrm>
            <a:off x="257175" y="623888"/>
            <a:ext cx="5537100" cy="3116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8" name="Google Shape;128;g21a5c539d1d_0_0:notes"/>
          <p:cNvSpPr txBox="1"/>
          <p:nvPr>
            <p:ph idx="1" type="body"/>
          </p:nvPr>
        </p:nvSpPr>
        <p:spPr>
          <a:xfrm>
            <a:off x="605118" y="3948545"/>
            <a:ext cx="4840800" cy="37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81475" lIns="81475" spcFirstLastPara="1" rIns="81475" wrap="square" tIns="814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0b8d7cb0a0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30b8d7cb0a0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30b8d7cb0a0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30b8d7cb0a0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30b8d7cb0a0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30b8d7cb0a0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0b8d7cb0a0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30b8d7cb0a0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30b8d7cb0a0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30b8d7cb0a0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30b8d7cb0a0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30b8d7cb0a0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0b8d7cb0a0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30b8d7cb0a0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30b8d7cb0a0_0_1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30b8d7cb0a0_0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27b346e219a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2" name="Google Shape;252;g27b346e219a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06b18673b0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306b18673b0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ef3ce5a734_1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" name="Google Shape;137;g1ef3ce5a734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1ef3ce5a734_1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8" name="Google Shape;268;g1ef3ce5a734_1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1ef3ce5a734_1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7" name="Google Shape;277;g1ef3ce5a734_1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1ef3ce5a734_1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6" name="Google Shape;286;g1ef3ce5a734_1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306b18673b0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5" name="Google Shape;295;g306b18673b0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1ef3ce5a734_1_55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0" name="Google Shape;300;g1ef3ce5a734_1_5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21a5c539d1d_0_5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7" name="Google Shape;307;g21a5c539d1d_0_5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277569f1d41_0_1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2" name="Google Shape;312;g277569f1d41_0_1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2b05b62bf3c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3" name="Google Shape;323;g2b05b62bf3c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2d3a7680c7b_0_1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2" name="Google Shape;332;g2d3a7680c7b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2d3a7680c7b_0_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7" name="Google Shape;337;g2d3a7680c7b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0b8d7cb0a0_0_1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30b8d7cb0a0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2d3a7680c7b_0_23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4" name="Google Shape;344;g2d3a7680c7b_0_2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2d3a7680c7b_0_24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2" name="Google Shape;352;g2d3a7680c7b_0_2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2929b373a16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9" name="Google Shape;359;g2929b373a16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27b3bcd44b5_2_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2" name="Google Shape;372;g27b3bcd44b5_2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27b3bcd44b5_2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2" name="Google Shape;382;g27b3bcd44b5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3" name="Google Shape;393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06b18673b0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3" name="Google Shape;153;g306b18673b0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0b8d7cb0a0_0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30b8d7cb0a0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0b8d7cb0a0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30b8d7cb0a0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0b8d7cb0a0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30b8d7cb0a0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30b8d7cb0a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30b8d7cb0a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30b8d7cb0a0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30b8d7cb0a0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g21a5c539d1d_0_44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110000" y="141750"/>
            <a:ext cx="1895400" cy="48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g21a5c539d1d_0_447"/>
          <p:cNvSpPr txBox="1"/>
          <p:nvPr>
            <p:ph type="ctrTitle"/>
          </p:nvPr>
        </p:nvSpPr>
        <p:spPr>
          <a:xfrm>
            <a:off x="381000" y="1322450"/>
            <a:ext cx="63807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Spectral"/>
              <a:buNone/>
              <a:defRPr b="0" sz="3800">
                <a:solidFill>
                  <a:schemeClr val="lt1"/>
                </a:solidFill>
                <a:latin typeface="Spectral"/>
                <a:ea typeface="Spectral"/>
                <a:cs typeface="Spectral"/>
                <a:sym typeface="Spectr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 sz="38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 sz="38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 sz="38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 sz="38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 sz="38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 sz="38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 sz="38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 sz="38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" name="Google Shape;12;g21a5c539d1d_0_447"/>
          <p:cNvSpPr txBox="1"/>
          <p:nvPr>
            <p:ph idx="1" type="subTitle"/>
          </p:nvPr>
        </p:nvSpPr>
        <p:spPr>
          <a:xfrm>
            <a:off x="381177" y="3401500"/>
            <a:ext cx="7688100" cy="5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00"/>
              <a:buFont typeface="Inter Light"/>
              <a:buNone/>
              <a:defRPr sz="1500">
                <a:solidFill>
                  <a:schemeClr val="lt2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Inter Light"/>
              <a:buNone/>
              <a:defRPr sz="1500">
                <a:latin typeface="Inter Light"/>
                <a:ea typeface="Inter Light"/>
                <a:cs typeface="Inter Light"/>
                <a:sym typeface="Inter Ligh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Inter Light"/>
              <a:buNone/>
              <a:defRPr sz="1500">
                <a:latin typeface="Inter Light"/>
                <a:ea typeface="Inter Light"/>
                <a:cs typeface="Inter Light"/>
                <a:sym typeface="Inter Ligh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Inter Light"/>
              <a:buNone/>
              <a:defRPr sz="1500">
                <a:latin typeface="Inter Light"/>
                <a:ea typeface="Inter Light"/>
                <a:cs typeface="Inter Light"/>
                <a:sym typeface="Inter Ligh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Inter Light"/>
              <a:buNone/>
              <a:defRPr sz="1500">
                <a:latin typeface="Inter Light"/>
                <a:ea typeface="Inter Light"/>
                <a:cs typeface="Inter Light"/>
                <a:sym typeface="Inter Ligh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Inter Light"/>
              <a:buNone/>
              <a:defRPr sz="1500">
                <a:latin typeface="Inter Light"/>
                <a:ea typeface="Inter Light"/>
                <a:cs typeface="Inter Light"/>
                <a:sym typeface="Inter Ligh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Inter Light"/>
              <a:buNone/>
              <a:defRPr sz="1500">
                <a:latin typeface="Inter Light"/>
                <a:ea typeface="Inter Light"/>
                <a:cs typeface="Inter Light"/>
                <a:sym typeface="Inter Ligh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Inter Light"/>
              <a:buNone/>
              <a:defRPr sz="1500">
                <a:latin typeface="Inter Light"/>
                <a:ea typeface="Inter Light"/>
                <a:cs typeface="Inter Light"/>
                <a:sym typeface="Inter Ligh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Inter Light"/>
              <a:buNone/>
              <a:defRPr sz="1500"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13" name="Google Shape;13;g21a5c539d1d_0_447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4" name="Google Shape;14;g21a5c539d1d_0_4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2375" y="4532175"/>
            <a:ext cx="2059402" cy="32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 title and description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21a5c539d1d_0_507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imes New Roman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67" name="Google Shape;67;g21a5c539d1d_0_507"/>
          <p:cNvGrpSpPr/>
          <p:nvPr/>
        </p:nvGrpSpPr>
        <p:grpSpPr>
          <a:xfrm>
            <a:off x="830392" y="1191291"/>
            <a:ext cx="745763" cy="45826"/>
            <a:chOff x="4580561" y="2589004"/>
            <a:chExt cx="1064464" cy="25200"/>
          </a:xfrm>
        </p:grpSpPr>
        <p:sp>
          <p:nvSpPr>
            <p:cNvPr id="68" name="Google Shape;68;g21a5c539d1d_0_50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76025" lIns="76025" spcFirstLastPara="1" rIns="76025" wrap="square" tIns="760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Times New Roman"/>
                <a:buNone/>
              </a:pPr>
              <a:r>
                <a:t/>
              </a:r>
              <a:endParaRPr b="0" i="0" sz="2200" u="none" cap="none" strike="noStrike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69" name="Google Shape;69;g21a5c539d1d_0_50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76025" lIns="76025" spcFirstLastPara="1" rIns="76025" wrap="square" tIns="760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Times New Roman"/>
                <a:buNone/>
              </a:pPr>
              <a:r>
                <a:t/>
              </a:r>
              <a:endParaRPr b="0" i="0" sz="2200" u="none" cap="none" strike="noStrike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70" name="Google Shape;70;g21a5c539d1d_0_507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SemiBold"/>
              <a:buNone/>
              <a:defRPr b="0" sz="24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 Light"/>
              <a:buNone/>
              <a:defRPr sz="24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 Light"/>
              <a:buNone/>
              <a:defRPr sz="24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 Light"/>
              <a:buNone/>
              <a:defRPr sz="24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 Light"/>
              <a:buNone/>
              <a:defRPr sz="24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 Light"/>
              <a:buNone/>
              <a:defRPr sz="24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 Light"/>
              <a:buNone/>
              <a:defRPr sz="24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 Light"/>
              <a:buNone/>
              <a:defRPr sz="24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 Light"/>
              <a:buNone/>
              <a:defRPr sz="24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71" name="Google Shape;71;g21a5c539d1d_0_507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Inter Light"/>
              <a:buNone/>
              <a:defRPr>
                <a:latin typeface="Inter Light"/>
                <a:ea typeface="Inter Light"/>
                <a:cs typeface="Inter Light"/>
                <a:sym typeface="Inter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Inter Light"/>
              <a:buNone/>
              <a:defRPr sz="1500">
                <a:latin typeface="Inter Light"/>
                <a:ea typeface="Inter Light"/>
                <a:cs typeface="Inter Light"/>
                <a:sym typeface="Inter Ligh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Inter Light"/>
              <a:buNone/>
              <a:defRPr sz="1500">
                <a:latin typeface="Inter Light"/>
                <a:ea typeface="Inter Light"/>
                <a:cs typeface="Inter Light"/>
                <a:sym typeface="Inter Ligh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Inter Light"/>
              <a:buNone/>
              <a:defRPr sz="1500">
                <a:latin typeface="Inter Light"/>
                <a:ea typeface="Inter Light"/>
                <a:cs typeface="Inter Light"/>
                <a:sym typeface="Inter Ligh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Inter Light"/>
              <a:buNone/>
              <a:defRPr sz="1500">
                <a:latin typeface="Inter Light"/>
                <a:ea typeface="Inter Light"/>
                <a:cs typeface="Inter Light"/>
                <a:sym typeface="Inter Ligh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Inter Light"/>
              <a:buNone/>
              <a:defRPr sz="1500">
                <a:latin typeface="Inter Light"/>
                <a:ea typeface="Inter Light"/>
                <a:cs typeface="Inter Light"/>
                <a:sym typeface="Inter Ligh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Inter Light"/>
              <a:buNone/>
              <a:defRPr sz="1500">
                <a:latin typeface="Inter Light"/>
                <a:ea typeface="Inter Light"/>
                <a:cs typeface="Inter Light"/>
                <a:sym typeface="Inter Ligh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Inter Light"/>
              <a:buNone/>
              <a:defRPr sz="1500">
                <a:latin typeface="Inter Light"/>
                <a:ea typeface="Inter Light"/>
                <a:cs typeface="Inter Light"/>
                <a:sym typeface="Inter Ligh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Inter Light"/>
              <a:buNone/>
              <a:defRPr sz="1500"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72" name="Google Shape;72;g21a5c539d1d_0_507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indent="-3238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Inter Light"/>
              <a:buChar char="●"/>
              <a:defRPr>
                <a:latin typeface="Inter Light"/>
                <a:ea typeface="Inter Light"/>
                <a:cs typeface="Inter Light"/>
                <a:sym typeface="Inter Light"/>
              </a:defRPr>
            </a:lvl1pPr>
            <a:lvl2pPr indent="-323850" lvl="1" marL="9144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○"/>
              <a:defRPr>
                <a:latin typeface="Inter Light"/>
                <a:ea typeface="Inter Light"/>
                <a:cs typeface="Inter Light"/>
                <a:sym typeface="Inter Light"/>
              </a:defRPr>
            </a:lvl2pPr>
            <a:lvl3pPr indent="-323850" lvl="2" marL="1371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■"/>
              <a:defRPr>
                <a:latin typeface="Inter Light"/>
                <a:ea typeface="Inter Light"/>
                <a:cs typeface="Inter Light"/>
                <a:sym typeface="Inter Light"/>
              </a:defRPr>
            </a:lvl3pPr>
            <a:lvl4pPr indent="-323850" lvl="3" marL="18288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●"/>
              <a:defRPr>
                <a:latin typeface="Inter Light"/>
                <a:ea typeface="Inter Light"/>
                <a:cs typeface="Inter Light"/>
                <a:sym typeface="Inter Light"/>
              </a:defRPr>
            </a:lvl4pPr>
            <a:lvl5pPr indent="-323850" lvl="4" marL="22860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○"/>
              <a:defRPr>
                <a:latin typeface="Inter Light"/>
                <a:ea typeface="Inter Light"/>
                <a:cs typeface="Inter Light"/>
                <a:sym typeface="Inter Light"/>
              </a:defRPr>
            </a:lvl5pPr>
            <a:lvl6pPr indent="-323850" lvl="5" marL="27432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■"/>
              <a:defRPr>
                <a:latin typeface="Inter Light"/>
                <a:ea typeface="Inter Light"/>
                <a:cs typeface="Inter Light"/>
                <a:sym typeface="Inter Light"/>
              </a:defRPr>
            </a:lvl6pPr>
            <a:lvl7pPr indent="-323850" lvl="6" marL="32004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●"/>
              <a:defRPr>
                <a:latin typeface="Inter Light"/>
                <a:ea typeface="Inter Light"/>
                <a:cs typeface="Inter Light"/>
                <a:sym typeface="Inter Light"/>
              </a:defRPr>
            </a:lvl7pPr>
            <a:lvl8pPr indent="-323850" lvl="7" marL="3657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○"/>
              <a:defRPr>
                <a:latin typeface="Inter Light"/>
                <a:ea typeface="Inter Light"/>
                <a:cs typeface="Inter Light"/>
                <a:sym typeface="Inter Light"/>
              </a:defRPr>
            </a:lvl8pPr>
            <a:lvl9pPr indent="-323850" lvl="8" marL="4114800" algn="l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  <a:buSzPts val="1500"/>
              <a:buFont typeface="Inter Light"/>
              <a:buChar char="■"/>
              <a:defRPr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73" name="Google Shape;73;g21a5c539d1d_0_507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1a5c539d1d_0_531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6" name="Google Shape;76;g21a5c539d1d_0_531"/>
          <p:cNvGrpSpPr/>
          <p:nvPr/>
        </p:nvGrpSpPr>
        <p:grpSpPr>
          <a:xfrm>
            <a:off x="830394" y="1191277"/>
            <a:ext cx="745763" cy="45826"/>
            <a:chOff x="4580561" y="2589004"/>
            <a:chExt cx="1064464" cy="25200"/>
          </a:xfrm>
        </p:grpSpPr>
        <p:sp>
          <p:nvSpPr>
            <p:cNvPr id="77" name="Google Shape;77;g21a5c539d1d_0_53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g21a5c539d1d_0_53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9" name="Google Shape;79;g21a5c539d1d_0_531"/>
          <p:cNvSpPr txBox="1"/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Inter SemiBold"/>
              <a:buNone/>
              <a:defRPr b="0" sz="26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Inter Light"/>
              <a:buNone/>
              <a:defRPr sz="26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Inter Light"/>
              <a:buNone/>
              <a:defRPr sz="26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Inter Light"/>
              <a:buNone/>
              <a:defRPr sz="26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Inter Light"/>
              <a:buNone/>
              <a:defRPr sz="26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Inter Light"/>
              <a:buNone/>
              <a:defRPr sz="26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Inter Light"/>
              <a:buNone/>
              <a:defRPr sz="26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Inter Light"/>
              <a:buNone/>
              <a:defRPr sz="26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Inter Light"/>
              <a:buNone/>
              <a:defRPr sz="26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80" name="Google Shape;80;g21a5c539d1d_0_531"/>
          <p:cNvSpPr txBox="1"/>
          <p:nvPr>
            <p:ph idx="1" type="body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indent="-3238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Inter Light"/>
              <a:buChar char="●"/>
              <a:defRPr>
                <a:latin typeface="Inter Light"/>
                <a:ea typeface="Inter Light"/>
                <a:cs typeface="Inter Light"/>
                <a:sym typeface="Inter Light"/>
              </a:defRPr>
            </a:lvl1pPr>
            <a:lvl2pPr indent="-323850" lvl="1" marL="91440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SzPts val="1500"/>
              <a:buFont typeface="Inter Light"/>
              <a:buChar char="○"/>
              <a:defRPr>
                <a:latin typeface="Inter Light"/>
                <a:ea typeface="Inter Light"/>
                <a:cs typeface="Inter Light"/>
                <a:sym typeface="Inter Light"/>
              </a:defRPr>
            </a:lvl2pPr>
            <a:lvl3pPr indent="-323850" lvl="2" marL="137160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SzPts val="1500"/>
              <a:buFont typeface="Inter Light"/>
              <a:buChar char="■"/>
              <a:defRPr>
                <a:latin typeface="Inter Light"/>
                <a:ea typeface="Inter Light"/>
                <a:cs typeface="Inter Light"/>
                <a:sym typeface="Inter Light"/>
              </a:defRPr>
            </a:lvl3pPr>
            <a:lvl4pPr indent="-323850" lvl="3" marL="182880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SzPts val="1500"/>
              <a:buFont typeface="Inter Light"/>
              <a:buChar char="●"/>
              <a:defRPr>
                <a:latin typeface="Inter Light"/>
                <a:ea typeface="Inter Light"/>
                <a:cs typeface="Inter Light"/>
                <a:sym typeface="Inter Light"/>
              </a:defRPr>
            </a:lvl4pPr>
            <a:lvl5pPr indent="-323850" lvl="4" marL="228600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SzPts val="1500"/>
              <a:buFont typeface="Inter Light"/>
              <a:buChar char="○"/>
              <a:defRPr>
                <a:latin typeface="Inter Light"/>
                <a:ea typeface="Inter Light"/>
                <a:cs typeface="Inter Light"/>
                <a:sym typeface="Inter Light"/>
              </a:defRPr>
            </a:lvl5pPr>
            <a:lvl6pPr indent="-323850" lvl="5" marL="274320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SzPts val="1500"/>
              <a:buFont typeface="Inter Light"/>
              <a:buChar char="■"/>
              <a:defRPr>
                <a:latin typeface="Inter Light"/>
                <a:ea typeface="Inter Light"/>
                <a:cs typeface="Inter Light"/>
                <a:sym typeface="Inter Light"/>
              </a:defRPr>
            </a:lvl6pPr>
            <a:lvl7pPr indent="-323850" lvl="6" marL="320040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SzPts val="1500"/>
              <a:buFont typeface="Inter Light"/>
              <a:buChar char="●"/>
              <a:defRPr>
                <a:latin typeface="Inter Light"/>
                <a:ea typeface="Inter Light"/>
                <a:cs typeface="Inter Light"/>
                <a:sym typeface="Inter Light"/>
              </a:defRPr>
            </a:lvl7pPr>
            <a:lvl8pPr indent="-323850" lvl="7" marL="365760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SzPts val="1500"/>
              <a:buFont typeface="Inter Light"/>
              <a:buChar char="○"/>
              <a:defRPr>
                <a:latin typeface="Inter Light"/>
                <a:ea typeface="Inter Light"/>
                <a:cs typeface="Inter Light"/>
                <a:sym typeface="Inter Light"/>
              </a:defRPr>
            </a:lvl8pPr>
            <a:lvl9pPr indent="-323850" lvl="8" marL="411480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SzPts val="1500"/>
              <a:buFont typeface="Inter Light"/>
              <a:buChar char="■"/>
              <a:defRPr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81" name="Google Shape;81;g21a5c539d1d_0_53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">
  <p:cSld name="Title and body 1">
    <p:bg>
      <p:bgPr>
        <a:solidFill>
          <a:schemeClr val="dk1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oogle Shape;83;g21a5c539d1d_0_477"/>
          <p:cNvGrpSpPr/>
          <p:nvPr/>
        </p:nvGrpSpPr>
        <p:grpSpPr>
          <a:xfrm>
            <a:off x="830392" y="1191291"/>
            <a:ext cx="745763" cy="45826"/>
            <a:chOff x="4580561" y="2589004"/>
            <a:chExt cx="1064464" cy="25200"/>
          </a:xfrm>
        </p:grpSpPr>
        <p:sp>
          <p:nvSpPr>
            <p:cNvPr id="84" name="Google Shape;84;g21a5c539d1d_0_47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76025" lIns="76025" spcFirstLastPara="1" rIns="76025" wrap="square" tIns="760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Times New Roman"/>
                <a:buNone/>
              </a:pPr>
              <a:r>
                <a:t/>
              </a:r>
              <a:endParaRPr b="0" i="0" sz="2200" u="none" cap="none" strike="noStrike">
                <a:solidFill>
                  <a:schemeClr val="accent5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85" name="Google Shape;85;g21a5c539d1d_0_47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76025" lIns="76025" spcFirstLastPara="1" rIns="76025" wrap="square" tIns="760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Times New Roman"/>
                <a:buNone/>
              </a:pPr>
              <a:r>
                <a:t/>
              </a:r>
              <a:endParaRPr b="0" i="0" sz="2200" u="none" cap="none" strike="noStrike">
                <a:solidFill>
                  <a:schemeClr val="accent5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86" name="Google Shape;86;g21a5c539d1d_0_477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200"/>
              <a:buFont typeface="Arial"/>
              <a:buNone/>
              <a:defRPr sz="24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200"/>
              <a:buNone/>
              <a:defRPr sz="2400">
                <a:solidFill>
                  <a:schemeClr val="lt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200"/>
              <a:buNone/>
              <a:defRPr sz="2400">
                <a:solidFill>
                  <a:schemeClr val="lt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200"/>
              <a:buNone/>
              <a:defRPr sz="2400">
                <a:solidFill>
                  <a:schemeClr val="lt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200"/>
              <a:buNone/>
              <a:defRPr sz="2400">
                <a:solidFill>
                  <a:schemeClr val="lt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200"/>
              <a:buNone/>
              <a:defRPr sz="2400">
                <a:solidFill>
                  <a:schemeClr val="lt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200"/>
              <a:buNone/>
              <a:defRPr sz="2400">
                <a:solidFill>
                  <a:schemeClr val="lt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200"/>
              <a:buNone/>
              <a:defRPr sz="2400">
                <a:solidFill>
                  <a:schemeClr val="lt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200"/>
              <a:buNone/>
              <a:defRPr sz="24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7" name="Google Shape;87;g21a5c539d1d_0_477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indent="-3238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Char char="●"/>
              <a:defRPr>
                <a:solidFill>
                  <a:schemeClr val="lt1"/>
                </a:solidFill>
              </a:defRPr>
            </a:lvl1pPr>
            <a:lvl2pPr indent="-323850" lvl="1" marL="9144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1500"/>
              <a:buChar char="○"/>
              <a:defRPr>
                <a:solidFill>
                  <a:schemeClr val="lt1"/>
                </a:solidFill>
              </a:defRPr>
            </a:lvl2pPr>
            <a:lvl3pPr indent="-323850" lvl="2" marL="1371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1500"/>
              <a:buChar char="■"/>
              <a:defRPr>
                <a:solidFill>
                  <a:schemeClr val="lt1"/>
                </a:solidFill>
              </a:defRPr>
            </a:lvl3pPr>
            <a:lvl4pPr indent="-323850" lvl="3" marL="18288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1500"/>
              <a:buChar char="●"/>
              <a:defRPr>
                <a:solidFill>
                  <a:schemeClr val="lt1"/>
                </a:solidFill>
              </a:defRPr>
            </a:lvl4pPr>
            <a:lvl5pPr indent="-323850" lvl="4" marL="22860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1500"/>
              <a:buChar char="○"/>
              <a:defRPr>
                <a:solidFill>
                  <a:schemeClr val="lt1"/>
                </a:solidFill>
              </a:defRPr>
            </a:lvl5pPr>
            <a:lvl6pPr indent="-323850" lvl="5" marL="27432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1500"/>
              <a:buChar char="■"/>
              <a:defRPr>
                <a:solidFill>
                  <a:schemeClr val="lt1"/>
                </a:solidFill>
              </a:defRPr>
            </a:lvl6pPr>
            <a:lvl7pPr indent="-323850" lvl="6" marL="32004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1500"/>
              <a:buChar char="●"/>
              <a:defRPr>
                <a:solidFill>
                  <a:schemeClr val="lt1"/>
                </a:solidFill>
              </a:defRPr>
            </a:lvl7pPr>
            <a:lvl8pPr indent="-323850" lvl="7" marL="3657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1500"/>
              <a:buChar char="○"/>
              <a:defRPr>
                <a:solidFill>
                  <a:schemeClr val="lt1"/>
                </a:solidFill>
              </a:defRPr>
            </a:lvl8pPr>
            <a:lvl9pPr indent="-323850" lvl="8" marL="4114800" algn="l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  <a:buClr>
                <a:schemeClr val="lt1"/>
              </a:buClr>
              <a:buSzPts val="15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8" name="Google Shape;88;g21a5c539d1d_0_477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_alt2">
  <p:cSld name="Section Header_alt2">
    <p:bg>
      <p:bgPr>
        <a:solidFill>
          <a:schemeClr val="lt1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21a5c539d1d_0_488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imes New Roman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1" name="Google Shape;91;g21a5c539d1d_0_488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2" name="Google Shape;92;g21a5c539d1d_0_488"/>
          <p:cNvSpPr txBox="1"/>
          <p:nvPr>
            <p:ph type="title"/>
          </p:nvPr>
        </p:nvSpPr>
        <p:spPr>
          <a:xfrm>
            <a:off x="729450" y="2056375"/>
            <a:ext cx="5887500" cy="15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Inter Light"/>
              <a:buNone/>
              <a:defRPr b="0" sz="44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Inter Light"/>
              <a:buNone/>
              <a:defRPr sz="33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Inter Light"/>
              <a:buNone/>
              <a:defRPr sz="33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Inter Light"/>
              <a:buNone/>
              <a:defRPr sz="33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Inter Light"/>
              <a:buNone/>
              <a:defRPr sz="33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Inter Light"/>
              <a:buNone/>
              <a:defRPr sz="33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Inter Light"/>
              <a:buNone/>
              <a:defRPr sz="33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Inter Light"/>
              <a:buNone/>
              <a:defRPr sz="33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Inter Light"/>
              <a:buNone/>
              <a:defRPr sz="33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der">
  <p:cSld name="TITLE_1">
    <p:bg>
      <p:bgPr>
        <a:solidFill>
          <a:schemeClr val="lt2"/>
        </a:solid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g21a5c539d1d_0_516"/>
          <p:cNvPicPr preferRelativeResize="0"/>
          <p:nvPr/>
        </p:nvPicPr>
        <p:blipFill rotWithShape="1">
          <a:blip r:embed="rId2">
            <a:alphaModFix/>
          </a:blip>
          <a:srcRect b="11812" l="0" r="0" t="11814"/>
          <a:stretch/>
        </p:blipFill>
        <p:spPr>
          <a:xfrm>
            <a:off x="0" y="487825"/>
            <a:ext cx="9144006" cy="4655673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g21a5c539d1d_0_51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6" name="Google Shape;96;g21a5c539d1d_0_516"/>
          <p:cNvGrpSpPr/>
          <p:nvPr/>
        </p:nvGrpSpPr>
        <p:grpSpPr>
          <a:xfrm>
            <a:off x="830394" y="1191277"/>
            <a:ext cx="745763" cy="45826"/>
            <a:chOff x="4580561" y="2589004"/>
            <a:chExt cx="1064464" cy="25200"/>
          </a:xfrm>
        </p:grpSpPr>
        <p:sp>
          <p:nvSpPr>
            <p:cNvPr id="97" name="Google Shape;97;g21a5c539d1d_0_51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g21a5c539d1d_0_51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9" name="Google Shape;99;g21a5c539d1d_0_516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Inter Light"/>
              <a:buNone/>
              <a:defRPr b="0" sz="4200">
                <a:solidFill>
                  <a:schemeClr val="dk1"/>
                </a:solidFill>
                <a:highlight>
                  <a:schemeClr val="lt1"/>
                </a:highlight>
                <a:latin typeface="Inter Light"/>
                <a:ea typeface="Inter Light"/>
                <a:cs typeface="Inter Light"/>
                <a:sym typeface="Inter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00" name="Google Shape;100;g21a5c539d1d_0_516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nter Light"/>
              <a:buNone/>
              <a:defRPr sz="1600">
                <a:highlight>
                  <a:schemeClr val="lt1"/>
                </a:highlight>
                <a:latin typeface="Inter Light"/>
                <a:ea typeface="Inter Light"/>
                <a:cs typeface="Inter Light"/>
                <a:sym typeface="Inter Light"/>
              </a:defRPr>
            </a:lvl1pPr>
            <a:lvl2pPr lvl="1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01" name="Google Shape;101;g21a5c539d1d_0_516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_alt2 1">
  <p:cSld name="TITLE_AND_BODY_1_1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g21a5c539d1d_0_525"/>
          <p:cNvPicPr preferRelativeResize="0"/>
          <p:nvPr/>
        </p:nvPicPr>
        <p:blipFill rotWithShape="1">
          <a:blip r:embed="rId2">
            <a:alphaModFix/>
          </a:blip>
          <a:srcRect b="29736" l="0" r="0" t="29739"/>
          <a:stretch/>
        </p:blipFill>
        <p:spPr>
          <a:xfrm>
            <a:off x="0" y="487825"/>
            <a:ext cx="9143995" cy="4655675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g21a5c539d1d_0_52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g21a5c539d1d_0_52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6" name="Google Shape;106;g21a5c539d1d_0_525"/>
          <p:cNvSpPr txBox="1"/>
          <p:nvPr>
            <p:ph type="title"/>
          </p:nvPr>
        </p:nvSpPr>
        <p:spPr>
          <a:xfrm>
            <a:off x="729450" y="2056375"/>
            <a:ext cx="5887500" cy="15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Inter Light"/>
              <a:buNone/>
              <a:defRPr b="0" sz="48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7" name="Google Shape;107;g21a5c539d1d_0_525"/>
          <p:cNvSpPr txBox="1"/>
          <p:nvPr/>
        </p:nvSpPr>
        <p:spPr>
          <a:xfrm>
            <a:off x="61725" y="82950"/>
            <a:ext cx="2952900" cy="32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GB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Continental Platform Workshop June 2021 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-ha moment">
  <p:cSld name="Big number 1_1">
    <p:bg>
      <p:bgPr>
        <a:solidFill>
          <a:schemeClr val="dk1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Google Shape;109;g21a5c539d1d_0_635"/>
          <p:cNvGrpSpPr/>
          <p:nvPr/>
        </p:nvGrpSpPr>
        <p:grpSpPr>
          <a:xfrm>
            <a:off x="830392" y="4169165"/>
            <a:ext cx="745763" cy="45826"/>
            <a:chOff x="4580561" y="2589004"/>
            <a:chExt cx="1064464" cy="25200"/>
          </a:xfrm>
        </p:grpSpPr>
        <p:sp>
          <p:nvSpPr>
            <p:cNvPr id="110" name="Google Shape;110;g21a5c539d1d_0_63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76025" lIns="76025" spcFirstLastPara="1" rIns="76025" wrap="square" tIns="760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Times New Roman"/>
                <a:buNone/>
              </a:pPr>
              <a:r>
                <a:t/>
              </a:r>
              <a:endParaRPr b="0" i="0" sz="2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1" name="Google Shape;111;g21a5c539d1d_0_63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76025" lIns="76025" spcFirstLastPara="1" rIns="76025" wrap="square" tIns="760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Times New Roman"/>
                <a:buNone/>
              </a:pPr>
              <a:r>
                <a:t/>
              </a:r>
              <a:endParaRPr b="0" i="0" sz="2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112" name="Google Shape;112;g21a5c539d1d_0_635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indent="-3238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Char char="●"/>
              <a:defRPr>
                <a:solidFill>
                  <a:schemeClr val="lt1"/>
                </a:solidFill>
              </a:defRPr>
            </a:lvl1pPr>
            <a:lvl2pPr indent="-323850" lvl="1" marL="9144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1500"/>
              <a:buChar char="○"/>
              <a:defRPr>
                <a:solidFill>
                  <a:schemeClr val="lt1"/>
                </a:solidFill>
              </a:defRPr>
            </a:lvl2pPr>
            <a:lvl3pPr indent="-323850" lvl="2" marL="1371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1500"/>
              <a:buChar char="■"/>
              <a:defRPr>
                <a:solidFill>
                  <a:schemeClr val="lt1"/>
                </a:solidFill>
              </a:defRPr>
            </a:lvl3pPr>
            <a:lvl4pPr indent="-323850" lvl="3" marL="18288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1500"/>
              <a:buChar char="●"/>
              <a:defRPr>
                <a:solidFill>
                  <a:schemeClr val="lt1"/>
                </a:solidFill>
              </a:defRPr>
            </a:lvl4pPr>
            <a:lvl5pPr indent="-323850" lvl="4" marL="22860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1500"/>
              <a:buChar char="○"/>
              <a:defRPr>
                <a:solidFill>
                  <a:schemeClr val="lt1"/>
                </a:solidFill>
              </a:defRPr>
            </a:lvl5pPr>
            <a:lvl6pPr indent="-323850" lvl="5" marL="27432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1500"/>
              <a:buChar char="■"/>
              <a:defRPr>
                <a:solidFill>
                  <a:schemeClr val="lt1"/>
                </a:solidFill>
              </a:defRPr>
            </a:lvl6pPr>
            <a:lvl7pPr indent="-323850" lvl="6" marL="32004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1500"/>
              <a:buChar char="●"/>
              <a:defRPr>
                <a:solidFill>
                  <a:schemeClr val="lt1"/>
                </a:solidFill>
              </a:defRPr>
            </a:lvl7pPr>
            <a:lvl8pPr indent="-323850" lvl="7" marL="3657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1500"/>
              <a:buChar char="○"/>
              <a:defRPr>
                <a:solidFill>
                  <a:schemeClr val="lt1"/>
                </a:solidFill>
              </a:defRPr>
            </a:lvl8pPr>
            <a:lvl9pPr indent="-323850" lvl="8" marL="4114800" algn="l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  <a:buClr>
                <a:schemeClr val="lt1"/>
              </a:buClr>
              <a:buSzPts val="15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3" name="Google Shape;113;g21a5c539d1d_0_63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4" name="Google Shape;114;g21a5c539d1d_0_635"/>
          <p:cNvSpPr txBox="1"/>
          <p:nvPr/>
        </p:nvSpPr>
        <p:spPr>
          <a:xfrm>
            <a:off x="577050" y="733950"/>
            <a:ext cx="7688400" cy="124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900"/>
              <a:buFont typeface="Arial"/>
              <a:buNone/>
            </a:pPr>
            <a:r>
              <a:rPr b="0" i="0" lang="en-GB" sz="6900" u="none" cap="none" strike="noStrike">
                <a:solidFill>
                  <a:schemeClr val="lt1"/>
                </a:solidFill>
                <a:latin typeface="Spectral"/>
                <a:ea typeface="Spectral"/>
                <a:cs typeface="Spectral"/>
                <a:sym typeface="Spectral"/>
              </a:rPr>
              <a:t>A-ha moment</a:t>
            </a:r>
            <a:endParaRPr b="0" i="0" sz="6900" u="none" cap="none" strike="noStrike">
              <a:solidFill>
                <a:schemeClr val="lt1"/>
              </a:solidFill>
              <a:latin typeface="Spectral"/>
              <a:ea typeface="Spectral"/>
              <a:cs typeface="Spectral"/>
              <a:sym typeface="Spectral"/>
            </a:endParaRPr>
          </a:p>
        </p:txBody>
      </p:sp>
      <p:pic>
        <p:nvPicPr>
          <p:cNvPr id="115" name="Google Shape;115;g21a5c539d1d_0_635"/>
          <p:cNvPicPr preferRelativeResize="0"/>
          <p:nvPr/>
        </p:nvPicPr>
        <p:blipFill rotWithShape="1">
          <a:blip r:embed="rId2">
            <a:alphaModFix/>
          </a:blip>
          <a:srcRect b="7165" l="0" r="0" t="0"/>
          <a:stretch/>
        </p:blipFill>
        <p:spPr>
          <a:xfrm>
            <a:off x="6425425" y="1770025"/>
            <a:ext cx="2590449" cy="3106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TITLE_AND_BODY_1_2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2d3453873ad_0_7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g2d3453873ad_0_74"/>
          <p:cNvSpPr txBox="1"/>
          <p:nvPr>
            <p:ph type="title"/>
          </p:nvPr>
        </p:nvSpPr>
        <p:spPr>
          <a:xfrm>
            <a:off x="311700" y="1402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9" name="Google Shape;119;g2d3453873ad_0_74"/>
          <p:cNvSpPr txBox="1"/>
          <p:nvPr>
            <p:ph idx="1" type="body"/>
          </p:nvPr>
        </p:nvSpPr>
        <p:spPr>
          <a:xfrm>
            <a:off x="311700" y="6952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30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0" name="Google Shape;120;g2d3453873ad_0_7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1">
  <p:cSld name="TITLE_AND_BODY_1_3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2d3453873ad_0_152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g2d3453873ad_0_152"/>
          <p:cNvSpPr txBox="1"/>
          <p:nvPr>
            <p:ph type="title"/>
          </p:nvPr>
        </p:nvSpPr>
        <p:spPr>
          <a:xfrm>
            <a:off x="311700" y="1402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4" name="Google Shape;124;g2d3453873ad_0_152"/>
          <p:cNvSpPr txBox="1"/>
          <p:nvPr>
            <p:ph idx="1" type="body"/>
          </p:nvPr>
        </p:nvSpPr>
        <p:spPr>
          <a:xfrm>
            <a:off x="311700" y="6952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30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5" name="Google Shape;125;g2d3453873ad_0_15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g21a5c539d1d_0_453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imes New Roman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17" name="Google Shape;17;g21a5c539d1d_0_453"/>
          <p:cNvGrpSpPr/>
          <p:nvPr/>
        </p:nvGrpSpPr>
        <p:grpSpPr>
          <a:xfrm>
            <a:off x="830392" y="1191291"/>
            <a:ext cx="745763" cy="45826"/>
            <a:chOff x="4580561" y="2589004"/>
            <a:chExt cx="1064464" cy="25200"/>
          </a:xfrm>
        </p:grpSpPr>
        <p:sp>
          <p:nvSpPr>
            <p:cNvPr id="18" name="Google Shape;18;g21a5c539d1d_0_45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76025" lIns="76025" spcFirstLastPara="1" rIns="76025" wrap="square" tIns="760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Times New Roman"/>
                <a:buNone/>
              </a:pPr>
              <a:r>
                <a:t/>
              </a:r>
              <a:endParaRPr b="0" i="0" sz="2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" name="Google Shape;19;g21a5c539d1d_0_45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76025" lIns="76025" spcFirstLastPara="1" rIns="76025" wrap="square" tIns="760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Times New Roman"/>
                <a:buNone/>
              </a:pPr>
              <a:r>
                <a:t/>
              </a:r>
              <a:endParaRPr b="0" i="0" sz="2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20" name="Google Shape;20;g21a5c539d1d_0_453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SemiBold"/>
              <a:buNone/>
              <a:defRPr b="0" sz="24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"/>
              <a:buNone/>
              <a:defRPr sz="24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"/>
              <a:buNone/>
              <a:defRPr sz="24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"/>
              <a:buNone/>
              <a:defRPr sz="24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"/>
              <a:buNone/>
              <a:defRPr sz="24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"/>
              <a:buNone/>
              <a:defRPr sz="24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"/>
              <a:buNone/>
              <a:defRPr sz="24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"/>
              <a:buNone/>
              <a:defRPr sz="24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"/>
              <a:buNone/>
              <a:defRPr sz="24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1" name="Google Shape;21;g21a5c539d1d_0_453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indent="-3238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Inter Light"/>
              <a:buChar char="●"/>
              <a:defRPr>
                <a:latin typeface="Inter Light"/>
                <a:ea typeface="Inter Light"/>
                <a:cs typeface="Inter Light"/>
                <a:sym typeface="Inter Light"/>
              </a:defRPr>
            </a:lvl1pPr>
            <a:lvl2pPr indent="-323850" lvl="1" marL="9144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○"/>
              <a:defRPr>
                <a:latin typeface="Inter Light"/>
                <a:ea typeface="Inter Light"/>
                <a:cs typeface="Inter Light"/>
                <a:sym typeface="Inter Light"/>
              </a:defRPr>
            </a:lvl2pPr>
            <a:lvl3pPr indent="-323850" lvl="2" marL="1371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■"/>
              <a:defRPr>
                <a:latin typeface="Inter Light"/>
                <a:ea typeface="Inter Light"/>
                <a:cs typeface="Inter Light"/>
                <a:sym typeface="Inter Light"/>
              </a:defRPr>
            </a:lvl3pPr>
            <a:lvl4pPr indent="-323850" lvl="3" marL="18288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●"/>
              <a:defRPr>
                <a:latin typeface="Inter Light"/>
                <a:ea typeface="Inter Light"/>
                <a:cs typeface="Inter Light"/>
                <a:sym typeface="Inter Light"/>
              </a:defRPr>
            </a:lvl4pPr>
            <a:lvl5pPr indent="-323850" lvl="4" marL="22860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○"/>
              <a:defRPr>
                <a:latin typeface="Inter Light"/>
                <a:ea typeface="Inter Light"/>
                <a:cs typeface="Inter Light"/>
                <a:sym typeface="Inter Light"/>
              </a:defRPr>
            </a:lvl5pPr>
            <a:lvl6pPr indent="-323850" lvl="5" marL="27432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■"/>
              <a:defRPr>
                <a:latin typeface="Inter Light"/>
                <a:ea typeface="Inter Light"/>
                <a:cs typeface="Inter Light"/>
                <a:sym typeface="Inter Light"/>
              </a:defRPr>
            </a:lvl6pPr>
            <a:lvl7pPr indent="-323850" lvl="6" marL="32004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●"/>
              <a:defRPr>
                <a:latin typeface="Inter Light"/>
                <a:ea typeface="Inter Light"/>
                <a:cs typeface="Inter Light"/>
                <a:sym typeface="Inter Light"/>
              </a:defRPr>
            </a:lvl7pPr>
            <a:lvl8pPr indent="-323850" lvl="7" marL="3657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○"/>
              <a:defRPr>
                <a:latin typeface="Inter Light"/>
                <a:ea typeface="Inter Light"/>
                <a:cs typeface="Inter Light"/>
                <a:sym typeface="Inter Light"/>
              </a:defRPr>
            </a:lvl8pPr>
            <a:lvl9pPr indent="-323850" lvl="8" marL="4114800" algn="l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  <a:buSzPts val="1500"/>
              <a:buFont typeface="Inter Light"/>
              <a:buChar char="■"/>
              <a:defRPr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22" name="Google Shape;22;g21a5c539d1d_0_453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indent="-3238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Inter Light"/>
              <a:buChar char="●"/>
              <a:defRPr>
                <a:latin typeface="Inter Light"/>
                <a:ea typeface="Inter Light"/>
                <a:cs typeface="Inter Light"/>
                <a:sym typeface="Inter Light"/>
              </a:defRPr>
            </a:lvl1pPr>
            <a:lvl2pPr indent="-323850" lvl="1" marL="9144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○"/>
              <a:defRPr>
                <a:latin typeface="Inter Light"/>
                <a:ea typeface="Inter Light"/>
                <a:cs typeface="Inter Light"/>
                <a:sym typeface="Inter Light"/>
              </a:defRPr>
            </a:lvl2pPr>
            <a:lvl3pPr indent="-323850" lvl="2" marL="1371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■"/>
              <a:defRPr>
                <a:latin typeface="Inter Light"/>
                <a:ea typeface="Inter Light"/>
                <a:cs typeface="Inter Light"/>
                <a:sym typeface="Inter Light"/>
              </a:defRPr>
            </a:lvl3pPr>
            <a:lvl4pPr indent="-323850" lvl="3" marL="18288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●"/>
              <a:defRPr>
                <a:latin typeface="Inter Light"/>
                <a:ea typeface="Inter Light"/>
                <a:cs typeface="Inter Light"/>
                <a:sym typeface="Inter Light"/>
              </a:defRPr>
            </a:lvl4pPr>
            <a:lvl5pPr indent="-323850" lvl="4" marL="22860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○"/>
              <a:defRPr>
                <a:latin typeface="Inter Light"/>
                <a:ea typeface="Inter Light"/>
                <a:cs typeface="Inter Light"/>
                <a:sym typeface="Inter Light"/>
              </a:defRPr>
            </a:lvl5pPr>
            <a:lvl6pPr indent="-323850" lvl="5" marL="27432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■"/>
              <a:defRPr>
                <a:latin typeface="Inter Light"/>
                <a:ea typeface="Inter Light"/>
                <a:cs typeface="Inter Light"/>
                <a:sym typeface="Inter Light"/>
              </a:defRPr>
            </a:lvl6pPr>
            <a:lvl7pPr indent="-323850" lvl="6" marL="32004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●"/>
              <a:defRPr>
                <a:latin typeface="Inter Light"/>
                <a:ea typeface="Inter Light"/>
                <a:cs typeface="Inter Light"/>
                <a:sym typeface="Inter Light"/>
              </a:defRPr>
            </a:lvl7pPr>
            <a:lvl8pPr indent="-323850" lvl="7" marL="3657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○"/>
              <a:defRPr>
                <a:latin typeface="Inter Light"/>
                <a:ea typeface="Inter Light"/>
                <a:cs typeface="Inter Light"/>
                <a:sym typeface="Inter Light"/>
              </a:defRPr>
            </a:lvl8pPr>
            <a:lvl9pPr indent="-323850" lvl="8" marL="4114800" algn="l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  <a:buSzPts val="1500"/>
              <a:buFont typeface="Inter Light"/>
              <a:buChar char="■"/>
              <a:defRPr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23" name="Google Shape;23;g21a5c539d1d_0_45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24" name="Google Shape;24;g21a5c539d1d_0_45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28600" y="4683500"/>
            <a:ext cx="1072502" cy="23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g21a5c539d1d_0_47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oogle Shape;28;g21a5c539d1d_0_463"/>
          <p:cNvGrpSpPr/>
          <p:nvPr/>
        </p:nvGrpSpPr>
        <p:grpSpPr>
          <a:xfrm>
            <a:off x="830392" y="1191291"/>
            <a:ext cx="745763" cy="45826"/>
            <a:chOff x="4580561" y="2589004"/>
            <a:chExt cx="1064464" cy="25200"/>
          </a:xfrm>
        </p:grpSpPr>
        <p:sp>
          <p:nvSpPr>
            <p:cNvPr id="29" name="Google Shape;29;g21a5c539d1d_0_46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76025" lIns="76025" spcFirstLastPara="1" rIns="76025" wrap="square" tIns="760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Times New Roman"/>
                <a:buNone/>
              </a:pPr>
              <a:r>
                <a:t/>
              </a:r>
              <a:endParaRPr b="0" i="0" sz="2200" u="none" cap="none" strike="noStrike">
                <a:solidFill>
                  <a:schemeClr val="accent5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0" name="Google Shape;30;g21a5c539d1d_0_46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76025" lIns="76025" spcFirstLastPara="1" rIns="76025" wrap="square" tIns="760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Times New Roman"/>
                <a:buNone/>
              </a:pPr>
              <a:r>
                <a:t/>
              </a:r>
              <a:endParaRPr b="0" i="0" sz="2200" u="none" cap="none" strike="noStrike">
                <a:solidFill>
                  <a:schemeClr val="accent5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31" name="Google Shape;31;g21a5c539d1d_0_463"/>
          <p:cNvSpPr txBox="1"/>
          <p:nvPr>
            <p:ph type="title"/>
          </p:nvPr>
        </p:nvSpPr>
        <p:spPr>
          <a:xfrm>
            <a:off x="729450" y="1322450"/>
            <a:ext cx="7688400" cy="23169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Spectral"/>
              <a:buNone/>
              <a:defRPr b="0" sz="5500">
                <a:solidFill>
                  <a:schemeClr val="lt1"/>
                </a:solidFill>
                <a:latin typeface="Spectral"/>
                <a:ea typeface="Spectral"/>
                <a:cs typeface="Spectral"/>
                <a:sym typeface="Spectr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3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3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3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3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3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3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3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3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2" name="Google Shape;32;g21a5c539d1d_0_46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33" name="Google Shape;33;g21a5c539d1d_0_46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3419357"/>
            <a:ext cx="9143998" cy="17240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ody only">
  <p:cSld name="Body only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g21a5c539d1d_0_48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imes New Roman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" name="Google Shape;36;g21a5c539d1d_0_48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7" name="Google Shape;37;g21a5c539d1d_0_484"/>
          <p:cNvSpPr txBox="1"/>
          <p:nvPr>
            <p:ph idx="1" type="body"/>
          </p:nvPr>
        </p:nvSpPr>
        <p:spPr>
          <a:xfrm>
            <a:off x="729450" y="1068650"/>
            <a:ext cx="7688700" cy="10344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indent="-3238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Inter Light"/>
              <a:buChar char="●"/>
              <a:defRPr>
                <a:latin typeface="Inter Light"/>
                <a:ea typeface="Inter Light"/>
                <a:cs typeface="Inter Light"/>
                <a:sym typeface="Inter Light"/>
              </a:defRPr>
            </a:lvl1pPr>
            <a:lvl2pPr indent="-323850" lvl="1" marL="9144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○"/>
              <a:defRPr>
                <a:latin typeface="Inter Light"/>
                <a:ea typeface="Inter Light"/>
                <a:cs typeface="Inter Light"/>
                <a:sym typeface="Inter Light"/>
              </a:defRPr>
            </a:lvl2pPr>
            <a:lvl3pPr indent="-323850" lvl="2" marL="1371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■"/>
              <a:defRPr>
                <a:latin typeface="Inter Light"/>
                <a:ea typeface="Inter Light"/>
                <a:cs typeface="Inter Light"/>
                <a:sym typeface="Inter Light"/>
              </a:defRPr>
            </a:lvl3pPr>
            <a:lvl4pPr indent="-323850" lvl="3" marL="18288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●"/>
              <a:defRPr>
                <a:latin typeface="Inter Light"/>
                <a:ea typeface="Inter Light"/>
                <a:cs typeface="Inter Light"/>
                <a:sym typeface="Inter Light"/>
              </a:defRPr>
            </a:lvl4pPr>
            <a:lvl5pPr indent="-323850" lvl="4" marL="22860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○"/>
              <a:defRPr>
                <a:latin typeface="Inter Light"/>
                <a:ea typeface="Inter Light"/>
                <a:cs typeface="Inter Light"/>
                <a:sym typeface="Inter Light"/>
              </a:defRPr>
            </a:lvl5pPr>
            <a:lvl6pPr indent="-323850" lvl="5" marL="27432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■"/>
              <a:defRPr>
                <a:latin typeface="Inter Light"/>
                <a:ea typeface="Inter Light"/>
                <a:cs typeface="Inter Light"/>
                <a:sym typeface="Inter Light"/>
              </a:defRPr>
            </a:lvl6pPr>
            <a:lvl7pPr indent="-323850" lvl="6" marL="32004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●"/>
              <a:defRPr>
                <a:latin typeface="Inter Light"/>
                <a:ea typeface="Inter Light"/>
                <a:cs typeface="Inter Light"/>
                <a:sym typeface="Inter Light"/>
              </a:defRPr>
            </a:lvl7pPr>
            <a:lvl8pPr indent="-323850" lvl="7" marL="3657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○"/>
              <a:defRPr>
                <a:latin typeface="Inter Light"/>
                <a:ea typeface="Inter Light"/>
                <a:cs typeface="Inter Light"/>
                <a:sym typeface="Inter Light"/>
              </a:defRPr>
            </a:lvl8pPr>
            <a:lvl9pPr indent="-323850" lvl="8" marL="4114800" algn="l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  <a:buSzPts val="1500"/>
              <a:buFont typeface="Inter Light"/>
              <a:buChar char="■"/>
              <a:defRPr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 point">
    <p:bg>
      <p:bgPr>
        <a:solidFill>
          <a:schemeClr val="accent1"/>
        </a:soli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oogle Shape;39;g21a5c539d1d_0_501"/>
          <p:cNvGrpSpPr/>
          <p:nvPr/>
        </p:nvGrpSpPr>
        <p:grpSpPr>
          <a:xfrm>
            <a:off x="830392" y="4169165"/>
            <a:ext cx="745763" cy="45826"/>
            <a:chOff x="4580561" y="2589004"/>
            <a:chExt cx="1064464" cy="25200"/>
          </a:xfrm>
        </p:grpSpPr>
        <p:sp>
          <p:nvSpPr>
            <p:cNvPr id="40" name="Google Shape;40;g21a5c539d1d_0_50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76025" lIns="76025" spcFirstLastPara="1" rIns="76025" wrap="square" tIns="760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Times New Roman"/>
                <a:buNone/>
              </a:pPr>
              <a:r>
                <a:t/>
              </a:r>
              <a:endParaRPr b="0" i="0" sz="2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41" name="Google Shape;41;g21a5c539d1d_0_50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76025" lIns="76025" spcFirstLastPara="1" rIns="76025" wrap="square" tIns="760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Times New Roman"/>
                <a:buNone/>
              </a:pPr>
              <a:r>
                <a:t/>
              </a:r>
              <a:endParaRPr b="0" i="0" sz="2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42" name="Google Shape;42;g21a5c539d1d_0_501"/>
          <p:cNvSpPr txBox="1"/>
          <p:nvPr>
            <p:ph type="title"/>
          </p:nvPr>
        </p:nvSpPr>
        <p:spPr>
          <a:xfrm>
            <a:off x="729450" y="864300"/>
            <a:ext cx="7021200" cy="272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Inter Light"/>
              <a:buNone/>
              <a:defRPr b="0" sz="33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3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3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3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3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3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3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3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3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" name="Google Shape;43;g21a5c539d1d_0_50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 1">
  <p:cSld name="Big number 1">
    <p:bg>
      <p:bgPr>
        <a:solidFill>
          <a:schemeClr val="dk1"/>
        </a:solid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oogle Shape;45;g21a5c539d1d_0_539"/>
          <p:cNvGrpSpPr/>
          <p:nvPr/>
        </p:nvGrpSpPr>
        <p:grpSpPr>
          <a:xfrm>
            <a:off x="830392" y="4169165"/>
            <a:ext cx="745763" cy="45826"/>
            <a:chOff x="4580561" y="2589004"/>
            <a:chExt cx="1064464" cy="25200"/>
          </a:xfrm>
        </p:grpSpPr>
        <p:sp>
          <p:nvSpPr>
            <p:cNvPr id="46" name="Google Shape;46;g21a5c539d1d_0_53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76025" lIns="76025" spcFirstLastPara="1" rIns="76025" wrap="square" tIns="760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Times New Roman"/>
                <a:buNone/>
              </a:pPr>
              <a:r>
                <a:t/>
              </a:r>
              <a:endParaRPr b="0" i="0" sz="2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47" name="Google Shape;47;g21a5c539d1d_0_53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76025" lIns="76025" spcFirstLastPara="1" rIns="76025" wrap="square" tIns="760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Times New Roman"/>
                <a:buNone/>
              </a:pPr>
              <a:r>
                <a:t/>
              </a:r>
              <a:endParaRPr b="0" i="0" sz="2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48" name="Google Shape;48;g21a5c539d1d_0_539"/>
          <p:cNvSpPr txBox="1"/>
          <p:nvPr>
            <p:ph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700"/>
              <a:buNone/>
              <a:defRPr sz="73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700"/>
              <a:buNone/>
              <a:defRPr sz="73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700"/>
              <a:buNone/>
              <a:defRPr sz="73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700"/>
              <a:buNone/>
              <a:defRPr sz="73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700"/>
              <a:buNone/>
              <a:defRPr sz="73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700"/>
              <a:buNone/>
              <a:defRPr sz="73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700"/>
              <a:buNone/>
              <a:defRPr sz="73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700"/>
              <a:buNone/>
              <a:defRPr sz="73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700"/>
              <a:buNone/>
              <a:defRPr sz="73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9" name="Google Shape;49;g21a5c539d1d_0_539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indent="-3238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Char char="●"/>
              <a:defRPr>
                <a:solidFill>
                  <a:schemeClr val="lt1"/>
                </a:solidFill>
              </a:defRPr>
            </a:lvl1pPr>
            <a:lvl2pPr indent="-323850" lvl="1" marL="9144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1500"/>
              <a:buChar char="○"/>
              <a:defRPr>
                <a:solidFill>
                  <a:schemeClr val="lt1"/>
                </a:solidFill>
              </a:defRPr>
            </a:lvl2pPr>
            <a:lvl3pPr indent="-323850" lvl="2" marL="1371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1500"/>
              <a:buChar char="■"/>
              <a:defRPr>
                <a:solidFill>
                  <a:schemeClr val="lt1"/>
                </a:solidFill>
              </a:defRPr>
            </a:lvl3pPr>
            <a:lvl4pPr indent="-323850" lvl="3" marL="18288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1500"/>
              <a:buChar char="●"/>
              <a:defRPr>
                <a:solidFill>
                  <a:schemeClr val="lt1"/>
                </a:solidFill>
              </a:defRPr>
            </a:lvl4pPr>
            <a:lvl5pPr indent="-323850" lvl="4" marL="22860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1500"/>
              <a:buChar char="○"/>
              <a:defRPr>
                <a:solidFill>
                  <a:schemeClr val="lt1"/>
                </a:solidFill>
              </a:defRPr>
            </a:lvl5pPr>
            <a:lvl6pPr indent="-323850" lvl="5" marL="27432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1500"/>
              <a:buChar char="■"/>
              <a:defRPr>
                <a:solidFill>
                  <a:schemeClr val="lt1"/>
                </a:solidFill>
              </a:defRPr>
            </a:lvl6pPr>
            <a:lvl7pPr indent="-323850" lvl="6" marL="32004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1500"/>
              <a:buChar char="●"/>
              <a:defRPr>
                <a:solidFill>
                  <a:schemeClr val="lt1"/>
                </a:solidFill>
              </a:defRPr>
            </a:lvl7pPr>
            <a:lvl8pPr indent="-323850" lvl="7" marL="3657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1500"/>
              <a:buChar char="○"/>
              <a:defRPr>
                <a:solidFill>
                  <a:schemeClr val="lt1"/>
                </a:solidFill>
              </a:defRPr>
            </a:lvl8pPr>
            <a:lvl9pPr indent="-323850" lvl="8" marL="4114800" algn="l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  <a:buClr>
                <a:schemeClr val="lt1"/>
              </a:buClr>
              <a:buSzPts val="15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0" name="Google Shape;50;g21a5c539d1d_0_539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g21a5c539d1d_0_470"/>
          <p:cNvSpPr txBox="1"/>
          <p:nvPr>
            <p:ph type="title"/>
          </p:nvPr>
        </p:nvSpPr>
        <p:spPr>
          <a:xfrm>
            <a:off x="727650" y="411600"/>
            <a:ext cx="76887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SemiBold"/>
              <a:buNone/>
              <a:defRPr b="0" sz="24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 Light"/>
              <a:buNone/>
              <a:defRPr sz="24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 Light"/>
              <a:buNone/>
              <a:defRPr sz="24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 Light"/>
              <a:buNone/>
              <a:defRPr sz="24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 Light"/>
              <a:buNone/>
              <a:defRPr sz="24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 Light"/>
              <a:buNone/>
              <a:defRPr sz="24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 Light"/>
              <a:buNone/>
              <a:defRPr sz="24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 Light"/>
              <a:buNone/>
              <a:defRPr sz="24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Inter Light"/>
              <a:buNone/>
              <a:defRPr sz="24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53" name="Google Shape;53;g21a5c539d1d_0_470"/>
          <p:cNvSpPr txBox="1"/>
          <p:nvPr>
            <p:ph idx="1" type="body"/>
          </p:nvPr>
        </p:nvSpPr>
        <p:spPr>
          <a:xfrm>
            <a:off x="727650" y="1586050"/>
            <a:ext cx="7688700" cy="22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indent="-3238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Inter Light"/>
              <a:buChar char="●"/>
              <a:defRPr>
                <a:latin typeface="Inter Light"/>
                <a:ea typeface="Inter Light"/>
                <a:cs typeface="Inter Light"/>
                <a:sym typeface="Inter Light"/>
              </a:defRPr>
            </a:lvl1pPr>
            <a:lvl2pPr indent="-323850" lvl="1" marL="9144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○"/>
              <a:defRPr>
                <a:latin typeface="Inter Light"/>
                <a:ea typeface="Inter Light"/>
                <a:cs typeface="Inter Light"/>
                <a:sym typeface="Inter Light"/>
              </a:defRPr>
            </a:lvl2pPr>
            <a:lvl3pPr indent="-323850" lvl="2" marL="1371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■"/>
              <a:defRPr>
                <a:latin typeface="Inter Light"/>
                <a:ea typeface="Inter Light"/>
                <a:cs typeface="Inter Light"/>
                <a:sym typeface="Inter Light"/>
              </a:defRPr>
            </a:lvl3pPr>
            <a:lvl4pPr indent="-323850" lvl="3" marL="18288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●"/>
              <a:defRPr>
                <a:latin typeface="Inter Light"/>
                <a:ea typeface="Inter Light"/>
                <a:cs typeface="Inter Light"/>
                <a:sym typeface="Inter Light"/>
              </a:defRPr>
            </a:lvl4pPr>
            <a:lvl5pPr indent="-323850" lvl="4" marL="22860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○"/>
              <a:defRPr>
                <a:latin typeface="Inter Light"/>
                <a:ea typeface="Inter Light"/>
                <a:cs typeface="Inter Light"/>
                <a:sym typeface="Inter Light"/>
              </a:defRPr>
            </a:lvl5pPr>
            <a:lvl6pPr indent="-323850" lvl="5" marL="27432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■"/>
              <a:defRPr>
                <a:latin typeface="Inter Light"/>
                <a:ea typeface="Inter Light"/>
                <a:cs typeface="Inter Light"/>
                <a:sym typeface="Inter Light"/>
              </a:defRPr>
            </a:lvl6pPr>
            <a:lvl7pPr indent="-323850" lvl="6" marL="32004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●"/>
              <a:defRPr>
                <a:latin typeface="Inter Light"/>
                <a:ea typeface="Inter Light"/>
                <a:cs typeface="Inter Light"/>
                <a:sym typeface="Inter Light"/>
              </a:defRPr>
            </a:lvl7pPr>
            <a:lvl8pPr indent="-323850" lvl="7" marL="365760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500"/>
              <a:buFont typeface="Inter Light"/>
              <a:buChar char="○"/>
              <a:defRPr>
                <a:latin typeface="Inter Light"/>
                <a:ea typeface="Inter Light"/>
                <a:cs typeface="Inter Light"/>
                <a:sym typeface="Inter Light"/>
              </a:defRPr>
            </a:lvl8pPr>
            <a:lvl9pPr indent="-323850" lvl="8" marL="4114800" algn="l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  <a:buSzPts val="1500"/>
              <a:buFont typeface="Inter Light"/>
              <a:buChar char="■"/>
              <a:defRPr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54" name="Google Shape;54;g21a5c539d1d_0_470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55" name="Google Shape;55;g21a5c539d1d_0_47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28600" y="4683500"/>
            <a:ext cx="1072502" cy="23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1a5c539d1d_0_49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imes New Roman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58" name="Google Shape;58;g21a5c539d1d_0_492"/>
          <p:cNvGrpSpPr/>
          <p:nvPr/>
        </p:nvGrpSpPr>
        <p:grpSpPr>
          <a:xfrm>
            <a:off x="830392" y="1191291"/>
            <a:ext cx="745763" cy="45826"/>
            <a:chOff x="4580561" y="2589004"/>
            <a:chExt cx="1064464" cy="25200"/>
          </a:xfrm>
        </p:grpSpPr>
        <p:sp>
          <p:nvSpPr>
            <p:cNvPr id="59" name="Google Shape;59;g21a5c539d1d_0_49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76025" lIns="76025" spcFirstLastPara="1" rIns="76025" wrap="square" tIns="760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Times New Roman"/>
                <a:buNone/>
              </a:pPr>
              <a:r>
                <a:t/>
              </a:r>
              <a:endParaRPr b="0" i="0" sz="2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60" name="Google Shape;60;g21a5c539d1d_0_49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76025" lIns="76025" spcFirstLastPara="1" rIns="76025" wrap="square" tIns="760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Times New Roman"/>
                <a:buNone/>
              </a:pPr>
              <a:r>
                <a:t/>
              </a:r>
              <a:endParaRPr b="0" i="0" sz="2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61" name="Google Shape;61;g21a5c539d1d_0_492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Light"/>
              <a:buNone/>
              <a:defRPr b="0" sz="24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4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4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4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4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4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4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4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2" name="Google Shape;62;g21a5c539d1d_0_49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3" name="Google Shape;63;g21a5c539d1d_0_492"/>
          <p:cNvSpPr/>
          <p:nvPr/>
        </p:nvSpPr>
        <p:spPr>
          <a:xfrm>
            <a:off x="8280450" y="0"/>
            <a:ext cx="863400" cy="454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83800" lIns="83800" spcFirstLastPara="1" rIns="83800" wrap="square" tIns="83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imes New Roman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64" name="Google Shape;64;g21a5c539d1d_0_49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28600" y="4683500"/>
            <a:ext cx="1072502" cy="23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theme" Target="../theme/theme2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21a5c539d1d_0_44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Inter SemiBold"/>
              <a:buNone/>
              <a:defRPr b="0" i="0" sz="2300" u="none" cap="none" strike="noStrike">
                <a:solidFill>
                  <a:srgbClr val="000000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defRPr b="0" i="0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g21a5c539d1d_0_44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>
            <a:lvl1pPr indent="-3238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Inter Light"/>
              <a:buChar char="●"/>
              <a:defRPr b="0" i="0" sz="1500" u="none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indent="-3238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Inter Light"/>
              <a:buChar char="○"/>
              <a:defRPr b="0" i="0" sz="1500" u="none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2pPr>
            <a:lvl3pPr indent="-3238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Inter Light"/>
              <a:buChar char="■"/>
              <a:defRPr b="0" i="0" sz="1500" u="none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indent="-3238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Inter Light"/>
              <a:buChar char="●"/>
              <a:defRPr b="0" i="0" sz="1500" u="none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indent="-3238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Inter Light"/>
              <a:buChar char="○"/>
              <a:defRPr b="0" i="0" sz="1500" u="none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indent="-3238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Inter Light"/>
              <a:buChar char="■"/>
              <a:defRPr b="0" i="0" sz="1500" u="none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indent="-3238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Inter Light"/>
              <a:buChar char="●"/>
              <a:defRPr b="0" i="0" sz="1500" u="none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indent="-3238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Inter Light"/>
              <a:buChar char="○"/>
              <a:defRPr b="0" i="0" sz="1500" u="none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indent="-3238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500"/>
              <a:buFont typeface="Inter Light"/>
              <a:buChar char="■"/>
              <a:defRPr b="0" i="0" sz="1500" u="none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/>
        </p:txBody>
      </p:sp>
      <p:sp>
        <p:nvSpPr>
          <p:cNvPr id="8" name="Google Shape;8;g21a5c539d1d_0_44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5.png"/><Relationship Id="rId4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3.png"/><Relationship Id="rId4" Type="http://schemas.openxmlformats.org/officeDocument/2006/relationships/image" Target="../media/image1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5.png"/><Relationship Id="rId4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6.png"/><Relationship Id="rId4" Type="http://schemas.openxmlformats.org/officeDocument/2006/relationships/image" Target="../media/image1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2.png"/><Relationship Id="rId4" Type="http://schemas.openxmlformats.org/officeDocument/2006/relationships/image" Target="../media/image1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0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9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7.png"/><Relationship Id="rId4" Type="http://schemas.openxmlformats.org/officeDocument/2006/relationships/image" Target="../media/image22.png"/><Relationship Id="rId5" Type="http://schemas.openxmlformats.org/officeDocument/2006/relationships/image" Target="../media/image28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0.png"/><Relationship Id="rId4" Type="http://schemas.openxmlformats.org/officeDocument/2006/relationships/image" Target="../media/image32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3.png"/><Relationship Id="rId4" Type="http://schemas.openxmlformats.org/officeDocument/2006/relationships/image" Target="../media/image48.png"/><Relationship Id="rId5" Type="http://schemas.openxmlformats.org/officeDocument/2006/relationships/image" Target="../media/image36.png"/><Relationship Id="rId6" Type="http://schemas.openxmlformats.org/officeDocument/2006/relationships/image" Target="../media/image38.png"/><Relationship Id="rId7" Type="http://schemas.openxmlformats.org/officeDocument/2006/relationships/image" Target="../media/image34.png"/><Relationship Id="rId8" Type="http://schemas.openxmlformats.org/officeDocument/2006/relationships/image" Target="../media/image31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5.png"/><Relationship Id="rId4" Type="http://schemas.openxmlformats.org/officeDocument/2006/relationships/image" Target="../media/image43.png"/><Relationship Id="rId5" Type="http://schemas.openxmlformats.org/officeDocument/2006/relationships/image" Target="../media/image39.png"/><Relationship Id="rId6" Type="http://schemas.openxmlformats.org/officeDocument/2006/relationships/hyperlink" Target="https://doaj.org/preservation/" TargetMode="Externa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4.xml"/><Relationship Id="rId3" Type="http://schemas.openxmlformats.org/officeDocument/2006/relationships/hyperlink" Target="https://theplace.discourse.group/" TargetMode="External"/><Relationship Id="rId4" Type="http://schemas.openxmlformats.org/officeDocument/2006/relationships/image" Target="../media/image45.png"/><Relationship Id="rId5" Type="http://schemas.openxmlformats.org/officeDocument/2006/relationships/image" Target="../media/image33.png"/><Relationship Id="rId6" Type="http://schemas.openxmlformats.org/officeDocument/2006/relationships/image" Target="../media/image48.png"/><Relationship Id="rId7" Type="http://schemas.openxmlformats.org/officeDocument/2006/relationships/hyperlink" Target="https://www.oajournals-toolkit.org/" TargetMode="Externa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Relationship Id="rId4" Type="http://schemas.openxmlformats.org/officeDocument/2006/relationships/image" Target="../media/image2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21a5c539d1d_0_0"/>
          <p:cNvSpPr txBox="1"/>
          <p:nvPr>
            <p:ph type="ctrTitle"/>
          </p:nvPr>
        </p:nvSpPr>
        <p:spPr>
          <a:xfrm>
            <a:off x="536200" y="1149400"/>
            <a:ext cx="63807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83800" lIns="83800" spcFirstLastPara="1" rIns="83800" wrap="square" tIns="838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b="1" lang="en-GB" sz="3470">
                <a:solidFill>
                  <a:srgbClr val="FFFFFF"/>
                </a:solidFill>
              </a:rPr>
              <a:t>Strengthening No-fees Open-Access Publishing in the Arab World</a:t>
            </a:r>
            <a:endParaRPr b="1" sz="347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Arial"/>
              <a:buNone/>
            </a:pPr>
            <a:r>
              <a:t/>
            </a:r>
            <a:endParaRPr b="0" sz="4170">
              <a:latin typeface="Spectral Medium"/>
              <a:ea typeface="Spectral Medium"/>
              <a:cs typeface="Spectral Medium"/>
              <a:sym typeface="Spectral Medium"/>
            </a:endParaRPr>
          </a:p>
        </p:txBody>
      </p:sp>
      <p:sp>
        <p:nvSpPr>
          <p:cNvPr id="131" name="Google Shape;131;g21a5c539d1d_0_0"/>
          <p:cNvSpPr txBox="1"/>
          <p:nvPr/>
        </p:nvSpPr>
        <p:spPr>
          <a:xfrm>
            <a:off x="347725" y="3108300"/>
            <a:ext cx="6766800" cy="9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8000" lIns="76025" spcFirstLastPara="1" rIns="76025" wrap="square" tIns="380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Noto Sans Symbols"/>
              <a:buNone/>
            </a:pPr>
            <a:r>
              <a:rPr b="0" i="0" lang="en-GB" sz="2200" u="none" cap="none" strike="noStrik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Kamel Belhamel</a:t>
            </a:r>
            <a:r>
              <a:rPr b="0" i="0" lang="en-GB" sz="2400" u="none" cap="none" strike="noStrik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 </a:t>
            </a:r>
            <a:endParaRPr b="0" i="0" sz="2400" u="none" cap="none" strike="noStrike">
              <a:solidFill>
                <a:schemeClr val="l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Noto Sans Symbols"/>
              <a:buNone/>
            </a:pPr>
            <a:r>
              <a:rPr b="0" i="0" lang="en-GB" sz="1600" u="none" cap="none" strike="noStrik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DOAJ Managing Editor &amp; </a:t>
            </a:r>
            <a:r>
              <a:rPr lang="en-GB" sz="1600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Ambassador to the MENA Region</a:t>
            </a:r>
            <a:endParaRPr b="0" i="0" sz="1600" u="none" cap="none" strike="noStrike">
              <a:solidFill>
                <a:schemeClr val="l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Noto Sans Symbols"/>
              <a:buNone/>
            </a:pPr>
            <a:r>
              <a:rPr lang="en-GB" sz="1600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October </a:t>
            </a:r>
            <a:r>
              <a:rPr b="0" i="0" lang="en-GB" sz="1600" u="none" cap="none" strike="noStrik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 2</a:t>
            </a:r>
            <a:r>
              <a:rPr lang="en-GB" sz="1600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2</a:t>
            </a:r>
            <a:r>
              <a:rPr b="0" i="0" lang="en-GB" sz="1600" u="none" cap="none" strike="noStrike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th, 2024</a:t>
            </a:r>
            <a:endParaRPr b="0" i="0" sz="1600" u="none" cap="none" strike="noStrike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132" name="Google Shape;132;g21a5c539d1d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00176" y="4437850"/>
            <a:ext cx="1233400" cy="431525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g21a5c539d1d_0_0"/>
          <p:cNvSpPr/>
          <p:nvPr/>
        </p:nvSpPr>
        <p:spPr>
          <a:xfrm>
            <a:off x="2324400" y="125650"/>
            <a:ext cx="3062400" cy="99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134" name="Google Shape;134;g21a5c539d1d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80100" y="87799"/>
            <a:ext cx="2292900" cy="99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g30b8d7cb0a0_0_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450" y="0"/>
            <a:ext cx="5752799" cy="377495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g30b8d7cb0a0_0_34"/>
          <p:cNvSpPr txBox="1"/>
          <p:nvPr>
            <p:ph idx="1" type="body"/>
          </p:nvPr>
        </p:nvSpPr>
        <p:spPr>
          <a:xfrm>
            <a:off x="1894050" y="3859775"/>
            <a:ext cx="4121100" cy="7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Inter"/>
              <a:buChar char="○"/>
            </a:pP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1008</a:t>
            </a: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 OA Journals (Egypt)</a:t>
            </a:r>
            <a:endParaRPr b="1" sz="1800"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Inter"/>
              <a:buChar char="○"/>
            </a:pP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247 OA Journals in DOAJ</a:t>
            </a:r>
            <a:endParaRPr b="1" sz="1800"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02" name="Google Shape;202;g30b8d7cb0a0_0_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33425" y="4225425"/>
            <a:ext cx="2083700" cy="908675"/>
          </a:xfrm>
          <a:prstGeom prst="flowChart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g30b8d7cb0a0_0_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39200" cy="2985853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g30b8d7cb0a0_0_42"/>
          <p:cNvSpPr txBox="1"/>
          <p:nvPr>
            <p:ph idx="1" type="body"/>
          </p:nvPr>
        </p:nvSpPr>
        <p:spPr>
          <a:xfrm>
            <a:off x="2420325" y="3365025"/>
            <a:ext cx="3901200" cy="7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Inter"/>
              <a:buChar char="○"/>
            </a:pP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431</a:t>
            </a: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 OA Journals (Iraq)</a:t>
            </a:r>
            <a:endParaRPr b="1" sz="1800"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Inter"/>
              <a:buChar char="○"/>
            </a:pP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144 OA Journals in DOAJ</a:t>
            </a:r>
            <a:endParaRPr b="1" sz="1800"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09" name="Google Shape;209;g30b8d7cb0a0_0_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33425" y="4225425"/>
            <a:ext cx="2083700" cy="908675"/>
          </a:xfrm>
          <a:prstGeom prst="flowChart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oogle Shape;214;g30b8d7cb0a0_0_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8839200" cy="3956164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g30b8d7cb0a0_0_50"/>
          <p:cNvSpPr txBox="1"/>
          <p:nvPr>
            <p:ph idx="1" type="body"/>
          </p:nvPr>
        </p:nvSpPr>
        <p:spPr>
          <a:xfrm>
            <a:off x="1777975" y="4173850"/>
            <a:ext cx="3901200" cy="7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Inter"/>
              <a:buChar char="○"/>
            </a:pP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26</a:t>
            </a: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 OA Journals ( Qatar)</a:t>
            </a:r>
            <a:endParaRPr b="1" sz="1800"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Inter"/>
              <a:buChar char="○"/>
            </a:pP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14 OA Journals in DOAJ</a:t>
            </a:r>
            <a:endParaRPr b="1" sz="1800"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16" name="Google Shape;216;g30b8d7cb0a0_0_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33425" y="4225425"/>
            <a:ext cx="2083700" cy="908675"/>
          </a:xfrm>
          <a:prstGeom prst="flowChart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Google Shape;221;g30b8d7cb0a0_0_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39199" cy="39671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g30b8d7cb0a0_0_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33425" y="4225425"/>
            <a:ext cx="2083700" cy="908675"/>
          </a:xfrm>
          <a:prstGeom prst="flowChartProcess">
            <a:avLst/>
          </a:prstGeom>
          <a:noFill/>
          <a:ln>
            <a:noFill/>
          </a:ln>
        </p:spPr>
      </p:pic>
      <p:sp>
        <p:nvSpPr>
          <p:cNvPr id="223" name="Google Shape;223;g30b8d7cb0a0_0_58"/>
          <p:cNvSpPr txBox="1"/>
          <p:nvPr>
            <p:ph idx="1" type="body"/>
          </p:nvPr>
        </p:nvSpPr>
        <p:spPr>
          <a:xfrm>
            <a:off x="1777975" y="4173850"/>
            <a:ext cx="3901200" cy="7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Inter"/>
              <a:buChar char="○"/>
            </a:pP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41</a:t>
            </a: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 OA Journals (KSA)</a:t>
            </a:r>
            <a:endParaRPr b="1" sz="1800"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Inter"/>
              <a:buChar char="○"/>
            </a:pP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26 OA Journals in DOAJ</a:t>
            </a:r>
            <a:endParaRPr b="1" sz="1800"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g30b8d7cb0a0_0_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39202" cy="4014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g30b8d7cb0a0_0_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33425" y="4225425"/>
            <a:ext cx="2083700" cy="908675"/>
          </a:xfrm>
          <a:prstGeom prst="flowChartProcess">
            <a:avLst/>
          </a:prstGeom>
          <a:noFill/>
          <a:ln>
            <a:noFill/>
          </a:ln>
        </p:spPr>
      </p:pic>
      <p:sp>
        <p:nvSpPr>
          <p:cNvPr id="230" name="Google Shape;230;g30b8d7cb0a0_0_80"/>
          <p:cNvSpPr txBox="1"/>
          <p:nvPr>
            <p:ph idx="1" type="body"/>
          </p:nvPr>
        </p:nvSpPr>
        <p:spPr>
          <a:xfrm>
            <a:off x="1777975" y="4173850"/>
            <a:ext cx="3901200" cy="7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Inter"/>
              <a:buChar char="○"/>
            </a:pP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18</a:t>
            </a: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 OA Journals (Bahrain)</a:t>
            </a:r>
            <a:endParaRPr b="1" sz="1800"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Inter"/>
              <a:buChar char="○"/>
            </a:pP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26 OA Journals in DOAJ</a:t>
            </a:r>
            <a:endParaRPr b="1" sz="1800"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g30b8d7cb0a0_0_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125"/>
            <a:ext cx="5646074" cy="3593326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g30b8d7cb0a0_0_89"/>
          <p:cNvSpPr txBox="1"/>
          <p:nvPr>
            <p:ph idx="1" type="body"/>
          </p:nvPr>
        </p:nvSpPr>
        <p:spPr>
          <a:xfrm>
            <a:off x="1777975" y="4173850"/>
            <a:ext cx="3901200" cy="7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Inter"/>
              <a:buChar char="○"/>
            </a:pP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18 OA Journals (UAE)</a:t>
            </a:r>
            <a:endParaRPr b="1" sz="1800"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Inter"/>
              <a:buChar char="○"/>
            </a:pP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26 OA Journals in DOAJ</a:t>
            </a:r>
            <a:endParaRPr b="1" sz="1800"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37" name="Google Shape;237;g30b8d7cb0a0_0_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33425" y="4225425"/>
            <a:ext cx="2083700" cy="908675"/>
          </a:xfrm>
          <a:prstGeom prst="flowChart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2" name="Google Shape;242;g30b8d7cb0a0_0_125"/>
          <p:cNvGraphicFramePr/>
          <p:nvPr/>
        </p:nvGraphicFramePr>
        <p:xfrm>
          <a:off x="1912700" y="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{6493A07A-7A06-49AC-9D77-F6CA7D60563A}</a:tableStyleId>
              </a:tblPr>
              <a:tblGrid>
                <a:gridCol w="1750875"/>
                <a:gridCol w="1750875"/>
                <a:gridCol w="1750875"/>
                <a:gridCol w="1750875"/>
              </a:tblGrid>
              <a:tr h="4264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Arab Country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OA Journals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OA Journals in DOAJ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OA Journals in DOAJ Without fees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800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Egypt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1008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247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51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800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Algeria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878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29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26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800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Iraq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431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144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28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800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Morocco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187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34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33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800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Libya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69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5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3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800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Saudi Arabia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41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26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21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800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Qatar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26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14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13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800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Tunisia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26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5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5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800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Bahrain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18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3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1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800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UA Emirates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12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7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5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800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Total 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2696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514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/>
                        <a:t>186</a:t>
                      </a:r>
                      <a:endParaRPr b="1" sz="1000"/>
                    </a:p>
                  </a:txBody>
                  <a:tcPr marT="91425" marB="91425" marR="44450" marL="44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43" name="Google Shape;243;g30b8d7cb0a0_0_125"/>
          <p:cNvSpPr txBox="1"/>
          <p:nvPr/>
        </p:nvSpPr>
        <p:spPr>
          <a:xfrm>
            <a:off x="3392350" y="4287550"/>
            <a:ext cx="4483800" cy="81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OA Journals from Arab world. Top ten countries</a:t>
            </a:r>
            <a:endParaRPr b="1"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endParaRPr b="1" sz="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794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Inter"/>
              <a:buChar char="●"/>
            </a:pPr>
            <a:r>
              <a:rPr b="1" lang="en-GB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Arab countries OA platforms</a:t>
            </a:r>
            <a:endParaRPr b="1" sz="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794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Inter"/>
              <a:buChar char="●"/>
            </a:pPr>
            <a:r>
              <a:rPr b="1" lang="en-GB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DOAJ: http:/doaj.org </a:t>
            </a:r>
            <a:endParaRPr b="1" sz="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Access : October 17,2024</a:t>
            </a:r>
            <a:endParaRPr b="1" sz="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Google Shape;248;g30b8d7cb0a0_0_1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9450" y="0"/>
            <a:ext cx="6865899" cy="3808550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g30b8d7cb0a0_0_138"/>
          <p:cNvSpPr txBox="1"/>
          <p:nvPr/>
        </p:nvSpPr>
        <p:spPr>
          <a:xfrm>
            <a:off x="2497150" y="3949875"/>
            <a:ext cx="4711500" cy="10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OA Journals from Arab world. Top ten countries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endParaRPr b="1"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Inter"/>
              <a:buChar char="●"/>
            </a:pPr>
            <a:r>
              <a:rPr b="1" lang="en-GB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Arab countries OA platforms</a:t>
            </a:r>
            <a:endParaRPr b="1"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Inter"/>
              <a:buChar char="●"/>
            </a:pPr>
            <a:r>
              <a:rPr b="1" lang="en-GB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DOAJ: http:/doaj.org </a:t>
            </a:r>
            <a:endParaRPr b="1"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Access : October 17,2024</a:t>
            </a:r>
            <a:endParaRPr b="1"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27b346e219a_0_8"/>
          <p:cNvSpPr txBox="1"/>
          <p:nvPr>
            <p:ph type="title"/>
          </p:nvPr>
        </p:nvSpPr>
        <p:spPr>
          <a:xfrm>
            <a:off x="765575" y="531225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200">
                <a:solidFill>
                  <a:srgbClr val="202729"/>
                </a:solidFill>
                <a:latin typeface="Inter"/>
                <a:ea typeface="Inter"/>
                <a:cs typeface="Inter"/>
                <a:sym typeface="Inter"/>
              </a:rPr>
              <a:t>Challenges Facing No-fess Open-Access Journals</a:t>
            </a:r>
            <a:endParaRPr b="1" sz="2200">
              <a:solidFill>
                <a:srgbClr val="202729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t/>
            </a:r>
            <a:endParaRPr/>
          </a:p>
        </p:txBody>
      </p:sp>
      <p:sp>
        <p:nvSpPr>
          <p:cNvPr id="255" name="Google Shape;255;g27b346e219a_0_8"/>
          <p:cNvSpPr txBox="1"/>
          <p:nvPr/>
        </p:nvSpPr>
        <p:spPr>
          <a:xfrm>
            <a:off x="671850" y="1452050"/>
            <a:ext cx="4572900" cy="305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104140" lvl="0" marL="228600" rtl="0" algn="l">
              <a:spcBef>
                <a:spcPts val="0"/>
              </a:spcBef>
              <a:spcAft>
                <a:spcPts val="0"/>
              </a:spcAft>
              <a:buSzPts val="1500"/>
              <a:buChar char="•"/>
            </a:pPr>
            <a:r>
              <a:rPr b="1" lang="en-GB" sz="1500">
                <a:latin typeface="Inter"/>
                <a:ea typeface="Inter"/>
                <a:cs typeface="Inter"/>
                <a:sym typeface="Inter"/>
              </a:rPr>
              <a:t>Financial Constraints: </a:t>
            </a:r>
            <a:r>
              <a:rPr lang="en-GB" sz="1500">
                <a:latin typeface="Inter"/>
                <a:ea typeface="Inter"/>
                <a:cs typeface="Inter"/>
                <a:sym typeface="Inter"/>
              </a:rPr>
              <a:t>Limited funding sources and high publishing costs.</a:t>
            </a:r>
            <a:endParaRPr sz="1500">
              <a:latin typeface="Inter"/>
              <a:ea typeface="Inter"/>
              <a:cs typeface="Inter"/>
              <a:sym typeface="Inter"/>
            </a:endParaRPr>
          </a:p>
          <a:p>
            <a:pPr indent="-104140" lvl="1" marL="228600" rtl="0" algn="l">
              <a:spcBef>
                <a:spcPts val="2000"/>
              </a:spcBef>
              <a:spcAft>
                <a:spcPts val="0"/>
              </a:spcAft>
              <a:buSzPts val="1500"/>
              <a:buChar char="•"/>
            </a:pPr>
            <a:r>
              <a:rPr b="1" lang="en-GB" sz="1500">
                <a:latin typeface="Inter"/>
                <a:ea typeface="Inter"/>
                <a:cs typeface="Inter"/>
                <a:sym typeface="Inter"/>
              </a:rPr>
              <a:t>Lack of Institutional Support: </a:t>
            </a:r>
            <a:r>
              <a:rPr lang="en-GB" sz="1500">
                <a:latin typeface="Inter"/>
                <a:ea typeface="Inter"/>
                <a:cs typeface="Inter"/>
                <a:sym typeface="Inter"/>
              </a:rPr>
              <a:t>Insufficient policies and lack of awareness and advocacy.</a:t>
            </a:r>
            <a:endParaRPr sz="1500">
              <a:latin typeface="Inter"/>
              <a:ea typeface="Inter"/>
              <a:cs typeface="Inter"/>
              <a:sym typeface="Inter"/>
            </a:endParaRPr>
          </a:p>
          <a:p>
            <a:pPr indent="-104140" lvl="1" marL="228600" rtl="0" algn="l">
              <a:spcBef>
                <a:spcPts val="1200"/>
              </a:spcBef>
              <a:spcAft>
                <a:spcPts val="0"/>
              </a:spcAft>
              <a:buSzPts val="1500"/>
              <a:buChar char="•"/>
            </a:pPr>
            <a:r>
              <a:rPr b="1" lang="en-GB" sz="1500">
                <a:latin typeface="Inter"/>
                <a:ea typeface="Inter"/>
                <a:cs typeface="Inter"/>
                <a:sym typeface="Inter"/>
              </a:rPr>
              <a:t>Technological Barriers:</a:t>
            </a:r>
            <a:r>
              <a:rPr lang="en-GB" sz="1500">
                <a:latin typeface="Inter"/>
                <a:ea typeface="Inter"/>
                <a:cs typeface="Inter"/>
                <a:sym typeface="Inter"/>
              </a:rPr>
              <a:t> Inadequate digital infrastructure and access to necessary technology.</a:t>
            </a:r>
            <a:endParaRPr sz="1500">
              <a:latin typeface="Inter"/>
              <a:ea typeface="Inter"/>
              <a:cs typeface="Inter"/>
              <a:sym typeface="Inter"/>
            </a:endParaRPr>
          </a:p>
          <a:p>
            <a:pPr indent="-104140" lvl="1" marL="228600" rtl="0" algn="l">
              <a:spcBef>
                <a:spcPts val="1200"/>
              </a:spcBef>
              <a:spcAft>
                <a:spcPts val="0"/>
              </a:spcAft>
              <a:buSzPts val="1500"/>
              <a:buChar char="•"/>
            </a:pPr>
            <a:r>
              <a:rPr b="1" lang="en-GB" sz="1500">
                <a:latin typeface="Inter"/>
                <a:ea typeface="Inter"/>
                <a:cs typeface="Inter"/>
                <a:sym typeface="Inter"/>
              </a:rPr>
              <a:t>Cultural and Language Issues:</a:t>
            </a:r>
            <a:r>
              <a:rPr lang="en-GB" sz="1500">
                <a:latin typeface="Inter"/>
                <a:ea typeface="Inter"/>
                <a:cs typeface="Inter"/>
                <a:sym typeface="Inter"/>
              </a:rPr>
              <a:t> Language diversity and cultural resistance to open-access models.</a:t>
            </a:r>
            <a:endParaRPr sz="15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56" name="Google Shape;256;g27b346e219a_0_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97150" y="1558350"/>
            <a:ext cx="3594450" cy="2393904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g27b346e219a_0_8"/>
          <p:cNvSpPr txBox="1"/>
          <p:nvPr/>
        </p:nvSpPr>
        <p:spPr>
          <a:xfrm>
            <a:off x="6109200" y="3952250"/>
            <a:ext cx="2882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11151A"/>
                </a:solidFill>
                <a:highlight>
                  <a:srgbClr val="FFFFFF"/>
                </a:highlight>
              </a:rPr>
              <a:t>Image: Pixabay, Pexels.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306b18673b0_0_40"/>
          <p:cNvSpPr txBox="1"/>
          <p:nvPr>
            <p:ph type="title"/>
          </p:nvPr>
        </p:nvSpPr>
        <p:spPr>
          <a:xfrm>
            <a:off x="693325" y="430075"/>
            <a:ext cx="7688400" cy="535200"/>
          </a:xfrm>
          <a:prstGeom prst="rect">
            <a:avLst/>
          </a:prstGeom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GB" sz="1900">
                <a:solidFill>
                  <a:srgbClr val="202729"/>
                </a:solidFill>
                <a:latin typeface="Inter"/>
                <a:ea typeface="Inter"/>
                <a:cs typeface="Inter"/>
                <a:sym typeface="Inter"/>
              </a:rPr>
              <a:t>Potential solutions for promoting OA journals in the Arab world</a:t>
            </a:r>
            <a:endParaRPr b="1" sz="18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63" name="Google Shape;263;g306b18673b0_0_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14650" y="1316925"/>
            <a:ext cx="3475125" cy="2067550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g306b18673b0_0_40"/>
          <p:cNvSpPr txBox="1"/>
          <p:nvPr/>
        </p:nvSpPr>
        <p:spPr>
          <a:xfrm>
            <a:off x="5343975" y="3384475"/>
            <a:ext cx="38595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52400" marR="152400" rtl="0" algn="l">
              <a:lnSpc>
                <a:spcPct val="126320"/>
              </a:lnSpc>
              <a:spcBef>
                <a:spcPts val="0"/>
              </a:spcBef>
              <a:spcAft>
                <a:spcPts val="2400"/>
              </a:spcAft>
              <a:buNone/>
            </a:pPr>
            <a:r>
              <a:rPr lang="en-GB" sz="900">
                <a:solidFill>
                  <a:srgbClr val="333333"/>
                </a:solidFill>
                <a:latin typeface="Inter Light"/>
                <a:ea typeface="Inter Light"/>
                <a:cs typeface="Inter Light"/>
                <a:sym typeface="Inter Light"/>
              </a:rPr>
              <a:t>By </a:t>
            </a:r>
            <a:r>
              <a:rPr lang="en-GB" sz="900">
                <a:solidFill>
                  <a:srgbClr val="333333"/>
                </a:solidFill>
                <a:latin typeface="Inter Light"/>
                <a:ea typeface="Inter Light"/>
                <a:cs typeface="Inter Light"/>
                <a:sym typeface="Inter Light"/>
              </a:rPr>
              <a:t>Pierre Mounier (OPERAS) &amp; Johan Rooryck (cOAlition S)</a:t>
            </a:r>
            <a:endParaRPr sz="900">
              <a:solidFill>
                <a:srgbClr val="33333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265" name="Google Shape;265;g306b18673b0_0_40"/>
          <p:cNvSpPr txBox="1"/>
          <p:nvPr>
            <p:ph idx="1" type="body"/>
          </p:nvPr>
        </p:nvSpPr>
        <p:spPr>
          <a:xfrm>
            <a:off x="396900" y="1382275"/>
            <a:ext cx="5123400" cy="32037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GB">
                <a:solidFill>
                  <a:srgbClr val="1F1F1F"/>
                </a:solidFill>
                <a:highlight>
                  <a:srgbClr val="FFFFFF"/>
                </a:highlight>
                <a:latin typeface="Inter SemiBold"/>
                <a:ea typeface="Inter SemiBold"/>
                <a:cs typeface="Inter SemiBold"/>
                <a:sym typeface="Inter SemiBold"/>
              </a:rPr>
              <a:t>Enhancing Arab Countries Collaboration:</a:t>
            </a:r>
            <a:r>
              <a:rPr lang="en-GB">
                <a:solidFill>
                  <a:srgbClr val="1F1F1F"/>
                </a:solidFill>
                <a:highlight>
                  <a:srgbClr val="FFFFFF"/>
                </a:highlight>
              </a:rPr>
              <a:t> </a:t>
            </a:r>
            <a:endParaRPr>
              <a:solidFill>
                <a:srgbClr val="1F1F1F"/>
              </a:solidFill>
              <a:highlight>
                <a:srgbClr val="FFFFFF"/>
              </a:highlight>
            </a:endParaRPr>
          </a:p>
          <a:p>
            <a:pPr indent="-3238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GB">
                <a:solidFill>
                  <a:srgbClr val="1F1F1F"/>
                </a:solidFill>
                <a:highlight>
                  <a:srgbClr val="FFFFFF"/>
                </a:highlight>
              </a:rPr>
              <a:t>Building robust networks and collaborative research initiatives between institutions in the Arab world can empower academics.  </a:t>
            </a:r>
            <a:endParaRPr>
              <a:solidFill>
                <a:srgbClr val="1F1F1F"/>
              </a:solidFill>
              <a:highlight>
                <a:srgbClr val="FFFFFF"/>
              </a:highlight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500"/>
              <a:buFont typeface="Inter SemiBold"/>
              <a:buChar char="●"/>
            </a:pPr>
            <a:r>
              <a:rPr lang="en-GB">
                <a:solidFill>
                  <a:srgbClr val="1F1F1F"/>
                </a:solidFill>
                <a:highlight>
                  <a:srgbClr val="FFFFFF"/>
                </a:highlight>
                <a:latin typeface="Inter SemiBold"/>
                <a:ea typeface="Inter SemiBold"/>
                <a:cs typeface="Inter SemiBold"/>
                <a:sym typeface="Inter SemiBold"/>
              </a:rPr>
              <a:t>Developing Alternative Metrics and Methodologies:</a:t>
            </a:r>
            <a:r>
              <a:rPr lang="en-GB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 </a:t>
            </a:r>
            <a:endParaRPr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-3238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500"/>
              <a:buFont typeface="Inter SemiBold"/>
              <a:buChar char="○"/>
            </a:pPr>
            <a:r>
              <a:rPr lang="en-GB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Recognizing and valuing diverse research methodologies and evaluation frameworks.</a:t>
            </a:r>
            <a:endParaRPr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500"/>
              <a:buFont typeface="Inter"/>
              <a:buChar char="●"/>
            </a:pPr>
            <a:r>
              <a:rPr lang="en-GB">
                <a:solidFill>
                  <a:srgbClr val="1F1F1F"/>
                </a:solidFill>
                <a:highlight>
                  <a:srgbClr val="FFFFFF"/>
                </a:highlight>
                <a:latin typeface="Inter SemiBold"/>
                <a:ea typeface="Inter SemiBold"/>
                <a:cs typeface="Inter SemiBold"/>
                <a:sym typeface="Inter SemiBold"/>
              </a:rPr>
              <a:t>Investing in Local Knowledge Systems:</a:t>
            </a:r>
            <a:r>
              <a:rPr lang="en-GB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 </a:t>
            </a:r>
            <a:endParaRPr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Inter"/>
              <a:buChar char="○"/>
            </a:pPr>
            <a:r>
              <a:rPr lang="en-GB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Promoting the study and valorization of indigenous knowledge</a:t>
            </a:r>
            <a:r>
              <a:rPr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.</a:t>
            </a:r>
            <a:endParaRPr sz="1800"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t/>
            </a:r>
            <a:endParaRPr sz="1800">
              <a:solidFill>
                <a:srgbClr val="1F1F1F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1ef3ce5a734_1_5"/>
          <p:cNvSpPr txBox="1"/>
          <p:nvPr>
            <p:ph type="title"/>
          </p:nvPr>
        </p:nvSpPr>
        <p:spPr>
          <a:xfrm>
            <a:off x="727800" y="1496850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GB"/>
              <a:t>Agenda</a:t>
            </a:r>
            <a:endParaRPr/>
          </a:p>
        </p:txBody>
      </p:sp>
      <p:sp>
        <p:nvSpPr>
          <p:cNvPr id="140" name="Google Shape;140;g1ef3ce5a734_1_5"/>
          <p:cNvSpPr txBox="1"/>
          <p:nvPr>
            <p:ph idx="1" type="body"/>
          </p:nvPr>
        </p:nvSpPr>
        <p:spPr>
          <a:xfrm>
            <a:off x="505600" y="2169300"/>
            <a:ext cx="4068000" cy="22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-342900" lvl="0" marL="457200" rtl="0" algn="l">
              <a:spcBef>
                <a:spcPts val="300"/>
              </a:spcBef>
              <a:spcAft>
                <a:spcPts val="0"/>
              </a:spcAft>
              <a:buClr>
                <a:srgbClr val="1F1F1F"/>
              </a:buClr>
              <a:buSzPts val="1800"/>
              <a:buChar char="●"/>
            </a:pPr>
            <a:r>
              <a:rPr lang="en-GB" sz="1800">
                <a:solidFill>
                  <a:srgbClr val="1F1F1F"/>
                </a:solidFill>
              </a:rPr>
              <a:t>Current State of </a:t>
            </a:r>
            <a:r>
              <a:rPr lang="en-GB" sz="1800">
                <a:solidFill>
                  <a:srgbClr val="1F1F1F"/>
                </a:solidFill>
                <a:highlight>
                  <a:srgbClr val="FFFFFF"/>
                </a:highlight>
              </a:rPr>
              <a:t>Open Access Journals indexed  in DOAJ from </a:t>
            </a:r>
            <a:r>
              <a:rPr lang="en-GB" sz="1800">
                <a:solidFill>
                  <a:srgbClr val="1F1F1F"/>
                </a:solidFill>
                <a:highlight>
                  <a:schemeClr val="lt1"/>
                </a:highlight>
              </a:rPr>
              <a:t>Arab world</a:t>
            </a:r>
            <a:endParaRPr sz="1800">
              <a:solidFill>
                <a:srgbClr val="1F1F1F"/>
              </a:solidFill>
              <a:highlight>
                <a:srgbClr val="FFFFFF"/>
              </a:highlight>
            </a:endParaRPr>
          </a:p>
          <a:p>
            <a:pPr indent="-342900" lvl="0" marL="457200" rtl="0" algn="l">
              <a:spcBef>
                <a:spcPts val="300"/>
              </a:spcBef>
              <a:spcAft>
                <a:spcPts val="0"/>
              </a:spcAft>
              <a:buClr>
                <a:srgbClr val="1F1F1F"/>
              </a:buClr>
              <a:buSzPts val="1800"/>
              <a:buChar char="●"/>
            </a:pPr>
            <a:r>
              <a:rPr lang="en-GB" sz="1800">
                <a:solidFill>
                  <a:srgbClr val="1F1F1F"/>
                </a:solidFill>
                <a:highlight>
                  <a:schemeClr val="lt1"/>
                </a:highlight>
              </a:rPr>
              <a:t>I</a:t>
            </a:r>
            <a:r>
              <a:rPr lang="en-GB" sz="1800">
                <a:solidFill>
                  <a:srgbClr val="1F1F1F"/>
                </a:solidFill>
                <a:highlight>
                  <a:schemeClr val="lt1"/>
                </a:highlight>
              </a:rPr>
              <a:t>mproving Accessibility and Promoting Open Access Scholarly Communication in Arab world </a:t>
            </a:r>
            <a:endParaRPr sz="1800">
              <a:solidFill>
                <a:srgbClr val="1F1F1F"/>
              </a:solidFill>
              <a:highlight>
                <a:schemeClr val="lt1"/>
              </a:highlight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1F1F1F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SzPts val="1500"/>
              <a:buNone/>
            </a:pPr>
            <a:r>
              <a:t/>
            </a:r>
            <a:endParaRPr/>
          </a:p>
        </p:txBody>
      </p:sp>
      <p:sp>
        <p:nvSpPr>
          <p:cNvPr id="141" name="Google Shape;141;g1ef3ce5a734_1_5"/>
          <p:cNvSpPr txBox="1"/>
          <p:nvPr>
            <p:ph idx="2" type="body"/>
          </p:nvPr>
        </p:nvSpPr>
        <p:spPr>
          <a:xfrm>
            <a:off x="4732704" y="2313775"/>
            <a:ext cx="3774300" cy="22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700"/>
              <a:buChar char="●"/>
            </a:pPr>
            <a:r>
              <a:rPr lang="en-GB" sz="1700">
                <a:solidFill>
                  <a:srgbClr val="1F1F1F"/>
                </a:solidFill>
                <a:highlight>
                  <a:schemeClr val="lt1"/>
                </a:highlight>
              </a:rPr>
              <a:t>Factors underpin Western dominance and their </a:t>
            </a:r>
            <a:r>
              <a:rPr lang="en-GB" sz="1800">
                <a:solidFill>
                  <a:srgbClr val="1F1F1F"/>
                </a:solidFill>
                <a:highlight>
                  <a:schemeClr val="lt1"/>
                </a:highlight>
              </a:rPr>
              <a:t>Impact on the Arab world </a:t>
            </a:r>
            <a:endParaRPr sz="1800">
              <a:solidFill>
                <a:srgbClr val="1F1F1F"/>
              </a:solidFill>
              <a:highlight>
                <a:srgbClr val="FFFFFF"/>
              </a:highlight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 sz="1800"/>
              <a:t>DOAJ promoting open access Towards Decolonizing Knowledge</a:t>
            </a:r>
            <a:endParaRPr sz="1800"/>
          </a:p>
        </p:txBody>
      </p:sp>
      <p:pic>
        <p:nvPicPr>
          <p:cNvPr id="142" name="Google Shape;142;g1ef3ce5a734_1_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90475" y="496949"/>
            <a:ext cx="2292900" cy="999900"/>
          </a:xfrm>
          <a:prstGeom prst="flowChart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Google Shape;270;g1ef3ce5a734_1_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03600" y="2078863"/>
            <a:ext cx="2156150" cy="2156150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g1ef3ce5a734_1_35"/>
          <p:cNvSpPr txBox="1"/>
          <p:nvPr>
            <p:ph type="title"/>
          </p:nvPr>
        </p:nvSpPr>
        <p:spPr>
          <a:xfrm>
            <a:off x="535550" y="502225"/>
            <a:ext cx="82830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2200"/>
              <a:buNone/>
            </a:pPr>
            <a:r>
              <a:rPr lang="en-GB" sz="2100">
                <a:solidFill>
                  <a:srgbClr val="1F1F1F"/>
                </a:solidFill>
                <a:highlight>
                  <a:srgbClr val="FFFFFF"/>
                </a:highlight>
              </a:rPr>
              <a:t>Some Factors underpin Western dominance in the Arab World:</a:t>
            </a:r>
            <a:endParaRPr sz="2100"/>
          </a:p>
        </p:txBody>
      </p:sp>
      <p:sp>
        <p:nvSpPr>
          <p:cNvPr id="272" name="Google Shape;272;g1ef3ce5a734_1_35"/>
          <p:cNvSpPr txBox="1"/>
          <p:nvPr>
            <p:ph idx="1" type="body"/>
          </p:nvPr>
        </p:nvSpPr>
        <p:spPr>
          <a:xfrm>
            <a:off x="315900" y="2078875"/>
            <a:ext cx="4187700" cy="22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 sz="1800">
                <a:solidFill>
                  <a:srgbClr val="1F1F1F"/>
                </a:solidFill>
                <a:highlight>
                  <a:srgbClr val="FFFFFF"/>
                </a:highlight>
                <a:latin typeface="Inter SemiBold"/>
                <a:ea typeface="Inter SemiBold"/>
                <a:cs typeface="Inter SemiBold"/>
                <a:sym typeface="Inter SemiBold"/>
              </a:rPr>
              <a:t>Language Hegemony:</a:t>
            </a:r>
            <a:r>
              <a:rPr lang="en-GB" sz="1800">
                <a:solidFill>
                  <a:srgbClr val="1F1F1F"/>
                </a:solidFill>
                <a:highlight>
                  <a:srgbClr val="FFFFFF"/>
                </a:highlight>
              </a:rPr>
              <a:t> </a:t>
            </a:r>
            <a:endParaRPr sz="1800">
              <a:solidFill>
                <a:srgbClr val="1F1F1F"/>
              </a:solidFill>
              <a:highlight>
                <a:srgbClr val="FFFFFF"/>
              </a:highlight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GB" sz="1800">
                <a:solidFill>
                  <a:srgbClr val="1F1F1F"/>
                </a:solidFill>
                <a:highlight>
                  <a:srgbClr val="FFFFFF"/>
                </a:highlight>
              </a:rPr>
              <a:t>English as the dominant academic language.</a:t>
            </a:r>
            <a:endParaRPr sz="1800">
              <a:solidFill>
                <a:srgbClr val="1F1F1F"/>
              </a:solidFill>
              <a:highlight>
                <a:srgbClr val="FFFFFF"/>
              </a:highlight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Char char="○"/>
            </a:pPr>
            <a:r>
              <a:rPr lang="en-GB" sz="1800">
                <a:solidFill>
                  <a:srgbClr val="1F1F1F"/>
                </a:solidFill>
                <a:highlight>
                  <a:srgbClr val="FFFFFF"/>
                </a:highlight>
              </a:rPr>
              <a:t>Barrier for non-Western scholars whose work may struggle to find visibility and validation.</a:t>
            </a:r>
            <a:endParaRPr sz="1800">
              <a:solidFill>
                <a:srgbClr val="1F1F1F"/>
              </a:solidFill>
              <a:highlight>
                <a:srgbClr val="FFFFFF"/>
              </a:highlight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Char char="○"/>
            </a:pPr>
            <a:r>
              <a:t/>
            </a:r>
            <a:endParaRPr sz="1800">
              <a:solidFill>
                <a:srgbClr val="1F1F1F"/>
              </a:solidFill>
              <a:highlight>
                <a:srgbClr val="FFFFFF"/>
              </a:highlight>
            </a:endParaRPr>
          </a:p>
        </p:txBody>
      </p:sp>
      <p:sp>
        <p:nvSpPr>
          <p:cNvPr id="273" name="Google Shape;273;g1ef3ce5a734_1_35"/>
          <p:cNvSpPr txBox="1"/>
          <p:nvPr>
            <p:ph idx="2" type="body"/>
          </p:nvPr>
        </p:nvSpPr>
        <p:spPr>
          <a:xfrm>
            <a:off x="4406400" y="2078875"/>
            <a:ext cx="4544100" cy="22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Inter SemiBold"/>
              <a:buChar char="●"/>
            </a:pPr>
            <a:r>
              <a:rPr lang="en-GB" sz="1800">
                <a:solidFill>
                  <a:srgbClr val="1F1F1F"/>
                </a:solidFill>
                <a:highlight>
                  <a:srgbClr val="FFFFFF"/>
                </a:highlight>
                <a:latin typeface="Inter SemiBold"/>
                <a:ea typeface="Inter SemiBold"/>
                <a:cs typeface="Inter SemiBold"/>
                <a:sym typeface="Inter SemiBold"/>
              </a:rPr>
              <a:t>Metrics and Methodologies:</a:t>
            </a:r>
            <a:endParaRPr sz="1800">
              <a:solidFill>
                <a:srgbClr val="1F1F1F"/>
              </a:solidFill>
              <a:highlight>
                <a:srgbClr val="FFFFFF"/>
              </a:highlight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Char char="○"/>
            </a:pPr>
            <a:r>
              <a:rPr lang="en-GB" sz="1800">
                <a:solidFill>
                  <a:srgbClr val="1F1F1F"/>
                </a:solidFill>
                <a:highlight>
                  <a:srgbClr val="FFFFFF"/>
                </a:highlight>
              </a:rPr>
              <a:t>Evaluation metrics and methodologies often rooted in Western epistemologies.</a:t>
            </a:r>
            <a:endParaRPr sz="1800">
              <a:solidFill>
                <a:srgbClr val="1F1F1F"/>
              </a:solidFill>
              <a:highlight>
                <a:srgbClr val="FFFFFF"/>
              </a:highlight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Char char="○"/>
            </a:pPr>
            <a:r>
              <a:rPr lang="en-GB" sz="1800">
                <a:solidFill>
                  <a:srgbClr val="1F1F1F"/>
                </a:solidFill>
                <a:highlight>
                  <a:srgbClr val="FFFFFF"/>
                </a:highlight>
              </a:rPr>
              <a:t>Marginalize the knowledge production that rely on different traditions and frameworks.</a:t>
            </a:r>
            <a:endParaRPr sz="1800">
              <a:solidFill>
                <a:srgbClr val="1F1F1F"/>
              </a:solidFill>
              <a:highlight>
                <a:srgbClr val="FFFFFF"/>
              </a:highlight>
            </a:endParaRPr>
          </a:p>
        </p:txBody>
      </p:sp>
      <p:sp>
        <p:nvSpPr>
          <p:cNvPr id="274" name="Google Shape;274;g1ef3ce5a734_1_35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Google Shape;279;g1ef3ce5a734_1_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9825" y="1962430"/>
            <a:ext cx="2261045" cy="2261100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g1ef3ce5a734_1_51"/>
          <p:cNvSpPr txBox="1"/>
          <p:nvPr>
            <p:ph idx="1" type="body"/>
          </p:nvPr>
        </p:nvSpPr>
        <p:spPr>
          <a:xfrm>
            <a:off x="315900" y="2078875"/>
            <a:ext cx="4187700" cy="22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 sz="1800">
                <a:solidFill>
                  <a:srgbClr val="1F1F1F"/>
                </a:solidFill>
                <a:highlight>
                  <a:srgbClr val="FFFFFF"/>
                </a:highlight>
                <a:latin typeface="Inter SemiBold"/>
                <a:ea typeface="Inter SemiBold"/>
                <a:cs typeface="Inter SemiBold"/>
                <a:sym typeface="Inter SemiBold"/>
              </a:rPr>
              <a:t> Funding and Resources: </a:t>
            </a:r>
            <a:endParaRPr sz="1800">
              <a:solidFill>
                <a:srgbClr val="1F1F1F"/>
              </a:solidFill>
              <a:highlight>
                <a:srgbClr val="FFFFFF"/>
              </a:highlight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GB" sz="1800">
                <a:solidFill>
                  <a:srgbClr val="1F1F1F"/>
                </a:solidFill>
                <a:highlight>
                  <a:srgbClr val="FFFFFF"/>
                </a:highlight>
              </a:rPr>
              <a:t>Western institutions attract significant research funding.</a:t>
            </a:r>
            <a:endParaRPr sz="1800">
              <a:solidFill>
                <a:srgbClr val="1F1F1F"/>
              </a:solidFill>
              <a:highlight>
                <a:srgbClr val="FFFFFF"/>
              </a:highlight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Char char="○"/>
            </a:pPr>
            <a:r>
              <a:rPr lang="en-GB" sz="1800">
                <a:solidFill>
                  <a:srgbClr val="1F1F1F"/>
                </a:solidFill>
                <a:highlight>
                  <a:srgbClr val="FFFFFF"/>
                </a:highlight>
              </a:rPr>
              <a:t>This further reinforces their position as knowledge leaders.</a:t>
            </a:r>
            <a:endParaRPr sz="1800">
              <a:solidFill>
                <a:srgbClr val="1F1F1F"/>
              </a:solidFill>
              <a:highlight>
                <a:srgbClr val="FFFFFF"/>
              </a:highlight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t/>
            </a:r>
            <a:endParaRPr sz="1800">
              <a:solidFill>
                <a:srgbClr val="1F1F1F"/>
              </a:solidFill>
              <a:highlight>
                <a:srgbClr val="FFFFFF"/>
              </a:highlight>
            </a:endParaRPr>
          </a:p>
        </p:txBody>
      </p:sp>
      <p:sp>
        <p:nvSpPr>
          <p:cNvPr id="281" name="Google Shape;281;g1ef3ce5a734_1_51"/>
          <p:cNvSpPr txBox="1"/>
          <p:nvPr>
            <p:ph idx="2" type="body"/>
          </p:nvPr>
        </p:nvSpPr>
        <p:spPr>
          <a:xfrm>
            <a:off x="4406400" y="2078875"/>
            <a:ext cx="4544100" cy="22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Inter SemiBold"/>
              <a:buChar char="●"/>
            </a:pPr>
            <a:r>
              <a:rPr lang="en-GB" sz="1800">
                <a:solidFill>
                  <a:srgbClr val="1F1F1F"/>
                </a:solidFill>
                <a:highlight>
                  <a:srgbClr val="FFFFFF"/>
                </a:highlight>
                <a:latin typeface="Inter SemiBold"/>
                <a:ea typeface="Inter SemiBold"/>
                <a:cs typeface="Inter SemiBold"/>
                <a:sym typeface="Inter SemiBold"/>
              </a:rPr>
              <a:t>Colonial Legacy:</a:t>
            </a:r>
            <a:endParaRPr sz="1800">
              <a:solidFill>
                <a:srgbClr val="1F1F1F"/>
              </a:solidFill>
              <a:highlight>
                <a:srgbClr val="FFFFFF"/>
              </a:highlight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Char char="○"/>
            </a:pPr>
            <a:r>
              <a:rPr lang="en-GB" sz="1800">
                <a:solidFill>
                  <a:srgbClr val="1F1F1F"/>
                </a:solidFill>
                <a:highlight>
                  <a:srgbClr val="FFFFFF"/>
                </a:highlight>
              </a:rPr>
              <a:t>The historical imposition of Western educational systems in many regions, including the Arab world, established a foundation for continued intellectual reliance.</a:t>
            </a:r>
            <a:endParaRPr sz="1800">
              <a:solidFill>
                <a:srgbClr val="1F1F1F"/>
              </a:solidFill>
              <a:highlight>
                <a:srgbClr val="FFFFFF"/>
              </a:highlight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t/>
            </a:r>
            <a:endParaRPr sz="1800">
              <a:solidFill>
                <a:srgbClr val="1F1F1F"/>
              </a:solidFill>
              <a:highlight>
                <a:srgbClr val="FFFFFF"/>
              </a:highlight>
            </a:endParaRPr>
          </a:p>
        </p:txBody>
      </p:sp>
      <p:sp>
        <p:nvSpPr>
          <p:cNvPr id="282" name="Google Shape;282;g1ef3ce5a734_1_51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g1ef3ce5a734_1_51"/>
          <p:cNvSpPr txBox="1"/>
          <p:nvPr>
            <p:ph type="title"/>
          </p:nvPr>
        </p:nvSpPr>
        <p:spPr>
          <a:xfrm>
            <a:off x="535550" y="502225"/>
            <a:ext cx="82830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2200"/>
              <a:buNone/>
            </a:pPr>
            <a:r>
              <a:rPr lang="en-GB" sz="2200">
                <a:solidFill>
                  <a:srgbClr val="1F1F1F"/>
                </a:solidFill>
                <a:highlight>
                  <a:srgbClr val="FFFFFF"/>
                </a:highlight>
              </a:rPr>
              <a:t>Some Factors underpin Western dominance in Arab World:</a:t>
            </a:r>
            <a:endParaRPr sz="22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Google Shape;288;g1ef3ce5a734_1_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3600" y="2152225"/>
            <a:ext cx="1979900" cy="19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g1ef3ce5a734_1_63"/>
          <p:cNvSpPr txBox="1"/>
          <p:nvPr>
            <p:ph type="title"/>
          </p:nvPr>
        </p:nvSpPr>
        <p:spPr>
          <a:xfrm>
            <a:off x="771125" y="494375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SzPts val="2200"/>
              <a:buNone/>
            </a:pPr>
            <a:r>
              <a:rPr lang="en-GB">
                <a:solidFill>
                  <a:srgbClr val="1F1F1F"/>
                </a:solidFill>
                <a:highlight>
                  <a:srgbClr val="FFFFFF"/>
                </a:highlight>
              </a:rPr>
              <a:t>Impact of Western dominance</a:t>
            </a:r>
            <a:r>
              <a:rPr lang="en-GB" sz="1200">
                <a:solidFill>
                  <a:srgbClr val="1F1F1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>
                <a:solidFill>
                  <a:srgbClr val="1F1F1F"/>
                </a:solidFill>
                <a:highlight>
                  <a:srgbClr val="FFFFFF"/>
                </a:highlight>
              </a:rPr>
              <a:t>on the Arab world:</a:t>
            </a:r>
            <a:endParaRPr/>
          </a:p>
        </p:txBody>
      </p:sp>
      <p:sp>
        <p:nvSpPr>
          <p:cNvPr id="290" name="Google Shape;290;g1ef3ce5a734_1_63"/>
          <p:cNvSpPr txBox="1"/>
          <p:nvPr>
            <p:ph idx="1" type="body"/>
          </p:nvPr>
        </p:nvSpPr>
        <p:spPr>
          <a:xfrm>
            <a:off x="315900" y="2078875"/>
            <a:ext cx="4187700" cy="22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 sz="1800">
                <a:solidFill>
                  <a:srgbClr val="1F1F1F"/>
                </a:solidFill>
                <a:highlight>
                  <a:srgbClr val="FFFFFF"/>
                </a:highlight>
                <a:latin typeface="Inter SemiBold"/>
                <a:ea typeface="Inter SemiBold"/>
                <a:cs typeface="Inter SemiBold"/>
                <a:sym typeface="Inter SemiBold"/>
              </a:rPr>
              <a:t> Knowledge Devaluation: </a:t>
            </a:r>
            <a:endParaRPr sz="1800">
              <a:solidFill>
                <a:srgbClr val="1F1F1F"/>
              </a:solidFill>
              <a:highlight>
                <a:srgbClr val="FFFFFF"/>
              </a:highlight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GB" sz="1800">
                <a:solidFill>
                  <a:srgbClr val="1F1F1F"/>
                </a:solidFill>
                <a:highlight>
                  <a:srgbClr val="FFFFFF"/>
                </a:highlight>
              </a:rPr>
              <a:t>Indigenous knowledge systems and local languages can be undervalued.</a:t>
            </a:r>
            <a:endParaRPr sz="1800">
              <a:solidFill>
                <a:srgbClr val="1F1F1F"/>
              </a:solidFill>
              <a:highlight>
                <a:srgbClr val="FFFFFF"/>
              </a:highlight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Char char="○"/>
            </a:pPr>
            <a:r>
              <a:rPr lang="en-GB" sz="1800">
                <a:solidFill>
                  <a:srgbClr val="1F1F1F"/>
                </a:solidFill>
                <a:highlight>
                  <a:srgbClr val="FFFFFF"/>
                </a:highlight>
              </a:rPr>
              <a:t>Creating a sense of intellectual inferiority.</a:t>
            </a:r>
            <a:endParaRPr sz="1800">
              <a:solidFill>
                <a:srgbClr val="1F1F1F"/>
              </a:solidFill>
              <a:highlight>
                <a:srgbClr val="FFFFFF"/>
              </a:highlight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t/>
            </a:r>
            <a:endParaRPr sz="1800">
              <a:solidFill>
                <a:srgbClr val="1F1F1F"/>
              </a:solidFill>
              <a:highlight>
                <a:srgbClr val="FFFFFF"/>
              </a:highlight>
            </a:endParaRPr>
          </a:p>
        </p:txBody>
      </p:sp>
      <p:sp>
        <p:nvSpPr>
          <p:cNvPr id="291" name="Google Shape;291;g1ef3ce5a734_1_63"/>
          <p:cNvSpPr txBox="1"/>
          <p:nvPr>
            <p:ph idx="2" type="body"/>
          </p:nvPr>
        </p:nvSpPr>
        <p:spPr>
          <a:xfrm>
            <a:off x="4406400" y="2078875"/>
            <a:ext cx="4544100" cy="22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Inter SemiBold"/>
              <a:buChar char="●"/>
            </a:pPr>
            <a:r>
              <a:rPr lang="en-GB" sz="1800">
                <a:solidFill>
                  <a:srgbClr val="1F1F1F"/>
                </a:solidFill>
                <a:highlight>
                  <a:srgbClr val="FFFFFF"/>
                </a:highlight>
                <a:latin typeface="Inter SemiBold"/>
                <a:ea typeface="Inter SemiBold"/>
                <a:cs typeface="Inter SemiBold"/>
                <a:sym typeface="Inter SemiBold"/>
              </a:rPr>
              <a:t>Brain Drain:</a:t>
            </a:r>
            <a:endParaRPr sz="1800">
              <a:solidFill>
                <a:srgbClr val="1F1F1F"/>
              </a:solidFill>
              <a:highlight>
                <a:srgbClr val="FFFFFF"/>
              </a:highlight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Char char="○"/>
            </a:pP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Talented Arab scholars </a:t>
            </a:r>
            <a:r>
              <a:rPr lang="en-GB" sz="1800">
                <a:solidFill>
                  <a:srgbClr val="1F1F1F"/>
                </a:solidFill>
                <a:highlight>
                  <a:srgbClr val="FFFFFF"/>
                </a:highlight>
              </a:rPr>
              <a:t>may be drawn to prestigious Western universities due to funding opportunities and career prospects.</a:t>
            </a:r>
            <a:endParaRPr sz="1800">
              <a:solidFill>
                <a:srgbClr val="1F1F1F"/>
              </a:solidFill>
              <a:highlight>
                <a:srgbClr val="FFFFFF"/>
              </a:highlight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t/>
            </a:r>
            <a:endParaRPr sz="1800">
              <a:solidFill>
                <a:srgbClr val="1F1F1F"/>
              </a:solidFill>
              <a:highlight>
                <a:srgbClr val="FFFFFF"/>
              </a:highlight>
            </a:endParaRPr>
          </a:p>
        </p:txBody>
      </p:sp>
      <p:sp>
        <p:nvSpPr>
          <p:cNvPr id="292" name="Google Shape;292;g1ef3ce5a734_1_63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06b18673b0_0_52"/>
          <p:cNvSpPr txBox="1"/>
          <p:nvPr>
            <p:ph type="title"/>
          </p:nvPr>
        </p:nvSpPr>
        <p:spPr>
          <a:xfrm>
            <a:off x="729450" y="864300"/>
            <a:ext cx="7021200" cy="272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33"/>
              <a:buNone/>
            </a:pPr>
            <a:r>
              <a:rPr lang="en-GB" sz="3200">
                <a:solidFill>
                  <a:srgbClr val="FFFFFF"/>
                </a:solidFill>
              </a:rPr>
              <a:t>The </a:t>
            </a:r>
            <a:r>
              <a:rPr b="1" lang="en-GB" sz="32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UNESCO</a:t>
            </a:r>
            <a:r>
              <a:rPr lang="en-GB" sz="3200">
                <a:solidFill>
                  <a:srgbClr val="FFFFFF"/>
                </a:solidFill>
              </a:rPr>
              <a:t> </a:t>
            </a:r>
            <a:r>
              <a:rPr b="1" lang="en-GB" sz="32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Recommendation</a:t>
            </a:r>
            <a:r>
              <a:rPr lang="en-GB" sz="3200">
                <a:solidFill>
                  <a:srgbClr val="FFFFFF"/>
                </a:solidFill>
              </a:rPr>
              <a:t> on Open Science encourages member states to support “</a:t>
            </a:r>
            <a:r>
              <a:rPr b="1" lang="en-GB" sz="32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not-for-profit, academic and scientific community-driven publishing models as a common good</a:t>
            </a:r>
            <a:r>
              <a:rPr lang="en-GB" sz="3200">
                <a:solidFill>
                  <a:srgbClr val="FFFFFF"/>
                </a:solidFill>
              </a:rPr>
              <a:t>”</a:t>
            </a:r>
            <a:endParaRPr sz="32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ef3ce5a734_1_550"/>
          <p:cNvSpPr txBox="1"/>
          <p:nvPr>
            <p:ph idx="1" type="body"/>
          </p:nvPr>
        </p:nvSpPr>
        <p:spPr>
          <a:xfrm>
            <a:off x="1281675" y="1254702"/>
            <a:ext cx="7045800" cy="33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-GB" sz="2400"/>
              <a:t>By valuing diversity, fostering intellectual self-reliance, and challenging existing power structures, we can move towards a world where knowledge is truly shared, not imposed, and where all voices have the opportunity to be heard and valued</a:t>
            </a:r>
            <a:endParaRPr sz="2400"/>
          </a:p>
        </p:txBody>
      </p:sp>
      <p:sp>
        <p:nvSpPr>
          <p:cNvPr id="303" name="Google Shape;303;g1ef3ce5a734_1_550"/>
          <p:cNvSpPr txBox="1"/>
          <p:nvPr/>
        </p:nvSpPr>
        <p:spPr>
          <a:xfrm>
            <a:off x="1103825" y="785113"/>
            <a:ext cx="614700" cy="187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0"/>
              <a:buFont typeface="Arial"/>
              <a:buNone/>
            </a:pPr>
            <a:r>
              <a:rPr b="0" i="0" lang="en-GB" sz="11000" u="none" cap="none" strike="noStrike">
                <a:solidFill>
                  <a:schemeClr val="accent6"/>
                </a:solidFill>
                <a:latin typeface="Spectral ExtraBold"/>
                <a:ea typeface="Spectral ExtraBold"/>
                <a:cs typeface="Spectral ExtraBold"/>
                <a:sym typeface="Spectral ExtraBold"/>
              </a:rPr>
              <a:t>“</a:t>
            </a:r>
            <a:endParaRPr b="0" i="0" sz="11000" u="none" cap="none" strike="noStrike">
              <a:solidFill>
                <a:schemeClr val="accent6"/>
              </a:solidFill>
              <a:latin typeface="Spectral ExtraBold"/>
              <a:ea typeface="Spectral ExtraBold"/>
              <a:cs typeface="Spectral ExtraBold"/>
              <a:sym typeface="Spectral ExtraBold"/>
            </a:endParaRPr>
          </a:p>
        </p:txBody>
      </p:sp>
      <p:sp>
        <p:nvSpPr>
          <p:cNvPr id="304" name="Google Shape;304;g1ef3ce5a734_1_550"/>
          <p:cNvSpPr txBox="1"/>
          <p:nvPr/>
        </p:nvSpPr>
        <p:spPr>
          <a:xfrm>
            <a:off x="6108225" y="3073200"/>
            <a:ext cx="882300" cy="187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0"/>
              <a:buFont typeface="Arial"/>
              <a:buNone/>
            </a:pPr>
            <a:r>
              <a:rPr b="0" i="0" lang="en-GB" sz="11000" u="none" cap="none" strike="noStrike">
                <a:solidFill>
                  <a:schemeClr val="accent6"/>
                </a:solidFill>
                <a:latin typeface="Spectral ExtraBold"/>
                <a:ea typeface="Spectral ExtraBold"/>
                <a:cs typeface="Spectral ExtraBold"/>
                <a:sym typeface="Spectral ExtraBold"/>
              </a:rPr>
              <a:t>”</a:t>
            </a:r>
            <a:endParaRPr b="0" i="0" sz="11000" u="none" cap="none" strike="noStrik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21a5c539d1d_0_598"/>
          <p:cNvSpPr txBox="1"/>
          <p:nvPr>
            <p:ph type="title"/>
          </p:nvPr>
        </p:nvSpPr>
        <p:spPr>
          <a:xfrm>
            <a:off x="729450" y="864300"/>
            <a:ext cx="7021200" cy="272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33"/>
              <a:buNone/>
            </a:pPr>
            <a:r>
              <a:rPr lang="en-GB" sz="3200">
                <a:solidFill>
                  <a:srgbClr val="FFFFFF"/>
                </a:solidFill>
              </a:rPr>
              <a:t>DOAJ plays a </a:t>
            </a:r>
            <a:r>
              <a:rPr lang="en-GB" sz="32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significant role</a:t>
            </a:r>
            <a:r>
              <a:rPr lang="en-GB" sz="3200">
                <a:solidFill>
                  <a:srgbClr val="FFFFFF"/>
                </a:solidFill>
              </a:rPr>
              <a:t> by promoting (</a:t>
            </a:r>
            <a:r>
              <a:rPr b="1" lang="en-GB" sz="32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OA</a:t>
            </a:r>
            <a:r>
              <a:rPr lang="en-GB" sz="3200">
                <a:solidFill>
                  <a:srgbClr val="FFFFFF"/>
                </a:solidFill>
              </a:rPr>
              <a:t>) and supporting diverse scholarly voices from Arab world</a:t>
            </a:r>
            <a:endParaRPr sz="32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Google Shape;314;g277569f1d41_0_1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8713" y="2416062"/>
            <a:ext cx="718967" cy="71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g277569f1d41_0_14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725" y="3579975"/>
            <a:ext cx="718950" cy="718974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g277569f1d41_0_149"/>
          <p:cNvSpPr txBox="1"/>
          <p:nvPr>
            <p:ph type="title"/>
          </p:nvPr>
        </p:nvSpPr>
        <p:spPr>
          <a:xfrm>
            <a:off x="559300" y="254425"/>
            <a:ext cx="82188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GB">
                <a:solidFill>
                  <a:srgbClr val="1F1F1F"/>
                </a:solidFill>
                <a:highlight>
                  <a:srgbClr val="FFFFFF"/>
                </a:highlight>
              </a:rPr>
              <a:t>Some key ways DOAJ contributes towards </a:t>
            </a:r>
            <a:r>
              <a:rPr b="1" lang="en-GB" sz="2200">
                <a:solidFill>
                  <a:srgbClr val="202729"/>
                </a:solidFill>
                <a:latin typeface="Inter"/>
                <a:ea typeface="Inter"/>
                <a:cs typeface="Inter"/>
                <a:sym typeface="Inter"/>
              </a:rPr>
              <a:t>No-fees OA Publishing in Arab World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17" name="Google Shape;317;g277569f1d41_0_14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5400000">
            <a:off x="486850" y="1363525"/>
            <a:ext cx="642700" cy="642700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g277569f1d41_0_149"/>
          <p:cNvSpPr txBox="1"/>
          <p:nvPr>
            <p:ph idx="1" type="body"/>
          </p:nvPr>
        </p:nvSpPr>
        <p:spPr>
          <a:xfrm>
            <a:off x="1167100" y="1236675"/>
            <a:ext cx="7188000" cy="8964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-GB">
                <a:solidFill>
                  <a:srgbClr val="1F1F1F"/>
                </a:solidFill>
                <a:highlight>
                  <a:schemeClr val="lt1"/>
                </a:highlight>
                <a:latin typeface="Inter SemiBold"/>
                <a:ea typeface="Inter SemiBold"/>
                <a:cs typeface="Inter SemiBold"/>
                <a:sym typeface="Inter SemiBold"/>
              </a:rPr>
              <a:t>Visibility for Non-Western Journals: </a:t>
            </a:r>
            <a:r>
              <a:rPr lang="en-GB">
                <a:solidFill>
                  <a:srgbClr val="1F1F1F"/>
                </a:solidFill>
                <a:highlight>
                  <a:schemeClr val="lt1"/>
                </a:highlight>
              </a:rPr>
              <a:t>DOAJ indexes journals from all regions and languages, providing crucial visibility for non-Western publications that might otherwise be overlooked by mainstream academic databases dominated by Western journals.</a:t>
            </a:r>
            <a:endParaRPr baseline="30000">
              <a:highlight>
                <a:schemeClr val="lt1"/>
              </a:highlight>
            </a:endParaRPr>
          </a:p>
        </p:txBody>
      </p:sp>
      <p:sp>
        <p:nvSpPr>
          <p:cNvPr id="319" name="Google Shape;319;g277569f1d41_0_149"/>
          <p:cNvSpPr txBox="1"/>
          <p:nvPr>
            <p:ph idx="1" type="body"/>
          </p:nvPr>
        </p:nvSpPr>
        <p:spPr>
          <a:xfrm>
            <a:off x="1188100" y="2534850"/>
            <a:ext cx="7240800" cy="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-GB">
                <a:solidFill>
                  <a:srgbClr val="1F1F1F"/>
                </a:solidFill>
                <a:highlight>
                  <a:schemeClr val="lt1"/>
                </a:highlight>
                <a:latin typeface="Inter SemiBold"/>
                <a:ea typeface="Inter SemiBold"/>
                <a:cs typeface="Inter SemiBold"/>
                <a:sym typeface="Inter SemiBold"/>
              </a:rPr>
              <a:t>Challenging Hegemonic Metrics:</a:t>
            </a:r>
            <a:r>
              <a:rPr lang="en-GB">
                <a:solidFill>
                  <a:srgbClr val="1F1F1F"/>
                </a:solidFill>
                <a:highlight>
                  <a:schemeClr val="lt1"/>
                </a:highlight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GB">
                <a:solidFill>
                  <a:srgbClr val="1F1F1F"/>
                </a:solidFill>
                <a:highlight>
                  <a:schemeClr val="lt1"/>
                </a:highlight>
              </a:rPr>
              <a:t>DOAJ's focus on quality criteria beyond traditional impact factors (IFs) provides an alternative measure of journal value.</a:t>
            </a:r>
            <a:endParaRPr>
              <a:highlight>
                <a:schemeClr val="lt1"/>
              </a:highlight>
            </a:endParaRPr>
          </a:p>
        </p:txBody>
      </p:sp>
      <p:sp>
        <p:nvSpPr>
          <p:cNvPr id="320" name="Google Shape;320;g277569f1d41_0_149"/>
          <p:cNvSpPr txBox="1"/>
          <p:nvPr>
            <p:ph idx="1" type="body"/>
          </p:nvPr>
        </p:nvSpPr>
        <p:spPr>
          <a:xfrm>
            <a:off x="1167100" y="3542825"/>
            <a:ext cx="7240800" cy="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-GB">
                <a:solidFill>
                  <a:srgbClr val="1F1F1F"/>
                </a:solidFill>
                <a:highlight>
                  <a:schemeClr val="lt1"/>
                </a:highlight>
                <a:latin typeface="Inter SemiBold"/>
                <a:ea typeface="Inter SemiBold"/>
                <a:cs typeface="Inter SemiBold"/>
                <a:sym typeface="Inter SemiBold"/>
              </a:rPr>
              <a:t>Supporting Indigenous Knowledge Systems: </a:t>
            </a:r>
            <a:r>
              <a:rPr lang="en-GB">
                <a:solidFill>
                  <a:srgbClr val="1F1F1F"/>
                </a:solidFill>
                <a:highlight>
                  <a:schemeClr val="lt1"/>
                </a:highlight>
              </a:rPr>
              <a:t>DOAJ recognizes the importance of indigenous and local knowledge systems by encouraging the inclusion of journals that publish research in these areas. </a:t>
            </a:r>
            <a:endParaRPr>
              <a:highlight>
                <a:schemeClr val="lt1"/>
              </a:highlight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Google Shape;325;g2b05b62bf3c_0_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2225" y="1473450"/>
            <a:ext cx="967275" cy="957025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g2b05b62bf3c_0_8"/>
          <p:cNvSpPr txBox="1"/>
          <p:nvPr>
            <p:ph type="title"/>
          </p:nvPr>
        </p:nvSpPr>
        <p:spPr>
          <a:xfrm>
            <a:off x="559300" y="254425"/>
            <a:ext cx="82188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GB">
                <a:solidFill>
                  <a:srgbClr val="1F1F1F"/>
                </a:solidFill>
                <a:highlight>
                  <a:srgbClr val="FFFFFF"/>
                </a:highlight>
              </a:rPr>
              <a:t>Some key ways DOAJ contributes towards </a:t>
            </a:r>
            <a:r>
              <a:rPr lang="en-GB">
                <a:solidFill>
                  <a:srgbClr val="1F1F1F"/>
                </a:solidFill>
                <a:highlight>
                  <a:schemeClr val="lt1"/>
                </a:highlight>
              </a:rPr>
              <a:t>towards </a:t>
            </a:r>
            <a:r>
              <a:rPr b="1" lang="en-GB" sz="2200">
                <a:solidFill>
                  <a:srgbClr val="202729"/>
                </a:solidFill>
                <a:latin typeface="Inter"/>
                <a:ea typeface="Inter"/>
                <a:cs typeface="Inter"/>
                <a:sym typeface="Inter"/>
              </a:rPr>
              <a:t>No-fees OA Publishing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>
              <a:solidFill>
                <a:srgbClr val="1F1F1F"/>
              </a:solidFill>
              <a:highlight>
                <a:srgbClr val="FFFFFF"/>
              </a:highlight>
            </a:endParaRPr>
          </a:p>
        </p:txBody>
      </p:sp>
      <p:sp>
        <p:nvSpPr>
          <p:cNvPr id="327" name="Google Shape;327;g2b05b62bf3c_0_8"/>
          <p:cNvSpPr txBox="1"/>
          <p:nvPr>
            <p:ph idx="1" type="body"/>
          </p:nvPr>
        </p:nvSpPr>
        <p:spPr>
          <a:xfrm>
            <a:off x="1319500" y="1401150"/>
            <a:ext cx="6871500" cy="12153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-GB">
                <a:solidFill>
                  <a:srgbClr val="1F1F1F"/>
                </a:solidFill>
                <a:highlight>
                  <a:srgbClr val="FFFFFF"/>
                </a:highlight>
                <a:latin typeface="Inter SemiBold"/>
                <a:ea typeface="Inter SemiBold"/>
                <a:cs typeface="Inter SemiBold"/>
                <a:sym typeface="Inter SemiBold"/>
              </a:rPr>
              <a:t>Promoting Language Diversity: </a:t>
            </a:r>
            <a:r>
              <a:rPr lang="en-GB">
                <a:solidFill>
                  <a:srgbClr val="1F1F1F"/>
                </a:solidFill>
                <a:highlight>
                  <a:srgbClr val="FFFFFF"/>
                </a:highlight>
              </a:rPr>
              <a:t>DOAJ accepts journals published in various languages, promoting multilingualism and challenging the hegemony of English as the dominant language of academic scholarship.</a:t>
            </a:r>
            <a:endParaRPr>
              <a:solidFill>
                <a:srgbClr val="1F1F1F"/>
              </a:solidFill>
              <a:highlight>
                <a:srgbClr val="FFFFFF"/>
              </a:highlight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-GB">
                <a:solidFill>
                  <a:srgbClr val="000000"/>
                </a:solidFill>
                <a:highlight>
                  <a:schemeClr val="lt1"/>
                </a:highlight>
              </a:rPr>
              <a:t>DOAJ was one of the first signatories of the Helsinki Initiative </a:t>
            </a:r>
            <a:endParaRPr>
              <a:highlight>
                <a:schemeClr val="lt1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500"/>
              <a:buNone/>
            </a:pPr>
            <a:r>
              <a:t/>
            </a:r>
            <a:endParaRPr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28" name="Google Shape;328;g2b05b62bf3c_0_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8149" y="2934100"/>
            <a:ext cx="1035425" cy="1024494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g2b05b62bf3c_0_8"/>
          <p:cNvSpPr txBox="1"/>
          <p:nvPr>
            <p:ph idx="1" type="body"/>
          </p:nvPr>
        </p:nvSpPr>
        <p:spPr>
          <a:xfrm>
            <a:off x="1361350" y="3160050"/>
            <a:ext cx="6621600" cy="8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SzPts val="1500"/>
              <a:buNone/>
            </a:pPr>
            <a:r>
              <a:rPr lang="en-GB">
                <a:solidFill>
                  <a:srgbClr val="000000"/>
                </a:solidFill>
                <a:highlight>
                  <a:schemeClr val="lt1"/>
                </a:highlight>
              </a:rPr>
              <a:t>The</a:t>
            </a:r>
            <a:r>
              <a:rPr lang="en-GB">
                <a:solidFill>
                  <a:srgbClr val="000000"/>
                </a:solidFill>
                <a:highlight>
                  <a:schemeClr val="lt1"/>
                </a:highlight>
                <a:latin typeface="Inter"/>
                <a:ea typeface="Inter"/>
                <a:cs typeface="Inter"/>
                <a:sym typeface="Inter"/>
              </a:rPr>
              <a:t> </a:t>
            </a:r>
            <a:r>
              <a:rPr b="1" lang="en-GB">
                <a:solidFill>
                  <a:srgbClr val="000000"/>
                </a:solidFill>
                <a:highlight>
                  <a:schemeClr val="lt1"/>
                </a:highlight>
                <a:latin typeface="Inter"/>
                <a:ea typeface="Inter"/>
                <a:cs typeface="Inter"/>
                <a:sym typeface="Inter"/>
              </a:rPr>
              <a:t>Helsinki Initiative</a:t>
            </a:r>
            <a:r>
              <a:rPr lang="en-GB">
                <a:solidFill>
                  <a:srgbClr val="000000"/>
                </a:solidFill>
                <a:highlight>
                  <a:schemeClr val="lt1"/>
                </a:highlight>
              </a:rPr>
              <a:t>, of which</a:t>
            </a:r>
            <a:r>
              <a:rPr lang="en-GB">
                <a:solidFill>
                  <a:srgbClr val="000000"/>
                </a:solidFill>
                <a:highlight>
                  <a:schemeClr val="lt1"/>
                </a:highlight>
                <a:latin typeface="Inter"/>
                <a:ea typeface="Inter"/>
                <a:cs typeface="Inter"/>
                <a:sym typeface="Inter"/>
              </a:rPr>
              <a:t> </a:t>
            </a:r>
            <a:r>
              <a:rPr b="1" lang="en-GB">
                <a:solidFill>
                  <a:srgbClr val="000000"/>
                </a:solidFill>
                <a:highlight>
                  <a:schemeClr val="lt1"/>
                </a:highlight>
                <a:latin typeface="Inter"/>
                <a:ea typeface="Inter"/>
                <a:cs typeface="Inter"/>
                <a:sym typeface="Inter"/>
              </a:rPr>
              <a:t>DOAJ was one of the first signatories</a:t>
            </a:r>
            <a:r>
              <a:rPr lang="en-GB">
                <a:solidFill>
                  <a:srgbClr val="000000"/>
                </a:solidFill>
                <a:highlight>
                  <a:schemeClr val="lt1"/>
                </a:highlight>
              </a:rPr>
              <a:t>, is a unified attempt to promote multilingualism in scholarship and underlines the importance of language diversity, among other things</a:t>
            </a:r>
            <a:endParaRPr>
              <a:highlight>
                <a:schemeClr val="lt1"/>
              </a:highlight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2d3a7680c7b_0_119"/>
          <p:cNvSpPr txBox="1"/>
          <p:nvPr>
            <p:ph type="title"/>
          </p:nvPr>
        </p:nvSpPr>
        <p:spPr>
          <a:xfrm>
            <a:off x="729450" y="1322450"/>
            <a:ext cx="7688400" cy="23169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5000"/>
              <a:buNone/>
            </a:pPr>
            <a:r>
              <a:rPr lang="en-GB"/>
              <a:t>Supporting DOAJ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2d3a7680c7b_0_2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en-GB"/>
              <a:t>How DOAJ is funded</a:t>
            </a:r>
            <a:endParaRPr/>
          </a:p>
        </p:txBody>
      </p:sp>
      <p:sp>
        <p:nvSpPr>
          <p:cNvPr id="340" name="Google Shape;340;g2d3a7680c7b_0_2"/>
          <p:cNvSpPr txBox="1"/>
          <p:nvPr>
            <p:ph idx="2" type="body"/>
          </p:nvPr>
        </p:nvSpPr>
        <p:spPr>
          <a:xfrm>
            <a:off x="5167475" y="1097400"/>
            <a:ext cx="3374400" cy="29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sp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b="1" lang="en-GB" sz="1600">
                <a:solidFill>
                  <a:srgbClr val="000000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600+</a:t>
            </a:r>
            <a:r>
              <a:rPr lang="en-GB" sz="1600">
                <a:solidFill>
                  <a:srgbClr val="000000"/>
                </a:solidFill>
                <a:highlight>
                  <a:srgbClr val="FFFFFF"/>
                </a:highlight>
              </a:rPr>
              <a:t> University libraries from </a:t>
            </a:r>
            <a:r>
              <a:rPr b="1" lang="en-GB" sz="1600">
                <a:solidFill>
                  <a:srgbClr val="000000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36</a:t>
            </a:r>
            <a:r>
              <a:rPr lang="en-GB" sz="1600">
                <a:solidFill>
                  <a:srgbClr val="000000"/>
                </a:solidFill>
                <a:highlight>
                  <a:srgbClr val="FFFFFF"/>
                </a:highlight>
              </a:rPr>
              <a:t> countries</a:t>
            </a:r>
            <a:endParaRPr sz="16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b="1" lang="en-GB" sz="1600">
                <a:solidFill>
                  <a:srgbClr val="000000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17</a:t>
            </a:r>
            <a:r>
              <a:rPr lang="en-GB" sz="1600">
                <a:solidFill>
                  <a:srgbClr val="000000"/>
                </a:solidFill>
                <a:highlight>
                  <a:srgbClr val="FFFFFF"/>
                </a:highlight>
              </a:rPr>
              <a:t> Library Consortia from </a:t>
            </a:r>
            <a:r>
              <a:rPr b="1" lang="en-GB" sz="1600">
                <a:solidFill>
                  <a:srgbClr val="000000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13</a:t>
            </a:r>
            <a:r>
              <a:rPr lang="en-GB" sz="1600">
                <a:solidFill>
                  <a:srgbClr val="000000"/>
                </a:solidFill>
                <a:highlight>
                  <a:srgbClr val="FFFFFF"/>
                </a:highlight>
              </a:rPr>
              <a:t> countries</a:t>
            </a:r>
            <a:endParaRPr sz="16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b="1" lang="en-GB" sz="1600">
                <a:solidFill>
                  <a:srgbClr val="000000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10</a:t>
            </a:r>
            <a:r>
              <a:rPr lang="en-GB" sz="1600">
                <a:solidFill>
                  <a:srgbClr val="000000"/>
                </a:solidFill>
                <a:highlight>
                  <a:srgbClr val="FFFFFF"/>
                </a:highlight>
              </a:rPr>
              <a:t> Research Funders/Academies of Science</a:t>
            </a:r>
            <a:endParaRPr sz="16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b="1" lang="en-GB" sz="1600">
                <a:solidFill>
                  <a:srgbClr val="000000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30+</a:t>
            </a:r>
            <a:r>
              <a:rPr lang="en-GB" sz="1600">
                <a:solidFill>
                  <a:srgbClr val="000000"/>
                </a:solidFill>
                <a:highlight>
                  <a:srgbClr val="FFFFFF"/>
                </a:highlight>
              </a:rPr>
              <a:t> smaller publishers</a:t>
            </a:r>
            <a:endParaRPr sz="16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b="1" lang="en-GB" sz="1600">
                <a:solidFill>
                  <a:srgbClr val="000000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25+</a:t>
            </a:r>
            <a:r>
              <a:rPr lang="en-GB" sz="1600">
                <a:solidFill>
                  <a:srgbClr val="000000"/>
                </a:solidFill>
                <a:highlight>
                  <a:srgbClr val="FFFFFF"/>
                </a:highlight>
              </a:rPr>
              <a:t> larger publishers and aggregators</a:t>
            </a:r>
            <a:endParaRPr sz="1600"/>
          </a:p>
        </p:txBody>
      </p:sp>
      <p:sp>
        <p:nvSpPr>
          <p:cNvPr id="341" name="Google Shape;341;g2d3a7680c7b_0_2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b="1" lang="en-GB">
                <a:latin typeface="Inter"/>
                <a:ea typeface="Inter"/>
                <a:cs typeface="Inter"/>
                <a:sym typeface="Inter"/>
              </a:rPr>
              <a:t>80%</a:t>
            </a:r>
            <a:r>
              <a:rPr lang="en-GB"/>
              <a:t> of income from the community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b="1" lang="en-GB">
                <a:latin typeface="Inter"/>
                <a:ea typeface="Inter"/>
                <a:cs typeface="Inter"/>
                <a:sym typeface="Inter"/>
              </a:rPr>
              <a:t>20%</a:t>
            </a:r>
            <a:r>
              <a:rPr lang="en-GB"/>
              <a:t> of income from publishers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0b8d7cb0a0_0_111"/>
          <p:cNvSpPr txBox="1"/>
          <p:nvPr>
            <p:ph type="title"/>
          </p:nvPr>
        </p:nvSpPr>
        <p:spPr>
          <a:xfrm>
            <a:off x="729450" y="479750"/>
            <a:ext cx="7071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GB" sz="2200"/>
              <a:t>Current State of Open-access Publishing in </a:t>
            </a:r>
            <a:r>
              <a:rPr lang="en-GB"/>
              <a:t>Arab World</a:t>
            </a:r>
            <a:endParaRPr/>
          </a:p>
        </p:txBody>
      </p:sp>
      <p:sp>
        <p:nvSpPr>
          <p:cNvPr id="148" name="Google Shape;148;g30b8d7cb0a0_0_111"/>
          <p:cNvSpPr txBox="1"/>
          <p:nvPr/>
        </p:nvSpPr>
        <p:spPr>
          <a:xfrm>
            <a:off x="469300" y="1421970"/>
            <a:ext cx="4191000" cy="25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0" lIns="190500" spcFirstLastPara="1" rIns="0" wrap="square" tIns="0">
            <a:spAutoFit/>
          </a:bodyPr>
          <a:lstStyle/>
          <a:p>
            <a:pPr indent="-12319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b="1" i="0" lang="en-GB" sz="1800" u="none" cap="none" strike="noStrike">
                <a:latin typeface="Inter"/>
                <a:ea typeface="Inter"/>
                <a:cs typeface="Inter"/>
                <a:sym typeface="Inter"/>
              </a:rPr>
              <a:t>Overview:</a:t>
            </a:r>
            <a:r>
              <a:rPr i="0" lang="en-GB" sz="1800" u="none" cap="none" strike="noStrike">
                <a:latin typeface="Inter"/>
                <a:ea typeface="Inter"/>
                <a:cs typeface="Inter"/>
                <a:sym typeface="Inter"/>
              </a:rPr>
              <a:t> Brief overview of the current landscape in the </a:t>
            </a:r>
            <a:r>
              <a:rPr lang="en-GB" sz="1800">
                <a:latin typeface="Inter"/>
                <a:ea typeface="Inter"/>
                <a:cs typeface="Inter"/>
                <a:sym typeface="Inter"/>
              </a:rPr>
              <a:t>the Arab World</a:t>
            </a:r>
            <a:r>
              <a:rPr i="0" lang="en-GB" sz="1800" u="none" cap="none" strike="noStrike">
                <a:latin typeface="Inter"/>
                <a:ea typeface="Inter"/>
                <a:cs typeface="Inter"/>
                <a:sym typeface="Inter"/>
              </a:rPr>
              <a:t> Statistics</a:t>
            </a:r>
            <a:r>
              <a:rPr b="1" i="0" lang="en-GB" sz="1800" u="none" cap="none" strike="noStrike">
                <a:latin typeface="Inter"/>
                <a:ea typeface="Inter"/>
                <a:cs typeface="Inter"/>
                <a:sym typeface="Inter"/>
              </a:rPr>
              <a:t>:</a:t>
            </a:r>
            <a:r>
              <a:rPr i="0" lang="en-GB" sz="1800" u="none" cap="none" strike="noStrike">
                <a:latin typeface="Inter"/>
                <a:ea typeface="Inter"/>
                <a:cs typeface="Inter"/>
                <a:sym typeface="Inter"/>
              </a:rPr>
              <a:t> Key statistics highlighting the current status of open-access publishing.</a:t>
            </a:r>
            <a:endParaRPr sz="1800">
              <a:latin typeface="Inter"/>
              <a:ea typeface="Inter"/>
              <a:cs typeface="Inter"/>
              <a:sym typeface="Inter"/>
            </a:endParaRPr>
          </a:p>
          <a:p>
            <a:pPr indent="-123190" lvl="1" marL="2286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b="1" i="0" lang="en-GB" sz="1800" u="none" cap="none" strike="noStrike">
                <a:latin typeface="Inter"/>
                <a:ea typeface="Inter"/>
                <a:cs typeface="Inter"/>
                <a:sym typeface="Inter"/>
              </a:rPr>
              <a:t>Examples</a:t>
            </a:r>
            <a:r>
              <a:rPr i="0" lang="en-GB" sz="1800" u="none" cap="none" strike="noStrike">
                <a:latin typeface="Inter"/>
                <a:ea typeface="Inter"/>
                <a:cs typeface="Inter"/>
                <a:sym typeface="Inter"/>
              </a:rPr>
              <a:t>: Notable examples of open-access initiatives in the region.</a:t>
            </a:r>
            <a:endParaRPr sz="18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49" name="Google Shape;149;g30b8d7cb0a0_0_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21500" y="1079338"/>
            <a:ext cx="3542551" cy="3542551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g30b8d7cb0a0_0_111"/>
          <p:cNvSpPr txBox="1"/>
          <p:nvPr/>
        </p:nvSpPr>
        <p:spPr>
          <a:xfrm>
            <a:off x="5489025" y="4648775"/>
            <a:ext cx="3007500" cy="1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Image generated by AI</a:t>
            </a:r>
            <a:endParaRPr b="1"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2d3a7680c7b_0_234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en-GB"/>
              <a:t>Why support DOAJ?</a:t>
            </a:r>
            <a:endParaRPr/>
          </a:p>
        </p:txBody>
      </p:sp>
      <p:sp>
        <p:nvSpPr>
          <p:cNvPr id="347" name="Google Shape;347;g2d3a7680c7b_0_234"/>
          <p:cNvSpPr txBox="1"/>
          <p:nvPr>
            <p:ph idx="1" type="body"/>
          </p:nvPr>
        </p:nvSpPr>
        <p:spPr>
          <a:xfrm>
            <a:off x="729325" y="2078875"/>
            <a:ext cx="2563200" cy="22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b="1" lang="en-GB" sz="1600">
                <a:latin typeface="Inter"/>
                <a:ea typeface="Inter"/>
                <a:cs typeface="Inter"/>
                <a:sym typeface="Inter"/>
              </a:rPr>
              <a:t>1</a:t>
            </a:r>
            <a:endParaRPr b="1" sz="1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-GB" sz="1400"/>
              <a:t>Funding from libraries enables our commitment to being 100% independent.</a:t>
            </a:r>
            <a:endParaRPr sz="14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t/>
            </a:r>
            <a:endParaRPr sz="1200"/>
          </a:p>
          <a:p>
            <a:pPr indent="0" lvl="0" marL="381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t/>
            </a:r>
            <a:endParaRPr sz="1200"/>
          </a:p>
        </p:txBody>
      </p:sp>
      <p:sp>
        <p:nvSpPr>
          <p:cNvPr id="348" name="Google Shape;348;g2d3a7680c7b_0_234"/>
          <p:cNvSpPr txBox="1"/>
          <p:nvPr>
            <p:ph idx="2" type="body"/>
          </p:nvPr>
        </p:nvSpPr>
        <p:spPr>
          <a:xfrm>
            <a:off x="3292046" y="2078875"/>
            <a:ext cx="2563200" cy="22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b="1" lang="en-GB" sz="1600">
                <a:latin typeface="Inter"/>
                <a:ea typeface="Inter"/>
                <a:cs typeface="Inter"/>
                <a:sym typeface="Inter"/>
              </a:rPr>
              <a:t>2</a:t>
            </a:r>
            <a:endParaRPr b="1" sz="1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-GB" sz="1400"/>
              <a:t>Data and services can be open and free to everyone.</a:t>
            </a:r>
            <a:endParaRPr sz="1400"/>
          </a:p>
        </p:txBody>
      </p:sp>
      <p:sp>
        <p:nvSpPr>
          <p:cNvPr id="349" name="Google Shape;349;g2d3a7680c7b_0_234"/>
          <p:cNvSpPr txBox="1"/>
          <p:nvPr>
            <p:ph idx="2" type="body"/>
          </p:nvPr>
        </p:nvSpPr>
        <p:spPr>
          <a:xfrm>
            <a:off x="5855246" y="2078875"/>
            <a:ext cx="2563200" cy="22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b="1" lang="en-GB" sz="1600">
                <a:latin typeface="Inter"/>
                <a:ea typeface="Inter"/>
                <a:cs typeface="Inter"/>
                <a:sym typeface="Inter"/>
              </a:rPr>
              <a:t>2</a:t>
            </a:r>
            <a:endParaRPr b="1" sz="1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-GB" sz="1400"/>
              <a:t>DOAJ has been created and is developed by the community, for the community.</a:t>
            </a:r>
            <a:endParaRPr sz="14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2d3a7680c7b_0_241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en-GB"/>
              <a:t>Why support DOAJ?</a:t>
            </a:r>
            <a:endParaRPr/>
          </a:p>
        </p:txBody>
      </p:sp>
      <p:sp>
        <p:nvSpPr>
          <p:cNvPr id="355" name="Google Shape;355;g2d3a7680c7b_0_241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b="1" lang="en-GB" sz="1600">
                <a:latin typeface="Inter"/>
                <a:ea typeface="Inter"/>
                <a:cs typeface="Inter"/>
                <a:sym typeface="Inter"/>
              </a:rPr>
              <a:t>4</a:t>
            </a:r>
            <a:endParaRPr b="1" sz="1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-GB" sz="1400"/>
              <a:t>Supporting open infrastructure is a strategic choice for libraries, and demonstrates a commitment to open research and a sustainable future for open infrastructure.</a:t>
            </a:r>
            <a:endParaRPr sz="14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t/>
            </a:r>
            <a:endParaRPr sz="1200"/>
          </a:p>
          <a:p>
            <a:pPr indent="0" lvl="0" marL="381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t/>
            </a:r>
            <a:endParaRPr sz="1200"/>
          </a:p>
        </p:txBody>
      </p:sp>
      <p:sp>
        <p:nvSpPr>
          <p:cNvPr id="356" name="Google Shape;356;g2d3a7680c7b_0_241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b="1" lang="en-GB" sz="1600">
                <a:latin typeface="Inter"/>
                <a:ea typeface="Inter"/>
                <a:cs typeface="Inter"/>
                <a:sym typeface="Inter"/>
              </a:rPr>
              <a:t>5</a:t>
            </a:r>
            <a:endParaRPr b="1" sz="1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-GB" sz="1400"/>
              <a:t>Demand for (and pressure on) our services is increasing in line with the growth of Open Access.</a:t>
            </a:r>
            <a:endParaRPr sz="14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2929b373a16_0_2"/>
          <p:cNvSpPr txBox="1"/>
          <p:nvPr>
            <p:ph type="title"/>
          </p:nvPr>
        </p:nvSpPr>
        <p:spPr>
          <a:xfrm>
            <a:off x="729450" y="632850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GB"/>
              <a:t>DOAJ and the community</a:t>
            </a:r>
            <a:endParaRPr/>
          </a:p>
        </p:txBody>
      </p:sp>
      <p:sp>
        <p:nvSpPr>
          <p:cNvPr id="362" name="Google Shape;362;g2929b373a16_0_2"/>
          <p:cNvSpPr txBox="1"/>
          <p:nvPr>
            <p:ph idx="1" type="body"/>
          </p:nvPr>
        </p:nvSpPr>
        <p:spPr>
          <a:xfrm>
            <a:off x="652475" y="1469275"/>
            <a:ext cx="3774300" cy="4929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b="1" lang="en-GB" sz="1700">
                <a:latin typeface="Inter"/>
                <a:ea typeface="Inter"/>
                <a:cs typeface="Inter"/>
                <a:sym typeface="Inter"/>
              </a:rPr>
              <a:t>Founders of</a:t>
            </a:r>
            <a:endParaRPr b="1" sz="17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63" name="Google Shape;363;g2929b373a16_0_2"/>
          <p:cNvSpPr txBox="1"/>
          <p:nvPr>
            <p:ph idx="2" type="body"/>
          </p:nvPr>
        </p:nvSpPr>
        <p:spPr>
          <a:xfrm>
            <a:off x="5024600" y="1469275"/>
            <a:ext cx="3774300" cy="4929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b="1" lang="en-GB" sz="1700">
                <a:latin typeface="Inter"/>
                <a:ea typeface="Inter"/>
                <a:cs typeface="Inter"/>
                <a:sym typeface="Inter"/>
              </a:rPr>
              <a:t>Partners of</a:t>
            </a:r>
            <a:endParaRPr b="1" sz="17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64" name="Google Shape;364;g2929b373a16_0_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2475" y="2571738"/>
            <a:ext cx="1891725" cy="725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g2929b373a16_0_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2475" y="3571812"/>
            <a:ext cx="2502228" cy="61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g2929b373a16_0_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017032" y="1893925"/>
            <a:ext cx="2263718" cy="1018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g2929b373a16_0_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52463" y="2009272"/>
            <a:ext cx="3921314" cy="28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g2929b373a16_0_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079026" y="2864025"/>
            <a:ext cx="1627600" cy="1018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g2929b373a16_0_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166225" y="3854650"/>
            <a:ext cx="2037730" cy="101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27b3bcd44b5_2_10"/>
          <p:cNvSpPr txBox="1"/>
          <p:nvPr>
            <p:ph type="title"/>
          </p:nvPr>
        </p:nvSpPr>
        <p:spPr>
          <a:xfrm>
            <a:off x="613125" y="593125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Community projects to support OA journals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375" name="Google Shape;375;g27b3bcd44b5_2_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32400" y="114300"/>
            <a:ext cx="877213" cy="4727798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g27b3bcd44b5_2_10"/>
          <p:cNvSpPr txBox="1"/>
          <p:nvPr/>
        </p:nvSpPr>
        <p:spPr>
          <a:xfrm>
            <a:off x="2845375" y="3151050"/>
            <a:ext cx="44589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00000"/>
                </a:solidFill>
                <a:latin typeface="Inter Light"/>
                <a:ea typeface="Inter Light"/>
                <a:cs typeface="Inter Light"/>
                <a:sym typeface="Inter Light"/>
              </a:rPr>
              <a:t>Through a range of tools and practical resources, this international, cross-sector initiative aims to educate researchers, promote integrity, and build trust in credible research and publications.</a:t>
            </a:r>
            <a:endParaRPr b="0" i="0" sz="1400" u="none" cap="none" strike="noStrike">
              <a:solidFill>
                <a:srgbClr val="000000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377" name="Google Shape;377;g27b3bcd44b5_2_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5261" y="3121774"/>
            <a:ext cx="1353963" cy="104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" name="Google Shape;378;g27b3bcd44b5_2_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34700" y="1762198"/>
            <a:ext cx="1635569" cy="725700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Google Shape;379;g27b3bcd44b5_2_10"/>
          <p:cNvSpPr txBox="1"/>
          <p:nvPr/>
        </p:nvSpPr>
        <p:spPr>
          <a:xfrm>
            <a:off x="2845375" y="1896600"/>
            <a:ext cx="3744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sng" cap="none" strike="noStrike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JASPER</a:t>
            </a:r>
            <a:r>
              <a:rPr b="0" i="0" lang="en-GB" sz="1400" u="none" cap="none" strike="noStrike">
                <a:solidFill>
                  <a:srgbClr val="000000"/>
                </a:solidFill>
                <a:latin typeface="Inter Light"/>
                <a:ea typeface="Inter Light"/>
                <a:cs typeface="Inter Light"/>
                <a:sym typeface="Inter Light"/>
              </a:rPr>
              <a:t> is an initiative to preserve OA journals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27b3bcd44b5_2_0"/>
          <p:cNvSpPr txBox="1"/>
          <p:nvPr>
            <p:ph type="title"/>
          </p:nvPr>
        </p:nvSpPr>
        <p:spPr>
          <a:xfrm>
            <a:off x="613125" y="593125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Community projects to support OA journals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385" name="Google Shape;385;g27b3bcd44b5_2_0"/>
          <p:cNvSpPr txBox="1"/>
          <p:nvPr/>
        </p:nvSpPr>
        <p:spPr>
          <a:xfrm>
            <a:off x="3313800" y="3200050"/>
            <a:ext cx="39957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sng" cap="none" strike="noStrike">
                <a:solidFill>
                  <a:schemeClr val="hlink"/>
                </a:solidFill>
                <a:latin typeface="Inter Light"/>
                <a:ea typeface="Inter Light"/>
                <a:cs typeface="Inter Light"/>
                <a:sym typeface="Inter Light"/>
                <a:hlinkClick r:id="rId3"/>
              </a:rPr>
              <a:t>PLACE</a:t>
            </a:r>
            <a:r>
              <a:rPr b="0" i="0" lang="en-GB" sz="1400" u="none" cap="none" strike="noStrike">
                <a:solidFill>
                  <a:srgbClr val="000000"/>
                </a:solidFill>
                <a:latin typeface="Inter Light"/>
                <a:ea typeface="Inter Light"/>
                <a:cs typeface="Inter Light"/>
                <a:sym typeface="Inter Light"/>
              </a:rPr>
              <a:t> is an online forum for publishers, editors and anyone involved in publishing. Launched and monitored by Crossref, DOAJ, COPE &amp; OASPA</a:t>
            </a:r>
            <a:endParaRPr b="0" i="0" sz="1400" u="none" cap="none" strike="noStrike">
              <a:solidFill>
                <a:srgbClr val="000000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386" name="Google Shape;386;g27b3bcd44b5_2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772375" y="106400"/>
            <a:ext cx="876700" cy="4724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g27b3bcd44b5_2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08950" y="1780513"/>
            <a:ext cx="1891725" cy="725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g27b3bcd44b5_2_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8950" y="3263362"/>
            <a:ext cx="2502228" cy="615600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g27b3bcd44b5_2_0"/>
          <p:cNvSpPr txBox="1"/>
          <p:nvPr/>
        </p:nvSpPr>
        <p:spPr>
          <a:xfrm>
            <a:off x="3269150" y="1780525"/>
            <a:ext cx="42981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sng" cap="none" strike="noStrike">
                <a:solidFill>
                  <a:schemeClr val="hlink"/>
                </a:solidFill>
                <a:latin typeface="Inter Light"/>
                <a:ea typeface="Inter Light"/>
                <a:cs typeface="Inter Light"/>
                <a:sym typeface="Inter Light"/>
                <a:hlinkClick r:id="rId7"/>
              </a:rPr>
              <a:t>The OA Journals Toolkit</a:t>
            </a:r>
            <a:r>
              <a:rPr b="0" i="0" lang="en-GB" sz="1400" u="none" cap="none" strike="noStrike">
                <a:solidFill>
                  <a:srgbClr val="000000"/>
                </a:solidFill>
                <a:latin typeface="Inter Light"/>
                <a:ea typeface="Inter Light"/>
                <a:cs typeface="Inter Light"/>
                <a:sym typeface="Inter Light"/>
              </a:rPr>
              <a:t> is an online resource that provides guidance for new and established OA journals</a:t>
            </a:r>
            <a:endParaRPr b="0" i="0" sz="1400" u="none" cap="none" strike="noStrike">
              <a:solidFill>
                <a:srgbClr val="000000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390" name="Google Shape;390;g27b3bcd44b5_2_0"/>
          <p:cNvSpPr txBox="1"/>
          <p:nvPr/>
        </p:nvSpPr>
        <p:spPr>
          <a:xfrm>
            <a:off x="3313800" y="3726750"/>
            <a:ext cx="4550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21"/>
          <p:cNvSpPr txBox="1"/>
          <p:nvPr>
            <p:ph type="ctrTitle"/>
          </p:nvPr>
        </p:nvSpPr>
        <p:spPr>
          <a:xfrm>
            <a:off x="483250" y="1966375"/>
            <a:ext cx="6380700" cy="8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GB" sz="3600">
                <a:highlight>
                  <a:schemeClr val="dk1"/>
                </a:highlight>
                <a:latin typeface="Arial"/>
                <a:ea typeface="Arial"/>
                <a:cs typeface="Arial"/>
                <a:sym typeface="Arial"/>
              </a:rPr>
              <a:t>Thank you for your attention</a:t>
            </a:r>
            <a:endParaRPr b="0" sz="3600">
              <a:highlight>
                <a:schemeClr val="dk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p21"/>
          <p:cNvSpPr txBox="1"/>
          <p:nvPr>
            <p:ph idx="1" type="subTitle"/>
          </p:nvPr>
        </p:nvSpPr>
        <p:spPr>
          <a:xfrm>
            <a:off x="381177" y="2944300"/>
            <a:ext cx="7688100" cy="5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Kamel Belhamel </a:t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Noto Sans Symbols"/>
              <a:buNone/>
            </a:pPr>
            <a:r>
              <a:rPr lang="en-GB" sz="1600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DOAJ Managing Editor &amp; Ambassador to the MENA Region</a:t>
            </a:r>
            <a:endParaRPr b="1" sz="18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kamel@doaj.org </a:t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@kamelbelhamel</a:t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7" name="Google Shape;397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73692" y="4392124"/>
            <a:ext cx="1546833" cy="541200"/>
          </a:xfrm>
          <a:prstGeom prst="rect">
            <a:avLst/>
          </a:prstGeom>
          <a:noFill/>
          <a:ln>
            <a:noFill/>
          </a:ln>
        </p:spPr>
      </p:pic>
      <p:sp>
        <p:nvSpPr>
          <p:cNvPr id="398" name="Google Shape;398;p21"/>
          <p:cNvSpPr/>
          <p:nvPr/>
        </p:nvSpPr>
        <p:spPr>
          <a:xfrm>
            <a:off x="2073100" y="274850"/>
            <a:ext cx="3777300" cy="1374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399" name="Google Shape;399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05750" y="320125"/>
            <a:ext cx="2618400" cy="1141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06b18673b0_0_5"/>
          <p:cNvSpPr txBox="1"/>
          <p:nvPr>
            <p:ph idx="2" type="body"/>
          </p:nvPr>
        </p:nvSpPr>
        <p:spPr>
          <a:xfrm>
            <a:off x="635725" y="1410775"/>
            <a:ext cx="4753500" cy="31404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●"/>
            </a:pPr>
            <a:r>
              <a:rPr b="1" lang="en-GB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What is Diamond Open-Access?</a:t>
            </a:r>
            <a:r>
              <a:rPr lang="en-GB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: Diamond Open-Access refers to scholarly publishing where both authors and readers do not incur any fees. This model relies on alternative funding sources to cover publication costs.</a:t>
            </a:r>
            <a:endParaRPr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●"/>
            </a:pPr>
            <a:r>
              <a:rPr b="1" lang="en-GB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Benefits of Open-Access Publishing</a:t>
            </a:r>
            <a:r>
              <a:rPr lang="en-GB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: Promotes knowledge dissemination, enhances academic visibility, and facilitates collaborative research.</a:t>
            </a:r>
            <a:endParaRPr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●"/>
            </a:pPr>
            <a:r>
              <a:rPr b="1" lang="en-GB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Current State in the Arab World:</a:t>
            </a:r>
            <a:r>
              <a:rPr lang="en-GB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 Limited adoption due to financial, institutional, and technological barriers.</a:t>
            </a:r>
            <a:endParaRPr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1F1F1F"/>
              </a:solidFill>
              <a:highlight>
                <a:schemeClr val="lt1"/>
              </a:highlight>
            </a:endParaRPr>
          </a:p>
        </p:txBody>
      </p:sp>
      <p:sp>
        <p:nvSpPr>
          <p:cNvPr id="156" name="Google Shape;156;g306b18673b0_0_5"/>
          <p:cNvSpPr txBox="1"/>
          <p:nvPr/>
        </p:nvSpPr>
        <p:spPr>
          <a:xfrm>
            <a:off x="470625" y="4580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85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200">
                <a:solidFill>
                  <a:srgbClr val="202729"/>
                </a:solidFill>
                <a:latin typeface="Proxima Nova"/>
                <a:ea typeface="Proxima Nova"/>
                <a:cs typeface="Proxima Nova"/>
                <a:sym typeface="Proxima Nova"/>
              </a:rPr>
              <a:t>I</a:t>
            </a:r>
            <a:r>
              <a:rPr b="1" lang="en-GB" sz="2200">
                <a:solidFill>
                  <a:srgbClr val="202729"/>
                </a:solidFill>
                <a:latin typeface="Inter"/>
                <a:ea typeface="Inter"/>
                <a:cs typeface="Inter"/>
                <a:sym typeface="Inter"/>
              </a:rPr>
              <a:t>ntroduction to No-fees OA Publishing ( called </a:t>
            </a:r>
            <a:r>
              <a:rPr b="1" lang="en-GB" sz="2200">
                <a:solidFill>
                  <a:srgbClr val="202729"/>
                </a:solidFill>
                <a:latin typeface="Inter"/>
                <a:ea typeface="Inter"/>
                <a:cs typeface="Inter"/>
                <a:sym typeface="Inter"/>
              </a:rPr>
              <a:t>Diamond Open-Access)</a:t>
            </a:r>
            <a:endParaRPr b="1" sz="2200">
              <a:solidFill>
                <a:srgbClr val="202729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57" name="Google Shape;157;g306b18673b0_0_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44200" y="3825550"/>
            <a:ext cx="3362325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g306b18673b0_0_5"/>
          <p:cNvPicPr preferRelativeResize="0"/>
          <p:nvPr/>
        </p:nvPicPr>
        <p:blipFill rotWithShape="1">
          <a:blip r:embed="rId4">
            <a:alphaModFix/>
          </a:blip>
          <a:srcRect b="0" l="0" r="6664" t="11316"/>
          <a:stretch/>
        </p:blipFill>
        <p:spPr>
          <a:xfrm>
            <a:off x="5874199" y="1145200"/>
            <a:ext cx="2732326" cy="2596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0b8d7cb0a0_0_118"/>
          <p:cNvSpPr txBox="1"/>
          <p:nvPr>
            <p:ph type="title"/>
          </p:nvPr>
        </p:nvSpPr>
        <p:spPr>
          <a:xfrm>
            <a:off x="839050" y="393075"/>
            <a:ext cx="6536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GB" sz="2200"/>
              <a:t>Benefits of No-fees Open-access Publishing</a:t>
            </a:r>
            <a:endParaRPr/>
          </a:p>
        </p:txBody>
      </p:sp>
      <p:sp>
        <p:nvSpPr>
          <p:cNvPr id="164" name="Google Shape;164;g30b8d7cb0a0_0_118"/>
          <p:cNvSpPr txBox="1"/>
          <p:nvPr/>
        </p:nvSpPr>
        <p:spPr>
          <a:xfrm>
            <a:off x="452550" y="1472550"/>
            <a:ext cx="4821000" cy="28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0" lIns="190500" spcFirstLastPara="1" rIns="0" wrap="square" tIns="0">
            <a:spAutoFit/>
          </a:bodyPr>
          <a:lstStyle/>
          <a:p>
            <a:pPr indent="-12319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b="1" i="0" lang="en-GB" sz="1800" u="none" cap="none" strike="noStrike">
                <a:latin typeface="Inter"/>
                <a:ea typeface="Inter"/>
                <a:cs typeface="Inter"/>
                <a:sym typeface="Inter"/>
              </a:rPr>
              <a:t>Increased Accessibility</a:t>
            </a:r>
            <a:r>
              <a:rPr i="0" lang="en-GB" sz="1800" u="none" cap="none" strike="noStrike">
                <a:latin typeface="Inter"/>
                <a:ea typeface="Inter"/>
                <a:cs typeface="Inter"/>
                <a:sym typeface="Inter"/>
              </a:rPr>
              <a:t>: Wider dissemination of research findings to a global audience.</a:t>
            </a:r>
            <a:endParaRPr sz="1800">
              <a:latin typeface="Inter"/>
              <a:ea typeface="Inter"/>
              <a:cs typeface="Inter"/>
              <a:sym typeface="Inter"/>
            </a:endParaRPr>
          </a:p>
          <a:p>
            <a:pPr indent="-123190" lvl="1" marL="2286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b="1" i="0" lang="en-GB" sz="1800" u="none" cap="none" strike="noStrike">
                <a:latin typeface="Inter"/>
                <a:ea typeface="Inter"/>
                <a:cs typeface="Inter"/>
                <a:sym typeface="Inter"/>
              </a:rPr>
              <a:t>Enhanced Research Impact</a:t>
            </a:r>
            <a:r>
              <a:rPr i="0" lang="en-GB" sz="1800" u="none" cap="none" strike="noStrike">
                <a:latin typeface="Inter"/>
                <a:ea typeface="Inter"/>
                <a:cs typeface="Inter"/>
                <a:sym typeface="Inter"/>
              </a:rPr>
              <a:t>: Greater citation rates and academic recognition.</a:t>
            </a:r>
            <a:endParaRPr sz="1800">
              <a:latin typeface="Inter"/>
              <a:ea typeface="Inter"/>
              <a:cs typeface="Inter"/>
              <a:sym typeface="Inter"/>
            </a:endParaRPr>
          </a:p>
          <a:p>
            <a:pPr indent="-123190" lvl="1" marL="2286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b="1" i="0" lang="en-GB" sz="1800" u="none" cap="none" strike="noStrike">
                <a:latin typeface="Inter"/>
                <a:ea typeface="Inter"/>
                <a:cs typeface="Inter"/>
                <a:sym typeface="Inter"/>
              </a:rPr>
              <a:t>Promotion of Collaboration</a:t>
            </a:r>
            <a:r>
              <a:rPr i="0" lang="en-GB" sz="1800" u="none" cap="none" strike="noStrike">
                <a:latin typeface="Inter"/>
                <a:ea typeface="Inter"/>
                <a:cs typeface="Inter"/>
                <a:sym typeface="Inter"/>
              </a:rPr>
              <a:t>: Facilitation of international and interdisciplinary research collaborations.</a:t>
            </a:r>
            <a:endParaRPr sz="18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tmpm2lqmnbv.png" id="165" name="Google Shape;165;g30b8d7cb0a0_0_1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39600" y="1515924"/>
            <a:ext cx="3428225" cy="192995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g30b8d7cb0a0_0_118"/>
          <p:cNvSpPr txBox="1"/>
          <p:nvPr/>
        </p:nvSpPr>
        <p:spPr>
          <a:xfrm>
            <a:off x="6829625" y="3568600"/>
            <a:ext cx="20382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rgbClr val="616161"/>
                </a:solidFill>
                <a:latin typeface="Proxima Nova"/>
                <a:ea typeface="Proxima Nova"/>
                <a:cs typeface="Proxima Nova"/>
                <a:sym typeface="Proxima Nova"/>
              </a:rPr>
              <a:t>Photo by Toni Reed on Unsplash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g30b8d7cb0a0_0_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39201" cy="3106283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g30b8d7cb0a0_0_26"/>
          <p:cNvSpPr txBox="1"/>
          <p:nvPr>
            <p:ph idx="1" type="body"/>
          </p:nvPr>
        </p:nvSpPr>
        <p:spPr>
          <a:xfrm>
            <a:off x="1760700" y="3632025"/>
            <a:ext cx="3901200" cy="7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Inter"/>
              <a:buChar char="○"/>
            </a:pP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187</a:t>
            </a: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 Journals (Morocco)</a:t>
            </a:r>
            <a:endParaRPr b="1" sz="1800"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Inter"/>
              <a:buChar char="○"/>
            </a:pP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34</a:t>
            </a: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 OA Journals in DOAJ</a:t>
            </a:r>
            <a:endParaRPr b="1" sz="1800"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73" name="Google Shape;173;g30b8d7cb0a0_0_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97850" y="4022799"/>
            <a:ext cx="2292900" cy="999900"/>
          </a:xfrm>
          <a:prstGeom prst="flowChart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g30b8d7cb0a0_0_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7157876" cy="3620075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g30b8d7cb0a0_0_18"/>
          <p:cNvSpPr txBox="1"/>
          <p:nvPr>
            <p:ph idx="1" type="body"/>
          </p:nvPr>
        </p:nvSpPr>
        <p:spPr>
          <a:xfrm>
            <a:off x="2090500" y="3883300"/>
            <a:ext cx="4332900" cy="7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Inter"/>
              <a:buChar char="○"/>
            </a:pP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878</a:t>
            </a: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 OA Journals ( Algeria)</a:t>
            </a:r>
            <a:endParaRPr b="1" sz="1800"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Inter"/>
              <a:buChar char="○"/>
            </a:pP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29 </a:t>
            </a: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 OA Journals in DOAJ</a:t>
            </a:r>
            <a:endParaRPr b="1" sz="1800"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80" name="Google Shape;180;g30b8d7cb0a0_0_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43375" y="4171975"/>
            <a:ext cx="2073100" cy="904050"/>
          </a:xfrm>
          <a:prstGeom prst="flowChart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g30b8d7cb0a0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6781324" cy="3438624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g30b8d7cb0a0_0_0"/>
          <p:cNvSpPr txBox="1"/>
          <p:nvPr>
            <p:ph idx="1" type="body"/>
          </p:nvPr>
        </p:nvSpPr>
        <p:spPr>
          <a:xfrm>
            <a:off x="1760700" y="3632025"/>
            <a:ext cx="3901200" cy="7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Inter"/>
              <a:buChar char="○"/>
            </a:pP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26 OA Journals (Tunisia)</a:t>
            </a:r>
            <a:endParaRPr b="1" sz="1800"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Inter"/>
              <a:buChar char="○"/>
            </a:pP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05 OA Journals in DOAJ</a:t>
            </a:r>
            <a:endParaRPr b="1" sz="1800"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7" name="Google Shape;187;g30b8d7cb0a0_0_0"/>
          <p:cNvSpPr txBox="1"/>
          <p:nvPr>
            <p:ph idx="1" type="body"/>
          </p:nvPr>
        </p:nvSpPr>
        <p:spPr>
          <a:xfrm>
            <a:off x="0" y="3632025"/>
            <a:ext cx="2031300" cy="5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Tunisia</a:t>
            </a:r>
            <a:endParaRPr b="1" sz="1800"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1F1F1F"/>
              </a:solidFill>
              <a:highlight>
                <a:srgbClr val="FFFFFF"/>
              </a:highlight>
            </a:endParaRPr>
          </a:p>
        </p:txBody>
      </p:sp>
      <p:pic>
        <p:nvPicPr>
          <p:cNvPr id="188" name="Google Shape;188;g30b8d7cb0a0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33425" y="4225425"/>
            <a:ext cx="2083700" cy="908675"/>
          </a:xfrm>
          <a:prstGeom prst="flowChart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g30b8d7cb0a0_0_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39202" cy="3121293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g30b8d7cb0a0_0_10"/>
          <p:cNvSpPr txBox="1"/>
          <p:nvPr>
            <p:ph idx="1" type="body"/>
          </p:nvPr>
        </p:nvSpPr>
        <p:spPr>
          <a:xfrm>
            <a:off x="1760700" y="3632025"/>
            <a:ext cx="3901200" cy="7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>
            <a:noAutofit/>
          </a:bodyPr>
          <a:lstStyle/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Inter"/>
              <a:buChar char="○"/>
            </a:pP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69 OA Journals ( Libya)</a:t>
            </a:r>
            <a:endParaRPr b="1" sz="1800"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Inter"/>
              <a:buChar char="○"/>
            </a:pPr>
            <a:r>
              <a:rPr b="1" lang="en-GB" sz="1800">
                <a:solidFill>
                  <a:srgbClr val="1F1F1F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05 OA Journals in DOAJ</a:t>
            </a:r>
            <a:endParaRPr b="1" sz="1800">
              <a:solidFill>
                <a:srgbClr val="1F1F1F"/>
              </a:solidFill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95" name="Google Shape;195;g30b8d7cb0a0_0_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11950" y="4194025"/>
            <a:ext cx="2083700" cy="908675"/>
          </a:xfrm>
          <a:prstGeom prst="flowChart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anuscript - Slides">
  <a:themeElements>
    <a:clrScheme name="Streamline">
      <a:dk1>
        <a:srgbClr val="282624"/>
      </a:dk1>
      <a:lt1>
        <a:srgbClr val="FFFFFF"/>
      </a:lt1>
      <a:dk2>
        <a:srgbClr val="5C5956"/>
      </a:dk2>
      <a:lt2>
        <a:srgbClr val="F6F4F4"/>
      </a:lt2>
      <a:accent1>
        <a:srgbClr val="FD5A3B"/>
      </a:accent1>
      <a:accent2>
        <a:srgbClr val="982E0A"/>
      </a:accent2>
      <a:accent3>
        <a:srgbClr val="3A5959"/>
      </a:accent3>
      <a:accent4>
        <a:srgbClr val="47A178"/>
      </a:accent4>
      <a:accent5>
        <a:srgbClr val="A3C386"/>
      </a:accent5>
      <a:accent6>
        <a:srgbClr val="F9D950"/>
      </a:accent6>
      <a:hlink>
        <a:srgbClr val="282624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