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 showSpecialPlsOnTitleSld="0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</p:sldIdLst>
  <p:sldSz cy="5143500" cx="9144000"/>
  <p:notesSz cx="6858000" cy="9144000"/>
  <p:embeddedFontLst>
    <p:embeddedFont>
      <p:font typeface="Raleway"/>
      <p:regular r:id="rId61"/>
      <p:bold r:id="rId62"/>
      <p:italic r:id="rId63"/>
      <p:boldItalic r:id="rId64"/>
    </p:embeddedFont>
    <p:embeddedFont>
      <p:font typeface="Bebas Neue"/>
      <p:regular r:id="rId65"/>
    </p:embeddedFont>
    <p:embeddedFont>
      <p:font typeface="Manrope"/>
      <p:regular r:id="rId66"/>
      <p:bold r:id="rId67"/>
    </p:embeddedFont>
    <p:embeddedFont>
      <p:font typeface="Maven Pro"/>
      <p:regular r:id="rId68"/>
      <p:bold r:id="rId69"/>
    </p:embeddedFont>
    <p:embeddedFont>
      <p:font typeface="Maven Pro Medium"/>
      <p:regular r:id="rId70"/>
      <p:bold r:id="rId71"/>
    </p:embeddedFont>
    <p:embeddedFont>
      <p:font typeface="Inter Tight"/>
      <p:regular r:id="rId72"/>
      <p:bold r:id="rId73"/>
      <p:italic r:id="rId74"/>
      <p:boldItalic r:id="rId75"/>
    </p:embeddedFont>
    <p:embeddedFont>
      <p:font typeface="PT Sans"/>
      <p:regular r:id="rId76"/>
      <p:bold r:id="rId77"/>
      <p:italic r:id="rId78"/>
      <p:boldItalic r:id="rId79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GoogleSlidesCustomDataVersion2">
      <go:slidesCustomData xmlns:go="http://customooxmlschemas.google.com/" r:id="rId80" roundtripDataSignature="AMtx7mhopxHOp46ZGbG0TpAop7DP7YfKL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6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80" Type="http://customschemas.google.com/relationships/presentationmetadata" Target="meta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9" Type="http://schemas.openxmlformats.org/officeDocument/2006/relationships/slide" Target="slides/slide4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73" Type="http://schemas.openxmlformats.org/officeDocument/2006/relationships/font" Target="fonts/InterTight-bold.fntdata"/><Relationship Id="rId72" Type="http://schemas.openxmlformats.org/officeDocument/2006/relationships/font" Target="fonts/InterTight-regular.fntdata"/><Relationship Id="rId31" Type="http://schemas.openxmlformats.org/officeDocument/2006/relationships/slide" Target="slides/slide27.xml"/><Relationship Id="rId75" Type="http://schemas.openxmlformats.org/officeDocument/2006/relationships/font" Target="fonts/InterTight-boldItalic.fntdata"/><Relationship Id="rId30" Type="http://schemas.openxmlformats.org/officeDocument/2006/relationships/slide" Target="slides/slide26.xml"/><Relationship Id="rId74" Type="http://schemas.openxmlformats.org/officeDocument/2006/relationships/font" Target="fonts/InterTight-italic.fntdata"/><Relationship Id="rId33" Type="http://schemas.openxmlformats.org/officeDocument/2006/relationships/slide" Target="slides/slide29.xml"/><Relationship Id="rId77" Type="http://schemas.openxmlformats.org/officeDocument/2006/relationships/font" Target="fonts/PTSans-bold.fntdata"/><Relationship Id="rId32" Type="http://schemas.openxmlformats.org/officeDocument/2006/relationships/slide" Target="slides/slide28.xml"/><Relationship Id="rId76" Type="http://schemas.openxmlformats.org/officeDocument/2006/relationships/font" Target="fonts/PTSans-regular.fntdata"/><Relationship Id="rId35" Type="http://schemas.openxmlformats.org/officeDocument/2006/relationships/slide" Target="slides/slide31.xml"/><Relationship Id="rId79" Type="http://schemas.openxmlformats.org/officeDocument/2006/relationships/font" Target="fonts/PTSans-boldItalic.fntdata"/><Relationship Id="rId34" Type="http://schemas.openxmlformats.org/officeDocument/2006/relationships/slide" Target="slides/slide30.xml"/><Relationship Id="rId78" Type="http://schemas.openxmlformats.org/officeDocument/2006/relationships/font" Target="fonts/PTSans-italic.fntdata"/><Relationship Id="rId71" Type="http://schemas.openxmlformats.org/officeDocument/2006/relationships/font" Target="fonts/MavenProMedium-bold.fntdata"/><Relationship Id="rId70" Type="http://schemas.openxmlformats.org/officeDocument/2006/relationships/font" Target="fonts/MavenProMedium-regular.fntdata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62" Type="http://schemas.openxmlformats.org/officeDocument/2006/relationships/font" Target="fonts/Raleway-bold.fntdata"/><Relationship Id="rId61" Type="http://schemas.openxmlformats.org/officeDocument/2006/relationships/font" Target="fonts/Raleway-regular.fntdata"/><Relationship Id="rId20" Type="http://schemas.openxmlformats.org/officeDocument/2006/relationships/slide" Target="slides/slide16.xml"/><Relationship Id="rId64" Type="http://schemas.openxmlformats.org/officeDocument/2006/relationships/font" Target="fonts/Raleway-boldItalic.fntdata"/><Relationship Id="rId63" Type="http://schemas.openxmlformats.org/officeDocument/2006/relationships/font" Target="fonts/Raleway-italic.fntdata"/><Relationship Id="rId22" Type="http://schemas.openxmlformats.org/officeDocument/2006/relationships/slide" Target="slides/slide18.xml"/><Relationship Id="rId66" Type="http://schemas.openxmlformats.org/officeDocument/2006/relationships/font" Target="fonts/Manrope-regular.fntdata"/><Relationship Id="rId21" Type="http://schemas.openxmlformats.org/officeDocument/2006/relationships/slide" Target="slides/slide17.xml"/><Relationship Id="rId65" Type="http://schemas.openxmlformats.org/officeDocument/2006/relationships/font" Target="fonts/BebasNeue-regular.fntdata"/><Relationship Id="rId24" Type="http://schemas.openxmlformats.org/officeDocument/2006/relationships/slide" Target="slides/slide20.xml"/><Relationship Id="rId68" Type="http://schemas.openxmlformats.org/officeDocument/2006/relationships/font" Target="fonts/MavenPro-regular.fntdata"/><Relationship Id="rId23" Type="http://schemas.openxmlformats.org/officeDocument/2006/relationships/slide" Target="slides/slide19.xml"/><Relationship Id="rId67" Type="http://schemas.openxmlformats.org/officeDocument/2006/relationships/font" Target="fonts/Manrope-bold.fntdata"/><Relationship Id="rId60" Type="http://schemas.openxmlformats.org/officeDocument/2006/relationships/slide" Target="slides/slide56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69" Type="http://schemas.openxmlformats.org/officeDocument/2006/relationships/font" Target="fonts/MavenPro-bold.fntdata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9" Type="http://schemas.openxmlformats.org/officeDocument/2006/relationships/slide" Target="slides/slide25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11" Type="http://schemas.openxmlformats.org/officeDocument/2006/relationships/slide" Target="slides/slide7.xml"/><Relationship Id="rId55" Type="http://schemas.openxmlformats.org/officeDocument/2006/relationships/slide" Target="slides/slide51.xml"/><Relationship Id="rId10" Type="http://schemas.openxmlformats.org/officeDocument/2006/relationships/slide" Target="slides/slide6.xml"/><Relationship Id="rId54" Type="http://schemas.openxmlformats.org/officeDocument/2006/relationships/slide" Target="slides/slide50.xml"/><Relationship Id="rId13" Type="http://schemas.openxmlformats.org/officeDocument/2006/relationships/slide" Target="slides/slide9.xml"/><Relationship Id="rId57" Type="http://schemas.openxmlformats.org/officeDocument/2006/relationships/slide" Target="slides/slide53.xml"/><Relationship Id="rId12" Type="http://schemas.openxmlformats.org/officeDocument/2006/relationships/slide" Target="slides/slide8.xml"/><Relationship Id="rId56" Type="http://schemas.openxmlformats.org/officeDocument/2006/relationships/slide" Target="slides/slide52.xml"/><Relationship Id="rId15" Type="http://schemas.openxmlformats.org/officeDocument/2006/relationships/slide" Target="slides/slide11.xml"/><Relationship Id="rId59" Type="http://schemas.openxmlformats.org/officeDocument/2006/relationships/slide" Target="slides/slide55.xml"/><Relationship Id="rId14" Type="http://schemas.openxmlformats.org/officeDocument/2006/relationships/slide" Target="slides/slide10.xml"/><Relationship Id="rId58" Type="http://schemas.openxmlformats.org/officeDocument/2006/relationships/slide" Target="slides/slide5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5" name="Google Shape;24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58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0" name="Google Shape;360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67" name="Google Shape;367;p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74" name="Shape 3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5" name="Google Shape;375;p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76" name="Google Shape;376;p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86" name="Google Shape;386;p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3" name="Shape 3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Google Shape;394;p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95" name="Google Shape;395;p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1" name="Shape 4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Google Shape;402;p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03" name="Google Shape;403;p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09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11" name="Google Shape;411;p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20" name="Google Shape;420;p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28" name="Shape 4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Google Shape;429;p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0" name="Google Shape;430;p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1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39" name="Google Shape;439;p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p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5" name="Google Shape;255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45" name="Shape 4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6" name="Google Shape;446;p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47" name="Google Shape;447;p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3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Google Shape;454;p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55" name="Google Shape;455;p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2" name="Shape 4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3" name="Google Shape;463;p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64" name="Google Shape;464;p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2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71" name="Google Shape;471;p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78" name="Shape 4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Google Shape;479;p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0" name="Google Shape;480;p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87" name="Google Shape;487;p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“Further </a:t>
            </a:r>
            <a:r>
              <a:rPr lang="en"/>
              <a:t>Validation</a:t>
            </a:r>
            <a:r>
              <a:rPr lang="en"/>
              <a:t> needed to confirm whether we are seeing QPPs”</a:t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4" name="Shape 4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Google Shape;495;p2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96" name="Google Shape;496;p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9" name="Shape 5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Google Shape;510;p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1" name="Google Shape;511;p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19" name="Google Shape;519;p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3" name="Shape 5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" name="Google Shape;524;g2f0de515c50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25" name="Google Shape;525;g2f0de515c50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3" name="Google Shape;273;p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3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g2f0de515c50_1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35" name="Google Shape;535;g2f0de515c50_1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g2f0de515c50_1_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3" name="Google Shape;553;g2f0de515c50_1_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0" name="Shape 5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" name="Google Shape;561;g2f0de515c50_1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62" name="Google Shape;562;g2f0de515c50_1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3" name="Shape 5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4" name="Google Shape;574;g2f0de515c50_1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75" name="Google Shape;575;g2f0de515c50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3" name="Shape 5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4" name="Google Shape;584;g2f0de515c50_1_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5" name="Google Shape;585;g2f0de515c50_1_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0" name="Shape 5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" name="Google Shape;591;g2f0de515c50_1_6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92" name="Google Shape;592;g2f0de515c50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g2f0de515c50_1_9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21" name="Google Shape;621;g2f0de515c50_1_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“In the context of solar flares, QPP’s are the not so periodic fluctuation in electromagnetic emission.”</a:t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28" name="Shape 6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" name="Google Shape;629;g2f0de515c50_1_9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30" name="Google Shape;630;g2f0de515c50_1_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8" name="Shape 6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9" name="Google Shape;639;g2f0de515c50_1_10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0" name="Google Shape;640;g2f0de515c50_1_10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5" name="Shape 6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" name="Google Shape;646;g2f0de515c50_1_1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47" name="Google Shape;647;g2f0de515c50_1_1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82" name="Google Shape;282;p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4" name="Shape 6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" name="Google Shape;655;g2f0de515c50_1_1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6" name="Google Shape;656;g2f0de515c50_1_1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4" name="Shape 6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" name="Google Shape;665;g2f0de515c50_1_1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6" name="Google Shape;666;g2f0de515c50_1_1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g2f0de515c50_1_13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75" name="Google Shape;675;g2f0de515c50_1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1" name="Shape 6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2" name="Google Shape;682;g2f0de515c50_1_14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83" name="Google Shape;683;g2f0de515c50_1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g2f0f765096c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1" name="Google Shape;691;g2f0f765096c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g2f0de515c50_1_1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00" name="Google Shape;700;g2f0de515c50_1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8" name="Shape 7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9" name="Google Shape;709;g2f0de515c50_1_17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0" name="Google Shape;710;g2f0de515c50_1_1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7" name="Shape 7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" name="Google Shape;718;g2f0de515c50_1_18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19" name="Google Shape;719;g2f0de515c50_1_1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Google Shape;726;g2f0de515c50_1_19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7" name="Google Shape;727;g2f0de515c50_1_1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g2f0de515c50_1_20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5" name="Google Shape;735;g2f0de515c50_1_2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5" name="Google Shape;295;p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g2f0de515c50_1_2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4" name="Google Shape;744;g2f0de515c50_1_2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g2f0de515c50_1_2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51" name="Google Shape;751;g2f0de515c50_1_2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8" name="Shape 7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9" name="Google Shape;759;g2f0de515c50_1_22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0" name="Google Shape;760;g2f0de515c50_1_22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g2f0de515c50_1_23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67" name="Google Shape;767;g2f0de515c50_1_2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“Further Validation needed to confirm whether we are seeing QPPs”</a:t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4" name="Shape 7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5" name="Google Shape;775;g2f0de515c50_1_24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76" name="Google Shape;776;g2f0de515c50_1_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9" name="Shape 7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0" name="Google Shape;790;g2f0de515c50_1_25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1" name="Google Shape;791;g2f0de515c50_1_25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7" name="Shape 7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" name="Google Shape;798;g2f0de515c50_1_26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9" name="Google Shape;799;g2f0de515c50_1_2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5" name="Google Shape;305;p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0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2" name="Google Shape;312;p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39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Google Shape;340;p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41" name="Google Shape;341;p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"/>
              <a:t>“In the context of solar flares, QPPs are the not so-periodic fluctuation in electromagnetic emission.”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8" name="Shape 3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Google Shape;349;p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50" name="Google Shape;350;p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9.jpg"/><Relationship Id="rId3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Relationship Id="rId4" Type="http://schemas.openxmlformats.org/officeDocument/2006/relationships/hyperlink" Target="https://bit.ly/3A1uf1Q" TargetMode="External"/><Relationship Id="rId5" Type="http://schemas.openxmlformats.org/officeDocument/2006/relationships/hyperlink" Target="http://bit.ly/2TyoMsr" TargetMode="External"/><Relationship Id="rId6" Type="http://schemas.openxmlformats.org/officeDocument/2006/relationships/hyperlink" Target="http://bit.ly/2TtBDfr" TargetMode="External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Relationship Id="rId3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jpg"/><Relationship Id="rId3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6.jpg"/><Relationship Id="rId3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2">
  <p:cSld name="TITLE_AND_TWO_COLUMNS_1_1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10800000">
            <a:off x="-1928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119661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3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3" name="Google Shape;13;p30"/>
          <p:cNvSpPr txBox="1"/>
          <p:nvPr>
            <p:ph idx="1" type="subTitle"/>
          </p:nvPr>
        </p:nvSpPr>
        <p:spPr>
          <a:xfrm>
            <a:off x="720000" y="3042943"/>
            <a:ext cx="51732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4" name="Google Shape;14;p30"/>
          <p:cNvSpPr txBox="1"/>
          <p:nvPr>
            <p:ph idx="2" type="subTitle"/>
          </p:nvPr>
        </p:nvSpPr>
        <p:spPr>
          <a:xfrm>
            <a:off x="720000" y="1582600"/>
            <a:ext cx="5173200" cy="126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5" name="Google Shape;15;p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Google Shape;74;p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Google Shape;75;p3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39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77" name="Google Shape;77;p39"/>
          <p:cNvSpPr txBox="1"/>
          <p:nvPr>
            <p:ph idx="1" type="body"/>
          </p:nvPr>
        </p:nvSpPr>
        <p:spPr>
          <a:xfrm>
            <a:off x="720000" y="1126075"/>
            <a:ext cx="7704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78" name="Google Shape;78;p3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4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69475" y="-50900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40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83" name="Google Shape;83;p40"/>
          <p:cNvSpPr txBox="1"/>
          <p:nvPr>
            <p:ph idx="1" type="subTitle"/>
          </p:nvPr>
        </p:nvSpPr>
        <p:spPr>
          <a:xfrm>
            <a:off x="5055305" y="3771424"/>
            <a:ext cx="250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4" name="Google Shape;84;p40"/>
          <p:cNvSpPr txBox="1"/>
          <p:nvPr>
            <p:ph idx="2" type="subTitle"/>
          </p:nvPr>
        </p:nvSpPr>
        <p:spPr>
          <a:xfrm>
            <a:off x="1583320" y="3771424"/>
            <a:ext cx="250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5" name="Google Shape;85;p40"/>
          <p:cNvSpPr txBox="1"/>
          <p:nvPr>
            <p:ph idx="3" type="subTitle"/>
          </p:nvPr>
        </p:nvSpPr>
        <p:spPr>
          <a:xfrm>
            <a:off x="5055296" y="3198725"/>
            <a:ext cx="250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6" name="Google Shape;86;p40"/>
          <p:cNvSpPr txBox="1"/>
          <p:nvPr>
            <p:ph idx="4" type="subTitle"/>
          </p:nvPr>
        </p:nvSpPr>
        <p:spPr>
          <a:xfrm>
            <a:off x="1583095" y="3198725"/>
            <a:ext cx="2505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87" name="Google Shape;87;p4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Google Shape;89;p4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0" name="Google Shape;90;p4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4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2" name="Google Shape;92;p4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4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10800000">
            <a:off x="-1" y="-3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p4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42"/>
          <p:cNvSpPr txBox="1"/>
          <p:nvPr>
            <p:ph type="title"/>
          </p:nvPr>
        </p:nvSpPr>
        <p:spPr>
          <a:xfrm>
            <a:off x="720000" y="445025"/>
            <a:ext cx="77109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97" name="Google Shape;97;p42"/>
          <p:cNvSpPr txBox="1"/>
          <p:nvPr>
            <p:ph idx="1" type="subTitle"/>
          </p:nvPr>
        </p:nvSpPr>
        <p:spPr>
          <a:xfrm>
            <a:off x="2313475" y="1967100"/>
            <a:ext cx="4517100" cy="181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Open Sans Light"/>
              <a:buChar char="●"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200"/>
              <a:buFont typeface="Nunito Light"/>
              <a:buChar char="○"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98" name="Google Shape;98;p4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Google Shape;100;p4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9778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" name="Google Shape;101;p4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02" name="Google Shape;102;p43"/>
          <p:cNvSpPr txBox="1"/>
          <p:nvPr>
            <p:ph type="title"/>
          </p:nvPr>
        </p:nvSpPr>
        <p:spPr>
          <a:xfrm>
            <a:off x="4252200" y="2077875"/>
            <a:ext cx="3887100" cy="2163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03" name="Google Shape;103;p4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44"/>
          <p:cNvSpPr/>
          <p:nvPr>
            <p:ph idx="2" type="pic"/>
          </p:nvPr>
        </p:nvSpPr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sp>
      <p:sp>
        <p:nvSpPr>
          <p:cNvPr id="106" name="Google Shape;106;p44"/>
          <p:cNvSpPr txBox="1"/>
          <p:nvPr>
            <p:ph type="title"/>
          </p:nvPr>
        </p:nvSpPr>
        <p:spPr>
          <a:xfrm>
            <a:off x="1275150" y="3885075"/>
            <a:ext cx="6593700" cy="4857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107" name="Google Shape;107;p4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4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>
            <a:off x="-69474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59770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11" name="Google Shape;111;p45"/>
          <p:cNvSpPr txBox="1"/>
          <p:nvPr>
            <p:ph hasCustomPrompt="1" type="title"/>
          </p:nvPr>
        </p:nvSpPr>
        <p:spPr>
          <a:xfrm>
            <a:off x="713225" y="2318000"/>
            <a:ext cx="4740000" cy="1045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9600"/>
              <a:buNone/>
              <a:defRPr sz="96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112" name="Google Shape;112;p45"/>
          <p:cNvSpPr txBox="1"/>
          <p:nvPr>
            <p:ph idx="1" type="subTitle"/>
          </p:nvPr>
        </p:nvSpPr>
        <p:spPr>
          <a:xfrm>
            <a:off x="713225" y="3484175"/>
            <a:ext cx="2541900" cy="72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113" name="Google Shape;113;p4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5"/>
        </a:solidFill>
      </p:bgPr>
    </p:bg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able of contents">
  <p:cSld name="BLANK_1_1_1_1_1_1"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p4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69475" y="-50900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Google Shape;118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4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20" name="Google Shape;120;p47"/>
          <p:cNvSpPr txBox="1"/>
          <p:nvPr>
            <p:ph idx="2" type="title"/>
          </p:nvPr>
        </p:nvSpPr>
        <p:spPr>
          <a:xfrm>
            <a:off x="720000" y="1836677"/>
            <a:ext cx="73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1" name="Google Shape;121;p47"/>
          <p:cNvSpPr txBox="1"/>
          <p:nvPr>
            <p:ph idx="3" type="title"/>
          </p:nvPr>
        </p:nvSpPr>
        <p:spPr>
          <a:xfrm>
            <a:off x="720000" y="3253641"/>
            <a:ext cx="7347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2" name="Google Shape;122;p47"/>
          <p:cNvSpPr txBox="1"/>
          <p:nvPr>
            <p:ph idx="4" type="title"/>
          </p:nvPr>
        </p:nvSpPr>
        <p:spPr>
          <a:xfrm>
            <a:off x="3419246" y="1836677"/>
            <a:ext cx="73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3" name="Google Shape;123;p47"/>
          <p:cNvSpPr txBox="1"/>
          <p:nvPr>
            <p:ph idx="5" type="title"/>
          </p:nvPr>
        </p:nvSpPr>
        <p:spPr>
          <a:xfrm>
            <a:off x="3419246" y="3253641"/>
            <a:ext cx="7347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4" name="Google Shape;124;p47"/>
          <p:cNvSpPr txBox="1"/>
          <p:nvPr>
            <p:ph idx="6" type="title"/>
          </p:nvPr>
        </p:nvSpPr>
        <p:spPr>
          <a:xfrm>
            <a:off x="6118500" y="1836677"/>
            <a:ext cx="7347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5" name="Google Shape;125;p47"/>
          <p:cNvSpPr txBox="1"/>
          <p:nvPr>
            <p:ph idx="7" type="title"/>
          </p:nvPr>
        </p:nvSpPr>
        <p:spPr>
          <a:xfrm>
            <a:off x="6118499" y="3253641"/>
            <a:ext cx="734700" cy="447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>
                <a:solidFill>
                  <a:schemeClr val="dk2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26" name="Google Shape;126;p47"/>
          <p:cNvSpPr txBox="1"/>
          <p:nvPr>
            <p:ph idx="1" type="subTitle"/>
          </p:nvPr>
        </p:nvSpPr>
        <p:spPr>
          <a:xfrm>
            <a:off x="720000" y="2278462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7" name="Google Shape;127;p47"/>
          <p:cNvSpPr txBox="1"/>
          <p:nvPr>
            <p:ph idx="8" type="subTitle"/>
          </p:nvPr>
        </p:nvSpPr>
        <p:spPr>
          <a:xfrm>
            <a:off x="3419246" y="2278462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8" name="Google Shape;128;p47"/>
          <p:cNvSpPr txBox="1"/>
          <p:nvPr>
            <p:ph idx="9" type="subTitle"/>
          </p:nvPr>
        </p:nvSpPr>
        <p:spPr>
          <a:xfrm>
            <a:off x="6118499" y="2278462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29" name="Google Shape;129;p47"/>
          <p:cNvSpPr txBox="1"/>
          <p:nvPr>
            <p:ph idx="13" type="subTitle"/>
          </p:nvPr>
        </p:nvSpPr>
        <p:spPr>
          <a:xfrm>
            <a:off x="720000" y="3570400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30" name="Google Shape;130;p47"/>
          <p:cNvSpPr txBox="1"/>
          <p:nvPr>
            <p:ph idx="14" type="subTitle"/>
          </p:nvPr>
        </p:nvSpPr>
        <p:spPr>
          <a:xfrm>
            <a:off x="3419246" y="3570400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31" name="Google Shape;131;p47"/>
          <p:cNvSpPr txBox="1"/>
          <p:nvPr>
            <p:ph idx="15" type="subTitle"/>
          </p:nvPr>
        </p:nvSpPr>
        <p:spPr>
          <a:xfrm>
            <a:off x="6118499" y="3570400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Bebas Neue"/>
              <a:buNone/>
              <a:defRPr sz="2400">
                <a:latin typeface="Bebas Neue"/>
                <a:ea typeface="Bebas Neue"/>
                <a:cs typeface="Bebas Neue"/>
                <a:sym typeface="Bebas Neue"/>
              </a:defRPr>
            </a:lvl9pPr>
          </a:lstStyle>
          <a:p/>
        </p:txBody>
      </p:sp>
      <p:sp>
        <p:nvSpPr>
          <p:cNvPr id="132" name="Google Shape;132;p4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BLANK_1_1"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4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36" name="Google Shape;136;p48"/>
          <p:cNvSpPr txBox="1"/>
          <p:nvPr>
            <p:ph type="title"/>
          </p:nvPr>
        </p:nvSpPr>
        <p:spPr>
          <a:xfrm>
            <a:off x="3178375" y="3315775"/>
            <a:ext cx="5252400" cy="53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7" name="Google Shape;137;p48"/>
          <p:cNvSpPr txBox="1"/>
          <p:nvPr>
            <p:ph idx="1" type="subTitle"/>
          </p:nvPr>
        </p:nvSpPr>
        <p:spPr>
          <a:xfrm>
            <a:off x="3178375" y="1295225"/>
            <a:ext cx="5252400" cy="20205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/>
        </p:txBody>
      </p:sp>
      <p:sp>
        <p:nvSpPr>
          <p:cNvPr id="138" name="Google Shape;138;p4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2">
  <p:cSld name="TITLE_ONLY_1_1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oogle Shape;17;p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1928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" name="Google Shape;1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79111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9" name="Google Shape;19;p31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0" name="Google Shape;20;p3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">
  <p:cSld name="CUSTOM"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Google Shape;140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>
            <a:off x="-69475" y="-50900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1" name="Google Shape;141;p4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68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49"/>
          <p:cNvSpPr txBox="1"/>
          <p:nvPr>
            <p:ph type="title"/>
          </p:nvPr>
        </p:nvSpPr>
        <p:spPr>
          <a:xfrm>
            <a:off x="4898550" y="1139850"/>
            <a:ext cx="2961000" cy="1928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43" name="Google Shape;143;p49"/>
          <p:cNvSpPr txBox="1"/>
          <p:nvPr>
            <p:ph idx="1" type="subTitle"/>
          </p:nvPr>
        </p:nvSpPr>
        <p:spPr>
          <a:xfrm>
            <a:off x="4898550" y="3068250"/>
            <a:ext cx="2961000" cy="9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44" name="Google Shape;144;p49"/>
          <p:cNvSpPr/>
          <p:nvPr>
            <p:ph idx="2" type="pic"/>
          </p:nvPr>
        </p:nvSpPr>
        <p:spPr>
          <a:xfrm>
            <a:off x="1284450" y="533863"/>
            <a:ext cx="2910000" cy="407580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4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1">
  <p:cSld name="CUSTOM_4"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Google Shape;147;p5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48" name="Google Shape;148;p5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50"/>
          <p:cNvSpPr txBox="1"/>
          <p:nvPr>
            <p:ph type="title"/>
          </p:nvPr>
        </p:nvSpPr>
        <p:spPr>
          <a:xfrm>
            <a:off x="2796450" y="2875325"/>
            <a:ext cx="3551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50" name="Google Shape;150;p50"/>
          <p:cNvSpPr txBox="1"/>
          <p:nvPr>
            <p:ph idx="1" type="subTitle"/>
          </p:nvPr>
        </p:nvSpPr>
        <p:spPr>
          <a:xfrm>
            <a:off x="2796450" y="3637325"/>
            <a:ext cx="3551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51" name="Google Shape;151;p5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2">
  <p:cSld name="CUSTOM_4_1"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Google Shape;153;p5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9778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4" name="Google Shape;154;p5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51"/>
          <p:cNvSpPr txBox="1"/>
          <p:nvPr>
            <p:ph type="title"/>
          </p:nvPr>
        </p:nvSpPr>
        <p:spPr>
          <a:xfrm>
            <a:off x="1227335" y="1857475"/>
            <a:ext cx="3457200" cy="716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56" name="Google Shape;156;p51"/>
          <p:cNvSpPr txBox="1"/>
          <p:nvPr>
            <p:ph idx="1" type="subTitle"/>
          </p:nvPr>
        </p:nvSpPr>
        <p:spPr>
          <a:xfrm>
            <a:off x="1227335" y="2569925"/>
            <a:ext cx="3457200" cy="716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57" name="Google Shape;157;p5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3">
  <p:cSld name="CUSTOM_4_2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9" name="Google Shape;159;p5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>
            <a:off x="-19281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Google Shape;160;p5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52"/>
          <p:cNvSpPr txBox="1"/>
          <p:nvPr>
            <p:ph type="title"/>
          </p:nvPr>
        </p:nvSpPr>
        <p:spPr>
          <a:xfrm>
            <a:off x="2372550" y="569300"/>
            <a:ext cx="4398900" cy="6096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62" name="Google Shape;162;p52"/>
          <p:cNvSpPr txBox="1"/>
          <p:nvPr>
            <p:ph idx="1" type="subTitle"/>
          </p:nvPr>
        </p:nvSpPr>
        <p:spPr>
          <a:xfrm>
            <a:off x="2372550" y="1179025"/>
            <a:ext cx="43989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63" name="Google Shape;163;p5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4">
  <p:cSld name="TITLE_AND_BODY_1"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Google Shape;165;p5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>
            <a:off x="-1928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66" name="Google Shape;166;p5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5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68" name="Google Shape;168;p53"/>
          <p:cNvSpPr txBox="1"/>
          <p:nvPr>
            <p:ph idx="1" type="body"/>
          </p:nvPr>
        </p:nvSpPr>
        <p:spPr>
          <a:xfrm>
            <a:off x="720000" y="1063350"/>
            <a:ext cx="7704000" cy="126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169" name="Google Shape;169;p5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 1">
  <p:cSld name="TITLE_AND_TWO_COLUMNS_1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Google Shape;171;p5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72" name="Google Shape;172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54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74" name="Google Shape;174;p54"/>
          <p:cNvSpPr txBox="1"/>
          <p:nvPr>
            <p:ph idx="1" type="subTitle"/>
          </p:nvPr>
        </p:nvSpPr>
        <p:spPr>
          <a:xfrm>
            <a:off x="5012625" y="2237900"/>
            <a:ext cx="2460900" cy="17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75" name="Google Shape;175;p54"/>
          <p:cNvSpPr txBox="1"/>
          <p:nvPr>
            <p:ph idx="2" type="subTitle"/>
          </p:nvPr>
        </p:nvSpPr>
        <p:spPr>
          <a:xfrm>
            <a:off x="1670450" y="2237900"/>
            <a:ext cx="2460900" cy="172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76" name="Google Shape;176;p54"/>
          <p:cNvSpPr txBox="1"/>
          <p:nvPr>
            <p:ph idx="3" type="subTitle"/>
          </p:nvPr>
        </p:nvSpPr>
        <p:spPr>
          <a:xfrm>
            <a:off x="1670451" y="1679000"/>
            <a:ext cx="24609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7" name="Google Shape;177;p54"/>
          <p:cNvSpPr txBox="1"/>
          <p:nvPr>
            <p:ph idx="4" type="subTitle"/>
          </p:nvPr>
        </p:nvSpPr>
        <p:spPr>
          <a:xfrm>
            <a:off x="5012650" y="1679000"/>
            <a:ext cx="2460900" cy="55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178" name="Google Shape;178;p5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hree columns">
  <p:cSld name="CUSTOM_6"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Google Shape;180;p5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19280" y="-3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81" name="Google Shape;181;p5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82" name="Google Shape;182;p55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83" name="Google Shape;183;p55"/>
          <p:cNvSpPr txBox="1"/>
          <p:nvPr>
            <p:ph idx="1" type="subTitle"/>
          </p:nvPr>
        </p:nvSpPr>
        <p:spPr>
          <a:xfrm>
            <a:off x="937625" y="2241340"/>
            <a:ext cx="2175300" cy="15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84" name="Google Shape;184;p55"/>
          <p:cNvSpPr txBox="1"/>
          <p:nvPr>
            <p:ph idx="2" type="subTitle"/>
          </p:nvPr>
        </p:nvSpPr>
        <p:spPr>
          <a:xfrm>
            <a:off x="3484347" y="2241340"/>
            <a:ext cx="2175300" cy="15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85" name="Google Shape;185;p55"/>
          <p:cNvSpPr txBox="1"/>
          <p:nvPr>
            <p:ph idx="3" type="subTitle"/>
          </p:nvPr>
        </p:nvSpPr>
        <p:spPr>
          <a:xfrm>
            <a:off x="6031075" y="2241340"/>
            <a:ext cx="2175300" cy="1513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86" name="Google Shape;186;p55"/>
          <p:cNvSpPr txBox="1"/>
          <p:nvPr>
            <p:ph idx="4" type="subTitle"/>
          </p:nvPr>
        </p:nvSpPr>
        <p:spPr>
          <a:xfrm>
            <a:off x="937625" y="1772135"/>
            <a:ext cx="2175300" cy="46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9pPr>
          </a:lstStyle>
          <a:p/>
        </p:txBody>
      </p:sp>
      <p:sp>
        <p:nvSpPr>
          <p:cNvPr id="187" name="Google Shape;187;p55"/>
          <p:cNvSpPr txBox="1"/>
          <p:nvPr>
            <p:ph idx="5" type="subTitle"/>
          </p:nvPr>
        </p:nvSpPr>
        <p:spPr>
          <a:xfrm>
            <a:off x="3484350" y="1772135"/>
            <a:ext cx="2175300" cy="46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9pPr>
          </a:lstStyle>
          <a:p/>
        </p:txBody>
      </p:sp>
      <p:sp>
        <p:nvSpPr>
          <p:cNvPr id="188" name="Google Shape;188;p55"/>
          <p:cNvSpPr txBox="1"/>
          <p:nvPr>
            <p:ph idx="6" type="subTitle"/>
          </p:nvPr>
        </p:nvSpPr>
        <p:spPr>
          <a:xfrm>
            <a:off x="6031075" y="1772135"/>
            <a:ext cx="2175300" cy="469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400"/>
              <a:buFont typeface="Maven Pro Medium"/>
              <a:buNone/>
              <a:defRPr sz="2400">
                <a:latin typeface="Maven Pro Medium"/>
                <a:ea typeface="Maven Pro Medium"/>
                <a:cs typeface="Maven Pro Medium"/>
                <a:sym typeface="Maven Pro Medium"/>
              </a:defRPr>
            </a:lvl9pPr>
          </a:lstStyle>
          <a:p/>
        </p:txBody>
      </p:sp>
      <p:sp>
        <p:nvSpPr>
          <p:cNvPr id="189" name="Google Shape;189;p5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our columns">
  <p:cSld name="CUSTOM_5"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Google Shape;191;p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192" name="Google Shape;192;p5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5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194" name="Google Shape;194;p56"/>
          <p:cNvSpPr txBox="1"/>
          <p:nvPr>
            <p:ph idx="1" type="subTitle"/>
          </p:nvPr>
        </p:nvSpPr>
        <p:spPr>
          <a:xfrm>
            <a:off x="1401224" y="1825100"/>
            <a:ext cx="2811000" cy="9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5" name="Google Shape;195;p56"/>
          <p:cNvSpPr txBox="1"/>
          <p:nvPr>
            <p:ph idx="2" type="subTitle"/>
          </p:nvPr>
        </p:nvSpPr>
        <p:spPr>
          <a:xfrm>
            <a:off x="4931776" y="1825100"/>
            <a:ext cx="2811000" cy="9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6" name="Google Shape;196;p56"/>
          <p:cNvSpPr txBox="1"/>
          <p:nvPr>
            <p:ph idx="3" type="subTitle"/>
          </p:nvPr>
        </p:nvSpPr>
        <p:spPr>
          <a:xfrm>
            <a:off x="1401224" y="3485675"/>
            <a:ext cx="2811000" cy="9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7" name="Google Shape;197;p56"/>
          <p:cNvSpPr txBox="1"/>
          <p:nvPr>
            <p:ph idx="4" type="subTitle"/>
          </p:nvPr>
        </p:nvSpPr>
        <p:spPr>
          <a:xfrm>
            <a:off x="4931763" y="3485675"/>
            <a:ext cx="2811000" cy="95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198" name="Google Shape;198;p56"/>
          <p:cNvSpPr txBox="1"/>
          <p:nvPr>
            <p:ph idx="5" type="subTitle"/>
          </p:nvPr>
        </p:nvSpPr>
        <p:spPr>
          <a:xfrm>
            <a:off x="1401225" y="1379275"/>
            <a:ext cx="2811000" cy="45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199" name="Google Shape;199;p56"/>
          <p:cNvSpPr txBox="1"/>
          <p:nvPr>
            <p:ph idx="6" type="subTitle"/>
          </p:nvPr>
        </p:nvSpPr>
        <p:spPr>
          <a:xfrm>
            <a:off x="1401225" y="3040000"/>
            <a:ext cx="2811000" cy="45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00" name="Google Shape;200;p56"/>
          <p:cNvSpPr txBox="1"/>
          <p:nvPr>
            <p:ph idx="7" type="subTitle"/>
          </p:nvPr>
        </p:nvSpPr>
        <p:spPr>
          <a:xfrm>
            <a:off x="4931750" y="1379275"/>
            <a:ext cx="2811000" cy="45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01" name="Google Shape;201;p56"/>
          <p:cNvSpPr txBox="1"/>
          <p:nvPr>
            <p:ph idx="8" type="subTitle"/>
          </p:nvPr>
        </p:nvSpPr>
        <p:spPr>
          <a:xfrm>
            <a:off x="4931738" y="3040000"/>
            <a:ext cx="2811000" cy="453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02" name="Google Shape;202;p5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five columns">
  <p:cSld name="CUSTOM_7_1"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Google Shape;204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10800000">
            <a:off x="0" y="-3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" name="Google Shape;205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57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07" name="Google Shape;207;p57"/>
          <p:cNvSpPr txBox="1"/>
          <p:nvPr>
            <p:ph idx="1" type="subTitle"/>
          </p:nvPr>
        </p:nvSpPr>
        <p:spPr>
          <a:xfrm>
            <a:off x="948600" y="1818104"/>
            <a:ext cx="1986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08" name="Google Shape;208;p57"/>
          <p:cNvSpPr txBox="1"/>
          <p:nvPr>
            <p:ph idx="2" type="subTitle"/>
          </p:nvPr>
        </p:nvSpPr>
        <p:spPr>
          <a:xfrm>
            <a:off x="3579002" y="1818104"/>
            <a:ext cx="1986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09" name="Google Shape;209;p57"/>
          <p:cNvSpPr txBox="1"/>
          <p:nvPr>
            <p:ph idx="3" type="subTitle"/>
          </p:nvPr>
        </p:nvSpPr>
        <p:spPr>
          <a:xfrm>
            <a:off x="2263800" y="3489811"/>
            <a:ext cx="1986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0" name="Google Shape;210;p57"/>
          <p:cNvSpPr txBox="1"/>
          <p:nvPr>
            <p:ph idx="4" type="subTitle"/>
          </p:nvPr>
        </p:nvSpPr>
        <p:spPr>
          <a:xfrm>
            <a:off x="4894200" y="3489811"/>
            <a:ext cx="1986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1" name="Google Shape;211;p57"/>
          <p:cNvSpPr txBox="1"/>
          <p:nvPr>
            <p:ph idx="5" type="subTitle"/>
          </p:nvPr>
        </p:nvSpPr>
        <p:spPr>
          <a:xfrm>
            <a:off x="6209400" y="1818104"/>
            <a:ext cx="1986000" cy="681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12" name="Google Shape;212;p57"/>
          <p:cNvSpPr txBox="1"/>
          <p:nvPr>
            <p:ph idx="6" type="subTitle"/>
          </p:nvPr>
        </p:nvSpPr>
        <p:spPr>
          <a:xfrm>
            <a:off x="948600" y="1399686"/>
            <a:ext cx="19860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13" name="Google Shape;213;p57"/>
          <p:cNvSpPr txBox="1"/>
          <p:nvPr>
            <p:ph idx="7" type="subTitle"/>
          </p:nvPr>
        </p:nvSpPr>
        <p:spPr>
          <a:xfrm>
            <a:off x="3579002" y="1399686"/>
            <a:ext cx="19860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14" name="Google Shape;214;p57"/>
          <p:cNvSpPr txBox="1"/>
          <p:nvPr>
            <p:ph idx="8" type="subTitle"/>
          </p:nvPr>
        </p:nvSpPr>
        <p:spPr>
          <a:xfrm>
            <a:off x="6209400" y="1399686"/>
            <a:ext cx="19860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15" name="Google Shape;215;p57"/>
          <p:cNvSpPr txBox="1"/>
          <p:nvPr>
            <p:ph idx="9" type="subTitle"/>
          </p:nvPr>
        </p:nvSpPr>
        <p:spPr>
          <a:xfrm>
            <a:off x="2263800" y="3072975"/>
            <a:ext cx="19860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16" name="Google Shape;216;p57"/>
          <p:cNvSpPr txBox="1"/>
          <p:nvPr>
            <p:ph idx="13" type="subTitle"/>
          </p:nvPr>
        </p:nvSpPr>
        <p:spPr>
          <a:xfrm>
            <a:off x="4894202" y="3072975"/>
            <a:ext cx="1986000" cy="425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217" name="Google Shape;217;p5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Numbers and text">
  <p:cSld name="CUSTOM_8"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9" name="Google Shape;219;p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69475" y="-50900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20" name="Google Shape;220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Google Shape;221;p58"/>
          <p:cNvSpPr txBox="1"/>
          <p:nvPr>
            <p:ph type="title"/>
          </p:nvPr>
        </p:nvSpPr>
        <p:spPr>
          <a:xfrm>
            <a:off x="784200" y="656501"/>
            <a:ext cx="4366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45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2" name="Google Shape;222;p58"/>
          <p:cNvSpPr txBox="1"/>
          <p:nvPr>
            <p:ph idx="1" type="subTitle"/>
          </p:nvPr>
        </p:nvSpPr>
        <p:spPr>
          <a:xfrm>
            <a:off x="784200" y="1316267"/>
            <a:ext cx="4366500" cy="4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223" name="Google Shape;223;p58"/>
          <p:cNvSpPr txBox="1"/>
          <p:nvPr>
            <p:ph idx="2" type="title"/>
          </p:nvPr>
        </p:nvSpPr>
        <p:spPr>
          <a:xfrm>
            <a:off x="784200" y="2008762"/>
            <a:ext cx="4366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45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4" name="Google Shape;224;p58"/>
          <p:cNvSpPr txBox="1"/>
          <p:nvPr>
            <p:ph idx="3" type="subTitle"/>
          </p:nvPr>
        </p:nvSpPr>
        <p:spPr>
          <a:xfrm>
            <a:off x="784200" y="2668533"/>
            <a:ext cx="4366500" cy="4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225" name="Google Shape;225;p58"/>
          <p:cNvSpPr txBox="1"/>
          <p:nvPr>
            <p:ph idx="4" type="title"/>
          </p:nvPr>
        </p:nvSpPr>
        <p:spPr>
          <a:xfrm>
            <a:off x="784200" y="3361023"/>
            <a:ext cx="4366500" cy="768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45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6000"/>
              <a:buNone/>
              <a:defRPr sz="60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226" name="Google Shape;226;p58"/>
          <p:cNvSpPr txBox="1"/>
          <p:nvPr>
            <p:ph idx="5" type="subTitle"/>
          </p:nvPr>
        </p:nvSpPr>
        <p:spPr>
          <a:xfrm>
            <a:off x="784200" y="4020799"/>
            <a:ext cx="4366500" cy="46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PT Sans"/>
              <a:buNone/>
              <a:defRPr sz="16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None/>
              <a:defRPr sz="2100">
                <a:solidFill>
                  <a:schemeClr val="dk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PT Sans"/>
              <a:buNone/>
              <a:defRPr sz="2100">
                <a:solidFill>
                  <a:schemeClr val="dk1"/>
                </a:solidFill>
                <a:latin typeface="PT Sans"/>
                <a:ea typeface="PT Sans"/>
                <a:cs typeface="PT Sans"/>
                <a:sym typeface="PT Sans"/>
              </a:defRPr>
            </a:lvl9pPr>
          </a:lstStyle>
          <a:p/>
        </p:txBody>
      </p:sp>
      <p:sp>
        <p:nvSpPr>
          <p:cNvPr id="227" name="Google Shape;227;p5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 1">
  <p:cSld name="TITLE_ONLY_1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Google Shape;22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1" y="-3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" name="Google Shape;23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1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32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5" name="Google Shape;25;p3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s">
  <p:cSld name="CUSTOM_3_1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" name="Google Shape;229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Google Shape;230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59"/>
          <p:cNvSpPr txBox="1"/>
          <p:nvPr>
            <p:ph type="title"/>
          </p:nvPr>
        </p:nvSpPr>
        <p:spPr>
          <a:xfrm>
            <a:off x="2347969" y="758175"/>
            <a:ext cx="4448100" cy="1058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232" name="Google Shape;232;p59"/>
          <p:cNvSpPr txBox="1"/>
          <p:nvPr>
            <p:ph idx="1" type="subTitle"/>
          </p:nvPr>
        </p:nvSpPr>
        <p:spPr>
          <a:xfrm>
            <a:off x="2347931" y="1761050"/>
            <a:ext cx="4448100" cy="1058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233" name="Google Shape;233;p59"/>
          <p:cNvSpPr txBox="1"/>
          <p:nvPr/>
        </p:nvSpPr>
        <p:spPr>
          <a:xfrm>
            <a:off x="2347931" y="2819750"/>
            <a:ext cx="4448100" cy="5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</a:pPr>
            <a:r>
              <a:rPr b="1" i="0" lang="en" sz="10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CREDITS:</a:t>
            </a:r>
            <a:r>
              <a:rPr b="0" i="0" lang="en" sz="10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This presentation template was created by </a:t>
            </a:r>
            <a:r>
              <a:rPr b="1" i="0" lang="en" sz="1000" u="sng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Slidesgo</a:t>
            </a:r>
            <a:r>
              <a:rPr b="0" i="0" lang="en" sz="10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and includes icons by </a:t>
            </a:r>
            <a:r>
              <a:rPr b="1" i="0" lang="en" sz="1000" u="sng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Flaticon</a:t>
            </a:r>
            <a:r>
              <a:rPr b="0" i="0" lang="en" sz="10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and infographics &amp; images by </a:t>
            </a:r>
            <a:r>
              <a:rPr b="1" i="0" lang="en" sz="1000" u="sng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Freepik</a:t>
            </a:r>
            <a:r>
              <a:rPr b="0" i="0" lang="en" sz="1000" u="sng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 b="1" i="0" sz="1000" u="sng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34" name="Google Shape;234;p5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">
  <p:cSld name="CUSTOM_9"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6" name="Google Shape;236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9778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Google Shape;237;p6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38" name="Google Shape;238;p6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1">
  <p:cSld name="CUSTOM_9_1"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0" name="Google Shape;240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1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Google Shape;241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42" name="Google Shape;242;p6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ext 5">
  <p:cSld name="TITLE_AND_BODY_1_1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oogle Shape;27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100376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28" name="Google Shape;28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119661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Google Shape;29;p33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0" name="Google Shape;30;p33"/>
          <p:cNvSpPr txBox="1"/>
          <p:nvPr>
            <p:ph idx="1" type="body"/>
          </p:nvPr>
        </p:nvSpPr>
        <p:spPr>
          <a:xfrm>
            <a:off x="720000" y="1063351"/>
            <a:ext cx="7704000" cy="22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indent="-3048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indent="-3048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indent="-3048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indent="-3048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/>
        </p:txBody>
      </p:sp>
      <p:sp>
        <p:nvSpPr>
          <p:cNvPr id="31" name="Google Shape;31;p3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Google Shape;33;p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3" cy="5143501"/>
          </a:xfrm>
          <a:prstGeom prst="rect">
            <a:avLst/>
          </a:prstGeom>
          <a:noFill/>
          <a:ln>
            <a:noFill/>
          </a:ln>
        </p:spPr>
      </p:pic>
      <p:pic>
        <p:nvPicPr>
          <p:cNvPr id="34" name="Google Shape;34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35" name="Google Shape;35;p34"/>
          <p:cNvSpPr txBox="1"/>
          <p:nvPr>
            <p:ph type="title"/>
          </p:nvPr>
        </p:nvSpPr>
        <p:spPr>
          <a:xfrm>
            <a:off x="3667825" y="1604325"/>
            <a:ext cx="4377600" cy="11874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 sz="6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36" name="Google Shape;36;p34"/>
          <p:cNvSpPr txBox="1"/>
          <p:nvPr>
            <p:ph idx="1" type="subTitle"/>
          </p:nvPr>
        </p:nvSpPr>
        <p:spPr>
          <a:xfrm>
            <a:off x="3667825" y="2794875"/>
            <a:ext cx="4377600" cy="74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37" name="Google Shape;37;p3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Google Shape;39;p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flipH="1" rot="10800000">
            <a:off x="-69474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0" name="Google Shape;40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69470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41" name="Google Shape;41;p35"/>
          <p:cNvSpPr txBox="1"/>
          <p:nvPr>
            <p:ph type="title"/>
          </p:nvPr>
        </p:nvSpPr>
        <p:spPr>
          <a:xfrm>
            <a:off x="1229400" y="2425500"/>
            <a:ext cx="3342600" cy="13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42" name="Google Shape;42;p35"/>
          <p:cNvSpPr txBox="1"/>
          <p:nvPr>
            <p:ph idx="2" type="title"/>
          </p:nvPr>
        </p:nvSpPr>
        <p:spPr>
          <a:xfrm>
            <a:off x="1229400" y="1334400"/>
            <a:ext cx="1095900" cy="1091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3" name="Google Shape;43;p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six columns">
  <p:cSld name="CUSTOM_7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Google Shape;45;p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10800000">
            <a:off x="-69474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3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 rot="10800000">
            <a:off x="-59770" y="-50174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36"/>
          <p:cNvSpPr txBox="1"/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500"/>
              <a:buNone/>
              <a:defRPr/>
            </a:lvl9pPr>
          </a:lstStyle>
          <a:p/>
        </p:txBody>
      </p:sp>
      <p:sp>
        <p:nvSpPr>
          <p:cNvPr id="48" name="Google Shape;48;p36"/>
          <p:cNvSpPr txBox="1"/>
          <p:nvPr>
            <p:ph idx="1" type="subTitle"/>
          </p:nvPr>
        </p:nvSpPr>
        <p:spPr>
          <a:xfrm>
            <a:off x="948600" y="1822567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49" name="Google Shape;49;p36"/>
          <p:cNvSpPr txBox="1"/>
          <p:nvPr>
            <p:ph idx="2" type="subTitle"/>
          </p:nvPr>
        </p:nvSpPr>
        <p:spPr>
          <a:xfrm>
            <a:off x="3579001" y="1822567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0" name="Google Shape;50;p36"/>
          <p:cNvSpPr txBox="1"/>
          <p:nvPr>
            <p:ph idx="3" type="subTitle"/>
          </p:nvPr>
        </p:nvSpPr>
        <p:spPr>
          <a:xfrm>
            <a:off x="948600" y="3481204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1" name="Google Shape;51;p36"/>
          <p:cNvSpPr txBox="1"/>
          <p:nvPr>
            <p:ph idx="4" type="subTitle"/>
          </p:nvPr>
        </p:nvSpPr>
        <p:spPr>
          <a:xfrm>
            <a:off x="3579000" y="3481204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2" name="Google Shape;52;p36"/>
          <p:cNvSpPr txBox="1"/>
          <p:nvPr>
            <p:ph idx="5" type="subTitle"/>
          </p:nvPr>
        </p:nvSpPr>
        <p:spPr>
          <a:xfrm>
            <a:off x="6209399" y="1822567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3" name="Google Shape;53;p36"/>
          <p:cNvSpPr txBox="1"/>
          <p:nvPr>
            <p:ph idx="6" type="subTitle"/>
          </p:nvPr>
        </p:nvSpPr>
        <p:spPr>
          <a:xfrm>
            <a:off x="6209399" y="3481204"/>
            <a:ext cx="1986000" cy="103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/>
        </p:txBody>
      </p:sp>
      <p:sp>
        <p:nvSpPr>
          <p:cNvPr id="54" name="Google Shape;54;p36"/>
          <p:cNvSpPr txBox="1"/>
          <p:nvPr>
            <p:ph idx="7" type="subTitle"/>
          </p:nvPr>
        </p:nvSpPr>
        <p:spPr>
          <a:xfrm>
            <a:off x="948600" y="1369372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5" name="Google Shape;55;p36"/>
          <p:cNvSpPr txBox="1"/>
          <p:nvPr>
            <p:ph idx="8" type="subTitle"/>
          </p:nvPr>
        </p:nvSpPr>
        <p:spPr>
          <a:xfrm>
            <a:off x="3579002" y="1369372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6" name="Google Shape;56;p36"/>
          <p:cNvSpPr txBox="1"/>
          <p:nvPr>
            <p:ph idx="9" type="subTitle"/>
          </p:nvPr>
        </p:nvSpPr>
        <p:spPr>
          <a:xfrm>
            <a:off x="6209400" y="1369372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7" name="Google Shape;57;p36"/>
          <p:cNvSpPr txBox="1"/>
          <p:nvPr>
            <p:ph idx="13" type="subTitle"/>
          </p:nvPr>
        </p:nvSpPr>
        <p:spPr>
          <a:xfrm>
            <a:off x="948600" y="3024894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8" name="Google Shape;58;p36"/>
          <p:cNvSpPr txBox="1"/>
          <p:nvPr>
            <p:ph idx="14" type="subTitle"/>
          </p:nvPr>
        </p:nvSpPr>
        <p:spPr>
          <a:xfrm>
            <a:off x="3579002" y="3024894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59" name="Google Shape;59;p36"/>
          <p:cNvSpPr txBox="1"/>
          <p:nvPr>
            <p:ph idx="15" type="subTitle"/>
          </p:nvPr>
        </p:nvSpPr>
        <p:spPr>
          <a:xfrm>
            <a:off x="6209400" y="3024894"/>
            <a:ext cx="19860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  <p:sp>
        <p:nvSpPr>
          <p:cNvPr id="60" name="Google Shape;60;p3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3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24775" y="-41275"/>
            <a:ext cx="9217377" cy="5184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Google Shape;63;p3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10800000">
            <a:off x="-59835" y="-50174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64" name="Google Shape;64;p37"/>
          <p:cNvSpPr txBox="1"/>
          <p:nvPr>
            <p:ph type="title"/>
          </p:nvPr>
        </p:nvSpPr>
        <p:spPr>
          <a:xfrm>
            <a:off x="4534800" y="2425500"/>
            <a:ext cx="3342600" cy="138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40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5" name="Google Shape;65;p37"/>
          <p:cNvSpPr txBox="1"/>
          <p:nvPr>
            <p:ph idx="2" type="title"/>
          </p:nvPr>
        </p:nvSpPr>
        <p:spPr>
          <a:xfrm>
            <a:off x="6455400" y="1334400"/>
            <a:ext cx="1422000" cy="10911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dk2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60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66" name="Google Shape;66;p3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3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59778" y="-50175"/>
            <a:ext cx="9263677" cy="5243849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Google Shape;69;p3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flipH="1">
            <a:off x="-69474" y="-50175"/>
            <a:ext cx="9263669" cy="5243848"/>
          </a:xfrm>
          <a:prstGeom prst="rect">
            <a:avLst/>
          </a:prstGeom>
          <a:noFill/>
          <a:ln>
            <a:noFill/>
          </a:ln>
        </p:spPr>
      </p:pic>
      <p:sp>
        <p:nvSpPr>
          <p:cNvPr id="70" name="Google Shape;70;p38"/>
          <p:cNvSpPr txBox="1"/>
          <p:nvPr>
            <p:ph type="ctrTitle"/>
          </p:nvPr>
        </p:nvSpPr>
        <p:spPr>
          <a:xfrm>
            <a:off x="3355975" y="2187950"/>
            <a:ext cx="5074800" cy="18123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/>
        </p:txBody>
      </p:sp>
      <p:sp>
        <p:nvSpPr>
          <p:cNvPr id="71" name="Google Shape;71;p38"/>
          <p:cNvSpPr txBox="1"/>
          <p:nvPr>
            <p:ph idx="1" type="subTitle"/>
          </p:nvPr>
        </p:nvSpPr>
        <p:spPr>
          <a:xfrm>
            <a:off x="3355975" y="4117425"/>
            <a:ext cx="3453300" cy="475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400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72" name="Google Shape;72;p3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9"/>
          <p:cNvSpPr txBox="1"/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aven Pro"/>
              <a:buNone/>
              <a:defRPr b="0" i="0" sz="30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500"/>
              <a:buFont typeface="Raleway"/>
              <a:buNone/>
              <a:defRPr b="1" i="0" sz="3500" u="none" cap="none" strike="noStrik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9pPr>
          </a:lstStyle>
          <a:p/>
        </p:txBody>
      </p:sp>
      <p:sp>
        <p:nvSpPr>
          <p:cNvPr id="7" name="Google Shape;7;p29"/>
          <p:cNvSpPr txBox="1"/>
          <p:nvPr>
            <p:ph idx="1" type="body"/>
          </p:nvPr>
        </p:nvSpPr>
        <p:spPr>
          <a:xfrm>
            <a:off x="713225" y="1152475"/>
            <a:ext cx="77175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-3048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-3048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●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-3048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○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-3048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Maven Pro"/>
              <a:buChar char="■"/>
              <a:defRPr b="0" i="0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/>
        </p:txBody>
      </p:sp>
      <p:sp>
        <p:nvSpPr>
          <p:cNvPr id="8" name="Google Shape;8;p2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6.gif"/><Relationship Id="rId4" Type="http://schemas.openxmlformats.org/officeDocument/2006/relationships/image" Target="../media/image2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56.gif"/><Relationship Id="rId4" Type="http://schemas.openxmlformats.org/officeDocument/2006/relationships/image" Target="../media/image1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hyperlink" Target="http://www.youtube.com/watch?v=yZs2CXVIHKI" TargetMode="External"/><Relationship Id="rId4" Type="http://schemas.openxmlformats.org/officeDocument/2006/relationships/image" Target="../media/image2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7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23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7.png"/><Relationship Id="rId4" Type="http://schemas.openxmlformats.org/officeDocument/2006/relationships/image" Target="../media/image30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8.png"/><Relationship Id="rId4" Type="http://schemas.openxmlformats.org/officeDocument/2006/relationships/image" Target="../media/image32.pn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1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8.png"/><Relationship Id="rId4" Type="http://schemas.openxmlformats.org/officeDocument/2006/relationships/image" Target="../media/image50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4.xml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35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39.jpg"/><Relationship Id="rId4" Type="http://schemas.openxmlformats.org/officeDocument/2006/relationships/image" Target="../media/image27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7.xml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28.xml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1.png"/><Relationship Id="rId4" Type="http://schemas.openxmlformats.org/officeDocument/2006/relationships/image" Target="../media/image16.png"/><Relationship Id="rId5" Type="http://schemas.openxmlformats.org/officeDocument/2006/relationships/image" Target="../media/image1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0.xml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20.pn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9.png"/><Relationship Id="rId4" Type="http://schemas.openxmlformats.org/officeDocument/2006/relationships/image" Target="../media/image17.png"/><Relationship Id="rId5" Type="http://schemas.openxmlformats.org/officeDocument/2006/relationships/image" Target="../media/image12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56.gif"/><Relationship Id="rId4" Type="http://schemas.openxmlformats.org/officeDocument/2006/relationships/image" Target="../media/image22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4.xml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14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14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8.xml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9.png"/><Relationship Id="rId4" Type="http://schemas.openxmlformats.org/officeDocument/2006/relationships/image" Target="../media/image17.png"/><Relationship Id="rId5" Type="http://schemas.openxmlformats.org/officeDocument/2006/relationships/image" Target="../media/image12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56.gif"/><Relationship Id="rId4" Type="http://schemas.openxmlformats.org/officeDocument/2006/relationships/image" Target="../media/image22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6.gif"/><Relationship Id="rId4" Type="http://schemas.openxmlformats.org/officeDocument/2006/relationships/image" Target="../media/image45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2.xml"/><Relationship Id="rId3" Type="http://schemas.openxmlformats.org/officeDocument/2006/relationships/hyperlink" Target="http://www.youtube.com/watch?v=bJ2dmA71M2k" TargetMode="External"/><Relationship Id="rId4" Type="http://schemas.openxmlformats.org/officeDocument/2006/relationships/image" Target="../media/image29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36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36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49.png"/><Relationship Id="rId4" Type="http://schemas.openxmlformats.org/officeDocument/2006/relationships/image" Target="../media/image40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47.png"/><Relationship Id="rId4" Type="http://schemas.openxmlformats.org/officeDocument/2006/relationships/image" Target="../media/image41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46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44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42.png"/><Relationship Id="rId4" Type="http://schemas.openxmlformats.org/officeDocument/2006/relationships/image" Target="../media/image5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6.gif"/><Relationship Id="rId4" Type="http://schemas.openxmlformats.org/officeDocument/2006/relationships/image" Target="../media/image22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55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54.png"/><Relationship Id="rId4" Type="http://schemas.openxmlformats.org/officeDocument/2006/relationships/image" Target="../media/image48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2.xml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43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5.xml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56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4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7" name="Google Shape;247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75398" y="3878350"/>
            <a:ext cx="1600753" cy="10062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1"/>
          <p:cNvSpPr txBox="1"/>
          <p:nvPr/>
        </p:nvSpPr>
        <p:spPr>
          <a:xfrm>
            <a:off x="146850" y="553475"/>
            <a:ext cx="6914100" cy="1006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Data Exploration in Search of Small Pulsations in Solar X-Ray Flares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49" name="Google Shape;249;p1"/>
          <p:cNvSpPr txBox="1"/>
          <p:nvPr/>
        </p:nvSpPr>
        <p:spPr>
          <a:xfrm>
            <a:off x="146850" y="2540225"/>
            <a:ext cx="4130100" cy="110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By Evan Perez, Solar Physics REU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Supervisors: Ms. Crisel Suarez and Dr. Christopher S Moore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250" name="Google Shape;250;p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72925" y="3721654"/>
            <a:ext cx="3608223" cy="131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251" name="Google Shape;251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6850" y="4145498"/>
            <a:ext cx="1630525" cy="690264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Google Shape;362;p10"/>
          <p:cNvSpPr txBox="1"/>
          <p:nvPr/>
        </p:nvSpPr>
        <p:spPr>
          <a:xfrm>
            <a:off x="318925" y="3307025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XRT Image Data Analysis  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63" name="Google Shape;363;p10"/>
          <p:cNvSpPr txBox="1"/>
          <p:nvPr/>
        </p:nvSpPr>
        <p:spPr>
          <a:xfrm>
            <a:off x="318925" y="120257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03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64" name="Google Shape;364;p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8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Google Shape;369;p11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 XRT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70" name="Google Shape;370;p1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71" name="Google Shape;371;p11"/>
          <p:cNvSpPr txBox="1"/>
          <p:nvPr/>
        </p:nvSpPr>
        <p:spPr>
          <a:xfrm>
            <a:off x="151300" y="1024550"/>
            <a:ext cx="38094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Understand eruptions in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solar atmosphere and corona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Be-thin Filter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(Energy range 1-2 kev)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Cadence of 10s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372" name="Google Shape;372;p1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0650" y="790775"/>
            <a:ext cx="4749267" cy="3561951"/>
          </a:xfrm>
          <a:prstGeom prst="rect">
            <a:avLst/>
          </a:prstGeom>
          <a:noFill/>
          <a:ln>
            <a:noFill/>
          </a:ln>
        </p:spPr>
      </p:pic>
      <p:sp>
        <p:nvSpPr>
          <p:cNvPr id="373" name="Google Shape;373;p11"/>
          <p:cNvSpPr txBox="1"/>
          <p:nvPr/>
        </p:nvSpPr>
        <p:spPr>
          <a:xfrm>
            <a:off x="4868450" y="4421475"/>
            <a:ext cx="4056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“Solar Observing Satellite ‘Hinode.’” </a:t>
            </a:r>
            <a:r>
              <a:rPr b="0" i="1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NAOJ</a:t>
            </a:r>
            <a:r>
              <a:rPr b="0" i="0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, www.nao.ac.jp/en/research/telescope/hinode.html. Accessed 1 Aug. 2024. </a:t>
            </a:r>
            <a:endParaRPr b="0" i="0" sz="5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0" i="0" sz="5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77" name="Shape 3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12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379" name="Google Shape;379;p12"/>
          <p:cNvPicPr preferRelativeResize="0"/>
          <p:nvPr/>
        </p:nvPicPr>
        <p:blipFill rotWithShape="1">
          <a:blip r:embed="rId3">
            <a:alphaModFix/>
          </a:blip>
          <a:srcRect b="-15255" l="4096" r="-34593" t="-15241"/>
          <a:stretch/>
        </p:blipFill>
        <p:spPr>
          <a:xfrm>
            <a:off x="5130975" y="584475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12"/>
          <p:cNvSpPr txBox="1"/>
          <p:nvPr/>
        </p:nvSpPr>
        <p:spPr>
          <a:xfrm>
            <a:off x="5082850" y="468110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Hinode/X-Ray Telescope (XRT Solar Flare Movie)</a:t>
            </a:r>
            <a:endParaRPr b="0" i="0" sz="12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81" name="Google Shape;381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82" name="Google Shape;382;p1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8025" y="1118975"/>
            <a:ext cx="3598376" cy="3489974"/>
          </a:xfrm>
          <a:prstGeom prst="rect">
            <a:avLst/>
          </a:prstGeom>
          <a:noFill/>
          <a:ln>
            <a:noFill/>
          </a:ln>
        </p:spPr>
      </p:pic>
      <p:sp>
        <p:nvSpPr>
          <p:cNvPr id="383" name="Google Shape;383;p12"/>
          <p:cNvSpPr/>
          <p:nvPr/>
        </p:nvSpPr>
        <p:spPr>
          <a:xfrm>
            <a:off x="1368375" y="2234825"/>
            <a:ext cx="612000" cy="474600"/>
          </a:xfrm>
          <a:prstGeom prst="bracketPair">
            <a:avLst/>
          </a:prstGeom>
          <a:noFill/>
          <a:ln cap="flat" cmpd="sng" w="38100">
            <a:solidFill>
              <a:srgbClr val="00C3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7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13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389" name="Google Shape;389;p13"/>
          <p:cNvPicPr preferRelativeResize="0"/>
          <p:nvPr/>
        </p:nvPicPr>
        <p:blipFill rotWithShape="1">
          <a:blip r:embed="rId3">
            <a:alphaModFix/>
          </a:blip>
          <a:srcRect b="-15255" l="4096" r="-34593" t="-15241"/>
          <a:stretch/>
        </p:blipFill>
        <p:spPr>
          <a:xfrm>
            <a:off x="335725" y="440100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390" name="Google Shape;390;p13"/>
          <p:cNvSpPr txBox="1"/>
          <p:nvPr/>
        </p:nvSpPr>
        <p:spPr>
          <a:xfrm>
            <a:off x="451163" y="455425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Hinode/X-Ray Telescope (XRT Solar Flare Movie)</a:t>
            </a:r>
            <a:endParaRPr b="0" i="0" sz="11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391" name="Google Shape;391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92" name="Google Shape;392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98900" y="993949"/>
            <a:ext cx="4920800" cy="35073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96" name="Shape 3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Google Shape;397;p14"/>
          <p:cNvSpPr txBox="1"/>
          <p:nvPr/>
        </p:nvSpPr>
        <p:spPr>
          <a:xfrm>
            <a:off x="20625" y="82525"/>
            <a:ext cx="73095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98" name="Google Shape;398;p14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Pixel Value Time Series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99" name="Google Shape;399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00" name="Google Shape;400;p14" title="light time serie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40575" y="1054150"/>
            <a:ext cx="7462850" cy="36049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15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Light Curve of the Flare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06" name="Google Shape;406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07" name="Google Shape;407;p15"/>
          <p:cNvSpPr txBox="1"/>
          <p:nvPr/>
        </p:nvSpPr>
        <p:spPr>
          <a:xfrm>
            <a:off x="151275" y="1162100"/>
            <a:ext cx="1169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08" name="Google Shape;408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0975" y="855950"/>
            <a:ext cx="6662028" cy="401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2" name="Shape 4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Google Shape;413;p16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Light Curve of the Flare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14" name="Google Shape;414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15" name="Google Shape;415;p16"/>
          <p:cNvSpPr txBox="1"/>
          <p:nvPr/>
        </p:nvSpPr>
        <p:spPr>
          <a:xfrm>
            <a:off x="151275" y="1162100"/>
            <a:ext cx="1169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16" name="Google Shape;416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240988" y="862850"/>
            <a:ext cx="6662028" cy="4017125"/>
          </a:xfrm>
          <a:prstGeom prst="rect">
            <a:avLst/>
          </a:prstGeom>
          <a:noFill/>
          <a:ln>
            <a:noFill/>
          </a:ln>
        </p:spPr>
      </p:pic>
      <p:sp>
        <p:nvSpPr>
          <p:cNvPr id="417" name="Google Shape;417;p16"/>
          <p:cNvSpPr/>
          <p:nvPr/>
        </p:nvSpPr>
        <p:spPr>
          <a:xfrm>
            <a:off x="2771187" y="1224000"/>
            <a:ext cx="2949900" cy="2991300"/>
          </a:xfrm>
          <a:prstGeom prst="bracePair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1" name="Shape 4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2" name="Google Shape;422;p17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Finding Pulsations from Light Curves 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23" name="Google Shape;423;p17"/>
          <p:cNvSpPr txBox="1"/>
          <p:nvPr/>
        </p:nvSpPr>
        <p:spPr>
          <a:xfrm>
            <a:off x="213175" y="722225"/>
            <a:ext cx="8114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Find the trend using Savitzky-Golay Filtering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Apply smooth filtering with Scipy.signal.savgol_filter()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Window = 21, Degree = 3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24" name="Google Shape;424;p17"/>
          <p:cNvSpPr txBox="1"/>
          <p:nvPr/>
        </p:nvSpPr>
        <p:spPr>
          <a:xfrm>
            <a:off x="1052075" y="1361525"/>
            <a:ext cx="396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25" name="Google Shape;425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26" name="Google Shape;426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02663" y="2018775"/>
            <a:ext cx="4267197" cy="2783602"/>
          </a:xfrm>
          <a:prstGeom prst="rect">
            <a:avLst/>
          </a:prstGeom>
          <a:noFill/>
          <a:ln>
            <a:noFill/>
          </a:ln>
        </p:spPr>
      </p:pic>
      <p:pic>
        <p:nvPicPr>
          <p:cNvPr id="427" name="Google Shape;427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569838" y="2018775"/>
            <a:ext cx="4271481" cy="27836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1" name="Shape 4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Google Shape;432;p18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 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33" name="Google Shape;433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34" name="Google Shape;434;p18"/>
          <p:cNvSpPr txBox="1"/>
          <p:nvPr/>
        </p:nvSpPr>
        <p:spPr>
          <a:xfrm>
            <a:off x="357600" y="773450"/>
            <a:ext cx="87864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Detrending: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Emphasize the difference from the trend and original data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35" name="Google Shape;435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76" y="1827737"/>
            <a:ext cx="4304173" cy="2840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436" name="Google Shape;43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95650" y="1827737"/>
            <a:ext cx="4560623" cy="2840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0" name="Shape 4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" name="Google Shape;441;p19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42" name="Google Shape;442;p19"/>
          <p:cNvSpPr txBox="1"/>
          <p:nvPr/>
        </p:nvSpPr>
        <p:spPr>
          <a:xfrm>
            <a:off x="206300" y="1038325"/>
            <a:ext cx="66426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Detrend =  original data - smooth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Automatically find peaks with Scipy.find_peaks()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443" name="Google Shape;443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44" name="Google Shape;44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2448875"/>
            <a:ext cx="8839204" cy="20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6" name="Shape 2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Google Shape;257;p2"/>
          <p:cNvSpPr txBox="1"/>
          <p:nvPr/>
        </p:nvSpPr>
        <p:spPr>
          <a:xfrm>
            <a:off x="32475" y="2782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Presentation Overview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58" name="Google Shape;258;p2"/>
          <p:cNvSpPr txBox="1"/>
          <p:nvPr/>
        </p:nvSpPr>
        <p:spPr>
          <a:xfrm>
            <a:off x="1227899" y="1840925"/>
            <a:ext cx="264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Definition of flares and what causes them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259" name="Google Shape;259;p2"/>
          <p:cNvSpPr txBox="1"/>
          <p:nvPr/>
        </p:nvSpPr>
        <p:spPr>
          <a:xfrm>
            <a:off x="314402" y="1479543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01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0" name="Google Shape;260;p2"/>
          <p:cNvSpPr txBox="1"/>
          <p:nvPr/>
        </p:nvSpPr>
        <p:spPr>
          <a:xfrm>
            <a:off x="1227907" y="1548329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</a:t>
            </a:r>
            <a:endParaRPr b="1" i="0" sz="17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1" name="Google Shape;261;p2"/>
          <p:cNvSpPr txBox="1"/>
          <p:nvPr/>
        </p:nvSpPr>
        <p:spPr>
          <a:xfrm>
            <a:off x="1227898" y="3706175"/>
            <a:ext cx="283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How we can explore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Soft X-Ray image data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to study QPPs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262" name="Google Shape;262;p2"/>
          <p:cNvSpPr txBox="1"/>
          <p:nvPr/>
        </p:nvSpPr>
        <p:spPr>
          <a:xfrm>
            <a:off x="314402" y="3344811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03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3" name="Google Shape;263;p2"/>
          <p:cNvSpPr txBox="1"/>
          <p:nvPr/>
        </p:nvSpPr>
        <p:spPr>
          <a:xfrm>
            <a:off x="1227898" y="3344800"/>
            <a:ext cx="28980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XRT Image Analysis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4" name="Google Shape;264;p2"/>
          <p:cNvSpPr txBox="1"/>
          <p:nvPr/>
        </p:nvSpPr>
        <p:spPr>
          <a:xfrm>
            <a:off x="5086676" y="1978475"/>
            <a:ext cx="3873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What are they and why study them?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265" name="Google Shape;265;p2"/>
          <p:cNvSpPr txBox="1"/>
          <p:nvPr/>
        </p:nvSpPr>
        <p:spPr>
          <a:xfrm>
            <a:off x="4173176" y="1548318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02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6" name="Google Shape;266;p2"/>
          <p:cNvSpPr txBox="1"/>
          <p:nvPr/>
        </p:nvSpPr>
        <p:spPr>
          <a:xfrm>
            <a:off x="5086675" y="1617100"/>
            <a:ext cx="3811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Quasi Periodic Pulsations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7" name="Google Shape;267;p2"/>
          <p:cNvSpPr txBox="1"/>
          <p:nvPr/>
        </p:nvSpPr>
        <p:spPr>
          <a:xfrm>
            <a:off x="5086673" y="3706175"/>
            <a:ext cx="283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Results from analyzing Soft X-Ray image data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268" name="Google Shape;268;p2"/>
          <p:cNvSpPr txBox="1"/>
          <p:nvPr/>
        </p:nvSpPr>
        <p:spPr>
          <a:xfrm>
            <a:off x="4173176" y="3344811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04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69" name="Google Shape;269;p2"/>
          <p:cNvSpPr txBox="1"/>
          <p:nvPr/>
        </p:nvSpPr>
        <p:spPr>
          <a:xfrm>
            <a:off x="5086682" y="3344812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Conclusion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0" name="Google Shape;270;p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48" name="Shape 4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Google Shape;449;p20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50" name="Google Shape;450;p20"/>
          <p:cNvSpPr txBox="1"/>
          <p:nvPr/>
        </p:nvSpPr>
        <p:spPr>
          <a:xfrm>
            <a:off x="206300" y="1038325"/>
            <a:ext cx="74472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Detrend =  original data - smooth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Sine wave with frequency = 1/20 to compare periodicity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451" name="Google Shape;451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52" name="Google Shape;45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2400" y="2332000"/>
            <a:ext cx="8839204" cy="20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p21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Derivative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58" name="Google Shape;458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59" name="Google Shape;459;p21"/>
          <p:cNvSpPr txBox="1"/>
          <p:nvPr/>
        </p:nvSpPr>
        <p:spPr>
          <a:xfrm>
            <a:off x="142100" y="981838"/>
            <a:ext cx="83274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Find derivatives from light curve with numpy.gradient()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60" name="Google Shape;46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73600" y="1793088"/>
            <a:ext cx="4293046" cy="2784812"/>
          </a:xfrm>
          <a:prstGeom prst="rect">
            <a:avLst/>
          </a:prstGeom>
          <a:noFill/>
          <a:ln>
            <a:noFill/>
          </a:ln>
        </p:spPr>
      </p:pic>
      <p:pic>
        <p:nvPicPr>
          <p:cNvPr id="461" name="Google Shape;461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458905" y="1793100"/>
            <a:ext cx="4401494" cy="278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65" name="Shape 4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Google Shape;466;p22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Derivative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67" name="Google Shape;467;p2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68" name="Google Shape;46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84538" y="1305724"/>
            <a:ext cx="8174925" cy="27674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23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GOES Light Curve 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74" name="Google Shape;474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475" name="Google Shape;475;p23"/>
          <p:cNvSpPr txBox="1"/>
          <p:nvPr/>
        </p:nvSpPr>
        <p:spPr>
          <a:xfrm>
            <a:off x="0" y="997075"/>
            <a:ext cx="4180800" cy="19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Sample GOES data at 10s to match XRT times using Pandas.sample().mean()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476" name="Google Shape;476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580075" y="3500716"/>
            <a:ext cx="3930699" cy="1424860"/>
          </a:xfrm>
          <a:prstGeom prst="rect">
            <a:avLst/>
          </a:prstGeom>
          <a:noFill/>
          <a:ln>
            <a:noFill/>
          </a:ln>
        </p:spPr>
      </p:pic>
      <p:pic>
        <p:nvPicPr>
          <p:cNvPr id="477" name="Google Shape;477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80075" y="716962"/>
            <a:ext cx="3930699" cy="28127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1" name="Shape 4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2" name="Google Shape;482;p24"/>
          <p:cNvSpPr txBox="1"/>
          <p:nvPr/>
        </p:nvSpPr>
        <p:spPr>
          <a:xfrm>
            <a:off x="318925" y="3307025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Results and Conclusion  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83" name="Google Shape;483;p24"/>
          <p:cNvSpPr txBox="1"/>
          <p:nvPr/>
        </p:nvSpPr>
        <p:spPr>
          <a:xfrm>
            <a:off x="318925" y="120257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04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84" name="Google Shape;484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Google Shape;489;p25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Analyzing Periodicity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490" name="Google Shape;490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491" name="Google Shape;491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914624" y="971750"/>
            <a:ext cx="4807999" cy="3627925"/>
          </a:xfrm>
          <a:prstGeom prst="rect">
            <a:avLst/>
          </a:prstGeom>
          <a:noFill/>
          <a:ln>
            <a:noFill/>
          </a:ln>
        </p:spPr>
      </p:pic>
      <p:sp>
        <p:nvSpPr>
          <p:cNvPr id="492" name="Google Shape;492;p25"/>
          <p:cNvSpPr txBox="1"/>
          <p:nvPr/>
        </p:nvSpPr>
        <p:spPr>
          <a:xfrm>
            <a:off x="323200" y="1113975"/>
            <a:ext cx="2551200" cy="31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93" name="Google Shape;493;p25"/>
          <p:cNvSpPr txBox="1"/>
          <p:nvPr/>
        </p:nvSpPr>
        <p:spPr>
          <a:xfrm>
            <a:off x="105125" y="1052075"/>
            <a:ext cx="35757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Find periods between peaks with Pandas.diff()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Periods appear between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20 - 50 seconds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26"/>
          <p:cNvSpPr txBox="1"/>
          <p:nvPr/>
        </p:nvSpPr>
        <p:spPr>
          <a:xfrm>
            <a:off x="20625" y="82525"/>
            <a:ext cx="73095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499" name="Google Shape;499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00" name="Google Shape;500;p26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Future Work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01" name="Google Shape;501;p26"/>
          <p:cNvSpPr txBox="1"/>
          <p:nvPr/>
        </p:nvSpPr>
        <p:spPr>
          <a:xfrm>
            <a:off x="405700" y="1113975"/>
            <a:ext cx="2956800" cy="11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02" name="Google Shape;502;p26"/>
          <p:cNvSpPr txBox="1"/>
          <p:nvPr/>
        </p:nvSpPr>
        <p:spPr>
          <a:xfrm>
            <a:off x="206300" y="1038325"/>
            <a:ext cx="79284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Compare derivative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Adjust Savitzky-Golay parameters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Perform detrending on original data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with threshold applied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Analyze decay phase of the flare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503" name="Google Shape;50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6222351" y="894162"/>
            <a:ext cx="2660676" cy="15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504" name="Google Shape;504;p26"/>
          <p:cNvSpPr txBox="1"/>
          <p:nvPr/>
        </p:nvSpPr>
        <p:spPr>
          <a:xfrm>
            <a:off x="4079850" y="3334750"/>
            <a:ext cx="5601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05" name="Google Shape;505;p26"/>
          <p:cNvSpPr txBox="1"/>
          <p:nvPr/>
        </p:nvSpPr>
        <p:spPr>
          <a:xfrm>
            <a:off x="6665875" y="486775"/>
            <a:ext cx="17736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XRT Image Threshold</a:t>
            </a:r>
            <a:endParaRPr b="0" i="0" sz="1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06" name="Google Shape;506;p26"/>
          <p:cNvSpPr txBox="1"/>
          <p:nvPr/>
        </p:nvSpPr>
        <p:spPr>
          <a:xfrm>
            <a:off x="6059900" y="2703200"/>
            <a:ext cx="3191700" cy="1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Flare Light Curve Decay Phase (Orange) </a:t>
            </a:r>
            <a:endParaRPr b="0" i="0" sz="1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507" name="Google Shape;507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190028" y="3028812"/>
            <a:ext cx="2587811" cy="1560425"/>
          </a:xfrm>
          <a:prstGeom prst="rect">
            <a:avLst/>
          </a:prstGeom>
          <a:noFill/>
          <a:ln>
            <a:noFill/>
          </a:ln>
        </p:spPr>
      </p:pic>
      <p:sp>
        <p:nvSpPr>
          <p:cNvPr id="508" name="Google Shape;508;p26"/>
          <p:cNvSpPr/>
          <p:nvPr/>
        </p:nvSpPr>
        <p:spPr>
          <a:xfrm>
            <a:off x="7955925" y="3630700"/>
            <a:ext cx="821700" cy="591300"/>
          </a:xfrm>
          <a:prstGeom prst="bracePair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14" name="Google Shape;514;p27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Acknowledgements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15" name="Google Shape;515;p27"/>
          <p:cNvSpPr txBox="1"/>
          <p:nvPr/>
        </p:nvSpPr>
        <p:spPr>
          <a:xfrm>
            <a:off x="206300" y="1038325"/>
            <a:ext cx="87606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Ms. Crisel Suarez, Dr. Christopher S. Moore, Brendan D’Aquino,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Joy Velasquez, XRTpy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Dr. Chad Madsen, Dr. Kathy Reeves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NSF-REU Solar Physics Program at SAO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(grant number AGS-2244112)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Penny Planet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16" name="Google Shape;516;p27"/>
          <p:cNvSpPr txBox="1"/>
          <p:nvPr/>
        </p:nvSpPr>
        <p:spPr>
          <a:xfrm>
            <a:off x="6896975" y="1279000"/>
            <a:ext cx="2262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Google Shape;521;p2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522" name="Google Shape;522;p28"/>
          <p:cNvSpPr txBox="1"/>
          <p:nvPr/>
        </p:nvSpPr>
        <p:spPr>
          <a:xfrm>
            <a:off x="2014050" y="1787850"/>
            <a:ext cx="5115900" cy="15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" sz="80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Thank you!</a:t>
            </a:r>
            <a:endParaRPr b="0" i="0" sz="80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7" name="Google Shape;527;g2f0de515c50_1_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675398" y="3878350"/>
            <a:ext cx="1600753" cy="1006200"/>
          </a:xfrm>
          <a:prstGeom prst="rect">
            <a:avLst/>
          </a:prstGeom>
          <a:noFill/>
          <a:ln>
            <a:noFill/>
          </a:ln>
        </p:spPr>
      </p:pic>
      <p:sp>
        <p:nvSpPr>
          <p:cNvPr id="528" name="Google Shape;528;g2f0de515c50_1_0"/>
          <p:cNvSpPr txBox="1"/>
          <p:nvPr/>
        </p:nvSpPr>
        <p:spPr>
          <a:xfrm>
            <a:off x="146850" y="553475"/>
            <a:ext cx="6914100" cy="10062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Data Exploration in Search of Small Pulsations in Solar X-Ray Flares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29" name="Google Shape;529;g2f0de515c50_1_0"/>
          <p:cNvSpPr txBox="1"/>
          <p:nvPr/>
        </p:nvSpPr>
        <p:spPr>
          <a:xfrm>
            <a:off x="146850" y="2540225"/>
            <a:ext cx="4130100" cy="1105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By Evan Perez, Solar Physics REU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t/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Supervisors: Ms. Crisel Suarez and Dr. Christopher S Moore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530" name="Google Shape;530;g2f0de515c50_1_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72925" y="3721654"/>
            <a:ext cx="3608223" cy="1319599"/>
          </a:xfrm>
          <a:prstGeom prst="rect">
            <a:avLst/>
          </a:prstGeom>
          <a:noFill/>
          <a:ln>
            <a:noFill/>
          </a:ln>
        </p:spPr>
      </p:pic>
      <p:pic>
        <p:nvPicPr>
          <p:cNvPr id="531" name="Google Shape;531;g2f0de515c50_1_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46850" y="4145498"/>
            <a:ext cx="1630525" cy="690264"/>
          </a:xfrm>
          <a:prstGeom prst="rect">
            <a:avLst/>
          </a:prstGeom>
          <a:noFill/>
          <a:ln>
            <a:noFill/>
          </a:ln>
        </p:spPr>
      </p:pic>
      <p:sp>
        <p:nvSpPr>
          <p:cNvPr id="532" name="Google Shape;532;g2f0de515c50_1_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"/>
          <p:cNvSpPr txBox="1"/>
          <p:nvPr/>
        </p:nvSpPr>
        <p:spPr>
          <a:xfrm>
            <a:off x="366700" y="3664588"/>
            <a:ext cx="41958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Solar Flares?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76" name="Google Shape;276;p3"/>
          <p:cNvSpPr txBox="1"/>
          <p:nvPr/>
        </p:nvSpPr>
        <p:spPr>
          <a:xfrm>
            <a:off x="332675" y="845013"/>
            <a:ext cx="11088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01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77" name="Google Shape;277;p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80825" y="1513375"/>
            <a:ext cx="4728226" cy="2660975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"/>
          <p:cNvSpPr txBox="1"/>
          <p:nvPr/>
        </p:nvSpPr>
        <p:spPr>
          <a:xfrm>
            <a:off x="4798800" y="4263325"/>
            <a:ext cx="34311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“Explained: What Is a Solar Flare?” </a:t>
            </a:r>
            <a:r>
              <a:rPr b="0" i="1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Jagranjosh.Com</a:t>
            </a:r>
            <a:r>
              <a:rPr b="0" i="0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Jagranjosh.com, 11 Aug. 2023, www.jagranjosh.com/general-knowledge/what-is-a-solar-flare-1691757184-1. </a:t>
            </a:r>
            <a:endParaRPr b="0" i="0" sz="6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279" name="Google Shape;279;p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g2f0de515c50_1_9"/>
          <p:cNvSpPr txBox="1"/>
          <p:nvPr/>
        </p:nvSpPr>
        <p:spPr>
          <a:xfrm>
            <a:off x="32475" y="2782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Presentation Overview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38" name="Google Shape;538;g2f0de515c50_1_9"/>
          <p:cNvSpPr txBox="1"/>
          <p:nvPr/>
        </p:nvSpPr>
        <p:spPr>
          <a:xfrm>
            <a:off x="1227899" y="1840925"/>
            <a:ext cx="2643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Definition of flares and what causes them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39" name="Google Shape;539;g2f0de515c50_1_9"/>
          <p:cNvSpPr txBox="1"/>
          <p:nvPr/>
        </p:nvSpPr>
        <p:spPr>
          <a:xfrm>
            <a:off x="314402" y="1479543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01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0" name="Google Shape;540;g2f0de515c50_1_9"/>
          <p:cNvSpPr txBox="1"/>
          <p:nvPr/>
        </p:nvSpPr>
        <p:spPr>
          <a:xfrm>
            <a:off x="1227907" y="1548329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</a:t>
            </a:r>
            <a:endParaRPr b="1" i="0" sz="17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1" name="Google Shape;541;g2f0de515c50_1_9"/>
          <p:cNvSpPr txBox="1"/>
          <p:nvPr/>
        </p:nvSpPr>
        <p:spPr>
          <a:xfrm>
            <a:off x="1227898" y="3706175"/>
            <a:ext cx="283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How we can explore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Soft X-Ray image data 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to study QPPs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42" name="Google Shape;542;g2f0de515c50_1_9"/>
          <p:cNvSpPr txBox="1"/>
          <p:nvPr/>
        </p:nvSpPr>
        <p:spPr>
          <a:xfrm>
            <a:off x="314402" y="3344811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03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3" name="Google Shape;543;g2f0de515c50_1_9"/>
          <p:cNvSpPr txBox="1"/>
          <p:nvPr/>
        </p:nvSpPr>
        <p:spPr>
          <a:xfrm>
            <a:off x="1227898" y="3344800"/>
            <a:ext cx="28980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XRT Image Analysis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4" name="Google Shape;544;g2f0de515c50_1_9"/>
          <p:cNvSpPr txBox="1"/>
          <p:nvPr/>
        </p:nvSpPr>
        <p:spPr>
          <a:xfrm>
            <a:off x="5086676" y="1978475"/>
            <a:ext cx="38733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What are they and why study them?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45" name="Google Shape;545;g2f0de515c50_1_9"/>
          <p:cNvSpPr txBox="1"/>
          <p:nvPr/>
        </p:nvSpPr>
        <p:spPr>
          <a:xfrm>
            <a:off x="4173176" y="1548318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02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6" name="Google Shape;546;g2f0de515c50_1_9"/>
          <p:cNvSpPr txBox="1"/>
          <p:nvPr/>
        </p:nvSpPr>
        <p:spPr>
          <a:xfrm>
            <a:off x="5086675" y="1617100"/>
            <a:ext cx="3811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Quasi Periodic Pulsations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7" name="Google Shape;547;g2f0de515c50_1_9"/>
          <p:cNvSpPr txBox="1"/>
          <p:nvPr/>
        </p:nvSpPr>
        <p:spPr>
          <a:xfrm>
            <a:off x="5086673" y="3706175"/>
            <a:ext cx="28335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" sz="18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Results from analyzing Soft X-Ray image data</a:t>
            </a:r>
            <a:endParaRPr b="0" i="0" sz="18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48" name="Google Shape;548;g2f0de515c50_1_9"/>
          <p:cNvSpPr txBox="1"/>
          <p:nvPr/>
        </p:nvSpPr>
        <p:spPr>
          <a:xfrm>
            <a:off x="4173176" y="3344811"/>
            <a:ext cx="785400" cy="934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Arial"/>
              <a:buNone/>
            </a:pPr>
            <a:r>
              <a:rPr b="1" i="0" lang="en" sz="34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04</a:t>
            </a:r>
            <a:endParaRPr b="1" i="0" sz="34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49" name="Google Shape;549;g2f0de515c50_1_9"/>
          <p:cNvSpPr txBox="1"/>
          <p:nvPr/>
        </p:nvSpPr>
        <p:spPr>
          <a:xfrm>
            <a:off x="5086682" y="3344812"/>
            <a:ext cx="23055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100"/>
              <a:buFont typeface="Arial"/>
              <a:buNone/>
            </a:pPr>
            <a:r>
              <a:rPr b="1" i="0" lang="en" sz="21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Conclusion</a:t>
            </a:r>
            <a:endParaRPr b="1" i="0" sz="21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50" name="Google Shape;550;g2f0de515c50_1_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g2f0de515c50_1_27"/>
          <p:cNvSpPr txBox="1"/>
          <p:nvPr/>
        </p:nvSpPr>
        <p:spPr>
          <a:xfrm>
            <a:off x="366700" y="3664588"/>
            <a:ext cx="41958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Solar Flares?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56" name="Google Shape;556;g2f0de515c50_1_27"/>
          <p:cNvSpPr txBox="1"/>
          <p:nvPr/>
        </p:nvSpPr>
        <p:spPr>
          <a:xfrm>
            <a:off x="332675" y="845013"/>
            <a:ext cx="11088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01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557" name="Google Shape;557;g2f0de515c50_1_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180825" y="1513375"/>
            <a:ext cx="4728226" cy="2660975"/>
          </a:xfrm>
          <a:prstGeom prst="rect">
            <a:avLst/>
          </a:prstGeom>
          <a:noFill/>
          <a:ln>
            <a:noFill/>
          </a:ln>
        </p:spPr>
      </p:pic>
      <p:sp>
        <p:nvSpPr>
          <p:cNvPr id="558" name="Google Shape;558;g2f0de515c50_1_27"/>
          <p:cNvSpPr txBox="1"/>
          <p:nvPr/>
        </p:nvSpPr>
        <p:spPr>
          <a:xfrm>
            <a:off x="4798800" y="4263325"/>
            <a:ext cx="3431100" cy="426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“Explained: What Is a Solar Flare?” </a:t>
            </a:r>
            <a:r>
              <a:rPr b="0" i="1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Jagranjosh.Com</a:t>
            </a:r>
            <a:r>
              <a:rPr b="0" i="0" lang="en" sz="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Jagranjosh.com, 11 Aug. 2023, www.jagranjosh.com/general-knowledge/what-is-a-solar-flare-1691757184-1. </a:t>
            </a:r>
            <a:endParaRPr b="0" i="0" sz="6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t/>
            </a:r>
            <a:endParaRPr b="0" i="0" sz="6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559" name="Google Shape;559;g2f0de515c50_1_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3" name="Shape 5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Google Shape;564;g2f0de515c50_1_35"/>
          <p:cNvSpPr txBox="1"/>
          <p:nvPr/>
        </p:nvSpPr>
        <p:spPr>
          <a:xfrm>
            <a:off x="225025" y="1957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Physics of Solar Flares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65" name="Google Shape;565;g2f0de515c50_1_35"/>
          <p:cNvSpPr txBox="1"/>
          <p:nvPr/>
        </p:nvSpPr>
        <p:spPr>
          <a:xfrm>
            <a:off x="225025" y="1538500"/>
            <a:ext cx="4609200" cy="19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2400"/>
              <a:buFont typeface="Inter Tight"/>
              <a:buChar char="●"/>
            </a:pPr>
            <a:r>
              <a:rPr b="0" i="0" lang="en" sz="24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Magnetic reconnection is the main cause of flares</a:t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2400"/>
              <a:buFont typeface="Inter Tight"/>
              <a:buChar char="●"/>
            </a:pPr>
            <a:r>
              <a:rPr b="0" i="0" lang="en" sz="24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Flares are described as the brightening of emission across the EM spectrum</a:t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566" name="Google Shape;566;g2f0de515c50_1_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5170949" y="1661150"/>
            <a:ext cx="3720024" cy="2067725"/>
          </a:xfrm>
          <a:prstGeom prst="rect">
            <a:avLst/>
          </a:prstGeom>
          <a:noFill/>
          <a:ln>
            <a:noFill/>
          </a:ln>
        </p:spPr>
      </p:pic>
      <p:sp>
        <p:nvSpPr>
          <p:cNvPr id="567" name="Google Shape;567;g2f0de515c50_1_3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68" name="Google Shape;568;g2f0de515c50_1_3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2725" y="656188"/>
            <a:ext cx="2781050" cy="3931602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g2f0de515c50_1_35"/>
          <p:cNvSpPr txBox="1"/>
          <p:nvPr/>
        </p:nvSpPr>
        <p:spPr>
          <a:xfrm>
            <a:off x="7306150" y="1375300"/>
            <a:ext cx="1285800" cy="5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QPPs?</a:t>
            </a:r>
            <a:endParaRPr b="0" i="0" sz="1200" u="none" cap="none" strike="noStrik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570" name="Google Shape;570;g2f0de515c50_1_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2538" y="374362"/>
            <a:ext cx="2981425" cy="4243475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g2f0de515c50_1_35"/>
          <p:cNvSpPr txBox="1"/>
          <p:nvPr/>
        </p:nvSpPr>
        <p:spPr>
          <a:xfrm>
            <a:off x="7660750" y="1306475"/>
            <a:ext cx="8961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QPPS?</a:t>
            </a:r>
            <a:endParaRPr b="0" i="0" sz="16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72" name="Google Shape;572;g2f0de515c50_1_35"/>
          <p:cNvSpPr txBox="1"/>
          <p:nvPr/>
        </p:nvSpPr>
        <p:spPr>
          <a:xfrm>
            <a:off x="5403250" y="4675900"/>
            <a:ext cx="3060000" cy="1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Jeffrey. </a:t>
            </a:r>
            <a:r>
              <a:rPr b="0" i="1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Solar Cartoon Archive</a:t>
            </a:r>
            <a:r>
              <a:rPr b="0" i="0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www.astro.gla.ac.uk/cartoons/. Accessed 6 Aug. 2024. </a:t>
            </a:r>
            <a:endParaRPr b="0" i="0" sz="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0" i="0" sz="5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6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Google Shape;577;g2f0de515c50_1_47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578" name="Google Shape;578;g2f0de515c50_1_47"/>
          <p:cNvPicPr preferRelativeResize="0"/>
          <p:nvPr/>
        </p:nvPicPr>
        <p:blipFill rotWithShape="1">
          <a:blip r:embed="rId3">
            <a:alphaModFix/>
          </a:blip>
          <a:srcRect b="-15255" l="4097" r="-34594" t="-15242"/>
          <a:stretch/>
        </p:blipFill>
        <p:spPr>
          <a:xfrm>
            <a:off x="5130975" y="584475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579" name="Google Shape;579;g2f0de515c50_1_47"/>
          <p:cNvSpPr txBox="1"/>
          <p:nvPr/>
        </p:nvSpPr>
        <p:spPr>
          <a:xfrm>
            <a:off x="5082850" y="468110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Hinode/X-Ray Telescope (XRT Solar Flare Movie)</a:t>
            </a:r>
            <a:endParaRPr b="0" i="0" sz="12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80" name="Google Shape;580;g2f0de515c50_1_4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581" name="Google Shape;581;g2f0de515c50_1_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8025" y="1118975"/>
            <a:ext cx="3598376" cy="3489974"/>
          </a:xfrm>
          <a:prstGeom prst="rect">
            <a:avLst/>
          </a:prstGeom>
          <a:noFill/>
          <a:ln>
            <a:noFill/>
          </a:ln>
        </p:spPr>
      </p:pic>
      <p:sp>
        <p:nvSpPr>
          <p:cNvPr id="582" name="Google Shape;582;g2f0de515c50_1_47"/>
          <p:cNvSpPr/>
          <p:nvPr/>
        </p:nvSpPr>
        <p:spPr>
          <a:xfrm>
            <a:off x="1567800" y="2276075"/>
            <a:ext cx="612000" cy="474600"/>
          </a:xfrm>
          <a:prstGeom prst="bracketPair">
            <a:avLst/>
          </a:prstGeom>
          <a:noFill/>
          <a:ln cap="flat" cmpd="sng" w="38100">
            <a:solidFill>
              <a:srgbClr val="00C3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6" name="Shape 5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7" name="Google Shape;587;g2f0de515c50_1_56"/>
          <p:cNvSpPr txBox="1"/>
          <p:nvPr/>
        </p:nvSpPr>
        <p:spPr>
          <a:xfrm>
            <a:off x="366700" y="3664600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88" name="Google Shape;588;g2f0de515c50_1_56"/>
          <p:cNvSpPr txBox="1"/>
          <p:nvPr/>
        </p:nvSpPr>
        <p:spPr>
          <a:xfrm>
            <a:off x="332675" y="84502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02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89" name="Google Shape;589;g2f0de515c50_1_5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93" name="Shape 5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" name="Google Shape;594;g2f0de515c50_1_62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95" name="Google Shape;595;g2f0de515c50_1_62"/>
          <p:cNvSpPr/>
          <p:nvPr/>
        </p:nvSpPr>
        <p:spPr>
          <a:xfrm>
            <a:off x="260788" y="2018551"/>
            <a:ext cx="1278300" cy="1106400"/>
          </a:xfrm>
          <a:prstGeom prst="rect">
            <a:avLst/>
          </a:prstGeom>
          <a:noFill/>
          <a:ln cap="flat" cmpd="sng" w="19050">
            <a:solidFill>
              <a:srgbClr val="F8F8F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96" name="Google Shape;596;g2f0de515c50_1_62"/>
          <p:cNvSpPr txBox="1"/>
          <p:nvPr/>
        </p:nvSpPr>
        <p:spPr>
          <a:xfrm>
            <a:off x="2240550" y="1861550"/>
            <a:ext cx="64497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Motion or change repeated in equal intervals of time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97" name="Google Shape;597;g2f0de515c50_1_62"/>
          <p:cNvSpPr txBox="1"/>
          <p:nvPr/>
        </p:nvSpPr>
        <p:spPr>
          <a:xfrm>
            <a:off x="2240556" y="1500175"/>
            <a:ext cx="5605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" sz="2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Periodic</a:t>
            </a:r>
            <a:endParaRPr b="1" i="0" sz="2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598" name="Google Shape;598;g2f0de515c50_1_62"/>
          <p:cNvSpPr txBox="1"/>
          <p:nvPr/>
        </p:nvSpPr>
        <p:spPr>
          <a:xfrm>
            <a:off x="2240550" y="3307725"/>
            <a:ext cx="65130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Almost, but not quite periodic; 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repeated change does not occur at the anticipated time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599" name="Google Shape;599;g2f0de515c50_1_62"/>
          <p:cNvSpPr txBox="1"/>
          <p:nvPr/>
        </p:nvSpPr>
        <p:spPr>
          <a:xfrm>
            <a:off x="2240549" y="2946337"/>
            <a:ext cx="5605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" sz="2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Quasi-Periodic</a:t>
            </a:r>
            <a:endParaRPr b="1" i="0" sz="2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600" name="Google Shape;600;g2f0de515c50_1_62"/>
          <p:cNvGrpSpPr/>
          <p:nvPr/>
        </p:nvGrpSpPr>
        <p:grpSpPr>
          <a:xfrm>
            <a:off x="570650" y="2267451"/>
            <a:ext cx="658592" cy="608595"/>
            <a:chOff x="3979435" y="1976585"/>
            <a:chExt cx="345265" cy="349848"/>
          </a:xfrm>
        </p:grpSpPr>
        <p:sp>
          <p:nvSpPr>
            <p:cNvPr id="601" name="Google Shape;601;g2f0de515c50_1_62"/>
            <p:cNvSpPr/>
            <p:nvPr/>
          </p:nvSpPr>
          <p:spPr>
            <a:xfrm>
              <a:off x="3979435" y="1976585"/>
              <a:ext cx="345265" cy="349848"/>
            </a:xfrm>
            <a:custGeom>
              <a:rect b="b" l="l" r="r" t="t"/>
              <a:pathLst>
                <a:path extrusionOk="0" h="10992" w="10848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2" name="Google Shape;602;g2f0de515c50_1_62"/>
            <p:cNvSpPr/>
            <p:nvPr/>
          </p:nvSpPr>
          <p:spPr>
            <a:xfrm>
              <a:off x="4044236" y="2176685"/>
              <a:ext cx="144783" cy="123077"/>
            </a:xfrm>
            <a:custGeom>
              <a:rect b="b" l="l" r="r" t="t"/>
              <a:pathLst>
                <a:path extrusionOk="0" h="3867" w="4549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3" name="Google Shape;603;g2f0de515c50_1_62"/>
            <p:cNvSpPr/>
            <p:nvPr/>
          </p:nvSpPr>
          <p:spPr>
            <a:xfrm>
              <a:off x="4046910" y="2065957"/>
              <a:ext cx="204269" cy="100893"/>
            </a:xfrm>
            <a:custGeom>
              <a:rect b="b" l="l" r="r" t="t"/>
              <a:pathLst>
                <a:path extrusionOk="0" h="3170" w="6418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4" name="Google Shape;604;g2f0de515c50_1_62"/>
            <p:cNvSpPr/>
            <p:nvPr/>
          </p:nvSpPr>
          <p:spPr>
            <a:xfrm>
              <a:off x="4195735" y="2118027"/>
              <a:ext cx="84247" cy="174224"/>
            </a:xfrm>
            <a:custGeom>
              <a:rect b="b" l="l" r="r" t="t"/>
              <a:pathLst>
                <a:path extrusionOk="0" h="5474" w="2647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5" name="Google Shape;605;g2f0de515c50_1_62"/>
            <p:cNvSpPr/>
            <p:nvPr/>
          </p:nvSpPr>
          <p:spPr>
            <a:xfrm>
              <a:off x="4109037" y="2161153"/>
              <a:ext cx="81510" cy="55348"/>
            </a:xfrm>
            <a:custGeom>
              <a:rect b="b" l="l" r="r" t="t"/>
              <a:pathLst>
                <a:path extrusionOk="0" h="1739" w="2561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6" name="Google Shape;606;g2f0de515c50_1_62"/>
            <p:cNvSpPr/>
            <p:nvPr/>
          </p:nvSpPr>
          <p:spPr>
            <a:xfrm>
              <a:off x="4157160" y="2083080"/>
              <a:ext cx="10662" cy="29218"/>
            </a:xfrm>
            <a:custGeom>
              <a:rect b="b" l="l" r="r" t="t"/>
              <a:pathLst>
                <a:path extrusionOk="0" h="918" w="335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7" name="Google Shape;607;g2f0de515c50_1_62"/>
            <p:cNvSpPr/>
            <p:nvPr/>
          </p:nvSpPr>
          <p:spPr>
            <a:xfrm>
              <a:off x="4109419" y="2096034"/>
              <a:ext cx="21261" cy="26862"/>
            </a:xfrm>
            <a:custGeom>
              <a:rect b="b" l="l" r="r" t="t"/>
              <a:pathLst>
                <a:path extrusionOk="0" h="844" w="668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8" name="Google Shape;608;g2f0de515c50_1_62"/>
            <p:cNvSpPr/>
            <p:nvPr/>
          </p:nvSpPr>
          <p:spPr>
            <a:xfrm>
              <a:off x="4074950" y="2130121"/>
              <a:ext cx="28454" cy="19669"/>
            </a:xfrm>
            <a:custGeom>
              <a:rect b="b" l="l" r="r" t="t"/>
              <a:pathLst>
                <a:path extrusionOk="0" h="618" w="894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09" name="Google Shape;609;g2f0de515c50_1_62"/>
            <p:cNvSpPr/>
            <p:nvPr/>
          </p:nvSpPr>
          <p:spPr>
            <a:xfrm>
              <a:off x="4063555" y="2177067"/>
              <a:ext cx="29218" cy="10630"/>
            </a:xfrm>
            <a:custGeom>
              <a:rect b="b" l="l" r="r" t="t"/>
              <a:pathLst>
                <a:path extrusionOk="0" h="334" w="918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0" name="Google Shape;610;g2f0de515c50_1_62"/>
            <p:cNvSpPr/>
            <p:nvPr/>
          </p:nvSpPr>
          <p:spPr>
            <a:xfrm>
              <a:off x="4073804" y="2215005"/>
              <a:ext cx="29600" cy="20051"/>
            </a:xfrm>
            <a:custGeom>
              <a:rect b="b" l="l" r="r" t="t"/>
              <a:pathLst>
                <a:path extrusionOk="0" h="630" w="93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1" name="Google Shape;611;g2f0de515c50_1_62"/>
            <p:cNvSpPr/>
            <p:nvPr/>
          </p:nvSpPr>
          <p:spPr>
            <a:xfrm>
              <a:off x="4109419" y="2242472"/>
              <a:ext cx="21261" cy="26703"/>
            </a:xfrm>
            <a:custGeom>
              <a:rect b="b" l="l" r="r" t="t"/>
              <a:pathLst>
                <a:path extrusionOk="0" h="839" w="668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2" name="Google Shape;612;g2f0de515c50_1_62"/>
            <p:cNvSpPr/>
            <p:nvPr/>
          </p:nvSpPr>
          <p:spPr>
            <a:xfrm>
              <a:off x="4157924" y="2252466"/>
              <a:ext cx="10248" cy="29600"/>
            </a:xfrm>
            <a:custGeom>
              <a:rect b="b" l="l" r="r" t="t"/>
              <a:pathLst>
                <a:path extrusionOk="0" h="930" w="322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3" name="Google Shape;613;g2f0de515c50_1_62"/>
            <p:cNvSpPr/>
            <p:nvPr/>
          </p:nvSpPr>
          <p:spPr>
            <a:xfrm>
              <a:off x="4194685" y="2242472"/>
              <a:ext cx="21261" cy="27022"/>
            </a:xfrm>
            <a:custGeom>
              <a:rect b="b" l="l" r="r" t="t"/>
              <a:pathLst>
                <a:path extrusionOk="0" h="849" w="668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4" name="Google Shape;614;g2f0de515c50_1_62"/>
            <p:cNvSpPr/>
            <p:nvPr/>
          </p:nvSpPr>
          <p:spPr>
            <a:xfrm>
              <a:off x="4222343" y="2215387"/>
              <a:ext cx="27690" cy="19669"/>
            </a:xfrm>
            <a:custGeom>
              <a:rect b="b" l="l" r="r" t="t"/>
              <a:pathLst>
                <a:path extrusionOk="0" h="618" w="87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5" name="Google Shape;615;g2f0de515c50_1_62"/>
            <p:cNvSpPr/>
            <p:nvPr/>
          </p:nvSpPr>
          <p:spPr>
            <a:xfrm>
              <a:off x="4232941" y="2177067"/>
              <a:ext cx="29600" cy="10630"/>
            </a:xfrm>
            <a:custGeom>
              <a:rect b="b" l="l" r="r" t="t"/>
              <a:pathLst>
                <a:path extrusionOk="0" h="334" w="93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6" name="Google Shape;616;g2f0de515c50_1_62"/>
            <p:cNvSpPr/>
            <p:nvPr/>
          </p:nvSpPr>
          <p:spPr>
            <a:xfrm>
              <a:off x="4221579" y="2130694"/>
              <a:ext cx="28454" cy="19478"/>
            </a:xfrm>
            <a:custGeom>
              <a:rect b="b" l="l" r="r" t="t"/>
              <a:pathLst>
                <a:path extrusionOk="0" h="612" w="894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617" name="Google Shape;617;g2f0de515c50_1_62"/>
            <p:cNvSpPr/>
            <p:nvPr/>
          </p:nvSpPr>
          <p:spPr>
            <a:xfrm>
              <a:off x="4194685" y="2095652"/>
              <a:ext cx="20879" cy="26862"/>
            </a:xfrm>
            <a:custGeom>
              <a:rect b="b" l="l" r="r" t="t"/>
              <a:pathLst>
                <a:path extrusionOk="0" h="844" w="656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618" name="Google Shape;618;g2f0de515c50_1_6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g2f0de515c50_1_9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24" name="Google Shape;624;g2f0de515c50_1_90"/>
          <p:cNvSpPr txBox="1"/>
          <p:nvPr/>
        </p:nvSpPr>
        <p:spPr>
          <a:xfrm>
            <a:off x="2004309" y="855625"/>
            <a:ext cx="5658000" cy="3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Quasi-Periodic Pulsations GOES X-Ray Flux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625" name="Google Shape;625;g2f0de515c50_1_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5215" y="1333159"/>
            <a:ext cx="7063625" cy="3326166"/>
          </a:xfrm>
          <a:prstGeom prst="rect">
            <a:avLst/>
          </a:prstGeom>
          <a:noFill/>
          <a:ln>
            <a:noFill/>
          </a:ln>
        </p:spPr>
      </p:pic>
      <p:sp>
        <p:nvSpPr>
          <p:cNvPr id="626" name="Google Shape;626;g2f0de515c50_1_90"/>
          <p:cNvSpPr txBox="1"/>
          <p:nvPr/>
        </p:nvSpPr>
        <p:spPr>
          <a:xfrm>
            <a:off x="807150" y="4732375"/>
            <a:ext cx="75297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Hayes, Laura A., et al. “Persistent Quasi-Periodic Pulsations during a Large X-Class Solar Flare.” </a:t>
            </a:r>
            <a:r>
              <a:rPr b="0" i="1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arXiv.Org</a:t>
            </a: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4 Mar. 2019, arxiv.org/abs/1903.01328.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27" name="Google Shape;627;g2f0de515c50_1_90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g2f0de515c50_1_98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Why study QPPs?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33" name="Google Shape;633;g2f0de515c50_1_98"/>
          <p:cNvSpPr txBox="1"/>
          <p:nvPr/>
        </p:nvSpPr>
        <p:spPr>
          <a:xfrm>
            <a:off x="275050" y="855625"/>
            <a:ext cx="6897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We do not fully understand the flare model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QPPs observed in most Solar/Stellar flare events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Behavior could relate to Super Flares</a:t>
            </a:r>
            <a:endParaRPr i="0" sz="1400" u="none" cap="none" strike="noStrike">
              <a:solidFill>
                <a:srgbClr val="000000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634" name="Google Shape;634;g2f0de515c50_1_98"/>
          <p:cNvSpPr txBox="1"/>
          <p:nvPr/>
        </p:nvSpPr>
        <p:spPr>
          <a:xfrm>
            <a:off x="807150" y="4822900"/>
            <a:ext cx="75297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Hayes, Laura A., et al. “Persistent Quasi-Periodic Pulsations during a Large X-Class Solar Flare.” </a:t>
            </a:r>
            <a:r>
              <a:rPr b="0" i="1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arXiv.Org</a:t>
            </a: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4 Mar. 2019, arxiv.org/abs/1903.01328.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35" name="Google Shape;635;g2f0de515c50_1_98"/>
          <p:cNvSpPr txBox="1"/>
          <p:nvPr/>
        </p:nvSpPr>
        <p:spPr>
          <a:xfrm>
            <a:off x="2194750" y="2021838"/>
            <a:ext cx="46857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Quasi-Periodic Pulsations GOES X-Ray Flux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36" name="Google Shape;636;g2f0de515c50_1_9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37" name="Google Shape;637;g2f0de515c50_1_9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7182" y="2372650"/>
            <a:ext cx="5849631" cy="248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1" name="Shape 6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Google Shape;642;g2f0de515c50_1_107"/>
          <p:cNvSpPr txBox="1"/>
          <p:nvPr/>
        </p:nvSpPr>
        <p:spPr>
          <a:xfrm>
            <a:off x="318925" y="3307025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XRT Image Data Analysis  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43" name="Google Shape;643;g2f0de515c50_1_107"/>
          <p:cNvSpPr txBox="1"/>
          <p:nvPr/>
        </p:nvSpPr>
        <p:spPr>
          <a:xfrm>
            <a:off x="318925" y="120257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03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44" name="Google Shape;644;g2f0de515c50_1_10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8" name="Shape 6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9" name="Google Shape;649;g2f0de515c50_1_113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 XRT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50" name="Google Shape;650;g2f0de515c50_1_1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51" name="Google Shape;651;g2f0de515c50_1_113"/>
          <p:cNvSpPr txBox="1"/>
          <p:nvPr/>
        </p:nvSpPr>
        <p:spPr>
          <a:xfrm>
            <a:off x="151300" y="1024550"/>
            <a:ext cx="3809400" cy="169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Understand eruptions in 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solar atmosphere and corona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Be-thin Filter 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(Energy range 1-2 ke</a:t>
            </a: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V</a:t>
            </a: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)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Captures images 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every </a:t>
            </a:r>
            <a:r>
              <a:rPr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10s</a:t>
            </a:r>
            <a:endParaRPr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652" name="Google Shape;652;g2f0de515c50_1_11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030650" y="790775"/>
            <a:ext cx="4749267" cy="3561951"/>
          </a:xfrm>
          <a:prstGeom prst="rect">
            <a:avLst/>
          </a:prstGeom>
          <a:noFill/>
          <a:ln>
            <a:noFill/>
          </a:ln>
        </p:spPr>
      </p:pic>
      <p:sp>
        <p:nvSpPr>
          <p:cNvPr id="653" name="Google Shape;653;g2f0de515c50_1_113"/>
          <p:cNvSpPr txBox="1"/>
          <p:nvPr/>
        </p:nvSpPr>
        <p:spPr>
          <a:xfrm>
            <a:off x="4868450" y="4421475"/>
            <a:ext cx="40569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“Solar Observing Satellite ‘Hinode.’” </a:t>
            </a:r>
            <a:r>
              <a:rPr b="0" i="1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NAOJ</a:t>
            </a:r>
            <a:r>
              <a:rPr b="0" i="0" lang="en" sz="5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, www.nao.ac.jp/en/research/telescope/hinode.html. Accessed 1 Aug. 2024. </a:t>
            </a:r>
            <a:endParaRPr b="0" i="0" sz="5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0" i="0" sz="5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4"/>
          <p:cNvSpPr txBox="1"/>
          <p:nvPr/>
        </p:nvSpPr>
        <p:spPr>
          <a:xfrm>
            <a:off x="225025" y="1957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Physics of Solar Flares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285" name="Google Shape;285;p4"/>
          <p:cNvSpPr txBox="1"/>
          <p:nvPr/>
        </p:nvSpPr>
        <p:spPr>
          <a:xfrm>
            <a:off x="225025" y="1538500"/>
            <a:ext cx="4609200" cy="191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2400"/>
              <a:buFont typeface="Inter Tight"/>
              <a:buChar char="●"/>
            </a:pPr>
            <a:r>
              <a:rPr b="0" i="0" lang="en" sz="24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Magnetic reconnection is the main cause of flares</a:t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9144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Arial"/>
              <a:buNone/>
            </a:pPr>
            <a:r>
              <a:t/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810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8F8F8"/>
              </a:buClr>
              <a:buSzPts val="2400"/>
              <a:buFont typeface="Inter Tight"/>
              <a:buChar char="●"/>
            </a:pPr>
            <a:r>
              <a:rPr b="0" i="0" lang="en" sz="24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Flares are described as the brightening of emission across the EM spectrum</a:t>
            </a:r>
            <a:endParaRPr b="0" i="0" sz="24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286" name="Google Shape;286;p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5400000">
            <a:off x="5170949" y="1661150"/>
            <a:ext cx="3720024" cy="2067725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288" name="Google Shape;288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542725" y="656188"/>
            <a:ext cx="2781050" cy="3931602"/>
          </a:xfrm>
          <a:prstGeom prst="rect">
            <a:avLst/>
          </a:prstGeom>
          <a:noFill/>
          <a:ln>
            <a:noFill/>
          </a:ln>
        </p:spPr>
      </p:pic>
      <p:sp>
        <p:nvSpPr>
          <p:cNvPr id="289" name="Google Shape;289;p4"/>
          <p:cNvSpPr txBox="1"/>
          <p:nvPr/>
        </p:nvSpPr>
        <p:spPr>
          <a:xfrm>
            <a:off x="7306150" y="1375300"/>
            <a:ext cx="1285800" cy="57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lt1"/>
                </a:solidFill>
                <a:latin typeface="Maven Pro"/>
                <a:ea typeface="Maven Pro"/>
                <a:cs typeface="Maven Pro"/>
                <a:sym typeface="Maven Pro"/>
              </a:rPr>
              <a:t>QPPs?</a:t>
            </a:r>
            <a:endParaRPr b="0" i="0" sz="1200" u="none" cap="none" strike="noStrike">
              <a:solidFill>
                <a:schemeClr val="lt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290" name="Google Shape;290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442538" y="374362"/>
            <a:ext cx="2981425" cy="4243475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"/>
          <p:cNvSpPr txBox="1"/>
          <p:nvPr/>
        </p:nvSpPr>
        <p:spPr>
          <a:xfrm>
            <a:off x="7660750" y="1306475"/>
            <a:ext cx="896100" cy="3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QPPS?</a:t>
            </a:r>
            <a:endParaRPr b="0" i="0" sz="16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292" name="Google Shape;292;p4"/>
          <p:cNvSpPr txBox="1"/>
          <p:nvPr/>
        </p:nvSpPr>
        <p:spPr>
          <a:xfrm>
            <a:off x="5403250" y="4675900"/>
            <a:ext cx="3060000" cy="1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12700" lvl="0" marL="3556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0" i="0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Jeffrey. </a:t>
            </a:r>
            <a:r>
              <a:rPr b="0" i="1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Solar Cartoon Archive</a:t>
            </a:r>
            <a:r>
              <a:rPr b="0" i="0" lang="en" sz="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, www.astro.gla.ac.uk/cartoons/. Accessed 6 Aug. 2024. </a:t>
            </a:r>
            <a:endParaRPr b="0" i="0" sz="5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Arial"/>
              <a:buNone/>
            </a:pPr>
            <a:r>
              <a:t/>
            </a:r>
            <a:endParaRPr b="0" i="0" sz="5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7" name="Shape 6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8" name="Google Shape;658;g2f0de515c50_1_121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659" name="Google Shape;659;g2f0de515c50_1_121"/>
          <p:cNvPicPr preferRelativeResize="0"/>
          <p:nvPr/>
        </p:nvPicPr>
        <p:blipFill rotWithShape="1">
          <a:blip r:embed="rId3">
            <a:alphaModFix/>
          </a:blip>
          <a:srcRect b="-15255" l="4097" r="-34594" t="-15242"/>
          <a:stretch/>
        </p:blipFill>
        <p:spPr>
          <a:xfrm>
            <a:off x="5130975" y="584475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660" name="Google Shape;660;g2f0de515c50_1_121"/>
          <p:cNvSpPr txBox="1"/>
          <p:nvPr/>
        </p:nvSpPr>
        <p:spPr>
          <a:xfrm>
            <a:off x="5082850" y="468110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Hinode/X-Ray Telescope (XRT Solar Flare Movie)</a:t>
            </a:r>
            <a:endParaRPr b="0" i="0" sz="12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61" name="Google Shape;661;g2f0de515c50_1_1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62" name="Google Shape;662;g2f0de515c50_1_1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8025" y="1118975"/>
            <a:ext cx="3598376" cy="3489974"/>
          </a:xfrm>
          <a:prstGeom prst="rect">
            <a:avLst/>
          </a:prstGeom>
          <a:noFill/>
          <a:ln>
            <a:noFill/>
          </a:ln>
        </p:spPr>
      </p:pic>
      <p:sp>
        <p:nvSpPr>
          <p:cNvPr id="663" name="Google Shape;663;g2f0de515c50_1_121"/>
          <p:cNvSpPr/>
          <p:nvPr/>
        </p:nvSpPr>
        <p:spPr>
          <a:xfrm>
            <a:off x="1533700" y="2289525"/>
            <a:ext cx="612000" cy="474600"/>
          </a:xfrm>
          <a:prstGeom prst="bracketPair">
            <a:avLst/>
          </a:prstGeom>
          <a:noFill/>
          <a:ln cap="flat" cmpd="sng" w="38100">
            <a:solidFill>
              <a:srgbClr val="00C3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g2f0de515c50_1_130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669" name="Google Shape;669;g2f0de515c50_1_130"/>
          <p:cNvPicPr preferRelativeResize="0"/>
          <p:nvPr/>
        </p:nvPicPr>
        <p:blipFill rotWithShape="1">
          <a:blip r:embed="rId3">
            <a:alphaModFix/>
          </a:blip>
          <a:srcRect b="-15255" l="4097" r="-34594" t="-15242"/>
          <a:stretch/>
        </p:blipFill>
        <p:spPr>
          <a:xfrm>
            <a:off x="335725" y="440100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670" name="Google Shape;670;g2f0de515c50_1_130"/>
          <p:cNvSpPr txBox="1"/>
          <p:nvPr/>
        </p:nvSpPr>
        <p:spPr>
          <a:xfrm>
            <a:off x="451163" y="455425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0" i="0" lang="en" sz="11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Hinode/X-Ray Telescope (XRT Solar Flare Movie)</a:t>
            </a:r>
            <a:endParaRPr b="0" i="0" sz="11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671" name="Google Shape;671;g2f0de515c50_1_13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72" name="Google Shape;672;g2f0de515c50_1_1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967475" y="1086312"/>
            <a:ext cx="4854795" cy="3460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6" name="Shape 6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Google Shape;677;g2f0de515c50_1_138"/>
          <p:cNvSpPr txBox="1"/>
          <p:nvPr/>
        </p:nvSpPr>
        <p:spPr>
          <a:xfrm>
            <a:off x="20625" y="82525"/>
            <a:ext cx="73095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678" name="Google Shape;678;g2f0de515c50_1_138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Pixel Value Time Series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79" name="Google Shape;679;g2f0de515c50_1_13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680" name="Google Shape;680;g2f0de515c50_1_138" title="dark times series">
            <a:hlinkClick r:id="rId3"/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308526" y="907245"/>
            <a:ext cx="8526950" cy="37569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6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g2f0de515c50_1_145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Light Curve of the Flare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86" name="Google Shape;686;g2f0de515c50_1_14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87" name="Google Shape;687;g2f0de515c50_1_145"/>
          <p:cNvSpPr txBox="1"/>
          <p:nvPr/>
        </p:nvSpPr>
        <p:spPr>
          <a:xfrm>
            <a:off x="151275" y="1162100"/>
            <a:ext cx="1169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688" name="Google Shape;688;g2f0de515c50_1_14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0975" y="821575"/>
            <a:ext cx="6662028" cy="40171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2" name="Shape 6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3" name="Google Shape;693;g2f0f765096c_0_3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Light Curve of the Flare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694" name="Google Shape;694;g2f0f765096c_0_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695" name="Google Shape;695;g2f0f765096c_0_3"/>
          <p:cNvSpPr txBox="1"/>
          <p:nvPr/>
        </p:nvSpPr>
        <p:spPr>
          <a:xfrm>
            <a:off x="151275" y="1162100"/>
            <a:ext cx="1169100" cy="79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696" name="Google Shape;696;g2f0f765096c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240975" y="821575"/>
            <a:ext cx="6662028" cy="4017125"/>
          </a:xfrm>
          <a:prstGeom prst="rect">
            <a:avLst/>
          </a:prstGeom>
          <a:noFill/>
          <a:ln>
            <a:noFill/>
          </a:ln>
        </p:spPr>
      </p:pic>
      <p:sp>
        <p:nvSpPr>
          <p:cNvPr id="697" name="Google Shape;697;g2f0f765096c_0_3"/>
          <p:cNvSpPr/>
          <p:nvPr/>
        </p:nvSpPr>
        <p:spPr>
          <a:xfrm>
            <a:off x="2908700" y="1244600"/>
            <a:ext cx="2888100" cy="3066900"/>
          </a:xfrm>
          <a:prstGeom prst="bracePair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g2f0de515c50_1_160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Finding Pulsations from Light Curves 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03" name="Google Shape;703;g2f0de515c50_1_160"/>
          <p:cNvSpPr txBox="1"/>
          <p:nvPr/>
        </p:nvSpPr>
        <p:spPr>
          <a:xfrm>
            <a:off x="213175" y="722225"/>
            <a:ext cx="8114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Find the trend using Savitzky-Golay Filtering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Apply smooth filtering with Scipy.signal.savgol_filter()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Window = 21, Degree = 3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04" name="Google Shape;704;g2f0de515c50_1_160"/>
          <p:cNvSpPr txBox="1"/>
          <p:nvPr/>
        </p:nvSpPr>
        <p:spPr>
          <a:xfrm>
            <a:off x="1052075" y="1361525"/>
            <a:ext cx="39609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05" name="Google Shape;705;g2f0de515c50_1_16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06" name="Google Shape;706;g2f0de515c50_1_1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19237" y="1952129"/>
            <a:ext cx="4137539" cy="278638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7" name="Google Shape;707;g2f0de515c50_1_16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81700" y="1940800"/>
            <a:ext cx="4137537" cy="2809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1" name="Shape 7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2" name="Google Shape;712;g2f0de515c50_1_174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1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 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13" name="Google Shape;713;g2f0de515c50_1_17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14" name="Google Shape;714;g2f0de515c50_1_174"/>
          <p:cNvSpPr txBox="1"/>
          <p:nvPr/>
        </p:nvSpPr>
        <p:spPr>
          <a:xfrm>
            <a:off x="357600" y="773450"/>
            <a:ext cx="8786400" cy="52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Detrending: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Emphasize the difference from the trend and original data 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715" name="Google Shape;715;g2f0de515c50_1_17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3325" y="1811900"/>
            <a:ext cx="4174862" cy="28766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6" name="Google Shape;716;g2f0de515c50_1_17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68187" y="1811900"/>
            <a:ext cx="4423639" cy="28766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0" name="Shape 7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1" name="Google Shape;721;g2f0de515c50_1_184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22" name="Google Shape;722;g2f0de515c50_1_184"/>
          <p:cNvSpPr txBox="1"/>
          <p:nvPr/>
        </p:nvSpPr>
        <p:spPr>
          <a:xfrm>
            <a:off x="206300" y="1038325"/>
            <a:ext cx="66426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Detrend =  original data - smooth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Automatically find peaks with Scipy.find_peaks()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723" name="Google Shape;723;g2f0de515c50_1_18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24" name="Google Shape;724;g2f0de515c50_1_18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400775"/>
            <a:ext cx="8839204" cy="20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8" name="Shape 7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9" name="Google Shape;729;g2f0de515c50_1_192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30" name="Google Shape;730;g2f0de515c50_1_192"/>
          <p:cNvSpPr txBox="1"/>
          <p:nvPr/>
        </p:nvSpPr>
        <p:spPr>
          <a:xfrm>
            <a:off x="206300" y="1038325"/>
            <a:ext cx="74472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Detrend =  original data - smooth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Sine wave with frequency = 1/20 to compare periodicity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731" name="Google Shape;731;g2f0de515c50_1_19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32" name="Google Shape;732;g2f0de515c50_1_19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447475"/>
            <a:ext cx="8839204" cy="20414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Google Shape;737;g2f0de515c50_1_200"/>
          <p:cNvSpPr txBox="1"/>
          <p:nvPr/>
        </p:nvSpPr>
        <p:spPr>
          <a:xfrm>
            <a:off x="0" y="182275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Derivative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38" name="Google Shape;738;g2f0de515c50_1_20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39" name="Google Shape;739;g2f0de515c50_1_200"/>
          <p:cNvSpPr txBox="1"/>
          <p:nvPr/>
        </p:nvSpPr>
        <p:spPr>
          <a:xfrm>
            <a:off x="142100" y="981838"/>
            <a:ext cx="83274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Find derivatives from light curve with numpy.gradient()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740" name="Google Shape;740;g2f0de515c50_1_20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6250" y="1769412"/>
            <a:ext cx="4330719" cy="2832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741" name="Google Shape;741;g2f0de515c50_1_20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516968" y="1799491"/>
            <a:ext cx="4330706" cy="276240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6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5"/>
          <p:cNvSpPr txBox="1"/>
          <p:nvPr/>
        </p:nvSpPr>
        <p:spPr>
          <a:xfrm>
            <a:off x="108150" y="243800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Solar Flares in Soft X-Ray Wavelength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pic>
        <p:nvPicPr>
          <p:cNvPr id="298" name="Google Shape;298;p5"/>
          <p:cNvPicPr preferRelativeResize="0"/>
          <p:nvPr/>
        </p:nvPicPr>
        <p:blipFill rotWithShape="1">
          <a:blip r:embed="rId3">
            <a:alphaModFix/>
          </a:blip>
          <a:srcRect b="-15255" l="4096" r="-34593" t="-15241"/>
          <a:stretch/>
        </p:blipFill>
        <p:spPr>
          <a:xfrm>
            <a:off x="5130975" y="584475"/>
            <a:ext cx="4558975" cy="4558975"/>
          </a:xfrm>
          <a:prstGeom prst="rect">
            <a:avLst/>
          </a:prstGeom>
          <a:noFill/>
          <a:ln>
            <a:noFill/>
          </a:ln>
        </p:spPr>
      </p:pic>
      <p:sp>
        <p:nvSpPr>
          <p:cNvPr id="299" name="Google Shape;299;p5"/>
          <p:cNvSpPr txBox="1"/>
          <p:nvPr/>
        </p:nvSpPr>
        <p:spPr>
          <a:xfrm>
            <a:off x="5082850" y="4681100"/>
            <a:ext cx="4328100" cy="195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Hinode/X-Ray Telescope (XRT Solar Flare Movie)</a:t>
            </a:r>
            <a:endParaRPr b="0" i="0" sz="12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00" name="Google Shape;300;p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01" name="Google Shape;301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08025" y="1118975"/>
            <a:ext cx="3598376" cy="3489974"/>
          </a:xfrm>
          <a:prstGeom prst="rect">
            <a:avLst/>
          </a:prstGeom>
          <a:noFill/>
          <a:ln>
            <a:noFill/>
          </a:ln>
        </p:spPr>
      </p:pic>
      <p:sp>
        <p:nvSpPr>
          <p:cNvPr id="302" name="Google Shape;302;p5"/>
          <p:cNvSpPr/>
          <p:nvPr/>
        </p:nvSpPr>
        <p:spPr>
          <a:xfrm>
            <a:off x="1574675" y="2269200"/>
            <a:ext cx="548700" cy="474600"/>
          </a:xfrm>
          <a:prstGeom prst="bracketPair">
            <a:avLst/>
          </a:prstGeom>
          <a:noFill/>
          <a:ln cap="flat" cmpd="sng" w="38100">
            <a:solidFill>
              <a:srgbClr val="00C3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5" name="Shape 7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6" name="Google Shape;746;g2f0de515c50_1_210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Derivative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47" name="Google Shape;747;g2f0de515c50_1_21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748" name="Google Shape;748;g2f0de515c50_1_21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173375"/>
            <a:ext cx="8839199" cy="2992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g2f0de515c50_1_217"/>
          <p:cNvSpPr txBox="1"/>
          <p:nvPr/>
        </p:nvSpPr>
        <p:spPr>
          <a:xfrm>
            <a:off x="0" y="72250"/>
            <a:ext cx="93261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GOES Light Curve Detrending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54" name="Google Shape;754;g2f0de515c50_1_2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55" name="Google Shape;755;g2f0de515c50_1_217"/>
          <p:cNvSpPr txBox="1"/>
          <p:nvPr/>
        </p:nvSpPr>
        <p:spPr>
          <a:xfrm>
            <a:off x="0" y="997075"/>
            <a:ext cx="4180800" cy="193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Sample GOES data at 10s to match XRT times using Pandas.sample().mean()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756" name="Google Shape;756;g2f0de515c50_1_2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25000" y="788475"/>
            <a:ext cx="3731775" cy="265792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7" name="Google Shape;757;g2f0de515c50_1_2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825000" y="3438950"/>
            <a:ext cx="3731774" cy="1351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1" name="Shape 7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Google Shape;762;g2f0de515c50_1_227"/>
          <p:cNvSpPr txBox="1"/>
          <p:nvPr/>
        </p:nvSpPr>
        <p:spPr>
          <a:xfrm>
            <a:off x="318925" y="3307025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Results and Conclusion  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63" name="Google Shape;763;g2f0de515c50_1_227"/>
          <p:cNvSpPr txBox="1"/>
          <p:nvPr/>
        </p:nvSpPr>
        <p:spPr>
          <a:xfrm>
            <a:off x="318925" y="120257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04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64" name="Google Shape;764;g2f0de515c50_1_22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8" name="Shape 7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9" name="Google Shape;769;g2f0de515c50_1_233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Analyzing Periodicity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70" name="Google Shape;770;g2f0de515c50_1_23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71" name="Google Shape;771;g2f0de515c50_1_233"/>
          <p:cNvSpPr txBox="1"/>
          <p:nvPr/>
        </p:nvSpPr>
        <p:spPr>
          <a:xfrm>
            <a:off x="323200" y="1113975"/>
            <a:ext cx="2551200" cy="31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72" name="Google Shape;772;g2f0de515c50_1_233"/>
          <p:cNvSpPr txBox="1"/>
          <p:nvPr/>
        </p:nvSpPr>
        <p:spPr>
          <a:xfrm>
            <a:off x="78875" y="944675"/>
            <a:ext cx="35757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Find periods between peaks with Pandas.diff()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Periods appear between 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20 - 50 seconds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Patterns in XRT are similar to GOES. 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There </a:t>
            </a:r>
            <a:r>
              <a:rPr b="1" i="1"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could</a:t>
            </a: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be QPPs, 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2200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but further validation is needed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773" name="Google Shape;773;g2f0de515c50_1_23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34951" y="1429551"/>
            <a:ext cx="4899125" cy="28268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g2f0de515c50_1_242"/>
          <p:cNvSpPr txBox="1"/>
          <p:nvPr/>
        </p:nvSpPr>
        <p:spPr>
          <a:xfrm>
            <a:off x="20625" y="82525"/>
            <a:ext cx="7309500" cy="8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79" name="Google Shape;779;g2f0de515c50_1_24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80" name="Google Shape;780;g2f0de515c50_1_242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Future Work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81" name="Google Shape;781;g2f0de515c50_1_242"/>
          <p:cNvSpPr txBox="1"/>
          <p:nvPr/>
        </p:nvSpPr>
        <p:spPr>
          <a:xfrm>
            <a:off x="405700" y="1113975"/>
            <a:ext cx="2956800" cy="1120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82" name="Google Shape;782;g2f0de515c50_1_242"/>
          <p:cNvSpPr txBox="1"/>
          <p:nvPr/>
        </p:nvSpPr>
        <p:spPr>
          <a:xfrm>
            <a:off x="206300" y="1038325"/>
            <a:ext cx="79284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Compare derivative data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Adjust Savitzky-Golay parameters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Perform detrending on original data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with threshold applied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Analyze decay phase of the flare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b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</a:b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783" name="Google Shape;783;g2f0de515c50_1_242"/>
          <p:cNvSpPr txBox="1"/>
          <p:nvPr/>
        </p:nvSpPr>
        <p:spPr>
          <a:xfrm>
            <a:off x="4079850" y="3334750"/>
            <a:ext cx="5601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84" name="Google Shape;784;g2f0de515c50_1_242"/>
          <p:cNvSpPr txBox="1"/>
          <p:nvPr/>
        </p:nvSpPr>
        <p:spPr>
          <a:xfrm>
            <a:off x="6452713" y="334525"/>
            <a:ext cx="1773600" cy="33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XRT Image Threshold</a:t>
            </a:r>
            <a:endParaRPr b="0" i="0" sz="1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 </a:t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785" name="Google Shape;785;g2f0de515c50_1_242"/>
          <p:cNvSpPr txBox="1"/>
          <p:nvPr/>
        </p:nvSpPr>
        <p:spPr>
          <a:xfrm>
            <a:off x="5913775" y="2703200"/>
            <a:ext cx="3191700" cy="16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rPr b="0" i="0" lang="en" sz="1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Flare Light Curve Decay Phase (Orange) </a:t>
            </a:r>
            <a:endParaRPr b="0" i="0" sz="1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pic>
        <p:nvPicPr>
          <p:cNvPr id="786" name="Google Shape;786;g2f0de515c50_1_24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39596" y="3028802"/>
            <a:ext cx="2885506" cy="1739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87" name="Google Shape;787;g2f0de515c50_1_24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90023" y="688352"/>
            <a:ext cx="2298975" cy="1854248"/>
          </a:xfrm>
          <a:prstGeom prst="rect">
            <a:avLst/>
          </a:prstGeom>
          <a:noFill/>
          <a:ln>
            <a:noFill/>
          </a:ln>
        </p:spPr>
      </p:pic>
      <p:sp>
        <p:nvSpPr>
          <p:cNvPr id="788" name="Google Shape;788;g2f0de515c50_1_242"/>
          <p:cNvSpPr/>
          <p:nvPr/>
        </p:nvSpPr>
        <p:spPr>
          <a:xfrm>
            <a:off x="7839350" y="3689075"/>
            <a:ext cx="885600" cy="639300"/>
          </a:xfrm>
          <a:prstGeom prst="bracePair">
            <a:avLst/>
          </a:prstGeom>
          <a:noFill/>
          <a:ln cap="flat" cmpd="sng" w="38100">
            <a:solidFill>
              <a:srgbClr val="FF99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2" name="Shape 7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3" name="Google Shape;793;g2f0de515c50_1_25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794" name="Google Shape;794;g2f0de515c50_1_256"/>
          <p:cNvSpPr txBox="1"/>
          <p:nvPr/>
        </p:nvSpPr>
        <p:spPr>
          <a:xfrm>
            <a:off x="121850" y="18227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Acknowledgements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795" name="Google Shape;795;g2f0de515c50_1_256"/>
          <p:cNvSpPr txBox="1"/>
          <p:nvPr/>
        </p:nvSpPr>
        <p:spPr>
          <a:xfrm>
            <a:off x="206300" y="1038325"/>
            <a:ext cx="87606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Ms. Crisel Suarez, Dr. Christopher S. Moore</a:t>
            </a:r>
            <a:endParaRPr sz="2200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Brendan D’Aquino, Joy Velasquez, XRTpy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Dr. Chad Madsen, Dr. Kathy Reeves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Inter Tight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NSF-REU Solar Physics Program at SAO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(grant number AGS-2244112)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rPr b="0" i="0" lang="en" sz="22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 </a:t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00"/>
              <a:buFont typeface="Arial"/>
              <a:buNone/>
            </a:pPr>
            <a:r>
              <a:t/>
            </a:r>
            <a:endParaRPr b="0" i="0" sz="22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796" name="Google Shape;796;g2f0de515c50_1_256"/>
          <p:cNvSpPr txBox="1"/>
          <p:nvPr/>
        </p:nvSpPr>
        <p:spPr>
          <a:xfrm>
            <a:off x="6896975" y="1279000"/>
            <a:ext cx="22623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g2f0de515c50_1_26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02" name="Google Shape;802;g2f0de515c50_1_263"/>
          <p:cNvSpPr txBox="1"/>
          <p:nvPr/>
        </p:nvSpPr>
        <p:spPr>
          <a:xfrm>
            <a:off x="2014050" y="1787850"/>
            <a:ext cx="5115900" cy="156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0"/>
              <a:buFont typeface="Arial"/>
              <a:buNone/>
            </a:pPr>
            <a:r>
              <a:rPr b="0" i="0" lang="en" sz="8000" u="none" cap="none" strike="noStrike">
                <a:solidFill>
                  <a:schemeClr val="dk1"/>
                </a:solidFill>
                <a:latin typeface="Inter Tight"/>
                <a:ea typeface="Inter Tight"/>
                <a:cs typeface="Inter Tight"/>
                <a:sym typeface="Inter Tight"/>
              </a:rPr>
              <a:t>Thank you!</a:t>
            </a:r>
            <a:endParaRPr b="0" i="0" sz="8000" u="none" cap="none" strike="noStrike">
              <a:solidFill>
                <a:schemeClr val="dk1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6"/>
          <p:cNvSpPr txBox="1"/>
          <p:nvPr/>
        </p:nvSpPr>
        <p:spPr>
          <a:xfrm>
            <a:off x="366700" y="3664600"/>
            <a:ext cx="77544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5500"/>
              <a:buFont typeface="Arial"/>
              <a:buNone/>
            </a:pPr>
            <a:r>
              <a:rPr b="1" i="0" lang="en" sz="5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</a:t>
            </a:r>
            <a:endParaRPr b="1" i="0" sz="5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08" name="Google Shape;308;p6"/>
          <p:cNvSpPr txBox="1"/>
          <p:nvPr/>
        </p:nvSpPr>
        <p:spPr>
          <a:xfrm>
            <a:off x="332675" y="845025"/>
            <a:ext cx="1524000" cy="63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b="1" i="0" lang="en" sz="6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02</a:t>
            </a:r>
            <a:endParaRPr b="1" i="0" sz="6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09" name="Google Shape;309;p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7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15" name="Google Shape;315;p7"/>
          <p:cNvSpPr/>
          <p:nvPr/>
        </p:nvSpPr>
        <p:spPr>
          <a:xfrm>
            <a:off x="260788" y="2018551"/>
            <a:ext cx="1278300" cy="1106400"/>
          </a:xfrm>
          <a:prstGeom prst="rect">
            <a:avLst/>
          </a:prstGeom>
          <a:noFill/>
          <a:ln cap="flat" cmpd="sng" w="19050">
            <a:solidFill>
              <a:srgbClr val="F8F8F8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Arial"/>
              <a:buNone/>
            </a:pPr>
            <a:r>
              <a:t/>
            </a:r>
            <a:endParaRPr b="0" i="0" sz="17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6" name="Google Shape;316;p7"/>
          <p:cNvSpPr txBox="1"/>
          <p:nvPr/>
        </p:nvSpPr>
        <p:spPr>
          <a:xfrm>
            <a:off x="2240550" y="1861550"/>
            <a:ext cx="64497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Motion or change repeated in equal intervals of time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317" name="Google Shape;317;p7"/>
          <p:cNvSpPr txBox="1"/>
          <p:nvPr/>
        </p:nvSpPr>
        <p:spPr>
          <a:xfrm>
            <a:off x="2240556" y="1500175"/>
            <a:ext cx="5605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" sz="2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Periodic</a:t>
            </a:r>
            <a:endParaRPr b="1" i="0" sz="2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18" name="Google Shape;318;p7"/>
          <p:cNvSpPr txBox="1"/>
          <p:nvPr/>
        </p:nvSpPr>
        <p:spPr>
          <a:xfrm>
            <a:off x="2240550" y="3307725"/>
            <a:ext cx="65130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Almost, but not quite periodic; 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en" sz="2000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R</a:t>
            </a:r>
            <a:r>
              <a:rPr b="0" i="0" lang="en" sz="2000" u="none" cap="none" strike="noStrike">
                <a:solidFill>
                  <a:srgbClr val="F8F8F8"/>
                </a:solidFill>
                <a:latin typeface="Inter Tight"/>
                <a:ea typeface="Inter Tight"/>
                <a:cs typeface="Inter Tight"/>
                <a:sym typeface="Inter Tight"/>
              </a:rPr>
              <a:t>epeated change does not occur at the anticipated time</a:t>
            </a:r>
            <a:endParaRPr b="0" i="0" sz="2000" u="none" cap="none" strike="noStrike">
              <a:solidFill>
                <a:srgbClr val="F8F8F8"/>
              </a:solidFill>
              <a:latin typeface="Inter Tight"/>
              <a:ea typeface="Inter Tight"/>
              <a:cs typeface="Inter Tight"/>
              <a:sym typeface="Inter Tight"/>
            </a:endParaRPr>
          </a:p>
        </p:txBody>
      </p:sp>
      <p:sp>
        <p:nvSpPr>
          <p:cNvPr id="319" name="Google Shape;319;p7"/>
          <p:cNvSpPr txBox="1"/>
          <p:nvPr/>
        </p:nvSpPr>
        <p:spPr>
          <a:xfrm>
            <a:off x="2240549" y="2946337"/>
            <a:ext cx="5605200" cy="4848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500"/>
              <a:buFont typeface="Arial"/>
              <a:buNone/>
            </a:pPr>
            <a:r>
              <a:rPr b="1" i="0" lang="en" sz="25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Quasi-Periodic</a:t>
            </a:r>
            <a:endParaRPr b="1" i="0" sz="25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grpSp>
        <p:nvGrpSpPr>
          <p:cNvPr id="320" name="Google Shape;320;p7"/>
          <p:cNvGrpSpPr/>
          <p:nvPr/>
        </p:nvGrpSpPr>
        <p:grpSpPr>
          <a:xfrm>
            <a:off x="570639" y="2267448"/>
            <a:ext cx="658592" cy="608595"/>
            <a:chOff x="3979435" y="1976585"/>
            <a:chExt cx="345265" cy="349848"/>
          </a:xfrm>
        </p:grpSpPr>
        <p:sp>
          <p:nvSpPr>
            <p:cNvPr id="321" name="Google Shape;321;p7"/>
            <p:cNvSpPr/>
            <p:nvPr/>
          </p:nvSpPr>
          <p:spPr>
            <a:xfrm>
              <a:off x="3979435" y="1976585"/>
              <a:ext cx="345265" cy="349848"/>
            </a:xfrm>
            <a:custGeom>
              <a:rect b="b" l="l" r="r" t="t"/>
              <a:pathLst>
                <a:path extrusionOk="0" h="10992" w="10848">
                  <a:moveTo>
                    <a:pt x="6632" y="322"/>
                  </a:moveTo>
                  <a:cubicBezTo>
                    <a:pt x="6859" y="322"/>
                    <a:pt x="7013" y="501"/>
                    <a:pt x="7013" y="715"/>
                  </a:cubicBezTo>
                  <a:cubicBezTo>
                    <a:pt x="7013" y="929"/>
                    <a:pt x="6835" y="1096"/>
                    <a:pt x="6632" y="1096"/>
                  </a:cubicBezTo>
                  <a:lnTo>
                    <a:pt x="4906" y="1096"/>
                  </a:lnTo>
                  <a:cubicBezTo>
                    <a:pt x="4680" y="1096"/>
                    <a:pt x="4513" y="918"/>
                    <a:pt x="4513" y="715"/>
                  </a:cubicBezTo>
                  <a:cubicBezTo>
                    <a:pt x="4513" y="489"/>
                    <a:pt x="4692" y="322"/>
                    <a:pt x="4906" y="322"/>
                  </a:cubicBezTo>
                  <a:close/>
                  <a:moveTo>
                    <a:pt x="5966" y="1429"/>
                  </a:moveTo>
                  <a:lnTo>
                    <a:pt x="5966" y="1965"/>
                  </a:lnTo>
                  <a:lnTo>
                    <a:pt x="5561" y="1965"/>
                  </a:lnTo>
                  <a:lnTo>
                    <a:pt x="5561" y="1429"/>
                  </a:lnTo>
                  <a:close/>
                  <a:moveTo>
                    <a:pt x="5775" y="2289"/>
                  </a:moveTo>
                  <a:cubicBezTo>
                    <a:pt x="6988" y="2289"/>
                    <a:pt x="8193" y="2825"/>
                    <a:pt x="9026" y="3835"/>
                  </a:cubicBezTo>
                  <a:cubicBezTo>
                    <a:pt x="10466" y="5620"/>
                    <a:pt x="10204" y="8276"/>
                    <a:pt x="8407" y="9728"/>
                  </a:cubicBezTo>
                  <a:cubicBezTo>
                    <a:pt x="7623" y="10362"/>
                    <a:pt x="6686" y="10670"/>
                    <a:pt x="5757" y="10670"/>
                  </a:cubicBezTo>
                  <a:cubicBezTo>
                    <a:pt x="4540" y="10670"/>
                    <a:pt x="3337" y="10141"/>
                    <a:pt x="2513" y="9121"/>
                  </a:cubicBezTo>
                  <a:cubicBezTo>
                    <a:pt x="429" y="6561"/>
                    <a:pt x="2001" y="2715"/>
                    <a:pt x="5251" y="2322"/>
                  </a:cubicBezTo>
                  <a:cubicBezTo>
                    <a:pt x="5425" y="2300"/>
                    <a:pt x="5601" y="2289"/>
                    <a:pt x="5775" y="2289"/>
                  </a:cubicBezTo>
                  <a:close/>
                  <a:moveTo>
                    <a:pt x="4906" y="1"/>
                  </a:moveTo>
                  <a:cubicBezTo>
                    <a:pt x="4501" y="1"/>
                    <a:pt x="4192" y="322"/>
                    <a:pt x="4192" y="715"/>
                  </a:cubicBezTo>
                  <a:cubicBezTo>
                    <a:pt x="4192" y="1108"/>
                    <a:pt x="4513" y="1429"/>
                    <a:pt x="4906" y="1429"/>
                  </a:cubicBezTo>
                  <a:lnTo>
                    <a:pt x="5239" y="1429"/>
                  </a:lnTo>
                  <a:lnTo>
                    <a:pt x="5239" y="1989"/>
                  </a:lnTo>
                  <a:cubicBezTo>
                    <a:pt x="1727" y="2394"/>
                    <a:pt x="1" y="6561"/>
                    <a:pt x="2263" y="9323"/>
                  </a:cubicBezTo>
                  <a:cubicBezTo>
                    <a:pt x="3160" y="10423"/>
                    <a:pt x="4463" y="10991"/>
                    <a:pt x="5774" y="10991"/>
                  </a:cubicBezTo>
                  <a:cubicBezTo>
                    <a:pt x="6777" y="10991"/>
                    <a:pt x="7785" y="10659"/>
                    <a:pt x="8621" y="9978"/>
                  </a:cubicBezTo>
                  <a:cubicBezTo>
                    <a:pt x="10550" y="8407"/>
                    <a:pt x="10847" y="5549"/>
                    <a:pt x="9264" y="3632"/>
                  </a:cubicBezTo>
                  <a:cubicBezTo>
                    <a:pt x="8490" y="2680"/>
                    <a:pt x="7406" y="2120"/>
                    <a:pt x="6287" y="1989"/>
                  </a:cubicBezTo>
                  <a:lnTo>
                    <a:pt x="6287" y="1429"/>
                  </a:lnTo>
                  <a:lnTo>
                    <a:pt x="6632" y="1429"/>
                  </a:lnTo>
                  <a:cubicBezTo>
                    <a:pt x="7037" y="1429"/>
                    <a:pt x="7347" y="1096"/>
                    <a:pt x="7347" y="715"/>
                  </a:cubicBezTo>
                  <a:cubicBezTo>
                    <a:pt x="7347" y="310"/>
                    <a:pt x="7013" y="1"/>
                    <a:pt x="6632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2" name="Google Shape;322;p7"/>
            <p:cNvSpPr/>
            <p:nvPr/>
          </p:nvSpPr>
          <p:spPr>
            <a:xfrm>
              <a:off x="4044236" y="2176685"/>
              <a:ext cx="144783" cy="123077"/>
            </a:xfrm>
            <a:custGeom>
              <a:rect b="b" l="l" r="r" t="t"/>
              <a:pathLst>
                <a:path extrusionOk="0" h="3867" w="4549">
                  <a:moveTo>
                    <a:pt x="203" y="0"/>
                  </a:moveTo>
                  <a:cubicBezTo>
                    <a:pt x="108" y="0"/>
                    <a:pt x="36" y="84"/>
                    <a:pt x="36" y="167"/>
                  </a:cubicBezTo>
                  <a:cubicBezTo>
                    <a:pt x="36" y="215"/>
                    <a:pt x="1" y="977"/>
                    <a:pt x="405" y="1822"/>
                  </a:cubicBezTo>
                  <a:cubicBezTo>
                    <a:pt x="667" y="2346"/>
                    <a:pt x="1048" y="2798"/>
                    <a:pt x="1525" y="3143"/>
                  </a:cubicBezTo>
                  <a:cubicBezTo>
                    <a:pt x="2186" y="3633"/>
                    <a:pt x="2944" y="3867"/>
                    <a:pt x="3694" y="3867"/>
                  </a:cubicBezTo>
                  <a:cubicBezTo>
                    <a:pt x="3929" y="3867"/>
                    <a:pt x="4164" y="3844"/>
                    <a:pt x="4394" y="3798"/>
                  </a:cubicBezTo>
                  <a:cubicBezTo>
                    <a:pt x="4489" y="3786"/>
                    <a:pt x="4549" y="3691"/>
                    <a:pt x="4537" y="3608"/>
                  </a:cubicBezTo>
                  <a:cubicBezTo>
                    <a:pt x="4526" y="3543"/>
                    <a:pt x="4446" y="3487"/>
                    <a:pt x="4368" y="3487"/>
                  </a:cubicBezTo>
                  <a:cubicBezTo>
                    <a:pt x="4361" y="3487"/>
                    <a:pt x="4354" y="3488"/>
                    <a:pt x="4346" y="3489"/>
                  </a:cubicBezTo>
                  <a:cubicBezTo>
                    <a:pt x="4139" y="3526"/>
                    <a:pt x="3932" y="3545"/>
                    <a:pt x="3725" y="3545"/>
                  </a:cubicBezTo>
                  <a:cubicBezTo>
                    <a:pt x="3018" y="3545"/>
                    <a:pt x="2326" y="3324"/>
                    <a:pt x="1727" y="2882"/>
                  </a:cubicBezTo>
                  <a:cubicBezTo>
                    <a:pt x="275" y="1810"/>
                    <a:pt x="370" y="167"/>
                    <a:pt x="370" y="167"/>
                  </a:cubicBezTo>
                  <a:cubicBezTo>
                    <a:pt x="370" y="84"/>
                    <a:pt x="298" y="0"/>
                    <a:pt x="20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3" name="Google Shape;323;p7"/>
            <p:cNvSpPr/>
            <p:nvPr/>
          </p:nvSpPr>
          <p:spPr>
            <a:xfrm>
              <a:off x="4046910" y="2065957"/>
              <a:ext cx="204269" cy="100893"/>
            </a:xfrm>
            <a:custGeom>
              <a:rect b="b" l="l" r="r" t="t"/>
              <a:pathLst>
                <a:path extrusionOk="0" h="3170" w="6418">
                  <a:moveTo>
                    <a:pt x="3655" y="1"/>
                  </a:moveTo>
                  <a:cubicBezTo>
                    <a:pt x="1971" y="1"/>
                    <a:pt x="367" y="1170"/>
                    <a:pt x="12" y="3003"/>
                  </a:cubicBezTo>
                  <a:cubicBezTo>
                    <a:pt x="0" y="3086"/>
                    <a:pt x="71" y="3170"/>
                    <a:pt x="179" y="3170"/>
                  </a:cubicBezTo>
                  <a:cubicBezTo>
                    <a:pt x="250" y="3170"/>
                    <a:pt x="333" y="3110"/>
                    <a:pt x="345" y="3039"/>
                  </a:cubicBezTo>
                  <a:cubicBezTo>
                    <a:pt x="667" y="1358"/>
                    <a:pt x="2122" y="299"/>
                    <a:pt x="3652" y="299"/>
                  </a:cubicBezTo>
                  <a:cubicBezTo>
                    <a:pt x="4332" y="299"/>
                    <a:pt x="5027" y="509"/>
                    <a:pt x="5644" y="967"/>
                  </a:cubicBezTo>
                  <a:cubicBezTo>
                    <a:pt x="5822" y="1098"/>
                    <a:pt x="5965" y="1241"/>
                    <a:pt x="6120" y="1396"/>
                  </a:cubicBezTo>
                  <a:cubicBezTo>
                    <a:pt x="6155" y="1431"/>
                    <a:pt x="6208" y="1454"/>
                    <a:pt x="6257" y="1454"/>
                  </a:cubicBezTo>
                  <a:cubicBezTo>
                    <a:pt x="6290" y="1454"/>
                    <a:pt x="6322" y="1443"/>
                    <a:pt x="6346" y="1419"/>
                  </a:cubicBezTo>
                  <a:cubicBezTo>
                    <a:pt x="6406" y="1360"/>
                    <a:pt x="6417" y="1253"/>
                    <a:pt x="6358" y="1193"/>
                  </a:cubicBezTo>
                  <a:cubicBezTo>
                    <a:pt x="6191" y="1027"/>
                    <a:pt x="6025" y="860"/>
                    <a:pt x="5834" y="729"/>
                  </a:cubicBezTo>
                  <a:cubicBezTo>
                    <a:pt x="5159" y="229"/>
                    <a:pt x="4399" y="1"/>
                    <a:pt x="365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4" name="Google Shape;324;p7"/>
            <p:cNvSpPr/>
            <p:nvPr/>
          </p:nvSpPr>
          <p:spPr>
            <a:xfrm>
              <a:off x="4195735" y="2118027"/>
              <a:ext cx="84247" cy="174224"/>
            </a:xfrm>
            <a:custGeom>
              <a:rect b="b" l="l" r="r" t="t"/>
              <a:pathLst>
                <a:path extrusionOk="0" h="5474" w="2647">
                  <a:moveTo>
                    <a:pt x="1952" y="0"/>
                  </a:moveTo>
                  <a:cubicBezTo>
                    <a:pt x="1920" y="0"/>
                    <a:pt x="1888" y="11"/>
                    <a:pt x="1861" y="33"/>
                  </a:cubicBezTo>
                  <a:cubicBezTo>
                    <a:pt x="1789" y="81"/>
                    <a:pt x="1753" y="176"/>
                    <a:pt x="1813" y="260"/>
                  </a:cubicBezTo>
                  <a:cubicBezTo>
                    <a:pt x="2158" y="795"/>
                    <a:pt x="2325" y="1403"/>
                    <a:pt x="2325" y="2046"/>
                  </a:cubicBezTo>
                  <a:cubicBezTo>
                    <a:pt x="2325" y="3451"/>
                    <a:pt x="1432" y="4689"/>
                    <a:pt x="182" y="5165"/>
                  </a:cubicBezTo>
                  <a:cubicBezTo>
                    <a:pt x="1" y="5229"/>
                    <a:pt x="67" y="5474"/>
                    <a:pt x="237" y="5474"/>
                  </a:cubicBezTo>
                  <a:cubicBezTo>
                    <a:pt x="257" y="5474"/>
                    <a:pt x="278" y="5470"/>
                    <a:pt x="301" y="5463"/>
                  </a:cubicBezTo>
                  <a:cubicBezTo>
                    <a:pt x="1682" y="4927"/>
                    <a:pt x="2646" y="3593"/>
                    <a:pt x="2646" y="2022"/>
                  </a:cubicBezTo>
                  <a:cubicBezTo>
                    <a:pt x="2646" y="1343"/>
                    <a:pt x="2456" y="653"/>
                    <a:pt x="2087" y="81"/>
                  </a:cubicBezTo>
                  <a:cubicBezTo>
                    <a:pt x="2057" y="29"/>
                    <a:pt x="2004" y="0"/>
                    <a:pt x="195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5" name="Google Shape;325;p7"/>
            <p:cNvSpPr/>
            <p:nvPr/>
          </p:nvSpPr>
          <p:spPr>
            <a:xfrm>
              <a:off x="4109037" y="2161153"/>
              <a:ext cx="81510" cy="55348"/>
            </a:xfrm>
            <a:custGeom>
              <a:rect b="b" l="l" r="r" t="t"/>
              <a:pathLst>
                <a:path extrusionOk="0" h="1739" w="2561">
                  <a:moveTo>
                    <a:pt x="1691" y="333"/>
                  </a:moveTo>
                  <a:cubicBezTo>
                    <a:pt x="1965" y="333"/>
                    <a:pt x="2144" y="655"/>
                    <a:pt x="1965" y="881"/>
                  </a:cubicBezTo>
                  <a:cubicBezTo>
                    <a:pt x="1900" y="968"/>
                    <a:pt x="1790" y="1020"/>
                    <a:pt x="1682" y="1020"/>
                  </a:cubicBezTo>
                  <a:cubicBezTo>
                    <a:pt x="1613" y="1020"/>
                    <a:pt x="1545" y="999"/>
                    <a:pt x="1489" y="953"/>
                  </a:cubicBezTo>
                  <a:cubicBezTo>
                    <a:pt x="1215" y="762"/>
                    <a:pt x="1370" y="333"/>
                    <a:pt x="1691" y="333"/>
                  </a:cubicBezTo>
                  <a:close/>
                  <a:moveTo>
                    <a:pt x="1691" y="0"/>
                  </a:moveTo>
                  <a:cubicBezTo>
                    <a:pt x="1584" y="0"/>
                    <a:pt x="1334" y="36"/>
                    <a:pt x="1156" y="274"/>
                  </a:cubicBezTo>
                  <a:cubicBezTo>
                    <a:pt x="1025" y="453"/>
                    <a:pt x="989" y="655"/>
                    <a:pt x="1048" y="845"/>
                  </a:cubicBezTo>
                  <a:lnTo>
                    <a:pt x="132" y="1441"/>
                  </a:lnTo>
                  <a:cubicBezTo>
                    <a:pt x="1" y="1536"/>
                    <a:pt x="60" y="1738"/>
                    <a:pt x="215" y="1738"/>
                  </a:cubicBezTo>
                  <a:cubicBezTo>
                    <a:pt x="310" y="1738"/>
                    <a:pt x="263" y="1726"/>
                    <a:pt x="1215" y="1131"/>
                  </a:cubicBezTo>
                  <a:cubicBezTo>
                    <a:pt x="1347" y="1275"/>
                    <a:pt x="1521" y="1344"/>
                    <a:pt x="1693" y="1344"/>
                  </a:cubicBezTo>
                  <a:cubicBezTo>
                    <a:pt x="1893" y="1344"/>
                    <a:pt x="2093" y="1251"/>
                    <a:pt x="2227" y="1072"/>
                  </a:cubicBezTo>
                  <a:cubicBezTo>
                    <a:pt x="2560" y="631"/>
                    <a:pt x="2251" y="0"/>
                    <a:pt x="169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6" name="Google Shape;326;p7"/>
            <p:cNvSpPr/>
            <p:nvPr/>
          </p:nvSpPr>
          <p:spPr>
            <a:xfrm>
              <a:off x="4157160" y="2083080"/>
              <a:ext cx="10662" cy="29218"/>
            </a:xfrm>
            <a:custGeom>
              <a:rect b="b" l="l" r="r" t="t"/>
              <a:pathLst>
                <a:path extrusionOk="0" h="918" w="335">
                  <a:moveTo>
                    <a:pt x="167" y="0"/>
                  </a:moveTo>
                  <a:cubicBezTo>
                    <a:pt x="72" y="0"/>
                    <a:pt x="1" y="72"/>
                    <a:pt x="1" y="167"/>
                  </a:cubicBezTo>
                  <a:lnTo>
                    <a:pt x="1" y="762"/>
                  </a:lnTo>
                  <a:cubicBezTo>
                    <a:pt x="1" y="846"/>
                    <a:pt x="72" y="917"/>
                    <a:pt x="167" y="917"/>
                  </a:cubicBezTo>
                  <a:cubicBezTo>
                    <a:pt x="275" y="917"/>
                    <a:pt x="334" y="846"/>
                    <a:pt x="334" y="762"/>
                  </a:cubicBezTo>
                  <a:lnTo>
                    <a:pt x="334" y="167"/>
                  </a:lnTo>
                  <a:cubicBezTo>
                    <a:pt x="334" y="72"/>
                    <a:pt x="263" y="0"/>
                    <a:pt x="16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7" name="Google Shape;327;p7"/>
            <p:cNvSpPr/>
            <p:nvPr/>
          </p:nvSpPr>
          <p:spPr>
            <a:xfrm>
              <a:off x="4109419" y="2096034"/>
              <a:ext cx="21261" cy="26862"/>
            </a:xfrm>
            <a:custGeom>
              <a:rect b="b" l="l" r="r" t="t"/>
              <a:pathLst>
                <a:path extrusionOk="0" h="844" w="668">
                  <a:moveTo>
                    <a:pt x="183" y="0"/>
                  </a:moveTo>
                  <a:cubicBezTo>
                    <a:pt x="156" y="0"/>
                    <a:pt x="130" y="7"/>
                    <a:pt x="108" y="22"/>
                  </a:cubicBezTo>
                  <a:cubicBezTo>
                    <a:pt x="36" y="70"/>
                    <a:pt x="1" y="177"/>
                    <a:pt x="48" y="248"/>
                  </a:cubicBezTo>
                  <a:lnTo>
                    <a:pt x="346" y="772"/>
                  </a:lnTo>
                  <a:cubicBezTo>
                    <a:pt x="393" y="808"/>
                    <a:pt x="429" y="844"/>
                    <a:pt x="489" y="844"/>
                  </a:cubicBezTo>
                  <a:cubicBezTo>
                    <a:pt x="524" y="844"/>
                    <a:pt x="548" y="844"/>
                    <a:pt x="572" y="832"/>
                  </a:cubicBezTo>
                  <a:cubicBezTo>
                    <a:pt x="643" y="784"/>
                    <a:pt x="667" y="677"/>
                    <a:pt x="632" y="605"/>
                  </a:cubicBezTo>
                  <a:lnTo>
                    <a:pt x="334" y="82"/>
                  </a:lnTo>
                  <a:cubicBezTo>
                    <a:pt x="301" y="33"/>
                    <a:pt x="241" y="0"/>
                    <a:pt x="18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8" name="Google Shape;328;p7"/>
            <p:cNvSpPr/>
            <p:nvPr/>
          </p:nvSpPr>
          <p:spPr>
            <a:xfrm>
              <a:off x="4074950" y="2130121"/>
              <a:ext cx="28454" cy="19669"/>
            </a:xfrm>
            <a:custGeom>
              <a:rect b="b" l="l" r="r" t="t"/>
              <a:pathLst>
                <a:path extrusionOk="0" h="618" w="894">
                  <a:moveTo>
                    <a:pt x="188" y="1"/>
                  </a:moveTo>
                  <a:cubicBezTo>
                    <a:pt x="130" y="1"/>
                    <a:pt x="72" y="33"/>
                    <a:pt x="48" y="82"/>
                  </a:cubicBezTo>
                  <a:cubicBezTo>
                    <a:pt x="0" y="154"/>
                    <a:pt x="24" y="261"/>
                    <a:pt x="107" y="308"/>
                  </a:cubicBezTo>
                  <a:lnTo>
                    <a:pt x="619" y="606"/>
                  </a:lnTo>
                  <a:cubicBezTo>
                    <a:pt x="655" y="618"/>
                    <a:pt x="679" y="618"/>
                    <a:pt x="703" y="618"/>
                  </a:cubicBezTo>
                  <a:cubicBezTo>
                    <a:pt x="762" y="618"/>
                    <a:pt x="798" y="594"/>
                    <a:pt x="834" y="546"/>
                  </a:cubicBezTo>
                  <a:cubicBezTo>
                    <a:pt x="893" y="475"/>
                    <a:pt x="881" y="368"/>
                    <a:pt x="786" y="320"/>
                  </a:cubicBezTo>
                  <a:lnTo>
                    <a:pt x="262" y="23"/>
                  </a:lnTo>
                  <a:cubicBezTo>
                    <a:pt x="240" y="8"/>
                    <a:pt x="214" y="1"/>
                    <a:pt x="188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29" name="Google Shape;329;p7"/>
            <p:cNvSpPr/>
            <p:nvPr/>
          </p:nvSpPr>
          <p:spPr>
            <a:xfrm>
              <a:off x="4063555" y="2177067"/>
              <a:ext cx="29218" cy="10630"/>
            </a:xfrm>
            <a:custGeom>
              <a:rect b="b" l="l" r="r" t="t"/>
              <a:pathLst>
                <a:path extrusionOk="0" h="334" w="918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46" y="334"/>
                    <a:pt x="918" y="262"/>
                    <a:pt x="918" y="167"/>
                  </a:cubicBezTo>
                  <a:cubicBezTo>
                    <a:pt x="918" y="83"/>
                    <a:pt x="846" y="0"/>
                    <a:pt x="7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0" name="Google Shape;330;p7"/>
            <p:cNvSpPr/>
            <p:nvPr/>
          </p:nvSpPr>
          <p:spPr>
            <a:xfrm>
              <a:off x="4073804" y="2215005"/>
              <a:ext cx="29600" cy="20051"/>
            </a:xfrm>
            <a:custGeom>
              <a:rect b="b" l="l" r="r" t="t"/>
              <a:pathLst>
                <a:path extrusionOk="0" h="630" w="930">
                  <a:moveTo>
                    <a:pt x="735" y="1"/>
                  </a:moveTo>
                  <a:cubicBezTo>
                    <a:pt x="709" y="1"/>
                    <a:pt x="681" y="8"/>
                    <a:pt x="655" y="23"/>
                  </a:cubicBezTo>
                  <a:lnTo>
                    <a:pt x="143" y="320"/>
                  </a:lnTo>
                  <a:cubicBezTo>
                    <a:pt x="0" y="404"/>
                    <a:pt x="60" y="630"/>
                    <a:pt x="227" y="630"/>
                  </a:cubicBezTo>
                  <a:cubicBezTo>
                    <a:pt x="298" y="630"/>
                    <a:pt x="298" y="606"/>
                    <a:pt x="822" y="308"/>
                  </a:cubicBezTo>
                  <a:cubicBezTo>
                    <a:pt x="893" y="261"/>
                    <a:pt x="929" y="154"/>
                    <a:pt x="881" y="82"/>
                  </a:cubicBezTo>
                  <a:cubicBezTo>
                    <a:pt x="849" y="33"/>
                    <a:pt x="794" y="1"/>
                    <a:pt x="73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1" name="Google Shape;331;p7"/>
            <p:cNvSpPr/>
            <p:nvPr/>
          </p:nvSpPr>
          <p:spPr>
            <a:xfrm>
              <a:off x="4109419" y="2242472"/>
              <a:ext cx="21261" cy="26703"/>
            </a:xfrm>
            <a:custGeom>
              <a:rect b="b" l="l" r="r" t="t"/>
              <a:pathLst>
                <a:path extrusionOk="0" h="839" w="668">
                  <a:moveTo>
                    <a:pt x="496" y="0"/>
                  </a:moveTo>
                  <a:cubicBezTo>
                    <a:pt x="441" y="0"/>
                    <a:pt x="391" y="27"/>
                    <a:pt x="358" y="76"/>
                  </a:cubicBezTo>
                  <a:lnTo>
                    <a:pt x="60" y="600"/>
                  </a:lnTo>
                  <a:cubicBezTo>
                    <a:pt x="1" y="707"/>
                    <a:pt x="72" y="838"/>
                    <a:pt x="191" y="838"/>
                  </a:cubicBezTo>
                  <a:cubicBezTo>
                    <a:pt x="251" y="838"/>
                    <a:pt x="298" y="815"/>
                    <a:pt x="334" y="767"/>
                  </a:cubicBezTo>
                  <a:lnTo>
                    <a:pt x="632" y="243"/>
                  </a:lnTo>
                  <a:cubicBezTo>
                    <a:pt x="667" y="172"/>
                    <a:pt x="643" y="64"/>
                    <a:pt x="572" y="17"/>
                  </a:cubicBezTo>
                  <a:cubicBezTo>
                    <a:pt x="546" y="6"/>
                    <a:pt x="520" y="0"/>
                    <a:pt x="49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2" name="Google Shape;332;p7"/>
            <p:cNvSpPr/>
            <p:nvPr/>
          </p:nvSpPr>
          <p:spPr>
            <a:xfrm>
              <a:off x="4157924" y="2252466"/>
              <a:ext cx="10248" cy="29600"/>
            </a:xfrm>
            <a:custGeom>
              <a:rect b="b" l="l" r="r" t="t"/>
              <a:pathLst>
                <a:path extrusionOk="0" h="930" w="322">
                  <a:moveTo>
                    <a:pt x="155" y="0"/>
                  </a:moveTo>
                  <a:cubicBezTo>
                    <a:pt x="72" y="0"/>
                    <a:pt x="1" y="84"/>
                    <a:pt x="1" y="167"/>
                  </a:cubicBezTo>
                  <a:lnTo>
                    <a:pt x="1" y="762"/>
                  </a:lnTo>
                  <a:cubicBezTo>
                    <a:pt x="1" y="858"/>
                    <a:pt x="72" y="929"/>
                    <a:pt x="155" y="929"/>
                  </a:cubicBezTo>
                  <a:cubicBezTo>
                    <a:pt x="251" y="929"/>
                    <a:pt x="322" y="858"/>
                    <a:pt x="322" y="762"/>
                  </a:cubicBezTo>
                  <a:lnTo>
                    <a:pt x="322" y="167"/>
                  </a:lnTo>
                  <a:cubicBezTo>
                    <a:pt x="322" y="84"/>
                    <a:pt x="251" y="0"/>
                    <a:pt x="155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3" name="Google Shape;333;p7"/>
            <p:cNvSpPr/>
            <p:nvPr/>
          </p:nvSpPr>
          <p:spPr>
            <a:xfrm>
              <a:off x="4194685" y="2242472"/>
              <a:ext cx="21261" cy="27022"/>
            </a:xfrm>
            <a:custGeom>
              <a:rect b="b" l="l" r="r" t="t"/>
              <a:pathLst>
                <a:path extrusionOk="0" h="849" w="668">
                  <a:moveTo>
                    <a:pt x="181" y="0"/>
                  </a:moveTo>
                  <a:cubicBezTo>
                    <a:pt x="155" y="0"/>
                    <a:pt x="130" y="6"/>
                    <a:pt x="108" y="17"/>
                  </a:cubicBezTo>
                  <a:cubicBezTo>
                    <a:pt x="36" y="64"/>
                    <a:pt x="0" y="172"/>
                    <a:pt x="48" y="243"/>
                  </a:cubicBezTo>
                  <a:lnTo>
                    <a:pt x="346" y="767"/>
                  </a:lnTo>
                  <a:cubicBezTo>
                    <a:pt x="378" y="816"/>
                    <a:pt x="428" y="848"/>
                    <a:pt x="487" y="848"/>
                  </a:cubicBezTo>
                  <a:cubicBezTo>
                    <a:pt x="513" y="848"/>
                    <a:pt x="542" y="841"/>
                    <a:pt x="572" y="826"/>
                  </a:cubicBezTo>
                  <a:cubicBezTo>
                    <a:pt x="643" y="779"/>
                    <a:pt x="667" y="672"/>
                    <a:pt x="631" y="600"/>
                  </a:cubicBezTo>
                  <a:lnTo>
                    <a:pt x="334" y="76"/>
                  </a:lnTo>
                  <a:cubicBezTo>
                    <a:pt x="301" y="27"/>
                    <a:pt x="240" y="0"/>
                    <a:pt x="18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4" name="Google Shape;334;p7"/>
            <p:cNvSpPr/>
            <p:nvPr/>
          </p:nvSpPr>
          <p:spPr>
            <a:xfrm>
              <a:off x="4222343" y="2215387"/>
              <a:ext cx="27690" cy="19669"/>
            </a:xfrm>
            <a:custGeom>
              <a:rect b="b" l="l" r="r" t="t"/>
              <a:pathLst>
                <a:path extrusionOk="0" h="618" w="870">
                  <a:moveTo>
                    <a:pt x="176" y="1"/>
                  </a:moveTo>
                  <a:cubicBezTo>
                    <a:pt x="118" y="1"/>
                    <a:pt x="57" y="33"/>
                    <a:pt x="24" y="82"/>
                  </a:cubicBezTo>
                  <a:cubicBezTo>
                    <a:pt x="1" y="142"/>
                    <a:pt x="13" y="249"/>
                    <a:pt x="96" y="296"/>
                  </a:cubicBezTo>
                  <a:cubicBezTo>
                    <a:pt x="632" y="594"/>
                    <a:pt x="620" y="618"/>
                    <a:pt x="691" y="618"/>
                  </a:cubicBezTo>
                  <a:cubicBezTo>
                    <a:pt x="751" y="618"/>
                    <a:pt x="798" y="594"/>
                    <a:pt x="834" y="546"/>
                  </a:cubicBezTo>
                  <a:cubicBezTo>
                    <a:pt x="870" y="475"/>
                    <a:pt x="846" y="368"/>
                    <a:pt x="775" y="320"/>
                  </a:cubicBezTo>
                  <a:lnTo>
                    <a:pt x="251" y="22"/>
                  </a:lnTo>
                  <a:cubicBezTo>
                    <a:pt x="228" y="8"/>
                    <a:pt x="202" y="1"/>
                    <a:pt x="176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5" name="Google Shape;335;p7"/>
            <p:cNvSpPr/>
            <p:nvPr/>
          </p:nvSpPr>
          <p:spPr>
            <a:xfrm>
              <a:off x="4232941" y="2177067"/>
              <a:ext cx="29600" cy="10630"/>
            </a:xfrm>
            <a:custGeom>
              <a:rect b="b" l="l" r="r" t="t"/>
              <a:pathLst>
                <a:path extrusionOk="0" h="334" w="930">
                  <a:moveTo>
                    <a:pt x="168" y="0"/>
                  </a:moveTo>
                  <a:cubicBezTo>
                    <a:pt x="72" y="0"/>
                    <a:pt x="1" y="83"/>
                    <a:pt x="1" y="167"/>
                  </a:cubicBezTo>
                  <a:cubicBezTo>
                    <a:pt x="1" y="262"/>
                    <a:pt x="72" y="334"/>
                    <a:pt x="168" y="334"/>
                  </a:cubicBezTo>
                  <a:lnTo>
                    <a:pt x="763" y="334"/>
                  </a:lnTo>
                  <a:cubicBezTo>
                    <a:pt x="858" y="334"/>
                    <a:pt x="930" y="262"/>
                    <a:pt x="930" y="167"/>
                  </a:cubicBezTo>
                  <a:cubicBezTo>
                    <a:pt x="930" y="83"/>
                    <a:pt x="858" y="0"/>
                    <a:pt x="76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6" name="Google Shape;336;p7"/>
            <p:cNvSpPr/>
            <p:nvPr/>
          </p:nvSpPr>
          <p:spPr>
            <a:xfrm>
              <a:off x="4221579" y="2130694"/>
              <a:ext cx="28454" cy="19478"/>
            </a:xfrm>
            <a:custGeom>
              <a:rect b="b" l="l" r="r" t="t"/>
              <a:pathLst>
                <a:path extrusionOk="0" h="612" w="894">
                  <a:moveTo>
                    <a:pt x="706" y="0"/>
                  </a:moveTo>
                  <a:cubicBezTo>
                    <a:pt x="679" y="0"/>
                    <a:pt x="654" y="5"/>
                    <a:pt x="632" y="16"/>
                  </a:cubicBezTo>
                  <a:lnTo>
                    <a:pt x="108" y="314"/>
                  </a:lnTo>
                  <a:cubicBezTo>
                    <a:pt x="37" y="362"/>
                    <a:pt x="1" y="469"/>
                    <a:pt x="48" y="540"/>
                  </a:cubicBezTo>
                  <a:cubicBezTo>
                    <a:pt x="96" y="588"/>
                    <a:pt x="144" y="612"/>
                    <a:pt x="203" y="612"/>
                  </a:cubicBezTo>
                  <a:cubicBezTo>
                    <a:pt x="227" y="612"/>
                    <a:pt x="263" y="612"/>
                    <a:pt x="275" y="600"/>
                  </a:cubicBezTo>
                  <a:lnTo>
                    <a:pt x="799" y="302"/>
                  </a:lnTo>
                  <a:cubicBezTo>
                    <a:pt x="870" y="255"/>
                    <a:pt x="894" y="159"/>
                    <a:pt x="858" y="76"/>
                  </a:cubicBezTo>
                  <a:cubicBezTo>
                    <a:pt x="825" y="27"/>
                    <a:pt x="764" y="0"/>
                    <a:pt x="70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  <p:sp>
          <p:nvSpPr>
            <p:cNvPr id="337" name="Google Shape;337;p7"/>
            <p:cNvSpPr/>
            <p:nvPr/>
          </p:nvSpPr>
          <p:spPr>
            <a:xfrm>
              <a:off x="4194685" y="2095652"/>
              <a:ext cx="20879" cy="26862"/>
            </a:xfrm>
            <a:custGeom>
              <a:rect b="b" l="l" r="r" t="t"/>
              <a:pathLst>
                <a:path extrusionOk="0" h="844" w="656">
                  <a:moveTo>
                    <a:pt x="479" y="0"/>
                  </a:moveTo>
                  <a:cubicBezTo>
                    <a:pt x="428" y="0"/>
                    <a:pt x="378" y="33"/>
                    <a:pt x="346" y="82"/>
                  </a:cubicBezTo>
                  <a:lnTo>
                    <a:pt x="48" y="606"/>
                  </a:lnTo>
                  <a:cubicBezTo>
                    <a:pt x="0" y="677"/>
                    <a:pt x="36" y="784"/>
                    <a:pt x="108" y="820"/>
                  </a:cubicBezTo>
                  <a:cubicBezTo>
                    <a:pt x="131" y="844"/>
                    <a:pt x="167" y="844"/>
                    <a:pt x="179" y="844"/>
                  </a:cubicBezTo>
                  <a:cubicBezTo>
                    <a:pt x="239" y="844"/>
                    <a:pt x="286" y="808"/>
                    <a:pt x="310" y="760"/>
                  </a:cubicBezTo>
                  <a:lnTo>
                    <a:pt x="608" y="248"/>
                  </a:lnTo>
                  <a:cubicBezTo>
                    <a:pt x="655" y="165"/>
                    <a:pt x="631" y="70"/>
                    <a:pt x="548" y="22"/>
                  </a:cubicBezTo>
                  <a:cubicBezTo>
                    <a:pt x="526" y="7"/>
                    <a:pt x="502" y="0"/>
                    <a:pt x="47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700"/>
                <a:buFont typeface="Arial"/>
                <a:buNone/>
              </a:pPr>
              <a:r>
                <a:t/>
              </a:r>
              <a:endParaRPr b="0" i="0" sz="1700" u="none" cap="none" strike="noStrike">
                <a:solidFill>
                  <a:srgbClr val="191919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338" name="Google Shape;338;p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2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Google Shape;343;p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344" name="Google Shape;344;p8"/>
          <p:cNvSpPr txBox="1"/>
          <p:nvPr/>
        </p:nvSpPr>
        <p:spPr>
          <a:xfrm>
            <a:off x="2004309" y="855625"/>
            <a:ext cx="5658000" cy="38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Quasi-Periodic Pulsations GOES X-Ray Flux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pic>
        <p:nvPicPr>
          <p:cNvPr id="345" name="Google Shape;345;p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095215" y="1333159"/>
            <a:ext cx="7063625" cy="3326166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8"/>
          <p:cNvSpPr txBox="1"/>
          <p:nvPr/>
        </p:nvSpPr>
        <p:spPr>
          <a:xfrm>
            <a:off x="807150" y="4732375"/>
            <a:ext cx="75297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Hayes, Laura A., et al. “Persistent Quasi-Periodic Pulsations during a Large X-Class Solar Flare.” </a:t>
            </a:r>
            <a:r>
              <a:rPr b="0" i="1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arXiv.Org</a:t>
            </a: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4 Mar. 2019, arxiv.org/abs/1903.01328.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47" name="Google Shape;347;p8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What are Quasi-Periodic Pulsations?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5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Google Shape;352;p9"/>
          <p:cNvSpPr txBox="1"/>
          <p:nvPr/>
        </p:nvSpPr>
        <p:spPr>
          <a:xfrm>
            <a:off x="204375" y="216325"/>
            <a:ext cx="7717500" cy="6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marR="0" rtl="0" algn="l">
              <a:lnSpc>
                <a:spcPct val="8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b="1" i="0" lang="en" sz="3000" u="none" cap="none" strike="noStrike">
                <a:solidFill>
                  <a:srgbClr val="F8F8F8"/>
                </a:solidFill>
                <a:latin typeface="Manrope"/>
                <a:ea typeface="Manrope"/>
                <a:cs typeface="Manrope"/>
                <a:sym typeface="Manrope"/>
              </a:rPr>
              <a:t>Why study QPPs?</a:t>
            </a:r>
            <a:endParaRPr b="1" i="0" sz="3000" u="none" cap="none" strike="noStrike">
              <a:solidFill>
                <a:srgbClr val="F8F8F8"/>
              </a:solidFill>
              <a:latin typeface="Manrope"/>
              <a:ea typeface="Manrope"/>
              <a:cs typeface="Manrope"/>
              <a:sym typeface="Manrope"/>
            </a:endParaRPr>
          </a:p>
        </p:txBody>
      </p:sp>
      <p:sp>
        <p:nvSpPr>
          <p:cNvPr id="353" name="Google Shape;353;p9"/>
          <p:cNvSpPr txBox="1"/>
          <p:nvPr/>
        </p:nvSpPr>
        <p:spPr>
          <a:xfrm>
            <a:off x="275050" y="855625"/>
            <a:ext cx="6897000" cy="1200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We do not fully understand the flare model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QPPs observed in most Solar/Stellar flare events</a:t>
            </a:r>
            <a:endParaRPr b="0" i="0" sz="22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-3683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Maven Pro"/>
              <a:buChar char="●"/>
            </a:pPr>
            <a:r>
              <a:rPr b="0" i="0" lang="en" sz="22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Behavior could relate to Super Flares</a:t>
            </a:r>
            <a:endParaRPr b="0" i="0" sz="1400" u="none" cap="none" strike="noStrike">
              <a:solidFill>
                <a:srgbClr val="000000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54" name="Google Shape;354;p9"/>
          <p:cNvSpPr txBox="1"/>
          <p:nvPr/>
        </p:nvSpPr>
        <p:spPr>
          <a:xfrm>
            <a:off x="807150" y="4822900"/>
            <a:ext cx="7529700" cy="2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45720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</a:pP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Hayes, Laura A., et al. “Persistent Quasi-Periodic Pulsations during a Large X-Class Solar Flare.” </a:t>
            </a:r>
            <a:r>
              <a:rPr b="0" i="1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arXiv.Org</a:t>
            </a:r>
            <a:r>
              <a:rPr b="0" i="0" lang="en" sz="8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, 4 Mar. 2019, arxiv.org/abs/1903.01328.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  <a:p>
            <a:pPr indent="0" lvl="0" marL="457200" marR="0" rtl="0" algn="l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Arial"/>
              <a:buNone/>
            </a:pPr>
            <a:r>
              <a:t/>
            </a:r>
            <a:endParaRPr b="0" i="0" sz="9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55" name="Google Shape;355;p9"/>
          <p:cNvSpPr txBox="1"/>
          <p:nvPr/>
        </p:nvSpPr>
        <p:spPr>
          <a:xfrm>
            <a:off x="2194750" y="2021838"/>
            <a:ext cx="4685700" cy="288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45720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b="0" i="0" lang="en" sz="1600" u="none" cap="none" strike="noStrike">
                <a:solidFill>
                  <a:schemeClr val="dk1"/>
                </a:solidFill>
                <a:latin typeface="Maven Pro"/>
                <a:ea typeface="Maven Pro"/>
                <a:cs typeface="Maven Pro"/>
                <a:sym typeface="Maven Pro"/>
              </a:rPr>
              <a:t>Quasi-Periodic Pulsations GOES X-Ray Flux </a:t>
            </a:r>
            <a:endParaRPr b="0" i="0" sz="800" u="none" cap="none" strike="noStrike">
              <a:solidFill>
                <a:schemeClr val="dk1"/>
              </a:solidFill>
              <a:latin typeface="Maven Pro"/>
              <a:ea typeface="Maven Pro"/>
              <a:cs typeface="Maven Pro"/>
              <a:sym typeface="Maven Pro"/>
            </a:endParaRPr>
          </a:p>
        </p:txBody>
      </p:sp>
      <p:sp>
        <p:nvSpPr>
          <p:cNvPr id="356" name="Google Shape;356;p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300"/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pic>
        <p:nvPicPr>
          <p:cNvPr id="357" name="Google Shape;357;p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647182" y="2372650"/>
            <a:ext cx="5849631" cy="2482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Company Best Practices by Slidesgo">
  <a:themeElements>
    <a:clrScheme name="Simple Light">
      <a:dk1>
        <a:srgbClr val="FFFFFF"/>
      </a:dk1>
      <a:lt1>
        <a:srgbClr val="000000"/>
      </a:lt1>
      <a:dk2>
        <a:srgbClr val="B6D7A8"/>
      </a:dk2>
      <a:lt2>
        <a:srgbClr val="94E3CC"/>
      </a:lt2>
      <a:accent1>
        <a:srgbClr val="14A178"/>
      </a:accent1>
      <a:accent2>
        <a:srgbClr val="065640"/>
      </a:accent2>
      <a:accent3>
        <a:srgbClr val="022D26"/>
      </a:accent3>
      <a:accent4>
        <a:srgbClr val="000F0C"/>
      </a:accent4>
      <a:accent5>
        <a:srgbClr val="FFFFFF"/>
      </a:accent5>
      <a:accent6>
        <a:srgbClr val="FFFFFF"/>
      </a:accent6>
      <a:hlink>
        <a:srgbClr val="FFFFFF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