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96" r:id="rId3"/>
    <p:sldId id="502" r:id="rId4"/>
    <p:sldId id="497" r:id="rId5"/>
    <p:sldId id="503" r:id="rId6"/>
    <p:sldId id="498" r:id="rId7"/>
    <p:sldId id="504" r:id="rId8"/>
    <p:sldId id="499" r:id="rId9"/>
    <p:sldId id="505" r:id="rId10"/>
    <p:sldId id="500" r:id="rId11"/>
    <p:sldId id="506" r:id="rId12"/>
    <p:sldId id="501" r:id="rId13"/>
    <p:sldId id="507" r:id="rId14"/>
    <p:sldId id="493" r:id="rId15"/>
    <p:sldId id="508" r:id="rId16"/>
    <p:sldId id="509" r:id="rId17"/>
    <p:sldId id="510" r:id="rId18"/>
    <p:sldId id="511" r:id="rId19"/>
    <p:sldId id="512" r:id="rId20"/>
    <p:sldId id="513" r:id="rId21"/>
    <p:sldId id="514" r:id="rId22"/>
    <p:sldId id="515" r:id="rId23"/>
    <p:sldId id="516" r:id="rId24"/>
    <p:sldId id="517" r:id="rId25"/>
    <p:sldId id="518" r:id="rId26"/>
    <p:sldId id="519" r:id="rId27"/>
    <p:sldId id="520" r:id="rId28"/>
    <p:sldId id="521" r:id="rId29"/>
    <p:sldId id="522" r:id="rId30"/>
    <p:sldId id="523" r:id="rId31"/>
    <p:sldId id="524" r:id="rId32"/>
    <p:sldId id="525" r:id="rId33"/>
    <p:sldId id="527" r:id="rId34"/>
    <p:sldId id="528" r:id="rId35"/>
    <p:sldId id="529" r:id="rId36"/>
    <p:sldId id="530" r:id="rId37"/>
    <p:sldId id="531" r:id="rId38"/>
    <p:sldId id="532" r:id="rId39"/>
    <p:sldId id="533" r:id="rId40"/>
    <p:sldId id="534" r:id="rId41"/>
    <p:sldId id="535" r:id="rId42"/>
    <p:sldId id="546" r:id="rId43"/>
    <p:sldId id="545" r:id="rId44"/>
    <p:sldId id="536" r:id="rId45"/>
    <p:sldId id="537" r:id="rId46"/>
    <p:sldId id="538" r:id="rId47"/>
    <p:sldId id="539" r:id="rId48"/>
    <p:sldId id="547" r:id="rId49"/>
    <p:sldId id="548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7387"/>
    <a:srgbClr val="5A8AC6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>
        <p:scale>
          <a:sx n="100" d="100"/>
          <a:sy n="100" d="100"/>
        </p:scale>
        <p:origin x="816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BD3A5-FA36-41E2-978F-12AD474DD9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CB6AEB-1312-4D27-9C76-4F20A5BBC6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0B0C9C-E222-4706-A100-B1C9FD65D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A9319-A44D-4B69-8958-3071BF31F06B}" type="datetimeFigureOut">
              <a:rPr lang="en-GB" smtClean="0"/>
              <a:t>18/10/2020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24338-6CEC-4E41-8A64-FA9DB175F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4BDCE9-3248-4B81-8341-C821ED428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7A4D-86F0-4DA8-8F3C-0B4B042C1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761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79FDF-8EEE-4607-A2E7-AA64760A7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3AAC6-4201-4F27-9DC3-263C979143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CF2149-EAFB-400E-A059-9D3683972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A9319-A44D-4B69-8958-3071BF31F06B}" type="datetimeFigureOut">
              <a:rPr lang="en-GB" smtClean="0"/>
              <a:t>18/10/2020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59FD2-5457-4ECB-A2A4-8DF4E589F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29C60-66B8-43C8-8D87-E16888529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7A4D-86F0-4DA8-8F3C-0B4B042C1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5036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2944648-B2BD-4247-989D-2C2BFB55AB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649D7C-0C53-4050-B2DF-5C63DAE4F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E8C2A-791A-497F-B1CC-7AB525930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A9319-A44D-4B69-8958-3071BF31F06B}" type="datetimeFigureOut">
              <a:rPr lang="en-GB" smtClean="0"/>
              <a:t>18/10/2020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F1C6FC-6121-429B-B80B-F915F3906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8AC9AF-F481-43BA-8E71-0C2877DD5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7A4D-86F0-4DA8-8F3C-0B4B042C1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5147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4EAB8-3B17-4464-B671-437A25D67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9A272-6CEB-4B58-861A-57FFAFDED1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F836EA-9A5C-4EE0-9755-B8B506329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A9319-A44D-4B69-8958-3071BF31F06B}" type="datetimeFigureOut">
              <a:rPr lang="en-GB" smtClean="0"/>
              <a:t>18/10/2020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8F2D6-5D49-4339-87A8-B14B8FC48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DDDA1C-044D-4E25-A8DA-98D04AD9E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7A4D-86F0-4DA8-8F3C-0B4B042C1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213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8F0A7-6835-4B2B-A69F-BAFF60617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265E7-1F4E-40B5-89F4-4FFFA2A53F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E6C0CE-EF1F-4EC5-9BC8-6C2265813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A9319-A44D-4B69-8958-3071BF31F06B}" type="datetimeFigureOut">
              <a:rPr lang="en-GB" smtClean="0"/>
              <a:t>18/10/2020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ACCBF8-D335-4D26-96E6-51684C78F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33D387-96E2-498F-B500-6320B4152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7A4D-86F0-4DA8-8F3C-0B4B042C1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04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148E4-7A7F-4F5D-A39E-806D18D9B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18024-98D7-4C8C-A0E9-09A3890EC2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D0854F-7CD5-4224-B94A-539830421C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0A723C-3E7F-42B1-9C00-30201E7B6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A9319-A44D-4B69-8958-3071BF31F06B}" type="datetimeFigureOut">
              <a:rPr lang="en-GB" smtClean="0"/>
              <a:t>18/10/2020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9FF3BF-F762-4AF5-8DC2-9DE35F960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A5B8D3-6E43-4BCC-B548-BC221563C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7A4D-86F0-4DA8-8F3C-0B4B042C1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899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A340-D73F-4411-8D04-4D75D00D3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A29940-EF52-48C1-9B55-81B792C3FD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9CC825-1BC2-490C-A635-D05B5AE26B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097653-4B6D-4591-BED5-C945EEF51C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FCD3A7-418F-4884-A109-EFD03F2A28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691877-F2B4-4720-A50F-671C0C31B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A9319-A44D-4B69-8958-3071BF31F06B}" type="datetimeFigureOut">
              <a:rPr lang="en-GB" smtClean="0"/>
              <a:t>18/10/2020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C8B33D-F686-4B55-AF6A-60CF0F45E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F6733B-8908-4734-AF7B-72B221EF5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7A4D-86F0-4DA8-8F3C-0B4B042C1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917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9A80A-A4B9-46EB-A532-46B37A488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CDB077-7656-4AAB-B0E2-38F27B34A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A9319-A44D-4B69-8958-3071BF31F06B}" type="datetimeFigureOut">
              <a:rPr lang="en-GB" smtClean="0"/>
              <a:t>18/10/2020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77BDAE-88A0-4E42-B189-86931850B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CB666D-A195-46F2-8C93-09150E5A4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7A4D-86F0-4DA8-8F3C-0B4B042C1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465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9AAFB0-332A-4D10-A697-606FBC762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A9319-A44D-4B69-8958-3071BF31F06B}" type="datetimeFigureOut">
              <a:rPr lang="en-GB" smtClean="0"/>
              <a:t>18/10/2020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4A2AB3-9A9A-4F10-ABA8-C571DB1C2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5A0E83-861F-4A42-8382-03D70D6A3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7A4D-86F0-4DA8-8F3C-0B4B042C1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5620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D71E4-5872-433A-A96E-0ABAE05ED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4BF63-77F0-470E-BB76-0DB4CBF2E0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DBC7C2-0626-4E4D-872F-42AFB1B41C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788697-F53A-4081-AFCA-65304165A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A9319-A44D-4B69-8958-3071BF31F06B}" type="datetimeFigureOut">
              <a:rPr lang="en-GB" smtClean="0"/>
              <a:t>18/10/2020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3CE0BE-A077-41AF-8EDC-223644CAD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189A79-28B5-431F-9C73-9A3D05C5A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7A4D-86F0-4DA8-8F3C-0B4B042C1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218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21C13-D087-4D1D-ABFA-19212A0BF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837171-59FA-4137-8D32-0E298C931F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16A275-0E05-4280-8A20-1A6D8916C2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CEA0E0-F4E7-456E-A04C-FBA57D4C5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A9319-A44D-4B69-8958-3071BF31F06B}" type="datetimeFigureOut">
              <a:rPr lang="en-GB" smtClean="0"/>
              <a:t>18/10/2020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07746F-0D0B-4363-9D95-201A95384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F8496F-ABD0-4D97-8C9A-E2593A279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7A4D-86F0-4DA8-8F3C-0B4B042C1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609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81A580-8820-40AB-BF5A-641C6795F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A882E-2B10-48DB-B918-6C5B827A31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44223B-1D92-4643-B806-C076D5027E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A9319-A44D-4B69-8958-3071BF31F06B}" type="datetimeFigureOut">
              <a:rPr lang="en-GB" smtClean="0"/>
              <a:t>18/10/2020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1672F-D10B-45D6-8998-FCC27B79BB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4AECE1-1E4F-4421-A348-06A2C2D416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17A4D-86F0-4DA8-8F3C-0B4B042C1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878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UKRIN-MAPS/matlab/tree/master/experiments/ge_b0_validate_b0map_calculation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1C801-8236-46E8-80F7-7F544E17DD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Unwrapping experiment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3C6B09-C6C0-4F84-908E-25E3C1BA99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Comparing </a:t>
            </a:r>
            <a:r>
              <a:rPr lang="en-GB" dirty="0" err="1"/>
              <a:t>scikit.restoration’s</a:t>
            </a:r>
            <a:r>
              <a:rPr lang="en-GB" dirty="0"/>
              <a:t> </a:t>
            </a:r>
            <a:r>
              <a:rPr lang="en-GB" dirty="0" err="1"/>
              <a:t>unwrap_phase</a:t>
            </a:r>
            <a:r>
              <a:rPr lang="en-GB" dirty="0"/>
              <a:t>() and FSL prelude</a:t>
            </a:r>
          </a:p>
          <a:p>
            <a:endParaRPr lang="en-GB" dirty="0"/>
          </a:p>
          <a:p>
            <a:r>
              <a:rPr lang="en-GB" dirty="0"/>
              <a:t>Everything in these slides generated with unwrapping_main.py and unwrapping.xlsx.</a:t>
            </a:r>
          </a:p>
        </p:txBody>
      </p:sp>
    </p:spTree>
    <p:extLst>
      <p:ext uri="{BB962C8B-B14F-4D97-AF65-F5344CB8AC3E}">
        <p14:creationId xmlns:p14="http://schemas.microsoft.com/office/powerpoint/2010/main" val="2003037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5090E20-91D5-4A74-8E8D-3E07ACEAFA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2683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F27A81D-BD9A-4C53-BD33-CC11DDEC6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8754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7C58344-9CFF-4579-9ACF-C7E45D35AF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295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45ED2FB-A65C-490E-94A5-5373E4B120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75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E39706-2E0E-4A77-9B94-D7931D469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195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A6B4828-CA80-4E66-A333-14B3BC41A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415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AFAF775-FBC8-463B-A2FC-EC344A5BD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1441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A1F7-F37D-449E-B639-DBF540B357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3589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DB63E8-1991-4FC1-8B2D-8179C2A30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506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4E91D0B-0ECB-4B94-9500-5A4D02A8E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756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012EAE-E00C-4846-94DD-F03E506713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0410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BC2410-2BCC-450D-B100-FE72C9B031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7194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CFCBAA8-BFBB-4D04-8B0D-41C1BC72BB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24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7FF474E-DCA7-4E81-9835-052D24026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4838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17782CE-1707-4880-A35A-8599C3ED1B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9820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B6FA6E9-F60A-4C4A-94A2-4769F15AB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7766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0172DA-54A7-4173-A059-27D1780ABA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3110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92B99F9-AD4C-42A0-A874-D4A251188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914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8B68D8-6CB9-407D-ACAC-44FAB60A35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7754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EB8F0BA-22D5-4ABC-930B-88EDFFA589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8594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A384FA-770A-4DDD-A356-3050ECA7A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56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F4CC29-8C18-4A31-A487-AFCC3D8BB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4791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FA0CD96-0E27-4CD7-A2CA-DE194ACF0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4485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FC4F23C-2A2A-48CC-B256-E073EBDD56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7463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8EBC90-D725-47D1-AAC3-EB1C5D844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3659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CE78BA4-8EB4-4E34-BF25-FBC2CACD5A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0073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A6CB082-13F1-408B-B4AE-88AA591834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9984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D5ED337-FC2E-417F-8CC0-2D3CC86BEE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0267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5986E68-0677-4EC2-A64F-3DCE2C220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2443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B693380-C0D4-4995-83BF-5CDD60093B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036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66543E-0147-48FF-A89A-9D3DDB1727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07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A6623D-B294-4272-9A29-96EE31A712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244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78434B4-4AA8-4731-AE76-477225791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56749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F4038A2-81DA-4F27-BD9C-B51A472B1E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6949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B0E637-4C77-4EA9-9220-A0528C15F7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724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329AD44-C76E-4639-8029-D51773FCE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5621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45E5081-4EDD-4810-98CD-A8EC7B4A70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329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750B56-CC09-458A-9184-615A77AE9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5311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12F0E7-8F04-4781-8CE3-AA2CBAE73D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651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3C54820-C56F-423D-8258-3240A81E2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24063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C725F2-41BD-403E-8509-2DCEFB5C07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659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2653E2B-DE59-40E0-8542-7E5167969D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25"/>
          <a:stretch/>
        </p:blipFill>
        <p:spPr>
          <a:xfrm>
            <a:off x="1057983" y="705856"/>
            <a:ext cx="10076033" cy="53885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49F2156-00BE-49DA-B12C-0A9200CAAFF2}"/>
              </a:ext>
            </a:extLst>
          </p:cNvPr>
          <p:cNvSpPr/>
          <p:nvPr/>
        </p:nvSpPr>
        <p:spPr>
          <a:xfrm>
            <a:off x="2937668" y="2407656"/>
            <a:ext cx="45720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57F14F-10DA-43B6-885B-33A8F382E259}"/>
              </a:ext>
            </a:extLst>
          </p:cNvPr>
          <p:cNvSpPr/>
          <p:nvPr/>
        </p:nvSpPr>
        <p:spPr>
          <a:xfrm>
            <a:off x="2937668" y="2712456"/>
            <a:ext cx="45720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8D416F4-871B-4209-BD69-E2CB7C693E36}"/>
              </a:ext>
            </a:extLst>
          </p:cNvPr>
          <p:cNvSpPr/>
          <p:nvPr/>
        </p:nvSpPr>
        <p:spPr>
          <a:xfrm>
            <a:off x="5518943" y="2407656"/>
            <a:ext cx="45720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A656ACA-1A17-42FC-B3B4-8B5E4FA82B5E}"/>
              </a:ext>
            </a:extLst>
          </p:cNvPr>
          <p:cNvSpPr/>
          <p:nvPr/>
        </p:nvSpPr>
        <p:spPr>
          <a:xfrm>
            <a:off x="5518943" y="2712456"/>
            <a:ext cx="45720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77ECCA-1639-4161-AA4C-86CF2EEF14B5}"/>
              </a:ext>
            </a:extLst>
          </p:cNvPr>
          <p:cNvSpPr/>
          <p:nvPr/>
        </p:nvSpPr>
        <p:spPr>
          <a:xfrm>
            <a:off x="8133554" y="2407656"/>
            <a:ext cx="45720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E3454D-7A06-4A26-B067-7C0C9540D954}"/>
              </a:ext>
            </a:extLst>
          </p:cNvPr>
          <p:cNvSpPr/>
          <p:nvPr/>
        </p:nvSpPr>
        <p:spPr>
          <a:xfrm>
            <a:off x="8133554" y="2712456"/>
            <a:ext cx="45720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16A164E-D468-4C76-9083-1B64BE35075E}"/>
              </a:ext>
            </a:extLst>
          </p:cNvPr>
          <p:cNvSpPr/>
          <p:nvPr/>
        </p:nvSpPr>
        <p:spPr>
          <a:xfrm>
            <a:off x="10571241" y="2399554"/>
            <a:ext cx="45720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A94792-3A93-423D-B1E8-60399C4234C9}"/>
              </a:ext>
            </a:extLst>
          </p:cNvPr>
          <p:cNvSpPr/>
          <p:nvPr/>
        </p:nvSpPr>
        <p:spPr>
          <a:xfrm>
            <a:off x="10571241" y="2704354"/>
            <a:ext cx="45720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F841CE-740B-4EB7-AE46-E383EC77D910}"/>
              </a:ext>
            </a:extLst>
          </p:cNvPr>
          <p:cNvSpPr/>
          <p:nvPr/>
        </p:nvSpPr>
        <p:spPr>
          <a:xfrm>
            <a:off x="5518943" y="3741156"/>
            <a:ext cx="45720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0AEF196-C720-4039-9906-FBB7D6625A03}"/>
              </a:ext>
            </a:extLst>
          </p:cNvPr>
          <p:cNvSpPr/>
          <p:nvPr/>
        </p:nvSpPr>
        <p:spPr>
          <a:xfrm>
            <a:off x="5518943" y="4045956"/>
            <a:ext cx="45720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E9C16C1-BF9F-4828-A325-D9718795B5CD}"/>
              </a:ext>
            </a:extLst>
          </p:cNvPr>
          <p:cNvSpPr/>
          <p:nvPr/>
        </p:nvSpPr>
        <p:spPr>
          <a:xfrm>
            <a:off x="8088353" y="3741156"/>
            <a:ext cx="45720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71484A7-4CA9-41ED-AB05-2373B335D8B1}"/>
              </a:ext>
            </a:extLst>
          </p:cNvPr>
          <p:cNvSpPr/>
          <p:nvPr/>
        </p:nvSpPr>
        <p:spPr>
          <a:xfrm>
            <a:off x="8088353" y="4045956"/>
            <a:ext cx="45720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A8B8EDA-774E-436E-926C-F72124B82C02}"/>
              </a:ext>
            </a:extLst>
          </p:cNvPr>
          <p:cNvSpPr/>
          <p:nvPr/>
        </p:nvSpPr>
        <p:spPr>
          <a:xfrm>
            <a:off x="5553236" y="5092284"/>
            <a:ext cx="50292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6F795C0-EB3D-4ED6-938A-C1E9572EA6A4}"/>
              </a:ext>
            </a:extLst>
          </p:cNvPr>
          <p:cNvSpPr/>
          <p:nvPr/>
        </p:nvSpPr>
        <p:spPr>
          <a:xfrm>
            <a:off x="5553236" y="5397084"/>
            <a:ext cx="50292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A986B4E-7499-4E8C-9048-7FA9C597D0BA}"/>
              </a:ext>
            </a:extLst>
          </p:cNvPr>
          <p:cNvSpPr/>
          <p:nvPr/>
        </p:nvSpPr>
        <p:spPr>
          <a:xfrm>
            <a:off x="8120219" y="5087521"/>
            <a:ext cx="50292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2CE7D80-8D0F-4CCB-ADE7-AA80DC2E4C6D}"/>
              </a:ext>
            </a:extLst>
          </p:cNvPr>
          <p:cNvSpPr/>
          <p:nvPr/>
        </p:nvSpPr>
        <p:spPr>
          <a:xfrm>
            <a:off x="8120219" y="5392321"/>
            <a:ext cx="50292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E530ED6-FBA5-482E-90EE-9C2A1284DF87}"/>
              </a:ext>
            </a:extLst>
          </p:cNvPr>
          <p:cNvSpPr/>
          <p:nvPr/>
        </p:nvSpPr>
        <p:spPr>
          <a:xfrm>
            <a:off x="10615060" y="5088945"/>
            <a:ext cx="50292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929F7D9-1F40-4C5C-8BFD-22964BE53DBC}"/>
              </a:ext>
            </a:extLst>
          </p:cNvPr>
          <p:cNvSpPr/>
          <p:nvPr/>
        </p:nvSpPr>
        <p:spPr>
          <a:xfrm>
            <a:off x="10615060" y="5393745"/>
            <a:ext cx="502920" cy="82885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83C5B28-3725-482E-8B94-C1EA20B5A8C3}"/>
              </a:ext>
            </a:extLst>
          </p:cNvPr>
          <p:cNvSpPr txBox="1"/>
          <p:nvPr/>
        </p:nvSpPr>
        <p:spPr>
          <a:xfrm>
            <a:off x="969714" y="442052"/>
            <a:ext cx="9830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The table in the following slide summarises the median values in the green boxes for all datasets above</a:t>
            </a:r>
          </a:p>
        </p:txBody>
      </p:sp>
    </p:spTree>
    <p:extLst>
      <p:ext uri="{BB962C8B-B14F-4D97-AF65-F5344CB8AC3E}">
        <p14:creationId xmlns:p14="http://schemas.microsoft.com/office/powerpoint/2010/main" val="32927842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E344F5-705D-434C-AFF1-0438BDB19F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012"/>
          <a:stretch/>
        </p:blipFill>
        <p:spPr>
          <a:xfrm>
            <a:off x="0" y="422773"/>
            <a:ext cx="12192000" cy="27960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937A47-4898-434A-870D-04BE34C4BB28}"/>
              </a:ext>
            </a:extLst>
          </p:cNvPr>
          <p:cNvSpPr txBox="1"/>
          <p:nvPr/>
        </p:nvSpPr>
        <p:spPr>
          <a:xfrm>
            <a:off x="-56147" y="470899"/>
            <a:ext cx="2755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Table from unwrapping.xlsx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F06552A-D38C-4C8B-B373-2185022009BF}"/>
              </a:ext>
            </a:extLst>
          </p:cNvPr>
          <p:cNvSpPr/>
          <p:nvPr/>
        </p:nvSpPr>
        <p:spPr>
          <a:xfrm>
            <a:off x="449270" y="961820"/>
            <a:ext cx="3442320" cy="65171"/>
          </a:xfrm>
          <a:prstGeom prst="rect">
            <a:avLst/>
          </a:prstGeom>
          <a:solidFill>
            <a:srgbClr val="5A8AC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B0E28E-01A5-4850-A347-E981B7D0C609}"/>
              </a:ext>
            </a:extLst>
          </p:cNvPr>
          <p:cNvSpPr/>
          <p:nvPr/>
        </p:nvSpPr>
        <p:spPr>
          <a:xfrm>
            <a:off x="464510" y="1540940"/>
            <a:ext cx="3442320" cy="65171"/>
          </a:xfrm>
          <a:prstGeom prst="rect">
            <a:avLst/>
          </a:prstGeom>
          <a:solidFill>
            <a:srgbClr val="5A8AC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ABAB7C-5CAF-4CBD-98CE-9EC5BCA0FBD8}"/>
              </a:ext>
            </a:extLst>
          </p:cNvPr>
          <p:cNvSpPr/>
          <p:nvPr/>
        </p:nvSpPr>
        <p:spPr>
          <a:xfrm>
            <a:off x="464510" y="1726565"/>
            <a:ext cx="3442320" cy="169038"/>
          </a:xfrm>
          <a:prstGeom prst="rect">
            <a:avLst/>
          </a:prstGeom>
          <a:solidFill>
            <a:srgbClr val="5A8AC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B04A17-72EE-44A4-BCBF-5CF2EAF37306}"/>
              </a:ext>
            </a:extLst>
          </p:cNvPr>
          <p:cNvSpPr/>
          <p:nvPr/>
        </p:nvSpPr>
        <p:spPr>
          <a:xfrm>
            <a:off x="464510" y="2511104"/>
            <a:ext cx="3442320" cy="65171"/>
          </a:xfrm>
          <a:prstGeom prst="rect">
            <a:avLst/>
          </a:prstGeom>
          <a:solidFill>
            <a:srgbClr val="5A8AC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9614C0-F502-44C9-A303-2E2B8AAA05CC}"/>
              </a:ext>
            </a:extLst>
          </p:cNvPr>
          <p:cNvSpPr/>
          <p:nvPr/>
        </p:nvSpPr>
        <p:spPr>
          <a:xfrm>
            <a:off x="464510" y="2709038"/>
            <a:ext cx="3442320" cy="65171"/>
          </a:xfrm>
          <a:prstGeom prst="rect">
            <a:avLst/>
          </a:prstGeom>
          <a:solidFill>
            <a:srgbClr val="5A8AC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C66BD4-A043-4280-A612-06A5ECDBE78A}"/>
              </a:ext>
            </a:extLst>
          </p:cNvPr>
          <p:cNvSpPr/>
          <p:nvPr/>
        </p:nvSpPr>
        <p:spPr>
          <a:xfrm>
            <a:off x="464510" y="2994022"/>
            <a:ext cx="3442320" cy="65171"/>
          </a:xfrm>
          <a:prstGeom prst="rect">
            <a:avLst/>
          </a:prstGeom>
          <a:solidFill>
            <a:srgbClr val="C8738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EADF01-F184-4074-9E7F-5AAB3F425EB8}"/>
              </a:ext>
            </a:extLst>
          </p:cNvPr>
          <p:cNvSpPr/>
          <p:nvPr/>
        </p:nvSpPr>
        <p:spPr>
          <a:xfrm>
            <a:off x="464510" y="2224014"/>
            <a:ext cx="3442320" cy="65171"/>
          </a:xfrm>
          <a:prstGeom prst="rect">
            <a:avLst/>
          </a:prstGeom>
          <a:solidFill>
            <a:srgbClr val="C8738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249890-24E3-4319-B827-5D1B14EF6D0E}"/>
              </a:ext>
            </a:extLst>
          </p:cNvPr>
          <p:cNvSpPr/>
          <p:nvPr/>
        </p:nvSpPr>
        <p:spPr>
          <a:xfrm>
            <a:off x="467050" y="1245018"/>
            <a:ext cx="3442320" cy="65171"/>
          </a:xfrm>
          <a:prstGeom prst="rect">
            <a:avLst/>
          </a:prstGeom>
          <a:solidFill>
            <a:srgbClr val="C8738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7800E1-37CB-4673-932E-85C1C03F633A}"/>
              </a:ext>
            </a:extLst>
          </p:cNvPr>
          <p:cNvSpPr txBox="1"/>
          <p:nvPr/>
        </p:nvSpPr>
        <p:spPr>
          <a:xfrm>
            <a:off x="9430753" y="3269226"/>
            <a:ext cx="719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multiples of pi?</a:t>
            </a:r>
          </a:p>
        </p:txBody>
      </p:sp>
      <p:sp>
        <p:nvSpPr>
          <p:cNvPr id="16" name="Left Brace 15">
            <a:extLst>
              <a:ext uri="{FF2B5EF4-FFF2-40B4-BE49-F238E27FC236}">
                <a16:creationId xmlns:a16="http://schemas.microsoft.com/office/drawing/2014/main" id="{744DA339-9DE0-42DD-A4A4-0FE236A4845E}"/>
              </a:ext>
            </a:extLst>
          </p:cNvPr>
          <p:cNvSpPr/>
          <p:nvPr/>
        </p:nvSpPr>
        <p:spPr>
          <a:xfrm rot="16200000">
            <a:off x="9747548" y="2996128"/>
            <a:ext cx="85496" cy="5029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Left Brace 16">
            <a:extLst>
              <a:ext uri="{FF2B5EF4-FFF2-40B4-BE49-F238E27FC236}">
                <a16:creationId xmlns:a16="http://schemas.microsoft.com/office/drawing/2014/main" id="{23AE2F0A-91D3-4E58-A8F4-7F81CE8D20E1}"/>
              </a:ext>
            </a:extLst>
          </p:cNvPr>
          <p:cNvSpPr/>
          <p:nvPr/>
        </p:nvSpPr>
        <p:spPr>
          <a:xfrm rot="16200000">
            <a:off x="10424225" y="2996128"/>
            <a:ext cx="85496" cy="5029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9367038-A4C7-4BB1-BD02-3F07BA70F8A7}"/>
              </a:ext>
            </a:extLst>
          </p:cNvPr>
          <p:cNvSpPr txBox="1"/>
          <p:nvPr/>
        </p:nvSpPr>
        <p:spPr>
          <a:xfrm>
            <a:off x="9862837" y="3273996"/>
            <a:ext cx="136067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Right/left B0 offset similar regardless of unwrapping method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2F66CF3-E7A6-4D21-BC5C-0AD79DB7949D}"/>
              </a:ext>
            </a:extLst>
          </p:cNvPr>
          <p:cNvSpPr txBox="1"/>
          <p:nvPr/>
        </p:nvSpPr>
        <p:spPr>
          <a:xfrm>
            <a:off x="8070081" y="3295978"/>
            <a:ext cx="1360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Absolute B0 different between unwrapping methods when possibly different multiples of pi added in different echoes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50DF027-F3AC-40F4-B790-B0B5F25CF44E}"/>
              </a:ext>
            </a:extLst>
          </p:cNvPr>
          <p:cNvSpPr/>
          <p:nvPr/>
        </p:nvSpPr>
        <p:spPr>
          <a:xfrm>
            <a:off x="8391408" y="961568"/>
            <a:ext cx="562847" cy="65171"/>
          </a:xfrm>
          <a:prstGeom prst="rect">
            <a:avLst/>
          </a:prstGeom>
          <a:solidFill>
            <a:srgbClr val="5A8AC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348DF6B-8E68-4B9D-85E8-FDD11C263405}"/>
              </a:ext>
            </a:extLst>
          </p:cNvPr>
          <p:cNvSpPr/>
          <p:nvPr/>
        </p:nvSpPr>
        <p:spPr>
          <a:xfrm>
            <a:off x="8406648" y="1540688"/>
            <a:ext cx="562847" cy="65171"/>
          </a:xfrm>
          <a:prstGeom prst="rect">
            <a:avLst/>
          </a:prstGeom>
          <a:solidFill>
            <a:srgbClr val="5A8AC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B364B74-1AFC-4696-98A3-BAAE79687EAD}"/>
              </a:ext>
            </a:extLst>
          </p:cNvPr>
          <p:cNvSpPr/>
          <p:nvPr/>
        </p:nvSpPr>
        <p:spPr>
          <a:xfrm>
            <a:off x="8406648" y="1726313"/>
            <a:ext cx="562847" cy="169038"/>
          </a:xfrm>
          <a:prstGeom prst="rect">
            <a:avLst/>
          </a:prstGeom>
          <a:solidFill>
            <a:srgbClr val="5A8AC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98331F3-B1B2-4D98-ACEF-DC2999A8A47F}"/>
              </a:ext>
            </a:extLst>
          </p:cNvPr>
          <p:cNvSpPr/>
          <p:nvPr/>
        </p:nvSpPr>
        <p:spPr>
          <a:xfrm>
            <a:off x="8406648" y="2510852"/>
            <a:ext cx="562847" cy="65171"/>
          </a:xfrm>
          <a:prstGeom prst="rect">
            <a:avLst/>
          </a:prstGeom>
          <a:solidFill>
            <a:srgbClr val="5A8AC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F2A7EC5-6C48-4B21-BAC6-40E2409B4FBA}"/>
              </a:ext>
            </a:extLst>
          </p:cNvPr>
          <p:cNvSpPr/>
          <p:nvPr/>
        </p:nvSpPr>
        <p:spPr>
          <a:xfrm>
            <a:off x="8406648" y="2708786"/>
            <a:ext cx="562847" cy="65171"/>
          </a:xfrm>
          <a:prstGeom prst="rect">
            <a:avLst/>
          </a:prstGeom>
          <a:solidFill>
            <a:srgbClr val="5A8AC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D77B2C8-C1F2-48E6-9FD5-1766B11B02D2}"/>
              </a:ext>
            </a:extLst>
          </p:cNvPr>
          <p:cNvSpPr/>
          <p:nvPr/>
        </p:nvSpPr>
        <p:spPr>
          <a:xfrm>
            <a:off x="8406648" y="2993770"/>
            <a:ext cx="562847" cy="65171"/>
          </a:xfrm>
          <a:prstGeom prst="rect">
            <a:avLst/>
          </a:prstGeom>
          <a:solidFill>
            <a:srgbClr val="C8738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BCCA19F-4654-4D65-A153-7C95D0A9AF7B}"/>
              </a:ext>
            </a:extLst>
          </p:cNvPr>
          <p:cNvSpPr/>
          <p:nvPr/>
        </p:nvSpPr>
        <p:spPr>
          <a:xfrm>
            <a:off x="8406648" y="2223762"/>
            <a:ext cx="562847" cy="65171"/>
          </a:xfrm>
          <a:prstGeom prst="rect">
            <a:avLst/>
          </a:prstGeom>
          <a:solidFill>
            <a:srgbClr val="C8738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F4EEB14-EE71-41C9-9F22-9951A269D952}"/>
              </a:ext>
            </a:extLst>
          </p:cNvPr>
          <p:cNvSpPr/>
          <p:nvPr/>
        </p:nvSpPr>
        <p:spPr>
          <a:xfrm>
            <a:off x="8409188" y="1244766"/>
            <a:ext cx="562847" cy="65171"/>
          </a:xfrm>
          <a:prstGeom prst="rect">
            <a:avLst/>
          </a:prstGeom>
          <a:solidFill>
            <a:srgbClr val="C8738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Left Brace 38">
            <a:extLst>
              <a:ext uri="{FF2B5EF4-FFF2-40B4-BE49-F238E27FC236}">
                <a16:creationId xmlns:a16="http://schemas.microsoft.com/office/drawing/2014/main" id="{8A7F69C4-FF63-40C3-9BB7-3EF964A45290}"/>
              </a:ext>
            </a:extLst>
          </p:cNvPr>
          <p:cNvSpPr/>
          <p:nvPr/>
        </p:nvSpPr>
        <p:spPr>
          <a:xfrm rot="16200000">
            <a:off x="8677827" y="2990905"/>
            <a:ext cx="85496" cy="5029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DE233BE9-A162-45F4-861B-9518FAB8F41D}"/>
              </a:ext>
            </a:extLst>
          </p:cNvPr>
          <p:cNvCxnSpPr>
            <a:cxnSpLocks/>
          </p:cNvCxnSpPr>
          <p:nvPr/>
        </p:nvCxnSpPr>
        <p:spPr>
          <a:xfrm flipV="1">
            <a:off x="9332829" y="3496077"/>
            <a:ext cx="293771" cy="285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16794F1C-7122-45A2-9D73-879FBB5D52DE}"/>
              </a:ext>
            </a:extLst>
          </p:cNvPr>
          <p:cNvSpPr txBox="1"/>
          <p:nvPr/>
        </p:nvSpPr>
        <p:spPr>
          <a:xfrm>
            <a:off x="8469115" y="4677418"/>
            <a:ext cx="28724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/>
              <a:t>Notes re: scanner calculated maps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/>
              <a:t>Not available on Siemens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/>
              <a:t>GE scanner-calculated b0 maps are multiplied by 10 (we know exactly how they are calculated, see </a:t>
            </a:r>
            <a:r>
              <a:rPr lang="en-GB" sz="900" dirty="0">
                <a:hlinkClick r:id="rId3"/>
              </a:rPr>
              <a:t>https://github.com/UKRIN-MAPS/matlab/tree/master/experiments/ge_b0_validate_b0map_calculation</a:t>
            </a:r>
            <a:r>
              <a:rPr lang="en-GB" sz="900" dirty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/>
              <a:t>Unknown pipeline implemented on Philips scanner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FCF06F7A-50F3-4B9D-9029-31DFF286E648}"/>
              </a:ext>
            </a:extLst>
          </p:cNvPr>
          <p:cNvCxnSpPr>
            <a:cxnSpLocks/>
          </p:cNvCxnSpPr>
          <p:nvPr/>
        </p:nvCxnSpPr>
        <p:spPr>
          <a:xfrm flipV="1">
            <a:off x="10234783" y="3218848"/>
            <a:ext cx="1650794" cy="15300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4036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A30E61-4811-42F5-847F-56F7A6D77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006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B6646A4-E04C-4A45-8ADC-9A8D18C5F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579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9E72E48-31EB-497B-932C-6A138C6E72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932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A752FE-6CEF-44D3-A25A-5F2971FCA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688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4713A7-6204-4595-A41D-0911D8DD1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793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142</Words>
  <Application>Microsoft Office PowerPoint</Application>
  <PresentationFormat>Widescreen</PresentationFormat>
  <Paragraphs>13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Arial</vt:lpstr>
      <vt:lpstr>Calibri</vt:lpstr>
      <vt:lpstr>Calibri Light</vt:lpstr>
      <vt:lpstr>Office Theme</vt:lpstr>
      <vt:lpstr>Unwrapping experiment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Fabio Nery</dc:creator>
  <cp:lastModifiedBy>Fabio Nery</cp:lastModifiedBy>
  <cp:revision>3</cp:revision>
  <dcterms:created xsi:type="dcterms:W3CDTF">2020-10-18T20:02:41Z</dcterms:created>
  <dcterms:modified xsi:type="dcterms:W3CDTF">2020-10-18T20:23:06Z</dcterms:modified>
</cp:coreProperties>
</file>