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" d="100"/>
          <a:sy n="10" d="100"/>
        </p:scale>
        <p:origin x="2204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20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87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42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759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58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09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14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4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4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02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49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7E656-62F1-432E-9A7C-CE8DCBEB4C2B}" type="datetimeFigureOut">
              <a:rPr lang="de-DE" smtClean="0"/>
              <a:t>30.10.2024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EB132-977C-4F08-BC81-1817B3F67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95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Header"/>
          <p:cNvSpPr/>
          <p:nvPr/>
        </p:nvSpPr>
        <p:spPr>
          <a:xfrm>
            <a:off x="-1" y="0"/>
            <a:ext cx="30275213" cy="3600000"/>
          </a:xfrm>
          <a:prstGeom prst="rect">
            <a:avLst/>
          </a:prstGeom>
          <a:solidFill>
            <a:srgbClr val="0742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 err="1" smtClean="0">
                <a:latin typeface="+mj-lt"/>
              </a:rPr>
              <a:t>LexFCS</a:t>
            </a:r>
            <a:r>
              <a:rPr lang="en-GB" sz="8000" dirty="0" smtClean="0">
                <a:latin typeface="+mj-lt"/>
              </a:rPr>
              <a:t> </a:t>
            </a:r>
            <a:r>
              <a:rPr lang="en-AE" sz="8000" dirty="0" smtClean="0">
                <a:latin typeface="+mj-lt"/>
              </a:rPr>
              <a:t>–</a:t>
            </a:r>
            <a:r>
              <a:rPr lang="en-GB" sz="8000" dirty="0" smtClean="0">
                <a:latin typeface="+mj-lt"/>
              </a:rPr>
              <a:t> Extending the Federated Content Search for Lexical Resources</a:t>
            </a:r>
          </a:p>
        </p:txBody>
      </p:sp>
      <p:sp>
        <p:nvSpPr>
          <p:cNvPr id="5" name="Rechteck Footer"/>
          <p:cNvSpPr/>
          <p:nvPr/>
        </p:nvSpPr>
        <p:spPr>
          <a:xfrm>
            <a:off x="0" y="39203763"/>
            <a:ext cx="30275213" cy="3600000"/>
          </a:xfrm>
          <a:prstGeom prst="rect">
            <a:avLst/>
          </a:prstGeom>
          <a:solidFill>
            <a:srgbClr val="0742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hteck Box Contributions"/>
          <p:cNvSpPr/>
          <p:nvPr/>
        </p:nvSpPr>
        <p:spPr>
          <a:xfrm>
            <a:off x="15695216" y="4940218"/>
            <a:ext cx="13464780" cy="7035168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0" tIns="360000" rIns="360000" bIns="360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GB" sz="4000" b="1" dirty="0">
                <a:solidFill>
                  <a:srgbClr val="07426E"/>
                </a:solidFill>
                <a:latin typeface="+mj-lt"/>
              </a:rPr>
              <a:t>Contributions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(backwards) compatible extension of FCS for lexical resources,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“lexical resources” capability to indicate endpoint support,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b="1" dirty="0" err="1" smtClean="0"/>
              <a:t>LexCQL</a:t>
            </a:r>
            <a:r>
              <a:rPr lang="en-GB" sz="3200" dirty="0" smtClean="0"/>
              <a:t> </a:t>
            </a:r>
            <a:r>
              <a:rPr lang="en-AE" sz="3200" dirty="0" smtClean="0"/>
              <a:t>–</a:t>
            </a:r>
            <a:r>
              <a:rPr lang="en-GB" sz="3200" dirty="0" smtClean="0"/>
              <a:t> query </a:t>
            </a:r>
            <a:r>
              <a:rPr lang="en-GB" sz="3200" dirty="0"/>
              <a:t>language based on </a:t>
            </a:r>
            <a:r>
              <a:rPr lang="en-GB" sz="3200" b="1" i="1" dirty="0"/>
              <a:t>C</a:t>
            </a:r>
            <a:r>
              <a:rPr lang="en-GB" sz="3200" i="1" dirty="0"/>
              <a:t>ontextual </a:t>
            </a:r>
            <a:r>
              <a:rPr lang="en-GB" sz="3200" b="1" i="1" dirty="0"/>
              <a:t>Q</a:t>
            </a:r>
            <a:r>
              <a:rPr lang="en-GB" sz="3200" i="1" dirty="0"/>
              <a:t>uery </a:t>
            </a:r>
            <a:r>
              <a:rPr lang="en-GB" sz="3200" b="1" i="1" dirty="0" smtClean="0"/>
              <a:t>L</a:t>
            </a:r>
            <a:r>
              <a:rPr lang="en-GB" sz="3200" i="1" dirty="0" smtClean="0"/>
              <a:t>anguage</a:t>
            </a:r>
            <a:r>
              <a:rPr lang="en-GB" sz="3200" dirty="0" smtClean="0"/>
              <a:t> (OASIS/Library of Congress) with constraints for searchable fields, operators and relation modifiers,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Lex Data View</a:t>
            </a:r>
            <a:r>
              <a:rPr lang="en-GB" sz="3200" dirty="0" smtClean="0"/>
              <a:t> </a:t>
            </a:r>
            <a:r>
              <a:rPr lang="en-AE" sz="3200" dirty="0" smtClean="0"/>
              <a:t>–</a:t>
            </a:r>
            <a:r>
              <a:rPr lang="en-GB" sz="3200" dirty="0" smtClean="0"/>
              <a:t> key-value based result serialization,</a:t>
            </a:r>
            <a:br>
              <a:rPr lang="en-GB" sz="3200" dirty="0" smtClean="0"/>
            </a:br>
            <a:r>
              <a:rPr lang="en-GB" sz="3200" dirty="0" smtClean="0"/>
              <a:t>(optional) </a:t>
            </a:r>
            <a:r>
              <a:rPr lang="en-GB" sz="3200" b="1" dirty="0" err="1" smtClean="0"/>
              <a:t>LexHits</a:t>
            </a:r>
            <a:r>
              <a:rPr lang="en-GB" sz="3200" b="1" dirty="0" smtClean="0"/>
              <a:t> Data View</a:t>
            </a:r>
            <a:r>
              <a:rPr lang="en-GB" sz="3200" dirty="0" smtClean="0"/>
              <a:t> as extension of </a:t>
            </a:r>
            <a:r>
              <a:rPr lang="en-GB" sz="3200" i="1" dirty="0" smtClean="0"/>
              <a:t>BASIC Hits Data View </a:t>
            </a:r>
            <a:r>
              <a:rPr lang="en-GB" sz="3200" dirty="0" smtClean="0"/>
              <a:t>with inline annotations.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First prototypes in Text+ including client and endpoint implementations, custom visualization in FCS Aggregator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200" dirty="0"/>
          </a:p>
        </p:txBody>
      </p:sp>
      <p:sp>
        <p:nvSpPr>
          <p:cNvPr id="18" name="Rechteck Box Query Language"/>
          <p:cNvSpPr/>
          <p:nvPr/>
        </p:nvSpPr>
        <p:spPr>
          <a:xfrm>
            <a:off x="15695216" y="12604404"/>
            <a:ext cx="13464780" cy="756309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0" tIns="360000" rIns="360000" bIns="360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GB" sz="4000" b="1" dirty="0">
                <a:solidFill>
                  <a:srgbClr val="07426E"/>
                </a:solidFill>
                <a:latin typeface="+mj-lt"/>
              </a:rPr>
              <a:t>Query Language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Based on </a:t>
            </a:r>
            <a:r>
              <a:rPr lang="en-GB" sz="3200" b="1" i="1" dirty="0"/>
              <a:t>C</a:t>
            </a:r>
            <a:r>
              <a:rPr lang="en-GB" sz="3200" i="1" dirty="0"/>
              <a:t>ontextual </a:t>
            </a:r>
            <a:r>
              <a:rPr lang="en-GB" sz="3200" b="1" i="1" dirty="0"/>
              <a:t>Q</a:t>
            </a:r>
            <a:r>
              <a:rPr lang="en-GB" sz="3200" i="1" dirty="0"/>
              <a:t>uery </a:t>
            </a:r>
            <a:r>
              <a:rPr lang="en-GB" sz="3200" b="1" i="1" dirty="0"/>
              <a:t>L</a:t>
            </a:r>
            <a:r>
              <a:rPr lang="en-GB" sz="3200" i="1" dirty="0"/>
              <a:t>anguage</a:t>
            </a:r>
            <a:r>
              <a:rPr lang="en-GB" sz="3200" dirty="0"/>
              <a:t> </a:t>
            </a:r>
            <a:r>
              <a:rPr lang="en-GB" sz="3200" dirty="0" smtClean="0"/>
              <a:t>with constraints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Boolean operators: </a:t>
            </a:r>
            <a:r>
              <a:rPr lang="en-GB" sz="3200" i="1" dirty="0" smtClean="0"/>
              <a:t>AND, OR, NOT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Relations: </a:t>
            </a:r>
            <a:r>
              <a:rPr lang="en-GB" sz="3200" i="1" dirty="0" smtClean="0"/>
              <a:t>=, ==, is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with Modifiers: </a:t>
            </a:r>
            <a:r>
              <a:rPr lang="en-GB" sz="2800" i="1" dirty="0" smtClean="0"/>
              <a:t>unmasked, </a:t>
            </a:r>
            <a:r>
              <a:rPr lang="en-GB" sz="2800" i="1" dirty="0" err="1" smtClean="0"/>
              <a:t>lang</a:t>
            </a:r>
            <a:r>
              <a:rPr lang="en-GB" sz="2800" i="1" dirty="0" smtClean="0"/>
              <a:t> ignore/</a:t>
            </a:r>
            <a:r>
              <a:rPr lang="en-GB" sz="2800" i="1" dirty="0" err="1" smtClean="0"/>
              <a:t>respectCase</a:t>
            </a:r>
            <a:r>
              <a:rPr lang="en-GB" sz="2800" i="1" dirty="0" smtClean="0"/>
              <a:t>, ignore/</a:t>
            </a:r>
            <a:r>
              <a:rPr lang="en-GB" sz="2800" i="1" dirty="0" err="1" smtClean="0"/>
              <a:t>acceptAccents</a:t>
            </a:r>
            <a:r>
              <a:rPr lang="en-GB" sz="2800" i="1" dirty="0" smtClean="0"/>
              <a:t>, </a:t>
            </a:r>
            <a:r>
              <a:rPr lang="en-GB" sz="2800" i="1" dirty="0" err="1" smtClean="0"/>
              <a:t>honorWhitespace</a:t>
            </a:r>
            <a:r>
              <a:rPr lang="en-GB" sz="2800" i="1" dirty="0" smtClean="0"/>
              <a:t>, </a:t>
            </a:r>
            <a:r>
              <a:rPr lang="en-GB" sz="2800" i="1" dirty="0" err="1" smtClean="0"/>
              <a:t>regexp</a:t>
            </a:r>
            <a:r>
              <a:rPr lang="en-GB" sz="2800" i="1" dirty="0" smtClean="0"/>
              <a:t>, partial/</a:t>
            </a:r>
            <a:r>
              <a:rPr lang="en-GB" sz="2800" i="1" dirty="0" err="1" smtClean="0"/>
              <a:t>fullMatch</a:t>
            </a:r>
            <a:endParaRPr lang="en-GB" sz="3200" i="1" dirty="0" smtClean="0"/>
          </a:p>
          <a:p>
            <a:pPr marL="91440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Indexes (searchable fields): based on data model,</a:t>
            </a:r>
            <a:br>
              <a:rPr lang="en-GB" sz="3200" dirty="0" smtClean="0"/>
            </a:br>
            <a:r>
              <a:rPr lang="en-AE" sz="3200" dirty="0" smtClean="0"/>
              <a:t>with additional entry-based language field “</a:t>
            </a:r>
            <a:r>
              <a:rPr lang="en-AE" sz="3200" i="1" dirty="0" smtClean="0"/>
              <a:t>lang</a:t>
            </a:r>
            <a:r>
              <a:rPr lang="en-AE" sz="3200" dirty="0" smtClean="0"/>
              <a:t>”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200" dirty="0" smtClean="0"/>
              <a:t>E</a:t>
            </a:r>
            <a:r>
              <a:rPr lang="en-AE" sz="3200" dirty="0" smtClean="0"/>
              <a:t>x</a:t>
            </a:r>
            <a:r>
              <a:rPr lang="en-AE" sz="3200" dirty="0" smtClean="0">
                <a:solidFill>
                  <a:schemeClr val="tx1"/>
                </a:solidFill>
              </a:rPr>
              <a:t>amples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200" b="1" dirty="0" err="1"/>
              <a:t>lemma</a:t>
            </a:r>
            <a:r>
              <a:rPr lang="de-DE" sz="3200" dirty="0"/>
              <a:t> </a:t>
            </a:r>
            <a:r>
              <a:rPr lang="de-DE" sz="3200" dirty="0">
                <a:solidFill>
                  <a:schemeClr val="accent5">
                    <a:lumMod val="75000"/>
                  </a:schemeClr>
                </a:solidFill>
              </a:rPr>
              <a:t>=</a:t>
            </a:r>
            <a:r>
              <a:rPr lang="de-DE" sz="3200" dirty="0"/>
              <a:t> 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de-DE" sz="3200" dirty="0" err="1" smtClean="0">
                <a:solidFill>
                  <a:schemeClr val="accent6">
                    <a:lumMod val="75000"/>
                  </a:schemeClr>
                </a:solidFill>
              </a:rPr>
              <a:t>car</a:t>
            </a:r>
            <a:r>
              <a:rPr lang="de-DE" sz="3200" dirty="0" smtClean="0">
                <a:solidFill>
                  <a:schemeClr val="accent6">
                    <a:lumMod val="75000"/>
                  </a:schemeClr>
                </a:solidFill>
              </a:rPr>
              <a:t>"   </a:t>
            </a:r>
            <a:r>
              <a:rPr lang="de-DE" sz="3200" dirty="0" smtClean="0"/>
              <a:t>·</a:t>
            </a:r>
            <a:r>
              <a:rPr lang="de-DE" sz="32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de-DE" sz="3200" dirty="0" smtClean="0"/>
              <a:t> </a:t>
            </a:r>
            <a:r>
              <a:rPr lang="de-DE" sz="3200" dirty="0" err="1" smtClean="0">
                <a:solidFill>
                  <a:schemeClr val="accent6">
                    <a:lumMod val="75000"/>
                  </a:schemeClr>
                </a:solidFill>
              </a:rPr>
              <a:t>car</a:t>
            </a:r>
            <a:r>
              <a:rPr lang="de-DE" sz="3200" dirty="0" smtClean="0"/>
              <a:t>   ·   </a:t>
            </a:r>
            <a:r>
              <a:rPr lang="de-DE" sz="32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de-DE" sz="3200" dirty="0" err="1">
                <a:solidFill>
                  <a:schemeClr val="accent6">
                    <a:lumMod val="75000"/>
                  </a:schemeClr>
                </a:solidFill>
              </a:rPr>
              <a:t>car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de-DE" sz="3200" dirty="0"/>
              <a:t>  </a:t>
            </a:r>
            <a:r>
              <a:rPr lang="de-DE" sz="3200" dirty="0" smtClean="0"/>
              <a:t> </a:t>
            </a:r>
            <a:r>
              <a:rPr lang="de-DE" sz="3200" dirty="0"/>
              <a:t>·   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de-DE" sz="3200" dirty="0" err="1">
                <a:solidFill>
                  <a:schemeClr val="accent6">
                    <a:lumMod val="75000"/>
                  </a:schemeClr>
                </a:solidFill>
              </a:rPr>
              <a:t>car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6">
                    <a:lumMod val="75000"/>
                  </a:schemeClr>
                </a:solidFill>
              </a:rPr>
              <a:t>wash</a:t>
            </a:r>
            <a:r>
              <a:rPr lang="de-DE" sz="32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endParaRPr lang="de-DE" sz="32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 err="1" smtClean="0"/>
              <a:t>pos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"NOUN"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3200" dirty="0" smtClean="0"/>
              <a:t> </a:t>
            </a:r>
            <a:r>
              <a:rPr lang="en-US" sz="3200" b="1" dirty="0" smtClean="0"/>
              <a:t>synonym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"house"</a:t>
            </a:r>
            <a:r>
              <a:rPr lang="de-DE" sz="3200" dirty="0" smtClean="0"/>
              <a:t>   </a:t>
            </a:r>
            <a:endParaRPr lang="en-AE" sz="32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 err="1" smtClean="0"/>
              <a:t>lang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</a:rPr>
              <a:t>deu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3200" dirty="0" smtClean="0"/>
              <a:t> </a:t>
            </a:r>
            <a:r>
              <a:rPr lang="en-US" sz="3200" b="1" dirty="0" smtClean="0"/>
              <a:t>translation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=/</a:t>
            </a:r>
            <a:r>
              <a:rPr lang="en-US" sz="3200" b="1" dirty="0" err="1" smtClean="0"/>
              <a:t>lang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=</a:t>
            </a:r>
            <a:r>
              <a:rPr lang="en-US" sz="3200" b="1" dirty="0" err="1" smtClean="0"/>
              <a:t>eng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"member of parliament"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200" b="1" dirty="0" err="1" smtClean="0"/>
              <a:t>pos</a:t>
            </a:r>
            <a:r>
              <a:rPr lang="de-DE" sz="3200" dirty="0" smtClean="0"/>
              <a:t> </a:t>
            </a:r>
            <a:r>
              <a:rPr lang="de-DE" sz="3200" dirty="0" err="1" smtClean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de-DE" sz="3200" dirty="0" smtClean="0"/>
              <a:t> </a:t>
            </a:r>
            <a:r>
              <a:rPr lang="de-DE" sz="3200" dirty="0" smtClean="0">
                <a:solidFill>
                  <a:schemeClr val="accent6">
                    <a:lumMod val="75000"/>
                  </a:schemeClr>
                </a:solidFill>
              </a:rPr>
              <a:t>https://universaldependencies.org/u/pos/NOUN</a:t>
            </a:r>
            <a:endParaRPr lang="en-GB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Rechteck Box Motivation"/>
          <p:cNvSpPr/>
          <p:nvPr/>
        </p:nvSpPr>
        <p:spPr>
          <a:xfrm>
            <a:off x="1115218" y="4940217"/>
            <a:ext cx="13464780" cy="7035168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54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4000" b="1" dirty="0" smtClean="0">
                <a:solidFill>
                  <a:srgbClr val="07426E"/>
                </a:solidFill>
                <a:latin typeface="+mj-lt"/>
              </a:rPr>
              <a:t>Motivation</a:t>
            </a:r>
            <a:endParaRPr lang="en-GB" sz="3600" b="1" dirty="0" smtClean="0">
              <a:solidFill>
                <a:srgbClr val="07426E"/>
              </a:solidFill>
              <a:latin typeface="+mj-lt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CLARIN Federated Content Search (FCS)</a:t>
            </a:r>
            <a:r>
              <a:rPr lang="en-GB" sz="3200" dirty="0" smtClean="0"/>
              <a:t> focussed on (annotated) full-texts, corpora or similar flat text structures</a:t>
            </a:r>
            <a:br>
              <a:rPr lang="en-GB" sz="3200" dirty="0" smtClean="0"/>
            </a:br>
            <a:r>
              <a:rPr lang="en-GB" sz="3200" dirty="0" smtClean="0"/>
              <a:t>→ unable to include more </a:t>
            </a:r>
            <a:r>
              <a:rPr lang="en-GB" sz="3200" i="1" dirty="0" smtClean="0"/>
              <a:t>structured information</a:t>
            </a:r>
            <a:r>
              <a:rPr lang="en-GB" sz="3200" dirty="0" smtClean="0"/>
              <a:t>, especially lexical resources like </a:t>
            </a:r>
            <a:r>
              <a:rPr lang="en-GB" sz="3200" i="1" dirty="0" smtClean="0"/>
              <a:t>dictionaries, word nets</a:t>
            </a:r>
            <a:r>
              <a:rPr lang="en-GB" sz="3200" dirty="0" smtClean="0"/>
              <a:t> and </a:t>
            </a:r>
            <a:r>
              <a:rPr lang="en-GB" sz="3200" i="1" dirty="0" smtClean="0"/>
              <a:t>graphs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smtClean="0"/>
              <a:t>D</a:t>
            </a:r>
            <a:r>
              <a:rPr lang="en-AE" sz="3200" dirty="0" smtClean="0"/>
              <a:t>ifficulties for querying and displaying lexical resources in flat structures without loss of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E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endParaRPr lang="en-GB" sz="3200" dirty="0" smtClean="0"/>
          </a:p>
          <a:p>
            <a:r>
              <a:rPr lang="en-GB" sz="3600" dirty="0" smtClean="0"/>
              <a:t>→ </a:t>
            </a:r>
            <a:r>
              <a:rPr lang="en-GB" sz="3600" b="1" dirty="0" err="1" smtClean="0"/>
              <a:t>LexFCS</a:t>
            </a:r>
            <a:r>
              <a:rPr lang="en-GB" sz="3600" dirty="0" smtClean="0"/>
              <a:t> extension required</a:t>
            </a:r>
          </a:p>
          <a:p>
            <a:endParaRPr lang="en-GB" sz="3200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1115218" y="12604404"/>
            <a:ext cx="14381483" cy="7563092"/>
            <a:chOff x="1115218" y="13010804"/>
            <a:chExt cx="14381483" cy="7563092"/>
          </a:xfrm>
        </p:grpSpPr>
        <p:sp>
          <p:nvSpPr>
            <p:cNvPr id="23" name="Rechteck Box Data Model"/>
            <p:cNvSpPr/>
            <p:nvPr/>
          </p:nvSpPr>
          <p:spPr>
            <a:xfrm>
              <a:off x="1115218" y="13010804"/>
              <a:ext cx="13464780" cy="7563092"/>
            </a:xfrm>
            <a:prstGeom prst="rect">
              <a:avLst/>
            </a:prstGeom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40000" tIns="360000" rIns="360000" bIns="360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200"/>
                </a:spcAft>
              </a:pPr>
              <a:r>
                <a:rPr lang="en-GB" sz="4000" b="1" dirty="0">
                  <a:solidFill>
                    <a:srgbClr val="07426E"/>
                  </a:solidFill>
                  <a:latin typeface="+mj-lt"/>
                </a:rPr>
                <a:t>Data Model</a:t>
              </a:r>
            </a:p>
            <a:p>
              <a:pPr marL="457200" indent="-4572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Key-value based Lemma entries</a:t>
              </a:r>
            </a:p>
            <a:p>
              <a:pPr marL="914400" lvl="1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3200" b="1" dirty="0" smtClean="0"/>
                <a:t>Entry</a:t>
              </a:r>
              <a:r>
                <a:rPr lang="en-GB" sz="3200" dirty="0" smtClean="0"/>
                <a:t>:</a:t>
              </a:r>
              <a:r>
                <a:rPr lang="de-DE" sz="3200" dirty="0" smtClean="0"/>
                <a:t> a </a:t>
              </a:r>
              <a:r>
                <a:rPr lang="de-DE" sz="3200" i="1" dirty="0" err="1" smtClean="0"/>
                <a:t>single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result</a:t>
              </a:r>
              <a:r>
                <a:rPr lang="de-DE" sz="3200" dirty="0" smtClean="0"/>
                <a:t>, </a:t>
              </a:r>
              <a:r>
                <a:rPr lang="de-DE" sz="3200" dirty="0" err="1" smtClean="0"/>
                <a:t>with</a:t>
              </a:r>
              <a:r>
                <a:rPr lang="de-DE" sz="3200" dirty="0" smtClean="0"/>
                <a:t> optional </a:t>
              </a:r>
              <a:r>
                <a:rPr lang="de-DE" sz="3200" dirty="0" err="1" smtClean="0"/>
                <a:t>language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info</a:t>
              </a:r>
              <a:endParaRPr lang="de-DE" sz="3200" dirty="0" smtClean="0"/>
            </a:p>
            <a:p>
              <a:pPr marL="914400" lvl="1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de-DE" sz="3200" b="1" dirty="0" smtClean="0"/>
                <a:t>Field</a:t>
              </a:r>
              <a:r>
                <a:rPr lang="de-DE" sz="3200" dirty="0" smtClean="0"/>
                <a:t>: </a:t>
              </a:r>
              <a:r>
                <a:rPr lang="de-DE" sz="3200" dirty="0" err="1" smtClean="0"/>
                <a:t>set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of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values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grouped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by</a:t>
              </a:r>
              <a:r>
                <a:rPr lang="de-DE" sz="3200" dirty="0" smtClean="0"/>
                <a:t> </a:t>
              </a:r>
              <a:r>
                <a:rPr lang="de-DE" sz="3200" b="1" dirty="0" smtClean="0"/>
                <a:t>type</a:t>
              </a:r>
              <a:r>
                <a:rPr lang="de-DE" sz="3200" dirty="0" smtClean="0"/>
                <a:t>, e.g.,</a:t>
              </a:r>
            </a:p>
            <a:p>
              <a:pPr lvl="2"/>
              <a:r>
                <a:rPr lang="de-DE" sz="2400" i="1" dirty="0" err="1" smtClean="0"/>
                <a:t>entryId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lemma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phonetic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translation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transcription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definition</a:t>
              </a:r>
              <a:r>
                <a:rPr lang="de-DE" sz="2400" i="1" dirty="0" smtClean="0"/>
                <a:t>,</a:t>
              </a:r>
            </a:p>
            <a:p>
              <a:pPr lvl="2"/>
              <a:r>
                <a:rPr lang="de-DE" sz="2400" i="1" dirty="0" err="1" smtClean="0"/>
                <a:t>etymology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case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number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gender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pos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segmentation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sentiment</a:t>
              </a:r>
              <a:r>
                <a:rPr lang="de-DE" sz="2400" i="1" dirty="0" smtClean="0"/>
                <a:t>,</a:t>
              </a:r>
            </a:p>
            <a:p>
              <a:pPr lvl="2"/>
              <a:r>
                <a:rPr lang="de-DE" sz="2400" i="1" dirty="0" err="1" smtClean="0"/>
                <a:t>antonym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hyponym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hypernym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meronym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holonym</a:t>
              </a:r>
              <a:r>
                <a:rPr lang="de-DE" sz="2400" i="1" dirty="0" smtClean="0"/>
                <a:t>, synonym,</a:t>
              </a:r>
            </a:p>
            <a:p>
              <a:pPr lvl="2">
                <a:spcAft>
                  <a:spcPts val="600"/>
                </a:spcAft>
              </a:pPr>
              <a:r>
                <a:rPr lang="de-DE" sz="2400" i="1" dirty="0" err="1" smtClean="0"/>
                <a:t>subordinate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superordinate</a:t>
              </a:r>
              <a:r>
                <a:rPr lang="de-DE" sz="2400" i="1" dirty="0" smtClean="0"/>
                <a:t>, </a:t>
              </a:r>
              <a:r>
                <a:rPr lang="de-DE" sz="2400" i="1" dirty="0" err="1" smtClean="0"/>
                <a:t>related</a:t>
              </a:r>
              <a:r>
                <a:rPr lang="de-DE" sz="2400" i="1" dirty="0" smtClean="0"/>
                <a:t>, </a:t>
              </a:r>
              <a:r>
                <a:rPr lang="en-AE" sz="2400" i="1" dirty="0" smtClean="0"/>
                <a:t>ref, senseRef, citation</a:t>
              </a:r>
            </a:p>
            <a:p>
              <a:pPr marL="914400" lvl="1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AE" sz="3200" b="1" dirty="0" smtClean="0"/>
                <a:t>Value</a:t>
              </a:r>
              <a:r>
                <a:rPr lang="en-AE" sz="3200" dirty="0" smtClean="0"/>
                <a:t>: actual “content”/value</a:t>
              </a:r>
              <a:br>
                <a:rPr lang="en-AE" sz="3200" dirty="0" smtClean="0"/>
              </a:br>
              <a:r>
                <a:rPr lang="en-AE" sz="3200" dirty="0" smtClean="0"/>
                <a:t>with attributes for additional context, e.g.,</a:t>
              </a:r>
            </a:p>
            <a:p>
              <a:pPr lvl="2"/>
              <a:r>
                <a:rPr lang="en-AE" sz="2400" i="1" dirty="0" smtClean="0"/>
                <a:t>xml:id, xml:lang, langUri, preferred, ref, idrefs, vocabRef, </a:t>
              </a:r>
            </a:p>
            <a:p>
              <a:pPr lvl="2">
                <a:spcAft>
                  <a:spcPts val="1200"/>
                </a:spcAft>
              </a:pPr>
              <a:r>
                <a:rPr lang="en-AE" sz="2400" i="1" dirty="0" smtClean="0"/>
                <a:t>vocabValueRef, type,</a:t>
              </a:r>
              <a:r>
                <a:rPr lang="en-AE" sz="2400" i="1" dirty="0"/>
                <a:t> </a:t>
              </a:r>
              <a:r>
                <a:rPr lang="en-AE" sz="2400" i="1" dirty="0" smtClean="0"/>
                <a:t>source, sourceRef, date</a:t>
              </a:r>
            </a:p>
            <a:p>
              <a:pPr marL="457200" indent="-4572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Natural serialization in </a:t>
              </a:r>
              <a:r>
                <a:rPr lang="en-GB" sz="3200" b="1" dirty="0" smtClean="0"/>
                <a:t>Lex Data View</a:t>
              </a:r>
              <a:r>
                <a:rPr lang="en-GB" sz="3200" dirty="0" smtClean="0"/>
                <a:t> (XML)</a:t>
              </a:r>
              <a:endParaRPr lang="en-GB" sz="3200" dirty="0"/>
            </a:p>
          </p:txBody>
        </p:sp>
        <p:grpSp>
          <p:nvGrpSpPr>
            <p:cNvPr id="25" name="Gruppe Datenmodell-Schema"/>
            <p:cNvGrpSpPr/>
            <p:nvPr/>
          </p:nvGrpSpPr>
          <p:grpSpPr>
            <a:xfrm>
              <a:off x="10807970" y="13576744"/>
              <a:ext cx="4688731" cy="5903288"/>
              <a:chOff x="4290852" y="13500987"/>
              <a:chExt cx="4688731" cy="5903288"/>
            </a:xfrm>
          </p:grpSpPr>
          <p:sp>
            <p:nvSpPr>
              <p:cNvPr id="26" name="Abgerundetes Rechteck 25"/>
              <p:cNvSpPr/>
              <p:nvPr/>
            </p:nvSpPr>
            <p:spPr>
              <a:xfrm>
                <a:off x="4290852" y="13677089"/>
                <a:ext cx="4688731" cy="5727186"/>
              </a:xfrm>
              <a:prstGeom prst="roundRect">
                <a:avLst>
                  <a:gd name="adj" fmla="val 398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r>
                  <a:rPr lang="de-DE" sz="2800" dirty="0" smtClean="0"/>
                  <a:t>Entry</a:t>
                </a:r>
                <a:endParaRPr lang="de-DE" sz="2800" dirty="0"/>
              </a:p>
            </p:txBody>
          </p:sp>
          <p:grpSp>
            <p:nvGrpSpPr>
              <p:cNvPr id="27" name="Gruppieren 26"/>
              <p:cNvGrpSpPr/>
              <p:nvPr/>
            </p:nvGrpSpPr>
            <p:grpSpPr>
              <a:xfrm>
                <a:off x="4458241" y="14420203"/>
                <a:ext cx="4313406" cy="3013605"/>
                <a:chOff x="4458241" y="14420203"/>
                <a:chExt cx="4313406" cy="3013605"/>
              </a:xfrm>
            </p:grpSpPr>
            <p:grpSp>
              <p:nvGrpSpPr>
                <p:cNvPr id="38" name="Gruppieren 37"/>
                <p:cNvGrpSpPr/>
                <p:nvPr/>
              </p:nvGrpSpPr>
              <p:grpSpPr>
                <a:xfrm>
                  <a:off x="4458241" y="14420203"/>
                  <a:ext cx="4313406" cy="3013605"/>
                  <a:chOff x="4544844" y="14347295"/>
                  <a:chExt cx="4313406" cy="3013605"/>
                </a:xfrm>
              </p:grpSpPr>
              <p:sp>
                <p:nvSpPr>
                  <p:cNvPr id="52" name="Abgerundetes Rechteck 51"/>
                  <p:cNvSpPr/>
                  <p:nvPr/>
                </p:nvSpPr>
                <p:spPr>
                  <a:xfrm>
                    <a:off x="4544844" y="14347295"/>
                    <a:ext cx="4313406" cy="3013605"/>
                  </a:xfrm>
                  <a:prstGeom prst="roundRect">
                    <a:avLst>
                      <a:gd name="adj" fmla="val 7137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800" dirty="0" smtClean="0"/>
                      <a:t>Field</a:t>
                    </a:r>
                    <a:endParaRPr lang="de-DE" sz="2800" dirty="0"/>
                  </a:p>
                </p:txBody>
              </p:sp>
              <p:grpSp>
                <p:nvGrpSpPr>
                  <p:cNvPr id="53" name="Gruppieren 52"/>
                  <p:cNvGrpSpPr/>
                  <p:nvPr/>
                </p:nvGrpSpPr>
                <p:grpSpPr>
                  <a:xfrm>
                    <a:off x="4716294" y="15005457"/>
                    <a:ext cx="3970506" cy="2207791"/>
                    <a:chOff x="4716294" y="15005457"/>
                    <a:chExt cx="3970506" cy="2207791"/>
                  </a:xfrm>
                </p:grpSpPr>
                <p:sp>
                  <p:nvSpPr>
                    <p:cNvPr id="54" name="Abgerundetes Rechteck 53"/>
                    <p:cNvSpPr/>
                    <p:nvPr/>
                  </p:nvSpPr>
                  <p:spPr>
                    <a:xfrm>
                      <a:off x="4716294" y="15005457"/>
                      <a:ext cx="3970506" cy="683714"/>
                    </a:xfrm>
                    <a:prstGeom prst="roundRect">
                      <a:avLst/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t" anchorCtr="0"/>
                    <a:lstStyle/>
                    <a:p>
                      <a:r>
                        <a:rPr lang="de-DE" sz="2800" dirty="0" smtClean="0"/>
                        <a:t>Value</a:t>
                      </a:r>
                      <a:endParaRPr lang="de-DE" sz="2800" dirty="0"/>
                    </a:p>
                  </p:txBody>
                </p:sp>
                <p:sp>
                  <p:nvSpPr>
                    <p:cNvPr id="55" name="Abgerundetes Rechteck 54"/>
                    <p:cNvSpPr/>
                    <p:nvPr/>
                  </p:nvSpPr>
                  <p:spPr>
                    <a:xfrm>
                      <a:off x="4716294" y="15754833"/>
                      <a:ext cx="3970506" cy="683714"/>
                    </a:xfrm>
                    <a:prstGeom prst="roundRect">
                      <a:avLst/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t" anchorCtr="0"/>
                    <a:lstStyle/>
                    <a:p>
                      <a:r>
                        <a:rPr lang="de-DE" sz="2800" dirty="0" smtClean="0"/>
                        <a:t>Value</a:t>
                      </a:r>
                      <a:endParaRPr lang="de-DE" sz="2800" dirty="0"/>
                    </a:p>
                  </p:txBody>
                </p:sp>
                <p:sp>
                  <p:nvSpPr>
                    <p:cNvPr id="56" name="Abgerundetes Rechteck 55"/>
                    <p:cNvSpPr/>
                    <p:nvPr/>
                  </p:nvSpPr>
                  <p:spPr>
                    <a:xfrm>
                      <a:off x="4716294" y="16529534"/>
                      <a:ext cx="3970506" cy="683714"/>
                    </a:xfrm>
                    <a:prstGeom prst="roundRect">
                      <a:avLst/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t" anchorCtr="0"/>
                    <a:lstStyle/>
                    <a:p>
                      <a:r>
                        <a:rPr lang="de-DE" sz="2800" dirty="0" smtClean="0"/>
                        <a:t>Value</a:t>
                      </a:r>
                      <a:endParaRPr lang="de-DE" sz="2800" dirty="0"/>
                    </a:p>
                  </p:txBody>
                </p:sp>
              </p:grpSp>
            </p:grpSp>
            <p:sp>
              <p:nvSpPr>
                <p:cNvPr id="39" name="Abgerundetes Rechteck 38"/>
                <p:cNvSpPr/>
                <p:nvPr/>
              </p:nvSpPr>
              <p:spPr>
                <a:xfrm>
                  <a:off x="7839084" y="14505269"/>
                  <a:ext cx="761114" cy="45961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de-DE" sz="2000" dirty="0" smtClean="0"/>
                    <a:t>Type</a:t>
                  </a:r>
                  <a:endParaRPr lang="de-DE" sz="2000" dirty="0"/>
                </a:p>
              </p:txBody>
            </p:sp>
            <p:grpSp>
              <p:nvGrpSpPr>
                <p:cNvPr id="40" name="Gruppieren 39"/>
                <p:cNvGrpSpPr/>
                <p:nvPr/>
              </p:nvGrpSpPr>
              <p:grpSpPr>
                <a:xfrm>
                  <a:off x="6308890" y="14891062"/>
                  <a:ext cx="1505663" cy="605923"/>
                  <a:chOff x="6308890" y="14891062"/>
                  <a:chExt cx="1505663" cy="605923"/>
                </a:xfrm>
              </p:grpSpPr>
              <p:sp>
                <p:nvSpPr>
                  <p:cNvPr id="49" name="Abgerundetes Rechteck 48"/>
                  <p:cNvSpPr/>
                  <p:nvPr/>
                </p:nvSpPr>
                <p:spPr>
                  <a:xfrm>
                    <a:off x="6614944" y="15030550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50" name="Abgerundetes Rechteck 49"/>
                  <p:cNvSpPr/>
                  <p:nvPr/>
                </p:nvSpPr>
                <p:spPr>
                  <a:xfrm>
                    <a:off x="6474182" y="14964888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51" name="Abgerundetes Rechteck 50"/>
                  <p:cNvSpPr/>
                  <p:nvPr/>
                </p:nvSpPr>
                <p:spPr>
                  <a:xfrm>
                    <a:off x="6308890" y="14891062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000" dirty="0" smtClean="0"/>
                      <a:t>Attribute</a:t>
                    </a:r>
                    <a:endParaRPr lang="de-DE" sz="2000" dirty="0"/>
                  </a:p>
                </p:txBody>
              </p:sp>
            </p:grpSp>
            <p:grpSp>
              <p:nvGrpSpPr>
                <p:cNvPr id="41" name="Gruppieren 40"/>
                <p:cNvGrpSpPr/>
                <p:nvPr/>
              </p:nvGrpSpPr>
              <p:grpSpPr>
                <a:xfrm>
                  <a:off x="6321154" y="15618626"/>
                  <a:ext cx="1505663" cy="605923"/>
                  <a:chOff x="6308890" y="14891062"/>
                  <a:chExt cx="1505663" cy="605923"/>
                </a:xfrm>
              </p:grpSpPr>
              <p:sp>
                <p:nvSpPr>
                  <p:cNvPr id="46" name="Abgerundetes Rechteck 45"/>
                  <p:cNvSpPr/>
                  <p:nvPr/>
                </p:nvSpPr>
                <p:spPr>
                  <a:xfrm>
                    <a:off x="6614944" y="15030550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47" name="Abgerundetes Rechteck 46"/>
                  <p:cNvSpPr/>
                  <p:nvPr/>
                </p:nvSpPr>
                <p:spPr>
                  <a:xfrm>
                    <a:off x="6474182" y="14964888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48" name="Abgerundetes Rechteck 47"/>
                  <p:cNvSpPr/>
                  <p:nvPr/>
                </p:nvSpPr>
                <p:spPr>
                  <a:xfrm>
                    <a:off x="6308890" y="14891062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000" dirty="0" smtClean="0"/>
                      <a:t>Attribute</a:t>
                    </a:r>
                    <a:endParaRPr lang="de-DE" sz="2000" dirty="0"/>
                  </a:p>
                </p:txBody>
              </p:sp>
            </p:grpSp>
            <p:grpSp>
              <p:nvGrpSpPr>
                <p:cNvPr id="42" name="Gruppieren 41"/>
                <p:cNvGrpSpPr/>
                <p:nvPr/>
              </p:nvGrpSpPr>
              <p:grpSpPr>
                <a:xfrm>
                  <a:off x="6295194" y="16363563"/>
                  <a:ext cx="1505663" cy="605923"/>
                  <a:chOff x="6308890" y="14891062"/>
                  <a:chExt cx="1505663" cy="605923"/>
                </a:xfrm>
              </p:grpSpPr>
              <p:sp>
                <p:nvSpPr>
                  <p:cNvPr id="43" name="Abgerundetes Rechteck 42"/>
                  <p:cNvSpPr/>
                  <p:nvPr/>
                </p:nvSpPr>
                <p:spPr>
                  <a:xfrm>
                    <a:off x="6614944" y="15030550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44" name="Abgerundetes Rechteck 43"/>
                  <p:cNvSpPr/>
                  <p:nvPr/>
                </p:nvSpPr>
                <p:spPr>
                  <a:xfrm>
                    <a:off x="6474182" y="14964888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45" name="Abgerundetes Rechteck 44"/>
                  <p:cNvSpPr/>
                  <p:nvPr/>
                </p:nvSpPr>
                <p:spPr>
                  <a:xfrm>
                    <a:off x="6308890" y="14891062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000" dirty="0" smtClean="0"/>
                      <a:t>Attribute</a:t>
                    </a:r>
                    <a:endParaRPr lang="de-DE" sz="2000" dirty="0"/>
                  </a:p>
                </p:txBody>
              </p:sp>
            </p:grpSp>
          </p:grpSp>
          <p:grpSp>
            <p:nvGrpSpPr>
              <p:cNvPr id="28" name="Gruppieren 27"/>
              <p:cNvGrpSpPr/>
              <p:nvPr/>
            </p:nvGrpSpPr>
            <p:grpSpPr>
              <a:xfrm>
                <a:off x="4458241" y="17688798"/>
                <a:ext cx="4313406" cy="1506803"/>
                <a:chOff x="4458241" y="17688798"/>
                <a:chExt cx="4313406" cy="1506803"/>
              </a:xfrm>
            </p:grpSpPr>
            <p:grpSp>
              <p:nvGrpSpPr>
                <p:cNvPr id="30" name="Gruppieren 29"/>
                <p:cNvGrpSpPr/>
                <p:nvPr/>
              </p:nvGrpSpPr>
              <p:grpSpPr>
                <a:xfrm>
                  <a:off x="4458241" y="17688798"/>
                  <a:ext cx="4313406" cy="1506803"/>
                  <a:chOff x="4544844" y="14347295"/>
                  <a:chExt cx="4313406" cy="1506803"/>
                </a:xfrm>
              </p:grpSpPr>
              <p:sp>
                <p:nvSpPr>
                  <p:cNvPr id="36" name="Abgerundetes Rechteck 35"/>
                  <p:cNvSpPr/>
                  <p:nvPr/>
                </p:nvSpPr>
                <p:spPr>
                  <a:xfrm>
                    <a:off x="4544844" y="14347295"/>
                    <a:ext cx="4313406" cy="1506803"/>
                  </a:xfrm>
                  <a:prstGeom prst="roundRect">
                    <a:avLst>
                      <a:gd name="adj" fmla="val 7137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800" dirty="0" smtClean="0"/>
                      <a:t>Field</a:t>
                    </a:r>
                    <a:endParaRPr lang="de-DE" sz="2800" dirty="0"/>
                  </a:p>
                </p:txBody>
              </p:sp>
              <p:sp>
                <p:nvSpPr>
                  <p:cNvPr id="37" name="Abgerundetes Rechteck 36"/>
                  <p:cNvSpPr/>
                  <p:nvPr/>
                </p:nvSpPr>
                <p:spPr>
                  <a:xfrm>
                    <a:off x="4716294" y="15005457"/>
                    <a:ext cx="3970506" cy="683714"/>
                  </a:xfrm>
                  <a:prstGeom prst="round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800" dirty="0" smtClean="0"/>
                      <a:t>Value</a:t>
                    </a:r>
                    <a:endParaRPr lang="de-DE" sz="2800" dirty="0"/>
                  </a:p>
                </p:txBody>
              </p:sp>
            </p:grpSp>
            <p:sp>
              <p:nvSpPr>
                <p:cNvPr id="31" name="Abgerundetes Rechteck 30"/>
                <p:cNvSpPr/>
                <p:nvPr/>
              </p:nvSpPr>
              <p:spPr>
                <a:xfrm>
                  <a:off x="7839084" y="17763384"/>
                  <a:ext cx="761114" cy="45961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de-DE" sz="2000" dirty="0" smtClean="0"/>
                    <a:t>Type</a:t>
                  </a:r>
                  <a:endParaRPr lang="de-DE" sz="2000" dirty="0"/>
                </a:p>
              </p:txBody>
            </p:sp>
            <p:grpSp>
              <p:nvGrpSpPr>
                <p:cNvPr id="32" name="Gruppieren 31"/>
                <p:cNvGrpSpPr/>
                <p:nvPr/>
              </p:nvGrpSpPr>
              <p:grpSpPr>
                <a:xfrm>
                  <a:off x="6565979" y="18017384"/>
                  <a:ext cx="1505663" cy="605923"/>
                  <a:chOff x="6308890" y="14891062"/>
                  <a:chExt cx="1505663" cy="605923"/>
                </a:xfrm>
              </p:grpSpPr>
              <p:sp>
                <p:nvSpPr>
                  <p:cNvPr id="33" name="Abgerundetes Rechteck 32"/>
                  <p:cNvSpPr/>
                  <p:nvPr/>
                </p:nvSpPr>
                <p:spPr>
                  <a:xfrm>
                    <a:off x="6614944" y="15030550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34" name="Abgerundetes Rechteck 33"/>
                  <p:cNvSpPr/>
                  <p:nvPr/>
                </p:nvSpPr>
                <p:spPr>
                  <a:xfrm>
                    <a:off x="6474182" y="14964888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endParaRPr lang="de-DE" sz="2000" dirty="0"/>
                  </a:p>
                </p:txBody>
              </p:sp>
              <p:sp>
                <p:nvSpPr>
                  <p:cNvPr id="35" name="Abgerundetes Rechteck 34"/>
                  <p:cNvSpPr/>
                  <p:nvPr/>
                </p:nvSpPr>
                <p:spPr>
                  <a:xfrm>
                    <a:off x="6308890" y="14891062"/>
                    <a:ext cx="1199609" cy="466435"/>
                  </a:xfrm>
                  <a:prstGeom prst="round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de-DE" sz="2000" dirty="0" smtClean="0"/>
                      <a:t>Attribute</a:t>
                    </a:r>
                    <a:endParaRPr lang="de-DE" sz="2000" dirty="0"/>
                  </a:p>
                </p:txBody>
              </p:sp>
            </p:grpSp>
          </p:grpSp>
          <p:sp>
            <p:nvSpPr>
              <p:cNvPr id="29" name="Abgerundetes Rechteck 28"/>
              <p:cNvSpPr/>
              <p:nvPr/>
            </p:nvSpPr>
            <p:spPr>
              <a:xfrm>
                <a:off x="7572038" y="13500987"/>
                <a:ext cx="1199609" cy="466435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r>
                  <a:rPr lang="de-DE" sz="2000" dirty="0" smtClean="0"/>
                  <a:t>Attribute</a:t>
                </a:r>
                <a:endParaRPr lang="de-DE" sz="2000" dirty="0"/>
              </a:p>
            </p:txBody>
          </p:sp>
        </p:grpSp>
      </p:grpSp>
      <p:grpSp>
        <p:nvGrpSpPr>
          <p:cNvPr id="66" name="Gruppe WS Example"/>
          <p:cNvGrpSpPr/>
          <p:nvPr/>
        </p:nvGrpSpPr>
        <p:grpSpPr>
          <a:xfrm>
            <a:off x="656397" y="21315016"/>
            <a:ext cx="14378715" cy="7963533"/>
            <a:chOff x="743949" y="21913563"/>
            <a:chExt cx="14378715" cy="7963533"/>
          </a:xfrm>
        </p:grpSpPr>
        <p:sp>
          <p:nvSpPr>
            <p:cNvPr id="10" name="Textfeld WS URL"/>
            <p:cNvSpPr txBox="1"/>
            <p:nvPr/>
          </p:nvSpPr>
          <p:spPr>
            <a:xfrm>
              <a:off x="1210875" y="29569319"/>
              <a:ext cx="81032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Example</a:t>
              </a:r>
              <a:r>
                <a:rPr lang="de-DE" sz="1400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de-DE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from</a:t>
              </a:r>
              <a:r>
                <a:rPr lang="de-DE" sz="1400" dirty="0" smtClean="0">
                  <a:solidFill>
                    <a:schemeClr val="bg1">
                      <a:lumMod val="75000"/>
                    </a:schemeClr>
                  </a:solidFill>
                </a:rPr>
                <a:t> https</a:t>
              </a:r>
              <a:r>
                <a:rPr lang="de-DE" sz="1400" dirty="0">
                  <a:solidFill>
                    <a:schemeClr val="bg1">
                      <a:lumMod val="75000"/>
                    </a:schemeClr>
                  </a:solidFill>
                </a:rPr>
                <a:t>://corpora.wortschatz-leipzig.de/en/res?corpusId=deu_news_2023&amp;word=Auto</a:t>
              </a:r>
            </a:p>
          </p:txBody>
        </p:sp>
        <p:pic>
          <p:nvPicPr>
            <p:cNvPr id="3" name="Grafik WS Original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949" y="22214520"/>
              <a:ext cx="9962227" cy="7163777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65" name="Grafik WS DataView (dark)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8" r="39899" b="4622"/>
            <a:stretch/>
          </p:blipFill>
          <p:spPr>
            <a:xfrm>
              <a:off x="6677423" y="21913563"/>
              <a:ext cx="8445241" cy="6804429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7" name="Grafik WS Vuetify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926" b="13159"/>
            <a:stretch/>
          </p:blipFill>
          <p:spPr>
            <a:xfrm>
              <a:off x="2694182" y="27478175"/>
              <a:ext cx="10767543" cy="2016541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9" name="Pfeil nach rechts 8"/>
            <p:cNvSpPr/>
            <p:nvPr/>
          </p:nvSpPr>
          <p:spPr>
            <a:xfrm>
              <a:off x="6059135" y="24466070"/>
              <a:ext cx="1021506" cy="1054121"/>
            </a:xfrm>
            <a:prstGeom prst="rightArrow">
              <a:avLst/>
            </a:prstGeom>
            <a:solidFill>
              <a:schemeClr val="accent1">
                <a:alpha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Pfeil nach unten 56"/>
            <p:cNvSpPr/>
            <p:nvPr/>
          </p:nvSpPr>
          <p:spPr>
            <a:xfrm rot="5400000">
              <a:off x="8276307" y="27010459"/>
              <a:ext cx="1021506" cy="1054121"/>
            </a:xfrm>
            <a:prstGeom prst="rightArrow">
              <a:avLst/>
            </a:prstGeom>
            <a:solidFill>
              <a:schemeClr val="accent1">
                <a:alpha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4" name="Gruppe TLA Example"/>
          <p:cNvGrpSpPr/>
          <p:nvPr/>
        </p:nvGrpSpPr>
        <p:grpSpPr>
          <a:xfrm>
            <a:off x="15490134" y="20828860"/>
            <a:ext cx="14195411" cy="8881666"/>
            <a:chOff x="15337734" y="21334465"/>
            <a:chExt cx="14195411" cy="8881666"/>
          </a:xfrm>
        </p:grpSpPr>
        <p:sp>
          <p:nvSpPr>
            <p:cNvPr id="59" name="Textfeld TLA URL"/>
            <p:cNvSpPr txBox="1"/>
            <p:nvPr/>
          </p:nvSpPr>
          <p:spPr>
            <a:xfrm>
              <a:off x="15382513" y="28659668"/>
              <a:ext cx="2755157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Example</a:t>
              </a:r>
              <a:r>
                <a:rPr lang="de-DE" sz="14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de-DE" sz="1400" dirty="0" err="1" smtClean="0">
                  <a:solidFill>
                    <a:schemeClr val="bg1">
                      <a:lumMod val="75000"/>
                    </a:schemeClr>
                  </a:solidFill>
                </a:rPr>
                <a:t>from</a:t>
              </a:r>
              <a:r>
                <a:rPr lang="de-DE" sz="1400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de-DE" sz="1400" dirty="0">
                  <a:solidFill>
                    <a:schemeClr val="bg1">
                      <a:lumMod val="75000"/>
                    </a:schemeClr>
                  </a:solidFill>
                </a:rPr>
                <a:t>https://https://thesaurus-linguae-aegyptiae.de/lemma/104730?lang=en</a:t>
              </a:r>
            </a:p>
          </p:txBody>
        </p:sp>
        <p:pic>
          <p:nvPicPr>
            <p:cNvPr id="63" name="Grafik TLA DataView (dark)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7" r="9448"/>
            <a:stretch/>
          </p:blipFill>
          <p:spPr>
            <a:xfrm>
              <a:off x="15337734" y="21334465"/>
              <a:ext cx="14156746" cy="7095639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2" name="Grafik TLA Original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998"/>
            <a:stretch/>
          </p:blipFill>
          <p:spPr>
            <a:xfrm>
              <a:off x="23121211" y="21930843"/>
              <a:ext cx="6411934" cy="4655821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1" name="Grafik TLA Vuetify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3" t="2097" r="6989" b="14191"/>
            <a:stretch/>
          </p:blipFill>
          <p:spPr>
            <a:xfrm>
              <a:off x="18137670" y="28079283"/>
              <a:ext cx="11140098" cy="2136848"/>
            </a:xfrm>
            <a:prstGeom prst="rect">
              <a:avLst/>
            </a:prstGeom>
            <a:effectLst>
              <a:outerShdw blurRad="177800" dist="50800" dir="5400000" algn="ctr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60" name="Pfeil nach links 59"/>
            <p:cNvSpPr/>
            <p:nvPr/>
          </p:nvSpPr>
          <p:spPr>
            <a:xfrm rot="10800000">
              <a:off x="22653598" y="24355223"/>
              <a:ext cx="1021506" cy="1054121"/>
            </a:xfrm>
            <a:prstGeom prst="rightArrow">
              <a:avLst/>
            </a:prstGeom>
            <a:solidFill>
              <a:schemeClr val="accent1">
                <a:alpha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Pfeil nach unten 60"/>
            <p:cNvSpPr/>
            <p:nvPr/>
          </p:nvSpPr>
          <p:spPr>
            <a:xfrm rot="5400000">
              <a:off x="22810935" y="27595162"/>
              <a:ext cx="1021506" cy="1054121"/>
            </a:xfrm>
            <a:prstGeom prst="rightArrow">
              <a:avLst/>
            </a:prstGeom>
            <a:solidFill>
              <a:schemeClr val="accent1">
                <a:alpha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3" name="Textfeld Authors"/>
          <p:cNvSpPr txBox="1"/>
          <p:nvPr/>
        </p:nvSpPr>
        <p:spPr>
          <a:xfrm>
            <a:off x="25698848" y="40761679"/>
            <a:ext cx="46233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Erik </a:t>
            </a:r>
            <a:r>
              <a:rPr lang="de-DE" sz="2400" dirty="0">
                <a:solidFill>
                  <a:schemeClr val="bg1"/>
                </a:solidFill>
              </a:rPr>
              <a:t>Körner, Uwe </a:t>
            </a:r>
            <a:r>
              <a:rPr lang="de-DE" sz="2400" dirty="0" smtClean="0">
                <a:solidFill>
                  <a:schemeClr val="bg1"/>
                </a:solidFill>
              </a:rPr>
              <a:t>Kretschmer</a:t>
            </a:r>
          </a:p>
          <a:p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koerner@saw-leipzig.de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5" name="Grafik Logo CLARI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66" y="39399692"/>
            <a:ext cx="2746682" cy="3103752"/>
          </a:xfrm>
          <a:prstGeom prst="rect">
            <a:avLst/>
          </a:prstGeom>
        </p:spPr>
      </p:pic>
      <p:grpSp>
        <p:nvGrpSpPr>
          <p:cNvPr id="81" name="Gruppe NFDI and Text+"/>
          <p:cNvGrpSpPr/>
          <p:nvPr/>
        </p:nvGrpSpPr>
        <p:grpSpPr>
          <a:xfrm>
            <a:off x="4412814" y="39443106"/>
            <a:ext cx="8543283" cy="2981420"/>
            <a:chOff x="8201763" y="39380138"/>
            <a:chExt cx="8543283" cy="2981420"/>
          </a:xfrm>
        </p:grpSpPr>
        <p:pic>
          <p:nvPicPr>
            <p:cNvPr id="78" name="Grafik Logo NFDI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201763" y="39380138"/>
              <a:ext cx="6259997" cy="2238650"/>
            </a:xfrm>
            <a:prstGeom prst="rect">
              <a:avLst/>
            </a:prstGeom>
          </p:spPr>
        </p:pic>
        <p:pic>
          <p:nvPicPr>
            <p:cNvPr id="79" name="Grafik Logo Text+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508789" y="39733772"/>
              <a:ext cx="1563334" cy="1563334"/>
            </a:xfrm>
            <a:prstGeom prst="rect">
              <a:avLst/>
            </a:prstGeom>
          </p:spPr>
        </p:pic>
        <p:sp>
          <p:nvSpPr>
            <p:cNvPr id="80" name="Textfeld Text+ Funding"/>
            <p:cNvSpPr txBox="1"/>
            <p:nvPr/>
          </p:nvSpPr>
          <p:spPr>
            <a:xfrm>
              <a:off x="8711177" y="41530561"/>
              <a:ext cx="80338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The NFDI consortium Text+ is funded by the Deutsche </a:t>
              </a:r>
              <a:r>
                <a:rPr lang="de-DE" sz="2400" dirty="0">
                  <a:solidFill>
                    <a:schemeClr val="bg1"/>
                  </a:solidFill>
                </a:rPr>
                <a:t>Forschungsgemeinschaft (DFG) – </a:t>
              </a:r>
              <a:r>
                <a:rPr lang="de-DE" sz="2400" dirty="0" err="1">
                  <a:solidFill>
                    <a:schemeClr val="bg1"/>
                  </a:solidFill>
                </a:rPr>
                <a:t>project</a:t>
              </a:r>
              <a:r>
                <a:rPr lang="de-DE" sz="2400" dirty="0">
                  <a:solidFill>
                    <a:schemeClr val="bg1"/>
                  </a:solidFill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</a:rPr>
                <a:t>number</a:t>
              </a:r>
              <a:r>
                <a:rPr lang="de-DE" sz="2400" dirty="0">
                  <a:solidFill>
                    <a:schemeClr val="bg1"/>
                  </a:solidFill>
                </a:rPr>
                <a:t> 460033370</a:t>
              </a:r>
            </a:p>
          </p:txBody>
        </p:sp>
      </p:grpSp>
      <p:pic>
        <p:nvPicPr>
          <p:cNvPr id="82" name="Grafik Logo SAW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6045" y="39363025"/>
            <a:ext cx="3177086" cy="3177086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15695216" y="30498176"/>
            <a:ext cx="13464780" cy="8026727"/>
            <a:chOff x="15695216" y="30675976"/>
            <a:chExt cx="13464780" cy="8026727"/>
          </a:xfrm>
        </p:grpSpPr>
        <p:sp>
          <p:nvSpPr>
            <p:cNvPr id="16" name="Rechteck Box Next Steps"/>
            <p:cNvSpPr/>
            <p:nvPr/>
          </p:nvSpPr>
          <p:spPr>
            <a:xfrm>
              <a:off x="15695216" y="30675976"/>
              <a:ext cx="13464780" cy="7035168"/>
            </a:xfrm>
            <a:prstGeom prst="rect">
              <a:avLst/>
            </a:prstGeom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0" tIns="360000" rIns="360000" bIns="360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200"/>
                </a:spcAft>
              </a:pPr>
              <a:r>
                <a:rPr lang="en-GB" sz="4000" b="1" dirty="0">
                  <a:solidFill>
                    <a:srgbClr val="07426E"/>
                  </a:solidFill>
                  <a:latin typeface="+mj-lt"/>
                </a:rPr>
                <a:t>Next Steps</a:t>
              </a:r>
            </a:p>
            <a:p>
              <a:pPr marL="457200" indent="-4572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Collecting more feedback about</a:t>
              </a:r>
            </a:p>
            <a:p>
              <a:pPr marL="914400" lvl="1" indent="-457200"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Lex Data Model,</a:t>
              </a:r>
            </a:p>
            <a:p>
              <a:pPr marL="914400" lvl="1" indent="-457200"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Requirements and use-cases of users and data providers,</a:t>
              </a:r>
            </a:p>
            <a:p>
              <a:pPr marL="914400" lvl="1" indent="-4572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User interface and visualization</a:t>
              </a:r>
            </a:p>
            <a:p>
              <a:pPr marL="457200" indent="-4572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Finalizing </a:t>
              </a:r>
              <a:r>
                <a:rPr lang="en-GB" sz="3200" dirty="0" err="1" smtClean="0"/>
                <a:t>LexFCS</a:t>
              </a:r>
              <a:r>
                <a:rPr lang="en-GB" sz="3200" dirty="0" smtClean="0"/>
                <a:t> specification proposal with CLARIN FCS Task Force</a:t>
              </a:r>
            </a:p>
            <a:p>
              <a:pPr>
                <a:spcAft>
                  <a:spcPts val="1200"/>
                </a:spcAft>
              </a:pPr>
              <a:endParaRPr lang="en-GB" sz="3200" dirty="0" smtClean="0"/>
            </a:p>
            <a:p>
              <a:pPr>
                <a:spcAft>
                  <a:spcPts val="1200"/>
                </a:spcAft>
              </a:pPr>
              <a:endParaRPr lang="en-GB" sz="3200" dirty="0"/>
            </a:p>
          </p:txBody>
        </p:sp>
        <p:grpSp>
          <p:nvGrpSpPr>
            <p:cNvPr id="6" name="Gruppieren 5"/>
            <p:cNvGrpSpPr/>
            <p:nvPr/>
          </p:nvGrpSpPr>
          <p:grpSpPr>
            <a:xfrm>
              <a:off x="17095732" y="35378280"/>
              <a:ext cx="11356502" cy="3324423"/>
              <a:chOff x="17095732" y="35378280"/>
              <a:chExt cx="11356502" cy="3324423"/>
            </a:xfrm>
          </p:grpSpPr>
          <p:grpSp>
            <p:nvGrpSpPr>
              <p:cNvPr id="93" name="Gruppieren 92"/>
              <p:cNvGrpSpPr/>
              <p:nvPr/>
            </p:nvGrpSpPr>
            <p:grpSpPr>
              <a:xfrm>
                <a:off x="24506923" y="35378280"/>
                <a:ext cx="3945311" cy="3324423"/>
                <a:chOff x="25149141" y="34230550"/>
                <a:chExt cx="3945311" cy="3324423"/>
              </a:xfrm>
            </p:grpSpPr>
            <p:pic>
              <p:nvPicPr>
                <p:cNvPr id="89" name="Grafik 88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963630" y="35238643"/>
                  <a:ext cx="2316330" cy="2316330"/>
                </a:xfrm>
                <a:prstGeom prst="rect">
                  <a:avLst/>
                </a:prstGeom>
              </p:spPr>
            </p:pic>
            <p:sp>
              <p:nvSpPr>
                <p:cNvPr id="90" name="Textfeld 89"/>
                <p:cNvSpPr txBox="1"/>
                <p:nvPr/>
              </p:nvSpPr>
              <p:spPr>
                <a:xfrm>
                  <a:off x="25149141" y="34230550"/>
                  <a:ext cx="3945311" cy="86177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3200" dirty="0" smtClean="0"/>
                    <a:t>TPPSSI demonstrator</a:t>
                  </a:r>
                  <a:r>
                    <a:rPr lang="en-GB" dirty="0" smtClean="0"/>
                    <a:t/>
                  </a:r>
                  <a:br>
                    <a:rPr lang="en-GB" dirty="0" smtClean="0"/>
                  </a:br>
                  <a:r>
                    <a:rPr lang="en-GB" dirty="0" smtClean="0"/>
                    <a:t>https</a:t>
                  </a:r>
                  <a:r>
                    <a:rPr lang="en-GB" dirty="0"/>
                    <a:t>://tppssi-demo.saw-leipzig.de/lex</a:t>
                  </a:r>
                  <a:r>
                    <a:rPr lang="en-GB" dirty="0" smtClean="0"/>
                    <a:t>/</a:t>
                  </a:r>
                  <a:endParaRPr lang="en-GB" dirty="0"/>
                </a:p>
              </p:txBody>
            </p:sp>
          </p:grpSp>
          <p:grpSp>
            <p:nvGrpSpPr>
              <p:cNvPr id="94" name="Gruppieren 93"/>
              <p:cNvGrpSpPr/>
              <p:nvPr/>
            </p:nvGrpSpPr>
            <p:grpSpPr>
              <a:xfrm>
                <a:off x="17095732" y="35380175"/>
                <a:ext cx="5595186" cy="3322528"/>
                <a:chOff x="23484800" y="30790907"/>
                <a:chExt cx="5595186" cy="3322528"/>
              </a:xfrm>
            </p:grpSpPr>
            <p:sp>
              <p:nvSpPr>
                <p:cNvPr id="91" name="Textfeld 90"/>
                <p:cNvSpPr txBox="1"/>
                <p:nvPr/>
              </p:nvSpPr>
              <p:spPr>
                <a:xfrm>
                  <a:off x="23484800" y="30790907"/>
                  <a:ext cx="5595186" cy="86177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3200" dirty="0"/>
                    <a:t>Specification draft and </a:t>
                  </a:r>
                  <a:r>
                    <a:rPr lang="en-GB" sz="3200" dirty="0" smtClean="0"/>
                    <a:t>examples</a:t>
                  </a:r>
                  <a:r>
                    <a:rPr lang="en-GB" sz="3200" dirty="0"/>
                    <a:t/>
                  </a:r>
                  <a:br>
                    <a:rPr lang="en-GB" sz="3200" dirty="0"/>
                  </a:br>
                  <a:r>
                    <a:rPr lang="en-GB" dirty="0"/>
                    <a:t>https://gitlab.gwdg.de/textplus/ag-fcs-lex-fcs-dataview</a:t>
                  </a:r>
                  <a:endParaRPr lang="en-GB" sz="3200" dirty="0"/>
                </a:p>
              </p:txBody>
            </p:sp>
            <p:pic>
              <p:nvPicPr>
                <p:cNvPr id="92" name="Grafik 91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108196" y="31765041"/>
                  <a:ext cx="2348394" cy="2348394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3" name="Gruppieren 12"/>
          <p:cNvGrpSpPr/>
          <p:nvPr/>
        </p:nvGrpSpPr>
        <p:grpSpPr>
          <a:xfrm>
            <a:off x="675795" y="30219980"/>
            <a:ext cx="15302866" cy="8886244"/>
            <a:chOff x="675795" y="30397780"/>
            <a:chExt cx="15302866" cy="8886244"/>
          </a:xfrm>
        </p:grpSpPr>
        <p:sp>
          <p:nvSpPr>
            <p:cNvPr id="22" name="Rechteck 21"/>
            <p:cNvSpPr/>
            <p:nvPr/>
          </p:nvSpPr>
          <p:spPr>
            <a:xfrm>
              <a:off x="1113365" y="30675976"/>
              <a:ext cx="13464780" cy="7035168"/>
            </a:xfrm>
            <a:prstGeom prst="rect">
              <a:avLst/>
            </a:prstGeom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40000" tIns="360000" rIns="360000" bIns="360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200"/>
                </a:spcAft>
              </a:pPr>
              <a:r>
                <a:rPr lang="en-GB" sz="4000" b="1" dirty="0">
                  <a:solidFill>
                    <a:srgbClr val="07426E"/>
                  </a:solidFill>
                  <a:latin typeface="+mj-lt"/>
                </a:rPr>
                <a:t>Features Overview and Demo</a:t>
              </a:r>
            </a:p>
            <a:p>
              <a:pPr marL="457200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3200" dirty="0"/>
                <a:t>Grammar with </a:t>
              </a:r>
              <a:r>
                <a:rPr lang="en-GB" sz="3200" dirty="0" smtClean="0"/>
                <a:t>optional speech </a:t>
              </a:r>
              <a:r>
                <a:rPr lang="en-GB" sz="3200" dirty="0"/>
                <a:t>playback</a:t>
              </a:r>
              <a:endParaRPr lang="en-GB" sz="3200" dirty="0" smtClean="0"/>
            </a:p>
            <a:p>
              <a:pPr marL="457200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3200" dirty="0"/>
                <a:t>Hierarchical structure of </a:t>
              </a:r>
              <a:r>
                <a:rPr lang="en-GB" sz="3200" dirty="0" smtClean="0"/>
                <a:t>e.g. definitions</a:t>
              </a:r>
            </a:p>
            <a:p>
              <a:pPr marL="457200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3200" dirty="0" smtClean="0"/>
                <a:t>Highlighting of relations </a:t>
              </a:r>
              <a:r>
                <a:rPr lang="en-US" sz="3200" dirty="0"/>
                <a:t>between </a:t>
              </a:r>
              <a:r>
                <a:rPr lang="en-US" sz="3200" dirty="0" smtClean="0"/>
                <a:t>values</a:t>
              </a:r>
              <a:br>
                <a:rPr lang="en-US" sz="3200" dirty="0" smtClean="0"/>
              </a:br>
              <a:r>
                <a:rPr lang="en-US" sz="3200" dirty="0" smtClean="0"/>
                <a:t>using</a:t>
              </a:r>
              <a:r>
                <a:rPr lang="en-US" sz="3200" dirty="0"/>
                <a:t> </a:t>
              </a:r>
              <a:r>
                <a:rPr lang="en-US" sz="3200" i="1" dirty="0" err="1" smtClean="0"/>
                <a:t>xml:id</a:t>
              </a:r>
              <a:r>
                <a:rPr lang="en-US" sz="3200" dirty="0" smtClean="0"/>
                <a:t> and </a:t>
              </a:r>
              <a:r>
                <a:rPr lang="en-US" sz="3200" i="1" dirty="0" err="1" smtClean="0"/>
                <a:t>idrefs</a:t>
              </a:r>
              <a:r>
                <a:rPr lang="en-US" sz="3200" dirty="0" smtClean="0"/>
                <a:t> attributes, e.g.,</a:t>
              </a:r>
              <a:br>
                <a:rPr lang="en-US" sz="3200" dirty="0" smtClean="0"/>
              </a:br>
              <a:r>
                <a:rPr lang="en-US" sz="3200" dirty="0" smtClean="0"/>
                <a:t>for</a:t>
              </a:r>
              <a:r>
                <a:rPr lang="en-US" sz="3200" dirty="0"/>
                <a:t> </a:t>
              </a:r>
              <a:r>
                <a:rPr lang="en-US" sz="3200" dirty="0" smtClean="0"/>
                <a:t>definitions</a:t>
              </a:r>
              <a:r>
                <a:rPr lang="en-US" sz="3200" dirty="0"/>
                <a:t>, </a:t>
              </a:r>
              <a:r>
                <a:rPr lang="en-US" sz="3200" dirty="0" smtClean="0"/>
                <a:t>examples </a:t>
              </a:r>
              <a:r>
                <a:rPr lang="en-US" sz="3200" dirty="0"/>
                <a:t>and senses</a:t>
              </a:r>
              <a:endParaRPr lang="en-GB" sz="3200" dirty="0" smtClean="0"/>
            </a:p>
            <a:p>
              <a:pPr marL="457200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Citations, examples with date and</a:t>
              </a:r>
              <a:br>
                <a:rPr lang="en-GB" sz="3200" dirty="0" smtClean="0"/>
              </a:br>
              <a:r>
                <a:rPr lang="en-GB" sz="3200" dirty="0" smtClean="0"/>
                <a:t>source / reference</a:t>
              </a:r>
            </a:p>
            <a:p>
              <a:pPr marL="457200" indent="-4572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3200" dirty="0" smtClean="0"/>
                <a:t>Internationalization (user interface,</a:t>
              </a:r>
              <a:br>
                <a:rPr lang="en-GB" sz="3200" dirty="0" smtClean="0"/>
              </a:br>
              <a:r>
                <a:rPr lang="en-GB" sz="3200" dirty="0" smtClean="0"/>
                <a:t>with </a:t>
              </a:r>
              <a:r>
                <a:rPr lang="en-GB" sz="3200" i="1" dirty="0" smtClean="0"/>
                <a:t>vocab(Value)Ref</a:t>
              </a:r>
              <a:r>
                <a:rPr lang="en-GB" sz="3200" dirty="0" smtClean="0"/>
                <a:t> translation of POS</a:t>
              </a:r>
              <a:endParaRPr lang="en-GB" sz="3200" dirty="0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795" y="30397780"/>
              <a:ext cx="15302866" cy="8886244"/>
              <a:chOff x="675795" y="30397780"/>
              <a:chExt cx="15302866" cy="8886244"/>
            </a:xfrm>
          </p:grpSpPr>
          <p:sp>
            <p:nvSpPr>
              <p:cNvPr id="88" name="Textfeld WS URL"/>
              <p:cNvSpPr txBox="1"/>
              <p:nvPr/>
            </p:nvSpPr>
            <p:spPr>
              <a:xfrm>
                <a:off x="1123323" y="38976247"/>
                <a:ext cx="81032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Examples</a:t>
                </a:r>
                <a:r>
                  <a:rPr lang="de-DE" sz="1400" dirty="0" smtClean="0">
                    <a:solidFill>
                      <a:schemeClr val="bg1">
                        <a:lumMod val="75000"/>
                      </a:schemeClr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from</a:t>
                </a:r>
                <a:r>
                  <a:rPr lang="de-DE" sz="1400" dirty="0">
                    <a:solidFill>
                      <a:schemeClr val="bg1">
                        <a:lumMod val="75000"/>
                      </a:schemeClr>
                    </a:solidFill>
                  </a:rPr>
                  <a:t> https://tppssi-demo.saw-leipzig.de/lex/</a:t>
                </a:r>
              </a:p>
            </p:txBody>
          </p:sp>
          <p:pic>
            <p:nvPicPr>
              <p:cNvPr id="85" name="Grafik Example Vuetify Hierarchy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089"/>
              <a:stretch/>
            </p:blipFill>
            <p:spPr>
              <a:xfrm>
                <a:off x="9220798" y="31207830"/>
                <a:ext cx="6443573" cy="4448405"/>
              </a:xfrm>
              <a:prstGeom prst="rect">
                <a:avLst/>
              </a:prstGeom>
              <a:effectLst>
                <a:outerShdw blurRad="177800" dist="50800" dir="5400000" algn="ctr" rotWithShape="0">
                  <a:srgbClr val="000000">
                    <a:alpha val="40000"/>
                  </a:srgbClr>
                </a:outerShdw>
              </a:effectLst>
            </p:spPr>
          </p:pic>
          <p:pic>
            <p:nvPicPr>
              <p:cNvPr id="84" name="Grafik Example Vuetify Audio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21522" y="30397780"/>
                <a:ext cx="3369469" cy="2021682"/>
              </a:xfrm>
              <a:prstGeom prst="rect">
                <a:avLst/>
              </a:prstGeom>
              <a:effectLst>
                <a:outerShdw blurRad="177800" dist="50800" dir="5400000" algn="ctr" rotWithShape="0">
                  <a:srgbClr val="000000">
                    <a:alpha val="40000"/>
                  </a:srgbClr>
                </a:outerShdw>
              </a:effectLst>
            </p:spPr>
          </p:pic>
          <p:pic>
            <p:nvPicPr>
              <p:cNvPr id="86" name="Grafik Example Vuetify Highlighting"/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049"/>
              <a:stretch/>
            </p:blipFill>
            <p:spPr>
              <a:xfrm>
                <a:off x="9216070" y="35940946"/>
                <a:ext cx="6762591" cy="2759390"/>
              </a:xfrm>
              <a:prstGeom prst="rect">
                <a:avLst/>
              </a:prstGeom>
              <a:effectLst>
                <a:outerShdw blurRad="177800" dist="50800" dir="5400000" algn="ctr" rotWithShape="0">
                  <a:srgbClr val="000000">
                    <a:alpha val="40000"/>
                  </a:srgbClr>
                </a:outerShdw>
              </a:effectLst>
            </p:spPr>
          </p:pic>
          <p:pic>
            <p:nvPicPr>
              <p:cNvPr id="87" name="Grafik Example Vuetify Citations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5795" y="36567309"/>
                <a:ext cx="8191332" cy="2424427"/>
              </a:xfrm>
              <a:prstGeom prst="rect">
                <a:avLst/>
              </a:prstGeom>
              <a:effectLst>
                <a:outerShdw blurRad="177800" dist="50800" dir="5400000" algn="ctr" rotWithShape="0">
                  <a:srgbClr val="000000">
                    <a:alpha val="40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72310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548</Words>
  <Application>Microsoft Office PowerPoint</Application>
  <PresentationFormat>Benutzerdefiniert</PresentationFormat>
  <Paragraphs>70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koerner</dc:creator>
  <cp:lastModifiedBy>koerner</cp:lastModifiedBy>
  <cp:revision>57</cp:revision>
  <dcterms:created xsi:type="dcterms:W3CDTF">2024-10-04T14:43:39Z</dcterms:created>
  <dcterms:modified xsi:type="dcterms:W3CDTF">2024-10-30T12:49:08Z</dcterms:modified>
</cp:coreProperties>
</file>