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61" r:id="rId3"/>
    <p:sldId id="264" r:id="rId4"/>
    <p:sldId id="267" r:id="rId5"/>
    <p:sldId id="262" r:id="rId6"/>
    <p:sldId id="268" r:id="rId7"/>
    <p:sldId id="292" r:id="rId8"/>
    <p:sldId id="293" r:id="rId9"/>
    <p:sldId id="305" r:id="rId10"/>
    <p:sldId id="298" r:id="rId11"/>
    <p:sldId id="297" r:id="rId12"/>
    <p:sldId id="299" r:id="rId13"/>
    <p:sldId id="296" r:id="rId14"/>
    <p:sldId id="301" r:id="rId15"/>
    <p:sldId id="302" r:id="rId16"/>
    <p:sldId id="303" r:id="rId17"/>
    <p:sldId id="304" r:id="rId18"/>
    <p:sldId id="306" r:id="rId19"/>
    <p:sldId id="259" r:id="rId20"/>
  </p:sldIdLst>
  <p:sldSz cx="12192000" cy="6858000"/>
  <p:notesSz cx="6858000" cy="9144000"/>
  <p:defaultTextStyle>
    <a:defPPr>
      <a:defRPr lang="en-A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C6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98" autoAdjust="0"/>
    <p:restoredTop sz="94673"/>
  </p:normalViewPr>
  <p:slideViewPr>
    <p:cSldViewPr snapToGrid="0">
      <p:cViewPr varScale="1">
        <p:scale>
          <a:sx n="76" d="100"/>
          <a:sy n="76" d="100"/>
        </p:scale>
        <p:origin x="1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E49AC7-AFC7-30E1-7AE4-FEC18D8570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EA1445-CF80-2BCC-33C1-9AFA25682F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F72B43-BC13-B9A0-8896-2062031EA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E9C1A-DA83-E446-8445-3DE182C3BC9F}" type="datetimeFigureOut">
              <a:rPr lang="en-AE" smtClean="0"/>
              <a:t>19/10/2024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857C29-9DC2-622A-7A6F-43A4D75E6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A8348-AEE9-A90E-6CF8-9CB86B473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4A38D-13C3-7B41-BA24-74A04E9DFF1E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316100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675CF-5EE0-36D5-E722-78C26016C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376A26-DA24-11B3-BEA4-A6DC88724C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BD3AC5-7047-3C94-61C8-03AFF9B13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E9C1A-DA83-E446-8445-3DE182C3BC9F}" type="datetimeFigureOut">
              <a:rPr lang="en-AE" smtClean="0"/>
              <a:t>19/10/2024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2F140F-5798-0499-33B2-DA7A46312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539C76-015F-699D-FE8C-34454EC98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4A38D-13C3-7B41-BA24-74A04E9DFF1E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980236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9D4730-3996-253D-EDE0-8486133A58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3D3A9D-2BC2-1779-58CC-4C3439DB2C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BA6EC-72E7-9E58-5278-34872C5BA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E9C1A-DA83-E446-8445-3DE182C3BC9F}" type="datetimeFigureOut">
              <a:rPr lang="en-AE" smtClean="0"/>
              <a:t>19/10/2024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1FEEAE-13F7-744C-CDA1-814F0A85B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21609-860A-CE33-64E9-9A30EE493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4A38D-13C3-7B41-BA24-74A04E9DFF1E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198798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4DE08-FD1D-3B50-B489-03AB83D54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19068-0360-DD9A-E632-E6A72CA1FB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1C1A18-0404-4EE6-FF19-CC72D9689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E9C1A-DA83-E446-8445-3DE182C3BC9F}" type="datetimeFigureOut">
              <a:rPr lang="en-AE" smtClean="0"/>
              <a:t>19/10/2024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524122-2927-EF37-660C-CF82E6DBC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5DB0BD-EEE0-3D06-A647-18563D23E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4A38D-13C3-7B41-BA24-74A04E9DFF1E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669330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72CB0-B0A8-F719-DA11-7A525A891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DC29FB-6468-53F4-C50A-BFBEA3F09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67ADBB-1938-4E31-E5F3-F33E800E9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E9C1A-DA83-E446-8445-3DE182C3BC9F}" type="datetimeFigureOut">
              <a:rPr lang="en-AE" smtClean="0"/>
              <a:t>19/10/2024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76AFE-843E-2B6C-1676-FE4853F0B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4BFF98-C6A3-39B3-EBBB-E27DE9E93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4A38D-13C3-7B41-BA24-74A04E9DFF1E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451344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3342C-634F-E398-7E3C-BFB87D7B5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8097F-A310-0805-9038-AAA0AF3BFF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7E3D4-D90F-6A10-2834-6653599F10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2C06B3-9A88-7189-AED2-1CD5FD1B2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E9C1A-DA83-E446-8445-3DE182C3BC9F}" type="datetimeFigureOut">
              <a:rPr lang="en-AE" smtClean="0"/>
              <a:t>19/10/2024</a:t>
            </a:fld>
            <a:endParaRPr lang="en-A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28B2E1-B5E8-1C69-98F4-205A0596D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C5A558-BDF5-7D68-B9CE-BC19F33E2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4A38D-13C3-7B41-BA24-74A04E9DFF1E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88945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33A34-9E95-8F90-47EB-AE3203990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9C1E8E-F6A9-F0C9-55CF-F8341DBCC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7C4DC2-CA8E-EED0-98C4-64626BBC05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AF79E6-6CE9-AFA4-7B4B-4142D8E6D8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E4603C-EB7F-6B0F-BBA3-2C1BAAF19F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5194A7-E874-47CC-4C87-CD05E72FC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E9C1A-DA83-E446-8445-3DE182C3BC9F}" type="datetimeFigureOut">
              <a:rPr lang="en-AE" smtClean="0"/>
              <a:t>19/10/2024</a:t>
            </a:fld>
            <a:endParaRPr lang="en-A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E4DB8E-5505-9A1F-AE56-4DEABF50B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73B359A-1B1F-2F7F-B655-901AE2968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4A38D-13C3-7B41-BA24-74A04E9DFF1E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076676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7C647-7809-6CA2-4E02-C1D275192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541F1F-17B6-7752-7CE8-D29468EFD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E9C1A-DA83-E446-8445-3DE182C3BC9F}" type="datetimeFigureOut">
              <a:rPr lang="en-AE" smtClean="0"/>
              <a:t>19/10/2024</a:t>
            </a:fld>
            <a:endParaRPr lang="en-A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63540A-8CB2-E8AF-FFCF-7322189E1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6D8F2C-CCC6-619D-141B-3221E3EAE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4A38D-13C3-7B41-BA24-74A04E9DFF1E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4251173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B1B154-2F01-E251-0E63-493234B18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E9C1A-DA83-E446-8445-3DE182C3BC9F}" type="datetimeFigureOut">
              <a:rPr lang="en-AE" smtClean="0"/>
              <a:t>19/10/2024</a:t>
            </a:fld>
            <a:endParaRPr lang="en-A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2AF820-47C2-20AA-9F24-39949B8EE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341C76-C6E1-FAE3-BFB5-C2D6B2547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4A38D-13C3-7B41-BA24-74A04E9DFF1E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792980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BE7E2-8D1C-06D1-C910-9BF4A1142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6A2E6-3BA9-D6D6-A44B-BE86BDDB3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28053A-EABF-56D5-CE71-B4D85BDAB3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BF93CC-8CC8-B0AA-83D9-1A882BBC1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E9C1A-DA83-E446-8445-3DE182C3BC9F}" type="datetimeFigureOut">
              <a:rPr lang="en-AE" smtClean="0"/>
              <a:t>19/10/2024</a:t>
            </a:fld>
            <a:endParaRPr lang="en-A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746A7D-6AE0-EEC4-D338-8377D1102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DD12B-FD66-BD85-2345-E15F35FEF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4A38D-13C3-7B41-BA24-74A04E9DFF1E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40395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684B0-4E8A-3BCB-55C0-E5C5313FE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EE83D3-D6C7-59A7-A716-F4FC854B8D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71548B-0F51-BC6C-C6D9-45B5D48B6C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BC917-B719-3B9A-3645-68757358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E9C1A-DA83-E446-8445-3DE182C3BC9F}" type="datetimeFigureOut">
              <a:rPr lang="en-AE" smtClean="0"/>
              <a:t>19/10/2024</a:t>
            </a:fld>
            <a:endParaRPr lang="en-A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C618C0-D90D-6685-3543-4ECE649FE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CBBBC5-D02B-B5E2-8042-CC4B55DEF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4A38D-13C3-7B41-BA24-74A04E9DFF1E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545385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D00C1D-6EB7-54FC-755B-ACB7DC99E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877A31-9F15-40B2-E55F-935EEB101C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DA7FBF-F0FE-B752-5168-CEAE29F6A4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E9C1A-DA83-E446-8445-3DE182C3BC9F}" type="datetimeFigureOut">
              <a:rPr lang="en-AE" smtClean="0"/>
              <a:t>19/10/2024</a:t>
            </a:fld>
            <a:endParaRPr lang="en-A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CE3CC-53CE-7E48-BD40-D5B61B8580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D3EDBF-A8F0-F350-E4CC-0BF3D92BFB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4A38D-13C3-7B41-BA24-74A04E9DFF1E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140789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A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bot and hand touching a blue sphere&#10;&#10;Description automatically generated">
            <a:extLst>
              <a:ext uri="{FF2B5EF4-FFF2-40B4-BE49-F238E27FC236}">
                <a16:creationId xmlns:a16="http://schemas.microsoft.com/office/drawing/2014/main" id="{02BBA77A-9E74-8D03-EFAC-5E6A6E715E1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4000"/>
          </a:blip>
          <a:srcRect l="1666" t="17331" b="16691"/>
          <a:stretch/>
        </p:blipFill>
        <p:spPr>
          <a:xfrm>
            <a:off x="0" y="2388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91592A1-E6E9-3795-E583-0F52D5989E38}"/>
              </a:ext>
            </a:extLst>
          </p:cNvPr>
          <p:cNvSpPr txBox="1">
            <a:spLocks/>
          </p:cNvSpPr>
          <p:nvPr/>
        </p:nvSpPr>
        <p:spPr>
          <a:xfrm>
            <a:off x="1524000" y="292100"/>
            <a:ext cx="9144000" cy="19829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E" sz="6600" dirty="0">
                <a:latin typeface="ADLaM Display" panose="020F0502020204030204" pitchFamily="2" charset="0"/>
                <a:ea typeface="ADLaM Display" panose="020F0502020204030204" pitchFamily="2" charset="0"/>
                <a:cs typeface="ADLaM Display" panose="020F0502020204030204" pitchFamily="2" charset="0"/>
              </a:rPr>
              <a:t>Building Bridges in  Open Science: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371B9D6-C2BD-B126-97BF-DE46D7C4C521}"/>
              </a:ext>
            </a:extLst>
          </p:cNvPr>
          <p:cNvSpPr txBox="1">
            <a:spLocks/>
          </p:cNvSpPr>
          <p:nvPr/>
        </p:nvSpPr>
        <p:spPr>
          <a:xfrm>
            <a:off x="863097" y="4741545"/>
            <a:ext cx="10465805" cy="3357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E" sz="3600" b="1" dirty="0"/>
              <a:t>Collaborative Ventures at Khalifa University Library</a:t>
            </a:r>
            <a:endParaRPr lang="en-AE" sz="1000" b="1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FFFBB4C-6ADF-838E-AD79-DCFC0B88DB7E}"/>
              </a:ext>
            </a:extLst>
          </p:cNvPr>
          <p:cNvSpPr txBox="1">
            <a:spLocks/>
          </p:cNvSpPr>
          <p:nvPr/>
        </p:nvSpPr>
        <p:spPr>
          <a:xfrm>
            <a:off x="0" y="5897396"/>
            <a:ext cx="12192000" cy="81122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E" b="1" dirty="0"/>
              <a:t>Rani Anand</a:t>
            </a:r>
            <a:r>
              <a:rPr lang="en-US" b="1" dirty="0"/>
              <a:t>, </a:t>
            </a:r>
            <a:r>
              <a:rPr lang="en-AE" b="1" dirty="0"/>
              <a:t>Information Literacy Instructor</a:t>
            </a:r>
            <a:r>
              <a:rPr lang="en-US" b="1" dirty="0"/>
              <a:t/>
            </a:r>
            <a:br>
              <a:rPr lang="en-US" b="1" dirty="0"/>
            </a:br>
            <a:r>
              <a:rPr lang="en-AE" b="1" dirty="0"/>
              <a:t>Khalifa University, UAE</a:t>
            </a:r>
            <a:endParaRPr lang="en-AE" sz="1100" b="1" dirty="0"/>
          </a:p>
        </p:txBody>
      </p:sp>
    </p:spTree>
    <p:extLst>
      <p:ext uri="{BB962C8B-B14F-4D97-AF65-F5344CB8AC3E}">
        <p14:creationId xmlns:p14="http://schemas.microsoft.com/office/powerpoint/2010/main" val="993854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DB68FA-95DC-1A6D-1102-8AD468C3D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6F4BB2D-6310-BCC0-546E-F3CEF009DEBD}"/>
              </a:ext>
            </a:extLst>
          </p:cNvPr>
          <p:cNvSpPr/>
          <p:nvPr/>
        </p:nvSpPr>
        <p:spPr>
          <a:xfrm>
            <a:off x="0" y="813836"/>
            <a:ext cx="12192000" cy="740040"/>
          </a:xfrm>
          <a:prstGeom prst="rect">
            <a:avLst/>
          </a:prstGeom>
          <a:solidFill>
            <a:srgbClr val="47C6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A23372-7639-4D23-854A-4ED5A9795043}"/>
              </a:ext>
            </a:extLst>
          </p:cNvPr>
          <p:cNvSpPr txBox="1"/>
          <p:nvPr/>
        </p:nvSpPr>
        <p:spPr>
          <a:xfrm>
            <a:off x="344032" y="859101"/>
            <a:ext cx="11570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What is KU’s Open Access Project?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E08A6AE-DD9A-806E-B0EE-A22C65DCC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642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01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9A81F6-0445-CE76-CC86-17DDDE293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CAD7B75-0D4A-EE5A-0DAF-86F57D6FAC3F}"/>
              </a:ext>
            </a:extLst>
          </p:cNvPr>
          <p:cNvSpPr/>
          <p:nvPr/>
        </p:nvSpPr>
        <p:spPr>
          <a:xfrm>
            <a:off x="0" y="814813"/>
            <a:ext cx="12192000" cy="740040"/>
          </a:xfrm>
          <a:prstGeom prst="rect">
            <a:avLst/>
          </a:prstGeom>
          <a:solidFill>
            <a:srgbClr val="47C6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63B7C5-FBFE-B219-E4D5-FA7CB2A76DB3}"/>
              </a:ext>
            </a:extLst>
          </p:cNvPr>
          <p:cNvSpPr txBox="1"/>
          <p:nvPr/>
        </p:nvSpPr>
        <p:spPr>
          <a:xfrm>
            <a:off x="99588" y="861668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History of Open Access Publishing at KU</a:t>
            </a:r>
          </a:p>
        </p:txBody>
      </p:sp>
      <p:pic>
        <p:nvPicPr>
          <p:cNvPr id="9" name="Picture 8" descr="A timeline with numbers and circles&#10;&#10;Description automatically generated">
            <a:extLst>
              <a:ext uri="{FF2B5EF4-FFF2-40B4-BE49-F238E27FC236}">
                <a16:creationId xmlns:a16="http://schemas.microsoft.com/office/drawing/2014/main" id="{E47B440F-AAA2-8F58-8FE2-0806FA7355B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972" b="9965"/>
          <a:stretch/>
        </p:blipFill>
        <p:spPr>
          <a:xfrm>
            <a:off x="297758" y="1638678"/>
            <a:ext cx="11306772" cy="5219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153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9A81F6-0445-CE76-CC86-17DDDE293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046CAA-969E-944E-1048-DB8D951F114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18"/>
          <a:stretch/>
        </p:blipFill>
        <p:spPr>
          <a:xfrm>
            <a:off x="1683369" y="1703639"/>
            <a:ext cx="9189266" cy="494565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CFDCF6C-A850-C942-2A4E-7DC1CAF01572}"/>
              </a:ext>
            </a:extLst>
          </p:cNvPr>
          <p:cNvSpPr/>
          <p:nvPr/>
        </p:nvSpPr>
        <p:spPr>
          <a:xfrm>
            <a:off x="0" y="808103"/>
            <a:ext cx="12192000" cy="740040"/>
          </a:xfrm>
          <a:prstGeom prst="rect">
            <a:avLst/>
          </a:prstGeom>
          <a:solidFill>
            <a:srgbClr val="47C6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7B1017-6046-1A4C-C388-A21956AB581D}"/>
              </a:ext>
            </a:extLst>
          </p:cNvPr>
          <p:cNvSpPr txBox="1"/>
          <p:nvPr/>
        </p:nvSpPr>
        <p:spPr>
          <a:xfrm>
            <a:off x="989643" y="854957"/>
            <a:ext cx="98829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KU Library </a:t>
            </a:r>
            <a:r>
              <a:rPr lang="en-US" sz="3600" b="1" dirty="0" smtClean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guide</a:t>
            </a:r>
            <a:r>
              <a:rPr lang="en-US" sz="3600" b="1" dirty="0" smtClean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US" sz="3600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on Open Access</a:t>
            </a:r>
          </a:p>
        </p:txBody>
      </p:sp>
    </p:spTree>
    <p:extLst>
      <p:ext uri="{BB962C8B-B14F-4D97-AF65-F5344CB8AC3E}">
        <p14:creationId xmlns:p14="http://schemas.microsoft.com/office/powerpoint/2010/main" val="16773946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DB68FA-95DC-1A6D-1102-8AD468C3D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ctangle 159">
            <a:extLst>
              <a:ext uri="{FF2B5EF4-FFF2-40B4-BE49-F238E27FC236}">
                <a16:creationId xmlns:a16="http://schemas.microsoft.com/office/drawing/2014/main" id="{1434F56B-A4B7-00AE-B00F-ECC0DCF07E63}"/>
              </a:ext>
            </a:extLst>
          </p:cNvPr>
          <p:cNvSpPr/>
          <p:nvPr/>
        </p:nvSpPr>
        <p:spPr>
          <a:xfrm>
            <a:off x="0" y="844317"/>
            <a:ext cx="12192000" cy="740040"/>
          </a:xfrm>
          <a:prstGeom prst="rect">
            <a:avLst/>
          </a:prstGeom>
          <a:solidFill>
            <a:srgbClr val="47C6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A23372-7639-4D23-854A-4ED5A9795043}"/>
              </a:ext>
            </a:extLst>
          </p:cNvPr>
          <p:cNvSpPr txBox="1"/>
          <p:nvPr/>
        </p:nvSpPr>
        <p:spPr>
          <a:xfrm>
            <a:off x="72429" y="891171"/>
            <a:ext cx="119777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What is the Library’s Role?</a:t>
            </a:r>
          </a:p>
        </p:txBody>
      </p:sp>
      <p:pic>
        <p:nvPicPr>
          <p:cNvPr id="162" name="Picture 16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8834D94-4F95-BB53-7EF6-9D87D6E7AF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2311" b="14794"/>
          <a:stretch/>
        </p:blipFill>
        <p:spPr>
          <a:xfrm>
            <a:off x="175034" y="1933511"/>
            <a:ext cx="11841931" cy="418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8458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9A81F6-0445-CE76-CC86-17DDDE293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CFDCF6C-A850-C942-2A4E-7DC1CAF01572}"/>
              </a:ext>
            </a:extLst>
          </p:cNvPr>
          <p:cNvSpPr/>
          <p:nvPr/>
        </p:nvSpPr>
        <p:spPr>
          <a:xfrm>
            <a:off x="0" y="808103"/>
            <a:ext cx="12192000" cy="740040"/>
          </a:xfrm>
          <a:prstGeom prst="rect">
            <a:avLst/>
          </a:prstGeom>
          <a:solidFill>
            <a:srgbClr val="47C6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7B1017-6046-1A4C-C388-A21956AB581D}"/>
              </a:ext>
            </a:extLst>
          </p:cNvPr>
          <p:cNvSpPr txBox="1"/>
          <p:nvPr/>
        </p:nvSpPr>
        <p:spPr>
          <a:xfrm>
            <a:off x="989643" y="854957"/>
            <a:ext cx="98829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OA Agreements: KU Model</a:t>
            </a:r>
            <a:endParaRPr lang="en-US" sz="3600" b="1" dirty="0"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pic>
        <p:nvPicPr>
          <p:cNvPr id="4" name="Picture 3" descr="A black screen with red text&#10;&#10;Description automatically generated">
            <a:extLst>
              <a:ext uri="{FF2B5EF4-FFF2-40B4-BE49-F238E27FC236}">
                <a16:creationId xmlns:a16="http://schemas.microsoft.com/office/drawing/2014/main" id="{083CB570-662F-AB40-771E-ABDD86A6780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163" t="17920" r="4356" b="18077"/>
          <a:stretch/>
        </p:blipFill>
        <p:spPr>
          <a:xfrm>
            <a:off x="208230" y="1830388"/>
            <a:ext cx="11696984" cy="470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7433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DB68FA-95DC-1A6D-1102-8AD468C3D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ctangle 159">
            <a:extLst>
              <a:ext uri="{FF2B5EF4-FFF2-40B4-BE49-F238E27FC236}">
                <a16:creationId xmlns:a16="http://schemas.microsoft.com/office/drawing/2014/main" id="{1434F56B-A4B7-00AE-B00F-ECC0DCF07E63}"/>
              </a:ext>
            </a:extLst>
          </p:cNvPr>
          <p:cNvSpPr/>
          <p:nvPr/>
        </p:nvSpPr>
        <p:spPr>
          <a:xfrm>
            <a:off x="0" y="844317"/>
            <a:ext cx="12192000" cy="740040"/>
          </a:xfrm>
          <a:prstGeom prst="rect">
            <a:avLst/>
          </a:prstGeom>
          <a:solidFill>
            <a:srgbClr val="47C6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A23372-7639-4D23-854A-4ED5A9795043}"/>
              </a:ext>
            </a:extLst>
          </p:cNvPr>
          <p:cNvSpPr txBox="1"/>
          <p:nvPr/>
        </p:nvSpPr>
        <p:spPr>
          <a:xfrm>
            <a:off x="72429" y="891171"/>
            <a:ext cx="119777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APCs Paid by Open Access Services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rcRect l="466" t="11291" r="596" b="19861"/>
          <a:stretch/>
        </p:blipFill>
        <p:spPr>
          <a:xfrm>
            <a:off x="316719" y="2393735"/>
            <a:ext cx="11764065" cy="350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8911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9A81F6-0445-CE76-CC86-17DDDE293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CFDCF6C-A850-C942-2A4E-7DC1CAF01572}"/>
              </a:ext>
            </a:extLst>
          </p:cNvPr>
          <p:cNvSpPr/>
          <p:nvPr/>
        </p:nvSpPr>
        <p:spPr>
          <a:xfrm>
            <a:off x="0" y="808103"/>
            <a:ext cx="12192000" cy="740040"/>
          </a:xfrm>
          <a:prstGeom prst="rect">
            <a:avLst/>
          </a:prstGeom>
          <a:solidFill>
            <a:srgbClr val="47C6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7B1017-6046-1A4C-C388-A21956AB581D}"/>
              </a:ext>
            </a:extLst>
          </p:cNvPr>
          <p:cNvSpPr txBox="1"/>
          <p:nvPr/>
        </p:nvSpPr>
        <p:spPr>
          <a:xfrm>
            <a:off x="989643" y="854957"/>
            <a:ext cx="98829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APCs Paid</a:t>
            </a:r>
            <a:endParaRPr lang="en-US" sz="3600" b="1" dirty="0"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125" y="1681986"/>
            <a:ext cx="9635833" cy="4494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8010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DB68FA-95DC-1A6D-1102-8AD468C3D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ctangle 159">
            <a:extLst>
              <a:ext uri="{FF2B5EF4-FFF2-40B4-BE49-F238E27FC236}">
                <a16:creationId xmlns:a16="http://schemas.microsoft.com/office/drawing/2014/main" id="{1434F56B-A4B7-00AE-B00F-ECC0DCF07E63}"/>
              </a:ext>
            </a:extLst>
          </p:cNvPr>
          <p:cNvSpPr/>
          <p:nvPr/>
        </p:nvSpPr>
        <p:spPr>
          <a:xfrm>
            <a:off x="0" y="844317"/>
            <a:ext cx="12192000" cy="740040"/>
          </a:xfrm>
          <a:prstGeom prst="rect">
            <a:avLst/>
          </a:prstGeom>
          <a:solidFill>
            <a:srgbClr val="47C6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A23372-7639-4D23-854A-4ED5A9795043}"/>
              </a:ext>
            </a:extLst>
          </p:cNvPr>
          <p:cNvSpPr txBox="1"/>
          <p:nvPr/>
        </p:nvSpPr>
        <p:spPr>
          <a:xfrm>
            <a:off x="733331" y="891171"/>
            <a:ext cx="113168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Growth of OA Articles at KU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 t="17373"/>
          <a:stretch/>
        </p:blipFill>
        <p:spPr>
          <a:xfrm>
            <a:off x="152400" y="1586447"/>
            <a:ext cx="11887200" cy="527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614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Library Service survey </a:t>
            </a:r>
            <a:endParaRPr lang="en-US" b="1" dirty="0"/>
          </a:p>
        </p:txBody>
      </p:sp>
      <p:pic>
        <p:nvPicPr>
          <p:cNvPr id="3" name="Picture Placeholder 9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E1B88F10-C10F-B533-E62B-3EA981F3878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80" r="2876" b="-4"/>
          <a:stretch/>
        </p:blipFill>
        <p:spPr>
          <a:xfrm>
            <a:off x="516466" y="1387344"/>
            <a:ext cx="4902821" cy="5215528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3571" y="1398776"/>
            <a:ext cx="5662000" cy="5569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790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32675" y="4214517"/>
            <a:ext cx="10515600" cy="2325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2459936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89708-310D-7A69-049E-79AF1D9F7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5771" y="1506449"/>
            <a:ext cx="9144000" cy="2160994"/>
          </a:xfrm>
        </p:spPr>
        <p:txBody>
          <a:bodyPr>
            <a:noAutofit/>
          </a:bodyPr>
          <a:lstStyle/>
          <a:p>
            <a:r>
              <a:rPr lang="en-US" sz="2400" dirty="0">
                <a:latin typeface="+mn-lt"/>
              </a:rPr>
              <a:t>Khalifa University is a top ranked international university is home to the UAE’s leading research centers as interdisciplinary research units focused on long-term strategic priorities addressing regional and global challenges in a systematic and targeted manner via engagement of world-class researchers and facilities.</a:t>
            </a:r>
            <a:br>
              <a:rPr lang="en-US" sz="2400" dirty="0">
                <a:latin typeface="+mn-lt"/>
              </a:rPr>
            </a:br>
            <a:endParaRPr lang="en-AE" sz="2400" dirty="0"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3E839C-BFB3-C7BD-FFC0-EAEB69E0292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131" y="3429000"/>
            <a:ext cx="9605395" cy="293523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F873F79D-31CE-87B5-3B30-9F8F97D5C419}"/>
              </a:ext>
            </a:extLst>
          </p:cNvPr>
          <p:cNvSpPr/>
          <p:nvPr/>
        </p:nvSpPr>
        <p:spPr>
          <a:xfrm>
            <a:off x="1964602" y="3553143"/>
            <a:ext cx="4753069" cy="425513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 dirty="0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11" name="Picture 1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E75FEB2-B494-9F34-9290-FB2509B102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171" y="476457"/>
            <a:ext cx="3834891" cy="113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127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DA0972-6644-D3C7-63C8-7D33FB577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8E07535-F203-BF40-DA7D-BFD98282B2B8}"/>
              </a:ext>
            </a:extLst>
          </p:cNvPr>
          <p:cNvSpPr txBox="1"/>
          <p:nvPr/>
        </p:nvSpPr>
        <p:spPr>
          <a:xfrm>
            <a:off x="733330" y="563599"/>
            <a:ext cx="85758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E" sz="3200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Khalifa University and Open Science</a:t>
            </a:r>
            <a:endParaRPr lang="en-US" sz="3200" dirty="0"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29150E-FBFC-9916-5FC2-1D4D945604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7148" y="1255029"/>
            <a:ext cx="9144000" cy="1514914"/>
          </a:xfrm>
        </p:spPr>
        <p:txBody>
          <a:bodyPr>
            <a:noAutofit/>
          </a:bodyPr>
          <a:lstStyle/>
          <a:p>
            <a:pPr algn="l"/>
            <a:r>
              <a:rPr lang="en-AE" sz="2800" b="1" dirty="0">
                <a:solidFill>
                  <a:srgbClr val="002060"/>
                </a:solidFill>
                <a:latin typeface="+mn-lt"/>
                <a:ea typeface="ADLaM Display" panose="02010000000000000000" pitchFamily="2" charset="0"/>
                <a:cs typeface="ADLaM Display" panose="02010000000000000000" pitchFamily="2" charset="0"/>
              </a:rPr>
              <a:t>Khalifa University: Open Access Publishing</a:t>
            </a:r>
            <a:r>
              <a:rPr lang="en-AE" sz="2400" b="1" dirty="0">
                <a:latin typeface="+mn-lt"/>
                <a:ea typeface="ADLaM Display" panose="02010000000000000000" pitchFamily="2" charset="0"/>
                <a:cs typeface="ADLaM Display" panose="02010000000000000000" pitchFamily="2" charset="0"/>
              </a:rPr>
              <a:t/>
            </a:r>
            <a:br>
              <a:rPr lang="en-AE" sz="2400" b="1" dirty="0">
                <a:latin typeface="+mn-lt"/>
                <a:ea typeface="ADLaM Display" panose="02010000000000000000" pitchFamily="2" charset="0"/>
                <a:cs typeface="ADLaM Display" panose="02010000000000000000" pitchFamily="2" charset="0"/>
              </a:rPr>
            </a:br>
            <a:r>
              <a:rPr lang="en-US" sz="2400" dirty="0">
                <a:latin typeface="+mn-lt"/>
              </a:rPr>
              <a:t>The administration of Khalifa University is committed to encouraging and supporting faculty to use Open Access (OA) publishing for their scholarly work.</a:t>
            </a:r>
            <a:endParaRPr lang="en-AE" sz="2400" dirty="0">
              <a:latin typeface="+mn-lt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BA5A86A-90A4-1DCE-675D-8B8ECF08DA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3330" y="1378163"/>
            <a:ext cx="871729" cy="1362076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A6EAC16D-9836-EB84-C667-D8E74D9C698A}"/>
              </a:ext>
            </a:extLst>
          </p:cNvPr>
          <p:cNvGrpSpPr/>
          <p:nvPr/>
        </p:nvGrpSpPr>
        <p:grpSpPr>
          <a:xfrm>
            <a:off x="573344" y="2996187"/>
            <a:ext cx="8248950" cy="3447683"/>
            <a:chOff x="733329" y="2749184"/>
            <a:chExt cx="9055933" cy="37849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8" name="Content Placeholder 3">
              <a:extLst>
                <a:ext uri="{FF2B5EF4-FFF2-40B4-BE49-F238E27FC236}">
                  <a16:creationId xmlns:a16="http://schemas.microsoft.com/office/drawing/2014/main" id="{86B294A0-9D4F-EAC6-0CFD-87E12C42D0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69680" t="54016" r="8135"/>
            <a:stretch/>
          </p:blipFill>
          <p:spPr>
            <a:xfrm>
              <a:off x="6192558" y="2749184"/>
              <a:ext cx="3596704" cy="3784964"/>
            </a:xfrm>
            <a:prstGeom prst="rect">
              <a:avLst/>
            </a:prstGeom>
          </p:spPr>
        </p:pic>
        <p:pic>
          <p:nvPicPr>
            <p:cNvPr id="12" name="Content Placeholder 3">
              <a:extLst>
                <a:ext uri="{FF2B5EF4-FFF2-40B4-BE49-F238E27FC236}">
                  <a16:creationId xmlns:a16="http://schemas.microsoft.com/office/drawing/2014/main" id="{594C3E52-6B66-FD36-906A-3038457C19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62844" t="4846" r="1424" b="46359"/>
            <a:stretch/>
          </p:blipFill>
          <p:spPr>
            <a:xfrm>
              <a:off x="733329" y="2749184"/>
              <a:ext cx="5459229" cy="3784965"/>
            </a:xfrm>
            <a:prstGeom prst="rect">
              <a:avLst/>
            </a:prstGeom>
          </p:spPr>
        </p:pic>
      </p:grpSp>
      <p:pic>
        <p:nvPicPr>
          <p:cNvPr id="18" name="Picture 17" descr="A number with blue text&#10;&#10;Description automatically generated with medium confidence">
            <a:extLst>
              <a:ext uri="{FF2B5EF4-FFF2-40B4-BE49-F238E27FC236}">
                <a16:creationId xmlns:a16="http://schemas.microsoft.com/office/drawing/2014/main" id="{83DFDC1B-F549-FE93-E7B0-09D91B0EB8B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6119" b="72305"/>
          <a:stretch/>
        </p:blipFill>
        <p:spPr>
          <a:xfrm>
            <a:off x="8748158" y="2928324"/>
            <a:ext cx="3233142" cy="58477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66CBD3B-2E71-302A-F94B-091C092A9F8D}"/>
              </a:ext>
            </a:extLst>
          </p:cNvPr>
          <p:cNvSpPr txBox="1"/>
          <p:nvPr/>
        </p:nvSpPr>
        <p:spPr>
          <a:xfrm>
            <a:off x="8423962" y="3443603"/>
            <a:ext cx="38815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Documents, </a:t>
            </a:r>
          </a:p>
          <a:p>
            <a:pPr algn="ctr"/>
            <a:r>
              <a:rPr lang="en-US" sz="2000" b="1" dirty="0"/>
              <a:t>whole institution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5EAB5B-3576-BD55-152A-6AFCFFC9FF03}"/>
              </a:ext>
            </a:extLst>
          </p:cNvPr>
          <p:cNvSpPr txBox="1"/>
          <p:nvPr/>
        </p:nvSpPr>
        <p:spPr>
          <a:xfrm>
            <a:off x="8423962" y="4720029"/>
            <a:ext cx="38815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Documents,</a:t>
            </a:r>
          </a:p>
          <a:p>
            <a:pPr algn="ctr"/>
            <a:r>
              <a:rPr lang="en-US" sz="2000" b="1" dirty="0"/>
              <a:t>Affiliation only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54D233A-57DF-8F1B-E2DF-3F48603AB3C1}"/>
              </a:ext>
            </a:extLst>
          </p:cNvPr>
          <p:cNvSpPr txBox="1"/>
          <p:nvPr/>
        </p:nvSpPr>
        <p:spPr>
          <a:xfrm>
            <a:off x="8423962" y="6159240"/>
            <a:ext cx="3881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Authors</a:t>
            </a:r>
          </a:p>
        </p:txBody>
      </p:sp>
      <p:pic>
        <p:nvPicPr>
          <p:cNvPr id="24" name="Picture 23" descr="A number with blue text&#10;&#10;Description automatically generated with medium confidence">
            <a:extLst>
              <a:ext uri="{FF2B5EF4-FFF2-40B4-BE49-F238E27FC236}">
                <a16:creationId xmlns:a16="http://schemas.microsoft.com/office/drawing/2014/main" id="{E40999E3-DB26-D8AD-A45D-B34CB4CE2EA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35679" b="42745"/>
          <a:stretch/>
        </p:blipFill>
        <p:spPr>
          <a:xfrm>
            <a:off x="8539181" y="4258365"/>
            <a:ext cx="3233142" cy="584775"/>
          </a:xfrm>
          <a:prstGeom prst="rect">
            <a:avLst/>
          </a:prstGeom>
        </p:spPr>
      </p:pic>
      <p:pic>
        <p:nvPicPr>
          <p:cNvPr id="25" name="Picture 24" descr="A number with blue text&#10;&#10;Description automatically generated with medium confidence">
            <a:extLst>
              <a:ext uri="{FF2B5EF4-FFF2-40B4-BE49-F238E27FC236}">
                <a16:creationId xmlns:a16="http://schemas.microsoft.com/office/drawing/2014/main" id="{EF230071-FD40-3ADC-32D0-FCA5B8DAA79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-334" t="68466" r="334" b="9958"/>
          <a:stretch/>
        </p:blipFill>
        <p:spPr>
          <a:xfrm>
            <a:off x="8720156" y="5597191"/>
            <a:ext cx="3233142" cy="5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48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0E6D8C-8DEB-C819-8B94-896DC15A5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07AA71-A98A-DF4B-41A7-CF5FDA4792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272" y="2644285"/>
            <a:ext cx="9398818" cy="379482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9C34CAF-4A5C-DF28-DBD3-3AD81BAD1CB8}"/>
              </a:ext>
            </a:extLst>
          </p:cNvPr>
          <p:cNvSpPr txBox="1"/>
          <p:nvPr/>
        </p:nvSpPr>
        <p:spPr>
          <a:xfrm>
            <a:off x="733330" y="525499"/>
            <a:ext cx="85758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E" sz="3200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Open Science</a:t>
            </a:r>
            <a:endParaRPr lang="en-US" sz="3200" dirty="0"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126E0BA-5C19-DAC0-3558-CD88757068E1}"/>
              </a:ext>
            </a:extLst>
          </p:cNvPr>
          <p:cNvSpPr txBox="1">
            <a:spLocks/>
          </p:cNvSpPr>
          <p:nvPr/>
        </p:nvSpPr>
        <p:spPr>
          <a:xfrm>
            <a:off x="826072" y="1233380"/>
            <a:ext cx="10775377" cy="6934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>
                <a:solidFill>
                  <a:srgbClr val="002060"/>
                </a:solidFill>
                <a:latin typeface="+mn-lt"/>
              </a:rPr>
              <a:t>Open science has emerged as a pivotal approach for enhancing transparency, reproducibility, and accessibility in research.</a:t>
            </a:r>
            <a:endParaRPr lang="en-AE" sz="28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93DAA24-CA27-83A9-6D51-C01514C19562}"/>
              </a:ext>
            </a:extLst>
          </p:cNvPr>
          <p:cNvSpPr txBox="1">
            <a:spLocks/>
          </p:cNvSpPr>
          <p:nvPr/>
        </p:nvSpPr>
        <p:spPr>
          <a:xfrm>
            <a:off x="0" y="2131554"/>
            <a:ext cx="12192000" cy="5127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latin typeface="+mn-lt"/>
              </a:rPr>
              <a:t>             Role of Libraries</a:t>
            </a:r>
            <a:endParaRPr lang="en-AE" sz="3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1011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0B0DC2-5AB6-A0F2-4B11-1DDE6C62D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533BF9F-DA52-1FA1-3EC3-5CB879E6185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109" t="19670" r="32945" b="14719"/>
          <a:stretch/>
        </p:blipFill>
        <p:spPr>
          <a:xfrm>
            <a:off x="8408785" y="2803961"/>
            <a:ext cx="3381138" cy="32885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AF637D6-B8E7-2CBC-812B-06F6434916B4}"/>
              </a:ext>
            </a:extLst>
          </p:cNvPr>
          <p:cNvSpPr txBox="1"/>
          <p:nvPr/>
        </p:nvSpPr>
        <p:spPr>
          <a:xfrm>
            <a:off x="142706" y="765535"/>
            <a:ext cx="97276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3600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KU Library’s Journey with Open Science</a:t>
            </a:r>
            <a:endParaRPr lang="en-US" sz="3200" dirty="0"/>
          </a:p>
        </p:txBody>
      </p:sp>
      <p:pic>
        <p:nvPicPr>
          <p:cNvPr id="11" name="Picture 10" descr="A screenshot of a video game&#10;&#10;Description automatically generated">
            <a:extLst>
              <a:ext uri="{FF2B5EF4-FFF2-40B4-BE49-F238E27FC236}">
                <a16:creationId xmlns:a16="http://schemas.microsoft.com/office/drawing/2014/main" id="{58D179C0-0142-CAF4-7C3B-8E5E637F1C4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7926" t="21419" r="2898" b="10638"/>
          <a:stretch/>
        </p:blipFill>
        <p:spPr>
          <a:xfrm>
            <a:off x="613721" y="2019315"/>
            <a:ext cx="7795064" cy="430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488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DB68FA-95DC-1A6D-1102-8AD468C3D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E1569D7-54F9-1CE5-B30A-B1B5114315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888" t="23225" r="18474" b="363"/>
          <a:stretch/>
        </p:blipFill>
        <p:spPr>
          <a:xfrm>
            <a:off x="1971675" y="2092092"/>
            <a:ext cx="8639175" cy="47691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95010C5-6E8A-89A8-3F84-5C7878779B4D}"/>
              </a:ext>
            </a:extLst>
          </p:cNvPr>
          <p:cNvSpPr txBox="1"/>
          <p:nvPr/>
        </p:nvSpPr>
        <p:spPr>
          <a:xfrm>
            <a:off x="883222" y="690558"/>
            <a:ext cx="85758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E" sz="3200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Scholarly Communications</a:t>
            </a:r>
            <a:endParaRPr lang="en-US" sz="3200" dirty="0"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F8EF99-B4F7-235D-CFD3-F6645815AACC}"/>
              </a:ext>
            </a:extLst>
          </p:cNvPr>
          <p:cNvSpPr txBox="1">
            <a:spLocks/>
          </p:cNvSpPr>
          <p:nvPr/>
        </p:nvSpPr>
        <p:spPr>
          <a:xfrm>
            <a:off x="1971675" y="1343599"/>
            <a:ext cx="8946577" cy="5598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002060"/>
                </a:solidFill>
                <a:latin typeface="+mn-lt"/>
              </a:rPr>
              <a:t>E-Collections: </a:t>
            </a:r>
            <a:r>
              <a:rPr lang="en-US" sz="3200" b="1" dirty="0" smtClean="0">
                <a:solidFill>
                  <a:srgbClr val="002060"/>
                </a:solidFill>
                <a:latin typeface="+mn-lt"/>
              </a:rPr>
              <a:t>E-books</a:t>
            </a:r>
            <a:r>
              <a:rPr lang="en-US" sz="3200" b="1" dirty="0">
                <a:solidFill>
                  <a:srgbClr val="002060"/>
                </a:solidFill>
                <a:latin typeface="+mn-lt"/>
              </a:rPr>
              <a:t>, databases, e-journals</a:t>
            </a:r>
            <a:endParaRPr lang="en-AE" sz="3200" b="1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983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DB68FA-95DC-1A6D-1102-8AD468C3D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1A23372-7639-4D23-854A-4ED5A9795043}"/>
              </a:ext>
            </a:extLst>
          </p:cNvPr>
          <p:cNvSpPr txBox="1"/>
          <p:nvPr/>
        </p:nvSpPr>
        <p:spPr>
          <a:xfrm>
            <a:off x="5391150" y="1435647"/>
            <a:ext cx="6505576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Embedded sessions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Senior design seminars</a:t>
            </a:r>
          </a:p>
          <a:p>
            <a:pPr marL="971550" lvl="1" indent="-514350">
              <a:buAutoNum type="arabicPeriod"/>
            </a:pPr>
            <a:r>
              <a:rPr lang="en-US" sz="2800" b="1" dirty="0"/>
              <a:t>Literature and Patent Review</a:t>
            </a:r>
          </a:p>
          <a:p>
            <a:pPr marL="971550" lvl="1" indent="-514350">
              <a:buAutoNum type="arabicPeriod"/>
            </a:pPr>
            <a:r>
              <a:rPr lang="en-US" sz="2800" b="1" dirty="0"/>
              <a:t>E-resources and search strategies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PhD Scientific Research Methods</a:t>
            </a:r>
          </a:p>
          <a:p>
            <a:pPr marL="971550" lvl="1" indent="-514350">
              <a:buAutoNum type="arabicPeriod"/>
            </a:pPr>
            <a:r>
              <a:rPr lang="en-US" sz="2800" b="1" dirty="0"/>
              <a:t>Patents and Standards</a:t>
            </a:r>
          </a:p>
          <a:p>
            <a:pPr marL="971550" lvl="1" indent="-514350">
              <a:buAutoNum type="arabicPeriod"/>
            </a:pPr>
            <a:r>
              <a:rPr lang="en-US" sz="2800" b="1" dirty="0"/>
              <a:t>Research data management</a:t>
            </a:r>
          </a:p>
          <a:p>
            <a:pPr marL="971550" lvl="1" indent="-514350">
              <a:buAutoNum type="arabicPeriod"/>
            </a:pPr>
            <a:r>
              <a:rPr lang="en-US" sz="2800" b="1" dirty="0"/>
              <a:t>Citation managers</a:t>
            </a:r>
          </a:p>
        </p:txBody>
      </p:sp>
      <p:pic>
        <p:nvPicPr>
          <p:cNvPr id="4" name="Picture 3" descr="Several people sitting in chairs&#10;&#10;Description automatically generated">
            <a:extLst>
              <a:ext uri="{FF2B5EF4-FFF2-40B4-BE49-F238E27FC236}">
                <a16:creationId xmlns:a16="http://schemas.microsoft.com/office/drawing/2014/main" id="{6F1BA95C-8073-599B-F93E-1DB9EF4E5DC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313" t="13472" r="34530" b="7778"/>
          <a:stretch/>
        </p:blipFill>
        <p:spPr>
          <a:xfrm>
            <a:off x="0" y="1131588"/>
            <a:ext cx="5133975" cy="503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929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9A81F6-0445-CE76-CC86-17DDDE293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Pentagon 1">
            <a:extLst>
              <a:ext uri="{FF2B5EF4-FFF2-40B4-BE49-F238E27FC236}">
                <a16:creationId xmlns:a16="http://schemas.microsoft.com/office/drawing/2014/main" id="{F730921F-30B1-F6C0-BDA3-116759F53BCB}"/>
              </a:ext>
            </a:extLst>
          </p:cNvPr>
          <p:cNvSpPr/>
          <p:nvPr/>
        </p:nvSpPr>
        <p:spPr>
          <a:xfrm>
            <a:off x="412233" y="799101"/>
            <a:ext cx="3544132" cy="5477069"/>
          </a:xfrm>
          <a:prstGeom prst="homePlate">
            <a:avLst/>
          </a:prstGeom>
          <a:solidFill>
            <a:srgbClr val="47C6D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7205E4-C10C-5525-8B7A-3A49125794C6}"/>
              </a:ext>
            </a:extLst>
          </p:cNvPr>
          <p:cNvSpPr txBox="1"/>
          <p:nvPr/>
        </p:nvSpPr>
        <p:spPr>
          <a:xfrm>
            <a:off x="500358" y="2359356"/>
            <a:ext cx="294174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PURE (RIMS)</a:t>
            </a:r>
          </a:p>
          <a:p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Research</a:t>
            </a:r>
          </a:p>
          <a:p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Information</a:t>
            </a:r>
          </a:p>
          <a:p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Management</a:t>
            </a:r>
          </a:p>
          <a:p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System</a:t>
            </a:r>
            <a:endParaRPr lang="en-AE" sz="3200" b="1" dirty="0">
              <a:ln w="10160">
                <a:solidFill>
                  <a:schemeClr val="accent5"/>
                </a:solidFill>
                <a:prstDash val="solid"/>
              </a:ln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5866A36C-5EB3-FF4D-3C45-68191B216B1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272" t="5280" r="3381" b="6931"/>
          <a:stretch/>
        </p:blipFill>
        <p:spPr>
          <a:xfrm>
            <a:off x="4178714" y="974358"/>
            <a:ext cx="8196947" cy="53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357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A81F6-0445-CE76-CC86-17DDDE293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Pentagon 1">
            <a:extLst>
              <a:ext uri="{FF2B5EF4-FFF2-40B4-BE49-F238E27FC236}">
                <a16:creationId xmlns:a16="http://schemas.microsoft.com/office/drawing/2014/main" id="{F730921F-30B1-F6C0-BDA3-116759F53BCB}"/>
              </a:ext>
            </a:extLst>
          </p:cNvPr>
          <p:cNvSpPr/>
          <p:nvPr/>
        </p:nvSpPr>
        <p:spPr>
          <a:xfrm>
            <a:off x="412233" y="799101"/>
            <a:ext cx="3544132" cy="5477069"/>
          </a:xfrm>
          <a:prstGeom prst="homePlate">
            <a:avLst/>
          </a:prstGeom>
          <a:solidFill>
            <a:srgbClr val="47C6D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7205E4-C10C-5525-8B7A-3A49125794C6}"/>
              </a:ext>
            </a:extLst>
          </p:cNvPr>
          <p:cNvSpPr txBox="1"/>
          <p:nvPr/>
        </p:nvSpPr>
        <p:spPr>
          <a:xfrm>
            <a:off x="500358" y="2359356"/>
            <a:ext cx="294174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PURE (RIMS)</a:t>
            </a:r>
          </a:p>
          <a:p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Research</a:t>
            </a:r>
          </a:p>
          <a:p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Information</a:t>
            </a:r>
          </a:p>
          <a:p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Management</a:t>
            </a:r>
          </a:p>
          <a:p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System</a:t>
            </a:r>
            <a:endParaRPr lang="en-AE" sz="3200" b="1" dirty="0">
              <a:ln w="10160">
                <a:solidFill>
                  <a:schemeClr val="accent5"/>
                </a:solidFill>
                <a:prstDash val="solid"/>
              </a:ln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pic>
        <p:nvPicPr>
          <p:cNvPr id="5" name="Content Placeholder 7">
            <a:extLst>
              <a:ext uri="{FF2B5EF4-FFF2-40B4-BE49-F238E27FC236}">
                <a16:creationId xmlns:a16="http://schemas.microsoft.com/office/drawing/2014/main" id="{6F78A2BB-8826-D45B-5E91-B8FFA6DAF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7603" y="2620118"/>
            <a:ext cx="4765673" cy="3656052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4044490" y="1224793"/>
            <a:ext cx="591324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790 Profiles of current Faculty and Researchers</a:t>
            </a:r>
          </a:p>
          <a:p>
            <a:pPr marL="285750" indent="-285750">
              <a:buFontTx/>
              <a:buChar char="-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566 Graduate Students</a:t>
            </a:r>
          </a:p>
          <a:p>
            <a:pPr marL="285750" indent="-285750">
              <a:buFontTx/>
              <a:buChar char="-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34,800+ Research Outputs (updated weekly)</a:t>
            </a:r>
          </a:p>
          <a:p>
            <a:pPr marL="285750" indent="-285750">
              <a:buFontTx/>
              <a:buChar char="-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1,885 Student Theses</a:t>
            </a:r>
          </a:p>
          <a:p>
            <a:pPr marL="285750" indent="-285750">
              <a:buFontTx/>
              <a:buChar char="-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409 Academic Projects</a:t>
            </a:r>
          </a:p>
          <a:p>
            <a:pPr marL="285750" indent="-285750">
              <a:buFontTx/>
              <a:buChar char="-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547 Courses</a:t>
            </a:r>
          </a:p>
          <a:p>
            <a:pPr marL="285750" indent="-285750">
              <a:buFontTx/>
              <a:buChar char="-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1,358 Pieces of Equipment</a:t>
            </a:r>
          </a:p>
        </p:txBody>
      </p:sp>
    </p:spTree>
    <p:extLst>
      <p:ext uri="{BB962C8B-B14F-4D97-AF65-F5344CB8AC3E}">
        <p14:creationId xmlns:p14="http://schemas.microsoft.com/office/powerpoint/2010/main" val="28839023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278</Words>
  <Application>Microsoft Office PowerPoint</Application>
  <PresentationFormat>Widescreen</PresentationFormat>
  <Paragraphs>52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ADLaM Display</vt:lpstr>
      <vt:lpstr>Arial</vt:lpstr>
      <vt:lpstr>Calibri</vt:lpstr>
      <vt:lpstr>Calibri Light</vt:lpstr>
      <vt:lpstr>Times New Roman</vt:lpstr>
      <vt:lpstr>Office Theme</vt:lpstr>
      <vt:lpstr>PowerPoint Presentation</vt:lpstr>
      <vt:lpstr>Khalifa University is a top ranked international university is home to the UAE’s leading research centers as interdisciplinary research units focused on long-term strategic priorities addressing regional and global challenges in a systematic and targeted manner via engagement of world-class researchers and facilities. </vt:lpstr>
      <vt:lpstr>Khalifa University: Open Access Publishing The administration of Khalifa University is committed to encouraging and supporting faculty to use Open Access (OA) publishing for their scholarly work.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Library Service survey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NN</dc:creator>
  <cp:lastModifiedBy>Rani Anand</cp:lastModifiedBy>
  <cp:revision>19</cp:revision>
  <dcterms:created xsi:type="dcterms:W3CDTF">2024-09-27T10:00:52Z</dcterms:created>
  <dcterms:modified xsi:type="dcterms:W3CDTF">2024-10-19T05:02:43Z</dcterms:modified>
</cp:coreProperties>
</file>